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A3F7177-C8C6-4BC6-B9A0-DFEAB32312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97656B-4719-45B6-8BE4-7939EB39C1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6C79E59-B4D6-4D2A-8357-4E0F965DDA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EE54092-C921-469D-ACCE-6AAC33C3D1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611F67A-84B6-4154-B4F6-4A0F590015F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5486538-C007-48F5-8640-BD40186980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578B0EE-EAED-4608-AB10-79810339329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52F569-B948-4164-9506-13FC141701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3F5A112-BDA4-4AA6-A4B4-9B02DF74E2D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DCEB06-AC51-416D-AC1D-6B52E12755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7E0107-5CAB-46C2-8735-8E1392C46E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1.png" /><Relationship Id="rId4"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8043022122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741420" y="1127760"/>
            <a:ext cx="4236720" cy="4236720"/>
          </a:xfrm>
          <a:prstGeom prst="ellipse">
            <a:avLst/>
          </a:prstGeom>
          <a:noFill/>
          <a:ln w="38100">
            <a:solidFill>
              <a:srgbClr val="60858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797775" y="1881829"/>
            <a:ext cx="5701617" cy="1840881"/>
          </a:xfrm>
          <a:prstGeom prst="rect">
            <a:avLst/>
          </a:prstGeom>
          <a:solidFill>
            <a:srgbClr val="D2EBE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80000" r="4500" b="14923"/>
          <a:stretch>
            <a:fillRect/>
          </a:stretch>
        </p:blipFill>
        <p:spPr>
          <a:xfrm>
            <a:off x="9631680" y="0"/>
            <a:ext cx="2240281" cy="4162886"/>
          </a:xfrm>
          <a:prstGeom prst="rect">
            <a:avLst/>
          </a:prstGeom>
        </p:spPr>
      </p:pic>
      <p:sp>
        <p:nvSpPr>
          <p:cNvPr id="5" name="TextBox 5"/>
          <p:cNvSpPr txBox="1"/>
          <p:nvPr/>
        </p:nvSpPr>
        <p:spPr>
          <a:xfrm>
            <a:off x="4761919" y="3652786"/>
            <a:ext cx="2227456" cy="51789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endParaRPr lang="en-US" sz="2025">
              <a:solidFill>
                <a:srgbClr val="60858D">
                  <a:alpha val="100000"/>
                </a:srgbClr>
              </a:solidFill>
              <a:latin typeface="Microsoft Yahei"/>
              <a:ea typeface="Microsoft Yahei"/>
              <a:cs typeface="Microsoft Yahei"/>
            </a:endParaRPr>
          </a:p>
        </p:txBody>
      </p:sp>
      <p:sp>
        <p:nvSpPr>
          <p:cNvPr id="7" name="TextBox 7"/>
          <p:cNvSpPr txBox="1"/>
          <p:nvPr/>
        </p:nvSpPr>
        <p:spPr>
          <a:xfrm>
            <a:off x="2106772" y="2383155"/>
            <a:ext cx="7537749" cy="86296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42656C">
                    <a:alpha val="100000"/>
                  </a:srgbClr>
                </a:solidFill>
                <a:latin typeface="Microsoft Yahei"/>
                <a:ea typeface="Microsoft Yahei"/>
                <a:cs typeface="Microsoft Yahei"/>
              </a:rPr>
              <a:t>妇产科护理质量安全</a:t>
            </a:r>
          </a:p>
        </p:txBody>
      </p:sp>
      <p:cxnSp>
        <p:nvCxnSpPr>
          <p:cNvPr id="8" name="Connector 8"/>
          <p:cNvCxnSpPr/>
          <p:nvPr/>
        </p:nvCxnSpPr>
        <p:spPr>
          <a:xfrm flipH="1">
            <a:off x="6747999" y="827557"/>
            <a:ext cx="894873" cy="843737"/>
          </a:xfrm>
          <a:prstGeom prst="line">
            <a:avLst/>
          </a:prstGeom>
          <a:ln w="19050">
            <a:solidFill>
              <a:srgbClr val="60858D">
                <a:alpha val="100000"/>
              </a:srgbClr>
            </a:solidFill>
            <a:prstDash val="solid"/>
          </a:ln>
        </p:spPr>
      </p:cxnSp>
      <p:cxnSp>
        <p:nvCxnSpPr>
          <p:cNvPr id="9" name="Connector 9"/>
          <p:cNvCxnSpPr/>
          <p:nvPr/>
        </p:nvCxnSpPr>
        <p:spPr>
          <a:xfrm flipH="1">
            <a:off x="6677058" y="1459731"/>
            <a:ext cx="894873" cy="843737"/>
          </a:xfrm>
          <a:prstGeom prst="line">
            <a:avLst/>
          </a:prstGeom>
          <a:ln w="19050">
            <a:solidFill>
              <a:srgbClr val="60858D">
                <a:alpha val="100000"/>
              </a:srgbClr>
            </a:solidFill>
            <a:prstDash val="solid"/>
          </a:ln>
        </p:spPr>
      </p:cxnSp>
      <p:cxnSp>
        <p:nvCxnSpPr>
          <p:cNvPr id="10" name="Connector 10"/>
          <p:cNvCxnSpPr/>
          <p:nvPr/>
        </p:nvCxnSpPr>
        <p:spPr>
          <a:xfrm flipH="1">
            <a:off x="3741420" y="4038877"/>
            <a:ext cx="894873" cy="843737"/>
          </a:xfrm>
          <a:prstGeom prst="line">
            <a:avLst/>
          </a:prstGeom>
          <a:ln w="19050">
            <a:solidFill>
              <a:srgbClr val="60858D">
                <a:alpha val="100000"/>
              </a:srgbClr>
            </a:solidFill>
            <a:prstDash val="solid"/>
          </a:ln>
        </p:spPr>
      </p:cxnSp>
      <p:cxnSp>
        <p:nvCxnSpPr>
          <p:cNvPr id="11" name="Connector 11"/>
          <p:cNvCxnSpPr/>
          <p:nvPr/>
        </p:nvCxnSpPr>
        <p:spPr>
          <a:xfrm flipH="1">
            <a:off x="3640254" y="4687035"/>
            <a:ext cx="894873" cy="843737"/>
          </a:xfrm>
          <a:prstGeom prst="line">
            <a:avLst/>
          </a:prstGeom>
          <a:ln w="19050">
            <a:solidFill>
              <a:srgbClr val="60858D">
                <a:alpha val="100000"/>
              </a:srgbClr>
            </a:solidFill>
            <a:prstDash val="solid"/>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031916" y="1278557"/>
            <a:ext cx="2830542" cy="11747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5700" b="1">
                <a:solidFill>
                  <a:srgbClr val="42656C">
                    <a:alpha val="100000"/>
                  </a:srgbClr>
                </a:solidFill>
                <a:latin typeface="微软雅黑"/>
                <a:ea typeface="微软雅黑"/>
                <a:cs typeface="微软雅黑"/>
              </a:rPr>
              <a:t>目 录</a:t>
            </a:r>
            <a:endParaRPr lang="en-US" sz="1100"/>
          </a:p>
        </p:txBody>
      </p:sp>
      <p:sp>
        <p:nvSpPr>
          <p:cNvPr id="4" name="TextBox 4"/>
          <p:cNvSpPr txBox="1"/>
          <p:nvPr/>
        </p:nvSpPr>
        <p:spPr>
          <a:xfrm>
            <a:off x="4487772" y="907139"/>
            <a:ext cx="6821696" cy="5454353"/>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妇产科护理质量安全概述</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妇产科护理质量安全管理体系</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妇产科常见护理风险与应对措施</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提高妇产科护理质量安全的建议</a:t>
            </a:r>
          </a:p>
          <a:p>
            <a:pPr marL="203200" lvl="0" indent="-203200">
              <a:lnSpc>
                <a:spcPct val="150000"/>
              </a:lnSpc>
              <a:spcBef>
                <a:spcPct val="0"/>
              </a:spcBef>
              <a:buFont typeface="Arial"/>
              <a:buChar char="•"/>
            </a:pPr>
            <a:r>
              <a:rPr lang="en-US" sz="2400" b="1">
                <a:solidFill>
                  <a:srgbClr val="42656C">
                    <a:alpha val="100000"/>
                  </a:srgbClr>
                </a:solidFill>
                <a:latin typeface="Microsoft Yahei"/>
                <a:ea typeface="Microsoft Yahei"/>
                <a:cs typeface="Microsoft Yahei"/>
              </a:rPr>
              <a:t>妇产科护理质量安全案例分析</a:t>
            </a:r>
          </a:p>
        </p:txBody>
      </p:sp>
      <p:pic>
        <p:nvPicPr>
          <p:cNvPr id="5" name="Picture 5"/>
          <p:cNvPicPr>
            <a:picLocks noChangeAspect="1"/>
          </p:cNvPicPr>
          <p:nvPr/>
        </p:nvPicPr>
        <p:blipFill>
          <a:blip r:embed="rId3"/>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5238315" y="1654104"/>
            <a:ext cx="1715371" cy="1710856"/>
          </a:xfrm>
          <a:prstGeom prst="ellipse">
            <a:avLst/>
          </a:prstGeom>
          <a:solidFill>
            <a:srgbClr val="42656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262869" y="1841925"/>
            <a:ext cx="1666262" cy="1335214"/>
          </a:xfrm>
          <a:prstGeom prst="rect">
            <a:avLst/>
          </a:prstGeom>
          <a:noFill/>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575" b="1">
                <a:solidFill>
                  <a:schemeClr val="lt1">
                    <a:alpha val="100000"/>
                  </a:schemeClr>
                </a:solidFill>
                <a:latin typeface="微软雅黑"/>
                <a:ea typeface="微软雅黑"/>
                <a:cs typeface="微软雅黑"/>
              </a:rPr>
              <a:t>01</a:t>
            </a:r>
          </a:p>
        </p:txBody>
      </p:sp>
      <p:sp>
        <p:nvSpPr>
          <p:cNvPr id="4" name="TextBox 4"/>
          <p:cNvSpPr txBox="1"/>
          <p:nvPr/>
        </p:nvSpPr>
        <p:spPr>
          <a:xfrm>
            <a:off x="562201" y="3647100"/>
            <a:ext cx="11309760" cy="22857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rgbClr val="42656C">
                    <a:alpha val="100000"/>
                  </a:srgbClr>
                </a:solidFill>
                <a:latin typeface="Microsoft Yahei"/>
                <a:ea typeface="Microsoft Yahei"/>
                <a:cs typeface="Microsoft Yahei"/>
              </a:rPr>
              <a:t>妇产科护理质量安全概述</a:t>
            </a:r>
          </a:p>
        </p:txBody>
      </p:sp>
      <p:pic>
        <p:nvPicPr>
          <p:cNvPr id="5" name="Picture 5"/>
          <p:cNvPicPr>
            <a:picLocks noChangeAspect="1"/>
          </p:cNvPicPr>
          <p:nvPr/>
        </p:nvPicPr>
        <p:blipFill>
          <a:blip r:embed="rId2"/>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妇产科护理质量安全是指为妇女和新生儿提供的护理服务应达到一定的标准，确保母婴健康和安全。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随着医疗技术的进步和人们健康意识的提高，妇产科护理质量安全已成为社会关注的焦点，高质量的护理服务对于保障母婴健康、提高生育质量具有重要意义。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938" r="2493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国际上已有许多关于妇产科护理质量安全的指南和标准，如世界卫生组织的《母婴护理质量评估与改进指南》等。</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国际标准</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各国政府和医疗机构也制定了相应的妇产科护理质量安全标准，如中国的《妇产科护理服务规范》等。</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国家标准</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除了国家和国际标准，还有一些行业协会和组织制定了相关标准，如美国妇产科医师协会的《妇产科护理实践指南》等。</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行业标准</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妇产科护理质量安全标准</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各国政府制定了一系列法律法规来保障妇产科护理质量安全，如《中华人民共和国母婴保健法》等。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法律法规</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监管制度</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责任追究</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7458" r="74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医疗机构需建立完善的监管制度，对妇产科护理服务进行定期评估和监督，确保服务质量。</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对于因护理不当导致的医疗事故，应依法追究相关责任人的法律责任，保障患者权益。</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妇产科护理质量安全法规</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5238315" y="1654104"/>
            <a:ext cx="1715371" cy="1710856"/>
          </a:xfrm>
          <a:prstGeom prst="ellipse">
            <a:avLst/>
          </a:prstGeom>
          <a:solidFill>
            <a:srgbClr val="42656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262869" y="1841925"/>
            <a:ext cx="1666262" cy="1335214"/>
          </a:xfrm>
          <a:prstGeom prst="rect">
            <a:avLst/>
          </a:prstGeom>
          <a:noFill/>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575" b="1">
                <a:solidFill>
                  <a:schemeClr val="lt1">
                    <a:alpha val="100000"/>
                  </a:schemeClr>
                </a:solidFill>
                <a:latin typeface="微软雅黑"/>
                <a:ea typeface="微软雅黑"/>
                <a:cs typeface="微软雅黑"/>
              </a:rPr>
              <a:t>02</a:t>
            </a:r>
          </a:p>
        </p:txBody>
      </p:sp>
      <p:sp>
        <p:nvSpPr>
          <p:cNvPr id="4" name="TextBox 4"/>
          <p:cNvSpPr txBox="1"/>
          <p:nvPr/>
        </p:nvSpPr>
        <p:spPr>
          <a:xfrm>
            <a:off x="562201" y="3647100"/>
            <a:ext cx="11309760" cy="22857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rgbClr val="42656C">
                    <a:alpha val="100000"/>
                  </a:srgbClr>
                </a:solidFill>
                <a:latin typeface="Microsoft Yahei"/>
                <a:ea typeface="Microsoft Yahei"/>
                <a:cs typeface="Microsoft Yahei"/>
              </a:rPr>
              <a:t>妇产科护理质量安全管理体系</a:t>
            </a:r>
          </a:p>
        </p:txBody>
      </p:sp>
      <p:pic>
        <p:nvPicPr>
          <p:cNvPr id="5" name="Picture 5"/>
          <p:cNvPicPr>
            <a:picLocks noChangeAspect="1"/>
          </p:cNvPicPr>
          <p:nvPr/>
        </p:nvPicPr>
        <p:blipFill>
          <a:blip r:embed="rId2"/>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68" r="3256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68" r="3256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制定针对妇产科护理人员的专业培训计划，包括岗前培训、在职培训和进修培训等。</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培训计划</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确保妇产科护理人员具备相应的资质认证，如护士执业资格证书、母婴保健技术考核合格证书等。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资质认证</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护理人员培训与资质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644" r="264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制定详细的妇产科护理操作指南，包括日常护理、特殊护理和急救护理等。</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定期评估和优化护理操作流程，以提高工作效率和减少差错。</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护理操作规范与流程</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流程优化</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操作指南</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8167" r="18167"/>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制定妇产科护理质量安全标准，包括基础护理、专科护理、消毒隔离等方面。</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质量标准</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定期对护理质量安全进行监测和评估，发现问题及时整改，并持续改进。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监测与评估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护理质量安全监测与评估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t="5556" b="5556"/>
          <a:stretch>
            <a:fillRect/>
          </a:stretch>
        </p:blipFill>
        <p:spPr>
          <a:xfrm>
            <a:off x="740688" y="1168478"/>
            <a:ext cx="3679824" cy="4906432"/>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不良事件报告制度</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建立完善的护理不良事件报告制度，鼓励护理人员主动报告不良事件。</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处理与改进</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对不良事件进行调查分析，找出原因，采取措施进行整改，并预防类似事件的再次发生。</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护理不良事件报告与处理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5238315" y="1654104"/>
            <a:ext cx="1715371" cy="1710856"/>
          </a:xfrm>
          <a:prstGeom prst="ellipse">
            <a:avLst/>
          </a:prstGeom>
          <a:solidFill>
            <a:srgbClr val="42656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262869" y="1841925"/>
            <a:ext cx="1666262" cy="1335214"/>
          </a:xfrm>
          <a:prstGeom prst="rect">
            <a:avLst/>
          </a:prstGeom>
          <a:noFill/>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575" b="1">
                <a:solidFill>
                  <a:schemeClr val="lt1">
                    <a:alpha val="100000"/>
                  </a:schemeClr>
                </a:solidFill>
                <a:latin typeface="微软雅黑"/>
                <a:ea typeface="微软雅黑"/>
                <a:cs typeface="微软雅黑"/>
              </a:rPr>
              <a:t>03</a:t>
            </a:r>
          </a:p>
        </p:txBody>
      </p:sp>
      <p:sp>
        <p:nvSpPr>
          <p:cNvPr id="4" name="TextBox 4"/>
          <p:cNvSpPr txBox="1"/>
          <p:nvPr/>
        </p:nvSpPr>
        <p:spPr>
          <a:xfrm>
            <a:off x="562201" y="3647100"/>
            <a:ext cx="11309760" cy="22857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rgbClr val="42656C">
                    <a:alpha val="100000"/>
                  </a:srgbClr>
                </a:solidFill>
                <a:latin typeface="Microsoft Yahei"/>
                <a:ea typeface="Microsoft Yahei"/>
                <a:cs typeface="Microsoft Yahei"/>
              </a:rPr>
              <a:t>妇产科常见护理风险与应对措施</a:t>
            </a:r>
          </a:p>
        </p:txBody>
      </p:sp>
      <p:pic>
        <p:nvPicPr>
          <p:cNvPr id="5" name="Picture 5"/>
          <p:cNvPicPr>
            <a:picLocks noChangeAspect="1"/>
          </p:cNvPicPr>
          <p:nvPr/>
        </p:nvPicPr>
        <p:blipFill>
          <a:blip r:embed="rId2"/>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45936" y="260197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3788" y="4992370"/>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14621" y="4992370"/>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52079" y="300540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82069" y="298040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90610" y="451003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84214" y="528619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38684" y="454436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71891" y="3318396"/>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详细描述</a:t>
            </a:r>
          </a:p>
        </p:txBody>
      </p:sp>
      <p:sp>
        <p:nvSpPr>
          <p:cNvPr id="11" name="Freeform 11"/>
          <p:cNvSpPr/>
          <p:nvPr/>
        </p:nvSpPr>
        <p:spPr>
          <a:xfrm>
            <a:off x="5821069" y="286491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73593" y="3379295"/>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66066" y="365957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16258" y="3379295"/>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418097" y="366894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34007" y="5314781"/>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89033" y="5255782"/>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79518" y="4987861"/>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定期进行安全检查，确保医疗设备、药物和环境符合安全标准。</a:t>
            </a:r>
          </a:p>
        </p:txBody>
      </p:sp>
      <p:sp>
        <p:nvSpPr>
          <p:cNvPr id="19" name="TextBox 19"/>
          <p:cNvSpPr txBox="1"/>
          <p:nvPr/>
        </p:nvSpPr>
        <p:spPr>
          <a:xfrm>
            <a:off x="653186" y="3304902"/>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建立紧急情况处理流程，确保在紧急情况下能够迅速、准确地采取措施。</a:t>
            </a:r>
          </a:p>
        </p:txBody>
      </p:sp>
      <p:sp>
        <p:nvSpPr>
          <p:cNvPr id="20" name="TextBox 20"/>
          <p:cNvSpPr txBox="1"/>
          <p:nvPr/>
        </p:nvSpPr>
        <p:spPr>
          <a:xfrm>
            <a:off x="1082466" y="4987747"/>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对医护人员进行母婴安全培训，提高他们的安全意识和应对能力。</a:t>
            </a:r>
          </a:p>
        </p:txBody>
      </p:sp>
      <p:sp>
        <p:nvSpPr>
          <p:cNvPr id="21" name="TextBox 21"/>
          <p:cNvSpPr txBox="1"/>
          <p:nvPr/>
        </p:nvSpPr>
        <p:spPr>
          <a:xfrm>
            <a:off x="4488661" y="1252888"/>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总结词：母婴安全是妇产科护理中的首要任务，任何对母婴安全的威胁都应立即处理。</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母婴安全风险</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https://d.book118.com/708043022122006031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2024-09-08T21:09:46.307</cp:lastPrinted>
  <dcterms:created xsi:type="dcterms:W3CDTF">2024-09-08T13:09:46Z</dcterms:created>
  <dcterms:modified xsi:type="dcterms:W3CDTF">2024-09-08T13:09:48Z</dcterms:modified>
</cp:coreProperties>
</file>