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80305D2-B2D2-4545-90B9-7651211FAD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6486278-6DAC-4F88-9467-3A9A73DEB5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AADAA23-50C2-4274-ADC7-ADCEAD8ED6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DD74140-91A3-44C0-80E3-4732D26879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19D4BD5-694D-444C-B410-311C6E6A4D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32AAD5B-4725-407D-9438-2E3B61B3F2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C3026F2-AE79-4C21-8B0A-95505E3828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FADD0F3-2F67-4D4B-BB46-4ED225F434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0110872-3312-41A4-A4C3-D23488E3F7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4DBD180-2CDE-47C8-B520-F23538C300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862D175-7E5E-4A2B-ADF8-2F1535E22A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08055033017006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267968"/>
            <a:ext cx="6563137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775" b="1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研究性学习报告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02208" y="4206240"/>
            <a:ext cx="6930733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64000"/>
              </a:lnSpc>
            </a:pPr>
            <a:r>
              <a:rPr lang="en-US" sz="2025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02208" y="4693920"/>
            <a:ext cx="6930733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64000"/>
              </a:lnSpc>
            </a:pPr>
            <a:r>
              <a:rPr lang="en-US" sz="2025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汇报时间：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研究背景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研究结果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结论和建议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参考文献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03307" y="3150955"/>
            <a:ext cx="6195974" cy="17263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研究背景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10458" y="402103"/>
            <a:ext cx="9307046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1550" b="1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社会对教育的期望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社会对教育的期望越来越高，要求教育更加注重学生的综合素质和创新能力培养。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理论与实践的脱节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传统教育方式过于注重理论知识的传授，而忽视了学生的实践能力和创新能力的培养。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当前教育体系中存在的问题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随着教育改革的深入，一些教育问题逐渐显现，如应试教育倾向、学生创新能力不足等。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9792" r="9792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研究问题的提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研究目的和意义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研究目的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通过研究性学习，探索新的教育模式和方法，提高学生的综合素质和创新能力。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意义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为教育改革提供实践经验和参考，推动教育改革的发展，培养更多具有创新精神和实践能力的人才。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国内外研究现状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介绍国内外关于研究性学习的研究现状和发展趋势，包括研究性学习的定义、特点、实施方式等。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研究方法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介绍文献综述的研究方法，包括文献资料的收集、整理和分析等。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文献评价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对所收集的文献进行评价和分析，找出研究的不足和需要进一步探讨的问题。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相关文献综述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03307" y="3150955"/>
            <a:ext cx="6195974" cy="17263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研究方法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10458" y="402103"/>
            <a:ext cx="9307046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1550" b="1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78588" y="4047424"/>
            <a:ext cx="5505365" cy="169879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799673" y="4047424"/>
            <a:ext cx="5613739" cy="169879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799673" y="1935245"/>
            <a:ext cx="5613739" cy="170962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78588" y="1935245"/>
            <a:ext cx="5505365" cy="170962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14495" y="2158706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实验法</a:t>
            </a:r>
          </a:p>
        </p:txBody>
      </p:sp>
      <p:sp>
        <p:nvSpPr>
          <p:cNvPr id="7" name="AutoShape 7"/>
          <p:cNvSpPr/>
          <p:nvPr/>
        </p:nvSpPr>
        <p:spPr>
          <a:xfrm>
            <a:off x="4208189" y="1910609"/>
            <a:ext cx="3775622" cy="3858888"/>
          </a:xfrm>
          <a:prstGeom prst="ellipse">
            <a:avLst/>
          </a:prstGeom>
          <a:gradFill>
            <a:gsLst>
              <a:gs pos="0">
                <a:schemeClr val="lt1">
                  <a:alpha val="100000"/>
                </a:schemeClr>
              </a:gs>
              <a:gs pos="100000">
                <a:schemeClr val="lt1">
                  <a:alpha val="100000"/>
                </a:schemeClr>
              </a:gs>
            </a:gsLst>
            <a:path path="circle">
              <a:fillToRect l="50000" t="50000" r="50000" b="50000"/>
            </a:path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954763" y="2673647"/>
            <a:ext cx="2282475" cy="233281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632366" y="3347887"/>
            <a:ext cx="927269" cy="98433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94053" y="1747648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098384" y="1747648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7811074" y="2673647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通过问卷、访谈等方式收集数据，了解研究对象的情况。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68342" y="2166108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调查法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114495" y="4270522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文献法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668342" y="4277924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个案研究法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5401184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11059294" y="5401184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497434" y="1795882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11098377" y="1797101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11049615" y="5464454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8666" y="5452263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7811074" y="4762272"/>
            <a:ext cx="3267075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对个别案例进行深入剖析，以揭示其内在规律和特点。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1114495" y="2673647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通过实验操作来观察、分析并得出结论。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1114495" y="4762272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查阅相关文献，了解研究领域的前沿动态和已有研究成果。</a:t>
            </a:r>
          </a:p>
        </p:txBody>
      </p:sp>
      <p:grpSp>
        <p:nvGrpSpPr>
          <p:cNvPr id="25" name="Group 2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6" name="AutoShape 2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TextBox 4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研究设计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设计问卷，通过线上或线下方式发放给目标人群填写。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问卷调查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深入现场，观察研究对象的行为、环境等实际情况。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实地观察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与研究对象进行面对面的交流，获取口头或文字信息。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访谈法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收集相关机构或个人的档案资料，进行分析和利用。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档案资料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数据收集方法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4567" r="14567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7511" r="17511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对数据进行整理、分类和描述，如平均数、中位数、众数等。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描述性统计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通过样本数据推断总体特征，如回归分析、方差分析等。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推断性统计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将数据以图表、图像等形式呈现，便于直观理解和分析。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可视化分析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对非数值型数据进行归纳、演绎等逻辑分析，挖掘其内在联系和意义。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定性分析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数据分析方法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https://d.book118.com/708055033017006043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6FFF4"/>
      </a:lt1>
      <a:dk2>
        <a:srgbClr val="083800"/>
      </a:dk2>
      <a:lt2>
        <a:srgbClr val="FFFFFF"/>
      </a:lt2>
      <a:accent1>
        <a:srgbClr val="59AE93"/>
      </a:accent1>
      <a:accent2>
        <a:srgbClr val="83BB7A"/>
      </a:accent2>
      <a:accent3>
        <a:srgbClr val="2D7A61"/>
      </a:accent3>
      <a:accent4>
        <a:srgbClr val="87D295"/>
      </a:accent4>
      <a:accent5>
        <a:srgbClr val="BEEA8F"/>
      </a:accent5>
      <a:accent6>
        <a:srgbClr val="90DEC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65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2024-09-22T13:54:42.925</cp:lastPrinted>
  <dcterms:created xsi:type="dcterms:W3CDTF">2024-09-22T05:54:42Z</dcterms:created>
  <dcterms:modified xsi:type="dcterms:W3CDTF">2024-09-22T05:54:44Z</dcterms:modified>
</cp:coreProperties>
</file>