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9144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3E8A38-9916-474F-87BE-696470BFC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3899DB-B6D2-49DC-8675-B5C00C7D3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3FD53E-1948-4678-97FD-8CF79A147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6B800B-C6C2-44FC-A67B-0AFB6470B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9F47A2-B943-491F-9422-3894CB6A2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CCA993-002C-4E6E-94D6-F4509FA10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D58B84-A2A8-4EC7-88E2-2E618B178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2E1795-D270-47AB-96DB-AB005823B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5CAF6E-4CE1-4B99-9FE8-D4668DBD9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930C5F-C6F3-4EDF-8521-97E882F58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F17516-E9D1-479D-8941-92D54E800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5CDEB-462A-4C6D-8EBB-689CBA585A0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01017B-A636-4993-81F2-0D6F117CE7B1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44B62-892A-469A-A570-7F268D07BAC6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A170A-D67B-4BBB-BCD1-80864BCF33D9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8CE5B9-D9EC-466A-A819-92B42863CAAD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B357B-F7CF-403B-8209-CCF95C035395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711EE-C247-43FE-B662-3728502375EB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F4269F-412F-4C99-94E5-17E6EE8FB2E6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FCFEC-528D-43CC-B08E-094FEB3592BC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73ACD-7DE2-40A3-BE60-18D5BECFDD6D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288AA-E77B-4231-9F7E-FDEAEBB5CBE8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EA567CF-7F5B-4CCE-B717-E6D4FF4A276F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hf hdr="0" ft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hyperlink" Target="https://www.ncbi.nlm.nih.gov/pubmed" TargetMode="Externa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55070004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714348" y="1500174"/>
            <a:ext cx="7772400" cy="1500198"/>
          </a:xfrm>
        </p:spPr>
        <p:txBody>
          <a:bodyPr/>
          <a:lstStyle/>
          <a:p>
            <a:r>
              <a:rPr lang="zh-CN" altLang="en-US" smtClean="0">
                <a:solidFill>
                  <a:srgbClr val="FF0000"/>
                </a:solidFill>
              </a:rPr>
              <a:t>饱胃</a:t>
            </a:r>
            <a:r>
              <a:rPr lang="zh-CN" altLang="en-US" smtClean="0"/>
              <a:t>病人麻醉与误吸预防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57290" y="3500438"/>
            <a:ext cx="6400800" cy="175260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zh-CN" altLang="en-US" smtClean="0">
                <a:solidFill>
                  <a:schemeClr val="tx1"/>
                </a:solidFill>
              </a:rPr>
              <a:t>南京医科大学第一附属医院麻醉科</a:t>
            </a:r>
            <a:endParaRPr lang="en-US" altLang="zh-CN" smtClean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</a:pPr>
            <a:r>
              <a:rPr lang="zh-CN" altLang="en-US" smtClean="0">
                <a:solidFill>
                  <a:schemeClr val="tx1"/>
                </a:solidFill>
              </a:rPr>
              <a:t>丁正年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1919A-E42C-4722-8A70-49415F8C0049}" type="datetime1">
              <a:rPr lang="zh-CN" altLang="en-US" smtClean="0"/>
              <a:t>2024/9/28</a:t>
            </a:fld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sz="4000" smtClean="0"/>
              <a:t>误吸的流行病学</a:t>
            </a:r>
            <a:endParaRPr lang="zh-CN" altLang="en-US" sz="400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214974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200000"/>
              </a:lnSpc>
            </a:pPr>
            <a:r>
              <a:rPr lang="zh-CN" altLang="en-US" sz="2800" smtClean="0"/>
              <a:t>误吸发生率</a:t>
            </a:r>
            <a:r>
              <a:rPr lang="en-US" altLang="zh-CN" sz="2800" smtClean="0"/>
              <a:t>1/4000</a:t>
            </a:r>
            <a:r>
              <a:rPr lang="zh-CN" altLang="en-US" sz="2800" smtClean="0"/>
              <a:t>～</a:t>
            </a:r>
            <a:r>
              <a:rPr lang="en-US" altLang="zh-CN" sz="2800" smtClean="0"/>
              <a:t>8000</a:t>
            </a:r>
            <a:r>
              <a:rPr lang="zh-CN" altLang="en-US" sz="2800" smtClean="0"/>
              <a:t>例。</a:t>
            </a:r>
            <a:endParaRPr lang="en-US" altLang="zh-CN" sz="2800" smtClean="0"/>
          </a:p>
          <a:p>
            <a:pPr>
              <a:lnSpc>
                <a:spcPct val="200000"/>
              </a:lnSpc>
            </a:pPr>
            <a:r>
              <a:rPr lang="zh-CN" altLang="en-US" sz="2800" smtClean="0"/>
              <a:t>急诊病人更容易发生误吸。</a:t>
            </a:r>
            <a:endParaRPr lang="en-US" altLang="zh-CN" sz="2800" smtClean="0"/>
          </a:p>
          <a:p>
            <a:pPr>
              <a:lnSpc>
                <a:spcPct val="200000"/>
              </a:lnSpc>
            </a:pPr>
            <a:r>
              <a:rPr lang="zh-CN" altLang="en-US" sz="2800" smtClean="0"/>
              <a:t>通常认为胃排空“正常”的麻醉病人也可能发生误吸。</a:t>
            </a:r>
            <a:endParaRPr lang="en-US" altLang="zh-CN" sz="2800" smtClean="0"/>
          </a:p>
          <a:p>
            <a:pPr>
              <a:lnSpc>
                <a:spcPct val="200000"/>
              </a:lnSpc>
            </a:pPr>
            <a:r>
              <a:rPr lang="zh-CN" altLang="en-US" sz="2800" smtClean="0"/>
              <a:t>误吸多发生于麻醉诱导期，多为被动误吸。</a:t>
            </a:r>
            <a:endParaRPr lang="en-US" altLang="zh-CN" sz="2800" smtClean="0"/>
          </a:p>
          <a:p>
            <a:pPr>
              <a:lnSpc>
                <a:spcPct val="200000"/>
              </a:lnSpc>
            </a:pPr>
            <a:r>
              <a:rPr lang="zh-CN" altLang="en-US" sz="2800" smtClean="0"/>
              <a:t>喉罩不能完全防止误吸。</a:t>
            </a:r>
            <a:endParaRPr lang="en-US" altLang="zh-CN" sz="2800" smtClean="0"/>
          </a:p>
          <a:p>
            <a:pPr>
              <a:lnSpc>
                <a:spcPct val="200000"/>
              </a:lnSpc>
            </a:pPr>
            <a:r>
              <a:rPr lang="zh-CN" altLang="en-US" sz="2800" smtClean="0"/>
              <a:t>误吸病人中</a:t>
            </a:r>
            <a:r>
              <a:rPr lang="en-US" altLang="zh-CN" sz="2800" smtClean="0"/>
              <a:t>1/20</a:t>
            </a:r>
            <a:r>
              <a:rPr lang="zh-CN" altLang="en-US" sz="2800" smtClean="0"/>
              <a:t> ～</a:t>
            </a:r>
            <a:r>
              <a:rPr lang="en-US" altLang="zh-CN" sz="2800" smtClean="0"/>
              <a:t>1/6</a:t>
            </a:r>
            <a:r>
              <a:rPr lang="zh-CN" altLang="en-US" sz="2800" smtClean="0"/>
              <a:t>会死亡，尤其重症病人。</a:t>
            </a:r>
            <a:endParaRPr lang="zh-CN" altLang="en-US" sz="2800" smtClean="0"/>
          </a:p>
          <a:p>
            <a:endParaRPr lang="en-US" altLang="zh-CN" smtClean="0"/>
          </a:p>
          <a:p>
            <a:endParaRPr lang="zh-CN" altLang="en-US" smtClean="0"/>
          </a:p>
          <a:p>
            <a:endParaRPr lang="en-US" altLang="zh-CN" smtClean="0"/>
          </a:p>
          <a:p>
            <a:endParaRPr lang="zh-CN" altLang="en-US" smtClean="0"/>
          </a:p>
          <a:p>
            <a:endParaRPr lang="en-US" altLang="zh-CN" smtClean="0"/>
          </a:p>
          <a:p>
            <a:endParaRPr lang="zh-CN" altLang="en-US" smtClean="0"/>
          </a:p>
          <a:p>
            <a:endParaRPr lang="zh-CN" altLang="en-US" smtClean="0"/>
          </a:p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3980E-D43A-4303-AEF2-15FB0649EBC5}" type="datetime1">
              <a:rPr lang="zh-CN" altLang="en-US" smtClean="0"/>
              <a:t>2024/9/28</a:t>
            </a:fld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sz="4000" smtClean="0"/>
              <a:t>饱胃病人</a:t>
            </a:r>
            <a:endParaRPr lang="zh-CN" altLang="en-US" sz="400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92922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smtClean="0"/>
              <a:t>正常胃排空时间：水≤</a:t>
            </a:r>
            <a:r>
              <a:rPr lang="en-US" altLang="zh-CN" sz="2800" smtClean="0"/>
              <a:t>2h</a:t>
            </a:r>
            <a:r>
              <a:rPr lang="zh-CN" altLang="en-US" sz="2800" smtClean="0"/>
              <a:t>；食物</a:t>
            </a:r>
            <a:r>
              <a:rPr lang="en-US" altLang="zh-CN" sz="2800" smtClean="0"/>
              <a:t>4-6h</a:t>
            </a:r>
            <a:r>
              <a:rPr lang="zh-CN" altLang="en-US" sz="2800" smtClean="0"/>
              <a:t>。</a:t>
            </a:r>
            <a:endParaRPr lang="en-US" altLang="zh-CN" sz="2800" smtClean="0"/>
          </a:p>
          <a:p>
            <a:pPr>
              <a:lnSpc>
                <a:spcPct val="150000"/>
              </a:lnSpc>
            </a:pPr>
            <a:r>
              <a:rPr lang="zh-CN" altLang="en-US" sz="2800" smtClean="0"/>
              <a:t>进食进饮后的病人。</a:t>
            </a:r>
            <a:endParaRPr lang="en-US" altLang="zh-CN" sz="2800" smtClean="0"/>
          </a:p>
          <a:p>
            <a:pPr>
              <a:lnSpc>
                <a:spcPct val="150000"/>
              </a:lnSpc>
            </a:pPr>
            <a:r>
              <a:rPr lang="zh-CN" altLang="en-US" sz="2800" smtClean="0"/>
              <a:t>胃排空延迟：颅脑外伤后、贲门失弛缓症、胃肠梗阻、胃食道（肠）手术后；消化系统疾病；严重代谢内分泌疾病。</a:t>
            </a:r>
            <a:endParaRPr lang="en-US" altLang="zh-CN" sz="2800" smtClean="0"/>
          </a:p>
          <a:p>
            <a:pPr>
              <a:lnSpc>
                <a:spcPct val="150000"/>
              </a:lnSpc>
            </a:pPr>
            <a:r>
              <a:rPr lang="zh-CN" altLang="en-US" sz="2800" smtClean="0"/>
              <a:t>可疑胃排空延迟：肥胖、糖尿病、“诱导前胃不舒服”</a:t>
            </a:r>
            <a:r>
              <a:rPr lang="en-US" altLang="zh-CN" sz="2800" smtClean="0"/>
              <a:t>…</a:t>
            </a:r>
            <a:r>
              <a:rPr lang="zh-CN" altLang="en-US" sz="2800" smtClean="0"/>
              <a:t>。</a:t>
            </a:r>
            <a:endParaRPr lang="en-US" altLang="zh-CN" sz="2800" smtClean="0"/>
          </a:p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E6084-E1D3-4EC3-A9D0-AA5BBE172C00}" type="datetime1">
              <a:rPr lang="zh-CN" altLang="en-US" smtClean="0"/>
              <a:t>2024/9/28</a:t>
            </a:fld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sz="4000" smtClean="0"/>
              <a:t>检查的超声饱胃</a:t>
            </a:r>
            <a:endParaRPr lang="zh-CN" altLang="en-US" sz="400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4697427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smtClean="0"/>
              <a:t>关键点检查：</a:t>
            </a:r>
            <a:r>
              <a:rPr lang="en-US" sz="2800" smtClean="0"/>
              <a:t>point-of-care gastric ultrasound </a:t>
            </a:r>
            <a:endParaRPr lang="en-US" sz="2800" smtClean="0"/>
          </a:p>
          <a:p>
            <a:pPr>
              <a:lnSpc>
                <a:spcPct val="150000"/>
              </a:lnSpc>
            </a:pPr>
            <a:r>
              <a:rPr lang="zh-CN" altLang="en-US" sz="2800" smtClean="0"/>
              <a:t>高度敏感、准确、可靠是否存在饱胃</a:t>
            </a:r>
            <a:endParaRPr lang="zh-CN" altLang="en-US" sz="2800"/>
          </a:p>
        </p:txBody>
      </p:sp>
      <p:pic>
        <p:nvPicPr>
          <p:cNvPr id="1026" name="Picture 2" descr="C:\Users\麻醉科室\Desktop\Semi-recumbent-position_Large-300x125.jp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2000232" y="3714752"/>
            <a:ext cx="5143536" cy="2143140"/>
          </a:xfrm>
          <a:prstGeom prst="rect">
            <a:avLst/>
          </a:prstGeom>
          <a:noFill/>
        </p:spPr>
      </p:pic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EC621-C240-4FFB-B482-0510B0F8AD82}" type="datetime1">
              <a:rPr lang="zh-CN" altLang="en-US" smtClean="0"/>
              <a:t>2024/9/28</a:t>
            </a:fld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82660"/>
          </a:xfrm>
        </p:spPr>
        <p:txBody>
          <a:bodyPr>
            <a:normAutofit/>
          </a:bodyPr>
          <a:lstStyle/>
          <a:p>
            <a:r>
              <a:rPr lang="zh-CN" altLang="en-US" sz="4000" smtClean="0"/>
              <a:t>禁食与胃排空</a:t>
            </a:r>
            <a:endParaRPr lang="zh-CN" altLang="en-US" sz="400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5143536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zh-CN" altLang="en-US" sz="2800" smtClean="0"/>
              <a:t>择期禁食手术病人</a:t>
            </a:r>
            <a:r>
              <a:rPr lang="en-US" altLang="zh-CN" sz="2800" smtClean="0"/>
              <a:t>538</a:t>
            </a:r>
            <a:r>
              <a:rPr lang="zh-CN" altLang="en-US" sz="2800" smtClean="0"/>
              <a:t>例，超声检查发现</a:t>
            </a:r>
            <a:r>
              <a:rPr lang="en-US" altLang="zh-CN" sz="2800" smtClean="0"/>
              <a:t>1.7%</a:t>
            </a:r>
            <a:r>
              <a:rPr lang="zh-CN" altLang="en-US" sz="2800" smtClean="0"/>
              <a:t>（</a:t>
            </a:r>
            <a:r>
              <a:rPr lang="en-US" altLang="zh-CN" sz="2800" smtClean="0"/>
              <a:t>9</a:t>
            </a:r>
            <a:r>
              <a:rPr lang="zh-CN" altLang="en-US" sz="2800" smtClean="0"/>
              <a:t>例）固体残留，</a:t>
            </a:r>
            <a:r>
              <a:rPr lang="en-US" altLang="zh-CN" sz="2800" smtClean="0"/>
              <a:t>4.5%</a:t>
            </a:r>
            <a:r>
              <a:rPr lang="zh-CN" altLang="en-US" sz="2800" smtClean="0"/>
              <a:t>（</a:t>
            </a:r>
            <a:r>
              <a:rPr lang="en-US" altLang="zh-CN" sz="2800" smtClean="0"/>
              <a:t>23</a:t>
            </a:r>
            <a:r>
              <a:rPr lang="zh-CN" altLang="en-US" sz="2800" smtClean="0"/>
              <a:t>人）液体含量</a:t>
            </a:r>
            <a:r>
              <a:rPr lang="en-US" altLang="zh-CN" sz="2800" smtClean="0"/>
              <a:t>&gt;1.5ml/kg</a:t>
            </a:r>
            <a:r>
              <a:rPr lang="zh-CN" altLang="en-US" sz="2800" smtClean="0"/>
              <a:t>。</a:t>
            </a:r>
            <a:endParaRPr lang="en-US" altLang="zh-CN" sz="2800" smtClean="0"/>
          </a:p>
          <a:p>
            <a:pPr>
              <a:lnSpc>
                <a:spcPct val="200000"/>
              </a:lnSpc>
            </a:pPr>
            <a:r>
              <a:rPr lang="en-US" altLang="zh-CN" sz="2800" smtClean="0"/>
              <a:t>89.8%</a:t>
            </a:r>
            <a:r>
              <a:rPr lang="zh-CN" altLang="en-US" sz="2800" smtClean="0"/>
              <a:t>为空胃，</a:t>
            </a:r>
            <a:r>
              <a:rPr lang="en-US" altLang="zh-CN" sz="2800" smtClean="0"/>
              <a:t>5%</a:t>
            </a:r>
            <a:r>
              <a:rPr lang="zh-CN" altLang="en-US" sz="2800" smtClean="0"/>
              <a:t>不确定。</a:t>
            </a:r>
            <a:endParaRPr lang="en-US" altLang="zh-CN" sz="2800" smtClean="0"/>
          </a:p>
          <a:p>
            <a:pPr>
              <a:lnSpc>
                <a:spcPct val="200000"/>
              </a:lnSpc>
            </a:pPr>
            <a:r>
              <a:rPr lang="zh-CN" altLang="en-US" sz="2800" smtClean="0">
                <a:solidFill>
                  <a:srgbClr val="FF0000"/>
                </a:solidFill>
              </a:rPr>
              <a:t>在</a:t>
            </a:r>
            <a:r>
              <a:rPr lang="en-US" altLang="zh-CN" sz="2800" smtClean="0">
                <a:solidFill>
                  <a:srgbClr val="FF0000"/>
                </a:solidFill>
              </a:rPr>
              <a:t>32</a:t>
            </a:r>
            <a:r>
              <a:rPr lang="zh-CN" altLang="en-US" sz="2800" smtClean="0">
                <a:solidFill>
                  <a:srgbClr val="FF0000"/>
                </a:solidFill>
              </a:rPr>
              <a:t>例饱胃病人中，只有</a:t>
            </a:r>
            <a:r>
              <a:rPr lang="en-US" altLang="zh-CN" sz="2800" smtClean="0">
                <a:solidFill>
                  <a:srgbClr val="FF0000"/>
                </a:solidFill>
              </a:rPr>
              <a:t>6</a:t>
            </a:r>
            <a:r>
              <a:rPr lang="zh-CN" altLang="en-US" sz="2800" smtClean="0">
                <a:solidFill>
                  <a:srgbClr val="FF0000"/>
                </a:solidFill>
              </a:rPr>
              <a:t>人有明确的胃排空障碍危险因素。</a:t>
            </a:r>
            <a:endParaRPr lang="en-US" altLang="zh-CN" sz="2800" smtClean="0">
              <a:solidFill>
                <a:srgbClr val="FF0000"/>
              </a:solidFill>
            </a:endParaRPr>
          </a:p>
          <a:p>
            <a:pPr>
              <a:lnSpc>
                <a:spcPct val="200000"/>
              </a:lnSpc>
            </a:pPr>
            <a:r>
              <a:rPr lang="es-ES" sz="1600" u="sng" smtClean="0">
                <a:hlinkClick r:id="rId2" tooltip="British journal of anaesthesia."/>
              </a:rPr>
              <a:t>Br J Anaesth.</a:t>
            </a:r>
            <a:r>
              <a:rPr lang="es-ES" sz="1600" smtClean="0"/>
              <a:t> 2017 Mar 1;118(3):363-371</a:t>
            </a:r>
            <a:r>
              <a:rPr lang="zh-CN" altLang="en-US" sz="1600" smtClean="0"/>
              <a:t>　</a:t>
            </a:r>
            <a:endParaRPr lang="en-US" altLang="zh-CN" sz="1600" smtClean="0"/>
          </a:p>
          <a:p>
            <a:endParaRPr lang="zh-CN" altLang="en-US" sz="1600" smtClean="0"/>
          </a:p>
          <a:p>
            <a:endParaRPr lang="es-ES" sz="1600" u="sng" smtClean="0">
              <a:hlinkClick r:id="rId2" tooltip="British journal of anaesthesia."/>
            </a:endParaRPr>
          </a:p>
          <a:p>
            <a:endParaRPr lang="es-ES" sz="1600" u="sng" smtClean="0">
              <a:hlinkClick r:id="rId2" tooltip="British journal of anaesthesia."/>
            </a:endParaRPr>
          </a:p>
          <a:p>
            <a:endParaRPr lang="es-ES" sz="1600" u="sng" smtClean="0">
              <a:hlinkClick r:id="rId2" tooltip="British journal of anaesthesia."/>
            </a:endParaRPr>
          </a:p>
          <a:p>
            <a:endParaRPr lang="es-ES" sz="1600" u="sng" smtClean="0">
              <a:hlinkClick r:id="rId2" tooltip="British journal of anaesthesia."/>
            </a:endParaRPr>
          </a:p>
          <a:p>
            <a:endParaRPr lang="es-ES" sz="1600" u="sng" smtClean="0">
              <a:hlinkClick r:id="rId2" tooltip="British journal of anaesthesia."/>
            </a:endParaRPr>
          </a:p>
          <a:p>
            <a:endParaRPr lang="es-ES" sz="1600" u="sng" smtClean="0">
              <a:hlinkClick r:id="rId2" tooltip="British journal of anaesthesia."/>
            </a:endParaRPr>
          </a:p>
          <a:p>
            <a:endParaRPr lang="es-ES" sz="1600" u="sng" smtClean="0">
              <a:hlinkClick r:id="rId2" tooltip="British journal of anaesthesia."/>
            </a:endParaRPr>
          </a:p>
          <a:p>
            <a:endParaRPr lang="es-ES" sz="1600" u="sng" smtClean="0">
              <a:hlinkClick r:id="rId2" tooltip="British journal of anaesthesia."/>
            </a:endParaRPr>
          </a:p>
          <a:p>
            <a:endParaRPr lang="es-ES" sz="1600" u="sng" smtClean="0">
              <a:hlinkClick r:id="rId2" tooltip="British journal of anaesthesia."/>
            </a:endParaRPr>
          </a:p>
          <a:p>
            <a:endParaRPr lang="es-ES" sz="1600" u="sng" smtClean="0">
              <a:hlinkClick r:id="rId2" tooltip="British journal of anaesthesia."/>
            </a:endParaRPr>
          </a:p>
        </p:txBody>
      </p:sp>
      <p:sp>
        <p:nvSpPr>
          <p:cNvPr id="4" name="标题 1"/>
          <p:cNvSpPr txBox="1"/>
          <p:nvPr/>
        </p:nvSpPr>
        <p:spPr>
          <a:xfrm>
            <a:off x="1428728" y="2285992"/>
            <a:ext cx="6286544" cy="1643074"/>
          </a:xfrm>
          <a:prstGeom prst="rect">
            <a:avLst/>
          </a:prstGeom>
          <a:solidFill>
            <a:srgbClr val="FFFF00"/>
          </a:solidFill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  <a:defRPr/>
            </a:pPr>
            <a:r>
              <a:rPr lang="zh-CN" altLang="en-US" sz="3200" smtClean="0"/>
              <a:t>常规禁食、没有明确排空障碍</a:t>
            </a:r>
            <a:endParaRPr lang="en-US" altLang="zh-CN" sz="3200" smtClean="0"/>
          </a:p>
          <a:p>
            <a:pPr algn="ctr">
              <a:lnSpc>
                <a:spcPct val="150000"/>
              </a:lnSpc>
              <a:spcBef>
                <a:spcPct val="0"/>
              </a:spcBef>
              <a:defRPr/>
            </a:pPr>
            <a:r>
              <a:rPr lang="zh-CN" altLang="en-US" sz="3200" smtClean="0"/>
              <a:t>危险因素，也可能饱胃</a:t>
            </a:r>
            <a:endParaRPr lang="zh-CN" altLang="en-US" sz="3200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6F92E-F0DB-44DD-B554-AA377E7E1CED}" type="datetime1">
              <a:rPr lang="zh-CN" altLang="en-US" smtClean="0"/>
              <a:t>2024/9/28</a:t>
            </a:fld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857256"/>
          </a:xfrm>
        </p:spPr>
        <p:txBody>
          <a:bodyPr>
            <a:normAutofit/>
          </a:bodyPr>
          <a:lstStyle/>
          <a:p>
            <a:r>
              <a:rPr lang="zh-CN" altLang="en-US" sz="4000" smtClean="0"/>
              <a:t>肠道准备与胃残留量</a:t>
            </a:r>
            <a:endParaRPr lang="zh-CN" altLang="en-US" sz="400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28596" y="1428736"/>
            <a:ext cx="8229600" cy="4911741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US" sz="2800" smtClean="0"/>
              <a:t>N=428</a:t>
            </a:r>
            <a:r>
              <a:rPr lang="zh-CN" altLang="en-US" sz="2800" smtClean="0"/>
              <a:t>例同时做胃镜、肠镜的病人，检查前饮用洗肠液 </a:t>
            </a:r>
            <a:r>
              <a:rPr lang="en-US" sz="2800" smtClean="0">
                <a:solidFill>
                  <a:srgbClr val="FF0000"/>
                </a:solidFill>
              </a:rPr>
              <a:t>56%</a:t>
            </a:r>
            <a:r>
              <a:rPr lang="zh-CN" altLang="en-US" sz="2800" smtClean="0">
                <a:solidFill>
                  <a:srgbClr val="FF0000"/>
                </a:solidFill>
              </a:rPr>
              <a:t>至手术当日 </a:t>
            </a:r>
            <a:r>
              <a:rPr lang="en-US" altLang="zh-CN" sz="2800" err="1" smtClean="0"/>
              <a:t>vs </a:t>
            </a:r>
            <a:r>
              <a:rPr lang="en-US" altLang="zh-CN" sz="2800" smtClean="0">
                <a:solidFill>
                  <a:srgbClr val="0000FF"/>
                </a:solidFill>
              </a:rPr>
              <a:t>44%</a:t>
            </a:r>
            <a:r>
              <a:rPr lang="zh-CN" altLang="en-US" sz="2800" smtClean="0">
                <a:solidFill>
                  <a:srgbClr val="0000FF"/>
                </a:solidFill>
              </a:rPr>
              <a:t>至术前晚</a:t>
            </a:r>
            <a:r>
              <a:rPr lang="zh-CN" altLang="en-US" sz="2800" smtClean="0"/>
              <a:t>。</a:t>
            </a:r>
            <a:endParaRPr lang="en-US" altLang="zh-CN" sz="2800" smtClean="0"/>
          </a:p>
          <a:p>
            <a:pPr>
              <a:lnSpc>
                <a:spcPct val="150000"/>
              </a:lnSpc>
            </a:pPr>
            <a:r>
              <a:rPr lang="zh-CN" altLang="en-US" sz="2800" smtClean="0"/>
              <a:t>胃液残留量：</a:t>
            </a:r>
            <a:r>
              <a:rPr lang="en-US" sz="2800" smtClean="0">
                <a:solidFill>
                  <a:srgbClr val="FF0000"/>
                </a:solidFill>
              </a:rPr>
              <a:t>18.1±10.2</a:t>
            </a:r>
            <a:r>
              <a:rPr lang="en-US" sz="2800" smtClean="0"/>
              <a:t> vs </a:t>
            </a:r>
            <a:r>
              <a:rPr lang="en-US" sz="2800" smtClean="0">
                <a:solidFill>
                  <a:srgbClr val="0000FF"/>
                </a:solidFill>
              </a:rPr>
              <a:t>16.3±16.5</a:t>
            </a:r>
            <a:r>
              <a:rPr lang="en-US" sz="2800" smtClean="0"/>
              <a:t> ml</a:t>
            </a:r>
            <a:r>
              <a:rPr lang="zh-CN" altLang="en-US" sz="2800" smtClean="0"/>
              <a:t>。</a:t>
            </a:r>
            <a:endParaRPr lang="en-US" sz="2800" smtClean="0"/>
          </a:p>
          <a:p>
            <a:pPr>
              <a:lnSpc>
                <a:spcPct val="150000"/>
              </a:lnSpc>
            </a:pPr>
            <a:r>
              <a:rPr lang="zh-CN" altLang="en-US" sz="2800" smtClean="0"/>
              <a:t>依体重计算也没有差别。</a:t>
            </a:r>
            <a:endParaRPr lang="en-US" altLang="zh-CN" sz="2800" smtClean="0"/>
          </a:p>
          <a:p>
            <a:pPr>
              <a:lnSpc>
                <a:spcPct val="150000"/>
              </a:lnSpc>
            </a:pPr>
            <a:r>
              <a:rPr lang="zh-CN" altLang="en-US" sz="2800" smtClean="0"/>
              <a:t>胃液</a:t>
            </a:r>
            <a:r>
              <a:rPr lang="en-US" altLang="zh-CN" sz="2800" smtClean="0"/>
              <a:t>pH</a:t>
            </a:r>
            <a:r>
              <a:rPr lang="en-US" altLang="zh-CN" sz="2800" smtClean="0">
                <a:solidFill>
                  <a:srgbClr val="FF0000"/>
                </a:solidFill>
              </a:rPr>
              <a:t>: </a:t>
            </a:r>
            <a:r>
              <a:rPr lang="en-US" sz="2800" smtClean="0">
                <a:solidFill>
                  <a:srgbClr val="FF0000"/>
                </a:solidFill>
              </a:rPr>
              <a:t>2.5±1.3 </a:t>
            </a:r>
            <a:r>
              <a:rPr lang="en-US" sz="2800" err="1" smtClean="0"/>
              <a:t>vs </a:t>
            </a:r>
            <a:r>
              <a:rPr lang="en-US" sz="2800" smtClean="0">
                <a:solidFill>
                  <a:srgbClr val="0000FF"/>
                </a:solidFill>
              </a:rPr>
              <a:t>2.5±1.4</a:t>
            </a:r>
            <a:endParaRPr lang="en-US" sz="2800" smtClean="0">
              <a:solidFill>
                <a:srgbClr val="0000FF"/>
              </a:solidFill>
            </a:endParaRPr>
          </a:p>
          <a:p>
            <a:pPr>
              <a:lnSpc>
                <a:spcPct val="150000"/>
              </a:lnSpc>
            </a:pPr>
            <a:r>
              <a:rPr lang="zh-CN" altLang="en-US" sz="2800" smtClean="0"/>
              <a:t>饮用洗肠液至检查前</a:t>
            </a:r>
            <a:r>
              <a:rPr lang="en-US" sz="2800" smtClean="0"/>
              <a:t>3-5h</a:t>
            </a:r>
            <a:r>
              <a:rPr lang="zh-CN" altLang="en-US" sz="2800" smtClean="0"/>
              <a:t>、</a:t>
            </a:r>
            <a:r>
              <a:rPr lang="en-US" sz="2800" smtClean="0"/>
              <a:t>5-7h</a:t>
            </a:r>
            <a:r>
              <a:rPr lang="zh-CN" altLang="en-US" sz="2800" smtClean="0"/>
              <a:t>、＞</a:t>
            </a:r>
            <a:r>
              <a:rPr lang="en-US" sz="2800" smtClean="0"/>
              <a:t>7h </a:t>
            </a:r>
            <a:r>
              <a:rPr lang="zh-CN" altLang="en-US" sz="2800" smtClean="0"/>
              <a:t>三组间同样没有差异。</a:t>
            </a:r>
            <a:endParaRPr lang="en-US" altLang="zh-CN" sz="2800" smtClean="0"/>
          </a:p>
        </p:txBody>
      </p:sp>
      <p:sp>
        <p:nvSpPr>
          <p:cNvPr id="5" name="标题 1"/>
          <p:cNvSpPr txBox="1"/>
          <p:nvPr/>
        </p:nvSpPr>
        <p:spPr>
          <a:xfrm>
            <a:off x="714348" y="3000372"/>
            <a:ext cx="7715304" cy="1143000"/>
          </a:xfrm>
          <a:prstGeom prst="rect">
            <a:avLst/>
          </a:prstGeom>
          <a:solidFill>
            <a:srgbClr val="FFFF00"/>
          </a:solidFill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zh-CN" altLang="en-US" sz="3200" smtClean="0"/>
              <a:t>检查前停止饮用洗肠液</a:t>
            </a:r>
            <a:r>
              <a:rPr lang="en-US" altLang="zh-CN" sz="3200" smtClean="0"/>
              <a:t>3h</a:t>
            </a:r>
            <a:r>
              <a:rPr lang="zh-CN" altLang="en-US" sz="3200" smtClean="0"/>
              <a:t>基本是安全的</a:t>
            </a:r>
            <a:endParaRPr lang="zh-CN" altLang="en-US" sz="3200" smtClean="0"/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A63C1-50C3-4AD3-A99F-BC58AE721F85}" type="datetime1">
              <a:rPr lang="zh-CN" altLang="en-US" smtClean="0"/>
              <a:t>2024/9/28</a:t>
            </a:fld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11222"/>
          </a:xfrm>
        </p:spPr>
        <p:txBody>
          <a:bodyPr>
            <a:normAutofit/>
          </a:bodyPr>
          <a:lstStyle/>
          <a:p>
            <a:r>
              <a:rPr lang="zh-CN" altLang="en-US" sz="4000" smtClean="0"/>
              <a:t>饱胃病人的麻醉诱导</a:t>
            </a:r>
            <a:endParaRPr lang="zh-CN" altLang="en-US" sz="400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00066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通用的方案</a:t>
            </a:r>
            <a:r>
              <a:rPr lang="en-US" altLang="zh-CN" sz="28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rapid sequence induction</a:t>
            </a:r>
            <a:endParaRPr lang="en-US" altLang="zh-CN" sz="280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zh-CN" altLang="en-US" sz="28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有各种版本，各种</a:t>
            </a:r>
            <a:r>
              <a:rPr lang="en-US" altLang="zh-CN" sz="28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±</a:t>
            </a:r>
            <a:r>
              <a:rPr lang="zh-CN" altLang="en-US" sz="28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。</a:t>
            </a:r>
            <a:endParaRPr lang="en-US" altLang="zh-CN" sz="280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zh-CN" altLang="en-US" sz="28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关键：诱导后反射消失～气管插管时间，越短越安全。避免触发返流。</a:t>
            </a:r>
            <a:endParaRPr lang="en-US" altLang="zh-CN" sz="280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zh-CN" altLang="en-US" sz="28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诱导用药：丙泊酚、乙托咪酯。</a:t>
            </a:r>
            <a:endParaRPr lang="en-US" altLang="zh-CN" sz="280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zh-CN" altLang="en-US" sz="28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肌松药：琥珀酰胆碱（预剂量）、罗库溴铵。</a:t>
            </a:r>
            <a:endParaRPr lang="en-US" altLang="zh-CN" sz="280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zh-CN" altLang="en-US" sz="28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阿片类：芬太尼、瑞芬太尼、舒芬太尼等。</a:t>
            </a:r>
            <a:endParaRPr lang="zh-CN" altLang="en-US" sz="28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F90D3-4BBD-45FD-B42E-33E10EAC4E4D}" type="datetime1">
              <a:rPr lang="zh-CN" altLang="en-US" smtClean="0"/>
              <a:t>2024/9/28</a:t>
            </a:fld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sz="40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Rapid sequence induction</a:t>
            </a:r>
            <a:r>
              <a:rPr lang="zh-CN" altLang="en-US" sz="40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建议方案</a:t>
            </a:r>
            <a:endParaRPr lang="zh-CN" altLang="en-US" sz="400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71472" y="1357298"/>
            <a:ext cx="7972452" cy="4768865"/>
          </a:xfrm>
        </p:spPr>
        <p:txBody>
          <a:bodyPr>
            <a:normAutofit fontScale="92500"/>
          </a:bodyPr>
          <a:lstStyle/>
          <a:p>
            <a:pPr marL="514350" indent="-514350">
              <a:lnSpc>
                <a:spcPct val="200000"/>
              </a:lnSpc>
              <a:buNone/>
            </a:pPr>
            <a:r>
              <a:rPr lang="en-US" altLang="zh-CN" sz="2800" smtClean="0"/>
              <a:t>1.</a:t>
            </a:r>
            <a:r>
              <a:rPr lang="zh-CN" altLang="en-US" sz="2800" smtClean="0"/>
              <a:t>常规监测、</a:t>
            </a:r>
            <a:r>
              <a:rPr lang="en-US" altLang="zh-CN" sz="2800" smtClean="0"/>
              <a:t>a-line</a:t>
            </a:r>
            <a:r>
              <a:rPr lang="zh-CN" altLang="en-US" sz="2800" smtClean="0"/>
              <a:t>，</a:t>
            </a:r>
            <a:r>
              <a:rPr lang="zh-CN" altLang="en-US" sz="2800" smtClean="0">
                <a:solidFill>
                  <a:srgbClr val="FF0000"/>
                </a:solidFill>
              </a:rPr>
              <a:t>确保输液通路畅通</a:t>
            </a:r>
            <a:r>
              <a:rPr lang="zh-CN" altLang="en-US" sz="2800" smtClean="0"/>
              <a:t>。</a:t>
            </a:r>
            <a:endParaRPr lang="en-US" altLang="zh-CN" sz="2800" smtClean="0"/>
          </a:p>
          <a:p>
            <a:pPr marL="514350" indent="-514350">
              <a:lnSpc>
                <a:spcPct val="200000"/>
              </a:lnSpc>
              <a:buNone/>
            </a:pPr>
            <a:r>
              <a:rPr lang="en-US" altLang="zh-CN" sz="2800" smtClean="0">
                <a:solidFill>
                  <a:srgbClr val="FF0000"/>
                </a:solidFill>
              </a:rPr>
              <a:t>2.</a:t>
            </a:r>
            <a:r>
              <a:rPr lang="zh-CN" altLang="en-US" sz="2800" smtClean="0">
                <a:solidFill>
                  <a:srgbClr val="FF0000"/>
                </a:solidFill>
              </a:rPr>
              <a:t>备好吸引器、视频喉镜、管芯、困难气道用具</a:t>
            </a:r>
            <a:r>
              <a:rPr lang="zh-CN" altLang="en-US" sz="2800" smtClean="0"/>
              <a:t>。</a:t>
            </a:r>
            <a:endParaRPr lang="en-US" altLang="zh-CN" sz="2800" smtClean="0"/>
          </a:p>
          <a:p>
            <a:pPr marL="514350" indent="-514350">
              <a:lnSpc>
                <a:spcPct val="200000"/>
              </a:lnSpc>
              <a:buNone/>
            </a:pPr>
            <a:r>
              <a:rPr lang="en-US" altLang="zh-CN" sz="2800" smtClean="0">
                <a:solidFill>
                  <a:srgbClr val="FF0000"/>
                </a:solidFill>
              </a:rPr>
              <a:t>3.</a:t>
            </a:r>
            <a:r>
              <a:rPr lang="zh-CN" altLang="en-US" sz="2800" smtClean="0">
                <a:solidFill>
                  <a:srgbClr val="FF0000"/>
                </a:solidFill>
              </a:rPr>
              <a:t>严重肠梗阻、腹内压极高病人先放胃管、吸净</a:t>
            </a:r>
            <a:r>
              <a:rPr lang="zh-CN" altLang="en-US" sz="2800" smtClean="0"/>
              <a:t>。</a:t>
            </a:r>
            <a:endParaRPr lang="en-US" altLang="zh-CN" sz="2800" smtClean="0"/>
          </a:p>
          <a:p>
            <a:pPr marL="514350" indent="-514350">
              <a:lnSpc>
                <a:spcPct val="200000"/>
              </a:lnSpc>
              <a:buNone/>
            </a:pPr>
            <a:r>
              <a:rPr lang="en-US" altLang="zh-CN" sz="2800" smtClean="0">
                <a:solidFill>
                  <a:srgbClr val="FF0000"/>
                </a:solidFill>
              </a:rPr>
              <a:t>4.30-45</a:t>
            </a:r>
            <a:r>
              <a:rPr lang="zh-CN" altLang="en-US" sz="2800" smtClean="0">
                <a:solidFill>
                  <a:srgbClr val="FF0000"/>
                </a:solidFill>
              </a:rPr>
              <a:t>度半坐或头高足低位（增加功能残气量）、深呼吸、面罩吸纯氧</a:t>
            </a:r>
            <a:r>
              <a:rPr lang="en-US" altLang="zh-CN" sz="2800" smtClean="0">
                <a:solidFill>
                  <a:srgbClr val="FF0000"/>
                </a:solidFill>
              </a:rPr>
              <a:t>2-3min</a:t>
            </a:r>
            <a:r>
              <a:rPr lang="zh-CN" altLang="en-US" sz="2800" smtClean="0">
                <a:solidFill>
                  <a:srgbClr val="FF0000"/>
                </a:solidFill>
              </a:rPr>
              <a:t>（提高肺泡氧浓度）</a:t>
            </a:r>
            <a:r>
              <a:rPr lang="zh-CN" altLang="en-US" sz="2800" smtClean="0"/>
              <a:t>。</a:t>
            </a:r>
            <a:endParaRPr lang="en-US" altLang="zh-CN" sz="2800" smtClean="0"/>
          </a:p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36D59-BBC7-4408-B84D-40736887AE17}" type="datetime1">
              <a:rPr lang="zh-CN" altLang="en-US" smtClean="0"/>
              <a:t>2024/9/28</a:t>
            </a:fld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sz="36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Rapid sequence induction </a:t>
            </a:r>
            <a:r>
              <a:rPr lang="zh-CN" altLang="en-US" sz="36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建议方案</a:t>
            </a:r>
            <a:endParaRPr lang="zh-CN" altLang="en-US" sz="360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4840303"/>
          </a:xfrm>
        </p:spPr>
        <p:txBody>
          <a:bodyPr>
            <a:normAutofit/>
          </a:bodyPr>
          <a:lstStyle/>
          <a:p>
            <a:pPr marL="514350" indent="-514350">
              <a:lnSpc>
                <a:spcPct val="200000"/>
              </a:lnSpc>
              <a:buNone/>
            </a:pPr>
            <a:r>
              <a:rPr lang="en-US" altLang="zh-CN" sz="2800" smtClean="0">
                <a:solidFill>
                  <a:srgbClr val="FF0000"/>
                </a:solidFill>
              </a:rPr>
              <a:t>4.</a:t>
            </a:r>
            <a:r>
              <a:rPr lang="zh-CN" altLang="en-US" sz="2800" smtClean="0">
                <a:solidFill>
                  <a:srgbClr val="FF0000"/>
                </a:solidFill>
              </a:rPr>
              <a:t>使用丙泊酚诱导，意识消失后托下颌开放气道。</a:t>
            </a:r>
            <a:endParaRPr lang="en-US" altLang="zh-CN" sz="2800" smtClean="0">
              <a:solidFill>
                <a:srgbClr val="FF0000"/>
              </a:solidFill>
            </a:endParaRPr>
          </a:p>
          <a:p>
            <a:pPr marL="514350" indent="-514350">
              <a:lnSpc>
                <a:spcPct val="200000"/>
              </a:lnSpc>
              <a:buNone/>
            </a:pPr>
            <a:r>
              <a:rPr lang="en-US" altLang="zh-CN" sz="2800" smtClean="0">
                <a:solidFill>
                  <a:srgbClr val="FF0000"/>
                </a:solidFill>
              </a:rPr>
              <a:t>5.</a:t>
            </a:r>
            <a:r>
              <a:rPr lang="zh-CN" altLang="en-US" sz="2800" smtClean="0">
                <a:solidFill>
                  <a:srgbClr val="FF0000"/>
                </a:solidFill>
              </a:rPr>
              <a:t>面罩</a:t>
            </a:r>
            <a:r>
              <a:rPr lang="en-US" altLang="zh-CN" sz="2800" smtClean="0">
                <a:solidFill>
                  <a:srgbClr val="FF0000"/>
                </a:solidFill>
              </a:rPr>
              <a:t>2-3L/min</a:t>
            </a:r>
            <a:r>
              <a:rPr lang="zh-CN" altLang="en-US" sz="2800" smtClean="0">
                <a:solidFill>
                  <a:srgbClr val="FF0000"/>
                </a:solidFill>
              </a:rPr>
              <a:t>吸氧，麻醉机</a:t>
            </a:r>
            <a:r>
              <a:rPr lang="en-US" altLang="zh-CN" sz="2800" smtClean="0">
                <a:solidFill>
                  <a:srgbClr val="FF0000"/>
                </a:solidFill>
              </a:rPr>
              <a:t>APL</a:t>
            </a:r>
            <a:r>
              <a:rPr lang="zh-CN" altLang="en-US" sz="2800" smtClean="0">
                <a:solidFill>
                  <a:srgbClr val="FF0000"/>
                </a:solidFill>
              </a:rPr>
              <a:t>阈至</a:t>
            </a:r>
            <a:r>
              <a:rPr lang="en-US" altLang="zh-CN" sz="2800" smtClean="0">
                <a:solidFill>
                  <a:srgbClr val="FF0000"/>
                </a:solidFill>
              </a:rPr>
              <a:t>0</a:t>
            </a:r>
            <a:r>
              <a:rPr lang="zh-CN" altLang="en-US" sz="2800" smtClean="0">
                <a:solidFill>
                  <a:srgbClr val="FF0000"/>
                </a:solidFill>
              </a:rPr>
              <a:t>，不做人工呼吸（</a:t>
            </a:r>
            <a:r>
              <a:rPr lang="en-US" altLang="zh-CN" sz="2800" err="1" smtClean="0">
                <a:solidFill>
                  <a:srgbClr val="FF0000"/>
                </a:solidFill>
              </a:rPr>
              <a:t>Apneic oxygenation</a:t>
            </a:r>
            <a:r>
              <a:rPr lang="zh-CN" altLang="en-US" sz="2800" smtClean="0">
                <a:solidFill>
                  <a:srgbClr val="FF0000"/>
                </a:solidFill>
              </a:rPr>
              <a:t>）。</a:t>
            </a:r>
            <a:endParaRPr lang="en-US" altLang="zh-CN" sz="2800" smtClean="0">
              <a:solidFill>
                <a:srgbClr val="FF0000"/>
              </a:solidFill>
            </a:endParaRPr>
          </a:p>
          <a:p>
            <a:pPr marL="514350" indent="-514350">
              <a:lnSpc>
                <a:spcPct val="200000"/>
              </a:lnSpc>
              <a:buNone/>
            </a:pPr>
            <a:r>
              <a:rPr lang="en-US" altLang="zh-CN" sz="2800" smtClean="0">
                <a:solidFill>
                  <a:srgbClr val="FF0000"/>
                </a:solidFill>
              </a:rPr>
              <a:t>6.</a:t>
            </a:r>
            <a:r>
              <a:rPr lang="zh-CN" altLang="en-US" sz="2800" smtClean="0">
                <a:solidFill>
                  <a:srgbClr val="FF0000"/>
                </a:solidFill>
              </a:rPr>
              <a:t>使用罗库溴铵肌松</a:t>
            </a:r>
            <a:r>
              <a:rPr lang="zh-CN" altLang="en-US" sz="2800" smtClean="0"/>
              <a:t>、（瑞）芬太尼给入后</a:t>
            </a:r>
            <a:r>
              <a:rPr lang="en-US" altLang="zh-CN" sz="2800" smtClean="0"/>
              <a:t>1-2min</a:t>
            </a:r>
            <a:r>
              <a:rPr lang="zh-CN" altLang="en-US" sz="2800" smtClean="0"/>
              <a:t>后</a:t>
            </a:r>
            <a:r>
              <a:rPr lang="zh-CN" altLang="en-US" sz="2800" smtClean="0">
                <a:solidFill>
                  <a:srgbClr val="FF0000"/>
                </a:solidFill>
              </a:rPr>
              <a:t>熟练人员</a:t>
            </a:r>
            <a:r>
              <a:rPr lang="zh-CN" altLang="en-US" sz="2800" smtClean="0"/>
              <a:t>气管插管、套囊注气后开始肺通气。</a:t>
            </a:r>
            <a:endParaRPr lang="en-US" altLang="zh-CN" sz="2800" smtClean="0"/>
          </a:p>
          <a:p>
            <a:endParaRPr lang="zh-CN" altLang="en-US"/>
          </a:p>
        </p:txBody>
      </p:sp>
      <p:sp>
        <p:nvSpPr>
          <p:cNvPr id="4" name="标题 1"/>
          <p:cNvSpPr txBox="1"/>
          <p:nvPr/>
        </p:nvSpPr>
        <p:spPr>
          <a:xfrm>
            <a:off x="714348" y="2214554"/>
            <a:ext cx="7643866" cy="1428760"/>
          </a:xfrm>
          <a:prstGeom prst="rect">
            <a:avLst/>
          </a:prstGeom>
          <a:solidFill>
            <a:srgbClr val="FFFF00"/>
          </a:solidFill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800" smtClean="0"/>
              <a:t>诱导期间挣扎、用力、呛咳或呕吐可致返流。</a:t>
            </a:r>
            <a:endParaRPr lang="en-US" altLang="zh-CN" sz="2800" smtClean="0"/>
          </a:p>
          <a:p>
            <a:pPr algn="ctr">
              <a:lnSpc>
                <a:spcPct val="150000"/>
              </a:lnSpc>
            </a:pPr>
            <a:r>
              <a:rPr lang="zh-CN" altLang="en-US" sz="2800" smtClean="0"/>
              <a:t>有浅麻醉下罗库溴铵疼痛挣扎后误吸的报告。</a:t>
            </a:r>
            <a:endParaRPr lang="en-US" altLang="zh-CN" sz="2800" smtClean="0"/>
          </a:p>
        </p:txBody>
      </p:sp>
      <p:sp>
        <p:nvSpPr>
          <p:cNvPr id="5" name="标题 1"/>
          <p:cNvSpPr txBox="1"/>
          <p:nvPr/>
        </p:nvSpPr>
        <p:spPr>
          <a:xfrm>
            <a:off x="642910" y="4500570"/>
            <a:ext cx="7858180" cy="857256"/>
          </a:xfrm>
          <a:prstGeom prst="rect">
            <a:avLst/>
          </a:prstGeom>
          <a:solidFill>
            <a:srgbClr val="FFFF00"/>
          </a:solidFill>
        </p:spPr>
        <p:txBody>
          <a:bodyPr vert="horz" lIns="91440" tIns="45720" rIns="91440" bIns="45720" rtlCol="0" anchor="ctr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lnSpc>
                <a:spcPct val="150000"/>
              </a:lnSpc>
            </a:pPr>
            <a:r>
              <a:rPr lang="zh-CN" altLang="en-US" sz="3200" smtClean="0"/>
              <a:t>乙托咪酯诱发肌阵挛、芬太尼喉咳促进饱胃返流？</a:t>
            </a:r>
            <a:endParaRPr lang="zh-CN" altLang="en-US" sz="3200"/>
          </a:p>
        </p:txBody>
      </p:sp>
      <p:sp>
        <p:nvSpPr>
          <p:cNvPr id="6" name="标题 1"/>
          <p:cNvSpPr txBox="1"/>
          <p:nvPr/>
        </p:nvSpPr>
        <p:spPr>
          <a:xfrm>
            <a:off x="500034" y="4643446"/>
            <a:ext cx="7858180" cy="928694"/>
          </a:xfrm>
          <a:prstGeom prst="rect">
            <a:avLst/>
          </a:prstGeom>
          <a:solidFill>
            <a:srgbClr val="FFFF00"/>
          </a:solidFill>
        </p:spPr>
        <p:txBody>
          <a:bodyPr vert="horz" lIns="91440" tIns="45720" rIns="91440" bIns="45720" rtlCol="0" anchor="ctr">
            <a:normAutofit fontScale="925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lnSpc>
                <a:spcPct val="150000"/>
              </a:lnSpc>
            </a:pPr>
            <a:r>
              <a:rPr lang="zh-CN" altLang="en-US" sz="3200" smtClean="0"/>
              <a:t>饱胃病人必须完全清醒后才能拔除气管导管</a:t>
            </a:r>
            <a:endParaRPr lang="zh-CN" altLang="en-US" sz="3200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458B7-D2D6-40CC-A056-0A5B2967B536}" type="datetime1">
              <a:rPr lang="zh-CN" altLang="en-US" smtClean="0"/>
              <a:t>2024/9/28</a:t>
            </a:fld>
            <a:endParaRPr lang="zh-CN" altLang="en-US"/>
          </a:p>
        </p:txBody>
      </p:sp>
      <p:sp>
        <p:nvSpPr>
          <p:cNvPr id="8" name="灯片编号占位符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en-US" altLang="zh-CN" sz="4000" smtClean="0"/>
              <a:t>SpO</a:t>
            </a:r>
            <a:r>
              <a:rPr lang="en-US" altLang="zh-CN" sz="4000" baseline="-25000" smtClean="0"/>
              <a:t>2</a:t>
            </a:r>
            <a:r>
              <a:rPr lang="zh-CN" altLang="en-US" sz="4000" smtClean="0"/>
              <a:t>下降怎么办？</a:t>
            </a:r>
            <a:endParaRPr lang="zh-CN" altLang="en-US" sz="400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158" y="1142984"/>
            <a:ext cx="8329642" cy="5286412"/>
          </a:xfrm>
        </p:spPr>
        <p:txBody>
          <a:bodyPr>
            <a:normAutofit/>
          </a:bodyPr>
          <a:lstStyle/>
          <a:p>
            <a:pPr>
              <a:lnSpc>
                <a:spcPct val="160000"/>
              </a:lnSpc>
            </a:pPr>
            <a:r>
              <a:rPr lang="zh-CN" altLang="en-US" sz="2800" smtClean="0"/>
              <a:t>困难气道、肥胖、小儿→</a:t>
            </a:r>
            <a:r>
              <a:rPr lang="en-US" altLang="zh-CN" sz="2800" smtClean="0"/>
              <a:t>SpO</a:t>
            </a:r>
            <a:r>
              <a:rPr lang="en-US" altLang="zh-CN" sz="2800" baseline="-25000" smtClean="0"/>
              <a:t>2</a:t>
            </a:r>
            <a:r>
              <a:rPr lang="zh-CN" altLang="en-US" sz="2800" smtClean="0"/>
              <a:t>下降。</a:t>
            </a:r>
            <a:endParaRPr lang="en-US" altLang="zh-CN" sz="2800" smtClean="0"/>
          </a:p>
          <a:p>
            <a:pPr>
              <a:lnSpc>
                <a:spcPct val="160000"/>
              </a:lnSpc>
            </a:pPr>
            <a:r>
              <a:rPr lang="zh-CN" altLang="en-US" sz="2800" smtClean="0"/>
              <a:t>麻醉诱导、操作过程中，口鼻咽腔导管供氧（</a:t>
            </a:r>
            <a:r>
              <a:rPr lang="en-US" altLang="zh-CN" sz="2800" smtClean="0"/>
              <a:t>1-2L/min</a:t>
            </a:r>
            <a:r>
              <a:rPr lang="zh-CN" altLang="en-US" sz="2800" smtClean="0"/>
              <a:t>）</a:t>
            </a:r>
            <a:r>
              <a:rPr lang="en-US" altLang="zh-CN" sz="2800" smtClean="0"/>
              <a:t>+</a:t>
            </a:r>
            <a:r>
              <a:rPr lang="zh-CN" altLang="en-US" sz="2800" smtClean="0"/>
              <a:t>开放气道，尽可能不做人工呼吸，避免</a:t>
            </a:r>
            <a:r>
              <a:rPr lang="en-US" altLang="zh-CN" sz="2800" smtClean="0"/>
              <a:t>SpO</a:t>
            </a:r>
            <a:r>
              <a:rPr lang="en-US" altLang="zh-CN" sz="2800" baseline="-25000" smtClean="0"/>
              <a:t>2</a:t>
            </a:r>
            <a:r>
              <a:rPr lang="zh-CN" altLang="en-US" sz="2800" smtClean="0"/>
              <a:t>下降。</a:t>
            </a:r>
            <a:endParaRPr lang="en-US" altLang="zh-CN" sz="2800" smtClean="0"/>
          </a:p>
          <a:p>
            <a:pPr>
              <a:lnSpc>
                <a:spcPct val="160000"/>
              </a:lnSpc>
            </a:pPr>
            <a:r>
              <a:rPr lang="zh-CN" altLang="en-US" sz="2800" smtClean="0"/>
              <a:t>喉罩低压人工呼吸（不能完全防止误吸）</a:t>
            </a:r>
            <a:endParaRPr lang="en-US" altLang="zh-CN" sz="2800" smtClean="0"/>
          </a:p>
          <a:p>
            <a:pPr>
              <a:lnSpc>
                <a:spcPct val="160000"/>
              </a:lnSpc>
            </a:pPr>
            <a:r>
              <a:rPr lang="zh-CN" altLang="en-US" sz="2800" smtClean="0"/>
              <a:t>面罩小潮气量、压力≤</a:t>
            </a:r>
            <a:r>
              <a:rPr lang="en-US" sz="2800" smtClean="0"/>
              <a:t>10-12cmH</a:t>
            </a:r>
            <a:r>
              <a:rPr lang="en-US" sz="2800" baseline="-25000" smtClean="0"/>
              <a:t>2</a:t>
            </a:r>
            <a:r>
              <a:rPr lang="en-US" altLang="zh-CN" sz="2800" smtClean="0"/>
              <a:t>O</a:t>
            </a:r>
            <a:r>
              <a:rPr lang="zh-CN" altLang="en-US" sz="2800" smtClean="0"/>
              <a:t>，轻柔通气，</a:t>
            </a:r>
            <a:r>
              <a:rPr lang="en-US" altLang="zh-CN" sz="2800" smtClean="0"/>
              <a:t>+ </a:t>
            </a:r>
            <a:r>
              <a:rPr lang="en-US" sz="280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Sellick</a:t>
            </a:r>
            <a:r>
              <a:rPr lang="zh-CN" altLang="en-US" sz="28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手法，</a:t>
            </a:r>
            <a:r>
              <a:rPr lang="zh-CN" altLang="en-US" sz="2800" smtClean="0"/>
              <a:t>有研究认为安全。</a:t>
            </a:r>
            <a:endParaRPr lang="zh-CN" altLang="en-US" sz="2800" smtClean="0"/>
          </a:p>
          <a:p>
            <a:endParaRPr lang="en-US" altLang="zh-CN" smtClean="0"/>
          </a:p>
          <a:p>
            <a:endParaRPr lang="zh-CN" altLang="en-US"/>
          </a:p>
        </p:txBody>
      </p:sp>
      <p:sp>
        <p:nvSpPr>
          <p:cNvPr id="7" name="下箭头 6"/>
          <p:cNvSpPr/>
          <p:nvPr/>
        </p:nvSpPr>
        <p:spPr>
          <a:xfrm>
            <a:off x="-214346" y="2285992"/>
            <a:ext cx="1071570" cy="3714776"/>
          </a:xfrm>
          <a:prstGeom prst="downArrow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 smtClean="0">
                <a:solidFill>
                  <a:srgbClr val="FFFF00"/>
                </a:solidFill>
              </a:rPr>
              <a:t>误</a:t>
            </a:r>
            <a:endParaRPr lang="en-US" altLang="zh-CN" sz="3200" b="1" smtClean="0">
              <a:solidFill>
                <a:srgbClr val="FFFF00"/>
              </a:solidFill>
            </a:endParaRPr>
          </a:p>
          <a:p>
            <a:pPr algn="ctr"/>
            <a:r>
              <a:rPr lang="zh-CN" altLang="en-US" sz="3200" b="1" smtClean="0">
                <a:solidFill>
                  <a:srgbClr val="FFFF00"/>
                </a:solidFill>
              </a:rPr>
              <a:t>吸</a:t>
            </a:r>
            <a:endParaRPr lang="en-US" altLang="zh-CN" sz="3200" b="1" smtClean="0">
              <a:solidFill>
                <a:srgbClr val="FFFF00"/>
              </a:solidFill>
            </a:endParaRPr>
          </a:p>
          <a:p>
            <a:pPr algn="ctr"/>
            <a:r>
              <a:rPr lang="zh-CN" altLang="en-US" sz="3200" b="1" smtClean="0">
                <a:solidFill>
                  <a:srgbClr val="FFFF00"/>
                </a:solidFill>
              </a:rPr>
              <a:t>风</a:t>
            </a:r>
            <a:endParaRPr lang="en-US" altLang="zh-CN" sz="3200" b="1" smtClean="0">
              <a:solidFill>
                <a:srgbClr val="FFFF00"/>
              </a:solidFill>
            </a:endParaRPr>
          </a:p>
          <a:p>
            <a:pPr algn="ctr"/>
            <a:r>
              <a:rPr lang="zh-CN" altLang="en-US" sz="3200" b="1" smtClean="0">
                <a:solidFill>
                  <a:srgbClr val="FFFF00"/>
                </a:solidFill>
              </a:rPr>
              <a:t>险</a:t>
            </a:r>
            <a:endParaRPr lang="en-US" altLang="zh-CN" sz="3200" b="1" smtClean="0">
              <a:solidFill>
                <a:srgbClr val="FFFF00"/>
              </a:solidFill>
            </a:endParaRPr>
          </a:p>
          <a:p>
            <a:pPr algn="ctr"/>
            <a:r>
              <a:rPr lang="zh-CN" altLang="en-US" sz="3200" b="1" smtClean="0">
                <a:solidFill>
                  <a:srgbClr val="FFFF00"/>
                </a:solidFill>
              </a:rPr>
              <a:t>渐</a:t>
            </a:r>
            <a:endParaRPr lang="en-US" altLang="zh-CN" sz="3200" b="1" smtClean="0">
              <a:solidFill>
                <a:srgbClr val="FFFF00"/>
              </a:solidFill>
            </a:endParaRPr>
          </a:p>
          <a:p>
            <a:pPr algn="ctr"/>
            <a:r>
              <a:rPr lang="zh-CN" altLang="en-US" sz="3200" b="1" smtClean="0">
                <a:solidFill>
                  <a:srgbClr val="FFFF00"/>
                </a:solidFill>
              </a:rPr>
              <a:t>大</a:t>
            </a:r>
            <a:endParaRPr lang="zh-CN" altLang="en-US" sz="3200" b="1">
              <a:solidFill>
                <a:srgbClr val="FFFF00"/>
              </a:solidFill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D81BE-516A-4E35-8FB0-BE75AF81731E}" type="datetime1">
              <a:rPr lang="zh-CN" altLang="en-US" smtClean="0"/>
              <a:t>2024/9/28</a:t>
            </a:fld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00034" y="428604"/>
            <a:ext cx="8143932" cy="785818"/>
          </a:xfrm>
        </p:spPr>
        <p:txBody>
          <a:bodyPr>
            <a:normAutofit/>
          </a:bodyPr>
          <a:lstStyle/>
          <a:p>
            <a:r>
              <a:rPr lang="zh-CN" altLang="en-US" sz="40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建议方案的说明</a:t>
            </a:r>
            <a:endParaRPr lang="zh-CN" altLang="en-US" sz="400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00034" y="1428736"/>
            <a:ext cx="8229600" cy="507209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smtClean="0"/>
              <a:t>胃液太多时，易于返流，须先放胃管清空胃。</a:t>
            </a:r>
            <a:endParaRPr lang="en-US" altLang="zh-CN" sz="2800" smtClean="0"/>
          </a:p>
          <a:p>
            <a:pPr>
              <a:lnSpc>
                <a:spcPct val="150000"/>
              </a:lnSpc>
            </a:pPr>
            <a:r>
              <a:rPr lang="zh-CN" altLang="en-US" sz="2800" smtClean="0"/>
              <a:t>半坐位增加功能残气量，避免</a:t>
            </a:r>
            <a:r>
              <a:rPr lang="en-US" altLang="zh-CN" sz="2800" smtClean="0"/>
              <a:t>SpO</a:t>
            </a:r>
            <a:r>
              <a:rPr lang="en-US" altLang="zh-CN" sz="2800" baseline="-25000" smtClean="0"/>
              <a:t>2</a:t>
            </a:r>
            <a:r>
              <a:rPr lang="zh-CN" altLang="en-US" sz="2800" smtClean="0"/>
              <a:t>下降，腹壁肌肉松弛后，促进膈肌下移。半坐位利用重力，对抗胃内容返流。</a:t>
            </a:r>
            <a:endParaRPr lang="en-US" altLang="zh-CN" sz="2800" smtClean="0"/>
          </a:p>
          <a:p>
            <a:pPr>
              <a:lnSpc>
                <a:spcPct val="150000"/>
              </a:lnSpc>
            </a:pPr>
            <a:r>
              <a:rPr lang="zh-CN" altLang="en-US" sz="2800" smtClean="0"/>
              <a:t>不做人工呼吸：人工呼吸时肺膨胀后膈下移，升高腹内压、挤压胃壁；可能使胃进气，均促进返流。</a:t>
            </a:r>
            <a:endParaRPr lang="en-US" altLang="zh-CN" sz="2800" smtClean="0"/>
          </a:p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42D0E-2183-4E0F-A5AB-5CF4B64056CE}" type="datetime1">
              <a:rPr lang="zh-CN" altLang="en-US" smtClean="0"/>
              <a:t>2024/9/28</a:t>
            </a:fld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sz="40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建议方案的说明</a:t>
            </a:r>
            <a:endParaRPr lang="zh-CN" altLang="en-US" sz="400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00034" y="1285860"/>
            <a:ext cx="8115328" cy="492922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smtClean="0"/>
              <a:t>开放气道，是为了利用</a:t>
            </a:r>
            <a:r>
              <a:rPr lang="en-US" altLang="zh-CN" sz="2800" err="1" smtClean="0"/>
              <a:t>Apneic oxygenation</a:t>
            </a:r>
            <a:r>
              <a:rPr lang="zh-CN" altLang="en-US" sz="2800" smtClean="0"/>
              <a:t>补充氧气。</a:t>
            </a:r>
            <a:endParaRPr lang="en-US" altLang="zh-CN" sz="2800" smtClean="0"/>
          </a:p>
          <a:p>
            <a:pPr>
              <a:lnSpc>
                <a:spcPct val="150000"/>
              </a:lnSpc>
            </a:pPr>
            <a:r>
              <a:rPr lang="zh-CN" altLang="en-US" sz="2800" smtClean="0"/>
              <a:t>使用视频喉镜插管，一是为了缩短插管时间，二是为了在明视下确认插管成功，一旦插入食道、人工通气则会触发返流。</a:t>
            </a:r>
            <a:endParaRPr lang="en-US" altLang="zh-CN" sz="2800" smtClean="0"/>
          </a:p>
          <a:p>
            <a:pPr>
              <a:lnSpc>
                <a:spcPct val="150000"/>
              </a:lnSpc>
            </a:pPr>
            <a:r>
              <a:rPr lang="zh-CN" altLang="en-US" sz="2800" smtClean="0"/>
              <a:t>强调：在</a:t>
            </a:r>
            <a:r>
              <a:rPr lang="en-US" altLang="zh-CN" sz="2800" smtClean="0"/>
              <a:t>SpO</a:t>
            </a:r>
            <a:r>
              <a:rPr lang="en-US" altLang="zh-CN" sz="2800" baseline="-25000" smtClean="0"/>
              <a:t>2</a:t>
            </a:r>
            <a:r>
              <a:rPr lang="zh-CN" altLang="en-US" sz="2800" smtClean="0"/>
              <a:t>不下降的前提下，在气管插管成功前，不做人工呼吸。</a:t>
            </a:r>
            <a:endParaRPr lang="en-US" altLang="zh-CN" sz="2800" smtClean="0"/>
          </a:p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772A4-7AD7-4954-B83B-0FD9F58F4C18}" type="datetime1">
              <a:rPr lang="zh-CN" altLang="en-US" smtClean="0"/>
              <a:t>2024/9/28</a:t>
            </a:fld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989034"/>
          </a:xfrm>
        </p:spPr>
        <p:txBody>
          <a:bodyPr>
            <a:normAutofit/>
          </a:bodyPr>
          <a:lstStyle/>
          <a:p>
            <a:r>
              <a:rPr lang="zh-CN" altLang="en-US" sz="4000" smtClean="0"/>
              <a:t>超声评估环状软骨加压效果</a:t>
            </a:r>
            <a:endParaRPr lang="zh-CN" altLang="en-US" sz="400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500174"/>
            <a:ext cx="8229600" cy="4625989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800" smtClean="0"/>
              <a:t>N=84 </a:t>
            </a:r>
            <a:r>
              <a:rPr lang="zh-CN" altLang="en-US" sz="2800" smtClean="0"/>
              <a:t>面罩通气状态下环状软骨加压与否对胃窦区横截面积的影响。</a:t>
            </a:r>
            <a:endParaRPr lang="en-US" altLang="zh-CN" sz="2800" smtClean="0"/>
          </a:p>
          <a:p>
            <a:pPr>
              <a:lnSpc>
                <a:spcPct val="150000"/>
              </a:lnSpc>
            </a:pPr>
            <a:r>
              <a:rPr lang="zh-CN" altLang="en-US" sz="2800" smtClean="0"/>
              <a:t>胃窦区慧尾征（胃进气）：环状软骨加压组</a:t>
            </a:r>
            <a:r>
              <a:rPr lang="en-US" altLang="zh-CN" sz="2800" smtClean="0"/>
              <a:t>17% vs 71%</a:t>
            </a:r>
            <a:r>
              <a:rPr lang="zh-CN" altLang="en-US" sz="2800" smtClean="0"/>
              <a:t>（对照）。</a:t>
            </a:r>
            <a:endParaRPr lang="en-US" altLang="zh-CN" sz="2800" smtClean="0"/>
          </a:p>
          <a:p>
            <a:pPr>
              <a:lnSpc>
                <a:spcPct val="150000"/>
              </a:lnSpc>
            </a:pPr>
            <a:r>
              <a:rPr lang="zh-CN" altLang="en-US" sz="2800" smtClean="0"/>
              <a:t>产生胃进气时最低气道压：环状软骨加压组为</a:t>
            </a:r>
            <a:r>
              <a:rPr lang="en-US" sz="2800" smtClean="0"/>
              <a:t>20 vs 14</a:t>
            </a:r>
            <a:r>
              <a:rPr lang="zh-CN" altLang="en-US" sz="2800" smtClean="0"/>
              <a:t>（对照）</a:t>
            </a:r>
            <a:r>
              <a:rPr lang="en-US" sz="2800" smtClean="0"/>
              <a:t> cmH</a:t>
            </a:r>
            <a:r>
              <a:rPr lang="en-US" sz="2800" baseline="-25000" smtClean="0"/>
              <a:t>2</a:t>
            </a:r>
            <a:r>
              <a:rPr lang="en-US" sz="2800" smtClean="0"/>
              <a:t>O</a:t>
            </a:r>
            <a:r>
              <a:rPr lang="zh-CN" altLang="en-US" sz="2800" smtClean="0"/>
              <a:t>。</a:t>
            </a:r>
            <a:endParaRPr lang="zh-CN" altLang="en-US" sz="2800"/>
          </a:p>
        </p:txBody>
      </p:sp>
      <p:sp>
        <p:nvSpPr>
          <p:cNvPr id="4" name="标题 1"/>
          <p:cNvSpPr txBox="1"/>
          <p:nvPr/>
        </p:nvSpPr>
        <p:spPr>
          <a:xfrm>
            <a:off x="1285852" y="1785926"/>
            <a:ext cx="6643734" cy="1643074"/>
          </a:xfrm>
          <a:prstGeom prst="rect">
            <a:avLst/>
          </a:prstGeom>
          <a:solidFill>
            <a:srgbClr val="FFFF00"/>
          </a:solidFill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  <a:defRPr/>
            </a:pPr>
            <a:r>
              <a:rPr lang="zh-CN" altLang="en-US" sz="3200" smtClean="0"/>
              <a:t>环状软内压迫，减少胃进气的机会，增加胃进气所需要的压力。</a:t>
            </a:r>
            <a:endParaRPr lang="zh-CN" altLang="en-US" sz="3200" smtClean="0"/>
          </a:p>
        </p:txBody>
      </p:sp>
      <p:sp>
        <p:nvSpPr>
          <p:cNvPr id="6" name="标题 1"/>
          <p:cNvSpPr txBox="1"/>
          <p:nvPr/>
        </p:nvSpPr>
        <p:spPr>
          <a:xfrm>
            <a:off x="642910" y="4286256"/>
            <a:ext cx="7858180" cy="1143000"/>
          </a:xfrm>
          <a:prstGeom prst="rect">
            <a:avLst/>
          </a:prstGeom>
          <a:solidFill>
            <a:srgbClr val="FFFF00"/>
          </a:solidFill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zh-CN" altLang="en-US" sz="3200" smtClean="0"/>
              <a:t>面罩人工呼吸时，采用环状软骨加压更好。</a:t>
            </a:r>
            <a:endParaRPr lang="zh-CN" altLang="en-US" sz="3200" smtClean="0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E8E6D4-7D67-48AE-9B3B-3B2D9CF6CCF5}" type="datetime1">
              <a:rPr lang="zh-CN" altLang="en-US" smtClean="0"/>
              <a:t>2024/9/28</a:t>
            </a:fld>
            <a:endParaRPr lang="zh-CN" altLang="en-US"/>
          </a:p>
        </p:txBody>
      </p:sp>
      <p:sp>
        <p:nvSpPr>
          <p:cNvPr id="8" name="灯片编号占位符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sz="4000" smtClean="0"/>
              <a:t>胃管的作用</a:t>
            </a:r>
            <a:endParaRPr lang="zh-CN" altLang="en-US" sz="400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28596" y="1357298"/>
            <a:ext cx="8229600" cy="4857784"/>
          </a:xfrm>
        </p:spPr>
        <p:txBody>
          <a:bodyPr>
            <a:normAutofit/>
          </a:bodyPr>
          <a:lstStyle/>
          <a:p>
            <a:pPr>
              <a:lnSpc>
                <a:spcPct val="160000"/>
              </a:lnSpc>
            </a:pPr>
            <a:r>
              <a:rPr lang="en-US" sz="2800" smtClean="0"/>
              <a:t>N</a:t>
            </a:r>
            <a:r>
              <a:rPr lang="zh-CN" altLang="en-US" sz="2800" smtClean="0"/>
              <a:t>＝</a:t>
            </a:r>
            <a:r>
              <a:rPr lang="en-US" sz="2800" smtClean="0"/>
              <a:t>146</a:t>
            </a:r>
            <a:r>
              <a:rPr lang="zh-CN" altLang="en-US" sz="2800" smtClean="0"/>
              <a:t>人，放置胃管与否，分成二组，用染料判定是否返流。</a:t>
            </a:r>
            <a:endParaRPr lang="en-US" altLang="zh-CN" sz="2800" smtClean="0"/>
          </a:p>
          <a:p>
            <a:pPr>
              <a:lnSpc>
                <a:spcPct val="160000"/>
              </a:lnSpc>
            </a:pPr>
            <a:r>
              <a:rPr lang="zh-CN" altLang="en-US" sz="2800" smtClean="0"/>
              <a:t>总体返流率为</a:t>
            </a:r>
            <a:r>
              <a:rPr lang="en-US" sz="2800" smtClean="0"/>
              <a:t>8.9%</a:t>
            </a:r>
            <a:r>
              <a:rPr lang="zh-CN" altLang="en-US" sz="2800" smtClean="0"/>
              <a:t>，误吸率</a:t>
            </a:r>
            <a:r>
              <a:rPr lang="en-US" sz="2800" smtClean="0"/>
              <a:t>2.1%</a:t>
            </a:r>
            <a:endParaRPr lang="en-US" sz="2800" smtClean="0"/>
          </a:p>
          <a:p>
            <a:pPr>
              <a:lnSpc>
                <a:spcPct val="160000"/>
              </a:lnSpc>
            </a:pPr>
            <a:r>
              <a:rPr lang="zh-CN" altLang="en-US" sz="2800" smtClean="0"/>
              <a:t>返流率高</a:t>
            </a:r>
            <a:endParaRPr lang="en-US" altLang="zh-CN" sz="2800" smtClean="0"/>
          </a:p>
          <a:p>
            <a:pPr>
              <a:lnSpc>
                <a:spcPct val="160000"/>
              </a:lnSpc>
              <a:buNone/>
            </a:pPr>
            <a:r>
              <a:rPr lang="en-US" altLang="zh-CN" sz="2800" smtClean="0"/>
              <a:t>   - </a:t>
            </a:r>
            <a:r>
              <a:rPr lang="zh-CN" altLang="en-US" sz="2800" smtClean="0"/>
              <a:t>年轻</a:t>
            </a:r>
            <a:r>
              <a:rPr lang="en-US" altLang="zh-CN" sz="2800" smtClean="0"/>
              <a:t>/</a:t>
            </a:r>
            <a:r>
              <a:rPr lang="zh-CN" altLang="en-US" sz="2800" smtClean="0"/>
              <a:t>资深麻醉医师： </a:t>
            </a:r>
            <a:r>
              <a:rPr lang="en-US" sz="2800" smtClean="0"/>
              <a:t>(11% vs 5.6%)</a:t>
            </a:r>
            <a:endParaRPr lang="en-US" sz="2800" smtClean="0"/>
          </a:p>
          <a:p>
            <a:pPr>
              <a:lnSpc>
                <a:spcPct val="160000"/>
              </a:lnSpc>
              <a:buNone/>
            </a:pPr>
            <a:r>
              <a:rPr lang="zh-CN" altLang="en-US" sz="2800" smtClean="0"/>
              <a:t>   </a:t>
            </a:r>
            <a:r>
              <a:rPr lang="en-US" altLang="zh-CN" sz="2800" smtClean="0"/>
              <a:t>- </a:t>
            </a:r>
            <a:r>
              <a:rPr lang="zh-CN" altLang="en-US" sz="2800" smtClean="0"/>
              <a:t>不放</a:t>
            </a:r>
            <a:r>
              <a:rPr lang="en-US" altLang="zh-CN" sz="2800" smtClean="0"/>
              <a:t>/</a:t>
            </a:r>
            <a:r>
              <a:rPr lang="zh-CN" altLang="en-US" sz="2800" smtClean="0"/>
              <a:t>放胃管：</a:t>
            </a:r>
            <a:r>
              <a:rPr lang="en-US" sz="2800" smtClean="0"/>
              <a:t>12% vs 6%</a:t>
            </a:r>
            <a:endParaRPr lang="en-US" sz="2800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F70BD-CB53-40A4-8CF0-E51D7B3C5B0F}" type="datetime1">
              <a:rPr lang="zh-CN" altLang="en-US" smtClean="0"/>
              <a:t>2024/9/28</a:t>
            </a:fld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https://d.book118.com/708055070004006047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自定义 1">
      <a:majorFont>
        <a:latin typeface="楷体"/>
        <a:ea typeface="楷体"/>
        <a:cs typeface="Arial"/>
      </a:majorFont>
      <a:minorFont>
        <a:latin typeface="楷体"/>
        <a:ea typeface="楷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楷体</vt:lpstr>
      <vt:lpstr>Times New Roman</vt:lpstr>
      <vt:lpstr>Office Theme</vt:lpstr>
      <vt:lpstr>饱胃病人麻醉与误吸预防</vt:lpstr>
      <vt:lpstr>误吸的流行病学</vt:lpstr>
      <vt:lpstr>饱胃病人</vt:lpstr>
      <vt:lpstr>检查的超声饱胃</vt:lpstr>
      <vt:lpstr>禁食与胃排空</vt:lpstr>
      <vt:lpstr>肠道准备与胃残留量</vt:lpstr>
      <vt:lpstr>饱胃病人的麻醉诱导</vt:lpstr>
      <vt:lpstr>Rapid sequence induction建议方案</vt:lpstr>
      <vt:lpstr>Rapid sequence induction 建议方案</vt:lpstr>
      <vt:lpstr>SpO2下降怎么办？</vt:lpstr>
      <vt:lpstr>建议方案的说明</vt:lpstr>
      <vt:lpstr>建议方案的说明</vt:lpstr>
      <vt:lpstr>超声评估环状软骨加压效果</vt:lpstr>
      <vt:lpstr>胃管的作用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2024-09-28T02:03:21.807</cp:lastPrinted>
  <dcterms:created xsi:type="dcterms:W3CDTF">2024-09-27T18:03:21Z</dcterms:created>
  <dcterms:modified xsi:type="dcterms:W3CDTF">2024-09-27T18:03:23Z</dcterms:modified>
</cp:coreProperties>
</file>