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C3E2491-D03F-4E7E-BC3C-2D50F0E35D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EECFAC1-0E67-44FE-864E-D5DACA34DB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D3E7EE2-C4FC-41B6-9A8F-0E80EBA809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4337D2A-3153-4F75-904D-BD5A1DB5BB6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AAD7110-0B36-4379-94C8-503B456BC00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BD9B2E8-05EA-4670-8355-5866D6365A2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3FA6E85-5325-4C9B-AFBD-1F5D58EC358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8675551-605E-4F51-921D-80468215008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80F7546-445A-4CAA-BB8B-894B2C94FE9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730C030-66F8-49CD-9A9A-B7BDD232541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6AD4241-5B9A-481A-8108-CCFC628D2B2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image" Target="../media/image21.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3.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08057137122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6259"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000000">
                    <a:alpha val="100000"/>
                  </a:srgbClr>
                </a:solidFill>
                <a:latin typeface="Microsoft Yahei"/>
                <a:ea typeface="Microsoft Yahei"/>
                <a:cs typeface="Microsoft Yahei"/>
              </a:rPr>
              <a:t>护理礼仪的意义ppt课件</a:t>
            </a:r>
          </a:p>
        </p:txBody>
      </p:sp>
      <p:sp>
        <p:nvSpPr>
          <p:cNvPr id="3" name="TextBox 3"/>
          <p:cNvSpPr txBox="1"/>
          <p:nvPr/>
        </p:nvSpPr>
        <p:spPr>
          <a:xfrm>
            <a:off x="4964250" y="3872880"/>
            <a:ext cx="2263498"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endParaRPr lang="en-US" sz="2025">
              <a:solidFill>
                <a:srgbClr val="000000">
                  <a:alpha val="100000"/>
                </a:srgbClr>
              </a:solidFill>
              <a:latin typeface="Microsoft Yahei"/>
              <a:ea typeface="Microsoft Yahei"/>
              <a:cs typeface="Microsoft Yahei"/>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护理礼仪的定义与重要性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护理礼仪的基本原则</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护理礼仪的具体应用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提高护理礼仪的方法与途径</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护理礼仪的未来发展</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62600" y="2304610"/>
            <a:ext cx="1066800" cy="1066800"/>
          </a:xfrm>
          <a:prstGeom prst="rect">
            <a:avLst/>
          </a:prstGeom>
          <a:solidFill>
            <a:schemeClr val="accent2">
              <a:lumMod val="20000"/>
              <a:lumOff val="80000"/>
              <a:alpha val="100000"/>
            </a:schemeClr>
          </a:solidFill>
          <a:ln w="19050">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770323" y="2304610"/>
            <a:ext cx="6651353" cy="10313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dk1">
                    <a:alpha val="100000"/>
                  </a:schemeClr>
                </a:solidFill>
                <a:latin typeface="Microsoft Yahei"/>
                <a:ea typeface="Microsoft Yahei"/>
                <a:cs typeface="Microsoft Yahei"/>
              </a:rPr>
              <a:t>01</a:t>
            </a:r>
          </a:p>
        </p:txBody>
      </p:sp>
      <p:sp>
        <p:nvSpPr>
          <p:cNvPr id="4" name="TextBox 4"/>
          <p:cNvSpPr txBox="1"/>
          <p:nvPr/>
        </p:nvSpPr>
        <p:spPr>
          <a:xfrm>
            <a:off x="3235297" y="3578030"/>
            <a:ext cx="5724525" cy="157162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3825" b="1">
                <a:solidFill>
                  <a:srgbClr val="000000">
                    <a:alpha val="100000"/>
                  </a:srgbClr>
                </a:solidFill>
                <a:latin typeface="Microsoft Yahei"/>
                <a:ea typeface="Microsoft Yahei"/>
                <a:cs typeface="Microsoft Yahei"/>
              </a:rPr>
              <a:t>护理礼仪的定义与重要性</a:t>
            </a:r>
          </a:p>
        </p:txBody>
      </p:sp>
      <p:cxnSp>
        <p:nvCxnSpPr>
          <p:cNvPr id="5" name="Connector 5"/>
          <p:cNvCxnSpPr/>
          <p:nvPr/>
        </p:nvCxnSpPr>
        <p:spPr>
          <a:xfrm flipV="1">
            <a:off x="6881808" y="1961467"/>
            <a:ext cx="964777" cy="686285"/>
          </a:xfrm>
          <a:prstGeom prst="line">
            <a:avLst/>
          </a:prstGeom>
          <a:ln w="1905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4377943" y="2742715"/>
            <a:ext cx="964777" cy="686285"/>
          </a:xfrm>
          <a:prstGeom prst="line">
            <a:avLst/>
          </a:prstGeom>
          <a:ln w="19050">
            <a:solidFill>
              <a:schemeClr val="dk1">
                <a:lumMod val="50000"/>
                <a:lumOff val="50000"/>
              </a:schemeClr>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3026" r="3302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13972" r="13972"/>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786" r="32786"/>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护理礼仪的定义</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它不仅体现了护理人员的专业素养和道德品质，也是医院形象和服务质量的重要组成部分。</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护理礼仪是护理人员在进行护理工作时所应遵循的行为规范和交往艺术，包括仪容仪表、言谈举止、服务态度等方面的要求。</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良好的护理礼仪能够让患者感受到护理人员的专业和关爱，增强患者对护理人员的信任感和满意度。</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提高患者满意度</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5458" r="15458"/>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提升护理质量</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促进医患沟通</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4542" r="14542"/>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护理礼仪是护理工作的重要组成部分，遵循护理礼仪的要求能够提高护理工作的质量和效率。</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良好的护理礼仪能够促进护理人员与患者之间的沟通交流，有助于建立良好的医患关系。</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护理礼仪的重要性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护理人员温和的态度、亲切的语言和专业的技能可以有效地缓解患者的紧张情绪，减轻焦虑感。</a:t>
            </a:r>
          </a:p>
        </p:txBody>
      </p:sp>
      <p:pic>
        <p:nvPicPr>
          <p:cNvPr id="5" name="Picture 5"/>
          <p:cNvPicPr>
            <a:picLocks noChangeAspect="1"/>
          </p:cNvPicPr>
          <p:nvPr/>
        </p:nvPicPr>
        <p:blipFill>
          <a:blip r:embed="rId2"/>
          <a:srcRect l="17458" r="17458"/>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8250" r="18250"/>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6667" r="16667"/>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减轻患者焦虑</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良好的护理礼仪能够让患者更加积极地配合治疗，从而提高治疗效果。</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提高治疗效果</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护理人员通过良好的护理礼仪表现出专业和关爱，能够增强患者战胜疾病的信心。</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增强患者信心</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良好的护理礼仪对患者的积极影响</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62600" y="2304610"/>
            <a:ext cx="1066800" cy="1066800"/>
          </a:xfrm>
          <a:prstGeom prst="rect">
            <a:avLst/>
          </a:prstGeom>
          <a:solidFill>
            <a:schemeClr val="accent2">
              <a:lumMod val="20000"/>
              <a:lumOff val="80000"/>
              <a:alpha val="100000"/>
            </a:schemeClr>
          </a:solidFill>
          <a:ln w="19050">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770323" y="2304610"/>
            <a:ext cx="6651353" cy="10313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dk1">
                    <a:alpha val="100000"/>
                  </a:schemeClr>
                </a:solidFill>
                <a:latin typeface="Microsoft Yahei"/>
                <a:ea typeface="Microsoft Yahei"/>
                <a:cs typeface="Microsoft Yahei"/>
              </a:rPr>
              <a:t>02</a:t>
            </a:r>
          </a:p>
        </p:txBody>
      </p:sp>
      <p:sp>
        <p:nvSpPr>
          <p:cNvPr id="4" name="TextBox 4"/>
          <p:cNvSpPr txBox="1"/>
          <p:nvPr/>
        </p:nvSpPr>
        <p:spPr>
          <a:xfrm>
            <a:off x="3235297" y="3578030"/>
            <a:ext cx="5724525" cy="157162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3825" b="1">
                <a:solidFill>
                  <a:srgbClr val="000000">
                    <a:alpha val="100000"/>
                  </a:srgbClr>
                </a:solidFill>
                <a:latin typeface="Microsoft Yahei"/>
                <a:ea typeface="Microsoft Yahei"/>
                <a:cs typeface="Microsoft Yahei"/>
              </a:rPr>
              <a:t>护理礼仪的基本原则</a:t>
            </a:r>
          </a:p>
        </p:txBody>
      </p:sp>
      <p:cxnSp>
        <p:nvCxnSpPr>
          <p:cNvPr id="5" name="Connector 5"/>
          <p:cNvCxnSpPr/>
          <p:nvPr/>
        </p:nvCxnSpPr>
        <p:spPr>
          <a:xfrm flipV="1">
            <a:off x="6881808" y="1961467"/>
            <a:ext cx="964777" cy="686285"/>
          </a:xfrm>
          <a:prstGeom prst="line">
            <a:avLst/>
          </a:prstGeom>
          <a:ln w="1905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4377943" y="2742715"/>
            <a:ext cx="964777" cy="686285"/>
          </a:xfrm>
          <a:prstGeom prst="line">
            <a:avLst/>
          </a:prstGeom>
          <a:ln w="19050">
            <a:solidFill>
              <a:schemeClr val="dk1">
                <a:lumMod val="50000"/>
                <a:lumOff val="50000"/>
              </a:schemeClr>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98" b="269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尊重原则</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尊重患者的人格尊严</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无论患者的年龄、性别、种族、宗教信仰、文化背景等，都应得到平等的尊重和关爱。</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尊重患者的隐私</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在护理过程中，应尊重患者的隐私权，不泄露患者的个人信息和病情。</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尊重患者的知情权</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在提供护理服务前，应向患者详细说明护理计划、风险和注意事项，并征得患者的同意。</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在接待患者时，应面带微笑，热情友好，使患者感受到温暖和关爱。</a:t>
            </a:r>
          </a:p>
        </p:txBody>
      </p:sp>
      <p:pic>
        <p:nvPicPr>
          <p:cNvPr id="6" name="Picture 6"/>
          <p:cNvPicPr>
            <a:picLocks noChangeAspect="1"/>
          </p:cNvPicPr>
          <p:nvPr/>
        </p:nvPicPr>
        <p:blipFill>
          <a:blip r:embed="rId2"/>
          <a:srcRect l="16675" r="16675"/>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热情接待患者</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在护理过程中，应耐心倾听患者的诉求，关注患者的感受和需要。</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耐心倾听患者诉求</a:t>
            </a:r>
          </a:p>
        </p:txBody>
      </p:sp>
      <p:pic>
        <p:nvPicPr>
          <p:cNvPr id="10" name="Picture 10"/>
          <p:cNvPicPr>
            <a:picLocks noChangeAspect="1"/>
          </p:cNvPicPr>
          <p:nvPr/>
        </p:nvPicPr>
        <p:blipFill>
          <a:blip r:embed="rId3"/>
          <a:srcRect l="16500" r="165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75" r="16675"/>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在护理过程中，应积极主动地关心患者的病情和需求，提供周到的服务。</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提供周到的服务</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热情原则</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守信守诺</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在向患者承诺时，应遵守诺言，不失信于患者。</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坦诚沟通</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在护理过程中，应坦诚地与患者沟通，不隐瞒病情和护理措施。</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真心关爱</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在护理过程中，应真心关爱患者，关注患者的身心健康。</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6667" r="16667"/>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6458" r="16458"/>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6667" r="16667"/>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真诚原则</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注意个人形象和言行举止</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在护理过程中，应注意个人形象和言行举止，保持良好的仪表和仪态。</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保持环境整洁和安全</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在护理过程中，应保持环境整洁和安全，为患者提供良好的治疗和康复环境。</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遵守护理操作规程</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在护理过程中，应按照护理操作规程进行操作，确保患者的安全和舒适。</a:t>
            </a:r>
          </a:p>
        </p:txBody>
      </p:sp>
      <p:pic>
        <p:nvPicPr>
          <p:cNvPr id="10" name="Picture 10"/>
          <p:cNvPicPr>
            <a:picLocks noChangeAspect="1"/>
          </p:cNvPicPr>
          <p:nvPr/>
        </p:nvPicPr>
        <p:blipFill>
          <a:blip r:embed="rId2"/>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规范原则</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62600" y="2304610"/>
            <a:ext cx="1066800" cy="1066800"/>
          </a:xfrm>
          <a:prstGeom prst="rect">
            <a:avLst/>
          </a:prstGeom>
          <a:solidFill>
            <a:schemeClr val="accent2">
              <a:lumMod val="20000"/>
              <a:lumOff val="80000"/>
              <a:alpha val="100000"/>
            </a:schemeClr>
          </a:solidFill>
          <a:ln w="19050">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770323" y="2304610"/>
            <a:ext cx="6651353" cy="10313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dk1">
                    <a:alpha val="100000"/>
                  </a:schemeClr>
                </a:solidFill>
                <a:latin typeface="Microsoft Yahei"/>
                <a:ea typeface="Microsoft Yahei"/>
                <a:cs typeface="Microsoft Yahei"/>
              </a:rPr>
              <a:t>03</a:t>
            </a:r>
          </a:p>
        </p:txBody>
      </p:sp>
      <p:sp>
        <p:nvSpPr>
          <p:cNvPr id="4" name="TextBox 4"/>
          <p:cNvSpPr txBox="1"/>
          <p:nvPr/>
        </p:nvSpPr>
        <p:spPr>
          <a:xfrm>
            <a:off x="3235297" y="3578030"/>
            <a:ext cx="5724525" cy="157162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3825" b="1">
                <a:solidFill>
                  <a:srgbClr val="000000">
                    <a:alpha val="100000"/>
                  </a:srgbClr>
                </a:solidFill>
                <a:latin typeface="Microsoft Yahei"/>
                <a:ea typeface="Microsoft Yahei"/>
                <a:cs typeface="Microsoft Yahei"/>
              </a:rPr>
              <a:t>护理礼仪的具体应用</a:t>
            </a:r>
          </a:p>
        </p:txBody>
      </p:sp>
      <p:cxnSp>
        <p:nvCxnSpPr>
          <p:cNvPr id="5" name="Connector 5"/>
          <p:cNvCxnSpPr/>
          <p:nvPr/>
        </p:nvCxnSpPr>
        <p:spPr>
          <a:xfrm flipV="1">
            <a:off x="6881808" y="1961467"/>
            <a:ext cx="964777" cy="686285"/>
          </a:xfrm>
          <a:prstGeom prst="line">
            <a:avLst/>
          </a:prstGeom>
          <a:ln w="1905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4377943" y="2742715"/>
            <a:ext cx="964777" cy="686285"/>
          </a:xfrm>
          <a:prstGeom prst="line">
            <a:avLst/>
          </a:prstGeom>
          <a:ln w="19050">
            <a:solidFill>
              <a:schemeClr val="dk1">
                <a:lumMod val="50000"/>
                <a:lumOff val="50000"/>
              </a:schemeClr>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护理人员的仪容仪表应保持整洁、干净，给患者留下良好的第一印象。</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整洁大方</a:t>
            </a:r>
          </a:p>
        </p:txBody>
      </p:sp>
      <p:pic>
        <p:nvPicPr>
          <p:cNvPr id="5" name="Picture 5"/>
          <p:cNvPicPr>
            <a:picLocks noChangeAspect="1"/>
          </p:cNvPicPr>
          <p:nvPr/>
        </p:nvPicPr>
        <p:blipFill>
          <a:blip r:embed="rId2"/>
          <a:srcRect t="16724" b="16724"/>
          <a:stretch>
            <a:fillRect/>
          </a:stretch>
        </p:blipFill>
        <p:spPr>
          <a:xfrm>
            <a:off x="6096000" y="1153983"/>
            <a:ext cx="5194482" cy="5194483"/>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护理人员可以适度化妆，但应避免浓妆艳抹，以自然、清新为主。</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适度化妆</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护理人员的着装应规范、得体，符合职业要求，注意色彩搭配和款式设计。</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着装规范</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仪容仪表</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https://d.book118.com/708057137122006030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2024-09-07T09:38:31.103</cp:lastPrinted>
  <dcterms:created xsi:type="dcterms:W3CDTF">2024-09-07T01:38:31Z</dcterms:created>
  <dcterms:modified xsi:type="dcterms:W3CDTF">2024-09-07T01:38:33Z</dcterms:modified>
</cp:coreProperties>
</file>