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132E78-7D4B-4249-96E1-CEC6A0A4F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693AC0-3EC3-4957-AE8A-ED190F842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3ABEC4-ED44-4F27-A54F-4D326F0B9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575BBF-0439-47D7-971E-CBED7DCAF3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B75EB1-9067-4C36-91A0-BECB8C9CEB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F65FDD-B187-4CFC-864D-C65F62F99E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245039-DAB3-40C3-8204-709A68A4B6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A2A1B4-518A-4CE1-9A98-8EC6BFE7E0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3DB976-6DF0-4676-BC15-63F9371B6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4543F5-01FD-4979-90A3-DDA5778A6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137669-416A-4FA9-B519-00E4E3955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6302507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工程建设合同》课件备课讲稿\n## 1.工程建设合同的基本概念与重要性\n### 1.1工程建设合同的定义与类型\n### 1.2工程建设合同的法律性质与作用\n### 1.3工程建设合同在项目管理中的重要性\n## 2.工程建设合同的订立与签订\n### 2.1工程建设合同的订立原则与程序\n### 2.2工程建设合同的主要条款与内容\n### 2.3工程建设合同的签订技巧与注意事项\n## 3.工程建设合同的履行与监督\n### 3.1工程建设合同的履行原则与要求\n### 3.2工程建设合同的履行过程中的监督与管理\n### 3.3工程建设合同履行中的风险与防范\n## 4.工程建设合同的变更与解除\n### 4.1工程建设合同的变更原因与程序\n### 4.2工程建设合同的解除条件与后果\n### 4.3工程建设合同变更与解除的技巧与注意事项\n## 5.工程建设合同的违约与争议解决\n### 5.1工程建设合同的违约原因与责任\n### 5.2工程建设合同的争议解决途径与方式\n### 5.3工程建设合同违约与争议解决的技巧与注意事项\n## 6.工程建设合同的管理与归档\n### 6.1工程建设合同的管理原则与方法\n### 6.2工程建设合同的归档要求与流程\n### 6.3工程建设合同管理与归档的技巧与注意事项\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5600"/>
              <a:t>《工程建设合同》课件备课讲稿</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5" name="" descr="{&quot;isTemplate&quot;:true,&quot;type&quot;:2}"/>
        <p:cNvGrpSpPr/>
        <p:nvPr/>
      </p:nvGrpSpPr>
      <p:grpSpPr>
        <a:xfrm>
          <a:off x="0" y="0"/>
          <a:ext cx="0" cy="0"/>
        </a:xfrm>
      </p:grpSpPr>
      <p:sp>
        <p:nvSpPr>
          <p:cNvPr id="136"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工程建设合同的基本概念与重要性</a:t>
            </a:r>
            <a:endParaRPr/>
          </a:p>
        </p:txBody>
      </p:sp>
      <p:sp>
        <p:nvSpPr>
          <p:cNvPr id="13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pic>
        <p:nvPicPr>
          <p:cNvPr id="23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0" name="Group 598"/>
            <p:cNvGrpSpPr/>
            <p:nvPr/>
          </p:nvGrpSpPr>
          <p:grpSpPr>
            <a:xfrm>
              <a:off x="763829" y="1414808"/>
              <a:ext cx="6972294" cy="2337649"/>
              <a:chOff x="763829" y="1414808"/>
              <a:chExt cx="6972294" cy="2337649"/>
            </a:xfrm>
          </p:grpSpPr>
          <p:sp>
            <p:nvSpPr>
              <p:cNvPr id="24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工程建设合同定义</a:t>
                </a:r>
                <a:endParaRPr/>
              </a:p>
            </p:txBody>
          </p:sp>
          <p:sp>
            <p:nvSpPr>
              <p:cNvPr id="24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工程建设合同是发包人与承包人之间就工程建设项目达成的具有法律约束力的协议。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合同约定了双方的权利和义务，涵盖了工程建设的全过程。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工程建设合同是保障工程建设顺利进行的重要法律文件。</a:t>
                </a:r>
                <a:endParaRPr/>
              </a:p>
            </p:txBody>
          </p:sp>
          <p:sp>
            <p:nvSpPr>
              <p:cNvPr id="24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7" name="Group 591"/>
            <p:cNvGrpSpPr/>
            <p:nvPr/>
          </p:nvGrpSpPr>
          <p:grpSpPr>
            <a:xfrm>
              <a:off x="689593" y="3949139"/>
              <a:ext cx="7078256" cy="2128975"/>
              <a:chOff x="689593" y="3949139"/>
              <a:chExt cx="7078256" cy="2128975"/>
            </a:xfrm>
          </p:grpSpPr>
          <p:sp>
            <p:nvSpPr>
              <p:cNvPr id="24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工程建设合同类型</a:t>
                </a:r>
                <a:endParaRPr/>
              </a:p>
            </p:txBody>
          </p:sp>
          <p:sp>
            <p:nvSpPr>
              <p:cNvPr id="24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施工合同：发包人与承包人之间就建设工程施工达成的合同。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勘察合同：发包人与勘察人之间就建设工程勘察达成的合同。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设计合同：发包人与设计人之间就建设工程设计达成的合同。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监理合同：发包人与监理人之间就建设工程监理达成的合同。</a:t>
                </a:r>
                <a:endParaRPr/>
              </a:p>
            </p:txBody>
          </p:sp>
          <p:sp>
            <p:nvSpPr>
              <p:cNvPr id="25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工程建设合同的定义与类型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5" name="" descr="{&quot;isTemplate&quot;:true,&quot;type&quot;:3}"/>
        <p:cNvGrpSpPr/>
        <p:nvPr/>
      </p:nvGrpSpPr>
      <p:grpSpPr>
        <a:xfrm>
          <a:off x="0" y="0"/>
          <a:ext cx="0" cy="0"/>
        </a:xfrm>
      </p:grpSpPr>
      <p:sp>
        <p:nvSpPr>
          <p:cNvPr id="25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工程建设合同的法律性质与作用</a:t>
            </a:r>
            <a:endParaRPr lang="en-US" altLang="zh-CN" sz="2800" b="1">
              <a:latin typeface="+mj-ea"/>
              <a:ea typeface="+mj-ea"/>
            </a:endParaRPr>
          </a:p>
        </p:txBody>
      </p:sp>
      <p:grpSp>
        <p:nvGrpSpPr>
          <p:cNvPr id="25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8" name=""/>
            <p:cNvGrpSpPr/>
            <p:nvPr/>
          </p:nvGrpSpPr>
          <p:grpSpPr>
            <a:xfrm>
              <a:off x="660399" y="2074672"/>
              <a:ext cx="5100082" cy="4536540"/>
              <a:chOff x="660399" y="2074672"/>
              <a:chExt cx="5100082" cy="4536540"/>
            </a:xfrm>
          </p:grpSpPr>
          <p:sp>
            <p:nvSpPr>
              <p:cNvPr id="25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工程建设合同的法律性质</a:t>
                </a:r>
                <a:endParaRPr lang="en-US" altLang="zh-CN" sz="2000" b="1">
                  <a:latin typeface="Microsoft YaHei" panose="020b0503020204020204" pitchFamily="34" charset="-122"/>
                  <a:ea typeface="Microsoft YaHei" panose="020b0503020204020204" pitchFamily="34" charset="-122"/>
                </a:endParaRPr>
              </a:p>
            </p:txBody>
          </p:sp>
          <p:sp>
            <p:nvSpPr>
              <p:cNvPr id="26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工程建设合同是一种民事合同，受《中华人民共和国合同法》的调整。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工程建设合同具有有偿性、双务性、诺成性、要式性等特征。</a:t>
                </a:r>
                <a:endParaRPr/>
              </a:p>
            </p:txBody>
          </p:sp>
          <p:pic>
            <p:nvPicPr>
              <p:cNvPr id="26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63" name=""/>
            <p:cNvGrpSpPr/>
            <p:nvPr/>
          </p:nvGrpSpPr>
          <p:grpSpPr>
            <a:xfrm>
              <a:off x="6431519" y="2074672"/>
              <a:ext cx="5100082" cy="4536540"/>
              <a:chOff x="660399" y="2074672"/>
              <a:chExt cx="5100082" cy="4536540"/>
            </a:xfrm>
          </p:grpSpPr>
          <p:sp>
            <p:nvSpPr>
              <p:cNvPr id="26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工程建设合同的作用</a:t>
                </a:r>
                <a:endParaRPr lang="en-US" altLang="zh-CN" sz="2000" b="1">
                  <a:latin typeface="Microsoft YaHei" panose="020b0503020204020204" pitchFamily="34" charset="-122"/>
                  <a:ea typeface="Microsoft YaHei" panose="020b0503020204020204" pitchFamily="34" charset="-122"/>
                </a:endParaRPr>
              </a:p>
            </p:txBody>
          </p:sp>
          <p:sp>
            <p:nvSpPr>
              <p:cNvPr id="26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明确双方的权利和义务，保障工程建设顺利进行。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规范工程建设行为，维护市场秩序。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保护当事人的合法权益，预防和解决纠纷。</a:t>
                </a:r>
                <a:endParaRPr/>
              </a:p>
            </p:txBody>
          </p:sp>
          <p:pic>
            <p:nvPicPr>
              <p:cNvPr id="26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8" name="" descr="{&quot;isTemplate&quot;:true,&quot;type&quot;:3}"/>
        <p:cNvGrpSpPr/>
        <p:nvPr/>
      </p:nvGrpSpPr>
      <p:grpSpPr>
        <a:xfrm>
          <a:off x="0" y="0"/>
          <a:ext cx="0" cy="0"/>
        </a:xfrm>
      </p:grpSpPr>
      <p:pic>
        <p:nvPicPr>
          <p:cNvPr id="269"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70"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71" name="组合 4"/>
            <p:cNvGrpSpPr/>
            <p:nvPr/>
          </p:nvGrpSpPr>
          <p:grpSpPr>
            <a:xfrm>
              <a:off x="660396" y="1892786"/>
              <a:ext cx="5622867" cy="1446014"/>
              <a:chOff x="571500" y="1815543"/>
              <a:chExt cx="5622867" cy="1446014"/>
            </a:xfrm>
          </p:grpSpPr>
          <p:sp>
            <p:nvSpPr>
              <p:cNvPr id="27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工程建设合同是项目管理的核心</a:t>
                </a:r>
                <a:endParaRPr lang="en-US" b="1">
                  <a:solidFill>
                    <a:schemeClr val="accent1">
                      <a:alpha val="100000"/>
                    </a:schemeClr>
                  </a:solidFill>
                  <a:latin typeface="微软雅黑"/>
                  <a:ea typeface="微软雅黑"/>
                </a:endParaRPr>
              </a:p>
            </p:txBody>
          </p:sp>
          <p:sp>
            <p:nvSpPr>
              <p:cNvPr id="273"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工程建设合同明确了项目的目标、范围、进度、质量、成本等方面的要求。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工程建设合同是项目实施过程中双方沟通、协调、合作的基础。</a:t>
                </a:r>
                <a:endParaRPr/>
              </a:p>
            </p:txBody>
          </p:sp>
          <p:sp>
            <p:nvSpPr>
              <p:cNvPr id="274"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75" name="组合 8"/>
            <p:cNvGrpSpPr/>
            <p:nvPr/>
          </p:nvGrpSpPr>
          <p:grpSpPr>
            <a:xfrm>
              <a:off x="660396" y="3478749"/>
              <a:ext cx="5622868" cy="1446014"/>
              <a:chOff x="571500" y="1815543"/>
              <a:chExt cx="5622868" cy="1446014"/>
            </a:xfrm>
          </p:grpSpPr>
          <p:sp>
            <p:nvSpPr>
              <p:cNvPr id="276"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工程建设合同有助于风险控制</a:t>
                </a:r>
                <a:endParaRPr lang="en-US" b="1">
                  <a:solidFill>
                    <a:schemeClr val="accent1">
                      <a:alpha val="100000"/>
                    </a:schemeClr>
                  </a:solidFill>
                  <a:latin typeface="微软雅黑"/>
                  <a:ea typeface="微软雅黑"/>
                </a:endParaRPr>
              </a:p>
            </p:txBody>
          </p:sp>
          <p:sp>
            <p:nvSpPr>
              <p:cNvPr id="277"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工程建设合同可以预先设定风险分担机制，降低项目实施过程中的风险。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工程建设合同可以作为解决纠纷的法律依据，减少风险损失。</a:t>
                </a:r>
                <a:endParaRPr/>
              </a:p>
            </p:txBody>
          </p:sp>
          <p:sp>
            <p:nvSpPr>
              <p:cNvPr id="278"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79" name="组合 12"/>
            <p:cNvGrpSpPr/>
            <p:nvPr/>
          </p:nvGrpSpPr>
          <p:grpSpPr>
            <a:xfrm>
              <a:off x="660396" y="5064711"/>
              <a:ext cx="5622867" cy="1446014"/>
              <a:chOff x="571500" y="1815543"/>
              <a:chExt cx="5622867" cy="1446014"/>
            </a:xfrm>
          </p:grpSpPr>
          <p:sp>
            <p:nvSpPr>
              <p:cNvPr id="28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工程建设合同有助于提高项目管理效率</a:t>
                </a:r>
                <a:endParaRPr lang="en-US" b="1">
                  <a:solidFill>
                    <a:schemeClr val="accent1">
                      <a:alpha val="100000"/>
                    </a:schemeClr>
                  </a:solidFill>
                  <a:latin typeface="微软雅黑"/>
                  <a:ea typeface="微软雅黑"/>
                </a:endParaRPr>
              </a:p>
            </p:txBody>
          </p:sp>
          <p:sp>
            <p:nvSpPr>
              <p:cNvPr id="281"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工程建设合同可以明确双方的责任和义务，提高项目执行的效率。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工程建设合同可以规范项目管理行为，提高项目管理的水平。</a:t>
                </a:r>
                <a:endParaRPr/>
              </a:p>
            </p:txBody>
          </p:sp>
          <p:sp>
            <p:nvSpPr>
              <p:cNvPr id="282"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83"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工程建设合同在项目管理中的重要性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4" name="" descr="{&quot;isTemplate&quot;:true,&quot;type&quot;:2}"/>
        <p:cNvGrpSpPr/>
        <p:nvPr/>
      </p:nvGrpSpPr>
      <p:grpSpPr>
        <a:xfrm>
          <a:off x="0" y="0"/>
          <a:ext cx="0" cy="0"/>
        </a:xfrm>
      </p:grpSpPr>
      <p:sp>
        <p:nvSpPr>
          <p:cNvPr id="285"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工程建设合同的订立与签订</a:t>
            </a:r>
            <a:endParaRPr/>
          </a:p>
        </p:txBody>
      </p:sp>
      <p:sp>
        <p:nvSpPr>
          <p:cNvPr id="286"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7" name="" descr="{&quot;isTemplate&quot;:true,&quot;type&quot;:3}"/>
        <p:cNvGrpSpPr/>
        <p:nvPr/>
      </p:nvGrpSpPr>
      <p:grpSpPr>
        <a:xfrm>
          <a:off x="0" y="0"/>
          <a:ext cx="0" cy="0"/>
        </a:xfrm>
      </p:grpSpPr>
      <p:pic>
        <p:nvPicPr>
          <p:cNvPr id="28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90" name="Group 598"/>
            <p:cNvGrpSpPr/>
            <p:nvPr/>
          </p:nvGrpSpPr>
          <p:grpSpPr>
            <a:xfrm>
              <a:off x="763829" y="1414808"/>
              <a:ext cx="6972294" cy="2337649"/>
              <a:chOff x="763829" y="1414808"/>
              <a:chExt cx="6972294" cy="2337649"/>
            </a:xfrm>
          </p:grpSpPr>
          <p:sp>
            <p:nvSpPr>
              <p:cNvPr id="29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工程建设合同的订立原则</a:t>
                </a:r>
                <a:endParaRPr/>
              </a:p>
            </p:txBody>
          </p:sp>
          <p:sp>
            <p:nvSpPr>
              <p:cNvPr id="29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自愿原则：合同双方应基于真实意愿达成一致。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平等原则：合同双方在合同关系中的地位平等。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公平原则：合同双方在合同中的权利和义务应公平合理。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诚实信用原则：合同双方应诚实守信，遵守合同义务。</a:t>
                </a:r>
                <a:endParaRPr/>
              </a:p>
            </p:txBody>
          </p:sp>
          <p:sp>
            <p:nvSpPr>
              <p:cNvPr id="29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97" name="Group 591"/>
            <p:cNvGrpSpPr/>
            <p:nvPr/>
          </p:nvGrpSpPr>
          <p:grpSpPr>
            <a:xfrm>
              <a:off x="689593" y="3949139"/>
              <a:ext cx="7078256" cy="2128975"/>
              <a:chOff x="689593" y="3949139"/>
              <a:chExt cx="7078256" cy="2128975"/>
            </a:xfrm>
          </p:grpSpPr>
          <p:sp>
            <p:nvSpPr>
              <p:cNvPr id="29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工程建设合同的订立程序</a:t>
                </a:r>
                <a:endParaRPr/>
              </a:p>
            </p:txBody>
          </p:sp>
          <p:sp>
            <p:nvSpPr>
              <p:cNvPr id="29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确定合同主体：明确发包人和承包人的资格。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拟定合同文本：根据法律法规和行业规范拟定合同条款。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签订合同：合同双方在合同文本上签字盖章。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备案登记：按照有关规定办理合同备案登记手续。</a:t>
                </a:r>
                <a:endParaRPr/>
              </a:p>
            </p:txBody>
          </p:sp>
          <p:sp>
            <p:nvSpPr>
              <p:cNvPr id="30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工程建设合同的订立原则与程序</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5" name="" descr="{&quot;isTemplate&quot;:true,&quot;type&quot;:3}"/>
        <p:cNvGrpSpPr/>
        <p:nvPr/>
      </p:nvGrpSpPr>
      <p:grpSpPr>
        <a:xfrm>
          <a:off x="0" y="0"/>
          <a:ext cx="0" cy="0"/>
        </a:xfrm>
      </p:grpSpPr>
      <p:sp>
        <p:nvSpPr>
          <p:cNvPr id="30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工程建设合同的主要条款</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合同双方：明确发包人和承包人的名称、住所、法定代表人等信息。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工程概况：明确工程项目的名称、地点、规模、性质等信息。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工程造价：明确工程项目的总造价、计价方式、付款方式等。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工程进度：明确工程项目的开工日期、竣工日期、进度计划等。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工程质量：明确工程项目的质量要求、验收标准、质量保证措施等。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合同履行：明确合同双方的权利和义务，以及履行过程中的沟通协调机制。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违约责任：明确合同双方在违反合同约定时应承担的法律责任。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争议解决：明确合同双方在合同履行过程中产生争议时的解决方式。</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工程建设合同的内容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合同主体：包括发包人和承包人的名称、住所、法定代表人等信息。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合同标的：包括工程项目的名称、地点、规模、性质等信息。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合同权利：包括合同双方在合同关系中的权利和义务。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合同义务：包括合同双方在合同关系中的权利和义务。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合同违约：包括合同双方在违反合同约定时应承担的法律责任。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合同争议：包括合同双方在合同履行过程中产生争议时的解决方式。</a:t>
            </a:r>
            <a:endParaRPr/>
          </a:p>
        </p:txBody>
      </p:sp>
      <p:sp>
        <p:nvSpPr>
          <p:cNvPr id="30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工程建设合同的主要条款与内容</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8" name="" descr="{&quot;isTemplate&quot;:true,&quot;type&quot;:3}"/>
        <p:cNvGrpSpPr/>
        <p:nvPr/>
      </p:nvGrpSpPr>
      <p:grpSpPr>
        <a:xfrm>
          <a:off x="0" y="0"/>
          <a:ext cx="0" cy="0"/>
        </a:xfrm>
      </p:grpSpPr>
      <p:grpSp>
        <p:nvGrpSpPr>
          <p:cNvPr id="30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10" name="Group 686"/>
            <p:cNvGrpSpPr/>
            <p:nvPr/>
          </p:nvGrpSpPr>
          <p:grpSpPr>
            <a:xfrm>
              <a:off x="1075314" y="1520189"/>
              <a:ext cx="9868911" cy="2072418"/>
              <a:chOff x="1075314" y="1520189"/>
              <a:chExt cx="9868911" cy="2072418"/>
            </a:xfrm>
          </p:grpSpPr>
          <p:sp>
            <p:nvSpPr>
              <p:cNvPr id="31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充分了解对方的资质和信誉，确保合同对方的履约能力。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仔细阅读合同条款，确保合同内容符合法律法规和行业规范。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充分沟通协商，确保合同条款公平合理，符合双方利益。</a:t>
                </a:r>
                <a:endParaRPr/>
              </a:p>
            </p:txBody>
          </p:sp>
          <p:sp>
            <p:nvSpPr>
              <p:cNvPr id="31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工程建设合同的签订技巧</a:t>
                </a:r>
                <a:endParaRPr/>
              </a:p>
            </p:txBody>
          </p:sp>
          <p:sp>
            <p:nvSpPr>
              <p:cNvPr id="31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15" name="Group 691"/>
            <p:cNvGrpSpPr/>
            <p:nvPr/>
          </p:nvGrpSpPr>
          <p:grpSpPr>
            <a:xfrm>
              <a:off x="1075314" y="3881882"/>
              <a:ext cx="9868911" cy="2072418"/>
              <a:chOff x="1075314" y="3881882"/>
              <a:chExt cx="9868911" cy="2072418"/>
            </a:xfrm>
          </p:grpSpPr>
          <p:sp>
            <p:nvSpPr>
              <p:cNvPr id="31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合同主体：确保发包人和承包人的资格符合法律法规要求。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合同标的：确保工程项目的信息准确无误，避免产生误解。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合同权利和义务：确保合同双方的权利和义务明确无误，避免产生纠纷。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合同违约：确保合同违约责任明确，有利于解决合同纠纷。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合同争议解决：确保合同争议解决方式合法有效，有利于维护双方权益。</a:t>
                </a:r>
                <a:endParaRPr/>
              </a:p>
            </p:txBody>
          </p:sp>
          <p:sp>
            <p:nvSpPr>
              <p:cNvPr id="31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工程建设合同的签订注意事项</a:t>
                </a:r>
                <a:endParaRPr/>
              </a:p>
            </p:txBody>
          </p:sp>
          <p:sp>
            <p:nvSpPr>
              <p:cNvPr id="31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工程建设合同的签订技巧与注意事项</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工程建设合同的履行与监督</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工程建设合同的履行原则</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全面履行原则：合同双方应全面履行合同约定的权利和义务。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诚实信用原则：合同双方应诚实守信，遵守合同义务。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协作履行原则：合同双方应相互协作，共同完成工程建设任务。</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工程建设合同履行的要求</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按时交付：发包人应按照合同约定支付工程款，承包人应按照合同约定交付工程成果。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保证质量：承包人应保证工程质量的符合性，满足合同约定的质量要求。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履行变更：在合同履行过程中，如遇到不可抗力等因素，双方应协商变更合同内容。</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工程建设合同的履行原则与要求</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grpSp>
        <p:nvGrpSpPr>
          <p:cNvPr id="28"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9" name="Group 628"/>
            <p:cNvGrpSpPr/>
            <p:nvPr/>
          </p:nvGrpSpPr>
          <p:grpSpPr>
            <a:xfrm>
              <a:off x="1197254" y="3971227"/>
              <a:ext cx="11008530" cy="2106887"/>
              <a:chOff x="1197254" y="3971227"/>
              <a:chExt cx="11008530" cy="2106887"/>
            </a:xfrm>
          </p:grpSpPr>
          <p:sp>
            <p:nvSpPr>
              <p:cNvPr id="30"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3"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工程建设合同的履行监督</a:t>
                </a:r>
                <a:endParaRPr/>
              </a:p>
            </p:txBody>
          </p:sp>
          <p:sp>
            <p:nvSpPr>
              <p:cNvPr id="35"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发包人监督：发包人应监督承包人按照合同约定履行义务，确保工程进度和质量。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承包人监督：承包人应监督发包人按照合同约定履行义务，确保工程款支付。</a:t>
                </a:r>
                <a:endParaRPr/>
              </a:p>
            </p:txBody>
          </p:sp>
        </p:grpSp>
        <p:grpSp>
          <p:nvGrpSpPr>
            <p:cNvPr id="36" name="Group 635"/>
            <p:cNvGrpSpPr/>
            <p:nvPr/>
          </p:nvGrpSpPr>
          <p:grpSpPr>
            <a:xfrm>
              <a:off x="3499345" y="1423099"/>
              <a:ext cx="11008530" cy="2005901"/>
              <a:chOff x="3499345" y="1423099"/>
              <a:chExt cx="11008530" cy="2005901"/>
            </a:xfrm>
          </p:grpSpPr>
          <p:sp>
            <p:nvSpPr>
              <p:cNvPr id="37"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工程建设合同的管理</a:t>
                </a:r>
                <a:endParaRPr/>
              </a:p>
            </p:txBody>
          </p:sp>
          <p:sp>
            <p:nvSpPr>
              <p:cNvPr id="38"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合同变更管理：在合同履行过程中，如遇到不可抗力等因素，双方应协商变更合同内容，并办理相关手续。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合同履行进度管理：合同双方应定期检查合同履行进度，确保工程项目的顺利进行。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合同风险管理：合同双方应识别和评估合同履行过程中的风险，制定风险应对措施。</a:t>
                </a:r>
                <a:endParaRPr/>
              </a:p>
            </p:txBody>
          </p:sp>
          <p:sp>
            <p:nvSpPr>
              <p:cNvPr id="39"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2"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工程建设合同的履行过程中的监督与管理</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4" name="" descr="{&quot;isTemplate&quot;:true,&quot;type&quot;:3}"/>
        <p:cNvGrpSpPr/>
        <p:nvPr/>
      </p:nvGrpSpPr>
      <p:grpSpPr>
        <a:xfrm>
          <a:off x="0" y="0"/>
          <a:ext cx="0" cy="0"/>
        </a:xfrm>
      </p:grpSpPr>
      <p:pic>
        <p:nvPicPr>
          <p:cNvPr id="4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7" name="Group 598"/>
            <p:cNvGrpSpPr/>
            <p:nvPr/>
          </p:nvGrpSpPr>
          <p:grpSpPr>
            <a:xfrm>
              <a:off x="763829" y="1414808"/>
              <a:ext cx="6972294" cy="2337649"/>
              <a:chOff x="763829" y="1414808"/>
              <a:chExt cx="6972294" cy="2337649"/>
            </a:xfrm>
          </p:grpSpPr>
          <p:sp>
            <p:nvSpPr>
              <p:cNvPr id="4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工程建设合同履行中的风险</a:t>
                </a:r>
                <a:endParaRPr/>
              </a:p>
            </p:txBody>
          </p:sp>
          <p:sp>
            <p:nvSpPr>
              <p:cNvPr id="4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合同违约风险：合同一方未按照合同约定履行义务，导致合同违约。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工程质量风险：工程质量问题导致工程无法达到合同约定的质量要求。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进度延误风险：工程进度延误导致工程无法按照合同约定交付。</a:t>
                </a:r>
                <a:endParaRPr/>
              </a:p>
            </p:txBody>
          </p:sp>
          <p:sp>
            <p:nvSpPr>
              <p:cNvPr id="5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4" name="Group 591"/>
            <p:cNvGrpSpPr/>
            <p:nvPr/>
          </p:nvGrpSpPr>
          <p:grpSpPr>
            <a:xfrm>
              <a:off x="689593" y="3949139"/>
              <a:ext cx="7078256" cy="2128975"/>
              <a:chOff x="689593" y="3949139"/>
              <a:chExt cx="7078256" cy="2128975"/>
            </a:xfrm>
          </p:grpSpPr>
          <p:sp>
            <p:nvSpPr>
              <p:cNvPr id="5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工程建设合同履行风险的防范</a:t>
                </a:r>
                <a:endParaRPr/>
              </a:p>
            </p:txBody>
          </p:sp>
          <p:sp>
            <p:nvSpPr>
              <p:cNvPr id="5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加强合同管理：建立健全合同管理制度，规范合同签订、履行、变更等行为。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提高合同双方的风险意识：加强合同双方的风险教育，提高风险防范意识。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制定风险应对措施：合同双方应识别和评估合同履行过程中的风险，制定风险应对措施。</a:t>
                </a:r>
                <a:endParaRPr/>
              </a:p>
            </p:txBody>
          </p:sp>
          <p:sp>
            <p:nvSpPr>
              <p:cNvPr id="5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工程建设合同履行中的风险与防范</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https://d.book118.com/708063025071006037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《工程建设合同》课件备课讲稿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2024-09-17T09:36:55.049</cp:lastPrinted>
  <dcterms:created xsi:type="dcterms:W3CDTF">2024-09-17T01:36:55Z</dcterms:created>
  <dcterms:modified xsi:type="dcterms:W3CDTF">2024-09-17T01:36:57Z</dcterms:modified>
</cp:coreProperties>
</file>