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A8C23F62-677C-49BD-91E3-6BC295F4F4C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5A26D1A-7C62-4392-8A0A-142D98ADCE5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9170259D-D258-4B59-A7CE-164FFEF0D68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5195927C-8F6B-480E-B462-894EB868BFB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3316F4F6-FDED-4254-AE4C-5A26DCD5F08B}"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3DB12D4F-BAA6-401E-96F7-0E47228C2A62}"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0908468D-F607-4FB0-8785-659C6C12F1BC}"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9B7BF22-9F47-47D7-8D5B-82BA6130E5C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5C0A4E26-2999-4312-BC15-E727AF764DB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6C045C4-EDB4-4A2F-9054-42A9B013903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56A6AB6-6616-42B7-A130-E666EFD0797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12.jpeg" /><Relationship Id="rId4" Type="http://schemas.openxmlformats.org/officeDocument/2006/relationships/image" Target="../media/image13.jpeg" /><Relationship Id="rId5" Type="http://schemas.openxmlformats.org/officeDocument/2006/relationships/image" Target="../media/image14.jpeg" /><Relationship Id="rId6"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5.jpeg" /><Relationship Id="rId3" Type="http://schemas.openxmlformats.org/officeDocument/2006/relationships/image" Target="../media/image2.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70807310503100604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717451" y="1574432"/>
            <a:ext cx="6939686" cy="2104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alpha val="100000"/>
                  </a:schemeClr>
                </a:solidFill>
                <a:latin typeface="Arial"/>
                <a:ea typeface="Arial"/>
                <a:cs typeface="Arial"/>
              </a:rPr>
              <a:t>劳动防护用品专题培训</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97491" y="810388"/>
            <a:ext cx="5298183" cy="5298183"/>
          </a:xfrm>
          <a:prstGeom prst="ellipse">
            <a:avLst/>
          </a:prstGeom>
          <a:solidFill>
            <a:schemeClr val="accent1">
              <a:alpha val="14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938400" y="1451298"/>
            <a:ext cx="4016365" cy="401636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231235" y="2407957"/>
            <a:ext cx="3626990" cy="252374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7650" b="1">
                <a:solidFill>
                  <a:srgbClr val="FFFFFF">
                    <a:alpha val="100000"/>
                  </a:srgbClr>
                </a:solidFill>
                <a:latin typeface="Microsoft Yahei"/>
                <a:ea typeface="Microsoft Yahei"/>
                <a:cs typeface="Microsoft Yahei"/>
              </a:rPr>
              <a:t>目录</a:t>
            </a:r>
          </a:p>
        </p:txBody>
      </p:sp>
      <p:sp>
        <p:nvSpPr>
          <p:cNvPr id="5" name="TextBox 5"/>
          <p:cNvSpPr txBox="1"/>
          <p:nvPr/>
        </p:nvSpPr>
        <p:spPr>
          <a:xfrm>
            <a:off x="1401923" y="2066581"/>
            <a:ext cx="3089320" cy="104165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700">
                <a:solidFill>
                  <a:srgbClr val="FFFFFF">
                    <a:alpha val="100000"/>
                  </a:srgbClr>
                </a:solidFill>
                <a:latin typeface="Microsoft Yahei"/>
                <a:ea typeface="Microsoft Yahei"/>
                <a:cs typeface="Microsoft Yahei"/>
              </a:rPr>
              <a:t>contents</a:t>
            </a:r>
          </a:p>
        </p:txBody>
      </p:sp>
      <p:sp>
        <p:nvSpPr>
          <p:cNvPr id="6" name="TextBox 6"/>
          <p:cNvSpPr txBox="1"/>
          <p:nvPr/>
        </p:nvSpPr>
        <p:spPr>
          <a:xfrm>
            <a:off x="5922569" y="1019175"/>
            <a:ext cx="5810250" cy="481965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劳动防护用品概述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头部防护用品</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呼吸防护用品</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身体防护用品</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手部防护用品</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眼部防护用品</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劳动防护用品的选用与配备</a:t>
            </a:r>
          </a:p>
        </p:txBody>
      </p:sp>
      <p:sp>
        <p:nvSpPr>
          <p:cNvPr id="7" name="AutoShape 7"/>
          <p:cNvSpPr/>
          <p:nvPr/>
        </p:nvSpPr>
        <p:spPr>
          <a:xfrm>
            <a:off x="11307391"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1736478"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1346376" y="332232"/>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11307391"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1736478"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1346376" y="508550"/>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1307391"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1736478"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1346376" y="684869"/>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210371" y="2249446"/>
            <a:ext cx="6135014" cy="2104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alpha val="100000"/>
                  </a:schemeClr>
                </a:solidFill>
                <a:latin typeface="Arial"/>
                <a:ea typeface="Arial"/>
                <a:cs typeface="Arial"/>
              </a:rPr>
              <a:t>劳动防护用品概述</a:t>
            </a:r>
          </a:p>
        </p:txBody>
      </p:sp>
      <p:sp>
        <p:nvSpPr>
          <p:cNvPr id="3" name="TextBox 3"/>
          <p:cNvSpPr txBox="1"/>
          <p:nvPr/>
        </p:nvSpPr>
        <p:spPr>
          <a:xfrm>
            <a:off x="1257489" y="2871848"/>
            <a:ext cx="2148230" cy="1055827"/>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3450" b="1">
                <a:solidFill>
                  <a:schemeClr val="accent1">
                    <a:alpha val="100000"/>
                  </a:schemeClr>
                </a:solidFill>
                <a:latin typeface="Arial"/>
                <a:ea typeface="Arial"/>
                <a:cs typeface="Arial"/>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952" b="952"/>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劳动防护用品是指为保护劳动者在生产过程中免遭或减轻事故伤害和职业危害所配备的防护装备。</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劳动防护用品可分为头部防护、呼吸防护、眼面部防护、听力防护、躯体防护、手部防护、足部防护、坠落防护和其他防护等九大类。</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定义与分类</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分类</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定义</a:t>
            </a:r>
            <a:endParaRPr lang="en-US" sz="1100"/>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16375" r="16375"/>
          <a:stretch>
            <a:fillRect/>
          </a:stretch>
        </p:blipFill>
        <p:spPr>
          <a:xfrm>
            <a:off x="939482" y="1415327"/>
            <a:ext cx="4843295" cy="4843295"/>
          </a:xfrm>
          <a:prstGeom prst="roundRect">
            <a:avLst/>
          </a:prstGeom>
        </p:spPr>
      </p:pic>
      <p:sp>
        <p:nvSpPr>
          <p:cNvPr id="3" name="TextBox 3"/>
          <p:cNvSpPr txBox="1"/>
          <p:nvPr/>
        </p:nvSpPr>
        <p:spPr>
          <a:xfrm>
            <a:off x="6261748" y="1415327"/>
            <a:ext cx="4760228" cy="1524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国家对劳动防护用品实行安全标志管理，生产劳动防护用品的企业应当取得工业产品生产许可证，经营劳动防护用品的企业应当取得特种劳动防护用品安全标志。</a:t>
            </a:r>
          </a:p>
        </p:txBody>
      </p:sp>
      <p:sp>
        <p:nvSpPr>
          <p:cNvPr id="4" name="TextBox 4"/>
          <p:cNvSpPr txBox="1"/>
          <p:nvPr/>
        </p:nvSpPr>
        <p:spPr>
          <a:xfrm>
            <a:off x="6261748" y="3711304"/>
            <a:ext cx="4760228" cy="1524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用人单位必须为劳动者提供符合国家规定的劳动安全卫生条件和必要的劳动防护用品，对特种劳动防护用品应当定期进行检验，确保其安全有效。</a:t>
            </a:r>
          </a:p>
        </p:txBody>
      </p:sp>
      <p:grpSp>
        <p:nvGrpSpPr>
          <p:cNvPr id="5" name="Group 5"/>
          <p:cNvGrpSpPr/>
          <p:nvPr/>
        </p:nvGrpSpPr>
        <p:grpSpPr>
          <a:xfrm>
            <a:off x="454963" y="93878"/>
            <a:ext cx="10641129" cy="914400"/>
            <a:chOff x="454963" y="93878"/>
            <a:chExt cx="10641129" cy="914400"/>
          </a:xfrm>
        </p:grpSpPr>
        <p:sp>
          <p:nvSpPr>
            <p:cNvPr id="6" name="AutoShape 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TextBox 2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法律法规要求</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选用原则</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根据工作场所中存在的职业危害因素及其危害程度，选用具有相应防护性能的劳动防护用品。同时，要确保选用的劳动防护用品符合国家标准或行业标准，且在有效期内。</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注意事项</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使用前应检查劳动防护用品的外观和结构，确保其完好无损；使用时应按照产品说明书的要求正确佩戴和使用，不得随意拆卸或更改；使用后应及时进行清洁和维护，确保其保持良好的使用状态。</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5000" r="25000"/>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选用原则与注意事项</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210371" y="2249446"/>
            <a:ext cx="6135014" cy="2104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alpha val="100000"/>
                  </a:schemeClr>
                </a:solidFill>
                <a:latin typeface="Arial"/>
                <a:ea typeface="Arial"/>
                <a:cs typeface="Arial"/>
              </a:rPr>
              <a:t>头部防护用品</a:t>
            </a:r>
          </a:p>
        </p:txBody>
      </p:sp>
      <p:sp>
        <p:nvSpPr>
          <p:cNvPr id="3" name="TextBox 3"/>
          <p:cNvSpPr txBox="1"/>
          <p:nvPr/>
        </p:nvSpPr>
        <p:spPr>
          <a:xfrm>
            <a:off x="1257489" y="2871848"/>
            <a:ext cx="2148230" cy="1055827"/>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3450" b="1">
                <a:solidFill>
                  <a:schemeClr val="accent1">
                    <a:alpha val="100000"/>
                  </a:schemeClr>
                </a:solidFill>
                <a:latin typeface="Arial"/>
                <a:ea typeface="Arial"/>
                <a:cs typeface="Arial"/>
              </a:rPr>
              <a:t>02</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25000" r="25000"/>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安全帽的种类</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根据使用环境和功能，安全帽可分为通用型、特殊型、军用型等。</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安全帽的选用</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根据工作场所的危险因素、作业性质和环境条件，选用适当的安全帽。例如，在建筑工地应选用具有防砸、防穿刺功能的安全帽。</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安全帽的种类与选用</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帽衬应紧贴头皮，调整帽衬旋钮，使帽衬与头皮之间保持适当的紧密度。</a:t>
            </a:r>
          </a:p>
        </p:txBody>
      </p:sp>
      <p:pic>
        <p:nvPicPr>
          <p:cNvPr id="6" name="Picture 6"/>
          <p:cNvPicPr>
            <a:picLocks noChangeAspect="1"/>
          </p:cNvPicPr>
          <p:nvPr/>
        </p:nvPicPr>
        <p:blipFill>
          <a:blip r:embed="rId2"/>
          <a:srcRect t="7471" b="7471"/>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调整帽衬</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根据头型大小，调整帽箍的松紧度，确保安全帽在头上稳固不移位。</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调整帽箍</a:t>
            </a:r>
          </a:p>
        </p:txBody>
      </p:sp>
      <p:pic>
        <p:nvPicPr>
          <p:cNvPr id="10" name="Picture 10"/>
          <p:cNvPicPr>
            <a:picLocks noChangeAspect="1"/>
          </p:cNvPicPr>
          <p:nvPr/>
        </p:nvPicPr>
        <p:blipFill>
          <a:blip r:embed="rId3"/>
          <a:srcRect t="12500" b="12500"/>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rcRect l="14282" r="14282"/>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将下颏带系紧，防止安全帽在低头或仰头时脱落。</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系好下颏带</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安全帽的正确佩戴方法</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4368" r="14368"/>
          <a:stretch>
            <a:fillRect/>
          </a:stretch>
        </p:blipFill>
        <p:spPr>
          <a:xfrm>
            <a:off x="6416218" y="1873250"/>
            <a:ext cx="2285143" cy="2439670"/>
          </a:xfrm>
          <a:prstGeom prst="rect">
            <a:avLst/>
          </a:prstGeom>
        </p:spPr>
      </p:pic>
      <p:pic>
        <p:nvPicPr>
          <p:cNvPr id="3" name="Picture 3"/>
          <p:cNvPicPr>
            <a:picLocks noChangeAspect="1"/>
          </p:cNvPicPr>
          <p:nvPr/>
        </p:nvPicPr>
        <p:blipFill>
          <a:blip r:embed="rId3"/>
          <a:srcRect l="14926" r="14926"/>
          <a:stretch>
            <a:fillRect/>
          </a:stretch>
        </p:blipFill>
        <p:spPr>
          <a:xfrm>
            <a:off x="705451" y="1873250"/>
            <a:ext cx="2286000" cy="2308332"/>
          </a:xfrm>
          <a:prstGeom prst="rect">
            <a:avLst/>
          </a:prstGeom>
        </p:spPr>
      </p:pic>
      <p:pic>
        <p:nvPicPr>
          <p:cNvPr id="4" name="Picture 4"/>
          <p:cNvPicPr>
            <a:picLocks noChangeAspect="1"/>
          </p:cNvPicPr>
          <p:nvPr/>
        </p:nvPicPr>
        <p:blipFill>
          <a:blip r:embed="rId4"/>
          <a:srcRect l="18724" r="18724"/>
          <a:stretch>
            <a:fillRect/>
          </a:stretch>
        </p:blipFill>
        <p:spPr>
          <a:xfrm>
            <a:off x="9265251" y="1892300"/>
            <a:ext cx="2271183" cy="2420620"/>
          </a:xfrm>
          <a:prstGeom prst="rect">
            <a:avLst/>
          </a:prstGeom>
        </p:spPr>
      </p:pic>
      <p:pic>
        <p:nvPicPr>
          <p:cNvPr id="5" name="Picture 5"/>
          <p:cNvPicPr>
            <a:picLocks noChangeAspect="1"/>
          </p:cNvPicPr>
          <p:nvPr/>
        </p:nvPicPr>
        <p:blipFill>
          <a:blip r:embed="rId5"/>
          <a:srcRect l="17027" r="17027"/>
          <a:stretch>
            <a:fillRect/>
          </a:stretch>
        </p:blipFill>
        <p:spPr>
          <a:xfrm>
            <a:off x="3571418" y="1892300"/>
            <a:ext cx="2266949" cy="2420620"/>
          </a:xfrm>
          <a:prstGeom prst="rect">
            <a:avLst/>
          </a:prstGeom>
        </p:spPr>
      </p:pic>
      <p:grpSp>
        <p:nvGrpSpPr>
          <p:cNvPr id="6" name="Group 6"/>
          <p:cNvGrpSpPr/>
          <p:nvPr/>
        </p:nvGrpSpPr>
        <p:grpSpPr>
          <a:xfrm>
            <a:off x="6416218" y="3460761"/>
            <a:ext cx="2285143" cy="745998"/>
            <a:chOff x="6416218" y="3460761"/>
            <a:chExt cx="2285143" cy="745998"/>
          </a:xfrm>
        </p:grpSpPr>
        <p:sp>
          <p:nvSpPr>
            <p:cNvPr id="7" name="AutoShape 7"/>
            <p:cNvSpPr/>
            <p:nvPr/>
          </p:nvSpPr>
          <p:spPr>
            <a:xfrm>
              <a:off x="6416218" y="3460761"/>
              <a:ext cx="2285143" cy="745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6416218" y="4197615"/>
            <a:ext cx="2288381" cy="2112169"/>
            <a:chOff x="6416218" y="4197615"/>
            <a:chExt cx="2288381" cy="2112169"/>
          </a:xfrm>
        </p:grpSpPr>
        <p:sp>
          <p:nvSpPr>
            <p:cNvPr id="9" name="AutoShape 9"/>
            <p:cNvSpPr/>
            <p:nvPr/>
          </p:nvSpPr>
          <p:spPr>
            <a:xfrm>
              <a:off x="6416218" y="4197615"/>
              <a:ext cx="2288381" cy="2112169"/>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3571418" y="3460761"/>
            <a:ext cx="2285429" cy="852159"/>
            <a:chOff x="3571418" y="3460761"/>
            <a:chExt cx="2285429" cy="852159"/>
          </a:xfrm>
        </p:grpSpPr>
        <p:sp>
          <p:nvSpPr>
            <p:cNvPr id="11" name="AutoShape 11"/>
            <p:cNvSpPr/>
            <p:nvPr/>
          </p:nvSpPr>
          <p:spPr>
            <a:xfrm>
              <a:off x="3571418" y="3460761"/>
              <a:ext cx="2285429" cy="852159"/>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3571418" y="4206759"/>
            <a:ext cx="2288096" cy="2103025"/>
            <a:chOff x="3571418" y="4206759"/>
            <a:chExt cx="2288096" cy="2103025"/>
          </a:xfrm>
        </p:grpSpPr>
        <p:sp>
          <p:nvSpPr>
            <p:cNvPr id="13" name="AutoShape 13"/>
            <p:cNvSpPr/>
            <p:nvPr/>
          </p:nvSpPr>
          <p:spPr>
            <a:xfrm>
              <a:off x="3571418" y="4206759"/>
              <a:ext cx="2288096" cy="2103025"/>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4" name="Group 14"/>
          <p:cNvGrpSpPr/>
          <p:nvPr/>
        </p:nvGrpSpPr>
        <p:grpSpPr>
          <a:xfrm>
            <a:off x="9265251" y="3460761"/>
            <a:ext cx="2286000" cy="745998"/>
            <a:chOff x="9265251" y="3460761"/>
            <a:chExt cx="2286000" cy="745998"/>
          </a:xfrm>
        </p:grpSpPr>
        <p:sp>
          <p:nvSpPr>
            <p:cNvPr id="15" name="AutoShape 15"/>
            <p:cNvSpPr/>
            <p:nvPr/>
          </p:nvSpPr>
          <p:spPr>
            <a:xfrm>
              <a:off x="9265251" y="3460761"/>
              <a:ext cx="2286000" cy="745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6" name="Group 16"/>
          <p:cNvGrpSpPr/>
          <p:nvPr/>
        </p:nvGrpSpPr>
        <p:grpSpPr>
          <a:xfrm>
            <a:off x="9265251" y="4204473"/>
            <a:ext cx="2286000" cy="2105311"/>
            <a:chOff x="9265251" y="4204473"/>
            <a:chExt cx="2286000" cy="2105311"/>
          </a:xfrm>
        </p:grpSpPr>
        <p:sp>
          <p:nvSpPr>
            <p:cNvPr id="17" name="AutoShape 17"/>
            <p:cNvSpPr/>
            <p:nvPr/>
          </p:nvSpPr>
          <p:spPr>
            <a:xfrm>
              <a:off x="9265251" y="4204473"/>
              <a:ext cx="2286000" cy="2105311"/>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705451" y="3460761"/>
            <a:ext cx="2286000" cy="2849023"/>
            <a:chOff x="705451" y="3460761"/>
            <a:chExt cx="2286000" cy="2849023"/>
          </a:xfrm>
        </p:grpSpPr>
        <p:sp>
          <p:nvSpPr>
            <p:cNvPr id="19" name="AutoShape 19"/>
            <p:cNvSpPr/>
            <p:nvPr/>
          </p:nvSpPr>
          <p:spPr>
            <a:xfrm>
              <a:off x="705451" y="3460761"/>
              <a:ext cx="2286000" cy="88392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05451" y="4206759"/>
              <a:ext cx="2286000" cy="2103025"/>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安全帽的维护与保养</a:t>
              </a:r>
            </a:p>
          </p:txBody>
        </p:sp>
      </p:grpSp>
      <p:grpSp>
        <p:nvGrpSpPr>
          <p:cNvPr id="43" name="Group 43"/>
          <p:cNvGrpSpPr/>
          <p:nvPr/>
        </p:nvGrpSpPr>
        <p:grpSpPr>
          <a:xfrm>
            <a:off x="756455" y="4477571"/>
            <a:ext cx="2164942" cy="1552257"/>
            <a:chOff x="756455" y="4477571"/>
            <a:chExt cx="2164942" cy="1552257"/>
          </a:xfrm>
        </p:grpSpPr>
        <p:sp>
          <p:nvSpPr>
            <p:cNvPr id="44" name="TextBox 44"/>
            <p:cNvSpPr txBox="1"/>
            <p:nvPr/>
          </p:nvSpPr>
          <p:spPr>
            <a:xfrm>
              <a:off x="756455"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定期用干净的布擦拭安全帽外壳和内衬，保持清洁。</a:t>
              </a:r>
            </a:p>
          </p:txBody>
        </p:sp>
      </p:grpSp>
      <p:grpSp>
        <p:nvGrpSpPr>
          <p:cNvPr id="45" name="Group 45"/>
          <p:cNvGrpSpPr/>
          <p:nvPr/>
        </p:nvGrpSpPr>
        <p:grpSpPr>
          <a:xfrm>
            <a:off x="3628568" y="4477571"/>
            <a:ext cx="2164942" cy="1552257"/>
            <a:chOff x="3628568" y="4477571"/>
            <a:chExt cx="2164942" cy="1552257"/>
          </a:xfrm>
        </p:grpSpPr>
        <p:sp>
          <p:nvSpPr>
            <p:cNvPr id="46" name="TextBox 46"/>
            <p:cNvSpPr txBox="1"/>
            <p:nvPr/>
          </p:nvSpPr>
          <p:spPr>
            <a:xfrm>
              <a:off x="3628568"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将安全帽存放在干燥、通风的地方，避免阳光直射和潮湿环境。</a:t>
              </a:r>
            </a:p>
          </p:txBody>
        </p:sp>
      </p:grpSp>
      <p:grpSp>
        <p:nvGrpSpPr>
          <p:cNvPr id="47" name="Group 47"/>
          <p:cNvGrpSpPr/>
          <p:nvPr/>
        </p:nvGrpSpPr>
        <p:grpSpPr>
          <a:xfrm>
            <a:off x="6466794" y="4477571"/>
            <a:ext cx="2164942" cy="1552257"/>
            <a:chOff x="6466794" y="4477571"/>
            <a:chExt cx="2164942" cy="1552257"/>
          </a:xfrm>
        </p:grpSpPr>
        <p:sp>
          <p:nvSpPr>
            <p:cNvPr id="48" name="TextBox 48"/>
            <p:cNvSpPr txBox="1"/>
            <p:nvPr/>
          </p:nvSpPr>
          <p:spPr>
            <a:xfrm>
              <a:off x="6466794"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定期对安全帽进行检查，如发现开裂、变形、老化等现象，应及时更换。</a:t>
              </a:r>
            </a:p>
          </p:txBody>
        </p:sp>
      </p:grpSp>
      <p:grpSp>
        <p:nvGrpSpPr>
          <p:cNvPr id="49" name="Group 49"/>
          <p:cNvGrpSpPr/>
          <p:nvPr/>
        </p:nvGrpSpPr>
        <p:grpSpPr>
          <a:xfrm>
            <a:off x="9318371" y="4477571"/>
            <a:ext cx="2164942" cy="1552257"/>
            <a:chOff x="9318371" y="4477571"/>
            <a:chExt cx="2164942" cy="1552257"/>
          </a:xfrm>
        </p:grpSpPr>
        <p:sp>
          <p:nvSpPr>
            <p:cNvPr id="50" name="TextBox 50"/>
            <p:cNvSpPr txBox="1"/>
            <p:nvPr/>
          </p:nvSpPr>
          <p:spPr>
            <a:xfrm>
              <a:off x="9318371"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受过重击、超出使用期限或存在明显缺陷的安全帽应禁止使用。</a:t>
              </a:r>
            </a:p>
          </p:txBody>
        </p:sp>
      </p:grpSp>
      <p:grpSp>
        <p:nvGrpSpPr>
          <p:cNvPr id="51" name="Group 51"/>
          <p:cNvGrpSpPr/>
          <p:nvPr/>
        </p:nvGrpSpPr>
        <p:grpSpPr>
          <a:xfrm>
            <a:off x="705451" y="3588593"/>
            <a:ext cx="2267763" cy="490334"/>
            <a:chOff x="705451" y="3588593"/>
            <a:chExt cx="2267763" cy="490334"/>
          </a:xfrm>
        </p:grpSpPr>
        <p:sp>
          <p:nvSpPr>
            <p:cNvPr id="52" name="TextBox 52"/>
            <p:cNvSpPr txBox="1"/>
            <p:nvPr/>
          </p:nvSpPr>
          <p:spPr>
            <a:xfrm>
              <a:off x="705451"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清洁保养</a:t>
              </a:r>
            </a:p>
          </p:txBody>
        </p:sp>
      </p:grpSp>
      <p:grpSp>
        <p:nvGrpSpPr>
          <p:cNvPr id="53" name="Group 53"/>
          <p:cNvGrpSpPr/>
          <p:nvPr/>
        </p:nvGrpSpPr>
        <p:grpSpPr>
          <a:xfrm>
            <a:off x="3628568" y="3588593"/>
            <a:ext cx="2267763" cy="490334"/>
            <a:chOff x="3628568" y="3588593"/>
            <a:chExt cx="2267763" cy="490334"/>
          </a:xfrm>
        </p:grpSpPr>
        <p:sp>
          <p:nvSpPr>
            <p:cNvPr id="54" name="TextBox 54"/>
            <p:cNvSpPr txBox="1"/>
            <p:nvPr/>
          </p:nvSpPr>
          <p:spPr>
            <a:xfrm>
              <a:off x="3628568"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存放要求</a:t>
              </a:r>
            </a:p>
          </p:txBody>
        </p:sp>
      </p:grpSp>
      <p:grpSp>
        <p:nvGrpSpPr>
          <p:cNvPr id="55" name="Group 55"/>
          <p:cNvGrpSpPr/>
          <p:nvPr/>
        </p:nvGrpSpPr>
        <p:grpSpPr>
          <a:xfrm>
            <a:off x="6433598" y="3588593"/>
            <a:ext cx="2267763" cy="490334"/>
            <a:chOff x="6433598" y="3588593"/>
            <a:chExt cx="2267763" cy="490334"/>
          </a:xfrm>
        </p:grpSpPr>
        <p:sp>
          <p:nvSpPr>
            <p:cNvPr id="56" name="TextBox 56"/>
            <p:cNvSpPr txBox="1"/>
            <p:nvPr/>
          </p:nvSpPr>
          <p:spPr>
            <a:xfrm>
              <a:off x="6433598"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定期检查</a:t>
              </a:r>
            </a:p>
          </p:txBody>
        </p:sp>
      </p:grpSp>
      <p:grpSp>
        <p:nvGrpSpPr>
          <p:cNvPr id="57" name="Group 57"/>
          <p:cNvGrpSpPr/>
          <p:nvPr/>
        </p:nvGrpSpPr>
        <p:grpSpPr>
          <a:xfrm>
            <a:off x="9265251" y="3588593"/>
            <a:ext cx="2267763" cy="490334"/>
            <a:chOff x="9265251" y="3588593"/>
            <a:chExt cx="2267763" cy="490334"/>
          </a:xfrm>
        </p:grpSpPr>
        <p:sp>
          <p:nvSpPr>
            <p:cNvPr id="58" name="TextBox 58"/>
            <p:cNvSpPr txBox="1"/>
            <p:nvPr/>
          </p:nvSpPr>
          <p:spPr>
            <a:xfrm>
              <a:off x="9265251"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禁用情况</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210371" y="2249446"/>
            <a:ext cx="6135014" cy="2104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alpha val="100000"/>
                  </a:schemeClr>
                </a:solidFill>
                <a:latin typeface="Arial"/>
                <a:ea typeface="Arial"/>
                <a:cs typeface="Arial"/>
              </a:rPr>
              <a:t>呼吸防护用品</a:t>
            </a:r>
          </a:p>
        </p:txBody>
      </p:sp>
      <p:sp>
        <p:nvSpPr>
          <p:cNvPr id="3" name="TextBox 3"/>
          <p:cNvSpPr txBox="1"/>
          <p:nvPr/>
        </p:nvSpPr>
        <p:spPr>
          <a:xfrm>
            <a:off x="1257489" y="2871848"/>
            <a:ext cx="2148230" cy="1055827"/>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3450" b="1">
                <a:solidFill>
                  <a:schemeClr val="accent1">
                    <a:alpha val="100000"/>
                  </a:schemeClr>
                </a:solidFill>
                <a:latin typeface="Arial"/>
                <a:ea typeface="Arial"/>
                <a:cs typeface="Arial"/>
              </a:rPr>
              <a:t>03</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22651" r="22651"/>
          <a:stretch>
            <a:fillRect/>
          </a:stretch>
        </p:blipFill>
        <p:spPr>
          <a:xfrm>
            <a:off x="8422415" y="1165018"/>
            <a:ext cx="3769585" cy="5168746"/>
          </a:xfrm>
          <a:prstGeom prst="ellipse">
            <a:avLst/>
          </a:prstGeom>
        </p:spPr>
      </p:pic>
      <p:sp>
        <p:nvSpPr>
          <p:cNvPr id="3" name="AutoShape 3"/>
          <p:cNvSpPr/>
          <p:nvPr/>
        </p:nvSpPr>
        <p:spPr>
          <a:xfrm>
            <a:off x="1049459" y="1392873"/>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39110"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601242"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适用于短时间、低浓度的粉尘环境，轻便易用，但防护效果一般。</a:t>
            </a:r>
          </a:p>
        </p:txBody>
      </p:sp>
      <p:sp>
        <p:nvSpPr>
          <p:cNvPr id="6" name="AutoShape 6"/>
          <p:cNvSpPr/>
          <p:nvPr/>
        </p:nvSpPr>
        <p:spPr>
          <a:xfrm>
            <a:off x="3099145"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TextBox 7"/>
          <p:cNvSpPr txBox="1"/>
          <p:nvPr/>
        </p:nvSpPr>
        <p:spPr>
          <a:xfrm>
            <a:off x="784885" y="1602358"/>
            <a:ext cx="3048000" cy="552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一次性防尘口罩</a:t>
            </a:r>
          </a:p>
        </p:txBody>
      </p:sp>
      <p:sp>
        <p:nvSpPr>
          <p:cNvPr id="8" name="TextBox 8"/>
          <p:cNvSpPr txBox="1"/>
          <p:nvPr/>
        </p:nvSpPr>
        <p:spPr>
          <a:xfrm>
            <a:off x="4405571"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对0.3微米以上的非油性颗粒物过滤效率达到95%以上，适用于较高浓度的粉尘环境。</a:t>
            </a:r>
          </a:p>
        </p:txBody>
      </p:sp>
      <p:grpSp>
        <p:nvGrpSpPr>
          <p:cNvPr id="9" name="Group 9"/>
          <p:cNvGrpSpPr/>
          <p:nvPr/>
        </p:nvGrpSpPr>
        <p:grpSpPr>
          <a:xfrm>
            <a:off x="4343439" y="1390903"/>
            <a:ext cx="3535395" cy="975360"/>
            <a:chOff x="4343439" y="1390903"/>
            <a:chExt cx="3535395" cy="975360"/>
          </a:xfrm>
        </p:grpSpPr>
        <p:sp>
          <p:nvSpPr>
            <p:cNvPr id="10" name="AutoShape 10"/>
            <p:cNvSpPr/>
            <p:nvPr/>
          </p:nvSpPr>
          <p:spPr>
            <a:xfrm>
              <a:off x="4854091" y="1391888"/>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4343439"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903474"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3" name="TextBox 13"/>
          <p:cNvSpPr txBox="1"/>
          <p:nvPr/>
        </p:nvSpPr>
        <p:spPr>
          <a:xfrm>
            <a:off x="4587137" y="1601372"/>
            <a:ext cx="3048000" cy="55245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N95/KN95防尘口罩</a:t>
            </a:r>
          </a:p>
        </p:txBody>
      </p:sp>
      <p:sp>
        <p:nvSpPr>
          <p:cNvPr id="14" name="AutoShape 14"/>
          <p:cNvSpPr/>
          <p:nvPr/>
        </p:nvSpPr>
        <p:spPr>
          <a:xfrm>
            <a:off x="1049459"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39110"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TextBox 16"/>
          <p:cNvSpPr txBox="1"/>
          <p:nvPr/>
        </p:nvSpPr>
        <p:spPr>
          <a:xfrm>
            <a:off x="601242"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具有更高的过滤效率和更低的呼吸阻力，适用于恶劣的粉尘环境。</a:t>
            </a:r>
          </a:p>
        </p:txBody>
      </p:sp>
      <p:sp>
        <p:nvSpPr>
          <p:cNvPr id="17" name="AutoShape 17"/>
          <p:cNvSpPr/>
          <p:nvPr/>
        </p:nvSpPr>
        <p:spPr>
          <a:xfrm>
            <a:off x="3099145"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TextBox 18"/>
          <p:cNvSpPr txBox="1"/>
          <p:nvPr/>
        </p:nvSpPr>
        <p:spPr>
          <a:xfrm>
            <a:off x="784885" y="4150486"/>
            <a:ext cx="3066513"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复合式防尘口罩</a:t>
            </a:r>
          </a:p>
        </p:txBody>
      </p:sp>
      <p:sp>
        <p:nvSpPr>
          <p:cNvPr id="19" name="AutoShape 19"/>
          <p:cNvSpPr/>
          <p:nvPr/>
        </p:nvSpPr>
        <p:spPr>
          <a:xfrm>
            <a:off x="4853788"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343439"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TextBox 21"/>
          <p:cNvSpPr txBox="1"/>
          <p:nvPr/>
        </p:nvSpPr>
        <p:spPr>
          <a:xfrm>
            <a:off x="4405571"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根据粉尘浓度、颗粒大小、工作时间等因素选择合适的防尘口罩，确保口罩与面部贴合紧密，避免漏气。</a:t>
            </a:r>
          </a:p>
        </p:txBody>
      </p:sp>
      <p:sp>
        <p:nvSpPr>
          <p:cNvPr id="22" name="AutoShape 22"/>
          <p:cNvSpPr/>
          <p:nvPr/>
        </p:nvSpPr>
        <p:spPr>
          <a:xfrm>
            <a:off x="6903474"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4587137" y="4150486"/>
            <a:ext cx="3048000"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选用建议</a:t>
            </a:r>
          </a:p>
        </p:txBody>
      </p:sp>
      <p:grpSp>
        <p:nvGrpSpPr>
          <p:cNvPr id="24" name="Group 24"/>
          <p:cNvGrpSpPr/>
          <p:nvPr/>
        </p:nvGrpSpPr>
        <p:grpSpPr>
          <a:xfrm>
            <a:off x="454963" y="93878"/>
            <a:ext cx="10641129" cy="914400"/>
            <a:chOff x="454963" y="93878"/>
            <a:chExt cx="10641129" cy="914400"/>
          </a:xfrm>
        </p:grpSpPr>
        <p:sp>
          <p:nvSpPr>
            <p:cNvPr id="25" name="AutoShape 2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TextBox 4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防尘口罩的种类与选用</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7026880" y="4327928"/>
            <a:ext cx="816835" cy="81683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715503" y="3252517"/>
            <a:ext cx="669734" cy="66973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418023" y="2978511"/>
            <a:ext cx="741863" cy="74186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825419" y="2137218"/>
            <a:ext cx="951888" cy="951888"/>
          </a:xfrm>
          <a:prstGeom prst="ellipse">
            <a:avLst/>
          </a:prstGeom>
          <a:solidFill>
            <a:schemeClr val="accent3">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663043" y="2098623"/>
            <a:ext cx="684020" cy="684020"/>
          </a:xfrm>
          <a:prstGeom prst="ellipse">
            <a:avLst/>
          </a:prstGeom>
          <a:solidFill>
            <a:schemeClr val="accent5">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7093287" y="4394336"/>
            <a:ext cx="684020" cy="68402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485811" y="3035533"/>
            <a:ext cx="617053" cy="617053"/>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4615209" y="4346502"/>
            <a:ext cx="923188" cy="923188"/>
          </a:xfrm>
          <a:prstGeom prst="ellipse">
            <a:avLst/>
          </a:prstGeom>
          <a:solidFill>
            <a:schemeClr val="accent3">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327263" y="3523107"/>
            <a:ext cx="536304" cy="536304"/>
          </a:xfrm>
          <a:prstGeom prst="ellipse">
            <a:avLst/>
          </a:prstGeom>
          <a:solidFill>
            <a:schemeClr val="accent5">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782217" y="3324986"/>
            <a:ext cx="536304" cy="53630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92083" y="2027663"/>
            <a:ext cx="825939" cy="82593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34516" y="4265809"/>
            <a:ext cx="1084575" cy="108457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260548" y="3456392"/>
            <a:ext cx="669734" cy="66973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723341" y="2059085"/>
            <a:ext cx="1139031" cy="113903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a:off x="5413642" y="2493745"/>
            <a:ext cx="1309700" cy="134855"/>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cxnSp>
        <p:nvCxnSpPr>
          <p:cNvPr id="17" name="Connector 17"/>
          <p:cNvCxnSpPr/>
          <p:nvPr/>
        </p:nvCxnSpPr>
        <p:spPr>
          <a:xfrm flipV="1">
            <a:off x="6102864" y="2883378"/>
            <a:ext cx="679174" cy="152155"/>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flipV="1">
            <a:off x="6825419" y="3126459"/>
            <a:ext cx="191610" cy="44232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cxnSp>
        <p:nvCxnSpPr>
          <p:cNvPr id="19" name="Connector 19"/>
          <p:cNvCxnSpPr/>
          <p:nvPr/>
        </p:nvCxnSpPr>
        <p:spPr>
          <a:xfrm flipH="1" flipV="1">
            <a:off x="7301364" y="3163040"/>
            <a:ext cx="133934" cy="116488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cxnSp>
        <p:nvCxnSpPr>
          <p:cNvPr id="20" name="Connector 20"/>
          <p:cNvCxnSpPr/>
          <p:nvPr/>
        </p:nvCxnSpPr>
        <p:spPr>
          <a:xfrm flipH="1">
            <a:off x="5567348" y="4736345"/>
            <a:ext cx="1459532" cy="91727"/>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cxnSp>
        <p:nvCxnSpPr>
          <p:cNvPr id="21" name="Connector 21"/>
          <p:cNvCxnSpPr/>
          <p:nvPr/>
        </p:nvCxnSpPr>
        <p:spPr>
          <a:xfrm flipV="1">
            <a:off x="5576003" y="4059411"/>
            <a:ext cx="751260" cy="50081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cxnSp>
        <p:nvCxnSpPr>
          <p:cNvPr id="22" name="Connector 22"/>
          <p:cNvCxnSpPr/>
          <p:nvPr/>
        </p:nvCxnSpPr>
        <p:spPr>
          <a:xfrm>
            <a:off x="4269332" y="3861290"/>
            <a:ext cx="443212" cy="585855"/>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cxnSp>
        <p:nvCxnSpPr>
          <p:cNvPr id="23" name="Connector 23"/>
          <p:cNvCxnSpPr/>
          <p:nvPr/>
        </p:nvCxnSpPr>
        <p:spPr>
          <a:xfrm flipV="1">
            <a:off x="4318522" y="2782643"/>
            <a:ext cx="344521" cy="542343"/>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cxnSp>
        <p:nvCxnSpPr>
          <p:cNvPr id="24" name="Connector 24"/>
          <p:cNvCxnSpPr/>
          <p:nvPr/>
        </p:nvCxnSpPr>
        <p:spPr>
          <a:xfrm flipV="1">
            <a:off x="4385236" y="3349442"/>
            <a:ext cx="1032786" cy="237941"/>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cxnSp>
        <p:nvCxnSpPr>
          <p:cNvPr id="25" name="Connector 25"/>
          <p:cNvCxnSpPr/>
          <p:nvPr/>
        </p:nvCxnSpPr>
        <p:spPr>
          <a:xfrm flipV="1">
            <a:off x="5428529" y="3720374"/>
            <a:ext cx="360425" cy="686184"/>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cxnSp>
        <p:nvCxnSpPr>
          <p:cNvPr id="26" name="Connector 26"/>
          <p:cNvCxnSpPr/>
          <p:nvPr/>
        </p:nvCxnSpPr>
        <p:spPr>
          <a:xfrm>
            <a:off x="5322679" y="2733875"/>
            <a:ext cx="236458" cy="296514"/>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cxnSp>
        <p:nvCxnSpPr>
          <p:cNvPr id="27" name="Connector 27"/>
          <p:cNvCxnSpPr/>
          <p:nvPr/>
        </p:nvCxnSpPr>
        <p:spPr>
          <a:xfrm flipH="1" flipV="1">
            <a:off x="6863567" y="4059411"/>
            <a:ext cx="334699" cy="361267"/>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cxnSp>
        <p:nvCxnSpPr>
          <p:cNvPr id="28" name="Connector 28"/>
          <p:cNvCxnSpPr/>
          <p:nvPr/>
        </p:nvCxnSpPr>
        <p:spPr>
          <a:xfrm flipH="1" flipV="1">
            <a:off x="6126369" y="3484076"/>
            <a:ext cx="200894" cy="39031"/>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29" name="TextBox 29"/>
          <p:cNvSpPr txBox="1"/>
          <p:nvPr/>
        </p:nvSpPr>
        <p:spPr>
          <a:xfrm>
            <a:off x="183453" y="1348268"/>
            <a:ext cx="4029075" cy="561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2325" b="1">
                <a:solidFill>
                  <a:schemeClr val="accent1">
                    <a:alpha val="100000"/>
                  </a:schemeClr>
                </a:solidFill>
                <a:latin typeface="Microsoft Yahei"/>
                <a:ea typeface="Microsoft Yahei"/>
                <a:cs typeface="Microsoft Yahei"/>
              </a:rPr>
              <a:t>半面罩防毒面具</a:t>
            </a:r>
          </a:p>
        </p:txBody>
      </p:sp>
      <p:sp>
        <p:nvSpPr>
          <p:cNvPr id="30" name="TextBox 30"/>
          <p:cNvSpPr txBox="1"/>
          <p:nvPr/>
        </p:nvSpPr>
        <p:spPr>
          <a:xfrm>
            <a:off x="451179" y="1899244"/>
            <a:ext cx="3762187"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只覆盖口鼻部位，适用于一般有毒气体环境。</a:t>
            </a:r>
          </a:p>
        </p:txBody>
      </p:sp>
      <p:sp>
        <p:nvSpPr>
          <p:cNvPr id="31" name="TextBox 31"/>
          <p:cNvSpPr txBox="1"/>
          <p:nvPr/>
        </p:nvSpPr>
        <p:spPr>
          <a:xfrm>
            <a:off x="183453" y="4327928"/>
            <a:ext cx="4029075" cy="561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2325" b="1">
                <a:solidFill>
                  <a:schemeClr val="accent1">
                    <a:alpha val="100000"/>
                  </a:schemeClr>
                </a:solidFill>
                <a:latin typeface="Microsoft Yahei"/>
                <a:ea typeface="Microsoft Yahei"/>
                <a:cs typeface="Microsoft Yahei"/>
              </a:rPr>
              <a:t>正压式空气呼吸器</a:t>
            </a:r>
          </a:p>
        </p:txBody>
      </p:sp>
      <p:sp>
        <p:nvSpPr>
          <p:cNvPr id="32" name="TextBox 32"/>
          <p:cNvSpPr txBox="1"/>
          <p:nvPr/>
        </p:nvSpPr>
        <p:spPr>
          <a:xfrm>
            <a:off x="451179" y="4878904"/>
            <a:ext cx="3762187"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提供洁净空气源，适用于缺氧或未知有毒气体环境。</a:t>
            </a:r>
          </a:p>
        </p:txBody>
      </p:sp>
      <p:sp>
        <p:nvSpPr>
          <p:cNvPr id="33" name="TextBox 33"/>
          <p:cNvSpPr txBox="1"/>
          <p:nvPr/>
        </p:nvSpPr>
        <p:spPr>
          <a:xfrm>
            <a:off x="7966477" y="1432892"/>
            <a:ext cx="4029075" cy="561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全面罩防毒面具</a:t>
            </a:r>
          </a:p>
        </p:txBody>
      </p:sp>
      <p:sp>
        <p:nvSpPr>
          <p:cNvPr id="34" name="TextBox 34"/>
          <p:cNvSpPr txBox="1"/>
          <p:nvPr/>
        </p:nvSpPr>
        <p:spPr>
          <a:xfrm>
            <a:off x="7966477" y="2006039"/>
            <a:ext cx="3753398"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覆盖整个面部，包括眼睛和呼吸道，适用于高浓度有毒气体环境。</a:t>
            </a:r>
          </a:p>
        </p:txBody>
      </p:sp>
      <p:sp>
        <p:nvSpPr>
          <p:cNvPr id="35" name="TextBox 35"/>
          <p:cNvSpPr txBox="1"/>
          <p:nvPr/>
        </p:nvSpPr>
        <p:spPr>
          <a:xfrm>
            <a:off x="7966477" y="4251066"/>
            <a:ext cx="4029075" cy="561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选用建议</a:t>
            </a:r>
          </a:p>
        </p:txBody>
      </p:sp>
      <p:sp>
        <p:nvSpPr>
          <p:cNvPr id="36" name="TextBox 36"/>
          <p:cNvSpPr txBox="1"/>
          <p:nvPr/>
        </p:nvSpPr>
        <p:spPr>
          <a:xfrm>
            <a:off x="7966477" y="4824213"/>
            <a:ext cx="3753398"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根据有毒气体的种类、浓度、工作环境等因素选择合适的防毒面具，确保面具与面部贴合紧密，不漏气。</a:t>
            </a:r>
          </a:p>
        </p:txBody>
      </p:sp>
      <p:sp>
        <p:nvSpPr>
          <p:cNvPr id="37" name="Freeform 37"/>
          <p:cNvSpPr/>
          <p:nvPr/>
        </p:nvSpPr>
        <p:spPr>
          <a:xfrm>
            <a:off x="6996367" y="2295973"/>
            <a:ext cx="585610" cy="585610"/>
          </a:xfrm>
          <a:custGeom>
            <a:rect l="l" t="t" r="r" b="b"/>
            <a:pathLst>
              <a:path w="304800" h="304800">
                <a:moveTo>
                  <a:pt x="265490" y="266700"/>
                </a:moveTo>
                <a:cubicBezTo>
                  <a:pt x="265490" y="266700"/>
                  <a:pt x="318068" y="266757"/>
                  <a:pt x="325450" y="215313"/>
                </a:cubicBezTo>
                <a:cubicBezTo>
                  <a:pt x="328965" y="159058"/>
                  <a:pt x="274625" y="147971"/>
                  <a:pt x="274625" y="147971"/>
                </a:cubicBezTo>
                <a:cubicBezTo>
                  <a:pt x="274625" y="147971"/>
                  <a:pt x="280807" y="64694"/>
                  <a:pt x="204511" y="55197"/>
                </a:cubicBezTo>
                <a:cubicBezTo>
                  <a:pt x="139122" y="48520"/>
                  <a:pt x="119224" y="109290"/>
                  <a:pt x="119224" y="109290"/>
                </a:cubicBezTo>
                <a:cubicBezTo>
                  <a:pt x="119224" y="109290"/>
                  <a:pt x="99527" y="90354"/>
                  <a:pt x="72809" y="105823"/>
                </a:cubicBezTo>
                <a:cubicBezTo>
                  <a:pt x="48892" y="120587"/>
                  <a:pt x="53121" y="147618"/>
                  <a:pt x="53121" y="147618"/>
                </a:cubicBezTo>
                <a:cubicBezTo>
                  <a:pt x="53121" y="147618"/>
                  <a:pt x="0" y="157944"/>
                  <a:pt x="0" y="212084"/>
                </a:cubicBezTo>
                <a:cubicBezTo>
                  <a:pt x="1191" y="266157"/>
                  <a:pt x="57693" y="266700"/>
                  <a:pt x="57693" y="266700"/>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Freeform 38"/>
          <p:cNvSpPr/>
          <p:nvPr/>
        </p:nvSpPr>
        <p:spPr>
          <a:xfrm>
            <a:off x="4809097" y="2221251"/>
            <a:ext cx="391912" cy="391912"/>
          </a:xfrm>
          <a:custGeom>
            <a:rect l="l" t="t" r="r" b="b"/>
            <a:pathLst>
              <a:path w="304800" h="304800">
                <a:moveTo>
                  <a:pt x="95545" y="304800"/>
                </a:moveTo>
                <a:cubicBezTo>
                  <a:pt x="75228" y="262528"/>
                  <a:pt x="86049" y="238306"/>
                  <a:pt x="101660" y="215494"/>
                </a:cubicBezTo>
                <a:cubicBezTo>
                  <a:pt x="118758" y="190500"/>
                  <a:pt x="123168" y="165764"/>
                  <a:pt x="123168" y="165764"/>
                </a:cubicBezTo>
                <a:cubicBezTo>
                  <a:pt x="123168" y="165764"/>
                  <a:pt x="136608" y="183232"/>
                  <a:pt x="131235" y="210560"/>
                </a:cubicBezTo>
                <a:cubicBezTo>
                  <a:pt x="154981" y="184128"/>
                  <a:pt x="159458" y="142018"/>
                  <a:pt x="155877" y="125892"/>
                </a:cubicBezTo>
                <a:cubicBezTo>
                  <a:pt x="209550" y="163401"/>
                  <a:pt x="232486" y="244612"/>
                  <a:pt x="201578" y="304800"/>
                </a:cubicBezTo>
                <a:cubicBezTo>
                  <a:pt x="365998" y="211769"/>
                  <a:pt x="242478" y="72581"/>
                  <a:pt x="220970" y="56893"/>
                </a:cubicBezTo>
                <a:cubicBezTo>
                  <a:pt x="228143" y="72571"/>
                  <a:pt x="229495" y="99117"/>
                  <a:pt x="215017" y="111995"/>
                </a:cubicBezTo>
                <a:cubicBezTo>
                  <a:pt x="190510" y="19040"/>
                  <a:pt x="129892" y="-10"/>
                  <a:pt x="129892" y="-10"/>
                </a:cubicBezTo>
                <a:cubicBezTo>
                  <a:pt x="137065" y="47930"/>
                  <a:pt x="103908" y="100346"/>
                  <a:pt x="71942" y="139513"/>
                </a:cubicBezTo>
                <a:cubicBezTo>
                  <a:pt x="70818" y="120396"/>
                  <a:pt x="69628" y="107204"/>
                  <a:pt x="59579" y="88916"/>
                </a:cubicBezTo>
                <a:cubicBezTo>
                  <a:pt x="57321" y="123644"/>
                  <a:pt x="30785" y="151943"/>
                  <a:pt x="23603" y="186738"/>
                </a:cubicBezTo>
                <a:cubicBezTo>
                  <a:pt x="13868" y="233848"/>
                  <a:pt x="30890" y="268348"/>
                  <a:pt x="95564" y="30479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Freeform 39"/>
          <p:cNvSpPr/>
          <p:nvPr/>
        </p:nvSpPr>
        <p:spPr>
          <a:xfrm>
            <a:off x="4874749" y="4606042"/>
            <a:ext cx="404108" cy="404108"/>
          </a:xfrm>
          <a:custGeom>
            <a:rect l="l" t="t" r="r" b="b"/>
            <a:pathLst>
              <a:path w="304800" h="304800">
                <a:moveTo>
                  <a:pt x="167640" y="0"/>
                </a:moveTo>
                <a:lnTo>
                  <a:pt x="182880" y="0"/>
                </a:lnTo>
                <a:lnTo>
                  <a:pt x="182880" y="45720"/>
                </a:lnTo>
                <a:lnTo>
                  <a:pt x="228600" y="152400"/>
                </a:lnTo>
                <a:lnTo>
                  <a:pt x="228600" y="274320"/>
                </a:lnTo>
                <a:cubicBezTo>
                  <a:pt x="228600" y="291151"/>
                  <a:pt x="214951" y="304800"/>
                  <a:pt x="198120" y="304800"/>
                </a:cubicBezTo>
                <a:lnTo>
                  <a:pt x="198120" y="304800"/>
                </a:lnTo>
                <a:lnTo>
                  <a:pt x="76200" y="304800"/>
                </a:lnTo>
                <a:cubicBezTo>
                  <a:pt x="59436" y="304800"/>
                  <a:pt x="40996" y="291998"/>
                  <a:pt x="35052" y="276149"/>
                </a:cubicBezTo>
                <a:lnTo>
                  <a:pt x="0" y="182880"/>
                </a:lnTo>
                <a:lnTo>
                  <a:pt x="0" y="152400"/>
                </a:lnTo>
                <a:cubicBezTo>
                  <a:pt x="0" y="135569"/>
                  <a:pt x="13649" y="121920"/>
                  <a:pt x="30480" y="121920"/>
                </a:cubicBezTo>
                <a:lnTo>
                  <a:pt x="30480" y="121920"/>
                </a:lnTo>
                <a:lnTo>
                  <a:pt x="137160" y="121920"/>
                </a:lnTo>
                <a:lnTo>
                  <a:pt x="137160" y="30480"/>
                </a:lnTo>
                <a:cubicBezTo>
                  <a:pt x="137160" y="13649"/>
                  <a:pt x="150809" y="0"/>
                  <a:pt x="167640" y="0"/>
                </a:cubicBezTo>
                <a:lnTo>
                  <a:pt x="167640" y="0"/>
                </a:lnTo>
                <a:close/>
                <a:moveTo>
                  <a:pt x="259080" y="152400"/>
                </a:moveTo>
                <a:lnTo>
                  <a:pt x="304800" y="152400"/>
                </a:lnTo>
                <a:lnTo>
                  <a:pt x="304800" y="304800"/>
                </a:lnTo>
                <a:lnTo>
                  <a:pt x="259080" y="304800"/>
                </a:lnTo>
                <a:lnTo>
                  <a:pt x="259080" y="1524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Freeform 40"/>
          <p:cNvSpPr/>
          <p:nvPr/>
        </p:nvSpPr>
        <p:spPr>
          <a:xfrm>
            <a:off x="5610694" y="3160417"/>
            <a:ext cx="367285" cy="367285"/>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Freeform 41"/>
          <p:cNvSpPr/>
          <p:nvPr/>
        </p:nvSpPr>
        <p:spPr>
          <a:xfrm>
            <a:off x="7251892" y="4540748"/>
            <a:ext cx="366812" cy="366812"/>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Freeform 42"/>
          <p:cNvSpPr/>
          <p:nvPr/>
        </p:nvSpPr>
        <p:spPr>
          <a:xfrm>
            <a:off x="6447722" y="3652586"/>
            <a:ext cx="295387" cy="295387"/>
          </a:xfrm>
          <a:custGeom>
            <a:rect l="l" t="t" r="r" b="b"/>
            <a:pathLst>
              <a:path w="304800" h="304800">
                <a:moveTo>
                  <a:pt x="147180" y="28632"/>
                </a:moveTo>
                <a:lnTo>
                  <a:pt x="19907" y="83468"/>
                </a:lnTo>
                <a:lnTo>
                  <a:pt x="147304" y="137874"/>
                </a:lnTo>
                <a:lnTo>
                  <a:pt x="276015" y="83344"/>
                </a:lnTo>
                <a:lnTo>
                  <a:pt x="147180" y="28632"/>
                </a:lnTo>
                <a:close/>
                <a:moveTo>
                  <a:pt x="152400" y="144723"/>
                </a:moveTo>
                <a:lnTo>
                  <a:pt x="152400" y="276168"/>
                </a:lnTo>
                <a:lnTo>
                  <a:pt x="276177" y="217408"/>
                </a:lnTo>
                <a:lnTo>
                  <a:pt x="276177" y="92145"/>
                </a:lnTo>
                <a:lnTo>
                  <a:pt x="152400" y="144723"/>
                </a:lnTo>
                <a:close/>
                <a:moveTo>
                  <a:pt x="19098" y="217408"/>
                </a:moveTo>
                <a:lnTo>
                  <a:pt x="143294" y="276168"/>
                </a:lnTo>
                <a:lnTo>
                  <a:pt x="143294" y="144723"/>
                </a:lnTo>
                <a:lnTo>
                  <a:pt x="19098" y="92145"/>
                </a:lnTo>
                <a:lnTo>
                  <a:pt x="19098" y="217408"/>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Freeform 43"/>
          <p:cNvSpPr/>
          <p:nvPr/>
        </p:nvSpPr>
        <p:spPr>
          <a:xfrm>
            <a:off x="3896106" y="3429803"/>
            <a:ext cx="308527" cy="308527"/>
          </a:xfrm>
          <a:custGeom>
            <a:rect l="l" t="t" r="r" b="b"/>
            <a:pathLst>
              <a:path w="304800" h="304800">
                <a:moveTo>
                  <a:pt x="130883" y="184766"/>
                </a:moveTo>
                <a:lnTo>
                  <a:pt x="35557" y="89516"/>
                </a:lnTo>
                <a:cubicBezTo>
                  <a:pt x="-11849" y="144323"/>
                  <a:pt x="-11849" y="225219"/>
                  <a:pt x="35557" y="280016"/>
                </a:cubicBezTo>
                <a:lnTo>
                  <a:pt x="130883" y="184766"/>
                </a:lnTo>
                <a:close/>
                <a:moveTo>
                  <a:pt x="190510" y="39605"/>
                </a:moveTo>
                <a:lnTo>
                  <a:pt x="190510" y="179108"/>
                </a:lnTo>
                <a:lnTo>
                  <a:pt x="91907" y="277749"/>
                </a:lnTo>
                <a:cubicBezTo>
                  <a:pt x="114081" y="294303"/>
                  <a:pt x="141018" y="304800"/>
                  <a:pt x="170783" y="304800"/>
                </a:cubicBezTo>
                <a:cubicBezTo>
                  <a:pt x="244821" y="304800"/>
                  <a:pt x="304800" y="244897"/>
                  <a:pt x="304800" y="170888"/>
                </a:cubicBezTo>
                <a:cubicBezTo>
                  <a:pt x="304810" y="103661"/>
                  <a:pt x="254965" y="49187"/>
                  <a:pt x="190510" y="39605"/>
                </a:cubicBezTo>
                <a:close/>
                <a:moveTo>
                  <a:pt x="152400" y="152552"/>
                </a:moveTo>
                <a:lnTo>
                  <a:pt x="152400" y="0"/>
                </a:lnTo>
                <a:cubicBezTo>
                  <a:pt x="110881" y="2572"/>
                  <a:pt x="73371" y="18459"/>
                  <a:pt x="43082" y="43215"/>
                </a:cubicBezTo>
                <a:lnTo>
                  <a:pt x="152400" y="15255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44" name="Group 44"/>
          <p:cNvGrpSpPr/>
          <p:nvPr/>
        </p:nvGrpSpPr>
        <p:grpSpPr>
          <a:xfrm>
            <a:off x="454963" y="93878"/>
            <a:ext cx="10641129" cy="914400"/>
            <a:chOff x="454963" y="93878"/>
            <a:chExt cx="10641129" cy="914400"/>
          </a:xfrm>
        </p:grpSpPr>
        <p:sp>
          <p:nvSpPr>
            <p:cNvPr id="45" name="AutoShape 4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AutoShape 4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AutoShape 5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AutoShape 5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AutoShape 5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3" name="AutoShape 5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4" name="AutoShape 5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5" name="AutoShape 5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6" name="AutoShape 5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7" name="AutoShape 5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8" name="AutoShape 5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9" name="AutoShape 5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0" name="AutoShape 6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1" name="AutoShape 6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2" name="AutoShape 6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3" name="AutoShape 6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4" name="AutoShape 6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5" name="TextBox 6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防毒面具的种类与选用</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2215756" y="2976816"/>
            <a:ext cx="2043577" cy="266384"/>
          </a:xfrm>
          <a:custGeom>
            <a:rect l="l" t="t" r="r" b="b"/>
            <a:pathLst>
              <a:path w="7631" h="997">
                <a:moveTo>
                  <a:pt x="0" y="374"/>
                </a:moveTo>
                <a:lnTo>
                  <a:pt x="6883" y="374"/>
                </a:lnTo>
                <a:lnTo>
                  <a:pt x="6765" y="0"/>
                </a:lnTo>
                <a:lnTo>
                  <a:pt x="7631" y="498"/>
                </a:lnTo>
                <a:lnTo>
                  <a:pt x="6765" y="997"/>
                </a:lnTo>
                <a:lnTo>
                  <a:pt x="6883" y="622"/>
                </a:lnTo>
                <a:lnTo>
                  <a:pt x="0" y="622"/>
                </a:lnTo>
                <a:lnTo>
                  <a:pt x="0" y="374"/>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215756" y="4343931"/>
            <a:ext cx="2043577" cy="268329"/>
          </a:xfrm>
          <a:custGeom>
            <a:rect l="l" t="t" r="r" b="b"/>
            <a:pathLst>
              <a:path w="7631" h="997">
                <a:moveTo>
                  <a:pt x="6883" y="375"/>
                </a:moveTo>
                <a:lnTo>
                  <a:pt x="6765" y="0"/>
                </a:lnTo>
                <a:lnTo>
                  <a:pt x="7631" y="499"/>
                </a:lnTo>
                <a:lnTo>
                  <a:pt x="6765" y="997"/>
                </a:lnTo>
                <a:lnTo>
                  <a:pt x="6883" y="623"/>
                </a:lnTo>
                <a:lnTo>
                  <a:pt x="0" y="623"/>
                </a:lnTo>
                <a:lnTo>
                  <a:pt x="0" y="375"/>
                </a:lnTo>
                <a:lnTo>
                  <a:pt x="6883" y="375"/>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4" name="Group 4"/>
          <p:cNvGrpSpPr/>
          <p:nvPr/>
        </p:nvGrpSpPr>
        <p:grpSpPr>
          <a:xfrm>
            <a:off x="2215756" y="1566343"/>
            <a:ext cx="2043574" cy="4455417"/>
            <a:chOff x="2215756" y="1566343"/>
            <a:chExt cx="2043574" cy="4455417"/>
          </a:xfrm>
        </p:grpSpPr>
        <p:sp>
          <p:nvSpPr>
            <p:cNvPr id="5" name="Freeform 5"/>
            <p:cNvSpPr/>
            <p:nvPr/>
          </p:nvSpPr>
          <p:spPr>
            <a:xfrm>
              <a:off x="2215756" y="1789944"/>
              <a:ext cx="178886" cy="1425253"/>
            </a:xfrm>
            <a:custGeom>
              <a:rect l="l" t="t" r="r" b="b"/>
              <a:pathLst>
                <a:path w="669" h="5308">
                  <a:moveTo>
                    <a:pt x="669" y="182"/>
                  </a:moveTo>
                  <a:cubicBezTo>
                    <a:pt x="415" y="431"/>
                    <a:pt x="256" y="778"/>
                    <a:pt x="256" y="1160"/>
                  </a:cubicBezTo>
                  <a:lnTo>
                    <a:pt x="256" y="5308"/>
                  </a:lnTo>
                  <a:lnTo>
                    <a:pt x="0" y="5308"/>
                  </a:lnTo>
                  <a:lnTo>
                    <a:pt x="0" y="1148"/>
                  </a:lnTo>
                  <a:cubicBezTo>
                    <a:pt x="0" y="699"/>
                    <a:pt x="187" y="292"/>
                    <a:pt x="486" y="0"/>
                  </a:cubicBezTo>
                  <a:lnTo>
                    <a:pt x="669" y="18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2346029" y="1566343"/>
              <a:ext cx="1913301" cy="272217"/>
            </a:xfrm>
            <a:custGeom>
              <a:rect l="l" t="t" r="r" b="b"/>
              <a:pathLst>
                <a:path w="7145" h="1015">
                  <a:moveTo>
                    <a:pt x="6397" y="375"/>
                  </a:moveTo>
                  <a:lnTo>
                    <a:pt x="6279" y="0"/>
                  </a:lnTo>
                  <a:lnTo>
                    <a:pt x="7145" y="499"/>
                  </a:lnTo>
                  <a:lnTo>
                    <a:pt x="6279" y="997"/>
                  </a:lnTo>
                  <a:lnTo>
                    <a:pt x="6397" y="623"/>
                  </a:lnTo>
                  <a:lnTo>
                    <a:pt x="1140" y="623"/>
                  </a:lnTo>
                  <a:cubicBezTo>
                    <a:pt x="769" y="623"/>
                    <a:pt x="430" y="773"/>
                    <a:pt x="183" y="1015"/>
                  </a:cubicBezTo>
                  <a:lnTo>
                    <a:pt x="0" y="833"/>
                  </a:lnTo>
                  <a:cubicBezTo>
                    <a:pt x="290" y="550"/>
                    <a:pt x="686" y="375"/>
                    <a:pt x="1120" y="375"/>
                  </a:cubicBezTo>
                  <a:lnTo>
                    <a:pt x="6397" y="375"/>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2215756" y="4372893"/>
              <a:ext cx="178886" cy="1425253"/>
            </a:xfrm>
            <a:custGeom>
              <a:rect l="l" t="t" r="r" b="b"/>
              <a:pathLst>
                <a:path w="669" h="5309">
                  <a:moveTo>
                    <a:pt x="256" y="0"/>
                  </a:moveTo>
                  <a:lnTo>
                    <a:pt x="256" y="4149"/>
                  </a:lnTo>
                  <a:cubicBezTo>
                    <a:pt x="256" y="4531"/>
                    <a:pt x="415" y="4878"/>
                    <a:pt x="669" y="5127"/>
                  </a:cubicBezTo>
                  <a:lnTo>
                    <a:pt x="486" y="5309"/>
                  </a:lnTo>
                  <a:cubicBezTo>
                    <a:pt x="187" y="5017"/>
                    <a:pt x="0" y="4610"/>
                    <a:pt x="0" y="4161"/>
                  </a:cubicBezTo>
                  <a:lnTo>
                    <a:pt x="0" y="0"/>
                  </a:lnTo>
                  <a:lnTo>
                    <a:pt x="256"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2346029" y="5747599"/>
              <a:ext cx="1913301" cy="274161"/>
            </a:xfrm>
            <a:custGeom>
              <a:rect l="l" t="t" r="r" b="b"/>
              <a:pathLst>
                <a:path w="7145" h="1015">
                  <a:moveTo>
                    <a:pt x="6397" y="392"/>
                  </a:moveTo>
                  <a:lnTo>
                    <a:pt x="6279" y="18"/>
                  </a:lnTo>
                  <a:lnTo>
                    <a:pt x="7145" y="516"/>
                  </a:lnTo>
                  <a:lnTo>
                    <a:pt x="6279" y="1015"/>
                  </a:lnTo>
                  <a:lnTo>
                    <a:pt x="6397" y="640"/>
                  </a:lnTo>
                  <a:lnTo>
                    <a:pt x="1120" y="640"/>
                  </a:lnTo>
                  <a:cubicBezTo>
                    <a:pt x="686" y="640"/>
                    <a:pt x="290" y="465"/>
                    <a:pt x="0" y="182"/>
                  </a:cubicBezTo>
                  <a:lnTo>
                    <a:pt x="183" y="0"/>
                  </a:lnTo>
                  <a:cubicBezTo>
                    <a:pt x="430" y="242"/>
                    <a:pt x="769" y="392"/>
                    <a:pt x="1140" y="392"/>
                  </a:cubicBezTo>
                  <a:lnTo>
                    <a:pt x="6397" y="39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171292" y="2749588"/>
            <a:ext cx="2088928" cy="2088928"/>
            <a:chOff x="1171292" y="2749588"/>
            <a:chExt cx="2088928" cy="2088928"/>
          </a:xfrm>
        </p:grpSpPr>
        <p:sp>
          <p:nvSpPr>
            <p:cNvPr id="10" name="AutoShape 10"/>
            <p:cNvSpPr/>
            <p:nvPr/>
          </p:nvSpPr>
          <p:spPr>
            <a:xfrm>
              <a:off x="1171292" y="2749588"/>
              <a:ext cx="2088928" cy="2088928"/>
            </a:xfrm>
            <a:prstGeom prst="ellipse">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1" name="Group 11"/>
          <p:cNvGrpSpPr/>
          <p:nvPr/>
        </p:nvGrpSpPr>
        <p:grpSpPr>
          <a:xfrm>
            <a:off x="1797656" y="3303419"/>
            <a:ext cx="931450" cy="924116"/>
            <a:chOff x="1797656" y="3303419"/>
            <a:chExt cx="931450" cy="924116"/>
          </a:xfrm>
        </p:grpSpPr>
        <p:sp>
          <p:nvSpPr>
            <p:cNvPr id="12" name="Freeform 12"/>
            <p:cNvSpPr/>
            <p:nvPr/>
          </p:nvSpPr>
          <p:spPr>
            <a:xfrm>
              <a:off x="1978060" y="3564785"/>
              <a:ext cx="482346" cy="478631"/>
            </a:xfrm>
            <a:custGeom>
              <a:rect l="l" t="t" r="r" b="b"/>
              <a:pathLst>
                <a:path w="55" h="55">
                  <a:moveTo>
                    <a:pt x="47" y="27"/>
                  </a:moveTo>
                  <a:cubicBezTo>
                    <a:pt x="47" y="38"/>
                    <a:pt x="38" y="46"/>
                    <a:pt x="28" y="46"/>
                  </a:cubicBezTo>
                  <a:cubicBezTo>
                    <a:pt x="18" y="46"/>
                    <a:pt x="9" y="38"/>
                    <a:pt x="9" y="27"/>
                  </a:cubicBezTo>
                  <a:cubicBezTo>
                    <a:pt x="9" y="17"/>
                    <a:pt x="18" y="9"/>
                    <a:pt x="28" y="9"/>
                  </a:cubicBezTo>
                  <a:cubicBezTo>
                    <a:pt x="31" y="9"/>
                    <a:pt x="35" y="10"/>
                    <a:pt x="38" y="11"/>
                  </a:cubicBezTo>
                  <a:cubicBezTo>
                    <a:pt x="44" y="5"/>
                    <a:pt x="44" y="5"/>
                    <a:pt x="44" y="5"/>
                  </a:cubicBezTo>
                  <a:cubicBezTo>
                    <a:pt x="39" y="2"/>
                    <a:pt x="34" y="0"/>
                    <a:pt x="28" y="0"/>
                  </a:cubicBezTo>
                  <a:cubicBezTo>
                    <a:pt x="13" y="0"/>
                    <a:pt x="0" y="12"/>
                    <a:pt x="0" y="27"/>
                  </a:cubicBezTo>
                  <a:cubicBezTo>
                    <a:pt x="0" y="43"/>
                    <a:pt x="13" y="55"/>
                    <a:pt x="28" y="55"/>
                  </a:cubicBezTo>
                  <a:cubicBezTo>
                    <a:pt x="43" y="55"/>
                    <a:pt x="55" y="43"/>
                    <a:pt x="55" y="27"/>
                  </a:cubicBezTo>
                  <a:cubicBezTo>
                    <a:pt x="55" y="21"/>
                    <a:pt x="53" y="16"/>
                    <a:pt x="50" y="11"/>
                  </a:cubicBezTo>
                  <a:cubicBezTo>
                    <a:pt x="44" y="18"/>
                    <a:pt x="44" y="18"/>
                    <a:pt x="44" y="18"/>
                  </a:cubicBezTo>
                  <a:cubicBezTo>
                    <a:pt x="46" y="21"/>
                    <a:pt x="47" y="24"/>
                    <a:pt x="47" y="2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2147414" y="3730520"/>
              <a:ext cx="154591" cy="147257"/>
            </a:xfrm>
            <a:custGeom>
              <a:rect l="l" t="t" r="r" b="b"/>
              <a:pathLst>
                <a:path w="18" h="17">
                  <a:moveTo>
                    <a:pt x="12" y="0"/>
                  </a:moveTo>
                  <a:cubicBezTo>
                    <a:pt x="11" y="0"/>
                    <a:pt x="10" y="0"/>
                    <a:pt x="9" y="0"/>
                  </a:cubicBezTo>
                  <a:cubicBezTo>
                    <a:pt x="4" y="0"/>
                    <a:pt x="0" y="4"/>
                    <a:pt x="0" y="8"/>
                  </a:cubicBezTo>
                  <a:cubicBezTo>
                    <a:pt x="0" y="13"/>
                    <a:pt x="4" y="17"/>
                    <a:pt x="9" y="17"/>
                  </a:cubicBezTo>
                  <a:cubicBezTo>
                    <a:pt x="14" y="17"/>
                    <a:pt x="18" y="13"/>
                    <a:pt x="18" y="8"/>
                  </a:cubicBezTo>
                  <a:cubicBezTo>
                    <a:pt x="18" y="7"/>
                    <a:pt x="17" y="6"/>
                    <a:pt x="17" y="5"/>
                  </a:cubicBezTo>
                  <a:cubicBezTo>
                    <a:pt x="9" y="9"/>
                    <a:pt x="9" y="9"/>
                    <a:pt x="9" y="9"/>
                  </a:cubicBezTo>
                  <a:lnTo>
                    <a:pt x="12"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1797656" y="3380762"/>
              <a:ext cx="854202" cy="846773"/>
            </a:xfrm>
            <a:custGeom>
              <a:rect l="l" t="t" r="r" b="b"/>
              <a:pathLst>
                <a:path w="98" h="97">
                  <a:moveTo>
                    <a:pt x="82" y="22"/>
                  </a:moveTo>
                  <a:cubicBezTo>
                    <a:pt x="80" y="23"/>
                    <a:pt x="80" y="23"/>
                    <a:pt x="80" y="23"/>
                  </a:cubicBezTo>
                  <a:cubicBezTo>
                    <a:pt x="86" y="30"/>
                    <a:pt x="89" y="39"/>
                    <a:pt x="89" y="48"/>
                  </a:cubicBezTo>
                  <a:cubicBezTo>
                    <a:pt x="89" y="71"/>
                    <a:pt x="71" y="88"/>
                    <a:pt x="49" y="88"/>
                  </a:cubicBezTo>
                  <a:cubicBezTo>
                    <a:pt x="27" y="88"/>
                    <a:pt x="9" y="71"/>
                    <a:pt x="9" y="48"/>
                  </a:cubicBezTo>
                  <a:cubicBezTo>
                    <a:pt x="9" y="26"/>
                    <a:pt x="27" y="8"/>
                    <a:pt x="49" y="8"/>
                  </a:cubicBezTo>
                  <a:cubicBezTo>
                    <a:pt x="58" y="8"/>
                    <a:pt x="67" y="12"/>
                    <a:pt x="74" y="17"/>
                  </a:cubicBezTo>
                  <a:cubicBezTo>
                    <a:pt x="76" y="15"/>
                    <a:pt x="76" y="15"/>
                    <a:pt x="76" y="15"/>
                  </a:cubicBezTo>
                  <a:cubicBezTo>
                    <a:pt x="76" y="8"/>
                    <a:pt x="76" y="8"/>
                    <a:pt x="76" y="8"/>
                  </a:cubicBezTo>
                  <a:cubicBezTo>
                    <a:pt x="68" y="3"/>
                    <a:pt x="59" y="0"/>
                    <a:pt x="49" y="0"/>
                  </a:cubicBezTo>
                  <a:cubicBezTo>
                    <a:pt x="22" y="0"/>
                    <a:pt x="0" y="22"/>
                    <a:pt x="0" y="48"/>
                  </a:cubicBezTo>
                  <a:cubicBezTo>
                    <a:pt x="0" y="75"/>
                    <a:pt x="22" y="97"/>
                    <a:pt x="49" y="97"/>
                  </a:cubicBezTo>
                  <a:cubicBezTo>
                    <a:pt x="76" y="97"/>
                    <a:pt x="98" y="75"/>
                    <a:pt x="98" y="48"/>
                  </a:cubicBezTo>
                  <a:cubicBezTo>
                    <a:pt x="98" y="38"/>
                    <a:pt x="95" y="29"/>
                    <a:pt x="89" y="21"/>
                  </a:cubicBezTo>
                  <a:lnTo>
                    <a:pt x="82" y="2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2224757" y="3303419"/>
              <a:ext cx="504349" cy="497015"/>
            </a:xfrm>
            <a:custGeom>
              <a:rect l="l" t="t" r="r" b="b"/>
              <a:pathLst>
                <a:path w="137" h="135">
                  <a:moveTo>
                    <a:pt x="104" y="30"/>
                  </a:moveTo>
                  <a:lnTo>
                    <a:pt x="106" y="0"/>
                  </a:lnTo>
                  <a:lnTo>
                    <a:pt x="87" y="16"/>
                  </a:lnTo>
                  <a:lnTo>
                    <a:pt x="71" y="35"/>
                  </a:lnTo>
                  <a:lnTo>
                    <a:pt x="69" y="59"/>
                  </a:lnTo>
                  <a:lnTo>
                    <a:pt x="40" y="90"/>
                  </a:lnTo>
                  <a:lnTo>
                    <a:pt x="14" y="116"/>
                  </a:lnTo>
                  <a:lnTo>
                    <a:pt x="0" y="135"/>
                  </a:lnTo>
                  <a:lnTo>
                    <a:pt x="19" y="123"/>
                  </a:lnTo>
                  <a:lnTo>
                    <a:pt x="45" y="97"/>
                  </a:lnTo>
                  <a:lnTo>
                    <a:pt x="76" y="66"/>
                  </a:lnTo>
                  <a:lnTo>
                    <a:pt x="102" y="66"/>
                  </a:lnTo>
                  <a:lnTo>
                    <a:pt x="118" y="47"/>
                  </a:lnTo>
                  <a:lnTo>
                    <a:pt x="137" y="30"/>
                  </a:lnTo>
                  <a:lnTo>
                    <a:pt x="104" y="3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呼吸防护用品的正确佩戴与使用</a:t>
              </a:r>
            </a:p>
          </p:txBody>
        </p:sp>
      </p:grpSp>
      <p:sp>
        <p:nvSpPr>
          <p:cNvPr id="38" name="AutoShape 38"/>
          <p:cNvSpPr/>
          <p:nvPr/>
        </p:nvSpPr>
        <p:spPr>
          <a:xfrm>
            <a:off x="4435504" y="1548259"/>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435504" y="1110481"/>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4594260" y="1108803"/>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检查用品完好性</a:t>
            </a:r>
          </a:p>
        </p:txBody>
      </p:sp>
      <p:sp>
        <p:nvSpPr>
          <p:cNvPr id="41" name="TextBox 41"/>
          <p:cNvSpPr txBox="1"/>
          <p:nvPr/>
        </p:nvSpPr>
        <p:spPr>
          <a:xfrm>
            <a:off x="4594260" y="1548259"/>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在使用前检查呼吸防护用品是否完好无损，如有破损或老化应及时更换。</a:t>
            </a:r>
          </a:p>
        </p:txBody>
      </p:sp>
      <p:sp>
        <p:nvSpPr>
          <p:cNvPr id="42" name="AutoShape 42"/>
          <p:cNvSpPr/>
          <p:nvPr/>
        </p:nvSpPr>
        <p:spPr>
          <a:xfrm>
            <a:off x="4435504" y="2916347"/>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4435504" y="2478570"/>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4594260" y="2476892"/>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正确佩戴</a:t>
            </a:r>
          </a:p>
        </p:txBody>
      </p:sp>
      <p:sp>
        <p:nvSpPr>
          <p:cNvPr id="45" name="TextBox 45"/>
          <p:cNvSpPr txBox="1"/>
          <p:nvPr/>
        </p:nvSpPr>
        <p:spPr>
          <a:xfrm>
            <a:off x="4594260" y="2916347"/>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按照用品说明书正确佩戴呼吸防护用品，确保用品与面部贴合紧密，不漏气。</a:t>
            </a:r>
          </a:p>
        </p:txBody>
      </p:sp>
      <p:sp>
        <p:nvSpPr>
          <p:cNvPr id="46" name="AutoShape 46"/>
          <p:cNvSpPr/>
          <p:nvPr/>
        </p:nvSpPr>
        <p:spPr>
          <a:xfrm>
            <a:off x="4435504" y="4284435"/>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4435504" y="3846658"/>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TextBox 48"/>
          <p:cNvSpPr txBox="1"/>
          <p:nvPr/>
        </p:nvSpPr>
        <p:spPr>
          <a:xfrm>
            <a:off x="4594260" y="3844980"/>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使用中注意事项</a:t>
            </a:r>
          </a:p>
        </p:txBody>
      </p:sp>
      <p:sp>
        <p:nvSpPr>
          <p:cNvPr id="49" name="TextBox 49"/>
          <p:cNvSpPr txBox="1"/>
          <p:nvPr/>
        </p:nvSpPr>
        <p:spPr>
          <a:xfrm>
            <a:off x="4594260" y="4284435"/>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在使用过程中注意保持呼吸顺畅，避免长时间佩戴导致不适；如感到不适或呼吸困难，应立即离开危险区域并更换用品。</a:t>
            </a:r>
          </a:p>
        </p:txBody>
      </p:sp>
      <p:sp>
        <p:nvSpPr>
          <p:cNvPr id="50" name="AutoShape 50"/>
          <p:cNvSpPr/>
          <p:nvPr/>
        </p:nvSpPr>
        <p:spPr>
          <a:xfrm>
            <a:off x="4435504" y="5652523"/>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AutoShape 51"/>
          <p:cNvSpPr/>
          <p:nvPr/>
        </p:nvSpPr>
        <p:spPr>
          <a:xfrm>
            <a:off x="4435504" y="5214746"/>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TextBox 52"/>
          <p:cNvSpPr txBox="1"/>
          <p:nvPr/>
        </p:nvSpPr>
        <p:spPr>
          <a:xfrm>
            <a:off x="4594260" y="5213068"/>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用后处理</a:t>
            </a:r>
          </a:p>
        </p:txBody>
      </p:sp>
      <p:sp>
        <p:nvSpPr>
          <p:cNvPr id="53" name="TextBox 53"/>
          <p:cNvSpPr txBox="1"/>
          <p:nvPr/>
        </p:nvSpPr>
        <p:spPr>
          <a:xfrm>
            <a:off x="4594260" y="5652523"/>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使用后应将呼吸防护用品及时清洗、消毒并妥善保管，以备下次使用。</a:t>
            </a: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210371" y="2249446"/>
            <a:ext cx="6135014" cy="2104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alpha val="100000"/>
                  </a:schemeClr>
                </a:solidFill>
                <a:latin typeface="Arial"/>
                <a:ea typeface="Arial"/>
                <a:cs typeface="Arial"/>
              </a:rPr>
              <a:t>身体防护用品</a:t>
            </a:r>
          </a:p>
        </p:txBody>
      </p:sp>
      <p:sp>
        <p:nvSpPr>
          <p:cNvPr id="3" name="TextBox 3"/>
          <p:cNvSpPr txBox="1"/>
          <p:nvPr/>
        </p:nvSpPr>
        <p:spPr>
          <a:xfrm>
            <a:off x="1257489" y="2871848"/>
            <a:ext cx="2148230" cy="1055827"/>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3450" b="1">
                <a:solidFill>
                  <a:schemeClr val="accent1">
                    <a:alpha val="100000"/>
                  </a:schemeClr>
                </a:solidFill>
                <a:latin typeface="Arial"/>
                <a:ea typeface="Arial"/>
                <a:cs typeface="Arial"/>
              </a:rPr>
              <a:t>04</a:t>
            </a: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https://d.book118.com/708073105031006040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4F7FF"/>
      </a:lt1>
      <a:dk2>
        <a:srgbClr val="0A0237"/>
      </a:dk2>
      <a:lt2>
        <a:srgbClr val="FFFFFF"/>
      </a:lt2>
      <a:accent1>
        <a:srgbClr val="0084FF"/>
      </a:accent1>
      <a:accent2>
        <a:srgbClr val="5196FF"/>
      </a:accent2>
      <a:accent3>
        <a:srgbClr val="4454DF"/>
      </a:accent3>
      <a:accent4>
        <a:srgbClr val="7FA9F1"/>
      </a:accent4>
      <a:accent5>
        <a:srgbClr val="ABDDFF"/>
      </a:accent5>
      <a:accent6>
        <a:srgbClr val="A2E5B9"/>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80</Paragraphs>
  <Slides>16</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16</vt:i4>
      </vt:variant>
    </vt:vector>
  </HeadingPairs>
  <TitlesOfParts>
    <vt:vector baseType="lpstr" size="20">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2024-09-18T11:22:43.876</cp:lastPrinted>
  <dcterms:created xsi:type="dcterms:W3CDTF">2024-09-18T03:22:43Z</dcterms:created>
  <dcterms:modified xsi:type="dcterms:W3CDTF">2024-09-18T03:22:45Z</dcterms:modified>
</cp:coreProperties>
</file>