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AC3CF19-4135-4D0F-938D-5301D67204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B3410EC-C813-4652-9835-8F1EAE18C2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037F559-BB6B-44F4-8023-FC139A923D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3671228-2689-4A52-B0D6-D22F51E11AC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9E06B75-6203-4DAA-99CF-23C4EF76048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BDC92F3-958D-4BD7-A38E-75E82D0292B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EBF30F8-365C-4B64-887E-B335D450F36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0ACEA2C-07ED-4C37-9106-2DFA522D1B2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7E0D22B-3C82-4172-9BA5-5E14C32AF36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03390E0-87E7-4457-B050-C4FB69F60A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78B6E41-6751-4391-AFEA-37352D85A8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17.jpeg" /><Relationship Id="rId6"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2.jpeg" /><Relationship Id="rId4" Type="http://schemas.openxmlformats.org/officeDocument/2006/relationships/image" Target="../media/image23.jpeg" /><Relationship Id="rId5" Type="http://schemas.openxmlformats.org/officeDocument/2006/relationships/image" Target="../media/image2.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08076055125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6259"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0000">
                    <a:alpha val="100000"/>
                  </a:srgbClr>
                </a:solidFill>
                <a:latin typeface="Microsoft Yahei"/>
                <a:ea typeface="Microsoft Yahei"/>
                <a:cs typeface="Microsoft Yahei"/>
              </a:rPr>
              <a:t>提高医学教育质量的临床实践模型培训ppt课件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临床实践模型概述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提高医学教育质量的临床实践模型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临床实践模型的实施与评估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医学教育中其他实践教学方法探讨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01</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引言</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875" r="16875"/>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随着医学科学的快速发展和医疗技术的不断更新，传统的医学教育模式已无法满足现代医学教育的需求，亟需改革和创新。</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当前医学教育面临的问题</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临床实践是医学教育的重要组成部分，是培养合格医学人才的关键环节。</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临床实践在医学教育中的地位</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为了提高医学教育质量，必须加强临床实践模型培训，以培养医学生临床思维、实践能力和综合素质。</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临床实践模型培训的必要性</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高质量的医学教育能够培养出具备扎实医学知识和技能的医务人员，从而提高医疗服务水平。</a:t>
            </a:r>
          </a:p>
        </p:txBody>
      </p:sp>
      <p:pic>
        <p:nvPicPr>
          <p:cNvPr id="6" name="Picture 6"/>
          <p:cNvPicPr>
            <a:picLocks noChangeAspect="1"/>
          </p:cNvPicPr>
          <p:nvPr/>
        </p:nvPicPr>
        <p:blipFill>
          <a:blip r:embed="rId2"/>
          <a:srcRect l="16625" r="1662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提高医疗服务水平</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医学教育的质量直接关系到患者的生命安全和健康权益，提高医学教育质量是保障患者安全的必要条件。</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保障患者安全</a:t>
            </a:r>
          </a:p>
        </p:txBody>
      </p:sp>
      <p:pic>
        <p:nvPicPr>
          <p:cNvPr id="10" name="Picture 10"/>
          <p:cNvPicPr>
            <a:picLocks noChangeAspect="1"/>
          </p:cNvPicPr>
          <p:nvPr/>
        </p:nvPicPr>
        <p:blipFill>
          <a:blip r:embed="rId3"/>
          <a:srcRect l="16675" r="1667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医学教育的质量决定了医学科学的发展水平，只有不断提高医学教育质量，才能推动医学科学的进步。</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促进医学科学发展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医学教育质量的重要性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02</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临床实践模型概述</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655" r="3265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655" r="3265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51" r="32551"/>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临床实践模型的定义</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临床实践模型旨在帮助学生将理论知识与实际操作相结合，提高临床思维和解决问题的能力。</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临床实践模型是一种模拟真实医疗环境的医学教育方法，通过模拟患者、病例和医疗场景，为学生提供实践操作和学习的机会。</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早期的临床实践模型主要采用简单的人体模型和模拟设备，用于基本的技能训练。</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随着科技的发展，现代的临床实践模型逐渐引入了高科技元素，如虚拟现实、人工智能等，使得模拟的逼真度和互动性得到了极大的提高。</a:t>
            </a:r>
          </a:p>
        </p:txBody>
      </p:sp>
      <p:pic>
        <p:nvPicPr>
          <p:cNvPr id="6" name="Picture 6"/>
          <p:cNvPicPr>
            <a:picLocks noChangeAspect="1"/>
          </p:cNvPicPr>
          <p:nvPr/>
        </p:nvPicPr>
        <p:blipFill>
          <a:blip r:embed="rId2"/>
          <a:srcRect t="32554" b="32554"/>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29205" b="29205"/>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临床实践模型的发展历程体现了医学教育对于实践性和真实性的不断追求。</a:t>
            </a:r>
          </a:p>
        </p:txBody>
      </p:sp>
      <p:pic>
        <p:nvPicPr>
          <p:cNvPr id="10" name="Picture 10"/>
          <p:cNvPicPr>
            <a:picLocks noChangeAspect="1"/>
          </p:cNvPicPr>
          <p:nvPr/>
        </p:nvPicPr>
        <p:blipFill>
          <a:blip r:embed="rId4"/>
          <a:srcRect t="6544" b="6544"/>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临床实践模型的发展历程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rot="2700000">
            <a:off x="4679004" y="2401236"/>
            <a:ext cx="2799547" cy="2789959"/>
          </a:xfrm>
          <a:prstGeom prst="rect">
            <a:avLst/>
          </a:prstGeom>
          <a:solidFill>
            <a:schemeClr val="lt1">
              <a:alpha val="51000"/>
            </a:schemeClr>
          </a:solidFill>
          <a:ln w="28575">
            <a:solidFill>
              <a:schemeClr val="accent2">
                <a:alpha val="51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TextBox 3"/>
          <p:cNvSpPr txBox="1"/>
          <p:nvPr/>
        </p:nvSpPr>
        <p:spPr>
          <a:xfrm>
            <a:off x="575049" y="2110528"/>
            <a:ext cx="332435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临床实践模型广泛应用于医学教育的各个阶段，包括基础医学、临床医学、护理学等。</a:t>
            </a:r>
          </a:p>
        </p:txBody>
      </p:sp>
      <p:pic>
        <p:nvPicPr>
          <p:cNvPr id="4" name="Picture 4"/>
          <p:cNvPicPr>
            <a:picLocks noChangeAspect="1"/>
          </p:cNvPicPr>
          <p:nvPr/>
        </p:nvPicPr>
        <p:blipFill>
          <a:blip r:embed="rId2"/>
          <a:srcRect l="16875" r="16875"/>
          <a:stretch>
            <a:fillRect/>
          </a:stretch>
        </p:blipFill>
        <p:spPr>
          <a:xfrm>
            <a:off x="4284507" y="2196060"/>
            <a:ext cx="1219200" cy="1219200"/>
          </a:xfrm>
          <a:prstGeom prst="roundRect">
            <a:avLst/>
          </a:prstGeom>
          <a:ln w="19050">
            <a:solidFill>
              <a:schemeClr val="accent1"/>
            </a:solidFill>
            <a:prstDash val="solid"/>
          </a:ln>
        </p:spPr>
      </p:pic>
      <p:pic>
        <p:nvPicPr>
          <p:cNvPr id="5" name="Picture 5"/>
          <p:cNvPicPr>
            <a:picLocks noChangeAspect="1"/>
          </p:cNvPicPr>
          <p:nvPr/>
        </p:nvPicPr>
        <p:blipFill>
          <a:blip r:embed="rId3"/>
          <a:srcRect l="22250" r="22250"/>
          <a:stretch>
            <a:fillRect/>
          </a:stretch>
        </p:blipFill>
        <p:spPr>
          <a:xfrm>
            <a:off x="6641641" y="2196060"/>
            <a:ext cx="1219200" cy="1219200"/>
          </a:xfrm>
          <a:prstGeom prst="roundRect">
            <a:avLst/>
          </a:prstGeom>
          <a:ln w="19050">
            <a:solidFill>
              <a:schemeClr val="accent1"/>
            </a:solidFill>
            <a:prstDash val="solid"/>
          </a:ln>
        </p:spPr>
      </p:pic>
      <p:pic>
        <p:nvPicPr>
          <p:cNvPr id="6" name="Picture 6"/>
          <p:cNvPicPr>
            <a:picLocks noChangeAspect="1"/>
          </p:cNvPicPr>
          <p:nvPr/>
        </p:nvPicPr>
        <p:blipFill>
          <a:blip r:embed="rId4"/>
          <a:srcRect t="14375" b="14375"/>
          <a:stretch>
            <a:fillRect/>
          </a:stretch>
        </p:blipFill>
        <p:spPr>
          <a:xfrm>
            <a:off x="4284507" y="4288263"/>
            <a:ext cx="1219200" cy="1219200"/>
          </a:xfrm>
          <a:prstGeom prst="roundRect">
            <a:avLst/>
          </a:prstGeom>
          <a:ln w="19050">
            <a:solidFill>
              <a:schemeClr val="accent1"/>
            </a:solidFill>
            <a:prstDash val="solid"/>
          </a:ln>
        </p:spPr>
      </p:pic>
      <p:pic>
        <p:nvPicPr>
          <p:cNvPr id="7" name="Picture 7"/>
          <p:cNvPicPr>
            <a:picLocks noChangeAspect="1"/>
          </p:cNvPicPr>
          <p:nvPr/>
        </p:nvPicPr>
        <p:blipFill>
          <a:blip r:embed="rId5"/>
          <a:stretch>
            <a:fillRect/>
          </a:stretch>
        </p:blipFill>
        <p:spPr>
          <a:xfrm>
            <a:off x="6641641" y="4288263"/>
            <a:ext cx="1219200" cy="1219200"/>
          </a:xfrm>
          <a:prstGeom prst="roundRect">
            <a:avLst/>
          </a:prstGeom>
          <a:ln w="19050">
            <a:solidFill>
              <a:schemeClr val="accent1"/>
            </a:solidFill>
            <a:prstDash val="solid"/>
          </a:ln>
        </p:spPr>
      </p:pic>
      <p:sp>
        <p:nvSpPr>
          <p:cNvPr id="8" name="TextBox 8"/>
          <p:cNvSpPr txBox="1"/>
          <p:nvPr/>
        </p:nvSpPr>
        <p:spPr>
          <a:xfrm>
            <a:off x="653186" y="4288263"/>
            <a:ext cx="332435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临床实践模型还可以用于评估学生的表现和提供反馈，帮助学生了解自己的不足之处并加以改进。</a:t>
            </a:r>
          </a:p>
        </p:txBody>
      </p:sp>
      <p:sp>
        <p:nvSpPr>
          <p:cNvPr id="9" name="TextBox 9"/>
          <p:cNvSpPr txBox="1"/>
          <p:nvPr/>
        </p:nvSpPr>
        <p:spPr>
          <a:xfrm>
            <a:off x="8123483" y="2110528"/>
            <a:ext cx="333791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通过模拟真实的医疗场景，学生可以在安全的环境中进行实践操作，提高技能水平。</a:t>
            </a:r>
          </a:p>
        </p:txBody>
      </p:sp>
      <p:sp>
        <p:nvSpPr>
          <p:cNvPr id="10" name="TextBox 10"/>
          <p:cNvSpPr txBox="1"/>
          <p:nvPr/>
        </p:nvSpPr>
        <p:spPr>
          <a:xfrm>
            <a:off x="8191168" y="4288263"/>
            <a:ext cx="333791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以上内容仅供参考，具体内容可以根据您的需求进行调整优化。</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临床实践模型在医学教育中的应用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03</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提高医学教育质量的临床实践模型</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强调学生的主体性和参与度，注重培养学生的自主学习和问题解决能力。</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该模型以学生的需求和发展为中心，通过引导学生主动参与和探索，培养其独立思考和解决问题的能力。教师作为引导者，提供必要的指导和支持。</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724" r="2372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以学生为中心的模型</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以实际问题为出发点，通过分析和解决实际问题来促进知识和技能的学习。</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该模型通过设计真实或模拟的临床问题，引导学生进行自主学习和合作学习，培养其临床思维和解决问题的能力。同时，强调跨学科的知识整合和应用。</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基于问题的学习模型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2656" r="2265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通过团队合作的方式，培养学生的沟通、协作和领导能力。</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该模型将学生分成小组，通过小组讨论、案例分析、角色扮演等形式进行学习。学生在团队中扮演不同角色，共同完成任务，培养其团队合作和领导能力。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基于团队的合作模型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利用模拟技术为学生提供逼真的实践环境，提高其临床技能和实践能力。</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该模型利用先进的模拟技术，如高级模拟人和虚拟现实技术等，为学生提供逼真的实践环境。学生在模拟环境中进行实践操作，提高其临床技能和实践能力，同时减少对真实患者的依赖和风险。</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基于模拟的实践模型</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04</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临床实践模型的实施与评估</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明确临床实践模型培训的目标和内容，确保培训有针对性。</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1. 确定培训目标和内容</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根据目标和内容，设计培训课程，包括理论知识和实践操作。</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2. 设计培训课程</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实施步骤与策略</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0491" b="1049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708" b="770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实施步骤与策略</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3. 选择培训方式</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选择适合的培训方式，如讲座、案例分析、角色扮演等。</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4. 实施培训</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按照设计好的课程和方式进行培训，确保培训质量。</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5. 评估与反馈</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对培训效果进行评估，收集反馈意见，为后续改进提供依据。</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https://d.book118.com/708076055125006026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2024-09-04T07:49:08.966</cp:lastPrinted>
  <dcterms:created xsi:type="dcterms:W3CDTF">2024-09-03T23:49:08Z</dcterms:created>
  <dcterms:modified xsi:type="dcterms:W3CDTF">2024-09-03T23:49:11Z</dcterms:modified>
</cp:coreProperties>
</file>