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C2AC6-68D9-4DB5-ADA5-4E91AC772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5D5ED-C943-496B-BF3C-C205CFF27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BE5EC-F41A-43F5-ACE6-8E34E0697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0D404-CBED-42A9-B4B7-E62635BDC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872830-1D24-4025-98C2-671910B55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8D9C88-A188-4488-8A50-B48ACB6C0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D7CEF2-A578-4B7D-992F-E26A8820A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998F2-05D0-4009-B0CB-A2AE497B7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B0362-A173-4707-B741-B8EC9EB0A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163FB-8030-4020-BAF0-A74AC39B8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267DF-7B16-4343-B47C-EB9560098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03123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洗手液抑菌成分资讯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洗手液基本概述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常见抑菌成分介绍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抑菌效果评价方法与标准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安全性问题探讨与风险提示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消费者选购建议与误区提示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洗手液基本概述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278" r="202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洗手液是一种清洁手部卫生的日常用品，具有清洁、除菌、护肤等多重功效。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洗手液定义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根据成分和功能，洗手液可分为普通型、抑菌型、护肤型等多种类型。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洗手液分类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洗手液定义与分类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市场需求及发展趋势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随着人们卫生意识的提高，洗手液市场需求不断增长，特别是在公共场所和医疗领域。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未来洗手液市场将朝着更加环保、天然、温和的方向发展，同时抑菌、护肤等功能也将得到进一步强化。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3947" b="13947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抑菌型洗手液含有特定的抑菌成分，能够有效杀灭或抑制手部细菌，减少疾病传播风险。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抑菌型洗手液广泛应用于医院、学校、餐厅等公共场所，成为预防疾病传播的重要措施之一。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抑菌功能在洗手液中重要性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抑菌作用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常见抑菌成分介绍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天然植物提取物类抑菌成分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茶树精油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具有广谱抗菌作用，可有效抑制细菌、真菌和病毒的生长。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芦荟提取物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含有多种活性成分，具有抗菌、消炎和促进伤口愈合等作用。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金银花提取物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具有清热解毒、抗菌消炎等功效，常用于治疗感冒、流感等病毒感染。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化学合成类抑菌成分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三氯生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一种阳离子表面活性剂，具有抗菌、消炎和防腐等作用。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  <a:ln w="12668"/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苯扎氯铵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  <a:ln w="12668"/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乙醇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即酒精，具有广谱抗菌作用，是许多洗手液中的主要抑菌成分。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一种广谱抗菌剂，对革兰氏阳性菌和阴性菌均有较强的抑制作用。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585540" y="4130989"/>
            <a:ext cx="9388340" cy="0"/>
          </a:xfrm>
          <a:prstGeom prst="line">
            <a:avLst/>
          </a:prstGeom>
          <a:ln w="28575">
            <a:solidFill>
              <a:schemeClr val="dk1">
                <a:lumMod val="75000"/>
                <a:lumOff val="2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994886" y="3540384"/>
            <a:ext cx="1181195" cy="118119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20641" y="3876712"/>
            <a:ext cx="529780" cy="508540"/>
            <a:chOff x="1320641" y="3876712"/>
            <a:chExt cx="529780" cy="508540"/>
          </a:xfrm>
        </p:grpSpPr>
        <p:sp>
          <p:nvSpPr>
            <p:cNvPr id="5" name="Freeform 5"/>
            <p:cNvSpPr/>
            <p:nvPr/>
          </p:nvSpPr>
          <p:spPr>
            <a:xfrm>
              <a:off x="1674876" y="4088643"/>
              <a:ext cx="18193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1320641" y="3876712"/>
              <a:ext cx="529780" cy="508540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5506450" y="3540384"/>
            <a:ext cx="1179100" cy="11811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5935409" y="3917288"/>
            <a:ext cx="321183" cy="427387"/>
            <a:chOff x="5935409" y="3917288"/>
            <a:chExt cx="321183" cy="427387"/>
          </a:xfrm>
        </p:grpSpPr>
        <p:sp>
          <p:nvSpPr>
            <p:cNvPr id="9" name="Freeform 9"/>
            <p:cNvSpPr/>
            <p:nvPr/>
          </p:nvSpPr>
          <p:spPr>
            <a:xfrm>
              <a:off x="5935409" y="4109884"/>
              <a:ext cx="150114" cy="234791"/>
            </a:xfrm>
            <a:custGeom>
              <a:rect l="l" t="t" r="r" b="b"/>
              <a:pathLst>
                <a:path w="57" h="89">
                  <a:moveTo>
                    <a:pt x="0" y="9"/>
                  </a:moveTo>
                  <a:lnTo>
                    <a:pt x="0" y="9"/>
                  </a:lnTo>
                  <a:lnTo>
                    <a:pt x="0" y="73"/>
                  </a:lnTo>
                  <a:lnTo>
                    <a:pt x="57" y="89"/>
                  </a:lnTo>
                  <a:lnTo>
                    <a:pt x="57" y="25"/>
                  </a:lnTo>
                  <a:lnTo>
                    <a:pt x="16" y="14"/>
                  </a:lnTo>
                  <a:lnTo>
                    <a:pt x="41" y="7"/>
                  </a:lnTo>
                  <a:lnTo>
                    <a:pt x="36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09145" y="4109884"/>
              <a:ext cx="147447" cy="234791"/>
            </a:xfrm>
            <a:custGeom>
              <a:rect l="l" t="t" r="r" b="b"/>
              <a:pathLst>
                <a:path w="56" h="89">
                  <a:moveTo>
                    <a:pt x="21" y="0"/>
                  </a:moveTo>
                  <a:lnTo>
                    <a:pt x="15" y="7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0" y="25"/>
                  </a:lnTo>
                  <a:lnTo>
                    <a:pt x="0" y="89"/>
                  </a:lnTo>
                  <a:lnTo>
                    <a:pt x="56" y="73"/>
                  </a:lnTo>
                  <a:lnTo>
                    <a:pt x="56" y="9"/>
                  </a:lnTo>
                  <a:lnTo>
                    <a:pt x="21" y="0"/>
                  </a:lnTo>
                  <a:close/>
                  <a:moveTo>
                    <a:pt x="41" y="39"/>
                  </a:moveTo>
                  <a:lnTo>
                    <a:pt x="17" y="46"/>
                  </a:lnTo>
                  <a:lnTo>
                    <a:pt x="17" y="34"/>
                  </a:lnTo>
                  <a:lnTo>
                    <a:pt x="41" y="28"/>
                  </a:lnTo>
                  <a:lnTo>
                    <a:pt x="41" y="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995892" y="3917288"/>
              <a:ext cx="202787" cy="229457"/>
            </a:xfrm>
            <a:custGeom>
              <a:rect l="l" t="t" r="r" b="b"/>
              <a:pathLst>
                <a:path w="77" h="87">
                  <a:moveTo>
                    <a:pt x="38" y="87"/>
                  </a:moveTo>
                  <a:lnTo>
                    <a:pt x="77" y="42"/>
                  </a:lnTo>
                  <a:lnTo>
                    <a:pt x="48" y="42"/>
                  </a:lnTo>
                  <a:lnTo>
                    <a:pt x="48" y="0"/>
                  </a:lnTo>
                  <a:lnTo>
                    <a:pt x="29" y="0"/>
                  </a:lnTo>
                  <a:lnTo>
                    <a:pt x="29" y="42"/>
                  </a:lnTo>
                  <a:lnTo>
                    <a:pt x="0" y="42"/>
                  </a:lnTo>
                  <a:lnTo>
                    <a:pt x="38" y="8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9978243" y="3540384"/>
            <a:ext cx="1179100" cy="118119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10351433" y="3876712"/>
            <a:ext cx="424244" cy="464725"/>
            <a:chOff x="10351433" y="3876712"/>
            <a:chExt cx="424244" cy="464725"/>
          </a:xfrm>
        </p:grpSpPr>
        <p:sp>
          <p:nvSpPr>
            <p:cNvPr id="14" name="Freeform 14"/>
            <p:cNvSpPr/>
            <p:nvPr/>
          </p:nvSpPr>
          <p:spPr>
            <a:xfrm>
              <a:off x="10351433" y="3876712"/>
              <a:ext cx="424244" cy="325850"/>
            </a:xfrm>
            <a:custGeom>
              <a:rect l="l" t="t" r="r" b="b"/>
              <a:pathLst>
                <a:path w="150" h="115">
                  <a:moveTo>
                    <a:pt x="139" y="42"/>
                  </a:moveTo>
                  <a:lnTo>
                    <a:pt x="150" y="0"/>
                  </a:lnTo>
                  <a:lnTo>
                    <a:pt x="107" y="10"/>
                  </a:lnTo>
                  <a:lnTo>
                    <a:pt x="118" y="21"/>
                  </a:lnTo>
                  <a:lnTo>
                    <a:pt x="77" y="61"/>
                  </a:lnTo>
                  <a:lnTo>
                    <a:pt x="59" y="44"/>
                  </a:lnTo>
                  <a:lnTo>
                    <a:pt x="0" y="10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59" y="67"/>
                  </a:lnTo>
                  <a:lnTo>
                    <a:pt x="77" y="84"/>
                  </a:lnTo>
                  <a:lnTo>
                    <a:pt x="129" y="32"/>
                  </a:lnTo>
                  <a:lnTo>
                    <a:pt x="139" y="4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390962" y="4228089"/>
              <a:ext cx="56579" cy="11334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0490022" y="4174273"/>
              <a:ext cx="59436" cy="16716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0594607" y="4117599"/>
              <a:ext cx="59436" cy="223838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0693667" y="4063687"/>
              <a:ext cx="62198" cy="27765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9" name="Picture 19"/>
          <p:cNvPicPr>
            <a:picLocks noChangeAspect="1"/>
          </p:cNvPicPr>
          <p:nvPr/>
        </p:nvPicPr>
        <p:blipFill>
          <a:blip r:embed="rId2"/>
          <a:srcRect l="1713" r="1713"/>
          <a:stretch>
            <a:fillRect/>
          </a:stretch>
        </p:blipFill>
        <p:spPr>
          <a:xfrm>
            <a:off x="387332" y="1711400"/>
            <a:ext cx="2396303" cy="1604591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3"/>
          <a:srcRect t="19986" b="19986"/>
          <a:stretch>
            <a:fillRect/>
          </a:stretch>
        </p:blipFill>
        <p:spPr>
          <a:xfrm>
            <a:off x="4897849" y="4920583"/>
            <a:ext cx="2396303" cy="1574955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4"/>
          <a:srcRect t="27987" b="27987"/>
          <a:stretch>
            <a:fillRect/>
          </a:stretch>
        </p:blipFill>
        <p:spPr>
          <a:xfrm>
            <a:off x="9369642" y="1711400"/>
            <a:ext cx="2396303" cy="1604591"/>
          </a:xfrm>
          <a:prstGeom prst="rect">
            <a:avLst/>
          </a:prstGeom>
        </p:spPr>
      </p:pic>
      <p:sp>
        <p:nvSpPr>
          <p:cNvPr id="22" name="TextBox 22"/>
          <p:cNvSpPr txBox="1"/>
          <p:nvPr/>
        </p:nvSpPr>
        <p:spPr>
          <a:xfrm>
            <a:off x="381368" y="5057263"/>
            <a:ext cx="41148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天然植物提取物类抑菌成分通常通过破坏细菌细胞壁、抑制细菌酶活性或干扰细菌代谢等方式发挥抗菌作用，具有较低的毒性和刺激性。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752954" y="5104888"/>
            <a:ext cx="41148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在选择洗手液时，应根据个人肤质、使用环境和需求等因素综合考虑，选择含有适合自己肤质和需求的抑菌成分的洗手液。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036093" y="1905000"/>
            <a:ext cx="411981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化学合成类抑菌成分则主要通过与细菌细胞膜相互作用、干扰细菌代谢或破坏细菌遗传物质等方式发挥抗菌作用，具有较强的抗菌效果和较快的杀菌速度，但可能存在一定的毒性和刺激性。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不同类型抑菌成分作用机制比较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抑菌效果评价方法与标准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0" r="1687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时间-杀菌曲线法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在一定时间内，定期取样检测细菌数量，绘制时间-杀菌曲线，评价洗手液的杀菌速度及持久性。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抑菌圈法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通过测量抑菌圈直径来评价洗手液的抑菌效果，直径越大，抑菌效果越好。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最小抑菌浓度（MIC）测定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测定洗手液对特定细菌的最低抑菌浓度，MIC值越小，抑菌效果越强。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实验室检测方法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使用洗手液后，手部细菌数量减少的百分比，用以评价洗手液的清洁效果。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细菌减少率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持久性抑菌效果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皮肤刺激性评价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29" r="1442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在使用洗手液后一段时间内，手部细菌数量保持在较低水平的能力。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观察使用洗手液后皮肤是否有红肿、瘙痒等刺激反应，评价洗手液的皮肤安全性。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临床应用效果评估指标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https://d.book118.com/708103123003006042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2024-09-20T23:04:12.406</cp:lastPrinted>
  <dcterms:created xsi:type="dcterms:W3CDTF">2024-09-20T15:04:12Z</dcterms:created>
  <dcterms:modified xsi:type="dcterms:W3CDTF">2024-09-20T15:04:14Z</dcterms:modified>
</cp:coreProperties>
</file>