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BD1E5-DB2E-4763-9A97-5AD46DBE2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F34B0-C2ED-41C1-A9C4-DF0BF632C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91F9A-6B3A-4DDF-8DEB-61C4C0AE5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4E7D9-7073-41AA-B280-297055062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667512-5A09-4949-BAD5-13F1F751C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030AE-2D96-4230-A07D-4741CCA36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09BB79-23CA-4808-86AB-C59B161DA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0F58C-28D3-42F8-BB63-4138BC02C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035A6-5F7E-4DFD-91DF-045995CBB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6734E-7B00-4E29-A1D4-8E3491B21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24F98-411E-43EB-AE2F-8C0BD42C2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4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5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18" Type="http://schemas.openxmlformats.org/officeDocument/2006/relationships/tags" Target="../tags/tag110.xml" /><Relationship Id="rId19" Type="http://schemas.openxmlformats.org/officeDocument/2006/relationships/tags" Target="../tags/tag111.xml" /><Relationship Id="rId2" Type="http://schemas.openxmlformats.org/officeDocument/2006/relationships/tags" Target="../tags/tag94.xml" /><Relationship Id="rId20" Type="http://schemas.openxmlformats.org/officeDocument/2006/relationships/tags" Target="../tags/tag112.xml" /><Relationship Id="rId21" Type="http://schemas.openxmlformats.org/officeDocument/2006/relationships/tags" Target="../tags/tag113.xml" /><Relationship Id="rId22" Type="http://schemas.openxmlformats.org/officeDocument/2006/relationships/tags" Target="../tags/tag114.xml" /><Relationship Id="rId23" Type="http://schemas.openxmlformats.org/officeDocument/2006/relationships/tags" Target="../tags/tag115.xml" /><Relationship Id="rId24" Type="http://schemas.openxmlformats.org/officeDocument/2006/relationships/tags" Target="../tags/tag116.xml" /><Relationship Id="rId25" Type="http://schemas.openxmlformats.org/officeDocument/2006/relationships/tags" Target="../tags/tag117.xml" /><Relationship Id="rId26" Type="http://schemas.openxmlformats.org/officeDocument/2006/relationships/tags" Target="../tags/tag118.xml" /><Relationship Id="rId27" Type="http://schemas.openxmlformats.org/officeDocument/2006/relationships/tags" Target="../tags/tag119.xml" /><Relationship Id="rId28" Type="http://schemas.openxmlformats.org/officeDocument/2006/relationships/tags" Target="../tags/tag120.xml" /><Relationship Id="rId29" Type="http://schemas.openxmlformats.org/officeDocument/2006/relationships/tags" Target="../tags/tag121.xml" /><Relationship Id="rId3" Type="http://schemas.openxmlformats.org/officeDocument/2006/relationships/tags" Target="../tags/tag95.xml" /><Relationship Id="rId30" Type="http://schemas.openxmlformats.org/officeDocument/2006/relationships/tags" Target="../tags/tag122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7106124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仓储和库存管理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8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7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仓储管理概述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仓储设施规划与布局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7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仓储运营管理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3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4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库存管理策略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6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7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仓储和库存管理案例分析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仓储管理概述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仓储管理的定义</a:t>
            </a:r>
            <a:endParaRPr lang="zh-CN" altLang="en-US"/>
          </a:p>
        </p:txBody>
      </p:sp>
      <p:sp>
        <p:nvSpPr>
          <p:cNvPr id="13" name="任意多边形 12"/>
          <p:cNvSpPr/>
          <p:nvPr>
            <p:custDataLst>
              <p:tags r:id="rId2"/>
            </p:custDataLst>
          </p:nvPr>
        </p:nvSpPr>
        <p:spPr>
          <a:xfrm rot="2700000">
            <a:off x="4159556" y="1583323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标题"/>
          <p:cNvSpPr txBox="1"/>
          <p:nvPr>
            <p:custDataLst>
              <p:tags r:id="rId3"/>
            </p:custDataLst>
          </p:nvPr>
        </p:nvSpPr>
        <p:spPr>
          <a:xfrm>
            <a:off x="4601038" y="1750318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文本框 25"/>
          <p:cNvSpPr txBox="1"/>
          <p:nvPr>
            <p:custDataLst>
              <p:tags r:id="rId4"/>
            </p:custDataLst>
          </p:nvPr>
        </p:nvSpPr>
        <p:spPr>
          <a:xfrm>
            <a:off x="4601038" y="2531550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包括物资的入库、存储、出库和盘点等环节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3" name="任意多边形 22"/>
          <p:cNvSpPr/>
          <p:nvPr>
            <p:custDataLst>
              <p:tags r:id="rId5"/>
            </p:custDataLst>
          </p:nvPr>
        </p:nvSpPr>
        <p:spPr>
          <a:xfrm rot="2700000">
            <a:off x="1544572" y="1583323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标题"/>
          <p:cNvSpPr txBox="1"/>
          <p:nvPr>
            <p:custDataLst>
              <p:tags r:id="rId6"/>
            </p:custDataLst>
          </p:nvPr>
        </p:nvSpPr>
        <p:spPr>
          <a:xfrm>
            <a:off x="1986054" y="1750318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6" name="文本框 25"/>
          <p:cNvSpPr txBox="1"/>
          <p:nvPr>
            <p:custDataLst>
              <p:tags r:id="rId7"/>
            </p:custDataLst>
          </p:nvPr>
        </p:nvSpPr>
        <p:spPr>
          <a:xfrm>
            <a:off x="1986054" y="2531550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仓储管理是指对仓库和物资进行规划、组织、协调和控制的一系列活动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8" name="任意多边形 27"/>
          <p:cNvSpPr/>
          <p:nvPr>
            <p:custDataLst>
              <p:tags r:id="rId8"/>
            </p:custDataLst>
          </p:nvPr>
        </p:nvSpPr>
        <p:spPr>
          <a:xfrm rot="2700000">
            <a:off x="9389523" y="1583323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"/>
          <p:cNvSpPr txBox="1"/>
          <p:nvPr>
            <p:custDataLst>
              <p:tags r:id="rId9"/>
            </p:custDataLst>
          </p:nvPr>
        </p:nvSpPr>
        <p:spPr>
          <a:xfrm>
            <a:off x="9831005" y="1750318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1" name="文本框 25"/>
          <p:cNvSpPr txBox="1"/>
          <p:nvPr>
            <p:custDataLst>
              <p:tags r:id="rId10"/>
            </p:custDataLst>
          </p:nvPr>
        </p:nvSpPr>
        <p:spPr>
          <a:xfrm>
            <a:off x="9831005" y="2531550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提高物资流通效率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33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74539" y="1583323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标题"/>
          <p:cNvSpPr txBox="1"/>
          <p:nvPr>
            <p:custDataLst>
              <p:tags r:id="rId12"/>
            </p:custDataLst>
          </p:nvPr>
        </p:nvSpPr>
        <p:spPr>
          <a:xfrm>
            <a:off x="7216022" y="1750318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36"/>
          <p:cNvSpPr txBox="1"/>
          <p:nvPr>
            <p:custDataLst>
              <p:tags r:id="rId13"/>
            </p:custDataLst>
          </p:nvPr>
        </p:nvSpPr>
        <p:spPr>
          <a:xfrm>
            <a:off x="7216022" y="2531550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仓储管理的重要性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0" name="标题"/>
          <p:cNvSpPr txBox="1"/>
          <p:nvPr>
            <p:custDataLst>
              <p:tags r:id="rId14"/>
            </p:custDataLst>
          </p:nvPr>
        </p:nvSpPr>
        <p:spPr>
          <a:xfrm>
            <a:off x="3745586" y="1559009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4" name="标题"/>
          <p:cNvSpPr txBox="1"/>
          <p:nvPr>
            <p:custDataLst>
              <p:tags r:id="rId15"/>
            </p:custDataLst>
          </p:nvPr>
        </p:nvSpPr>
        <p:spPr>
          <a:xfrm>
            <a:off x="1130602" y="1559009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标题"/>
          <p:cNvSpPr txBox="1"/>
          <p:nvPr>
            <p:custDataLst>
              <p:tags r:id="rId16"/>
            </p:custDataLst>
          </p:nvPr>
        </p:nvSpPr>
        <p:spPr>
          <a:xfrm>
            <a:off x="8975553" y="1559009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4" name="标题"/>
          <p:cNvSpPr txBox="1"/>
          <p:nvPr>
            <p:custDataLst>
              <p:tags r:id="rId17"/>
            </p:custDataLst>
          </p:nvPr>
        </p:nvSpPr>
        <p:spPr>
          <a:xfrm>
            <a:off x="6360570" y="1559009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" name="任意多边形 4"/>
          <p:cNvSpPr/>
          <p:nvPr>
            <p:custDataLst>
              <p:tags r:id="rId18"/>
            </p:custDataLst>
          </p:nvPr>
        </p:nvSpPr>
        <p:spPr>
          <a:xfrm rot="2700000">
            <a:off x="5466088" y="3930858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标题"/>
          <p:cNvSpPr txBox="1"/>
          <p:nvPr>
            <p:custDataLst>
              <p:tags r:id="rId19"/>
            </p:custDataLst>
          </p:nvPr>
        </p:nvSpPr>
        <p:spPr>
          <a:xfrm>
            <a:off x="5907570" y="4097853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7" name="文本框 25"/>
          <p:cNvSpPr txBox="1"/>
          <p:nvPr>
            <p:custDataLst>
              <p:tags r:id="rId20"/>
            </p:custDataLst>
          </p:nvPr>
        </p:nvSpPr>
        <p:spPr>
          <a:xfrm>
            <a:off x="5907570" y="4879085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保证物资质量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1"/>
            </p:custDataLst>
          </p:nvPr>
        </p:nvSpPr>
        <p:spPr>
          <a:xfrm rot="2700000">
            <a:off x="2851104" y="3930858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标题"/>
          <p:cNvSpPr txBox="1"/>
          <p:nvPr>
            <p:custDataLst>
              <p:tags r:id="rId22"/>
            </p:custDataLst>
          </p:nvPr>
        </p:nvSpPr>
        <p:spPr>
          <a:xfrm>
            <a:off x="3292586" y="4097853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23"/>
            </p:custDataLst>
          </p:nvPr>
        </p:nvSpPr>
        <p:spPr>
          <a:xfrm>
            <a:off x="3292586" y="4879085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降低库存成本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2" name="任意多边形 11"/>
          <p:cNvSpPr/>
          <p:nvPr>
            <p:custDataLst>
              <p:tags r:id="rId24"/>
            </p:custDataLst>
          </p:nvPr>
        </p:nvSpPr>
        <p:spPr>
          <a:xfrm rot="2700000">
            <a:off x="8081071" y="3930858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标题"/>
          <p:cNvSpPr txBox="1"/>
          <p:nvPr>
            <p:custDataLst>
              <p:tags r:id="rId25"/>
            </p:custDataLst>
          </p:nvPr>
        </p:nvSpPr>
        <p:spPr>
          <a:xfrm>
            <a:off x="8522554" y="4097853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26"/>
            </p:custDataLst>
          </p:nvPr>
        </p:nvSpPr>
        <p:spPr>
          <a:xfrm>
            <a:off x="8522554" y="4879085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提升企业竞争力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7" name="标题"/>
          <p:cNvSpPr txBox="1"/>
          <p:nvPr>
            <p:custDataLst>
              <p:tags r:id="rId27"/>
            </p:custDataLst>
          </p:nvPr>
        </p:nvSpPr>
        <p:spPr>
          <a:xfrm>
            <a:off x="5052118" y="3906544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标题"/>
          <p:cNvSpPr txBox="1"/>
          <p:nvPr>
            <p:custDataLst>
              <p:tags r:id="rId28"/>
            </p:custDataLst>
          </p:nvPr>
        </p:nvSpPr>
        <p:spPr>
          <a:xfrm>
            <a:off x="2437134" y="3906544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标题"/>
          <p:cNvSpPr txBox="1"/>
          <p:nvPr>
            <p:custDataLst>
              <p:tags r:id="rId29"/>
            </p:custDataLst>
          </p:nvPr>
        </p:nvSpPr>
        <p:spPr>
          <a:xfrm>
            <a:off x="7667102" y="3906544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仓储管理的特点和基本原则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lstStyle/>
          <a:p>
            <a:r>
              <a:rPr lang="zh-CN" altLang="en-US"/>
              <a:t>特点：</a:t>
            </a:r>
            <a:endParaRPr lang="zh-CN" altLang="en-US"/>
          </a:p>
          <a:p>
            <a:r>
              <a:rPr lang="zh-CN" altLang="en-US"/>
              <a:t>- 仓储管理具有复杂性：涉及多个环节和因素，需要综合考虑空间、物资、人员、成本等因素。</a:t>
            </a:r>
            <a:endParaRPr lang="zh-CN" altLang="en-US"/>
          </a:p>
          <a:p>
            <a:r>
              <a:rPr lang="zh-CN" altLang="en-US"/>
              <a:t>- 仓储管理具有高风险性：由于物资的特殊性，仓储过程中存在多种风险，如损坏、丢失、过期等。</a:t>
            </a:r>
            <a:endParaRPr lang="zh-CN" altLang="en-US"/>
          </a:p>
          <a:p>
            <a:r>
              <a:rPr lang="zh-CN" altLang="en-US"/>
              <a:t>- 仓储管理具有动态性：物资的流动是动态的，需要及时更新库存信息，保持库存准确性。</a:t>
            </a:r>
            <a:endParaRPr lang="zh-CN" altLang="en-US"/>
          </a:p>
          <a:p>
            <a:r>
              <a:rPr lang="zh-CN" altLang="en-US"/>
              <a:t>基本原则：</a:t>
            </a:r>
            <a:endParaRPr lang="zh-CN" altLang="en-US"/>
          </a:p>
          <a:p>
            <a:r>
              <a:rPr lang="zh-CN" altLang="en-US"/>
              <a:t>- 安全性原则：确保物资不受损失、不发生事故，保障人身和物资安全。</a:t>
            </a:r>
            <a:endParaRPr lang="zh-CN" altLang="en-US"/>
          </a:p>
          <a:p>
            <a:r>
              <a:rPr lang="zh-CN" altLang="en-US"/>
              <a:t>- 效率原则：提高仓储作业的效率，减少人力、物力、财力等方面的浪费。</a:t>
            </a:r>
            <a:endParaRPr lang="zh-CN" altLang="en-US"/>
          </a:p>
          <a:p>
            <a:r>
              <a:rPr lang="zh-CN" altLang="en-US"/>
              <a:t>- 信息化原则：采用信息化手段，提高信息处理和传递的效率，保持信息的准确性和及时性。</a:t>
            </a:r>
            <a:endParaRPr lang="zh-CN" altLang="en-US"/>
          </a:p>
          <a:p>
            <a:r>
              <a:rPr lang="zh-CN" altLang="en-US"/>
              <a:t>- 标准化原则：制定标准化的操作流程和规章制度，提高仓储管理的规范性和可操作性。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仓储设施规划与布局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仓储设施的类型和特点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仓库的分类：按功能可分为普通仓库、冷藏仓库、危险品仓库等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仓库的结构：包括库房、货棚、货场等基本构成部分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仓库的主要设施：如货架、叉车、输送带等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仓库的设计原则：应考虑进货、验收、上架、保管、出库等各个环节的协调和高效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仓储设施规划与布局的原则</a:t>
            </a:r>
            <a:endParaRPr lang="zh-CN" altLang="en-US"/>
          </a:p>
        </p:txBody>
      </p:sp>
      <p:cxnSp>
        <p:nvCxnSpPr>
          <p:cNvPr id="92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855646" y="3834170"/>
            <a:ext cx="598" cy="173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3"/>
            </p:custDataLst>
          </p:nvPr>
        </p:nvSpPr>
        <p:spPr>
          <a:xfrm>
            <a:off x="838200" y="4221398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符合工艺流程要求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974327" y="3814420"/>
            <a:ext cx="3591" cy="10557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5"/>
            </p:custDataLst>
          </p:nvPr>
        </p:nvSpPr>
        <p:spPr>
          <a:xfrm>
            <a:off x="2958078" y="5087424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便于物料搬运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6000" y="3859307"/>
            <a:ext cx="0" cy="5278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5077956" y="4605035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仓储设施规划与布局的影响因素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214681" y="3814420"/>
            <a:ext cx="1795" cy="13867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9"/>
            </p:custDataLst>
          </p:nvPr>
        </p:nvSpPr>
        <p:spPr>
          <a:xfrm>
            <a:off x="7197834" y="5411809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存储时间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335756" y="3875466"/>
            <a:ext cx="0" cy="32199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/>
          <p:nvPr>
            <p:custDataLst>
              <p:tags r:id="rId11"/>
            </p:custDataLst>
          </p:nvPr>
        </p:nvSpPr>
        <p:spPr>
          <a:xfrm>
            <a:off x="9317712" y="4435061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地理位置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916183" y="2881362"/>
            <a:ext cx="0" cy="8809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3"/>
            </p:custDataLst>
          </p:nvPr>
        </p:nvSpPr>
        <p:spPr>
          <a:xfrm>
            <a:off x="1898139" y="1903417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方便作业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正文"/>
          <p:cNvSpPr txBox="1"/>
          <p:nvPr>
            <p:custDataLst>
              <p:tags r:id="rId14"/>
            </p:custDataLst>
          </p:nvPr>
        </p:nvSpPr>
        <p:spPr>
          <a:xfrm>
            <a:off x="4018017" y="2539022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充分利用空间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54143" y="2501316"/>
            <a:ext cx="3591" cy="125564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正文"/>
          <p:cNvSpPr txBox="1"/>
          <p:nvPr>
            <p:custDataLst>
              <p:tags r:id="rId16"/>
            </p:custDataLst>
          </p:nvPr>
        </p:nvSpPr>
        <p:spPr>
          <a:xfrm>
            <a:off x="6137895" y="1532349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物料特性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274021" y="3338016"/>
            <a:ext cx="3591" cy="49615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正文"/>
          <p:cNvSpPr txBox="1"/>
          <p:nvPr>
            <p:custDataLst>
              <p:tags r:id="rId18"/>
            </p:custDataLst>
          </p:nvPr>
        </p:nvSpPr>
        <p:spPr>
          <a:xfrm>
            <a:off x="8257773" y="2365457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19"/>
            </p:custDataLst>
          </p:nvPr>
        </p:nvCxnSpPr>
        <p:spPr>
          <a:xfrm>
            <a:off x="863935" y="3819208"/>
            <a:ext cx="10331861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20"/>
            </p:custDataLst>
          </p:nvPr>
        </p:nvSpPr>
        <p:spPr>
          <a:xfrm>
            <a:off x="1792803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1"/>
            </p:custDataLst>
          </p:nvPr>
        </p:nvSpPr>
        <p:spPr>
          <a:xfrm>
            <a:off x="3912681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2"/>
            </p:custDataLst>
          </p:nvPr>
        </p:nvSpPr>
        <p:spPr>
          <a:xfrm>
            <a:off x="6032559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3"/>
            </p:custDataLst>
          </p:nvPr>
        </p:nvSpPr>
        <p:spPr>
          <a:xfrm>
            <a:off x="8152437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4"/>
            </p:custDataLst>
          </p:nvPr>
        </p:nvSpPr>
        <p:spPr>
          <a:xfrm>
            <a:off x="10272315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25"/>
            </p:custDataLst>
          </p:nvPr>
        </p:nvSpPr>
        <p:spPr>
          <a:xfrm>
            <a:off x="2852742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6"/>
            </p:custDataLst>
          </p:nvPr>
        </p:nvSpPr>
        <p:spPr>
          <a:xfrm>
            <a:off x="4972620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6" name="直接连接符 5"/>
          <p:cNvCxnSpPr/>
          <p:nvPr>
            <p:custDataLst>
              <p:tags r:id="rId27"/>
            </p:custDataLst>
          </p:nvPr>
        </p:nvCxnSpPr>
        <p:spPr>
          <a:xfrm flipH="1">
            <a:off x="5034266" y="3508587"/>
            <a:ext cx="3591" cy="25196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>
            <p:custDataLst>
              <p:tags r:id="rId28"/>
            </p:custDataLst>
          </p:nvPr>
        </p:nvSpPr>
        <p:spPr>
          <a:xfrm>
            <a:off x="7092498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9"/>
            </p:custDataLst>
          </p:nvPr>
        </p:nvSpPr>
        <p:spPr>
          <a:xfrm>
            <a:off x="9212376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仓储设施的布局方法和设计流程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确定仓库类型：根据货物种类、数量、地理位置等因素来确定仓库的类型。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确定仓库规模：根据企业规模、货物吞吐量等因素来确定仓库的规模。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确定仓库布局：根据仓库类型和规模，结合企业实际情况来确定仓库的布局。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设计流程：根据仓库布局，制定合理的货物进出库流程，包括货物的入库、存储、打包、发货等环节。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库存管理策略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库存管理的基本原理和方法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库存管理的基本原理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库存管理的基本概念和定义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库存管理的作用和意义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库存管理的基本方法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https://d.book118.com/708107106124006022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TEMPLATE_CATEGORY" val="custom"/>
  <p:tag name="KSO_WM_TEMPLATE_INDEX" val="20231205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8.xml><?xml version="1.0" encoding="utf-8"?>
<p:tagLst xmlns:p="http://schemas.openxmlformats.org/presentationml/2006/main">
  <p:tag name="KSO_WM_TEMPLATE_CATEGORY" val="custom"/>
  <p:tag name="KSO_WM_TEMPLATE_INDEX" val="2023120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LINE_FORE_SCHEMECOLOR_INDEX" val="5"/>
  <p:tag name="KSO_WM_UNIT_TYPE" val="m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TEMPLATE_CATEGORY" val="custom"/>
  <p:tag name="KSO_WM_TEMPLATE_INDEX" val="20231205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仓储和库存管理</vt:lpstr>
      <vt:lpstr>目录</vt:lpstr>
      <vt:lpstr>仓储管理概述</vt:lpstr>
      <vt:lpstr>仓储管理的定义</vt:lpstr>
      <vt:lpstr>仓储管理的特点和基本原则</vt:lpstr>
      <vt:lpstr>仓储设施规划与布局</vt:lpstr>
      <vt:lpstr>仓储设施的类型和特点</vt:lpstr>
      <vt:lpstr>仓储设施规划与布局的原则</vt:lpstr>
      <vt:lpstr>仓储设施的布局方法和设计流程</vt:lpstr>
      <vt:lpstr>库存管理策略</vt:lpstr>
      <vt:lpstr>库存管理的基本原理和方法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2024-08-29T01:29:46.275</cp:lastPrinted>
  <dcterms:created xsi:type="dcterms:W3CDTF">2024-08-28T17:29:46Z</dcterms:created>
  <dcterms:modified xsi:type="dcterms:W3CDTF">2024-08-28T17:29:48Z</dcterms:modified>
</cp:coreProperties>
</file>