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embeddedFontLst>
    <p:embeddedFont>
      <p:font typeface="IEEQGW+AQRHIH+ArialMT"/>
      <p:regular r:id="rId20"/>
    </p:embeddedFont>
    <p:embeddedFont>
      <p:font typeface="ABPCKE+MS-UIGothic"/>
      <p:regular r:id="rId21"/>
    </p:embeddedFont>
    <p:embeddedFont>
      <p:font typeface="OTQBQT+JSCBLI+MicrosoftYaHei"/>
      <p:regular r:id="rId22"/>
    </p:embeddedFont>
    <p:embeddedFont>
      <p:font typeface="MRCWHC+BDECKU+MicrosoftYaHei-Bold"/>
      <p:regular r:id="rId23"/>
    </p:embeddedFont>
  </p:embeddedFontLst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font" Target="fonts/font3.fntdata" /><Relationship Id="rId23" Type="http://schemas.openxmlformats.org/officeDocument/2006/relationships/font" Target="fonts/font4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D867F6-E8B8-4B0F-8A0C-ECDE50C73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0C9A56-3C34-4E40-BFCD-E7EB66134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A9F274-0C61-46B4-A97B-67E79B9006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C269CF-348D-4FDD-922B-A59980D48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214F48-A09D-4DB5-A401-519F26D98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FF7C28-95FB-4D10-9E42-211101B2C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C608CA-BDFC-4259-AD78-BB2F3C761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7393F0-1614-4D84-A13F-FF0F91A31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7E434F-2263-4BC3-9ED6-6695A5E0F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26569B-AF7C-4CF4-89A7-F8416F104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3F63FB-3289-4B22-A8D4-71C902088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11206407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07175" y="194329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IEEQGW+AQRHIH+ArialMT"/>
                <a:cs typeface="IEEQGW+AQRHIH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ABPCKE+MS-UIGothic"/>
                <a:cs typeface="ABPCKE+MS-UIGothic"/>
              </a:rPr>
              <a:t>国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际战</a:t>
            </a:r>
            <a:r>
              <a:rPr sz="2400">
                <a:solidFill>
                  <a:srgbClr val="FFFFFF"/>
                </a:solidFill>
                <a:latin typeface="ABPCKE+MS-UIGothic"/>
                <a:cs typeface="ABPCKE+MS-UIGothic"/>
              </a:rPr>
              <a:t>略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联</a:t>
            </a:r>
            <a:r>
              <a:rPr sz="2400">
                <a:solidFill>
                  <a:srgbClr val="FFFFFF"/>
                </a:solidFill>
                <a:latin typeface="ABPCKE+MS-UIGothic"/>
                <a:cs typeface="ABPCKE+MS-UIGothic"/>
              </a:rPr>
              <a:t>盟概述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定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形成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OTQBQT+JSCBLI+MicrosoftYaHei"/>
                <a:cs typeface="OTQBQT+JSCBLI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OTQBQT+JSCBLI+MicrosoftYaHei"/>
                <a:cs typeface="OTQBQT+JSCBLI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OTQBQT+JSCBLI+MicrosoftYaHei"/>
                <a:cs typeface="OTQBQT+JSCBLI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OTQBQT+JSCBLI+MicrosoftYaHei"/>
                <a:cs typeface="OTQBQT+JSCBLI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资</a:t>
            </a:r>
            <a:r>
              <a:rPr sz="1550" spc="25">
                <a:solidFill>
                  <a:srgbClr val="00B6FF"/>
                </a:solidFill>
                <a:latin typeface="ABPCKE+MS-UIGothic"/>
                <a:cs typeface="ABPCKE+MS-UIGothic"/>
              </a:rPr>
              <a:t>源共享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ABPCKE+MS-UIGothic"/>
                <a:cs typeface="ABPCKE+MS-UIGothic"/>
              </a:rPr>
              <a:t>拓展市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场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ABPCKE+MS-UIGothic"/>
                <a:cs typeface="ABPCKE+MS-UIGothic"/>
              </a:rPr>
              <a:t>技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术创</a:t>
            </a:r>
            <a:r>
              <a:rPr sz="1550">
                <a:solidFill>
                  <a:srgbClr val="00B6FF"/>
                </a:solidFill>
                <a:latin typeface="ABPCKE+MS-UIGothic"/>
                <a:cs typeface="ABPCKE+MS-UIGothic"/>
              </a:rPr>
              <a:t>新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ABPCKE+MS-UIGothic"/>
                <a:cs typeface="ABPCKE+MS-UIGothic"/>
              </a:rPr>
              <a:t>降低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风险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型与形式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09800" y="210565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ABPCKE+MS-UIGothic"/>
                <a:cs typeface="ABPCKE+MS-UIGothic"/>
              </a:rPr>
              <a:t>技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术</a:t>
            </a:r>
            <a:r>
              <a:rPr sz="1550" spc="25">
                <a:solidFill>
                  <a:srgbClr val="00B6FF"/>
                </a:solidFill>
                <a:latin typeface="ABPCKE+MS-UIGothic"/>
                <a:cs typeface="ABPCKE+MS-UIGothic"/>
              </a:rPr>
              <a:t>合作型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ABPCKE+MS-UIGothic"/>
                <a:cs typeface="ABPCKE+MS-UIGothic"/>
              </a:rPr>
              <a:t>生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产</a:t>
            </a:r>
            <a:r>
              <a:rPr sz="1550" spc="25">
                <a:solidFill>
                  <a:srgbClr val="00B6FF"/>
                </a:solidFill>
                <a:latin typeface="ABPCKE+MS-UIGothic"/>
                <a:cs typeface="ABPCKE+MS-UIGothic"/>
              </a:rPr>
              <a:t>制造型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315516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BPCKE+MS-UIGothic"/>
                <a:cs typeface="ABPCKE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ABPCKE+MS-UIGothic"/>
                <a:cs typeface="ABPCKE+MS-UIGothic"/>
              </a:rPr>
              <a:t>市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场</a:t>
            </a:r>
            <a:r>
              <a:rPr sz="1550" spc="25">
                <a:solidFill>
                  <a:srgbClr val="00B6FF"/>
                </a:solidFill>
                <a:latin typeface="ABPCKE+MS-UIGothic"/>
                <a:cs typeface="ABPCKE+MS-UIGothic"/>
              </a:rPr>
              <a:t>开拓型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307194" y="4764401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ABPCKE+MS-UIGothic"/>
                <a:cs typeface="ABPCKE+MS-UIGothic"/>
              </a:rPr>
              <a:t>品牌建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设</a:t>
            </a:r>
            <a:r>
              <a:rPr sz="1550">
                <a:solidFill>
                  <a:srgbClr val="00B6FF"/>
                </a:solidFill>
                <a:latin typeface="ABPCKE+MS-UIGothic"/>
                <a:cs typeface="ABPCKE+MS-UIGothic"/>
              </a:rPr>
              <a:t>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生与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RCWHC+BDECKU+MicrosoftYaHei-Bold"/>
                <a:cs typeface="MRCWHC+BDECKU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RCWHC+BDECKU+MicrosoftYaHei-Bold"/>
                <a:cs typeface="MRCWHC+BDECKU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RCWHC+BDECKU+MicrosoftYaHei-Bold"/>
                <a:cs typeface="MRCWHC+BDECKU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2041397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20">
                <a:solidFill>
                  <a:srgbClr val="00B6FF"/>
                </a:solidFill>
                <a:latin typeface="MRCWHC+BDECKU+MicrosoftYaHei-Bold"/>
                <a:cs typeface="MRCWHC+BDECKU+MicrosoftYaHei-Bold"/>
              </a:rPr>
              <a:t>20</a:t>
            </a:r>
            <a:r>
              <a:rPr sz="2000" spc="20">
                <a:solidFill>
                  <a:srgbClr val="00B6FF"/>
                </a:solidFill>
                <a:latin typeface="ABPCKE+MS-UIGothic"/>
                <a:cs typeface="ABPCKE+MS-UIGothic"/>
              </a:rPr>
              <a:t>世</a:t>
            </a:r>
            <a:r>
              <a:rPr sz="2000" spc="20">
                <a:solidFill>
                  <a:srgbClr val="00B6FF"/>
                </a:solidFill>
                <a:latin typeface="SimSun"/>
                <a:cs typeface="SimSun"/>
              </a:rPr>
              <a:t>纪</a:t>
            </a:r>
            <a:r>
              <a:rPr sz="2000" spc="20">
                <a:solidFill>
                  <a:srgbClr val="00B6FF"/>
                </a:solidFill>
                <a:latin typeface="MRCWHC+BDECKU+MicrosoftYaHei-Bold"/>
                <a:cs typeface="MRCWHC+BDECKU+MicrosoftYaHei-Bold"/>
              </a:rPr>
              <a:t>60</a:t>
            </a:r>
            <a:r>
              <a:rPr sz="2000" spc="20">
                <a:solidFill>
                  <a:srgbClr val="00B6FF"/>
                </a:solidFill>
                <a:latin typeface="ABPCKE+MS-UIGothic"/>
                <a:cs typeface="ABPCKE+MS-UIGothic"/>
              </a:rPr>
              <a:t>年代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2041397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20">
                <a:solidFill>
                  <a:srgbClr val="00B6FF"/>
                </a:solidFill>
                <a:latin typeface="MRCWHC+BDECKU+MicrosoftYaHei-Bold"/>
                <a:cs typeface="MRCWHC+BDECKU+MicrosoftYaHei-Bold"/>
              </a:rPr>
              <a:t>20</a:t>
            </a:r>
            <a:r>
              <a:rPr sz="2000" spc="20">
                <a:solidFill>
                  <a:srgbClr val="00B6FF"/>
                </a:solidFill>
                <a:latin typeface="ABPCKE+MS-UIGothic"/>
                <a:cs typeface="ABPCKE+MS-UIGothic"/>
              </a:rPr>
              <a:t>世</a:t>
            </a:r>
            <a:r>
              <a:rPr sz="2000" spc="20">
                <a:solidFill>
                  <a:srgbClr val="00B6FF"/>
                </a:solidFill>
                <a:latin typeface="SimSun"/>
                <a:cs typeface="SimSun"/>
              </a:rPr>
              <a:t>纪</a:t>
            </a:r>
            <a:r>
              <a:rPr sz="2000" spc="20">
                <a:solidFill>
                  <a:srgbClr val="00B6FF"/>
                </a:solidFill>
                <a:latin typeface="MRCWHC+BDECKU+MicrosoftYaHei-Bold"/>
                <a:cs typeface="MRCWHC+BDECKU+MicrosoftYaHei-Bold"/>
              </a:rPr>
              <a:t>80</a:t>
            </a:r>
            <a:r>
              <a:rPr sz="2000" spc="20">
                <a:solidFill>
                  <a:srgbClr val="00B6FF"/>
                </a:solidFill>
                <a:latin typeface="ABPCKE+MS-UIGothic"/>
                <a:cs typeface="ABPCKE+MS-UIGothic"/>
              </a:rPr>
              <a:t>年代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66342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20">
                <a:solidFill>
                  <a:srgbClr val="00B6FF"/>
                </a:solidFill>
                <a:latin typeface="MRCWHC+BDECKU+MicrosoftYaHei-Bold"/>
                <a:cs typeface="MRCWHC+BDECKU+MicrosoftYaHei-Bold"/>
              </a:rPr>
              <a:t>21</a:t>
            </a:r>
            <a:r>
              <a:rPr sz="2000" spc="20">
                <a:solidFill>
                  <a:srgbClr val="00B6FF"/>
                </a:solidFill>
                <a:latin typeface="ABPCKE+MS-UIGothic"/>
                <a:cs typeface="ABPCKE+MS-UIGothic"/>
              </a:rPr>
              <a:t>世</a:t>
            </a:r>
            <a:r>
              <a:rPr sz="2000" spc="20">
                <a:solidFill>
                  <a:srgbClr val="00B6FF"/>
                </a:solidFill>
                <a:latin typeface="SimSun"/>
                <a:cs typeface="SimSun"/>
              </a:rPr>
              <a:t>纪</a:t>
            </a:r>
            <a:r>
              <a:rPr sz="2000">
                <a:solidFill>
                  <a:srgbClr val="00B6FF"/>
                </a:solidFill>
                <a:latin typeface="ABPCKE+MS-UIGothic"/>
                <a:cs typeface="ABPCKE+MS-UIGothic"/>
              </a:rPr>
              <a:t>初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影响因素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技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术创</a:t>
            </a:r>
            <a:r>
              <a:rPr sz="2300">
                <a:solidFill>
                  <a:srgbClr val="00B6FF"/>
                </a:solidFill>
                <a:latin typeface="ABPCKE+MS-UIGothic"/>
                <a:cs typeface="ABPCKE+MS-UIGothic"/>
              </a:rPr>
              <a:t>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市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场竞</a:t>
            </a:r>
            <a:r>
              <a:rPr sz="2300">
                <a:solidFill>
                  <a:srgbClr val="00B6FF"/>
                </a:solidFill>
                <a:latin typeface="ABPCKE+MS-UIGothic"/>
                <a:cs typeface="ABPCKE+MS-UIGothic"/>
              </a:rPr>
              <a:t>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政策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环</a:t>
            </a:r>
            <a:r>
              <a:rPr sz="2300">
                <a:solidFill>
                  <a:srgbClr val="00B6FF"/>
                </a:solidFill>
                <a:latin typeface="ABPCKE+MS-UIGothic"/>
                <a:cs typeface="ABPCKE+MS-UIGothic"/>
              </a:rPr>
              <a:t>境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展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趋势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数字化和网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络</a:t>
            </a:r>
            <a:r>
              <a:rPr sz="2300">
                <a:solidFill>
                  <a:srgbClr val="00B6FF"/>
                </a:solidFill>
                <a:latin typeface="ABPCKE+MS-UIGothic"/>
                <a:cs typeface="ABPCKE+MS-UIGothic"/>
              </a:rPr>
              <a:t>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0739" y="2257226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跨界合作成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为</a:t>
            </a: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主流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长</a:t>
            </a: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期合作关系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合作伙伴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78304" y="34104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ABPCKE+MS-UIGothic"/>
                <a:cs typeface="ABPCKE+MS-UIGothic"/>
              </a:rPr>
              <a:t>目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标</a:t>
            </a:r>
            <a:r>
              <a:rPr sz="2000" spc="25">
                <a:solidFill>
                  <a:srgbClr val="00B6FF"/>
                </a:solidFill>
                <a:latin typeface="ABPCKE+MS-UIGothic"/>
                <a:cs typeface="ABPCKE+MS-UIGothic"/>
              </a:rPr>
              <a:t>一致性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52745" y="3410489"/>
            <a:ext cx="166369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资</a:t>
            </a:r>
            <a:r>
              <a:rPr sz="2000" spc="25">
                <a:solidFill>
                  <a:srgbClr val="00B6FF"/>
                </a:solidFill>
                <a:latin typeface="ABPCKE+MS-UIGothic"/>
                <a:cs typeface="ABPCKE+MS-UIGothic"/>
              </a:rPr>
              <a:t>源互</a:t>
            </a: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补</a:t>
            </a:r>
            <a:r>
              <a:rPr sz="2000">
                <a:solidFill>
                  <a:srgbClr val="00B6FF"/>
                </a:solidFill>
                <a:latin typeface="ABPCKE+MS-UIGothic"/>
                <a:cs typeface="ABPCKE+MS-UIGothic"/>
              </a:rPr>
              <a:t>性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720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ABPCKE+MS-UIGothic"/>
                <a:cs typeface="ABPCKE+MS-UIGothic"/>
              </a:rPr>
              <a:t>良好信誉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306705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与自身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略目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一致的合作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伙伴，确保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稳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展。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7250" y="4031988"/>
            <a:ext cx="3176587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寻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找具有独特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源和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优势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的合作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伙伴，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实现资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源共享和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优势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互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补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306705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具有良好信誉和商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道德的</a:t>
            </a:r>
          </a:p>
          <a:p>
            <a:pPr marL="190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合作伙伴，降低合作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FFFFFF"/>
                </a:solidFill>
                <a:latin typeface="ABPCKE+MS-UIGothic"/>
                <a:cs typeface="ABPCKE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合作模式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4714" y="170995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ABPCKE+MS-UIGothic"/>
                <a:cs typeface="ABPCKE+MS-UIGothic"/>
              </a:rPr>
              <a:t>股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权</a:t>
            </a:r>
            <a:r>
              <a:rPr sz="2000" spc="25">
                <a:solidFill>
                  <a:srgbClr val="FFFDFD"/>
                </a:solidFill>
                <a:latin typeface="ABPCKE+MS-UIGothic"/>
                <a:cs typeface="ABPCKE+MS-UIGothic"/>
              </a:rPr>
              <a:t>合作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ABPCKE+MS-UIGothic"/>
                <a:cs typeface="ABPCKE+MS-UIGothic"/>
              </a:rPr>
              <a:t>跨国并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624192"/>
            <a:ext cx="33580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共同出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、持股，建立合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或子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50520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跨国并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购实现</a:t>
            </a: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业规</a:t>
            </a: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模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扩张</a:t>
            </a: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09675" y="2967093"/>
            <a:ext cx="793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公司。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999730" y="2967093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源整合。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31154" y="385371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ABPCKE+MS-UIGothic"/>
                <a:cs typeface="ABPCKE+MS-UIGothic"/>
              </a:rPr>
              <a:t>非股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权</a:t>
            </a:r>
            <a:r>
              <a:rPr sz="2000" spc="23">
                <a:solidFill>
                  <a:srgbClr val="FFFDFD"/>
                </a:solidFill>
                <a:latin typeface="ABPCKE+MS-UIGothic"/>
                <a:cs typeface="ABPCKE+MS-UIGothic"/>
              </a:rPr>
              <a:t>合作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604384" y="4768588"/>
            <a:ext cx="33580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品牌共享、技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术转让</a:t>
            </a: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、市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开拓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等方式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FFFDFD"/>
                </a:solidFill>
                <a:latin typeface="ABPCKE+MS-UIGothic"/>
                <a:cs typeface="ABPCKE+MS-UIGothic"/>
              </a:rPr>
              <a:t>合作。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合作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协议</a:t>
            </a:r>
            <a:r>
              <a:rPr sz="3000">
                <a:solidFill>
                  <a:srgbClr val="00B6FF"/>
                </a:solidFill>
                <a:latin typeface="ABPCKE+MS-UIGothic"/>
                <a:cs typeface="ABPCKE+MS-UIGothic"/>
              </a:rPr>
              <a:t>制定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19860" y="164000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明确合作目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81440" y="164000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约</a:t>
            </a: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定合作期限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98905" y="441178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保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知</a:t>
            </a:r>
            <a:r>
              <a:rPr sz="2300" spc="23">
                <a:solidFill>
                  <a:srgbClr val="00B6FF"/>
                </a:solidFill>
                <a:latin typeface="SimSun"/>
                <a:cs typeface="SimSun"/>
              </a:rPr>
              <a:t>识产权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86165" y="4411781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设</a:t>
            </a: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立</a:t>
            </a:r>
            <a:r>
              <a:rPr sz="2300" spc="23">
                <a:solidFill>
                  <a:srgbClr val="00B6FF"/>
                </a:solidFill>
                <a:latin typeface="SimSun"/>
                <a:cs typeface="SimSun"/>
              </a:rPr>
              <a:t>纠纷</a:t>
            </a:r>
            <a:r>
              <a:rPr sz="2300" spc="25">
                <a:solidFill>
                  <a:srgbClr val="00B6FF"/>
                </a:solidFill>
                <a:latin typeface="ABPCKE+MS-UIGothic"/>
                <a:cs typeface="ABPCKE+MS-UIGothic"/>
              </a:rPr>
              <a:t>解决机制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https://d.book118.com/708112064070006042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IEEQGW+AQRHIH+ArialMT</vt:lpstr>
      <vt:lpstr>Times New Roman</vt:lpstr>
      <vt:lpstr>ABPCKE+MS-UIGothic</vt:lpstr>
      <vt:lpstr>SimSun</vt:lpstr>
      <vt:lpstr>OTQBQT+JSCBLI+MicrosoftYaHei</vt:lpstr>
      <vt:lpstr>MRCWHC+BDECKU+MicrosoftYaHei-Bold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2024-09-21T16:39:32.375</cp:lastPrinted>
  <dcterms:created xsi:type="dcterms:W3CDTF">2024-09-21T08:39:32Z</dcterms:created>
  <dcterms:modified xsi:type="dcterms:W3CDTF">2024-09-21T08:39:33Z</dcterms:modified>
</cp:coreProperties>
</file>