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9912096" cy="7434072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wmf" /><Relationship Id="rId2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BB143-9E61-43A0-A059-2A9587C28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8A153-CF56-46B3-A9EA-53666C9E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E2E88-49F8-4B7D-AB21-B2001405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0C31A-3AB7-4D30-82E7-01583763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0C0E83-C210-4DD9-BE01-DCCA5AD15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0A56B-AE73-459A-BE23-0BDE4FA3E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0401C4-29C6-4C28-AD9B-A63D4E15C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C4E6F-3830-4036-9703-6F0172A04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E7A68-A591-4401-9E2C-62A5B4F65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FD4F9-8E3C-46B0-9ADC-E8B400C13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1B536-DF5D-42FA-8219-B96F2E34D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99121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0B496F15-D711-48FF-98F8-F8C772E5961C}" type="datetime1">
              <a:rPr kumimoji="0" lang="en-US" altLang="en-US" sz="1301" u="none">
                <a:solidFill>
                  <a:srgbClr val="898989"/>
                </a:solidFill>
                <a:ea typeface="宋体" charset="-122"/>
              </a:rPr>
              <a:t>*</a:t>
            </a:fld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99121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lang="zh-CN" altLang="en-US" sz="1301" u="none">
              <a:solidFill>
                <a:srgbClr val="898989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99121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93AE1883-0942-4AA3-9DB2-9C7C3A0314B1}" type="slidenum">
              <a:rPr kumimoji="0" lang="zh-CN" altLang="en-US" sz="1301" u="none">
                <a:solidFill>
                  <a:srgbClr val="898989"/>
                </a:solidFill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제목 개체 틀 1"/>
          <p:cNvSpPr/>
          <p:nvPr>
            <p:ph type="title"/>
          </p:nvPr>
        </p:nvSpPr>
        <p:spPr>
          <a:xfrm>
            <a:off x="495605" y="297708"/>
            <a:ext cx="8920886" cy="12390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991210" indent="-991210" algn="ctr" defTabSz="9912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770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</a:lstStyle>
          <a:p>
            <a:pPr lvl="0"/>
            <a:r>
              <a:t>마스터 제목 스타일 편집</a:t>
            </a:r>
          </a:p>
        </p:txBody>
      </p:sp>
      <p:sp>
        <p:nvSpPr>
          <p:cNvPr id="1027" name="텍스트 개체 틀 2"/>
          <p:cNvSpPr/>
          <p:nvPr>
            <p:ph type="body" idx="1"/>
          </p:nvPr>
        </p:nvSpPr>
        <p:spPr>
          <a:xfrm>
            <a:off x="495605" y="1734616"/>
            <a:ext cx="8920886" cy="49061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1704" indent="-371704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•"/>
              <a:defRPr lang="zh-CN" altLang="en-US" sz="3469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  <a:lvl2pPr marL="805358" indent="-309753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–"/>
              <a:defRPr lang="zh-CN" altLang="en-US" sz="3035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2pPr>
            <a:lvl3pPr marL="1239012" indent="-247802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•"/>
              <a:defRPr lang="zh-CN" altLang="en-US" sz="2602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3pPr>
            <a:lvl4pPr marL="1734617" indent="-247802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–"/>
              <a:defRPr lang="zh-CN" altLang="en-US" sz="2168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4pPr>
            <a:lvl5pPr marL="2230222" indent="-247802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»"/>
              <a:defRPr lang="zh-CN" altLang="en-US" sz="2168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5pPr>
          </a:lstStyle>
          <a:p>
            <a:pPr lvl="0"/>
            <a:r>
              <a:t>마스터 텍스트 스타일을 편집합니다</a:t>
            </a:r>
          </a:p>
          <a:p>
            <a:pPr lvl="1"/>
            <a:r>
              <a:t>둘째 수준</a:t>
            </a:r>
          </a:p>
          <a:p>
            <a:pPr lvl="2"/>
            <a:r>
              <a:t>셋째 수준</a:t>
            </a:r>
          </a:p>
          <a:p>
            <a:pPr lvl="3"/>
            <a:r>
              <a:t>넷째 수준</a:t>
            </a:r>
          </a:p>
          <a:p>
            <a:pPr lvl="4"/>
            <a:r>
              <a:t>다섯째 수준</a:t>
            </a:r>
          </a:p>
        </p:txBody>
      </p:sp>
      <p:sp>
        <p:nvSpPr>
          <p:cNvPr id="1028" name="日期占位符 2"/>
          <p:cNvSpPr/>
          <p:nvPr>
            <p:ph type="dt" sz="half" idx="2"/>
          </p:nvPr>
        </p:nvSpPr>
        <p:spPr>
          <a:xfrm>
            <a:off x="495605" y="6890283"/>
            <a:ext cx="2312822" cy="39579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99121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5F7A78C6-1334-4C38-A2C2-BFB35EF01A2D}" type="datetime1">
              <a:rPr kumimoji="0" lang="en-US" altLang="en-US" sz="1301" u="none">
                <a:solidFill>
                  <a:srgbClr val="898989"/>
                </a:solidFill>
                <a:ea typeface="宋体" charset="-122"/>
              </a:rPr>
              <a:t>*</a:t>
            </a:fld>
          </a:p>
        </p:txBody>
      </p:sp>
      <p:sp>
        <p:nvSpPr>
          <p:cNvPr id="1029" name="页脚占位符 3"/>
          <p:cNvSpPr/>
          <p:nvPr>
            <p:ph type="ftr" sz="quarter" idx="3"/>
          </p:nvPr>
        </p:nvSpPr>
        <p:spPr>
          <a:xfrm>
            <a:off x="3386633" y="6890283"/>
            <a:ext cx="3138830" cy="39579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99121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endParaRPr kumimoji="0" lang="zh-CN" altLang="en-US" sz="1301" u="none">
              <a:solidFill>
                <a:srgbClr val="898989"/>
              </a:solidFill>
            </a:endParaRPr>
          </a:p>
        </p:txBody>
      </p:sp>
      <p:sp>
        <p:nvSpPr>
          <p:cNvPr id="1030" name="灯片编号占位符 4"/>
          <p:cNvSpPr/>
          <p:nvPr>
            <p:ph type="sldNum" sz="quarter" idx="4"/>
          </p:nvPr>
        </p:nvSpPr>
        <p:spPr>
          <a:xfrm>
            <a:off x="7103669" y="6890283"/>
            <a:ext cx="2312822" cy="39579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99121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</a:pPr>
            <a:fld id="{A7068CF5-054E-458C-B0BB-EA3102064C01}" type="slidenum">
              <a:rPr kumimoji="0" lang="zh-CN" altLang="en-US" sz="1301" u="none">
                <a:solidFill>
                  <a:srgbClr val="898989"/>
                </a:solidFill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991210" indent="-991210" algn="ctr" defTabSz="99121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FontTx/>
        <a:buNone/>
        <a:defRPr sz="4770" b="0" i="0" u="none">
          <a:solidFill>
            <a:schemeClr val="tx1"/>
          </a:solidFill>
          <a:latin typeface="나눔고딕" charset="-127"/>
          <a:ea typeface="나눔고딕" charset="-127"/>
          <a:sym typeface="나눔고딕" charset="-127"/>
        </a:defRPr>
      </a:lvl1pPr>
    </p:titleStyle>
    <p:bodyStyle>
      <a:lvl1pPr marL="371704" indent="-371704" algn="l" defTabSz="9912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 typeface="Arial" pitchFamily="34" charset="0"/>
        <a:buChar char="•"/>
        <a:defRPr sz="3469" b="0" i="0" u="none">
          <a:solidFill>
            <a:schemeClr val="tx1"/>
          </a:solidFill>
          <a:latin typeface="나눔고딕" charset="-127"/>
          <a:ea typeface="나눔고딕" charset="-127"/>
          <a:sym typeface="나눔고딕" charset="-127"/>
        </a:defRPr>
      </a:lvl1pPr>
      <a:lvl2pPr marL="805358" indent="-309753" algn="l" defTabSz="9912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 typeface="Arial" pitchFamily="34" charset="0"/>
        <a:buChar char="–"/>
        <a:defRPr sz="3035" b="0" i="0" u="none">
          <a:solidFill>
            <a:schemeClr val="tx1"/>
          </a:solidFill>
          <a:latin typeface="나눔고딕" charset="-127"/>
          <a:ea typeface="나눔고딕" charset="-127"/>
          <a:sym typeface="나눔고딕" charset="-127"/>
        </a:defRPr>
      </a:lvl2pPr>
      <a:lvl3pPr marL="1239012" indent="-247802" algn="l" defTabSz="9912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 typeface="Arial" pitchFamily="34" charset="0"/>
        <a:buChar char="•"/>
        <a:defRPr sz="2602" b="0" i="0" u="none">
          <a:solidFill>
            <a:schemeClr val="tx1"/>
          </a:solidFill>
          <a:latin typeface="나눔고딕" charset="-127"/>
          <a:ea typeface="나눔고딕" charset="-127"/>
          <a:sym typeface="나눔고딕" charset="-127"/>
        </a:defRPr>
      </a:lvl3pPr>
      <a:lvl4pPr marL="1734617" indent="-247802" algn="l" defTabSz="9912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 typeface="Arial" pitchFamily="34" charset="0"/>
        <a:buChar char="–"/>
        <a:defRPr sz="2168" b="0" i="0" u="none">
          <a:solidFill>
            <a:schemeClr val="tx1"/>
          </a:solidFill>
          <a:latin typeface="나눔고딕" charset="-127"/>
          <a:ea typeface="나눔고딕" charset="-127"/>
          <a:sym typeface="나눔고딕" charset="-127"/>
        </a:defRPr>
      </a:lvl4pPr>
      <a:lvl5pPr marL="2230222" indent="-247802" algn="l" defTabSz="99121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 typeface="Arial" pitchFamily="34" charset="0"/>
        <a:buChar char="»"/>
        <a:defRPr sz="2168" b="0" i="0" u="none">
          <a:solidFill>
            <a:schemeClr val="tx1"/>
          </a:solidFill>
          <a:latin typeface="나눔고딕" charset="-127"/>
          <a:ea typeface="나눔고딕" charset="-127"/>
          <a:sym typeface="나눔고딕" charset="-127"/>
        </a:defRPr>
      </a:lvl5pPr>
    </p:bodyStyle>
    <p:otherStyle>
      <a:lvl1pPr marL="0" indent="0" algn="l" defTabSz="9912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1" b="0" i="0" u="none" baseline="0">
          <a:solidFill>
            <a:schemeClr val="tx1"/>
          </a:solidFill>
          <a:effectLst/>
        </a:defRPr>
      </a:lvl1pPr>
      <a:lvl2pPr marL="495605" indent="0" algn="l" defTabSz="9912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1" b="0" i="0" u="none" baseline="0">
          <a:solidFill>
            <a:schemeClr val="tx1"/>
          </a:solidFill>
          <a:effectLst/>
        </a:defRPr>
      </a:lvl2pPr>
      <a:lvl3pPr marL="991210" indent="0" algn="l" defTabSz="9912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1" b="0" i="0" u="none" baseline="0">
          <a:solidFill>
            <a:schemeClr val="tx1"/>
          </a:solidFill>
          <a:effectLst/>
        </a:defRPr>
      </a:lvl3pPr>
      <a:lvl4pPr marL="1486814" indent="0" algn="l" defTabSz="9912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1" b="0" i="0" u="none" baseline="0">
          <a:solidFill>
            <a:schemeClr val="tx1"/>
          </a:solidFill>
          <a:effectLst/>
        </a:defRPr>
      </a:lvl4pPr>
      <a:lvl5pPr marL="1982419" indent="0" algn="l" defTabSz="99121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kumimoji="0" sz="1951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3.w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4.wmf" /><Relationship Id="rId6" Type="http://schemas.openxmlformats.org/officeDocument/2006/relationships/image" Target="../media/image2.png" /><Relationship Id="rId7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5.wmf" /><Relationship Id="rId4" Type="http://schemas.openxmlformats.org/officeDocument/2006/relationships/image" Target="../media/image2.png" /><Relationship Id="rId5" Type="http://schemas.openxmlformats.org/officeDocument/2006/relationships/vmlDrawing" Target="../drawings/vmlDrawing2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512004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51" name="TextBox 9"/>
          <p:cNvSpPr/>
          <p:nvPr/>
        </p:nvSpPr>
        <p:spPr>
          <a:xfrm>
            <a:off x="8359889" y="6604622"/>
            <a:ext cx="1015301" cy="39136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 rtl="0" eaLnBrk="1" hangingPunct="1"/>
            <a:fld id="{F0EEE8F3-7AB8-4F58-8E17-40F041315FF7}" type="slidenum">
              <a:rPr lang="en-US" altLang="en-US" sz="884">
                <a:solidFill>
                  <a:srgbClr val="366092"/>
                </a:solidFill>
                <a:latin typeface="나눔고딕" charset="-127"/>
                <a:sym typeface="나눔고딕" charset="-127"/>
              </a:rPr>
              <a:t>1</a:t>
            </a:fld>
            <a:r>
              <a:rPr lang="en-US" altLang="en-US" sz="784">
                <a:solidFill>
                  <a:srgbClr val="366092"/>
                </a:solidFill>
                <a:latin typeface="나눔고딕" charset="-127"/>
                <a:sym typeface="나눔고딕" charset="-127"/>
              </a:rPr>
              <a:t>/10</a:t>
            </a:r>
            <a:endParaRPr lang="zh-CN" altLang="en-US" sz="1084">
              <a:solidFill>
                <a:srgbClr val="366092"/>
              </a:solidFill>
              <a:latin typeface="나눔고딕" charset="-127"/>
              <a:sym typeface="나눔고딕" charset="-127"/>
            </a:endParaRPr>
          </a:p>
          <a:p>
            <a:pPr lvl="0" algn="r" rtl="0" eaLnBrk="1" hangingPunct="1"/>
            <a:endParaRPr lang="zh-CN" altLang="en-US" sz="1084">
              <a:solidFill>
                <a:srgbClr val="366092"/>
              </a:solidFill>
              <a:latin typeface="나눔고딕" charset="-127"/>
              <a:sym typeface="나눔고딕" charset="-127"/>
            </a:endParaRPr>
          </a:p>
        </p:txBody>
      </p:sp>
      <p:sp>
        <p:nvSpPr>
          <p:cNvPr id="2052" name="文本框 2"/>
          <p:cNvSpPr/>
          <p:nvPr/>
        </p:nvSpPr>
        <p:spPr>
          <a:xfrm>
            <a:off x="731362" y="1140924"/>
            <a:ext cx="8428724" cy="415931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 eaLnBrk="1" hangingPunct="1">
              <a:lnSpc>
                <a:spcPct val="150000"/>
              </a:lnSpc>
              <a:spcBef>
                <a:spcPct val="50000"/>
              </a:spcBef>
            </a:pPr>
            <a:r>
              <a:rPr lang="en-US" altLang="en-US" sz="2935" b="1">
                <a:latin typeface="隶书" charset="-122"/>
                <a:ea typeface="隶书" charset="-122"/>
              </a:rPr>
              <a:t>     </a:t>
            </a:r>
            <a:r>
              <a:rPr lang="zh-CN" altLang="en-US" sz="2735" b="1">
                <a:latin typeface="隶书" charset="-122"/>
                <a:ea typeface="隶书" charset="-122"/>
              </a:rPr>
              <a:t>艾滋病的全名为</a:t>
            </a:r>
            <a:r>
              <a:rPr lang="zh-CN" altLang="en-US" sz="2935" b="1">
                <a:latin typeface="Courier New" charset="0"/>
                <a:ea typeface="隶书" charset="-122"/>
              </a:rPr>
              <a:t>“</a:t>
            </a:r>
            <a:r>
              <a:rPr lang="zh-CN" altLang="en-US" sz="3035" b="1">
                <a:latin typeface="隶书" charset="-122"/>
                <a:ea typeface="隶书" charset="-122"/>
              </a:rPr>
              <a:t>获得性免疫缺陷综合征</a:t>
            </a:r>
            <a:r>
              <a:rPr lang="zh-CN" altLang="en-US" sz="2735" b="1">
                <a:latin typeface="Courier New" charset="0"/>
                <a:ea typeface="隶书" charset="-122"/>
              </a:rPr>
              <a:t>”</a:t>
            </a:r>
            <a:r>
              <a:rPr lang="en-US" altLang="en-US" sz="3035" b="1">
                <a:latin typeface="隶书" charset="-122"/>
                <a:ea typeface="隶书" charset="-122"/>
              </a:rPr>
              <a:t>(AIDS)</a:t>
            </a:r>
            <a:r>
              <a:rPr lang="zh-CN" altLang="en-US" sz="2835" b="1">
                <a:latin typeface="隶书" charset="-122"/>
                <a:ea typeface="隶书" charset="-122"/>
              </a:rPr>
              <a:t>。它是由艾滋病病毒</a:t>
            </a:r>
            <a:r>
              <a:rPr lang="en-US" altLang="en-US" sz="2935" b="1">
                <a:latin typeface="隶书" charset="-122"/>
                <a:ea typeface="隶书" charset="-122"/>
              </a:rPr>
              <a:t>(HIV)</a:t>
            </a:r>
            <a:r>
              <a:rPr lang="zh-CN" altLang="en-US" sz="2735" b="1">
                <a:latin typeface="隶书" charset="-122"/>
                <a:ea typeface="隶书" charset="-122"/>
              </a:rPr>
              <a:t>感染引起的传染病。</a:t>
            </a:r>
            <a:endParaRPr lang="zh-CN" altLang="en-US" sz="3035" b="1">
              <a:latin typeface="隶书" charset="-122"/>
              <a:ea typeface="隶书" charset="-122"/>
            </a:endParaRPr>
          </a:p>
          <a:p>
            <a:pPr marL="0" lvl="0" indent="0" algn="just" eaLnBrk="1" hangingPunct="1">
              <a:lnSpc>
                <a:spcPct val="150000"/>
              </a:lnSpc>
              <a:spcBef>
                <a:spcPct val="50000"/>
              </a:spcBef>
            </a:pPr>
            <a:r>
              <a:rPr lang="zh-CN" altLang="en-US" sz="2735" b="1">
                <a:latin typeface="隶书" charset="-122"/>
                <a:ea typeface="隶书" charset="-122"/>
              </a:rPr>
              <a:t>    通俗地讲，艾滋病是艾滋病病毒破坏了人体的免疫系统，使人体丧失抵抗各种疾病的能力，从而发生多种难以治愈的感染和肿瘤，最终导致死亡的传染病。</a:t>
            </a:r>
            <a:endParaRPr lang="zh-CN" altLang="en-US" sz="3035" b="1">
              <a:latin typeface="隶书" charset="-122"/>
              <a:ea typeface="隶书" charset="-122"/>
            </a:endParaRPr>
          </a:p>
        </p:txBody>
      </p:sp>
      <p:sp>
        <p:nvSpPr>
          <p:cNvPr id="2053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第一页，共43页。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5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56" name="矩形 1"/>
          <p:cNvSpPr/>
          <p:nvPr/>
        </p:nvSpPr>
        <p:spPr>
          <a:xfrm>
            <a:off x="1834426" y="617786"/>
            <a:ext cx="5372494" cy="8346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4770" b="1">
                <a:solidFill>
                  <a:srgbClr val="FF0000"/>
                </a:solidFill>
                <a:latin typeface="黑体" charset="-122"/>
                <a:ea typeface="黑体" charset="-122"/>
              </a:rPr>
              <a:t>艾滋病的发现</a:t>
            </a:r>
          </a:p>
        </p:txBody>
      </p:sp>
      <p:sp>
        <p:nvSpPr>
          <p:cNvPr id="2057" name="文本框 2"/>
          <p:cNvSpPr/>
          <p:nvPr/>
        </p:nvSpPr>
        <p:spPr>
          <a:xfrm>
            <a:off x="588531" y="1608996"/>
            <a:ext cx="8895074" cy="43437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0000"/>
              </a:lnSpc>
            </a:pPr>
            <a:r>
              <a:rPr lang="zh-CN" altLang="en-US" sz="3369" b="1">
                <a:latin typeface="Times New Roman" charset="0"/>
              </a:rPr>
              <a:t>      </a:t>
            </a:r>
            <a:r>
              <a:rPr lang="zh-CN" altLang="en-US" sz="2402" b="1">
                <a:latin typeface="Times New Roman" charset="0"/>
                <a:ea typeface="楷体_GB2312" charset="-122"/>
              </a:rPr>
              <a:t>据考证，此病源于非洲，</a:t>
            </a:r>
            <a:r>
              <a:rPr lang="en-US" altLang="en-US" sz="2302" b="1">
                <a:latin typeface="Times New Roman" charset="0"/>
                <a:ea typeface="楷体_GB2312" charset="-122"/>
              </a:rPr>
              <a:t>20</a:t>
            </a:r>
            <a:r>
              <a:rPr lang="zh-CN" altLang="en-US" sz="2302" b="1">
                <a:latin typeface="Times New Roman" charset="0"/>
                <a:ea typeface="楷体_GB2312" charset="-122"/>
              </a:rPr>
              <a:t>世纪</a:t>
            </a:r>
            <a:r>
              <a:rPr lang="en-US" altLang="en-US" sz="2602" b="1">
                <a:latin typeface="Times New Roman" charset="0"/>
                <a:ea typeface="楷体_GB2312" charset="-122"/>
              </a:rPr>
              <a:t>70</a:t>
            </a:r>
            <a:r>
              <a:rPr lang="zh-CN" altLang="en-US" sz="2302" b="1">
                <a:latin typeface="Times New Roman" charset="0"/>
                <a:ea typeface="楷体_GB2312" charset="-122"/>
              </a:rPr>
              <a:t>年代有旅游者从非洲经海地的移民传播到美国，以后传播到欧洲、亚洲以及世界各地。</a:t>
            </a:r>
            <a:r>
              <a:rPr lang="zh-CN" altLang="en-US" sz="3169" b="1">
                <a:latin typeface="Times New Roman" charset="0"/>
              </a:rPr>
              <a:t>       </a:t>
            </a:r>
            <a:endParaRPr lang="zh-CN" altLang="en-US" sz="3469" b="1">
              <a:latin typeface="Times New Roman" charset="0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50000"/>
              </a:spcBef>
            </a:pPr>
            <a:r>
              <a:rPr lang="zh-CN" altLang="en-US" sz="2302" b="1">
                <a:latin typeface="楷体_GB2312" charset="-122"/>
                <a:ea typeface="楷体_GB2312" charset="-122"/>
              </a:rPr>
              <a:t>    </a:t>
            </a:r>
            <a:r>
              <a:rPr lang="en-US" altLang="en-US" sz="2502" b="1">
                <a:latin typeface="楷体_GB2312" charset="-122"/>
                <a:ea typeface="楷体_GB2312" charset="-122"/>
              </a:rPr>
              <a:t>1981</a:t>
            </a:r>
            <a:r>
              <a:rPr lang="zh-CN" altLang="en-US" sz="2502" b="1">
                <a:latin typeface="楷体_GB2312" charset="-122"/>
                <a:ea typeface="楷体_GB2312" charset="-122"/>
              </a:rPr>
              <a:t>年</a:t>
            </a:r>
            <a:r>
              <a:rPr lang="en-US" altLang="en-US" sz="2402" b="1">
                <a:latin typeface="楷体_GB2312" charset="-122"/>
                <a:ea typeface="楷体_GB2312" charset="-122"/>
              </a:rPr>
              <a:t>6</a:t>
            </a:r>
            <a:r>
              <a:rPr lang="zh-CN" altLang="en-US" sz="2402" b="1">
                <a:latin typeface="楷体_GB2312" charset="-122"/>
                <a:ea typeface="楷体_GB2312" charset="-122"/>
              </a:rPr>
              <a:t>月</a:t>
            </a:r>
            <a:r>
              <a:rPr lang="en-US" altLang="en-US" sz="2302" b="1">
                <a:latin typeface="楷体_GB2312" charset="-122"/>
                <a:ea typeface="楷体_GB2312" charset="-122"/>
              </a:rPr>
              <a:t>5</a:t>
            </a:r>
            <a:r>
              <a:rPr lang="zh-CN" altLang="en-US" sz="2602" b="1">
                <a:latin typeface="楷体_GB2312" charset="-122"/>
                <a:ea typeface="楷体_GB2312" charset="-122"/>
              </a:rPr>
              <a:t>日美国出版的</a:t>
            </a:r>
            <a:r>
              <a:rPr lang="zh-CN" altLang="en-US" sz="2602" b="1">
                <a:latin typeface="Times New Roman" charset="0"/>
                <a:ea typeface="楷体_GB2312" charset="-122"/>
              </a:rPr>
              <a:t>“</a:t>
            </a:r>
            <a:r>
              <a:rPr lang="zh-CN" altLang="en-US" sz="2402" b="1">
                <a:latin typeface="楷体_GB2312" charset="-122"/>
                <a:ea typeface="楷体_GB2312" charset="-122"/>
              </a:rPr>
              <a:t>发病率、死亡率周报</a:t>
            </a:r>
            <a:r>
              <a:rPr lang="zh-CN" altLang="en-US" sz="2402" b="1">
                <a:latin typeface="Times New Roman" charset="0"/>
                <a:ea typeface="楷体_GB2312" charset="-122"/>
              </a:rPr>
              <a:t>”</a:t>
            </a:r>
            <a:r>
              <a:rPr lang="zh-CN" altLang="en-US" sz="2602" b="1">
                <a:latin typeface="楷体_GB2312" charset="-122"/>
                <a:ea typeface="楷体_GB2312" charset="-122"/>
              </a:rPr>
              <a:t>报导美国洛杉矶</a:t>
            </a:r>
            <a:r>
              <a:rPr lang="en-US" altLang="en-US" sz="2502" b="1">
                <a:latin typeface="楷体_GB2312" charset="-122"/>
                <a:ea typeface="楷体_GB2312" charset="-122"/>
              </a:rPr>
              <a:t>5</a:t>
            </a:r>
            <a:r>
              <a:rPr lang="zh-CN" altLang="en-US" sz="2402" b="1">
                <a:latin typeface="楷体_GB2312" charset="-122"/>
                <a:ea typeface="楷体_GB2312" charset="-122"/>
              </a:rPr>
              <a:t>例男性同性恋者患卡氏肺囊虫肺炎</a:t>
            </a:r>
            <a:r>
              <a:rPr lang="en-US" altLang="en-US" sz="2402" b="1">
                <a:latin typeface="楷体_GB2312" charset="-122"/>
                <a:ea typeface="楷体_GB2312" charset="-122"/>
              </a:rPr>
              <a:t>,</a:t>
            </a:r>
            <a:r>
              <a:rPr lang="zh-CN" altLang="en-US" sz="2302" b="1">
                <a:latin typeface="楷体_GB2312" charset="-122"/>
                <a:ea typeface="楷体_GB2312" charset="-122"/>
              </a:rPr>
              <a:t>同年</a:t>
            </a:r>
            <a:r>
              <a:rPr lang="en-US" altLang="en-US" sz="2402" b="1">
                <a:latin typeface="楷体_GB2312" charset="-122"/>
                <a:ea typeface="楷体_GB2312" charset="-122"/>
              </a:rPr>
              <a:t>7</a:t>
            </a:r>
            <a:r>
              <a:rPr lang="zh-CN" altLang="en-US" sz="2402" b="1">
                <a:latin typeface="楷体_GB2312" charset="-122"/>
                <a:ea typeface="楷体_GB2312" charset="-122"/>
              </a:rPr>
              <a:t>月</a:t>
            </a:r>
            <a:r>
              <a:rPr lang="en-US" altLang="en-US" sz="2502" b="1">
                <a:latin typeface="楷体_GB2312" charset="-122"/>
                <a:ea typeface="楷体_GB2312" charset="-122"/>
              </a:rPr>
              <a:t>30</a:t>
            </a:r>
            <a:r>
              <a:rPr lang="zh-CN" altLang="en-US" sz="2602" b="1">
                <a:latin typeface="楷体_GB2312" charset="-122"/>
                <a:ea typeface="楷体_GB2312" charset="-122"/>
              </a:rPr>
              <a:t>日又报导同性恋人群中发现</a:t>
            </a:r>
            <a:r>
              <a:rPr lang="en-US" altLang="en-US" sz="2602" b="1">
                <a:latin typeface="楷体_GB2312" charset="-122"/>
                <a:ea typeface="楷体_GB2312" charset="-122"/>
              </a:rPr>
              <a:t>26</a:t>
            </a:r>
            <a:r>
              <a:rPr lang="zh-CN" altLang="en-US" sz="2502" b="1">
                <a:latin typeface="楷体_GB2312" charset="-122"/>
                <a:ea typeface="楷体_GB2312" charset="-122"/>
              </a:rPr>
              <a:t>例卡波济氏肉瘤患者，这些病例的出现仅见于免疫缺陷的病人，而且很少发现。这些病例的出现预示着另一种新的疾病开始流行。故</a:t>
            </a:r>
            <a:r>
              <a:rPr lang="en-US" altLang="en-US" sz="2302" b="1">
                <a:latin typeface="楷体_GB2312" charset="-122"/>
                <a:ea typeface="楷体_GB2312" charset="-122"/>
              </a:rPr>
              <a:t>1982</a:t>
            </a:r>
            <a:r>
              <a:rPr lang="zh-CN" altLang="en-US" sz="2502" b="1">
                <a:latin typeface="楷体_GB2312" charset="-122"/>
                <a:ea typeface="楷体_GB2312" charset="-122"/>
              </a:rPr>
              <a:t>年给这种新的疾病命名为</a:t>
            </a:r>
            <a:r>
              <a:rPr lang="zh-CN" altLang="en-US" sz="2302" b="1">
                <a:latin typeface="Times New Roman" charset="0"/>
                <a:ea typeface="楷体_GB2312" charset="-122"/>
              </a:rPr>
              <a:t>“</a:t>
            </a:r>
            <a:r>
              <a:rPr lang="zh-CN" altLang="en-US" sz="2402" b="1">
                <a:latin typeface="楷体_GB2312" charset="-122"/>
                <a:ea typeface="楷体_GB2312" charset="-122"/>
              </a:rPr>
              <a:t>艾滋病</a:t>
            </a:r>
            <a:r>
              <a:rPr lang="zh-CN" altLang="en-US" sz="2502" b="1">
                <a:latin typeface="Times New Roman" charset="0"/>
                <a:ea typeface="楷体_GB2312" charset="-122"/>
              </a:rPr>
              <a:t>”</a:t>
            </a:r>
            <a:r>
              <a:rPr lang="zh-CN" altLang="en-US" sz="2502" b="1">
                <a:latin typeface="楷体_GB2312" charset="-122"/>
                <a:ea typeface="楷体_GB2312" charset="-122"/>
              </a:rPr>
              <a:t>。</a:t>
            </a:r>
            <a:endParaRPr lang="zh-CN" altLang="en-US" sz="2602" b="1">
              <a:latin typeface="楷体_GB2312" charset="-122"/>
              <a:ea typeface="楷体_GB2312" charset="-122"/>
            </a:endParaRPr>
          </a:p>
        </p:txBody>
      </p:sp>
      <p:sp>
        <p:nvSpPr>
          <p:cNvPr id="2058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第二页，共43页。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0" name=""/>
          <p:cNvSpPr/>
          <p:nvPr>
            <p:ph type="title" idx="4294967295"/>
          </p:nvPr>
        </p:nvSpPr>
        <p:spPr>
          <a:xfrm>
            <a:off x="495605" y="297708"/>
            <a:ext cx="8920886" cy="12390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991210" indent="-991210" algn="ctr" defTabSz="9912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770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</a:lstStyle>
          <a:p/>
        </p:txBody>
      </p:sp>
      <p:sp>
        <p:nvSpPr>
          <p:cNvPr id="2061" name=""/>
          <p:cNvSpPr/>
          <p:nvPr>
            <p:ph type="body" idx="4294967295"/>
          </p:nvPr>
        </p:nvSpPr>
        <p:spPr>
          <a:xfrm>
            <a:off x="495605" y="1734616"/>
            <a:ext cx="8920886" cy="490614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1704" indent="-371704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•"/>
              <a:defRPr lang="zh-CN" altLang="en-US" sz="3469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  <a:lvl2pPr marL="805358" indent="-309753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–"/>
              <a:defRPr lang="zh-CN" altLang="en-US" sz="3035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2pPr>
            <a:lvl3pPr marL="1239012" indent="-247802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•"/>
              <a:defRPr lang="zh-CN" altLang="en-US" sz="2602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3pPr>
            <a:lvl4pPr marL="1734617" indent="-247802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–"/>
              <a:defRPr lang="zh-CN" altLang="en-US" sz="2168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4pPr>
            <a:lvl5pPr marL="2230222" indent="-247802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»"/>
              <a:defRPr lang="zh-CN" altLang="en-US" sz="2168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5pPr>
          </a:lstStyle>
          <a:p/>
        </p:txBody>
      </p:sp>
      <p:pic>
        <p:nvPicPr>
          <p:cNvPr id="2062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63" name="矩形 1"/>
          <p:cNvSpPr/>
          <p:nvPr/>
        </p:nvSpPr>
        <p:spPr>
          <a:xfrm>
            <a:off x="1834426" y="617786"/>
            <a:ext cx="5372494" cy="7878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4570" b="1">
                <a:solidFill>
                  <a:srgbClr val="FF0000"/>
                </a:solidFill>
                <a:latin typeface="黑体" charset="-122"/>
                <a:ea typeface="黑体" charset="-122"/>
              </a:rPr>
              <a:t>HIV的起源</a:t>
            </a:r>
            <a:endParaRPr lang="zh-CN" altLang="en-US" sz="4770" b="1">
              <a:solidFill>
                <a:srgbClr val="FF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064" name="矩形 2"/>
          <p:cNvSpPr/>
          <p:nvPr/>
        </p:nvSpPr>
        <p:spPr>
          <a:xfrm>
            <a:off x="495605" y="906888"/>
            <a:ext cx="9168688" cy="57496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spcBef>
                <a:spcPts val="325"/>
              </a:spcBef>
              <a:spcAft>
                <a:spcPts val="325"/>
              </a:spcAft>
              <a:tabLst>
                <a:tab pos="65392"/>
                <a:tab pos="7194874"/>
              </a:tabLst>
            </a:pPr>
            <a:endParaRPr lang="en-US" altLang="en-US" sz="3035" b="1">
              <a:solidFill>
                <a:srgbClr val="FFFF00"/>
              </a:solidFill>
            </a:endParaRPr>
          </a:p>
          <a:p>
            <a:pPr marL="0" lvl="0" indent="0">
              <a:spcBef>
                <a:spcPts val="325"/>
              </a:spcBef>
              <a:spcAft>
                <a:spcPts val="325"/>
              </a:spcAft>
              <a:tabLst>
                <a:tab pos="65392"/>
                <a:tab pos="7194874"/>
              </a:tabLst>
            </a:pPr>
            <a:r>
              <a:rPr lang="zh-CN" altLang="en-US" sz="2935" b="1">
                <a:latin typeface="隶书" charset="-122"/>
                <a:ea typeface="隶书" charset="-122"/>
              </a:rPr>
              <a:t>动物跨种传播 </a:t>
            </a:r>
            <a:r>
              <a:rPr lang="en-US" altLang="en-US" sz="3035" b="1">
                <a:latin typeface="隶书" charset="-122"/>
                <a:ea typeface="隶书" charset="-122"/>
              </a:rPr>
              <a:t>(trans-species).  </a:t>
            </a:r>
            <a:r>
              <a:rPr lang="zh-CN" altLang="en-US" sz="2735" b="1">
                <a:latin typeface="隶书" charset="-122"/>
                <a:ea typeface="隶书" charset="-122"/>
              </a:rPr>
              <a:t>从猩猩到人</a:t>
            </a:r>
            <a:r>
              <a:rPr lang="en-US" altLang="en-US" sz="3035" b="1">
                <a:latin typeface="隶书" charset="-122"/>
                <a:ea typeface="隶书" charset="-122"/>
              </a:rPr>
              <a:t>.</a:t>
            </a:r>
          </a:p>
          <a:p>
            <a:pPr marL="0" lvl="0" indent="0">
              <a:lnSpc>
                <a:spcPts val="108"/>
              </a:lnSpc>
              <a:spcBef>
                <a:spcPts val="325"/>
              </a:spcBef>
              <a:spcAft>
                <a:spcPts val="325"/>
              </a:spcAft>
              <a:tabLst>
                <a:tab pos="65392"/>
                <a:tab pos="7194874"/>
              </a:tabLst>
            </a:pPr>
            <a:endParaRPr lang="en-US" altLang="en-US" sz="3035" b="1">
              <a:latin typeface="隶书" charset="-122"/>
              <a:ea typeface="隶书" charset="-122"/>
            </a:endParaRPr>
          </a:p>
          <a:p>
            <a:pPr marL="0" lvl="0" indent="0">
              <a:spcBef>
                <a:spcPts val="325"/>
              </a:spcBef>
              <a:spcAft>
                <a:spcPts val="325"/>
              </a:spcAft>
              <a:tabLst>
                <a:tab pos="65392"/>
                <a:tab pos="7194874"/>
              </a:tabLst>
            </a:pPr>
            <a:endParaRPr lang="en-US" altLang="en-US" sz="3035" b="1">
              <a:latin typeface="隶书" charset="-122"/>
              <a:ea typeface="隶书" charset="-122"/>
            </a:endParaRPr>
          </a:p>
          <a:p>
            <a:pPr marL="0" lvl="0" indent="0">
              <a:spcBef>
                <a:spcPts val="325"/>
              </a:spcBef>
              <a:spcAft>
                <a:spcPts val="325"/>
              </a:spcAft>
              <a:tabLst>
                <a:tab pos="65392"/>
                <a:tab pos="7194874"/>
              </a:tabLst>
            </a:pPr>
            <a:r>
              <a:rPr lang="en-US" altLang="en-US" sz="2835" b="1">
                <a:latin typeface="隶书" charset="-122"/>
                <a:ea typeface="隶书" charset="-122"/>
              </a:rPr>
              <a:t>HIV-1: </a:t>
            </a:r>
            <a:r>
              <a:rPr lang="zh-CN" altLang="en-US" sz="2935" b="1">
                <a:latin typeface="隶书" charset="-122"/>
                <a:ea typeface="隶书" charset="-122"/>
              </a:rPr>
              <a:t>来源于黑猩猩的免疫缺陷病毒</a:t>
            </a:r>
            <a:r>
              <a:rPr lang="en-US" altLang="en-US" sz="2835" b="1">
                <a:latin typeface="隶书" charset="-122"/>
                <a:ea typeface="隶书" charset="-122"/>
              </a:rPr>
              <a:t>(SIV</a:t>
            </a:r>
            <a:r>
              <a:rPr lang="en-US" altLang="en-US" sz="3035" b="1" baseline="-25000">
                <a:latin typeface="隶书" charset="-122"/>
                <a:ea typeface="隶书" charset="-122"/>
              </a:rPr>
              <a:t>cpz</a:t>
            </a:r>
            <a:r>
              <a:rPr lang="en-US" altLang="en-US" sz="2835" b="1">
                <a:latin typeface="隶书" charset="-122"/>
                <a:ea typeface="隶书" charset="-122"/>
              </a:rPr>
              <a:t>).  </a:t>
            </a:r>
            <a:endParaRPr lang="en-US" altLang="en-US" sz="3035" b="1">
              <a:latin typeface="隶书" charset="-122"/>
              <a:ea typeface="隶书" charset="-122"/>
            </a:endParaRPr>
          </a:p>
          <a:p>
            <a:pPr marL="0" lvl="0" indent="0">
              <a:spcBef>
                <a:spcPts val="325"/>
              </a:spcBef>
              <a:spcAft>
                <a:spcPts val="325"/>
              </a:spcAft>
              <a:tabLst>
                <a:tab pos="65392"/>
                <a:tab pos="7194874"/>
              </a:tabLst>
            </a:pPr>
            <a:r>
              <a:rPr lang="zh-CN" altLang="en-US" sz="2735" b="1">
                <a:latin typeface="隶书" charset="-122"/>
                <a:ea typeface="隶书" charset="-122"/>
              </a:rPr>
              <a:t>证据</a:t>
            </a:r>
            <a:r>
              <a:rPr lang="en-US" altLang="en-US" sz="2735" b="1">
                <a:latin typeface="隶书" charset="-122"/>
                <a:ea typeface="隶书" charset="-122"/>
              </a:rPr>
              <a:t>: </a:t>
            </a:r>
            <a:r>
              <a:rPr lang="zh-CN" altLang="en-US" sz="2935" b="1">
                <a:latin typeface="隶书" charset="-122"/>
                <a:ea typeface="隶书" charset="-122"/>
              </a:rPr>
              <a:t>病毒基因组的遗传相似性</a:t>
            </a:r>
            <a:r>
              <a:rPr lang="en-US" altLang="en-US" sz="3035" b="1">
                <a:latin typeface="隶书" charset="-122"/>
                <a:ea typeface="隶书" charset="-122"/>
              </a:rPr>
              <a:t>; HIV-1</a:t>
            </a:r>
            <a:r>
              <a:rPr lang="zh-CN" altLang="en-US" sz="2935" b="1">
                <a:latin typeface="隶书" charset="-122"/>
                <a:ea typeface="隶书" charset="-122"/>
              </a:rPr>
              <a:t>和</a:t>
            </a:r>
            <a:r>
              <a:rPr lang="en-US" altLang="en-US" sz="2835" b="1">
                <a:latin typeface="隶书" charset="-122"/>
                <a:ea typeface="隶书" charset="-122"/>
              </a:rPr>
              <a:t>SIVcpz </a:t>
            </a:r>
            <a:r>
              <a:rPr lang="zh-CN" altLang="en-US" sz="2935" b="1">
                <a:latin typeface="隶书" charset="-122"/>
                <a:ea typeface="隶书" charset="-122"/>
              </a:rPr>
              <a:t>地理分布</a:t>
            </a:r>
            <a:r>
              <a:rPr lang="en-US" altLang="en-US" sz="2935" b="1">
                <a:latin typeface="隶书" charset="-122"/>
                <a:ea typeface="隶书" charset="-122"/>
              </a:rPr>
              <a:t>.  </a:t>
            </a:r>
            <a:r>
              <a:rPr lang="zh-CN" altLang="en-US" sz="2835" b="1">
                <a:latin typeface="隶书" charset="-122"/>
                <a:ea typeface="隶书" charset="-122"/>
              </a:rPr>
              <a:t>至少发生三次传播事件形成 了</a:t>
            </a:r>
            <a:r>
              <a:rPr lang="en-US" altLang="en-US" sz="3035" b="1">
                <a:latin typeface="隶书" charset="-122"/>
                <a:ea typeface="隶书" charset="-122"/>
              </a:rPr>
              <a:t>HIV-1 M, N, O</a:t>
            </a:r>
            <a:r>
              <a:rPr lang="zh-CN" altLang="en-US" sz="3035" b="1">
                <a:latin typeface="隶书" charset="-122"/>
                <a:ea typeface="隶书" charset="-122"/>
              </a:rPr>
              <a:t>组</a:t>
            </a:r>
            <a:r>
              <a:rPr lang="en-US" altLang="en-US" sz="2835" b="1">
                <a:latin typeface="隶书" charset="-122"/>
                <a:ea typeface="隶书" charset="-122"/>
              </a:rPr>
              <a:t>. M </a:t>
            </a:r>
            <a:r>
              <a:rPr lang="zh-CN" altLang="en-US" sz="3035" b="1">
                <a:latin typeface="隶书" charset="-122"/>
                <a:ea typeface="隶书" charset="-122"/>
              </a:rPr>
              <a:t>组病毒估计在</a:t>
            </a:r>
            <a:r>
              <a:rPr lang="en-US" altLang="en-US" sz="2735" b="1">
                <a:latin typeface="隶书" charset="-122"/>
                <a:ea typeface="隶书" charset="-122"/>
              </a:rPr>
              <a:t>1930s</a:t>
            </a:r>
            <a:r>
              <a:rPr lang="zh-CN" altLang="en-US" sz="2835" b="1">
                <a:latin typeface="隶书" charset="-122"/>
                <a:ea typeface="隶书" charset="-122"/>
              </a:rPr>
              <a:t>代传入人类</a:t>
            </a:r>
            <a:r>
              <a:rPr lang="en-US" altLang="en-US" sz="3035" b="1">
                <a:latin typeface="隶书" charset="-122"/>
                <a:ea typeface="隶书" charset="-122"/>
              </a:rPr>
              <a:t>.</a:t>
            </a:r>
          </a:p>
          <a:p>
            <a:pPr marL="0" lvl="0" indent="0">
              <a:spcBef>
                <a:spcPts val="325"/>
              </a:spcBef>
              <a:spcAft>
                <a:spcPts val="325"/>
              </a:spcAft>
              <a:tabLst>
                <a:tab pos="65392"/>
                <a:tab pos="7194874"/>
              </a:tabLst>
            </a:pPr>
            <a:endParaRPr lang="en-US" altLang="en-US" sz="3035" b="1">
              <a:latin typeface="隶书" charset="-122"/>
              <a:ea typeface="隶书" charset="-122"/>
            </a:endParaRPr>
          </a:p>
          <a:p>
            <a:pPr marL="0" lvl="0" indent="0">
              <a:spcBef>
                <a:spcPts val="325"/>
              </a:spcBef>
              <a:spcAft>
                <a:spcPts val="325"/>
              </a:spcAft>
              <a:tabLst>
                <a:tab pos="65392"/>
                <a:tab pos="7194874"/>
              </a:tabLst>
            </a:pPr>
            <a:r>
              <a:rPr lang="en-US" altLang="en-US" sz="2935" b="1">
                <a:latin typeface="隶书" charset="-122"/>
                <a:ea typeface="隶书" charset="-122"/>
              </a:rPr>
              <a:t>HIV-2:</a:t>
            </a:r>
            <a:r>
              <a:rPr lang="zh-CN" altLang="en-US" sz="2735" b="1">
                <a:latin typeface="隶书" charset="-122"/>
                <a:ea typeface="隶书" charset="-122"/>
              </a:rPr>
              <a:t>来源于</a:t>
            </a:r>
            <a:r>
              <a:rPr lang="en-US" altLang="en-US" sz="3035" b="1">
                <a:latin typeface="隶书" charset="-122"/>
                <a:ea typeface="隶书" charset="-122"/>
              </a:rPr>
              <a:t>Sooty Mangabey</a:t>
            </a:r>
            <a:r>
              <a:rPr lang="zh-CN" altLang="en-US" sz="2935" b="1">
                <a:latin typeface="隶书" charset="-122"/>
                <a:ea typeface="隶书" charset="-122"/>
              </a:rPr>
              <a:t>免疫缺陷病毒</a:t>
            </a:r>
            <a:r>
              <a:rPr lang="en-US" altLang="en-US" sz="2835" b="1">
                <a:latin typeface="隶书" charset="-122"/>
                <a:ea typeface="隶书" charset="-122"/>
              </a:rPr>
              <a:t>(SIV</a:t>
            </a:r>
            <a:r>
              <a:rPr lang="en-US" altLang="en-US" sz="2735" b="1" baseline="-25000">
                <a:latin typeface="隶书" charset="-122"/>
                <a:ea typeface="隶书" charset="-122"/>
              </a:rPr>
              <a:t>sm</a:t>
            </a:r>
            <a:r>
              <a:rPr lang="en-US" altLang="en-US" sz="2935" b="1">
                <a:latin typeface="隶书" charset="-122"/>
                <a:ea typeface="隶书" charset="-122"/>
              </a:rPr>
              <a:t>).  </a:t>
            </a:r>
            <a:endParaRPr lang="en-US" altLang="en-US" sz="3035" b="1">
              <a:latin typeface="隶书" charset="-122"/>
              <a:ea typeface="隶书" charset="-122"/>
            </a:endParaRPr>
          </a:p>
          <a:p>
            <a:pPr marL="0" lvl="0" indent="0" eaLnBrk="1" hangingPunct="1">
              <a:tabLst>
                <a:tab pos="65392"/>
                <a:tab pos="7194874"/>
              </a:tabLst>
            </a:pPr>
            <a:r>
              <a:rPr lang="zh-CN" altLang="en-US" sz="2835" b="1">
                <a:latin typeface="隶书" charset="-122"/>
                <a:ea typeface="隶书" charset="-122"/>
              </a:rPr>
              <a:t>证据</a:t>
            </a:r>
            <a:r>
              <a:rPr lang="en-US" altLang="en-US" sz="2935" b="1">
                <a:latin typeface="隶书" charset="-122"/>
                <a:ea typeface="隶书" charset="-122"/>
              </a:rPr>
              <a:t>: </a:t>
            </a:r>
            <a:r>
              <a:rPr lang="zh-CN" altLang="en-US" sz="2935" b="1">
                <a:latin typeface="隶书" charset="-122"/>
                <a:ea typeface="隶书" charset="-122"/>
              </a:rPr>
              <a:t>病毒基因组的遗传相似性</a:t>
            </a:r>
            <a:r>
              <a:rPr lang="en-US" altLang="en-US" sz="2935" b="1">
                <a:latin typeface="隶书" charset="-122"/>
                <a:ea typeface="隶书" charset="-122"/>
              </a:rPr>
              <a:t>; HIV-2</a:t>
            </a:r>
            <a:r>
              <a:rPr lang="zh-CN" altLang="en-US" sz="2735" b="1">
                <a:latin typeface="隶书" charset="-122"/>
                <a:ea typeface="隶书" charset="-122"/>
              </a:rPr>
              <a:t>和</a:t>
            </a:r>
            <a:r>
              <a:rPr lang="en-US" altLang="en-US" sz="2935" b="1">
                <a:latin typeface="隶书" charset="-122"/>
                <a:ea typeface="隶书" charset="-122"/>
              </a:rPr>
              <a:t>SIV</a:t>
            </a:r>
            <a:r>
              <a:rPr lang="en-US" altLang="en-US" sz="3035" b="1" baseline="-25000">
                <a:latin typeface="隶书" charset="-122"/>
                <a:ea typeface="隶书" charset="-122"/>
              </a:rPr>
              <a:t>sm</a:t>
            </a:r>
            <a:r>
              <a:rPr lang="en-US" altLang="en-US" sz="3035" b="1">
                <a:latin typeface="隶书" charset="-122"/>
                <a:ea typeface="隶书" charset="-122"/>
              </a:rPr>
              <a:t> </a:t>
            </a:r>
            <a:r>
              <a:rPr lang="zh-CN" altLang="en-US" sz="3035" b="1">
                <a:latin typeface="隶书" charset="-122"/>
                <a:ea typeface="隶书" charset="-122"/>
              </a:rPr>
              <a:t>地理分布</a:t>
            </a:r>
            <a:r>
              <a:rPr lang="en-US" altLang="en-US" sz="2935" b="1">
                <a:latin typeface="隶书" charset="-122"/>
                <a:ea typeface="隶书" charset="-122"/>
              </a:rPr>
              <a:t>.</a:t>
            </a:r>
            <a:endParaRPr lang="en-US" altLang="en-US" sz="3035" b="1">
              <a:latin typeface="隶书" charset="-122"/>
              <a:ea typeface="隶书" charset="-122"/>
            </a:endParaRPr>
          </a:p>
        </p:txBody>
      </p:sp>
      <p:sp>
        <p:nvSpPr>
          <p:cNvPr id="2065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第三页，共43页。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67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68" name="矩形 2"/>
          <p:cNvSpPr/>
          <p:nvPr>
            <p:ph type="title" idx="4294967295"/>
          </p:nvPr>
        </p:nvSpPr>
        <p:spPr>
          <a:xfrm>
            <a:off x="741687" y="1608995"/>
            <a:ext cx="8425282" cy="12390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991210" indent="-991210" algn="ctr" defTabSz="9912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770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rgbClr val="FF0000"/>
                </a:solidFill>
                <a:ea typeface="华文新魏" charset="-122"/>
              </a:rPr>
              <a:t>艾滋病病毒是什么样的？</a:t>
            </a:r>
          </a:p>
        </p:txBody>
      </p:sp>
      <p:sp>
        <p:nvSpPr>
          <p:cNvPr id="2069" name="矩形 3"/>
          <p:cNvSpPr/>
          <p:nvPr/>
        </p:nvSpPr>
        <p:spPr>
          <a:xfrm>
            <a:off x="662528" y="2935770"/>
            <a:ext cx="8430444" cy="13284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71704" indent="-371704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69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1pPr>
            <a:lvl2pPr marL="805358" indent="-309753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35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2pPr>
            <a:lvl3pPr marL="123901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02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3pPr>
            <a:lvl4pPr marL="1734617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4pPr>
            <a:lvl5pPr marL="223022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200000"/>
              </a:lnSpc>
              <a:buFont typeface="Wingdings" charset="2"/>
              <a:buNone/>
            </a:pPr>
            <a:r>
              <a:rPr lang="en-US" altLang="en-US" sz="2935">
                <a:latin typeface="黑体" charset="-122"/>
              </a:rPr>
              <a:t>       </a:t>
            </a:r>
            <a:r>
              <a:rPr lang="en-US" altLang="en-US" sz="2935">
                <a:latin typeface="宋体" charset="-122"/>
                <a:ea typeface="宋体" charset="-122"/>
              </a:rPr>
              <a:t>引起艾滋病的是“人类免疫缺陷病毒”（Human Immunodeficiency Virus  HIV）即艾滋病病毒。</a:t>
            </a:r>
            <a:endParaRPr lang="en-US" altLang="en-US" sz="3035">
              <a:latin typeface="宋体" charset="-122"/>
              <a:ea typeface="宋体" charset="-122"/>
            </a:endParaRPr>
          </a:p>
        </p:txBody>
      </p:sp>
      <p:sp>
        <p:nvSpPr>
          <p:cNvPr id="2070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第四页，共43页。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72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73" name="矩形 2"/>
          <p:cNvSpPr/>
          <p:nvPr>
            <p:ph type="title" idx="4294967295"/>
          </p:nvPr>
        </p:nvSpPr>
        <p:spPr>
          <a:xfrm>
            <a:off x="117018" y="516255"/>
            <a:ext cx="8986279" cy="79159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991210" indent="-991210" algn="ctr" defTabSz="9912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770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</a:lstStyle>
          <a:p>
            <a:pPr lvl="0" eaLnBrk="1" hangingPunct="1"/>
            <a:r>
              <a:rPr lang="zh-CN" altLang="en-US" sz="3369" b="1">
                <a:solidFill>
                  <a:srgbClr val="FF0000"/>
                </a:solidFill>
                <a:latin typeface="黑体" charset="-122"/>
                <a:ea typeface="黑体" charset="-122"/>
              </a:rPr>
              <a:t>一、  </a:t>
            </a:r>
            <a:r>
              <a:rPr lang="en-US" altLang="en-US" sz="3702" b="1">
                <a:solidFill>
                  <a:srgbClr val="FF0000"/>
                </a:solidFill>
                <a:latin typeface="黑体" charset="-122"/>
                <a:ea typeface="黑体" charset="-122"/>
              </a:rPr>
              <a:t>HIV</a:t>
            </a:r>
            <a:r>
              <a:rPr lang="zh-CN" altLang="en-US" sz="3469" b="1">
                <a:solidFill>
                  <a:srgbClr val="FF0000"/>
                </a:solidFill>
                <a:latin typeface="黑体" charset="-122"/>
                <a:ea typeface="黑体" charset="-122"/>
              </a:rPr>
              <a:t>的生物学特性</a:t>
            </a:r>
          </a:p>
        </p:txBody>
      </p:sp>
      <p:sp>
        <p:nvSpPr>
          <p:cNvPr id="2074" name="矩形 3"/>
          <p:cNvSpPr/>
          <p:nvPr>
            <p:ph type="body" idx="4294967295"/>
          </p:nvPr>
        </p:nvSpPr>
        <p:spPr>
          <a:xfrm>
            <a:off x="662528" y="1454119"/>
            <a:ext cx="8821077" cy="446044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lvl1pPr marL="371704" indent="-371704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•"/>
              <a:defRPr lang="zh-CN" altLang="en-US" sz="3469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  <a:lvl2pPr marL="805358" indent="-309753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–"/>
              <a:defRPr lang="zh-CN" altLang="en-US" sz="3035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2pPr>
            <a:lvl3pPr marL="1239012" indent="-247802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•"/>
              <a:defRPr lang="zh-CN" altLang="en-US" sz="2602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3pPr>
            <a:lvl4pPr marL="1734617" indent="-247802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–"/>
              <a:defRPr lang="zh-CN" altLang="en-US" sz="2168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4pPr>
            <a:lvl5pPr marL="2230222" indent="-247802" algn="l" defTabSz="99121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Arial" pitchFamily="34" charset="0"/>
              <a:buChar char="»"/>
              <a:defRPr lang="zh-CN" altLang="en-US" sz="2168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5pPr>
          </a:lstStyle>
          <a:p>
            <a:pPr lvl="0" eaLnBrk="1" hangingPunct="1">
              <a:lnSpc>
                <a:spcPct val="150000"/>
              </a:lnSpc>
              <a:buFont typeface="Wingdings" charset="2"/>
              <a:buNone/>
            </a:pPr>
            <a:r>
              <a:rPr lang="en-US" altLang="en-US" sz="2602" b="1">
                <a:latin typeface="仿宋_GB2312" charset="-122"/>
                <a:ea typeface="仿宋_GB2312" charset="-122"/>
              </a:rPr>
              <a:t>  </a:t>
            </a:r>
            <a:r>
              <a:rPr lang="en-US" altLang="en-US" sz="3035" b="1">
                <a:solidFill>
                  <a:srgbClr val="FF0000"/>
                </a:solidFill>
                <a:latin typeface="仿宋_GB2312" charset="-122"/>
                <a:ea typeface="仿宋_GB2312" charset="-122"/>
              </a:rPr>
              <a:t>（一）病毒结构</a:t>
            </a:r>
          </a:p>
          <a:p>
            <a:pPr lvl="0" eaLnBrk="1" hangingPunct="1">
              <a:lnSpc>
                <a:spcPct val="150000"/>
              </a:lnSpc>
            </a:pPr>
            <a:r>
              <a:rPr lang="en-US" altLang="en-US" sz="2602" b="1">
                <a:latin typeface="仿宋_GB2312" charset="-122"/>
                <a:ea typeface="仿宋_GB2312" charset="-122"/>
              </a:rPr>
              <a:t>HIV属于逆转录病毒，细胞膜芽生。</a:t>
            </a:r>
          </a:p>
          <a:p>
            <a:pPr lvl="0" eaLnBrk="1" hangingPunct="1">
              <a:lnSpc>
                <a:spcPct val="150000"/>
              </a:lnSpc>
            </a:pPr>
            <a:r>
              <a:rPr lang="en-US" altLang="en-US" sz="2602" b="1">
                <a:latin typeface="仿宋_GB2312" charset="-122"/>
                <a:ea typeface="仿宋_GB2312" charset="-122"/>
              </a:rPr>
              <a:t>典型的HIV病毒颗粒为球型，直径为100-140nm。</a:t>
            </a:r>
          </a:p>
          <a:p>
            <a:pPr lvl="0" eaLnBrk="1" hangingPunct="1">
              <a:lnSpc>
                <a:spcPct val="150000"/>
              </a:lnSpc>
            </a:pPr>
            <a:r>
              <a:rPr lang="en-US" altLang="en-US" sz="2602" b="1">
                <a:latin typeface="仿宋_GB2312" charset="-122"/>
                <a:ea typeface="仿宋_GB2312" charset="-122"/>
              </a:rPr>
              <a:t>病毒的最外层为包膜，包膜上有刺突，刺突上有GP</a:t>
            </a:r>
            <a:r>
              <a:rPr lang="en-US" altLang="en-US" sz="2502" b="1" baseline="30000">
                <a:latin typeface="仿宋_GB2312" charset="-122"/>
                <a:ea typeface="仿宋_GB2312" charset="-122"/>
              </a:rPr>
              <a:t>120</a:t>
            </a:r>
            <a:r>
              <a:rPr lang="en-US" altLang="en-US" sz="2402" b="1">
                <a:latin typeface="仿宋_GB2312" charset="-122"/>
                <a:ea typeface="仿宋_GB2312" charset="-122"/>
              </a:rPr>
              <a:t>糖蛋白，上有与宿主细胞表面CD</a:t>
            </a:r>
            <a:r>
              <a:rPr lang="en-US" altLang="en-US" sz="1851" b="1">
                <a:latin typeface="仿宋_GB2312" charset="-122"/>
                <a:ea typeface="仿宋_GB2312" charset="-122"/>
              </a:rPr>
              <a:t>4</a:t>
            </a:r>
            <a:r>
              <a:rPr lang="en-US" altLang="en-US" sz="2402" b="1">
                <a:latin typeface="仿宋_GB2312" charset="-122"/>
                <a:ea typeface="仿宋_GB2312" charset="-122"/>
              </a:rPr>
              <a:t>受体结合的部位。</a:t>
            </a:r>
            <a:endParaRPr lang="en-US" altLang="en-US" sz="2602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en-US" altLang="en-US" sz="2402" b="1">
                <a:latin typeface="仿宋_GB2312" charset="-122"/>
                <a:ea typeface="仿宋_GB2312" charset="-122"/>
              </a:rPr>
              <a:t>病毒的核心由单链的核糖核酸（RNA）、逆转录酶（RT）、核糖核酸酶H（RH）、整合酶（INT）以及结构蛋白组成。</a:t>
            </a:r>
            <a:endParaRPr lang="en-US" altLang="en-US" sz="2602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50000"/>
              </a:lnSpc>
            </a:pPr>
            <a:r>
              <a:rPr lang="en-US" altLang="en-US" sz="2302" b="1">
                <a:latin typeface="仿宋_GB2312" charset="-122"/>
                <a:ea typeface="仿宋_GB2312" charset="-122"/>
              </a:rPr>
              <a:t>核心的外面是病毒核衣壳，呈20面体，立体对称。</a:t>
            </a:r>
            <a:endParaRPr lang="en-US" altLang="en-US" sz="2602" b="1">
              <a:latin typeface="仿宋_GB2312" charset="-122"/>
              <a:ea typeface="仿宋_GB2312" charset="-122"/>
            </a:endParaRPr>
          </a:p>
        </p:txBody>
      </p:sp>
      <p:sp>
        <p:nvSpPr>
          <p:cNvPr id="2075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第五页，共43页。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7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7" name="矩形 2"/>
          <p:cNvSpPr/>
          <p:nvPr>
            <p:ph type="title" idx="4294967295"/>
          </p:nvPr>
        </p:nvSpPr>
        <p:spPr>
          <a:xfrm>
            <a:off x="585089" y="595414"/>
            <a:ext cx="8447653" cy="90688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991210" indent="-991210" algn="ctr" defTabSz="9912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770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</a:lstStyle>
          <a:p>
            <a:pPr lvl="0" eaLnBrk="1" hangingPunct="1"/>
            <a:r>
              <a:rPr lang="en-US" altLang="en-US">
                <a:solidFill>
                  <a:srgbClr val="FF0000"/>
                </a:solidFill>
                <a:ea typeface="微軟正黑體"/>
              </a:rPr>
              <a:t>HIV </a:t>
            </a:r>
            <a:r>
              <a:rPr lang="zh-CN" altLang="en-US">
                <a:solidFill>
                  <a:srgbClr val="FF0000"/>
                </a:solidFill>
                <a:ea typeface="微軟正黑體"/>
              </a:rPr>
              <a:t>病毒形态</a:t>
            </a:r>
            <a:endParaRPr lang="en-US" altLang="en-US">
              <a:solidFill>
                <a:srgbClr val="FF0000"/>
              </a:solidFill>
              <a:ea typeface="微軟正黑體"/>
            </a:endParaRPr>
          </a:p>
        </p:txBody>
      </p:sp>
      <p:graphicFrame>
        <p:nvGraphicFramePr>
          <p:cNvPr id="2078" name="对象 4"/>
          <p:cNvGraphicFramePr>
            <a:graphicFrameLocks noGrp="1" noChangeAspect="1"/>
          </p:cNvGraphicFramePr>
          <p:nvPr/>
        </p:nvGraphicFramePr>
        <p:xfrm>
          <a:off x="351053" y="2206129"/>
          <a:ext cx="3756616" cy="388051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progId="PhotoSuite.Image">
                  <p:embed/>
                </p:oleObj>
              </mc:Choice>
              <mc:Fallback>
                <p:oleObj r:id="rId2" progId="PhotoSuite.Imag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51053" y="2206129"/>
                        <a:ext cx="3756616" cy="3880517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79" name="对象 3"/>
          <p:cNvGraphicFramePr>
            <a:graphicFrameLocks noGrp="1" noChangeAspect="1"/>
          </p:cNvGraphicFramePr>
          <p:nvPr/>
        </p:nvGraphicFramePr>
        <p:xfrm>
          <a:off x="4174782" y="2085670"/>
          <a:ext cx="5542858" cy="41197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progId="PhotoSuite.Image">
                  <p:embed/>
                </p:oleObj>
              </mc:Choice>
              <mc:Fallback>
                <p:oleObj r:id="rId4" progId="PhotoSuite.Imag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174782" y="2085670"/>
                        <a:ext cx="5542858" cy="411971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80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第六页，共43页。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2" name="矩形 2"/>
          <p:cNvSpPr/>
          <p:nvPr/>
        </p:nvSpPr>
        <p:spPr>
          <a:xfrm>
            <a:off x="2519677" y="516255"/>
            <a:ext cx="4316908" cy="90100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lIns="0" tIns="0" rIns="0" bIns="0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lang="en-GB" altLang="en-US" sz="5554" b="1">
                <a:solidFill>
                  <a:srgbClr val="FF0000"/>
                </a:solidFill>
                <a:latin typeface="Times New Roman" charset="0"/>
              </a:rPr>
              <a:t>HIV-1 </a:t>
            </a:r>
            <a:r>
              <a:rPr lang="zh-CN" altLang="en-US" sz="5854" b="1">
                <a:solidFill>
                  <a:srgbClr val="FF0000"/>
                </a:solidFill>
                <a:latin typeface="Times New Roman" charset="0"/>
              </a:rPr>
              <a:t>模式图</a:t>
            </a:r>
          </a:p>
        </p:txBody>
      </p:sp>
      <p:graphicFrame>
        <p:nvGraphicFramePr>
          <p:cNvPr id="2083" name="对象 3"/>
          <p:cNvGraphicFramePr>
            <a:graphicFrameLocks noChangeAspect="1"/>
          </p:cNvGraphicFramePr>
          <p:nvPr/>
        </p:nvGraphicFramePr>
        <p:xfrm>
          <a:off x="349333" y="1813776"/>
          <a:ext cx="8824519" cy="471340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progId="FLW3Drawing">
                  <p:embed/>
                </p:oleObj>
              </mc:Choice>
              <mc:Fallback>
                <p:oleObj r:id="rId2" progId="FLW3Drawing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49333" y="1813776"/>
                        <a:ext cx="8824519" cy="4713408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84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第七页，共43页。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86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87" name="矩形 2"/>
          <p:cNvSpPr/>
          <p:nvPr/>
        </p:nvSpPr>
        <p:spPr>
          <a:xfrm>
            <a:off x="428492" y="829449"/>
            <a:ext cx="8898514" cy="54636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71704" indent="-371704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69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1pPr>
            <a:lvl2pPr marL="805358" indent="-309753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35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2pPr>
            <a:lvl3pPr marL="123901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02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3pPr>
            <a:lvl4pPr marL="1734617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4pPr>
            <a:lvl5pPr marL="223022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60000"/>
              </a:lnSpc>
              <a:buFont typeface="Wingdings" charset="2"/>
              <a:buNone/>
            </a:pPr>
            <a:r>
              <a:rPr lang="en-US" altLang="en-US" sz="2818" b="1">
                <a:solidFill>
                  <a:srgbClr val="FF0000"/>
                </a:solidFill>
                <a:latin typeface="仿宋_GB2312" charset="-122"/>
                <a:ea typeface="仿宋_GB2312" charset="-122"/>
              </a:rPr>
              <a:t>（二）病毒特性</a:t>
            </a:r>
          </a:p>
          <a:p>
            <a:pPr lvl="0" eaLnBrk="1" hangingPunct="1">
              <a:lnSpc>
                <a:spcPct val="160000"/>
              </a:lnSpc>
              <a:buFont typeface="Wingdings" charset="2"/>
              <a:buNone/>
            </a:pPr>
            <a:r>
              <a:rPr lang="en-US" altLang="en-US" sz="2518" b="1">
                <a:latin typeface="仿宋_GB2312" charset="-122"/>
                <a:ea typeface="仿宋_GB2312" charset="-122"/>
              </a:rPr>
              <a:t>      HIV病毒对外界的抵抗力受它存在形式的影响很大，HIV离开人体后很脆弱，不易存活。所以，存在于细胞外的HIV寿命很短。</a:t>
            </a:r>
            <a:endParaRPr lang="en-US" altLang="en-US" sz="2818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60000"/>
              </a:lnSpc>
              <a:buFont typeface="Wingdings" charset="2"/>
              <a:buNone/>
            </a:pPr>
            <a:r>
              <a:rPr lang="en-US" altLang="en-US" sz="2518" b="1">
                <a:latin typeface="仿宋_GB2312" charset="-122"/>
                <a:ea typeface="仿宋_GB2312" charset="-122"/>
              </a:rPr>
              <a:t>      1.由于严格的细胞内寄生的特性，HIV复制的原料和能源均取自于宿主细胞，所以，HIV离开了宿主细胞就无法进行代谢繁殖，也就在体外不易存活。</a:t>
            </a:r>
            <a:endParaRPr lang="en-US" altLang="en-US" sz="2818" b="1">
              <a:latin typeface="仿宋_GB2312" charset="-122"/>
              <a:ea typeface="仿宋_GB2312" charset="-122"/>
            </a:endParaRPr>
          </a:p>
        </p:txBody>
      </p:sp>
      <p:sp>
        <p:nvSpPr>
          <p:cNvPr id="2088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第八页，共43页。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0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1" name="矩形 2"/>
          <p:cNvSpPr/>
          <p:nvPr/>
        </p:nvSpPr>
        <p:spPr>
          <a:xfrm>
            <a:off x="507651" y="1063485"/>
            <a:ext cx="8898514" cy="59352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71704" indent="-371704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69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1pPr>
            <a:lvl2pPr marL="805358" indent="-309753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35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2pPr>
            <a:lvl3pPr marL="123901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02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3pPr>
            <a:lvl4pPr marL="1734617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4pPr>
            <a:lvl5pPr marL="223022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2935" b="1">
                <a:latin typeface="仿宋_GB2312" charset="-122"/>
                <a:ea typeface="仿宋_GB2312" charset="-122"/>
              </a:rPr>
              <a:t>    2.耐冷不耐热</a:t>
            </a:r>
            <a:endParaRPr lang="en-US" altLang="en-US" sz="3035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3035" b="1">
                <a:latin typeface="仿宋_GB2312" charset="-122"/>
                <a:ea typeface="仿宋_GB2312" charset="-122"/>
              </a:rPr>
              <a:t>    60</a:t>
            </a:r>
            <a:r>
              <a:rPr lang="en-US" altLang="en-US" sz="2935" b="1" baseline="30000">
                <a:latin typeface="仿宋_GB2312" charset="-122"/>
                <a:ea typeface="仿宋_GB2312" charset="-122"/>
              </a:rPr>
              <a:t>0</a:t>
            </a:r>
            <a:r>
              <a:rPr lang="en-US" altLang="en-US" sz="2735" b="1">
                <a:latin typeface="仿宋_GB2312" charset="-122"/>
                <a:ea typeface="仿宋_GB2312" charset="-122"/>
              </a:rPr>
              <a:t>C以上迅速灭活；56</a:t>
            </a:r>
            <a:r>
              <a:rPr lang="en-US" altLang="en-US" sz="2935" b="1" baseline="30000">
                <a:latin typeface="仿宋_GB2312" charset="-122"/>
                <a:ea typeface="仿宋_GB2312" charset="-122"/>
              </a:rPr>
              <a:t>0</a:t>
            </a:r>
            <a:r>
              <a:rPr lang="en-US" altLang="en-US" sz="2935" b="1">
                <a:latin typeface="仿宋_GB2312" charset="-122"/>
                <a:ea typeface="仿宋_GB2312" charset="-122"/>
              </a:rPr>
              <a:t>C30分钟即可灭活。</a:t>
            </a:r>
            <a:endParaRPr lang="en-US" altLang="en-US" sz="3035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2735" b="1">
                <a:latin typeface="仿宋_GB2312" charset="-122"/>
                <a:ea typeface="仿宋_GB2312" charset="-122"/>
              </a:rPr>
              <a:t>    3.对许多化学物质敏感</a:t>
            </a:r>
            <a:endParaRPr lang="en-US" altLang="en-US" sz="3035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3035" b="1">
                <a:latin typeface="仿宋_GB2312" charset="-122"/>
                <a:ea typeface="仿宋_GB2312" charset="-122"/>
              </a:rPr>
              <a:t>       常用的消毒剂均可将其杀灭。例如乙醇、漂白粉、来苏儿、福尔马林、双氧水、异丙醇、戊二醛、乙醚、丙酮等。</a:t>
            </a:r>
          </a:p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2935" b="1">
                <a:latin typeface="仿宋_GB2312" charset="-122"/>
                <a:ea typeface="仿宋_GB2312" charset="-122"/>
              </a:rPr>
              <a:t>     4.紫外线对艾滋病病毒的杀灭作用尚无定论。</a:t>
            </a:r>
            <a:endParaRPr lang="en-US" altLang="en-US" sz="3035" b="1">
              <a:latin typeface="仿宋_GB2312" charset="-122"/>
              <a:ea typeface="仿宋_GB2312" charset="-122"/>
            </a:endParaRPr>
          </a:p>
        </p:txBody>
      </p:sp>
      <p:sp>
        <p:nvSpPr>
          <p:cNvPr id="2092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第九页，共43页。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4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95" name="文本框 2"/>
          <p:cNvSpPr/>
          <p:nvPr/>
        </p:nvSpPr>
        <p:spPr>
          <a:xfrm>
            <a:off x="1378401" y="2701734"/>
            <a:ext cx="7103669" cy="216129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 eaLnBrk="1" hangingPunct="1">
              <a:lnSpc>
                <a:spcPct val="120000"/>
              </a:lnSpc>
              <a:spcBef>
                <a:spcPct val="50000"/>
              </a:spcBef>
            </a:pPr>
            <a:r>
              <a:rPr lang="en-US" altLang="en-US" sz="3702" b="1">
                <a:latin typeface="隶书" charset="-122"/>
                <a:ea typeface="隶书" charset="-122"/>
              </a:rPr>
              <a:t>    HIV</a:t>
            </a:r>
            <a:r>
              <a:rPr lang="zh-CN" altLang="en-US" sz="3802" b="1">
                <a:latin typeface="隶书" charset="-122"/>
                <a:ea typeface="隶书" charset="-122"/>
              </a:rPr>
              <a:t>对热很敏感，对低温耐受性强。因此，可以用高温灭活病毒，在低温条件下保存病毒。</a:t>
            </a:r>
            <a:endParaRPr lang="zh-CN" altLang="en-US" sz="3902" b="1">
              <a:latin typeface="隶书" charset="-122"/>
              <a:ea typeface="隶书" charset="-122"/>
            </a:endParaRPr>
          </a:p>
        </p:txBody>
      </p:sp>
      <p:sp>
        <p:nvSpPr>
          <p:cNvPr id="2096" name="矩形 3"/>
          <p:cNvSpPr/>
          <p:nvPr/>
        </p:nvSpPr>
        <p:spPr>
          <a:xfrm>
            <a:off x="2068462" y="1409376"/>
            <a:ext cx="5560779" cy="95177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50000"/>
              </a:spcBef>
            </a:pPr>
            <a:r>
              <a:rPr lang="en-US" altLang="en-US" sz="4770" b="1">
                <a:latin typeface="隶书" charset="-122"/>
                <a:ea typeface="隶书" charset="-122"/>
              </a:rPr>
              <a:t> </a:t>
            </a:r>
            <a:r>
              <a:rPr lang="en-US" altLang="en-US" sz="4570" b="1">
                <a:solidFill>
                  <a:srgbClr val="FF0000"/>
                </a:solidFill>
                <a:latin typeface="隶书" charset="-122"/>
                <a:ea typeface="隶书" charset="-122"/>
              </a:rPr>
              <a:t>HIV</a:t>
            </a:r>
            <a:r>
              <a:rPr lang="zh-CN" altLang="en-US" sz="4670" b="1">
                <a:solidFill>
                  <a:srgbClr val="FF0000"/>
                </a:solidFill>
                <a:latin typeface="隶书" charset="-122"/>
                <a:ea typeface="隶书" charset="-122"/>
              </a:rPr>
              <a:t>对温度的抵抗力</a:t>
            </a:r>
            <a:endParaRPr lang="zh-CN" altLang="en-US" sz="4770" b="1">
              <a:solidFill>
                <a:srgbClr val="FF0000"/>
              </a:solidFill>
              <a:latin typeface="隶书" charset="-122"/>
              <a:ea typeface="隶书" charset="-122"/>
            </a:endParaRPr>
          </a:p>
        </p:txBody>
      </p:sp>
      <p:sp>
        <p:nvSpPr>
          <p:cNvPr id="2097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第十页，共43页。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9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0" name="文本框 2"/>
          <p:cNvSpPr/>
          <p:nvPr/>
        </p:nvSpPr>
        <p:spPr>
          <a:xfrm>
            <a:off x="578206" y="1454119"/>
            <a:ext cx="8583600" cy="474450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just" eaLnBrk="1" hangingPunct="1">
              <a:lnSpc>
                <a:spcPct val="150000"/>
              </a:lnSpc>
              <a:spcBef>
                <a:spcPct val="50000"/>
              </a:spcBef>
            </a:pPr>
            <a:r>
              <a:rPr lang="en-US" altLang="en-US" sz="2302" b="1">
                <a:latin typeface="宋体" charset="-122"/>
              </a:rPr>
              <a:t>    </a:t>
            </a:r>
            <a:r>
              <a:rPr lang="zh-CN" altLang="en-US" sz="2402" b="1">
                <a:latin typeface="宋体" charset="-122"/>
              </a:rPr>
              <a:t>在室温（</a:t>
            </a:r>
            <a:r>
              <a:rPr lang="en-US" altLang="en-US" sz="2602" b="1">
                <a:latin typeface="宋体" charset="-122"/>
              </a:rPr>
              <a:t>22~27℃</a:t>
            </a:r>
            <a:r>
              <a:rPr lang="zh-CN" altLang="en-US" sz="2502" b="1">
                <a:latin typeface="宋体" charset="-122"/>
              </a:rPr>
              <a:t>）液体环境下</a:t>
            </a:r>
            <a:r>
              <a:rPr lang="en-US" altLang="en-US" sz="2402" b="1">
                <a:latin typeface="宋体" charset="-122"/>
              </a:rPr>
              <a:t>HIV</a:t>
            </a:r>
            <a:r>
              <a:rPr lang="zh-CN" altLang="en-US" sz="2302" b="1">
                <a:latin typeface="宋体" charset="-122"/>
              </a:rPr>
              <a:t>可存活</a:t>
            </a:r>
            <a:r>
              <a:rPr lang="en-US" altLang="en-US" sz="2602" b="1">
                <a:latin typeface="宋体" charset="-122"/>
              </a:rPr>
              <a:t>15</a:t>
            </a:r>
            <a:r>
              <a:rPr lang="zh-CN" altLang="en-US" sz="2602" b="1">
                <a:latin typeface="宋体" charset="-122"/>
              </a:rPr>
              <a:t>天以上；经</a:t>
            </a:r>
            <a:r>
              <a:rPr lang="en-US" altLang="en-US" sz="2402" b="1">
                <a:latin typeface="宋体" charset="-122"/>
              </a:rPr>
              <a:t>56℃</a:t>
            </a:r>
            <a:r>
              <a:rPr lang="zh-CN" altLang="en-US" sz="2302" b="1">
                <a:latin typeface="宋体" charset="-122"/>
              </a:rPr>
              <a:t>处理</a:t>
            </a:r>
            <a:r>
              <a:rPr lang="en-US" altLang="en-US" sz="2302" b="1">
                <a:latin typeface="宋体" charset="-122"/>
              </a:rPr>
              <a:t>30min</a:t>
            </a:r>
            <a:r>
              <a:rPr lang="zh-CN" altLang="en-US" sz="2502" b="1">
                <a:latin typeface="宋体" charset="-122"/>
              </a:rPr>
              <a:t>可使</a:t>
            </a:r>
            <a:r>
              <a:rPr lang="en-US" altLang="en-US" sz="2502" b="1">
                <a:latin typeface="宋体" charset="-122"/>
              </a:rPr>
              <a:t>HIV</a:t>
            </a:r>
            <a:r>
              <a:rPr lang="zh-CN" altLang="en-US" sz="2502" b="1">
                <a:latin typeface="宋体" charset="-122"/>
              </a:rPr>
              <a:t>在体外对人的</a:t>
            </a:r>
            <a:r>
              <a:rPr lang="en-US" altLang="en-US" sz="2602" b="1">
                <a:latin typeface="宋体" charset="-122"/>
              </a:rPr>
              <a:t>T</a:t>
            </a:r>
            <a:r>
              <a:rPr lang="zh-CN" altLang="en-US" sz="2602" b="1">
                <a:latin typeface="宋体" charset="-122"/>
              </a:rPr>
              <a:t>淋巴细胞失去感染性，但不能完全灭活血清中的</a:t>
            </a:r>
            <a:r>
              <a:rPr lang="en-US" altLang="en-US" sz="2502" b="1">
                <a:latin typeface="宋体" charset="-122"/>
              </a:rPr>
              <a:t>HIV</a:t>
            </a:r>
            <a:r>
              <a:rPr lang="zh-CN" altLang="en-US" sz="2602" b="1">
                <a:latin typeface="宋体" charset="-122"/>
              </a:rPr>
              <a:t>；经过</a:t>
            </a:r>
            <a:r>
              <a:rPr lang="en-US" altLang="en-US" sz="2402" b="1">
                <a:latin typeface="宋体" charset="-122"/>
              </a:rPr>
              <a:t>60℃ 3</a:t>
            </a:r>
            <a:r>
              <a:rPr lang="zh-CN" altLang="en-US" sz="2402" b="1">
                <a:latin typeface="宋体" charset="-122"/>
              </a:rPr>
              <a:t>小时或</a:t>
            </a:r>
            <a:r>
              <a:rPr lang="en-US" altLang="en-US" sz="2302" b="1">
                <a:latin typeface="宋体" charset="-122"/>
              </a:rPr>
              <a:t>80℃ 30min</a:t>
            </a:r>
            <a:r>
              <a:rPr lang="zh-CN" altLang="en-US" sz="2502" b="1">
                <a:latin typeface="宋体" charset="-122"/>
              </a:rPr>
              <a:t>作用后不能检出感染性病毒。</a:t>
            </a:r>
            <a:r>
              <a:rPr lang="en-US" altLang="en-US" sz="2302" b="1">
                <a:latin typeface="宋体" charset="-122"/>
              </a:rPr>
              <a:t>WHO</a:t>
            </a:r>
            <a:r>
              <a:rPr lang="zh-CN" altLang="en-US" sz="2502" b="1">
                <a:latin typeface="宋体" charset="-122"/>
              </a:rPr>
              <a:t>推荐的逆转录病毒灭活方法是</a:t>
            </a:r>
            <a:r>
              <a:rPr lang="en-US" altLang="en-US" sz="2402" b="1">
                <a:latin typeface="宋体" charset="-122"/>
              </a:rPr>
              <a:t>100℃20min</a:t>
            </a:r>
            <a:r>
              <a:rPr lang="zh-CN" altLang="en-US" sz="2302" b="1">
                <a:latin typeface="宋体" charset="-122"/>
              </a:rPr>
              <a:t>。美国</a:t>
            </a:r>
            <a:r>
              <a:rPr lang="en-US" altLang="en-US" sz="2602" b="1">
                <a:latin typeface="宋体" charset="-122"/>
              </a:rPr>
              <a:t>CDC</a:t>
            </a:r>
            <a:r>
              <a:rPr lang="zh-CN" altLang="en-US" sz="2602" b="1">
                <a:latin typeface="宋体" charset="-122"/>
              </a:rPr>
              <a:t>证明干燥环境中的</a:t>
            </a:r>
            <a:r>
              <a:rPr lang="en-US" altLang="en-US" sz="2302" b="1">
                <a:latin typeface="宋体" charset="-122"/>
              </a:rPr>
              <a:t>HIV</a:t>
            </a:r>
            <a:r>
              <a:rPr lang="zh-CN" altLang="en-US" sz="2302" b="1">
                <a:latin typeface="宋体" charset="-122"/>
              </a:rPr>
              <a:t>活性在几小时内降低</a:t>
            </a:r>
            <a:r>
              <a:rPr lang="en-US" altLang="en-US" sz="2302" b="1">
                <a:latin typeface="宋体" charset="-122"/>
              </a:rPr>
              <a:t>90-99%</a:t>
            </a:r>
            <a:r>
              <a:rPr lang="zh-CN" altLang="en-US" sz="2502" b="1">
                <a:latin typeface="宋体" charset="-122"/>
              </a:rPr>
              <a:t>。在干燥环境室温下，</a:t>
            </a:r>
            <a:r>
              <a:rPr lang="en-US" altLang="en-US" sz="2302" b="1">
                <a:latin typeface="宋体" charset="-122"/>
              </a:rPr>
              <a:t>HIV</a:t>
            </a:r>
            <a:r>
              <a:rPr lang="zh-CN" altLang="en-US" sz="2502" b="1">
                <a:latin typeface="宋体" charset="-122"/>
              </a:rPr>
              <a:t>的感染性持续时间可达</a:t>
            </a:r>
            <a:r>
              <a:rPr lang="en-US" altLang="en-US" sz="2602" b="1">
                <a:latin typeface="宋体" charset="-122"/>
              </a:rPr>
              <a:t>3</a:t>
            </a:r>
            <a:r>
              <a:rPr lang="zh-CN" altLang="en-US" sz="2602" b="1">
                <a:latin typeface="宋体" charset="-122"/>
              </a:rPr>
              <a:t>天以上，并按每小时</a:t>
            </a:r>
            <a:r>
              <a:rPr lang="en-US" altLang="en-US" sz="2302" b="1">
                <a:latin typeface="宋体" charset="-122"/>
              </a:rPr>
              <a:t>1</a:t>
            </a:r>
            <a:r>
              <a:rPr lang="zh-CN" altLang="en-US" sz="2302" b="1">
                <a:latin typeface="宋体" charset="-122"/>
              </a:rPr>
              <a:t>个对数级</a:t>
            </a:r>
            <a:r>
              <a:rPr lang="en-US" altLang="en-US" sz="2402" b="1">
                <a:latin typeface="宋体" charset="-122"/>
              </a:rPr>
              <a:t>TCID</a:t>
            </a:r>
            <a:r>
              <a:rPr lang="en-US" altLang="en-US" sz="2302" b="1" baseline="-30000">
                <a:latin typeface="宋体" charset="-122"/>
              </a:rPr>
              <a:t>50</a:t>
            </a:r>
            <a:r>
              <a:rPr lang="zh-CN" altLang="en-US" sz="2402" b="1">
                <a:latin typeface="宋体" charset="-122"/>
              </a:rPr>
              <a:t>减少，但其</a:t>
            </a:r>
            <a:r>
              <a:rPr lang="en-US" altLang="en-US" sz="2602" b="1">
                <a:latin typeface="宋体" charset="-122"/>
              </a:rPr>
              <a:t>RT</a:t>
            </a:r>
            <a:r>
              <a:rPr lang="zh-CN" altLang="en-US" sz="2502" b="1">
                <a:latin typeface="宋体" charset="-122"/>
              </a:rPr>
              <a:t>酶活性的检出时间不超过</a:t>
            </a:r>
            <a:r>
              <a:rPr lang="en-US" altLang="en-US" sz="2502" b="1">
                <a:latin typeface="宋体" charset="-122"/>
              </a:rPr>
              <a:t>3</a:t>
            </a:r>
            <a:r>
              <a:rPr lang="zh-CN" altLang="en-US" sz="2302" b="1">
                <a:latin typeface="宋体" charset="-122"/>
              </a:rPr>
              <a:t>天。</a:t>
            </a:r>
            <a:endParaRPr lang="zh-CN" altLang="en-US" sz="2602" b="1">
              <a:latin typeface="宋体" charset="-122"/>
            </a:endParaRPr>
          </a:p>
        </p:txBody>
      </p:sp>
      <p:sp>
        <p:nvSpPr>
          <p:cNvPr id="2101" name="矩形 3"/>
          <p:cNvSpPr/>
          <p:nvPr/>
        </p:nvSpPr>
        <p:spPr>
          <a:xfrm>
            <a:off x="3472676" y="413004"/>
            <a:ext cx="2478913" cy="89766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50000"/>
              </a:spcBef>
            </a:pPr>
            <a:r>
              <a:rPr lang="zh-CN" altLang="en-US" sz="4470" b="1">
                <a:solidFill>
                  <a:srgbClr val="FF0000"/>
                </a:solidFill>
                <a:latin typeface="Times New Roman" charset="0"/>
                <a:ea typeface="隶书" charset="-122"/>
              </a:rPr>
              <a:t>病毒灭活</a:t>
            </a:r>
            <a:endParaRPr lang="zh-CN" altLang="en-US" sz="4770" b="1">
              <a:solidFill>
                <a:srgbClr val="FF0000"/>
              </a:solidFill>
              <a:latin typeface="Times New Roman" charset="0"/>
              <a:ea typeface="隶书" charset="-122"/>
            </a:endParaRPr>
          </a:p>
        </p:txBody>
      </p:sp>
      <p:sp>
        <p:nvSpPr>
          <p:cNvPr id="2102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第十一页，共43页。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4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05" name="矩形 2"/>
          <p:cNvSpPr/>
          <p:nvPr/>
        </p:nvSpPr>
        <p:spPr>
          <a:xfrm>
            <a:off x="715874" y="626389"/>
            <a:ext cx="7950327" cy="97400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defPPr>
              <a:defRPr lang="zh-CN"/>
            </a:defPPr>
            <a:lvl1pPr marL="991210" indent="-991210" algn="ctr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770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/>
            <a:r>
              <a:rPr lang="zh-CN" altLang="en-US" sz="4036" b="1">
                <a:solidFill>
                  <a:srgbClr val="FF0000"/>
                </a:solidFill>
                <a:ea typeface="黑体" charset="-122"/>
              </a:rPr>
              <a:t>艾滋病病毒是怎样复制的？</a:t>
            </a:r>
            <a:endParaRPr lang="zh-CN" altLang="en-US" sz="4336" b="1">
              <a:solidFill>
                <a:srgbClr val="FF0000"/>
              </a:solidFill>
              <a:ea typeface="黑体" charset="-122"/>
            </a:endParaRPr>
          </a:p>
        </p:txBody>
      </p:sp>
      <p:sp>
        <p:nvSpPr>
          <p:cNvPr id="2106" name="矩形 3"/>
          <p:cNvSpPr/>
          <p:nvPr/>
        </p:nvSpPr>
        <p:spPr>
          <a:xfrm>
            <a:off x="819124" y="1765592"/>
            <a:ext cx="8483791" cy="487344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71704" indent="-371704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69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1pPr>
            <a:lvl2pPr marL="805358" indent="-309753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35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2pPr>
            <a:lvl3pPr marL="123901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02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3pPr>
            <a:lvl4pPr marL="1734617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4pPr>
            <a:lvl5pPr marL="223022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35000"/>
              </a:lnSpc>
              <a:buFont typeface="Wingdings" charset="2"/>
              <a:buNone/>
            </a:pPr>
            <a:r>
              <a:rPr lang="en-US" altLang="en-US" sz="1751" b="1">
                <a:latin typeface="仿宋_GB2312" charset="-122"/>
                <a:ea typeface="仿宋_GB2312" charset="-122"/>
              </a:rPr>
              <a:t>      </a:t>
            </a:r>
            <a:r>
              <a:rPr lang="en-US" altLang="en-US" sz="2302" b="1">
                <a:latin typeface="仿宋_GB2312" charset="-122"/>
                <a:ea typeface="仿宋_GB2312" charset="-122"/>
              </a:rPr>
              <a:t>HIV从感染到复制是一个连续的过程。为了帮助理解，人为的把这一过程分为几个阶段：</a:t>
            </a:r>
            <a:endParaRPr lang="en-US" altLang="en-US" sz="2602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35000"/>
              </a:lnSpc>
            </a:pPr>
            <a:r>
              <a:rPr lang="en-US" altLang="en-US" sz="2602" b="1">
                <a:latin typeface="仿宋_GB2312" charset="-122"/>
                <a:ea typeface="仿宋_GB2312" charset="-122"/>
              </a:rPr>
              <a:t>  HIV吸附靶细胞</a:t>
            </a:r>
          </a:p>
          <a:p>
            <a:pPr lvl="0" eaLnBrk="1" hangingPunct="1">
              <a:lnSpc>
                <a:spcPct val="135000"/>
              </a:lnSpc>
            </a:pPr>
            <a:r>
              <a:rPr lang="en-US" altLang="en-US" sz="2502" b="1">
                <a:latin typeface="仿宋_GB2312" charset="-122"/>
                <a:ea typeface="仿宋_GB2312" charset="-122"/>
              </a:rPr>
              <a:t>  病毒外衣溶解，核心内容物释放；</a:t>
            </a:r>
            <a:endParaRPr lang="en-US" altLang="en-US" sz="2602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35000"/>
              </a:lnSpc>
            </a:pPr>
            <a:r>
              <a:rPr lang="en-US" altLang="en-US" sz="2602" b="1">
                <a:latin typeface="仿宋_GB2312" charset="-122"/>
                <a:ea typeface="仿宋_GB2312" charset="-122"/>
              </a:rPr>
              <a:t>  病毒DNA复制与整合</a:t>
            </a:r>
          </a:p>
          <a:p>
            <a:pPr lvl="0" eaLnBrk="1" hangingPunct="1">
              <a:lnSpc>
                <a:spcPct val="135000"/>
              </a:lnSpc>
            </a:pPr>
            <a:r>
              <a:rPr lang="en-US" altLang="en-US" sz="2402" b="1">
                <a:latin typeface="仿宋_GB2312" charset="-122"/>
                <a:ea typeface="仿宋_GB2312" charset="-122"/>
              </a:rPr>
              <a:t>  病毒成份的合成</a:t>
            </a:r>
            <a:endParaRPr lang="en-US" altLang="en-US" sz="2602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35000"/>
              </a:lnSpc>
            </a:pPr>
            <a:r>
              <a:rPr lang="en-US" altLang="en-US" sz="2602" b="1">
                <a:latin typeface="仿宋_GB2312" charset="-122"/>
                <a:ea typeface="仿宋_GB2312" charset="-122"/>
              </a:rPr>
              <a:t>  病毒装配  </a:t>
            </a:r>
          </a:p>
          <a:p>
            <a:pPr lvl="0" eaLnBrk="1" hangingPunct="1">
              <a:lnSpc>
                <a:spcPct val="135000"/>
              </a:lnSpc>
            </a:pPr>
            <a:r>
              <a:rPr lang="en-US" altLang="en-US" sz="2502" b="1">
                <a:latin typeface="仿宋_GB2312" charset="-122"/>
                <a:ea typeface="仿宋_GB2312" charset="-122"/>
              </a:rPr>
              <a:t>  成熟病毒的释放</a:t>
            </a:r>
            <a:endParaRPr lang="en-US" altLang="en-US" sz="2602" b="1">
              <a:latin typeface="仿宋_GB2312" charset="-122"/>
              <a:ea typeface="仿宋_GB2312" charset="-122"/>
            </a:endParaRPr>
          </a:p>
        </p:txBody>
      </p:sp>
      <p:sp>
        <p:nvSpPr>
          <p:cNvPr id="2107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第十二页，共43页。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09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10" name="图片 2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1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第十三页，共43页。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3" name="图片 2"/>
          <p:cNvPicPr/>
          <p:nvPr/>
        </p:nvPicPr>
        <p:blipFill>
          <a:blip r:embed="rId2">
            <a:lum bright="4000" contrast="22000"/>
          </a:blip>
          <a:stretch>
            <a:fillRect/>
          </a:stretch>
        </p:blipFill>
        <p:spPr>
          <a:xfrm>
            <a:off x="0" y="1817218"/>
            <a:ext cx="9912096" cy="56168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14" name="矩形 3"/>
          <p:cNvSpPr/>
          <p:nvPr/>
        </p:nvSpPr>
        <p:spPr>
          <a:xfrm>
            <a:off x="660806" y="165202"/>
            <a:ext cx="8425282" cy="82600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80000"/>
              </a:lnSpc>
            </a:pPr>
            <a:r>
              <a:rPr lang="en-US" altLang="en-US" sz="3802" b="1">
                <a:solidFill>
                  <a:srgbClr val="C00000"/>
                </a:solidFill>
                <a:latin typeface="黑体" charset="-122"/>
                <a:ea typeface="黑体" charset="-122"/>
              </a:rPr>
              <a:t>HIV </a:t>
            </a:r>
            <a:r>
              <a:rPr lang="zh-CN" altLang="en-US" sz="3602" b="1">
                <a:solidFill>
                  <a:srgbClr val="C00000"/>
                </a:solidFill>
                <a:latin typeface="黑体" charset="-122"/>
                <a:ea typeface="黑体" charset="-122"/>
              </a:rPr>
              <a:t>进入细胞的机制</a:t>
            </a:r>
            <a:endParaRPr lang="zh-CN" altLang="en-US" sz="3902" b="1">
              <a:solidFill>
                <a:srgbClr val="C0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15" name="文本框 4"/>
          <p:cNvSpPr/>
          <p:nvPr/>
        </p:nvSpPr>
        <p:spPr>
          <a:xfrm>
            <a:off x="1677829" y="1297521"/>
            <a:ext cx="1500854" cy="4611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/>
            <a:r>
              <a:rPr lang="en-US" altLang="en-US" sz="2402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CD4 </a:t>
            </a:r>
            <a:r>
              <a:rPr lang="zh-CN" altLang="en-US" sz="2402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吸附</a:t>
            </a:r>
            <a:endParaRPr lang="zh-CN" altLang="en-US" sz="2602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116" name="文本框 5"/>
          <p:cNvSpPr/>
          <p:nvPr/>
        </p:nvSpPr>
        <p:spPr>
          <a:xfrm>
            <a:off x="4611097" y="1161574"/>
            <a:ext cx="1953006" cy="44571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lang="zh-CN" altLang="en-US" sz="2302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辅助受体结合</a:t>
            </a:r>
            <a:endParaRPr lang="zh-CN" altLang="en-US" sz="2602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117" name="文本框 6"/>
          <p:cNvSpPr/>
          <p:nvPr/>
        </p:nvSpPr>
        <p:spPr>
          <a:xfrm>
            <a:off x="8178210" y="1244175"/>
            <a:ext cx="772922" cy="44571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lang="zh-CN" altLang="en-US" sz="2302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融合</a:t>
            </a:r>
            <a:endParaRPr lang="zh-CN" altLang="en-US" sz="2602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118" name="椭圆 7"/>
          <p:cNvSpPr/>
          <p:nvPr/>
        </p:nvSpPr>
        <p:spPr>
          <a:xfrm>
            <a:off x="991210" y="1156411"/>
            <a:ext cx="2973629" cy="826008"/>
          </a:xfrm>
          <a:prstGeom prst="ellipse">
            <a:avLst/>
          </a:prstGeom>
          <a:noFill/>
          <a:ln w="1270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19" name="椭圆 8"/>
          <p:cNvSpPr/>
          <p:nvPr/>
        </p:nvSpPr>
        <p:spPr>
          <a:xfrm>
            <a:off x="4460443" y="991210"/>
            <a:ext cx="2230222" cy="1156411"/>
          </a:xfrm>
          <a:prstGeom prst="ellipse">
            <a:avLst/>
          </a:prstGeom>
          <a:noFill/>
          <a:ln w="1270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20" name="椭圆 9"/>
          <p:cNvSpPr/>
          <p:nvPr/>
        </p:nvSpPr>
        <p:spPr>
          <a:xfrm>
            <a:off x="7764475" y="1239012"/>
            <a:ext cx="1652016" cy="660806"/>
          </a:xfrm>
          <a:prstGeom prst="ellipse">
            <a:avLst/>
          </a:prstGeom>
          <a:noFill/>
          <a:ln w="12700" cap="flat">
            <a:solidFill>
              <a:srgbClr val="FF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21" name="椭圆 10"/>
          <p:cNvSpPr/>
          <p:nvPr/>
        </p:nvSpPr>
        <p:spPr>
          <a:xfrm>
            <a:off x="2230222" y="3964838"/>
            <a:ext cx="1073810" cy="2312822"/>
          </a:xfrm>
          <a:prstGeom prst="ellipse">
            <a:avLst/>
          </a:prstGeom>
          <a:noFill/>
          <a:ln w="57150" cap="flat">
            <a:solidFill>
              <a:srgbClr val="00CC99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22" name="椭圆 11"/>
          <p:cNvSpPr/>
          <p:nvPr/>
        </p:nvSpPr>
        <p:spPr>
          <a:xfrm>
            <a:off x="5286451" y="4460443"/>
            <a:ext cx="1239012" cy="1817218"/>
          </a:xfrm>
          <a:prstGeom prst="ellipse">
            <a:avLst/>
          </a:prstGeom>
          <a:noFill/>
          <a:ln w="57150" cap="flat">
            <a:solidFill>
              <a:srgbClr val="00CC99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23" name="椭圆 12"/>
          <p:cNvSpPr/>
          <p:nvPr/>
        </p:nvSpPr>
        <p:spPr>
          <a:xfrm>
            <a:off x="8012277" y="4956048"/>
            <a:ext cx="1239012" cy="1817218"/>
          </a:xfrm>
          <a:prstGeom prst="ellipse">
            <a:avLst/>
          </a:prstGeom>
          <a:noFill/>
          <a:ln w="57150" cap="flat">
            <a:solidFill>
              <a:srgbClr val="00CC99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ctr" anchorCtr="0"/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24" name="文本框 5"/>
          <p:cNvSpPr/>
          <p:nvPr/>
        </p:nvSpPr>
        <p:spPr>
          <a:xfrm>
            <a:off x="192735" y="6838658"/>
            <a:ext cx="9540392" cy="42184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lang="zh-CN" altLang="en-US" sz="2168" b="1">
                <a:solidFill>
                  <a:srgbClr val="C00000"/>
                </a:solidFill>
                <a:latin typeface="Times New Roman" charset="0"/>
              </a:rPr>
              <a:t>艾滋病毒通常需要利用</a:t>
            </a:r>
            <a:r>
              <a:rPr lang="en-US" altLang="en-US" sz="2068" b="1">
                <a:solidFill>
                  <a:srgbClr val="C00000"/>
                </a:solidFill>
                <a:latin typeface="Times New Roman" charset="0"/>
              </a:rPr>
              <a:t>CD4</a:t>
            </a:r>
            <a:r>
              <a:rPr lang="zh-CN" altLang="en-US" sz="2168" b="1">
                <a:solidFill>
                  <a:srgbClr val="C00000"/>
                </a:solidFill>
                <a:latin typeface="Times New Roman" charset="0"/>
              </a:rPr>
              <a:t>和辅助受体才能感染靶细胞</a:t>
            </a:r>
          </a:p>
        </p:txBody>
      </p:sp>
      <p:sp>
        <p:nvSpPr>
          <p:cNvPr id="2125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第十四页，共43页。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 fill="hold"/>
                                        <p:tgtEl>
                                          <p:spTgt spid="2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1" dur="500" fill="hold"/>
                                        <p:tgtEl>
                                          <p:spTgt spid="2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dur="50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5" dur="500" fill="hold"/>
                                        <p:tgtEl>
                                          <p:spTgt spid="2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7" presetID="22" presetClass="entr" presetSubtype="1" dur="500" fill="hold" grpId="4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9" dur="500" fill="hold"/>
                                        <p:tgtEl>
                                          <p:spTgt spid="2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1" presetID="22" presetClass="entr" presetSubtype="8" dur="500" fill="hold" grpId="2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23" dur="500" fill="hold"/>
                                        <p:tgtEl>
                                          <p:spTgt spid="2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2500"/>
                            </p:stCondLst>
                            <p:childTnLst>
                              <p:par>
                                <p:cTn id="25" presetID="22" presetClass="entr" presetSubtype="1" dur="500" fill="hold" grpId="5" nodeType="after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27" dur="500" fill="hold"/>
                                        <p:tgtEl>
                                          <p:spTgt spid="2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18" grpId="0"/>
      <p:bldP spid="2119" grpId="1"/>
      <p:bldP spid="2120" grpId="2"/>
      <p:bldP spid="2121" grpId="3"/>
      <p:bldP spid="2122" grpId="4"/>
      <p:bldP spid="2123" grpId="5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27" name="图片 2"/>
          <p:cNvPicPr/>
          <p:nvPr/>
        </p:nvPicPr>
        <p:blipFill>
          <a:blip r:embed="rId2"/>
          <a:srcRect l="7921" t="7433" r="7921"/>
          <a:stretch>
            <a:fillRect/>
          </a:stretch>
        </p:blipFill>
        <p:spPr>
          <a:xfrm>
            <a:off x="662528" y="1140924"/>
            <a:ext cx="8587042" cy="593176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28" name="文本框 3"/>
          <p:cNvSpPr/>
          <p:nvPr/>
        </p:nvSpPr>
        <p:spPr>
          <a:xfrm>
            <a:off x="2581526" y="204782"/>
            <a:ext cx="4893596" cy="74346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lang="en-US" altLang="en-US" sz="4236" b="1"/>
              <a:t>HIV</a:t>
            </a:r>
            <a:r>
              <a:rPr lang="zh-CN" altLang="en-US" sz="4236" b="1"/>
              <a:t>感染膜融合过程</a:t>
            </a:r>
            <a:endParaRPr lang="zh-CN" altLang="en-US" sz="4336" b="1"/>
          </a:p>
        </p:txBody>
      </p:sp>
      <p:sp>
        <p:nvSpPr>
          <p:cNvPr id="2129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第十五页，共43页。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1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2" name="矩形 2"/>
          <p:cNvSpPr/>
          <p:nvPr>
            <p:ph type="title" idx="4294967295"/>
          </p:nvPr>
        </p:nvSpPr>
        <p:spPr>
          <a:xfrm>
            <a:off x="351053" y="438817"/>
            <a:ext cx="9258173" cy="123901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991210" indent="-991210" algn="ctr" defTabSz="9912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770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chemeClr val="tx1"/>
                </a:solidFill>
                <a:ea typeface="黑体" charset="-122"/>
              </a:rPr>
              <a:t>艾滋病病毒的变异（</a:t>
            </a:r>
            <a:r>
              <a:rPr lang="en-US" altLang="en-US" b="1">
                <a:solidFill>
                  <a:schemeClr val="tx1"/>
                </a:solidFill>
                <a:ea typeface="黑体" charset="-122"/>
              </a:rPr>
              <a:t>1</a:t>
            </a:r>
            <a:r>
              <a:rPr lang="zh-CN" altLang="en-US" b="1">
                <a:solidFill>
                  <a:schemeClr val="tx1"/>
                </a:solidFill>
                <a:ea typeface="黑体" charset="-122"/>
              </a:rPr>
              <a:t>）</a:t>
            </a:r>
          </a:p>
        </p:txBody>
      </p:sp>
      <p:sp>
        <p:nvSpPr>
          <p:cNvPr id="2133" name="矩形 3"/>
          <p:cNvSpPr/>
          <p:nvPr/>
        </p:nvSpPr>
        <p:spPr>
          <a:xfrm>
            <a:off x="507651" y="2156226"/>
            <a:ext cx="8908839" cy="470652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71704" indent="-371704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69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1pPr>
            <a:lvl2pPr marL="805358" indent="-309753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35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2pPr>
            <a:lvl3pPr marL="123901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02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3pPr>
            <a:lvl4pPr marL="1734617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4pPr>
            <a:lvl5pPr marL="223022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2735" b="1">
                <a:latin typeface="仿宋_GB2312" charset="-122"/>
                <a:ea typeface="仿宋_GB2312" charset="-122"/>
              </a:rPr>
              <a:t>      新形成的子代病毒在抗原性方面，已经与母代病毒很不相同。在病毒复制的过程中，有三处可以出现错误。完成一个复制周期，三次错误可达10-20个氨基酸错误。在一个被感染的个体中，病毒完成许多次的复制以后，最早感染的原始代与新生的子代病毒，在抗原性方面，可以相差35%。</a:t>
            </a:r>
            <a:endParaRPr lang="en-US" altLang="en-US" sz="3035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3035" b="1">
                <a:latin typeface="仿宋_GB2312" charset="-122"/>
                <a:ea typeface="仿宋_GB2312" charset="-122"/>
              </a:rPr>
              <a:t>      </a:t>
            </a:r>
          </a:p>
        </p:txBody>
      </p:sp>
      <p:sp>
        <p:nvSpPr>
          <p:cNvPr id="2134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第十六页，共43页。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6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37" name="矩形 2"/>
          <p:cNvSpPr/>
          <p:nvPr>
            <p:ph type="title" idx="4294967295"/>
          </p:nvPr>
        </p:nvSpPr>
        <p:spPr>
          <a:xfrm>
            <a:off x="975722" y="672853"/>
            <a:ext cx="8177479" cy="73996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ctr" anchorCtr="0"/>
          <a:lstStyle>
            <a:lvl1pPr marL="991210" indent="-991210" algn="ctr" defTabSz="99121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770" b="0" i="0" u="none">
                <a:solidFill>
                  <a:schemeClr val="tx1"/>
                </a:solidFill>
                <a:latin typeface="나눔고딕" charset="-127"/>
                <a:ea typeface="나눔고딕" charset="-127"/>
                <a:sym typeface="나눔고딕" charset="-127"/>
              </a:defRPr>
            </a:lvl1pPr>
          </a:lstStyle>
          <a:p>
            <a:pPr lvl="0" eaLnBrk="1" hangingPunct="1"/>
            <a:r>
              <a:rPr lang="en-US" altLang="en-US" sz="3702" b="1">
                <a:solidFill>
                  <a:schemeClr val="tx1"/>
                </a:solidFill>
                <a:ea typeface="黑体" charset="-122"/>
              </a:rPr>
              <a:t>HIV</a:t>
            </a:r>
            <a:r>
              <a:rPr lang="zh-CN" altLang="en-US" sz="3702" b="1">
                <a:solidFill>
                  <a:schemeClr val="tx1"/>
                </a:solidFill>
                <a:ea typeface="黑体" charset="-122"/>
              </a:rPr>
              <a:t>变异（</a:t>
            </a:r>
            <a:r>
              <a:rPr lang="en-US" altLang="en-US" sz="3702" b="1">
                <a:solidFill>
                  <a:schemeClr val="tx1"/>
                </a:solidFill>
                <a:ea typeface="黑体" charset="-122"/>
              </a:rPr>
              <a:t>2</a:t>
            </a:r>
            <a:r>
              <a:rPr lang="zh-CN" altLang="en-US" sz="3602" b="1">
                <a:solidFill>
                  <a:schemeClr val="tx1"/>
                </a:solidFill>
                <a:ea typeface="黑体" charset="-122"/>
              </a:rPr>
              <a:t>）</a:t>
            </a:r>
            <a:endParaRPr lang="zh-CN" altLang="en-US" sz="3902" b="1">
              <a:solidFill>
                <a:schemeClr val="tx1"/>
              </a:solidFill>
              <a:ea typeface="黑体" charset="-122"/>
            </a:endParaRPr>
          </a:p>
        </p:txBody>
      </p:sp>
      <p:sp>
        <p:nvSpPr>
          <p:cNvPr id="2138" name="矩形 3"/>
          <p:cNvSpPr/>
          <p:nvPr/>
        </p:nvSpPr>
        <p:spPr>
          <a:xfrm>
            <a:off x="755454" y="2063300"/>
            <a:ext cx="8487232" cy="418682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71704" indent="-371704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69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1pPr>
            <a:lvl2pPr marL="805358" indent="-309753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35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2pPr>
            <a:lvl3pPr marL="123901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02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3pPr>
            <a:lvl4pPr marL="1734617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4pPr>
            <a:lvl5pPr marL="223022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2402" b="1">
                <a:latin typeface="仿宋_GB2312" charset="-122"/>
                <a:ea typeface="仿宋_GB2312" charset="-122"/>
              </a:rPr>
              <a:t>      这种抗原性的变异，给艾滋病的预防和控制工作带来很大的困难：</a:t>
            </a:r>
            <a:endParaRPr lang="en-US" altLang="en-US" sz="2602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2502" b="1">
                <a:latin typeface="仿宋_GB2312" charset="-122"/>
                <a:ea typeface="仿宋_GB2312" charset="-122"/>
              </a:rPr>
              <a:t>A.首先，体内自动免疫系统产生的抗体，不能完全清除病毒，因为特异性抗体的产生总比抗原的变异慢一步，因此，总无法将体内的病毒清除干净；</a:t>
            </a:r>
            <a:endParaRPr lang="en-US" altLang="en-US" sz="2602" b="1">
              <a:latin typeface="仿宋_GB2312" charset="-122"/>
              <a:ea typeface="仿宋_GB2312" charset="-122"/>
            </a:endParaRPr>
          </a:p>
          <a:p>
            <a:pPr lvl="0" eaLnBrk="1" hangingPunct="1">
              <a:lnSpc>
                <a:spcPct val="130000"/>
              </a:lnSpc>
              <a:buFont typeface="Wingdings" charset="2"/>
              <a:buNone/>
            </a:pPr>
            <a:r>
              <a:rPr lang="en-US" altLang="en-US" sz="2402" b="1">
                <a:latin typeface="仿宋_GB2312" charset="-122"/>
                <a:ea typeface="仿宋_GB2312" charset="-122"/>
              </a:rPr>
              <a:t>B.由于抗原的多变性，目前无法生产出一种有效的疫苗来预防艾滋病的感染。</a:t>
            </a:r>
            <a:endParaRPr lang="en-US" altLang="en-US" sz="2602" b="1">
              <a:latin typeface="仿宋_GB2312" charset="-122"/>
              <a:ea typeface="仿宋_GB2312" charset="-122"/>
            </a:endParaRPr>
          </a:p>
        </p:txBody>
      </p:sp>
      <p:sp>
        <p:nvSpPr>
          <p:cNvPr id="2139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第十七页，共43页。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1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2" name="文本框 2"/>
          <p:cNvSpPr/>
          <p:nvPr/>
        </p:nvSpPr>
        <p:spPr>
          <a:xfrm>
            <a:off x="1676108" y="516255"/>
            <a:ext cx="6009208" cy="80308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4670" b="1">
                <a:solidFill>
                  <a:srgbClr val="FF0000"/>
                </a:solidFill>
                <a:latin typeface="黑体" charset="-122"/>
                <a:ea typeface="黑体" charset="-122"/>
              </a:rPr>
              <a:t>艾滋病特点</a:t>
            </a:r>
            <a:endParaRPr lang="zh-CN" altLang="en-US" sz="4770" b="1">
              <a:solidFill>
                <a:srgbClr val="FF0000"/>
              </a:solidFill>
              <a:latin typeface="黑体" charset="-122"/>
              <a:ea typeface="黑体" charset="-122"/>
            </a:endParaRPr>
          </a:p>
        </p:txBody>
      </p:sp>
      <p:sp>
        <p:nvSpPr>
          <p:cNvPr id="2143" name="文本框 3"/>
          <p:cNvSpPr/>
          <p:nvPr/>
        </p:nvSpPr>
        <p:spPr>
          <a:xfrm>
            <a:off x="585089" y="1374960"/>
            <a:ext cx="8741918" cy="545933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95605" lvl="0" indent="-495605" eaLnBrk="1" hangingPunct="1">
              <a:spcBef>
                <a:spcPct val="50000"/>
              </a:spcBef>
              <a:buClr>
                <a:srgbClr val="FF0000"/>
              </a:buClr>
              <a:buFont typeface="Wingdings" charset="2"/>
              <a:buChar char="ü"/>
            </a:pPr>
            <a:r>
              <a:rPr lang="en-US" altLang="en-US" sz="2735">
                <a:latin typeface="Times New Roman" charset="0"/>
                <a:ea typeface="隶书" charset="-122"/>
              </a:rPr>
              <a:t> </a:t>
            </a:r>
            <a:r>
              <a:rPr lang="zh-CN" altLang="en-US" sz="2835">
                <a:latin typeface="Times New Roman" charset="0"/>
                <a:ea typeface="隶书" charset="-122"/>
              </a:rPr>
              <a:t>艾滋病是一种经血、经性途径传播的传染病；</a:t>
            </a:r>
            <a:endParaRPr lang="zh-CN" altLang="en-US" sz="3035">
              <a:latin typeface="Times New Roman" charset="0"/>
              <a:ea typeface="隶书" charset="-122"/>
            </a:endParaRPr>
          </a:p>
          <a:p>
            <a:pPr marL="495605" lvl="0" indent="-495605" eaLnBrk="1" hangingPunct="1">
              <a:spcBef>
                <a:spcPct val="50000"/>
              </a:spcBef>
              <a:buClr>
                <a:srgbClr val="FF0000"/>
              </a:buClr>
              <a:buFont typeface="Wingdings" charset="2"/>
              <a:buChar char="ü"/>
            </a:pPr>
            <a:r>
              <a:rPr lang="zh-CN" altLang="en-US" sz="2835">
                <a:latin typeface="Times New Roman" charset="0"/>
                <a:ea typeface="隶书" charset="-122"/>
              </a:rPr>
              <a:t> 潜伏期</a:t>
            </a:r>
            <a:r>
              <a:rPr lang="en-US" altLang="en-US" sz="2735">
                <a:latin typeface="Times New Roman" charset="0"/>
                <a:ea typeface="隶书" charset="-122"/>
              </a:rPr>
              <a:t>8-10</a:t>
            </a:r>
            <a:r>
              <a:rPr lang="zh-CN" altLang="en-US" sz="2835">
                <a:latin typeface="Times New Roman" charset="0"/>
                <a:ea typeface="隶书" charset="-122"/>
              </a:rPr>
              <a:t>年，时间长；</a:t>
            </a:r>
            <a:endParaRPr lang="zh-CN" altLang="en-US" sz="3035">
              <a:latin typeface="Times New Roman" charset="0"/>
              <a:ea typeface="隶书" charset="-122"/>
            </a:endParaRPr>
          </a:p>
          <a:p>
            <a:pPr marL="495605" lvl="0" indent="-495605" eaLnBrk="1" hangingPunct="1">
              <a:spcBef>
                <a:spcPct val="50000"/>
              </a:spcBef>
              <a:buClr>
                <a:srgbClr val="FF0000"/>
              </a:buClr>
              <a:buFont typeface="Wingdings" charset="2"/>
              <a:buChar char="ü"/>
            </a:pPr>
            <a:r>
              <a:rPr lang="zh-CN" altLang="en-US" sz="2935">
                <a:latin typeface="Times New Roman" charset="0"/>
                <a:ea typeface="隶书" charset="-122"/>
              </a:rPr>
              <a:t> 虽然有指征性疾病，但没有典型临床表现，机会性感染是它的主要临床症状；</a:t>
            </a:r>
            <a:endParaRPr lang="zh-CN" altLang="en-US" sz="3035">
              <a:latin typeface="Times New Roman" charset="0"/>
              <a:ea typeface="隶书" charset="-122"/>
            </a:endParaRPr>
          </a:p>
          <a:p>
            <a:pPr marL="495605" lvl="0" indent="-495605" eaLnBrk="1" hangingPunct="1">
              <a:spcBef>
                <a:spcPct val="50000"/>
              </a:spcBef>
              <a:buClr>
                <a:srgbClr val="FF0000"/>
              </a:buClr>
              <a:buFont typeface="Wingdings" charset="2"/>
              <a:buChar char="ü"/>
            </a:pPr>
            <a:r>
              <a:rPr lang="zh-CN" altLang="en-US" sz="3035">
                <a:latin typeface="Times New Roman" charset="0"/>
                <a:ea typeface="隶书" charset="-122"/>
              </a:rPr>
              <a:t> 诊断依靠流行病学、实验室诊断；</a:t>
            </a:r>
          </a:p>
          <a:p>
            <a:pPr marL="495605" lvl="0" indent="-495605" eaLnBrk="1" hangingPunct="1">
              <a:spcBef>
                <a:spcPct val="50000"/>
              </a:spcBef>
              <a:buClr>
                <a:srgbClr val="FF0000"/>
              </a:buClr>
              <a:buFont typeface="Wingdings" charset="2"/>
              <a:buChar char="ü"/>
            </a:pPr>
            <a:r>
              <a:rPr lang="zh-CN" altLang="en-US" sz="3035">
                <a:latin typeface="Times New Roman" charset="0"/>
                <a:ea typeface="隶书" charset="-122"/>
              </a:rPr>
              <a:t>  和人的行为有密切联系；</a:t>
            </a:r>
          </a:p>
          <a:p>
            <a:pPr marL="495605" lvl="0" indent="-495605" eaLnBrk="1" hangingPunct="1">
              <a:spcBef>
                <a:spcPct val="50000"/>
              </a:spcBef>
              <a:buClr>
                <a:srgbClr val="FF0000"/>
              </a:buClr>
              <a:buFont typeface="Wingdings" charset="2"/>
              <a:buChar char="ü"/>
            </a:pPr>
            <a:r>
              <a:rPr lang="zh-CN" altLang="en-US" sz="2735">
                <a:latin typeface="Times New Roman" charset="0"/>
                <a:ea typeface="隶书" charset="-122"/>
              </a:rPr>
              <a:t> 艾滋病病毒相对比较脆弱，易于消毒处理。</a:t>
            </a:r>
            <a:endParaRPr lang="zh-CN" altLang="en-US" sz="3035">
              <a:latin typeface="Times New Roman" charset="0"/>
              <a:ea typeface="隶书" charset="-122"/>
            </a:endParaRPr>
          </a:p>
          <a:p>
            <a:pPr marL="495605" lvl="0" indent="-495605" eaLnBrk="1" hangingPunct="1">
              <a:spcBef>
                <a:spcPct val="50000"/>
              </a:spcBef>
              <a:buClr>
                <a:srgbClr val="FF0000"/>
              </a:buClr>
              <a:buFont typeface="Wingdings" charset="2"/>
              <a:buChar char="ü"/>
            </a:pPr>
            <a:r>
              <a:rPr lang="zh-CN" altLang="en-US" sz="3035">
                <a:latin typeface="Times New Roman" charset="0"/>
                <a:ea typeface="隶书" charset="-122"/>
              </a:rPr>
              <a:t> 预防控制涉及到伦理、道德、性以及政策和法律等内容。</a:t>
            </a:r>
          </a:p>
        </p:txBody>
      </p:sp>
      <p:sp>
        <p:nvSpPr>
          <p:cNvPr id="2144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第十八页，共43页。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46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7" name="矩形 2"/>
          <p:cNvSpPr/>
          <p:nvPr/>
        </p:nvSpPr>
        <p:spPr>
          <a:xfrm>
            <a:off x="819124" y="1454119"/>
            <a:ext cx="8425282" cy="446044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/>
          <a:lstStyle>
            <a:defPPr>
              <a:defRPr lang="zh-CN"/>
            </a:defPPr>
            <a:lvl1pPr marL="371704" indent="-371704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3469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1pPr>
            <a:lvl2pPr marL="805358" indent="-309753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3035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2pPr>
            <a:lvl3pPr marL="123901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lang="zh-CN" altLang="en-US" sz="2602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3pPr>
            <a:lvl4pPr marL="1734617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4pPr>
            <a:lvl5pPr marL="2230222" indent="-247802" algn="l" defTabSz="99121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lang="zh-CN" altLang="en-US" sz="2168" b="0" i="0" u="none" kern="1200">
                <a:solidFill>
                  <a:schemeClr val="tx1"/>
                </a:solidFill>
                <a:latin typeface="나눔고딕" charset="-127"/>
                <a:ea typeface="나눔고딕" charset="-127"/>
                <a:cs typeface="+mn-cs"/>
                <a:sym typeface="나눔고딕" charset="-127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hangingPunct="1">
              <a:lnSpc>
                <a:spcPct val="150000"/>
              </a:lnSpc>
              <a:buClr>
                <a:srgbClr val="FF0000"/>
              </a:buClr>
              <a:buSzTx/>
              <a:buFont typeface="Wingdings" charset="2"/>
            </a:pPr>
            <a:r>
              <a:rPr lang="en-US" altLang="en-US" sz="3269" b="1">
                <a:latin typeface="隶书" charset="-122"/>
                <a:ea typeface="隶书" charset="-122"/>
              </a:rPr>
              <a:t>HIV变异大、复制快：</a:t>
            </a:r>
            <a:r>
              <a:rPr lang="en-US" altLang="en-US" sz="3469">
                <a:latin typeface="隶书" charset="-122"/>
                <a:ea typeface="隶书" charset="-122"/>
              </a:rPr>
              <a:t>突变 --&gt; 多样化 --&gt; 进化---耐药---抗免疫识别---更具有致病性---抗疫苗诱导免疫力</a:t>
            </a:r>
            <a:endParaRPr lang="en-US" altLang="en-US">
              <a:latin typeface="隶书" charset="-122"/>
              <a:ea typeface="隶书" charset="-122"/>
            </a:endParaRPr>
          </a:p>
          <a:p>
            <a:pPr lvl="0" eaLnBrk="1" hangingPunct="1">
              <a:lnSpc>
                <a:spcPct val="150000"/>
              </a:lnSpc>
              <a:buClr>
                <a:srgbClr val="FF0000"/>
              </a:buClr>
              <a:buSzTx/>
              <a:buFont typeface="Wingdings" charset="2"/>
            </a:pPr>
            <a:r>
              <a:rPr lang="en-US" altLang="en-US" sz="3369">
                <a:latin typeface="隶书" charset="-122"/>
                <a:ea typeface="隶书" charset="-122"/>
              </a:rPr>
              <a:t>目前没有治愈的药物，没有用来预防的疫苗</a:t>
            </a:r>
            <a:endParaRPr lang="en-US" altLang="en-US"/>
          </a:p>
        </p:txBody>
      </p:sp>
      <p:sp>
        <p:nvSpPr>
          <p:cNvPr id="2148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第十九页，共43页。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51" name="文本框 2"/>
          <p:cNvSpPr/>
          <p:nvPr/>
        </p:nvSpPr>
        <p:spPr>
          <a:xfrm>
            <a:off x="662528" y="1765592"/>
            <a:ext cx="8500999" cy="442730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en-US" sz="3035">
                <a:latin typeface="隶书" charset="-122"/>
                <a:ea typeface="隶书" charset="-122"/>
              </a:rPr>
              <a:t>    </a:t>
            </a:r>
            <a:r>
              <a:rPr lang="zh-CN" altLang="en-US" sz="3035">
                <a:latin typeface="隶书" charset="-122"/>
                <a:ea typeface="隶书" charset="-122"/>
              </a:rPr>
              <a:t>艾滋病病毒主要存在于感染者的血液、精液、阴道分泌物、乳汁和伤口渗出液中。</a:t>
            </a:r>
            <a:r>
              <a:rPr lang="zh-CN" altLang="en-US" sz="2935">
                <a:latin typeface="Courier New" charset="0"/>
                <a:ea typeface="隶书" charset="-122"/>
              </a:rPr>
              <a:t> </a:t>
            </a:r>
            <a:endParaRPr lang="zh-CN" altLang="en-US" sz="3035">
              <a:latin typeface="隶书" charset="-122"/>
              <a:ea typeface="隶书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50000"/>
              </a:spcBef>
            </a:pPr>
            <a:r>
              <a:rPr lang="zh-CN" altLang="en-US" sz="2835">
                <a:latin typeface="隶书" charset="-122"/>
                <a:ea typeface="隶书" charset="-122"/>
              </a:rPr>
              <a:t>    含有大量白细胞的体液中可以有相当数量的</a:t>
            </a:r>
            <a:r>
              <a:rPr lang="en-US" altLang="en-US" sz="3035">
                <a:latin typeface="隶书" charset="-122"/>
                <a:ea typeface="隶书" charset="-122"/>
              </a:rPr>
              <a:t>HIV</a:t>
            </a:r>
            <a:r>
              <a:rPr lang="zh-CN" altLang="en-US" sz="2835">
                <a:latin typeface="隶书" charset="-122"/>
                <a:ea typeface="隶书" charset="-122"/>
              </a:rPr>
              <a:t>，因此这些体液在</a:t>
            </a:r>
            <a:r>
              <a:rPr lang="en-US" altLang="en-US" sz="2735">
                <a:latin typeface="隶书" charset="-122"/>
                <a:ea typeface="隶书" charset="-122"/>
              </a:rPr>
              <a:t>HIV</a:t>
            </a:r>
            <a:r>
              <a:rPr lang="zh-CN" altLang="en-US" sz="3035">
                <a:latin typeface="隶书" charset="-122"/>
                <a:ea typeface="隶书" charset="-122"/>
              </a:rPr>
              <a:t>传播中有十分重要的意义。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50000"/>
              </a:spcBef>
            </a:pPr>
            <a:r>
              <a:rPr lang="zh-CN" altLang="en-US" sz="2835">
                <a:latin typeface="隶书" charset="-122"/>
                <a:ea typeface="隶书" charset="-122"/>
              </a:rPr>
              <a:t>   </a:t>
            </a:r>
            <a:r>
              <a:rPr lang="en-US" altLang="en-US" sz="3035">
                <a:latin typeface="隶书" charset="-122"/>
                <a:ea typeface="隶书" charset="-122"/>
              </a:rPr>
              <a:t>HIV</a:t>
            </a:r>
            <a:r>
              <a:rPr lang="zh-CN" altLang="en-US" sz="2935">
                <a:latin typeface="隶书" charset="-122"/>
                <a:ea typeface="隶书" charset="-122"/>
              </a:rPr>
              <a:t>也存在于其他体液中，如泪液、唾液和汗液，但一般情况下存在数量很少，不足以导致</a:t>
            </a:r>
            <a:r>
              <a:rPr lang="en-US" altLang="en-US" sz="2835">
                <a:latin typeface="隶书" charset="-122"/>
                <a:ea typeface="隶书" charset="-122"/>
              </a:rPr>
              <a:t>HIV</a:t>
            </a:r>
            <a:r>
              <a:rPr lang="zh-CN" altLang="en-US" sz="2935">
                <a:latin typeface="隶书" charset="-122"/>
                <a:ea typeface="隶书" charset="-122"/>
              </a:rPr>
              <a:t>的传播。</a:t>
            </a:r>
            <a:endParaRPr lang="zh-CN" altLang="en-US" sz="3035">
              <a:latin typeface="隶书" charset="-122"/>
              <a:ea typeface="隶书" charset="-122"/>
            </a:endParaRPr>
          </a:p>
        </p:txBody>
      </p:sp>
      <p:sp>
        <p:nvSpPr>
          <p:cNvPr id="2152" name="矩形 3"/>
          <p:cNvSpPr/>
          <p:nvPr/>
        </p:nvSpPr>
        <p:spPr>
          <a:xfrm>
            <a:off x="2536533" y="672853"/>
            <a:ext cx="5155667" cy="76061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non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4336" b="1">
                <a:solidFill>
                  <a:srgbClr val="FF0000"/>
                </a:solidFill>
                <a:ea typeface="华文行楷" charset="-122"/>
              </a:rPr>
              <a:t>哪里有艾滋病病毒？</a:t>
            </a:r>
          </a:p>
        </p:txBody>
      </p:sp>
      <p:sp>
        <p:nvSpPr>
          <p:cNvPr id="2153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第二十页，共43页。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 fill="hold"/>
                                        <p:tgtEl>
                                          <p:spTgt spid="2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5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912096" cy="743407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56" name="文本框 2"/>
          <p:cNvSpPr/>
          <p:nvPr/>
        </p:nvSpPr>
        <p:spPr>
          <a:xfrm>
            <a:off x="743407" y="743407"/>
            <a:ext cx="8342681" cy="535020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rot="0" vert="horz" wrap="square" anchor="t" anchorCtr="0">
            <a:spAutoFit/>
          </a:bodyPr>
          <a:lstStyle>
            <a:defPPr>
              <a:defRPr lang="zh-CN"/>
            </a:defPPr>
            <a:lvl1pPr marL="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1pPr>
            <a:lvl2pPr marL="495605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2pPr>
            <a:lvl3pPr marL="991210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3pPr>
            <a:lvl4pPr marL="1486814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4pPr>
            <a:lvl5pPr marL="1982419" indent="0" algn="l" defTabSz="99121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951" b="0" i="0" u="none" kern="1200">
                <a:solidFill>
                  <a:schemeClr val="tx1"/>
                </a:solidFill>
                <a:latin typeface="Arial" pitchFamily="34" charset="0"/>
                <a:ea typeface="나눔고딕" charset="-127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30000"/>
              </a:lnSpc>
              <a:spcBef>
                <a:spcPct val="50000"/>
              </a:spcBef>
            </a:pPr>
            <a:r>
              <a:rPr lang="zh-CN" altLang="en-US" sz="3469" b="1">
                <a:solidFill>
                  <a:srgbClr val="FF0000"/>
                </a:solidFill>
                <a:latin typeface="隶书" charset="-122"/>
                <a:ea typeface="隶书" charset="-122"/>
              </a:rPr>
              <a:t>艾滋病病毒的特性和传播条件</a:t>
            </a:r>
          </a:p>
          <a:p>
            <a:pPr marL="0" lvl="0" indent="0" algn="just" eaLnBrk="1" hangingPunct="1">
              <a:lnSpc>
                <a:spcPct val="130000"/>
              </a:lnSpc>
              <a:spcBef>
                <a:spcPct val="50000"/>
              </a:spcBef>
            </a:pPr>
            <a:r>
              <a:rPr lang="zh-CN" altLang="en-US" sz="2302">
                <a:latin typeface="隶书" charset="-122"/>
                <a:ea typeface="隶书" charset="-122"/>
              </a:rPr>
              <a:t>    艾滋病病毒对外界环境的抵抗力较弱，离开人体后，很快会失去传染性。高温、干燥以及常用消毒剂都可以杀灭这种病毒。</a:t>
            </a:r>
            <a:endParaRPr lang="zh-CN" altLang="en-US" sz="2602">
              <a:latin typeface="隶书" charset="-122"/>
              <a:ea typeface="隶书" charset="-122"/>
            </a:endParaRPr>
          </a:p>
          <a:p>
            <a:pPr marL="0" lvl="0" indent="0" algn="just" eaLnBrk="1" hangingPunct="1">
              <a:lnSpc>
                <a:spcPct val="135000"/>
              </a:lnSpc>
            </a:pPr>
            <a:r>
              <a:rPr lang="zh-CN" altLang="en-US" sz="2302">
                <a:latin typeface="隶书" charset="-122"/>
                <a:ea typeface="隶书" charset="-122"/>
              </a:rPr>
              <a:t>    艾滋病病毒的传播条件：</a:t>
            </a:r>
            <a:endParaRPr lang="zh-CN" altLang="en-US" sz="2602">
              <a:latin typeface="隶书" charset="-122"/>
              <a:ea typeface="隶书" charset="-122"/>
            </a:endParaRPr>
          </a:p>
          <a:p>
            <a:pPr marL="0" lvl="0" indent="0" algn="just" eaLnBrk="1" hangingPunct="1">
              <a:lnSpc>
                <a:spcPct val="135000"/>
              </a:lnSpc>
            </a:pPr>
            <a:r>
              <a:rPr lang="zh-CN" altLang="en-US" sz="2602">
                <a:latin typeface="隶书" charset="-122"/>
                <a:ea typeface="隶书" charset="-122"/>
              </a:rPr>
              <a:t>    一是有足够数量的病毒从感染者的身体排出才能造成感染；</a:t>
            </a:r>
          </a:p>
          <a:p>
            <a:pPr marL="0" lvl="0" indent="0" algn="just" eaLnBrk="1" hangingPunct="1">
              <a:lnSpc>
                <a:spcPct val="135000"/>
              </a:lnSpc>
            </a:pPr>
            <a:r>
              <a:rPr lang="zh-CN" altLang="en-US" sz="2302">
                <a:latin typeface="隶书" charset="-122"/>
                <a:ea typeface="隶书" charset="-122"/>
              </a:rPr>
              <a:t>    二是病毒经过一定传播方式；</a:t>
            </a:r>
            <a:endParaRPr lang="zh-CN" altLang="en-US" sz="2602">
              <a:latin typeface="隶书" charset="-122"/>
              <a:ea typeface="隶书" charset="-122"/>
            </a:endParaRPr>
          </a:p>
          <a:p>
            <a:pPr marL="0" lvl="0" indent="0" algn="just" eaLnBrk="1" hangingPunct="1">
              <a:lnSpc>
                <a:spcPct val="135000"/>
              </a:lnSpc>
            </a:pPr>
            <a:r>
              <a:rPr lang="zh-CN" altLang="en-US" sz="2502">
                <a:latin typeface="隶书" charset="-122"/>
                <a:ea typeface="隶书" charset="-122"/>
              </a:rPr>
              <a:t>    三是人的皮肤或粘膜有破损，足量的病毒才有机会侵入人体。</a:t>
            </a:r>
            <a:endParaRPr lang="zh-CN" altLang="en-US" sz="2602">
              <a:latin typeface="隶书" charset="-122"/>
              <a:ea typeface="隶书" charset="-122"/>
            </a:endParaRPr>
          </a:p>
        </p:txBody>
      </p:sp>
      <p:sp>
        <p:nvSpPr>
          <p:cNvPr id="2157" name="New shape"/>
          <p:cNvSpPr/>
          <p:nvPr/>
        </p:nvSpPr>
        <p:spPr>
          <a:xfrm>
            <a:off x="0" y="7180072"/>
            <a:ext cx="9912096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第二十一页，共43页。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642096" cy="6164072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https://d.book118.com/708115120045006046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 overriden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70C0"/>
      </a:hlink>
      <a:folHlink>
        <a:srgbClr val="3F3F3F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70C0"/>
        </a:hlink>
        <a:folHlink>
          <a:srgbClr val="3F3F3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7">
      <vt:lpstr>Arial</vt:lpstr>
      <vt:lpstr>Calibri</vt:lpstr>
      <vt:lpstr>나눔고딕</vt:lpstr>
      <vt:lpstr>宋体</vt:lpstr>
      <vt:lpstr>隶书</vt:lpstr>
      <vt:lpstr>Courier New</vt:lpstr>
      <vt:lpstr>黑体</vt:lpstr>
      <vt:lpstr>Times New Roman</vt:lpstr>
      <vt:lpstr>楷体_GB2312</vt:lpstr>
      <vt:lpstr>华文新魏</vt:lpstr>
      <vt:lpstr>Wingdings</vt:lpstr>
      <vt:lpstr>仿宋_GB2312</vt:lpstr>
      <vt:lpstr>微軟正黑體</vt:lpstr>
      <vt:lpstr>华文行楷</vt:lpstr>
      <vt:lpstr>Office Theme</vt:lpstr>
      <vt:lpstr>PowerPoint Presentation</vt:lpstr>
      <vt:lpstr>PowerPoint Presentation</vt:lpstr>
      <vt:lpstr>PowerPoint Presentation</vt:lpstr>
      <vt:lpstr>艾滋病病毒是什么样的？</vt:lpstr>
      <vt:lpstr>一、  HIV的生物学特性</vt:lpstr>
      <vt:lpstr>HIV 病毒形态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艾滋病病毒的变异（1）</vt:lpstr>
      <vt:lpstr>HIV变异（2）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2024-09-27T03:39:46.070</cp:lastPrinted>
  <dcterms:created xsi:type="dcterms:W3CDTF">2024-09-26T19:39:46Z</dcterms:created>
  <dcterms:modified xsi:type="dcterms:W3CDTF">2024-09-26T19:39:47Z</dcterms:modified>
</cp:coreProperties>
</file>