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8B8F4A-4934-430D-82C5-A420A2BAE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76B527-30DA-4935-8FF6-77EF5EEC3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FEF461-D224-46F3-9048-0A473BCB7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7DB919-E81E-48BF-99BF-A4BC321F56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AE10C0-12A5-41D5-9A71-5FF267CE82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603670-9CA4-4243-BFB6-D08FDA40F5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6DA3CF-4808-4F5D-9124-5C27B587B9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9AD47C-F0CD-4C3A-8F09-CCAF24A149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7FF3EA-99F8-4483-90BA-21F788BC6A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5A58E-FDDF-45C7-AFCA-49049CBEA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3C1F1-45E4-4674-A9BE-57F8D9695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21040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急救护理培训课程PPT\n## 1.急救护理的基本概念与重要性\n### 1.1急救护理的定义及其与临床护理的区别\n### 1.2急救护理在紧急情况下的重要作用\n### 1.3急救护理对提高患者生存率和生活质量的影响\n## 2.急救护理的基本技能与操作\n### 2.1心肺复苏（CPR）的操作流程与技巧\n### 2.2止血与包扎技术在急救中的应用\n### 2.3急救搬运与患者转运的注意事项\n## 3.常见急症的急救护理措施\n### 3.1急性心肌梗死的急救护理\n### 3.2脑卒中的急救护理\n### 3.3创伤性休克的急救护理\n## 4.急救设备与药物的使用\n### 4.1急救箱内的基本设备与物品\n### 4.2常见急救药物的作用与用法\n### 4.3急救设备的正确使用与维护\n## 5.急救护理的团队协作与沟通\n### 5.1急救护理团队的组织架构与职责\n### 5.2有效沟通在急救护理中的应用\n### 5.3团队协同作战在急救护理中的重要性\n## 6.急救护理的法律法规与伦理道德\n### 6.1急救护理相关的法律法规\n### 6.2急救护理中的伦理道德问题\n### 6.3如何提高急救护理的伦理道德水平\n## 7.急救护理的培训与评估\n### 7.1急救护理培训的重要性与目的\n### 7.2急救护理培训的内容与方法\n### 7.3急救护理效果的评估与持续改进\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急救护理培训课程PPT</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TENCENT DOCS SMART CREATE</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tx1">
                    <a:lumMod val="50000"/>
                    <a:lumOff val="50000"/>
                  </a:schemeClr>
                </a:solidFill>
              </a:rPr>
              <a:t>CREATE TOGETHER</a:t>
            </a:r>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tx1">
                    <a:lumMod val="50000"/>
                    <a:lumOff val="50000"/>
                  </a:schemeClr>
                </a:solidFill>
                <a:effectLst/>
              </a:rPr>
              <a:t>TENCENT</a:t>
            </a:r>
            <a:r>
              <a:rPr lang="zh-CN" altLang="en-US" spc="80">
                <a:solidFill>
                  <a:schemeClr val="tx1">
                    <a:lumMod val="50000"/>
                    <a:lumOff val="50000"/>
                  </a:schemeClr>
                </a:solidFill>
                <a:effectLst/>
              </a:rPr>
              <a:t> </a:t>
            </a:r>
            <a:r>
              <a:rPr lang="en-US" altLang="zh-CN" spc="80">
                <a:solidFill>
                  <a:schemeClr val="tx1">
                    <a:lumMod val="50000"/>
                    <a:lumOff val="50000"/>
                  </a:schemeClr>
                </a:solidFill>
                <a:effectLst/>
              </a:rPr>
              <a:t>DOCS</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3" name="" descr="{&quot;isTemplate&quot;:true,&quot;type&quot;:2}"/>
        <p:cNvGrpSpPr/>
        <p:nvPr/>
      </p:nvGrpSpPr>
      <p:grpSpPr>
        <a:xfrm>
          <a:off x="0" y="0"/>
          <a:ext cx="0" cy="0"/>
        </a:xfrm>
      </p:grpSpPr>
      <p:sp>
        <p:nvSpPr>
          <p:cNvPr id="54"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急救护理的基本概念与重要性</a:t>
            </a:r>
            <a:endParaRPr/>
          </a:p>
        </p:txBody>
      </p:sp>
      <p:sp>
        <p:nvSpPr>
          <p:cNvPr id="55"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56"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4" name="" descr="{&quot;isTemplate&quot;:true,&quot;type&quot;:3}"/>
        <p:cNvGrpSpPr/>
        <p:nvPr/>
      </p:nvGrpSpPr>
      <p:grpSpPr>
        <a:xfrm>
          <a:off x="0" y="0"/>
          <a:ext cx="0" cy="0"/>
        </a:xfrm>
      </p:grpSpPr>
      <p:grpSp>
        <p:nvGrpSpPr>
          <p:cNvPr id="11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6" name=""/>
            <p:cNvGrpSpPr/>
            <p:nvPr/>
          </p:nvGrpSpPr>
          <p:grpSpPr>
            <a:xfrm>
              <a:off x="685800" y="3146904"/>
              <a:ext cx="5760000" cy="3225487"/>
              <a:chOff x="685800" y="3146904"/>
              <a:chExt cx="5760000" cy="3225487"/>
            </a:xfrm>
          </p:grpSpPr>
          <p:sp>
            <p:nvSpPr>
              <p:cNvPr id="11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急救护理是在紧急情况下对患者进行初步评估和紧急处理的过程</a:t>
                </a:r>
                <a:endParaRPr kumimoji="1" lang="en-US" altLang="zh-CN" sz="1800" b="1">
                  <a:solidFill>
                    <a:schemeClr val="bg1"/>
                  </a:solidFill>
                  <a:latin typeface="+mj-ea"/>
                  <a:ea typeface="+mj-ea"/>
                </a:endParaRPr>
              </a:p>
            </p:txBody>
          </p:sp>
          <p:sp>
            <p:nvSpPr>
              <p:cNvPr id="11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评估患者的病情和生命体征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采取紧急措施稳定病情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为进一步救治争取时间</a:t>
                </a:r>
                <a:endParaRPr/>
              </a:p>
            </p:txBody>
          </p:sp>
        </p:grpSp>
        <p:grpSp>
          <p:nvGrpSpPr>
            <p:cNvPr id="119" name=""/>
            <p:cNvGrpSpPr/>
            <p:nvPr/>
          </p:nvGrpSpPr>
          <p:grpSpPr>
            <a:xfrm>
              <a:off x="6016236" y="3146904"/>
              <a:ext cx="5400000" cy="3225487"/>
              <a:chOff x="6016236" y="3146904"/>
              <a:chExt cx="5400000" cy="3225487"/>
            </a:xfrm>
          </p:grpSpPr>
          <p:sp>
            <p:nvSpPr>
              <p:cNvPr id="12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急救护理与临床护理的区别在于处理问题的紧迫性和处理问题的范围</a:t>
                </a:r>
                <a:endParaRPr kumimoji="1" lang="en-US" altLang="zh-CN" sz="1800" b="1">
                  <a:solidFill>
                    <a:schemeClr val="bg1"/>
                  </a:solidFill>
                  <a:latin typeface="+mj-ea"/>
                  <a:ea typeface="+mj-ea"/>
                </a:endParaRPr>
              </a:p>
            </p:txBody>
          </p:sp>
          <p:sp>
            <p:nvSpPr>
              <p:cNvPr id="12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急救护理需要在短时间内作出判断和决策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临床护理则需要全面的了解和照顾患者</a:t>
                </a:r>
                <a:endParaRPr/>
              </a:p>
            </p:txBody>
          </p:sp>
        </p:grpSp>
      </p:grpSp>
      <p:sp>
        <p:nvSpPr>
          <p:cNvPr id="12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急救护理的定义及其与临床护理的区别</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3}"/>
        <p:cNvGrpSpPr/>
        <p:nvPr/>
      </p:nvGrpSpPr>
      <p:grpSpPr>
        <a:xfrm>
          <a:off x="0" y="0"/>
          <a:ext cx="0" cy="0"/>
        </a:xfrm>
      </p:grpSpPr>
      <p:sp>
        <p:nvSpPr>
          <p:cNvPr id="12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急救护理在紧急情况下的重要作用</a:t>
            </a:r>
            <a:endParaRPr lang="en-US" sz="3600" b="1">
              <a:latin typeface="微软雅黑"/>
              <a:ea typeface="微软雅黑"/>
            </a:endParaRPr>
          </a:p>
        </p:txBody>
      </p:sp>
      <p:grpSp>
        <p:nvGrpSpPr>
          <p:cNvPr id="130"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31" name=""/>
            <p:cNvGrpSpPr/>
            <p:nvPr/>
          </p:nvGrpSpPr>
          <p:grpSpPr>
            <a:xfrm>
              <a:off x="2826110" y="2144759"/>
              <a:ext cx="2880000" cy="4397325"/>
              <a:chOff x="2826109" y="2144759"/>
              <a:chExt cx="2880000" cy="4397325"/>
            </a:xfrm>
          </p:grpSpPr>
          <p:sp>
            <p:nvSpPr>
              <p:cNvPr id="132"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急救护理在紧急情况下可以挽救生命和减轻病情</a:t>
                </a:r>
                <a:endParaRPr kumimoji="1" lang="en-US" altLang="zh-CN" sz="2200" b="1">
                  <a:solidFill>
                    <a:schemeClr val="bg1"/>
                  </a:solidFill>
                  <a:latin typeface="+mj-ea"/>
                  <a:ea typeface="+mj-ea"/>
                </a:endParaRPr>
              </a:p>
            </p:txBody>
          </p:sp>
          <p:sp>
            <p:nvSpPr>
              <p:cNvPr id="133"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对心跳骤停、窒息等患者进行心肺复苏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对出血患者进行止血和包扎</a:t>
                </a:r>
                <a:endParaRPr/>
              </a:p>
            </p:txBody>
          </p:sp>
          <p:sp>
            <p:nvSpPr>
              <p:cNvPr id="134"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35" name=""/>
            <p:cNvGrpSpPr/>
            <p:nvPr/>
          </p:nvGrpSpPr>
          <p:grpSpPr>
            <a:xfrm>
              <a:off x="6485892" y="2144759"/>
              <a:ext cx="2880000" cy="4397325"/>
              <a:chOff x="6485892" y="2144759"/>
              <a:chExt cx="2880000" cy="4397325"/>
            </a:xfrm>
          </p:grpSpPr>
          <p:sp>
            <p:nvSpPr>
              <p:cNvPr id="136"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急救护理可以为患者提供及时的救治，减少并发症和后遗症</a:t>
                </a:r>
                <a:endParaRPr kumimoji="1" lang="en-US" altLang="zh-CN" sz="2200" b="1">
                  <a:solidFill>
                    <a:schemeClr val="bg1"/>
                  </a:solidFill>
                  <a:latin typeface="+mj-ea"/>
                  <a:ea typeface="+mj-ea"/>
                </a:endParaRPr>
              </a:p>
            </p:txBody>
          </p:sp>
          <p:sp>
            <p:nvSpPr>
              <p:cNvPr id="137"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对创伤患者进行及时的清创和固定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对中毒患者进行排毒和生命支持</a:t>
                </a:r>
                <a:endParaRPr/>
              </a:p>
            </p:txBody>
          </p:sp>
          <p:sp>
            <p:nvSpPr>
              <p:cNvPr id="138"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pic>
        <p:nvPicPr>
          <p:cNvPr id="14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4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2" name="Group 598"/>
            <p:cNvGrpSpPr/>
            <p:nvPr/>
          </p:nvGrpSpPr>
          <p:grpSpPr>
            <a:xfrm>
              <a:off x="763829" y="1414808"/>
              <a:ext cx="6972294" cy="2337649"/>
              <a:chOff x="763829" y="1414808"/>
              <a:chExt cx="6972294" cy="2337649"/>
            </a:xfrm>
          </p:grpSpPr>
          <p:sp>
            <p:nvSpPr>
              <p:cNvPr id="14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急救护理可以提高患者的生存率</a:t>
                </a:r>
                <a:endParaRPr/>
              </a:p>
            </p:txBody>
          </p:sp>
          <p:sp>
            <p:nvSpPr>
              <p:cNvPr id="14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快速识别和处理危重病情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为患者提供及时的救治</a:t>
                </a:r>
                <a:endParaRPr/>
              </a:p>
            </p:txBody>
          </p:sp>
          <p:sp>
            <p:nvSpPr>
              <p:cNvPr id="14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49" name="Group 591"/>
            <p:cNvGrpSpPr/>
            <p:nvPr/>
          </p:nvGrpSpPr>
          <p:grpSpPr>
            <a:xfrm>
              <a:off x="689593" y="3949139"/>
              <a:ext cx="7078256" cy="2128975"/>
              <a:chOff x="689593" y="3949139"/>
              <a:chExt cx="7078256" cy="2128975"/>
            </a:xfrm>
          </p:grpSpPr>
          <p:sp>
            <p:nvSpPr>
              <p:cNvPr id="15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急救护理可以提高患者的生活质量</a:t>
                </a:r>
                <a:endParaRPr/>
              </a:p>
            </p:txBody>
          </p:sp>
          <p:sp>
            <p:nvSpPr>
              <p:cNvPr id="15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减少患者的痛苦和并发症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帮助患者恢复身体功能和心理健康</a:t>
                </a:r>
                <a:endParaRPr/>
              </a:p>
            </p:txBody>
          </p:sp>
          <p:sp>
            <p:nvSpPr>
              <p:cNvPr id="15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急救护理对提高患者生存率和生活质量的影响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2}"/>
        <p:cNvGrpSpPr/>
        <p:nvPr/>
      </p:nvGrpSpPr>
      <p:grpSpPr>
        <a:xfrm>
          <a:off x="0" y="0"/>
          <a:ext cx="0" cy="0"/>
        </a:xfrm>
      </p:grpSpPr>
      <p:sp>
        <p:nvSpPr>
          <p:cNvPr id="15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急救护理的基本技能与操作</a:t>
            </a:r>
            <a:endParaRPr/>
          </a:p>
        </p:txBody>
      </p:sp>
      <p:sp>
        <p:nvSpPr>
          <p:cNvPr id="15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6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3}"/>
        <p:cNvGrpSpPr/>
        <p:nvPr/>
      </p:nvGrpSpPr>
      <p:grpSpPr>
        <a:xfrm>
          <a:off x="0" y="0"/>
          <a:ext cx="0" cy="0"/>
        </a:xfrm>
      </p:grpSpPr>
      <p:sp>
        <p:nvSpPr>
          <p:cNvPr id="16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心肺复苏的操作流程包括</a:t>
            </a:r>
            <a:r>
              <a:rPr lang="en-US" sz="1400" b="1" spc="300">
                <a:solidFill>
                  <a:srgbClr val="808080">
                    <a:alpha val="100000"/>
                  </a:srgbClr>
                </a:solidFill>
                <a:latin typeface="微软雅黑"/>
                <a:ea typeface="微软雅黑"/>
              </a:rPr>
              <a:t>评估意识</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呼救</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胸部按压</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人工呼吸</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评估患者意识：拍打患者肩膀并询问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呼救：告诉周围的人拨打急救电话</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胸部按压：双手交叉，保持手指伸直，用身体上半身重量进行按压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人工呼吸：捏住患者鼻子，进行人工呼吸</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心肺复苏的技巧包括</a:t>
            </a:r>
            <a:r>
              <a:rPr lang="en-US" sz="1400" b="1" spc="300">
                <a:solidFill>
                  <a:srgbClr val="808080">
                    <a:alpha val="100000"/>
                  </a:srgbClr>
                </a:solidFill>
                <a:latin typeface="微软雅黑"/>
                <a:ea typeface="微软雅黑"/>
              </a:rPr>
              <a:t>按压深度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按压频率</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人工呼吸频率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按压深度：成人为5-6厘米，儿童为4-5厘米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按压频率：成人为100-120次/分钟，儿童为100-150次/分钟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人工呼吸频率：成人为12-16次/分钟，儿童为12-20次/分钟</a:t>
            </a:r>
            <a:endParaRPr/>
          </a:p>
        </p:txBody>
      </p:sp>
      <p:sp>
        <p:nvSpPr>
          <p:cNvPr id="1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心肺复苏(CPR)的操作流程与技巧</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grpSp>
        <p:nvGrpSpPr>
          <p:cNvPr id="165"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6" name="Group 628"/>
            <p:cNvGrpSpPr/>
            <p:nvPr/>
          </p:nvGrpSpPr>
          <p:grpSpPr>
            <a:xfrm>
              <a:off x="1197254" y="3971227"/>
              <a:ext cx="11008530" cy="2106887"/>
              <a:chOff x="1197254" y="3971227"/>
              <a:chExt cx="11008530" cy="2106887"/>
            </a:xfrm>
          </p:grpSpPr>
          <p:sp>
            <p:nvSpPr>
              <p:cNvPr id="167"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0"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1"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止血技术包括直接压迫、间接压迫和止血带</a:t>
                </a:r>
                <a:endParaRPr/>
              </a:p>
            </p:txBody>
          </p:sp>
          <p:sp>
            <p:nvSpPr>
              <p:cNvPr id="172"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直接压迫：用干净的布料或纱布直接压迫伤口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间接压迫：用手指或手掌压迫伤口上方的血管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止血带：在无法直接压迫或间接压迫的情况下使用止血带</a:t>
                </a:r>
                <a:endParaRPr/>
              </a:p>
            </p:txBody>
          </p:sp>
        </p:grpSp>
        <p:grpSp>
          <p:nvGrpSpPr>
            <p:cNvPr id="173" name="Group 635"/>
            <p:cNvGrpSpPr/>
            <p:nvPr/>
          </p:nvGrpSpPr>
          <p:grpSpPr>
            <a:xfrm>
              <a:off x="3499345" y="1423099"/>
              <a:ext cx="11008530" cy="2005901"/>
              <a:chOff x="3499345" y="1423099"/>
              <a:chExt cx="11008530" cy="2005901"/>
            </a:xfrm>
          </p:grpSpPr>
          <p:sp>
            <p:nvSpPr>
              <p:cNvPr id="174"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包扎技术包括环形包扎、螺旋包扎和8字形包扎</a:t>
                </a:r>
                <a:endParaRPr/>
              </a:p>
            </p:txBody>
          </p:sp>
          <p:sp>
            <p:nvSpPr>
              <p:cNvPr id="175"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环形包扎：适用于肢体粗细均匀的情况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螺旋包扎：适用于肢体粗细不均匀的情况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8字形包扎：适用于关节部位或易受摩擦的部位</a:t>
                </a:r>
                <a:endParaRPr/>
              </a:p>
            </p:txBody>
          </p:sp>
          <p:sp>
            <p:nvSpPr>
              <p:cNvPr id="176"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9"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止血与包扎技术在急救中的应用</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descr="{&quot;isTemplate&quot;:true,&quot;type&quot;:3}"/>
        <p:cNvGrpSpPr/>
        <p:nvPr/>
      </p:nvGrpSpPr>
      <p:grpSpPr>
        <a:xfrm>
          <a:off x="0" y="0"/>
          <a:ext cx="0" cy="0"/>
        </a:xfrm>
      </p:grpSpPr>
      <p:grpSp>
        <p:nvGrpSpPr>
          <p:cNvPr id="18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3" name=""/>
            <p:cNvGrpSpPr/>
            <p:nvPr/>
          </p:nvGrpSpPr>
          <p:grpSpPr>
            <a:xfrm>
              <a:off x="685800" y="3146904"/>
              <a:ext cx="5760000" cy="3225487"/>
              <a:chOff x="685800" y="3146904"/>
              <a:chExt cx="5760000" cy="3225487"/>
            </a:xfrm>
          </p:grpSpPr>
          <p:sp>
            <p:nvSpPr>
              <p:cNvPr id="18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急救搬运的注意事项包括保持患者头部稳定、保持患者身体轴线稳定和避免拖拽</a:t>
                </a:r>
                <a:endParaRPr kumimoji="1" lang="en-US" altLang="zh-CN" sz="1800" b="1">
                  <a:solidFill>
                    <a:schemeClr val="bg1"/>
                  </a:solidFill>
                  <a:latin typeface="+mj-ea"/>
                  <a:ea typeface="+mj-ea"/>
                </a:endParaRPr>
              </a:p>
            </p:txBody>
          </p:sp>
          <p:sp>
            <p:nvSpPr>
              <p:cNvPr id="18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保持患者头部稳定：用头部支撑物支撑患者头部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保持患者身体轴线稳定：避免扭曲患者身体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避免拖拽：尽量采用担架或平板搬运</a:t>
                </a:r>
                <a:endParaRPr/>
              </a:p>
            </p:txBody>
          </p:sp>
        </p:grpSp>
        <p:grpSp>
          <p:nvGrpSpPr>
            <p:cNvPr id="186" name=""/>
            <p:cNvGrpSpPr/>
            <p:nvPr/>
          </p:nvGrpSpPr>
          <p:grpSpPr>
            <a:xfrm>
              <a:off x="6016236" y="3146904"/>
              <a:ext cx="5400000" cy="3225487"/>
              <a:chOff x="6016236" y="3146904"/>
              <a:chExt cx="5400000" cy="3225487"/>
            </a:xfrm>
          </p:grpSpPr>
          <p:sp>
            <p:nvSpPr>
              <p:cNvPr id="18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患者转运的注意事项包括选择合适的转运工具、保持患者舒适和密切观察病情</a:t>
                </a:r>
                <a:endParaRPr kumimoji="1" lang="en-US" altLang="zh-CN" sz="1800" b="1">
                  <a:solidFill>
                    <a:schemeClr val="bg1"/>
                  </a:solidFill>
                  <a:latin typeface="+mj-ea"/>
                  <a:ea typeface="+mj-ea"/>
                </a:endParaRPr>
              </a:p>
            </p:txBody>
          </p:sp>
          <p:sp>
            <p:nvSpPr>
              <p:cNvPr id="18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选择合适的转运工具：如轮椅、担架或救护车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保持患者舒适：如调整担架高度，保持患者体位舒适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密切观察病情：随时观察患者的生命体征和病情变化</a:t>
                </a:r>
                <a:endParaRPr/>
              </a:p>
            </p:txBody>
          </p:sp>
        </p:grpSp>
      </p:grpSp>
      <p:sp>
        <p:nvSpPr>
          <p:cNvPr id="18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急救搬运与患者转运的注意事项</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常见急症的急救护理措施</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急性心肌梗死的急救护理</a:t>
            </a:r>
            <a:endParaRPr lang="en-US" sz="3600" b="1">
              <a:latin typeface="微软雅黑"/>
              <a:ea typeface="微软雅黑"/>
            </a:endParaRPr>
          </a:p>
        </p:txBody>
      </p:sp>
      <p:sp>
        <p:nvSpPr>
          <p:cNvPr id="1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急性心肌梗死的急救护理措施包括</a:t>
            </a:r>
            <a:r>
              <a:rPr lang="zh-CN" sz="1400" b="1" spc="300">
                <a:solidFill>
                  <a:schemeClr val="tx1">
                    <a:lumMod val="50000"/>
                    <a:lumOff val="50000"/>
                    <a:alpha val="100000"/>
                  </a:schemeClr>
                </a:solidFill>
                <a:latin typeface="微软雅黑"/>
                <a:ea typeface="微软雅黑"/>
              </a:rPr>
              <a:t>立即休息</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药物缓解疼痛</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尽快转运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立即休息：避免活动，减轻心脏负担</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药物缓解疼痛：给予硝酸甘油等药物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尽快转运：尽快送至有条件进行介入治疗的医院</a:t>
            </a:r>
            <a:endParaRPr/>
          </a:p>
        </p:txBody>
      </p:sp>
      <p:cxnSp>
        <p:nvCxnSpPr>
          <p:cNvPr id="1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 name="" descr="{&quot;isTemplate&quot;:true,&quot;type&quot;:3}"/>
        <p:cNvGrpSpPr/>
        <p:nvPr/>
      </p:nvGrpSpPr>
      <p:grpSpPr>
        <a:xfrm>
          <a:off x="0" y="0"/>
          <a:ext cx="0" cy="0"/>
        </a:xfrm>
      </p:grpSpPr>
      <p:sp>
        <p:nvSpPr>
          <p:cNvPr id="18"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脑卒中的急救护理</a:t>
            </a:r>
            <a:endParaRPr lang="en-US" sz="3600" b="1">
              <a:latin typeface="微软雅黑"/>
              <a:ea typeface="微软雅黑"/>
            </a:endParaRPr>
          </a:p>
        </p:txBody>
      </p:sp>
      <p:sp>
        <p:nvSpPr>
          <p:cNvPr id="19"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脑卒中的急救护理措施包括</a:t>
            </a:r>
            <a:r>
              <a:rPr lang="zh-CN" sz="1400" b="1" spc="300">
                <a:solidFill>
                  <a:schemeClr val="tx1">
                    <a:lumMod val="50000"/>
                    <a:lumOff val="50000"/>
                    <a:alpha val="100000"/>
                  </a:schemeClr>
                </a:solidFill>
                <a:latin typeface="微软雅黑"/>
                <a:ea typeface="微软雅黑"/>
              </a:rPr>
              <a:t>保持呼吸道通畅</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药物治疗</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尽快转运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保持呼吸道通畅：避免舌根后坠，必要时进行气道插管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药物治疗：给予溶栓药物等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尽快转运：尽快送至有条件进行溶栓治疗的医院</a:t>
            </a:r>
            <a:endParaRPr/>
          </a:p>
        </p:txBody>
      </p:sp>
      <p:cxnSp>
        <p:nvCxnSpPr>
          <p:cNvPr id="20"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sp>
        <p:nvSpPr>
          <p:cNvPr id="23"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创伤性休克的急救护理</a:t>
            </a:r>
            <a:endParaRPr lang="en-US" sz="3600" b="1">
              <a:latin typeface="微软雅黑"/>
              <a:ea typeface="微软雅黑"/>
            </a:endParaRPr>
          </a:p>
        </p:txBody>
      </p:sp>
      <p:sp>
        <p:nvSpPr>
          <p:cNvPr id="24"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创伤性休克的急救护理措施包括</a:t>
            </a:r>
            <a:r>
              <a:rPr lang="zh-CN" sz="1400" b="1" spc="300">
                <a:solidFill>
                  <a:schemeClr val="tx1">
                    <a:lumMod val="50000"/>
                    <a:lumOff val="50000"/>
                    <a:alpha val="100000"/>
                  </a:schemeClr>
                </a:solidFill>
                <a:latin typeface="微软雅黑"/>
                <a:ea typeface="微软雅黑"/>
              </a:rPr>
              <a:t>补充血容量</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处理伤口</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密切观察病情</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补充血容量：给予平衡盐溶液等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处理伤口：进行清创和止血</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密切观察病情：随时观察患者的生命体征和病情变化</a:t>
            </a:r>
            <a:endParaRPr/>
          </a:p>
        </p:txBody>
      </p:sp>
      <p:pic>
        <p:nvPicPr>
          <p:cNvPr id="25"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 name="" descr="{&quot;isTemplate&quot;:true,&quot;type&quot;:2}"/>
        <p:cNvGrpSpPr/>
        <p:nvPr/>
      </p:nvGrpSpPr>
      <p:grpSpPr>
        <a:xfrm>
          <a:off x="0" y="0"/>
          <a:ext cx="0" cy="0"/>
        </a:xfrm>
      </p:grpSpPr>
      <p:sp>
        <p:nvSpPr>
          <p:cNvPr id="27"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急救设备与药物的使用</a:t>
            </a:r>
            <a:endParaRPr/>
          </a:p>
        </p:txBody>
      </p:sp>
      <p:sp>
        <p:nvSpPr>
          <p:cNvPr id="28"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04</a:t>
            </a:r>
            <a:endParaRPr lang="en-GB" sz="7200" b="0">
              <a:solidFill>
                <a:schemeClr val="accent1"/>
              </a:solidFill>
              <a:latin typeface="+mj-ea"/>
            </a:endParaRPr>
          </a:p>
        </p:txBody>
      </p:sp>
      <p:cxnSp>
        <p:nvCxnSpPr>
          <p:cNvPr id="29"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 name="" descr="{&quot;isTemplate&quot;:true,&quot;type&quot;:3}"/>
        <p:cNvGrpSpPr/>
        <p:nvPr/>
      </p:nvGrpSpPr>
      <p:grpSpPr>
        <a:xfrm>
          <a:off x="0" y="0"/>
          <a:ext cx="0" cy="0"/>
        </a:xfrm>
      </p:grpSpPr>
      <p:sp>
        <p:nvSpPr>
          <p:cNvPr id="3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急救箱内的基本设备与物品</a:t>
            </a:r>
            <a:endParaRPr lang="en-US" sz="3600" b="1">
              <a:latin typeface="微软雅黑"/>
              <a:ea typeface="微软雅黑"/>
            </a:endParaRPr>
          </a:p>
        </p:txBody>
      </p:sp>
      <p:sp>
        <p:nvSpPr>
          <p:cNvPr id="3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急救箱内的基本设备与物品包括</a:t>
            </a:r>
            <a:r>
              <a:rPr lang="zh-CN" sz="1400" b="1" spc="300">
                <a:solidFill>
                  <a:schemeClr val="tx1">
                    <a:lumMod val="50000"/>
                    <a:lumOff val="50000"/>
                    <a:alpha val="100000"/>
                  </a:schemeClr>
                </a:solidFill>
                <a:latin typeface="微软雅黑"/>
                <a:ea typeface="微软雅黑"/>
              </a:rPr>
              <a:t>纱布</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绷带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消毒液</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止痛药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纱布：用于包扎伤口或覆盖创面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绷带：用于固定伤口或支撑关节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消毒液：如碘酒、酒精等，用于消毒伤口</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止痛药：如止痛片、止痛针等，用于缓解疼痛</a:t>
            </a:r>
            <a:endParaRPr/>
          </a:p>
        </p:txBody>
      </p:sp>
      <p:cxnSp>
        <p:nvCxnSpPr>
          <p:cNvPr id="3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https://d.book118.com/708121040126006037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急救护理培训课程PPT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2024-09-17T21:09:24.879</cp:lastPrinted>
  <dcterms:created xsi:type="dcterms:W3CDTF">2024-09-17T13:09:24Z</dcterms:created>
  <dcterms:modified xsi:type="dcterms:W3CDTF">2024-09-17T13:09:26Z</dcterms:modified>
</cp:coreProperties>
</file>