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Default Extension="svg" ContentType="image/sv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BDBED569-4797-4DF1-A0F4-6AAB3CD982D8}" styleName="Light Style 3 - Accent 5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fill>
          <a:solidFill>
            <a:schemeClr val="accent5">
              <a:alpha val="20000"/>
            </a:schemeClr>
          </a:solidFill>
        </a:fill>
      </a:tcStyle>
    </a:band1H>
    <a:band1V>
      <a:tcStyle>
        <a:fill>
          <a:solidFill>
            <a:schemeClr val="accent5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svg" /><Relationship Id="rId3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1BDD0-CB8A-44FA-8D17-3FAB4DEF5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7DBE9-C617-4AF0-A721-D1BACED26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47DD4-1BE5-4421-A3C9-F6DC48C33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3F116-473D-4DF8-820A-5D3C02146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763E1F-E322-456F-9F4B-C5EFB15E0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B7B15C-C903-4664-B1B7-55AC45031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E94B29-5AD1-43F8-8430-EA8DE497C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FC0FA-A2D3-440D-BEAC-A919656A3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D7288-29AB-4DEA-A161-42C9A3A49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9CE04-0F68-4204-BB03-FB42CDE90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3BE08-F580-4276-8DBD-65DDBCCBB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rgbClr val="262626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A94C08B6-5E69-41EB-B6F7-807AE0DF8F70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9039D269-1D06-40CC-8BFC-E832A3292F2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7868495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C08B6-5E69-41EB-B6F7-807AE0DF8F70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9D269-1D06-40CC-8BFC-E832A3292F2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5260328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C08B6-5E69-41EB-B6F7-807AE0DF8F70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9D269-1D06-40CC-8BFC-E832A3292F2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86818252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C08B6-5E69-41EB-B6F7-807AE0DF8F70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9D269-1D06-40CC-8BFC-E832A3292F2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0614098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C08B6-5E69-41EB-B6F7-807AE0DF8F70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9D269-1D06-40CC-8BFC-E832A3292F2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2543250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C08B6-5E69-41EB-B6F7-807AE0DF8F70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9D269-1D06-40CC-8BFC-E832A3292F2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6185175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C08B6-5E69-41EB-B6F7-807AE0DF8F70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9D269-1D06-40CC-8BFC-E832A3292F2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48314540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None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C08B6-5E69-41EB-B6F7-807AE0DF8F70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9039D269-1D06-40CC-8BFC-E832A3292F2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8843409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A94C08B6-5E69-41EB-B6F7-807AE0DF8F70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9039D269-1D06-40CC-8BFC-E832A3292F2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634937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C08B6-5E69-41EB-B6F7-807AE0DF8F70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9D269-1D06-40CC-8BFC-E832A3292F2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93497382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C08B6-5E69-41EB-B6F7-807AE0DF8F70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9D269-1D06-40CC-8BFC-E832A3292F2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10462440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aaa">
    <p:bg>
      <p:bgPr>
        <a:solidFill>
          <a:schemeClr val="bg1">
            <a:alpha val="6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椭圆 13"/>
          <p:cNvSpPr/>
          <p:nvPr userDrawn="1"/>
        </p:nvSpPr>
        <p:spPr>
          <a:xfrm>
            <a:off x="11063302" y="-2561"/>
            <a:ext cx="1166828" cy="1345843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/>
        </p:nvSpPr>
        <p:spPr>
          <a:xfrm>
            <a:off x="10360826" y="332750"/>
            <a:ext cx="1166828" cy="1381125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 userDrawn="1"/>
        </p:nvSpPr>
        <p:spPr>
          <a:xfrm>
            <a:off x="11025172" y="703343"/>
            <a:ext cx="1166828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/>
        </p:nvSpPr>
        <p:spPr>
          <a:xfrm>
            <a:off x="11724088" y="2106079"/>
            <a:ext cx="305988" cy="34898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任意多边形: 形状 10"/>
          <p:cNvSpPr/>
          <p:nvPr userDrawn="1"/>
        </p:nvSpPr>
        <p:spPr>
          <a:xfrm>
            <a:off x="0" y="54740"/>
            <a:ext cx="9098280" cy="2328154"/>
          </a:xfrm>
          <a:custGeom>
            <a:gdLst>
              <a:gd name="connsiteX0" fmla="*/ 0 w 7932448"/>
              <a:gd name="connsiteY0" fmla="*/ 1882426 h 1882426"/>
              <a:gd name="connsiteX1" fmla="*/ 2933700 w 7932448"/>
              <a:gd name="connsiteY1" fmla="*/ 358426 h 1882426"/>
              <a:gd name="connsiteX2" fmla="*/ 1924050 w 7932448"/>
              <a:gd name="connsiteY2" fmla="*/ 1863376 h 1882426"/>
              <a:gd name="connsiteX3" fmla="*/ 7162800 w 7932448"/>
              <a:gd name="connsiteY3" fmla="*/ 206026 h 1882426"/>
              <a:gd name="connsiteX4" fmla="*/ 7800975 w 7932448"/>
              <a:gd name="connsiteY4" fmla="*/ 82201 h 1882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32448" h="1882426">
                <a:moveTo>
                  <a:pt x="0" y="1882426"/>
                </a:moveTo>
                <a:cubicBezTo>
                  <a:pt x="1306512" y="1122013"/>
                  <a:pt x="2613025" y="361601"/>
                  <a:pt x="2933700" y="358426"/>
                </a:cubicBezTo>
                <a:cubicBezTo>
                  <a:pt x="3254375" y="355251"/>
                  <a:pt x="1219200" y="1888776"/>
                  <a:pt x="1924050" y="1863376"/>
                </a:cubicBezTo>
                <a:cubicBezTo>
                  <a:pt x="2628900" y="1837976"/>
                  <a:pt x="6183313" y="502888"/>
                  <a:pt x="7162800" y="206026"/>
                </a:cubicBezTo>
                <a:cubicBezTo>
                  <a:pt x="8142288" y="-90837"/>
                  <a:pt x="7971631" y="-4318"/>
                  <a:pt x="7800975" y="82201"/>
                </a:cubicBezTo>
              </a:path>
            </a:pathLst>
          </a:custGeom>
          <a:ln w="12700"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椭圆 26"/>
          <p:cNvSpPr/>
          <p:nvPr userDrawn="1"/>
        </p:nvSpPr>
        <p:spPr>
          <a:xfrm rot="10800000">
            <a:off x="920366" y="4653740"/>
            <a:ext cx="1166828" cy="134584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椭圆 27"/>
          <p:cNvSpPr/>
          <p:nvPr userDrawn="1"/>
        </p:nvSpPr>
        <p:spPr>
          <a:xfrm rot="10800000">
            <a:off x="217890" y="4989051"/>
            <a:ext cx="1166828" cy="138112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椭圆 28"/>
          <p:cNvSpPr/>
          <p:nvPr userDrawn="1"/>
        </p:nvSpPr>
        <p:spPr>
          <a:xfrm rot="10800000">
            <a:off x="882236" y="5359644"/>
            <a:ext cx="1166828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 userDrawn="1"/>
        </p:nvSpPr>
        <p:spPr>
          <a:xfrm>
            <a:off x="504232" y="6297336"/>
            <a:ext cx="305988" cy="34898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/>
          <p:cNvSpPr/>
          <p:nvPr userDrawn="1"/>
        </p:nvSpPr>
        <p:spPr>
          <a:xfrm>
            <a:off x="0" y="6454278"/>
            <a:ext cx="305988" cy="34898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任意多边形: 形状 2"/>
          <p:cNvSpPr/>
          <p:nvPr userDrawn="1"/>
        </p:nvSpPr>
        <p:spPr>
          <a:xfrm>
            <a:off x="3230972" y="4402940"/>
            <a:ext cx="9098280" cy="2328154"/>
          </a:xfrm>
          <a:custGeom>
            <a:gdLst>
              <a:gd name="connsiteX0" fmla="*/ 0 w 7932448"/>
              <a:gd name="connsiteY0" fmla="*/ 1882426 h 1882426"/>
              <a:gd name="connsiteX1" fmla="*/ 2933700 w 7932448"/>
              <a:gd name="connsiteY1" fmla="*/ 358426 h 1882426"/>
              <a:gd name="connsiteX2" fmla="*/ 1924050 w 7932448"/>
              <a:gd name="connsiteY2" fmla="*/ 1863376 h 1882426"/>
              <a:gd name="connsiteX3" fmla="*/ 7162800 w 7932448"/>
              <a:gd name="connsiteY3" fmla="*/ 206026 h 1882426"/>
              <a:gd name="connsiteX4" fmla="*/ 7800975 w 7932448"/>
              <a:gd name="connsiteY4" fmla="*/ 82201 h 1882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32448" h="1882426">
                <a:moveTo>
                  <a:pt x="0" y="1882426"/>
                </a:moveTo>
                <a:cubicBezTo>
                  <a:pt x="1306512" y="1122013"/>
                  <a:pt x="2613025" y="361601"/>
                  <a:pt x="2933700" y="358426"/>
                </a:cubicBezTo>
                <a:cubicBezTo>
                  <a:pt x="3254375" y="355251"/>
                  <a:pt x="1219200" y="1888776"/>
                  <a:pt x="1924050" y="1863376"/>
                </a:cubicBezTo>
                <a:cubicBezTo>
                  <a:pt x="2628900" y="1837976"/>
                  <a:pt x="6183313" y="502888"/>
                  <a:pt x="7162800" y="206026"/>
                </a:cubicBezTo>
                <a:cubicBezTo>
                  <a:pt x="8142288" y="-90837"/>
                  <a:pt x="7971631" y="-4318"/>
                  <a:pt x="7800975" y="82201"/>
                </a:cubicBezTo>
              </a:path>
            </a:pathLst>
          </a:custGeom>
          <a:ln w="28575"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0" y="2705051"/>
            <a:ext cx="12230130" cy="1020563"/>
          </a:xfrm>
          <a:prstGeom prst="rect">
            <a:avLst/>
          </a:prstGeom>
          <a:solidFill>
            <a:schemeClr val="bg1">
              <a:alpha val="76000"/>
            </a:schemeClr>
          </a:solidFill>
          <a:ln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000" b="0" cap="none" spc="0">
              <a:ln w="0"/>
              <a:solidFill>
                <a:schemeClr val="tx1"/>
              </a:solidFill>
              <a:effectLst/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8" name="椭圆 17"/>
          <p:cNvSpPr/>
          <p:nvPr userDrawn="1"/>
        </p:nvSpPr>
        <p:spPr>
          <a:xfrm>
            <a:off x="11886012" y="2594270"/>
            <a:ext cx="305988" cy="34898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745395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27" grpId="0" animBg="1"/>
      <p:bldP spid="28" grpId="0" animBg="1"/>
      <p:bldP spid="29" grpId="0" animBg="1"/>
    </p:bld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结束">
    <p:bg>
      <p:bgPr>
        <a:solidFill>
          <a:schemeClr val="bg1">
            <a:alpha val="6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: 圆角 7"/>
          <p:cNvSpPr/>
          <p:nvPr userDrawn="1"/>
        </p:nvSpPr>
        <p:spPr>
          <a:xfrm>
            <a:off x="1323974" y="814387"/>
            <a:ext cx="10210800" cy="5229225"/>
          </a:xfrm>
          <a:prstGeom prst="roundRect">
            <a:avLst/>
          </a:prstGeom>
          <a:solidFill>
            <a:schemeClr val="lt1">
              <a:alpha val="57000"/>
            </a:schemeClr>
          </a:solidFill>
          <a:ln>
            <a:gradFill>
              <a:gsLst>
                <a:gs pos="5700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66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/>
        </p:nvSpPr>
        <p:spPr>
          <a:xfrm>
            <a:off x="11063302" y="-2561"/>
            <a:ext cx="1166828" cy="1345843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/>
        </p:nvSpPr>
        <p:spPr>
          <a:xfrm>
            <a:off x="10360826" y="332750"/>
            <a:ext cx="1166828" cy="1381125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 userDrawn="1"/>
        </p:nvSpPr>
        <p:spPr>
          <a:xfrm>
            <a:off x="11025172" y="703343"/>
            <a:ext cx="1166828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/>
        </p:nvSpPr>
        <p:spPr>
          <a:xfrm>
            <a:off x="11724088" y="2106079"/>
            <a:ext cx="305988" cy="34898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/>
        </p:nvSpPr>
        <p:spPr>
          <a:xfrm>
            <a:off x="11886012" y="2594270"/>
            <a:ext cx="305988" cy="34898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任意多边形: 形状 10"/>
          <p:cNvSpPr/>
          <p:nvPr userDrawn="1"/>
        </p:nvSpPr>
        <p:spPr>
          <a:xfrm>
            <a:off x="0" y="-2560"/>
            <a:ext cx="9098280" cy="2328154"/>
          </a:xfrm>
          <a:custGeom>
            <a:gdLst>
              <a:gd name="connsiteX0" fmla="*/ 0 w 7932448"/>
              <a:gd name="connsiteY0" fmla="*/ 1882426 h 1882426"/>
              <a:gd name="connsiteX1" fmla="*/ 2933700 w 7932448"/>
              <a:gd name="connsiteY1" fmla="*/ 358426 h 1882426"/>
              <a:gd name="connsiteX2" fmla="*/ 1924050 w 7932448"/>
              <a:gd name="connsiteY2" fmla="*/ 1863376 h 1882426"/>
              <a:gd name="connsiteX3" fmla="*/ 7162800 w 7932448"/>
              <a:gd name="connsiteY3" fmla="*/ 206026 h 1882426"/>
              <a:gd name="connsiteX4" fmla="*/ 7800975 w 7932448"/>
              <a:gd name="connsiteY4" fmla="*/ 82201 h 1882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32448" h="1882426">
                <a:moveTo>
                  <a:pt x="0" y="1882426"/>
                </a:moveTo>
                <a:cubicBezTo>
                  <a:pt x="1306512" y="1122013"/>
                  <a:pt x="2613025" y="361601"/>
                  <a:pt x="2933700" y="358426"/>
                </a:cubicBezTo>
                <a:cubicBezTo>
                  <a:pt x="3254375" y="355251"/>
                  <a:pt x="1219200" y="1888776"/>
                  <a:pt x="1924050" y="1863376"/>
                </a:cubicBezTo>
                <a:cubicBezTo>
                  <a:pt x="2628900" y="1837976"/>
                  <a:pt x="6183313" y="502888"/>
                  <a:pt x="7162800" y="206026"/>
                </a:cubicBezTo>
                <a:cubicBezTo>
                  <a:pt x="8142288" y="-90837"/>
                  <a:pt x="7971631" y="-4318"/>
                  <a:pt x="7800975" y="82201"/>
                </a:cubicBezTo>
              </a:path>
            </a:pathLst>
          </a:custGeom>
          <a:ln w="12700"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椭圆 26"/>
          <p:cNvSpPr/>
          <p:nvPr userDrawn="1"/>
        </p:nvSpPr>
        <p:spPr>
          <a:xfrm rot="10800000">
            <a:off x="920366" y="4653740"/>
            <a:ext cx="1166828" cy="134584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椭圆 27"/>
          <p:cNvSpPr/>
          <p:nvPr userDrawn="1"/>
        </p:nvSpPr>
        <p:spPr>
          <a:xfrm rot="10800000">
            <a:off x="198825" y="4989051"/>
            <a:ext cx="1166828" cy="138112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椭圆 28"/>
          <p:cNvSpPr/>
          <p:nvPr userDrawn="1"/>
        </p:nvSpPr>
        <p:spPr>
          <a:xfrm rot="10800000">
            <a:off x="882236" y="5359644"/>
            <a:ext cx="1166828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 userDrawn="1"/>
        </p:nvSpPr>
        <p:spPr>
          <a:xfrm>
            <a:off x="504232" y="6297336"/>
            <a:ext cx="305988" cy="34898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/>
          <p:cNvSpPr/>
          <p:nvPr userDrawn="1"/>
        </p:nvSpPr>
        <p:spPr>
          <a:xfrm>
            <a:off x="0" y="6454278"/>
            <a:ext cx="305988" cy="34898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椭圆 1"/>
          <p:cNvSpPr/>
          <p:nvPr userDrawn="1"/>
        </p:nvSpPr>
        <p:spPr>
          <a:xfrm>
            <a:off x="4369088" y="2749242"/>
            <a:ext cx="1166828" cy="1381125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tx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谢</a:t>
            </a:r>
          </a:p>
        </p:txBody>
      </p:sp>
      <p:sp>
        <p:nvSpPr>
          <p:cNvPr id="3" name="椭圆 2"/>
          <p:cNvSpPr/>
          <p:nvPr userDrawn="1"/>
        </p:nvSpPr>
        <p:spPr>
          <a:xfrm>
            <a:off x="5186362" y="2749242"/>
            <a:ext cx="1166828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tx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谢</a:t>
            </a:r>
          </a:p>
        </p:txBody>
      </p:sp>
      <p:sp>
        <p:nvSpPr>
          <p:cNvPr id="4" name="椭圆 3"/>
          <p:cNvSpPr/>
          <p:nvPr userDrawn="1"/>
        </p:nvSpPr>
        <p:spPr>
          <a:xfrm>
            <a:off x="6036360" y="2749242"/>
            <a:ext cx="1166828" cy="138112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tx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观</a:t>
            </a:r>
          </a:p>
        </p:txBody>
      </p:sp>
      <p:sp>
        <p:nvSpPr>
          <p:cNvPr id="5" name="椭圆 4"/>
          <p:cNvSpPr/>
          <p:nvPr userDrawn="1"/>
        </p:nvSpPr>
        <p:spPr>
          <a:xfrm>
            <a:off x="6948387" y="2749242"/>
            <a:ext cx="1166828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tx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看</a:t>
            </a:r>
            <a:endParaRPr lang="zh-CN" altLang="en-US" b="1">
              <a:solidFill>
                <a:schemeClr val="tx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5617670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32" presetClass="emph" presetSubtype="0" dur="3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32" presetClass="emph" presetSubtype="0" dur="3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32" presetClass="emph" presetSubtype="0" dur="3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9" presetID="32" presetClass="emph" presetSubtype="0" dur="3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27" grpId="0" animBg="1"/>
      <p:bldP spid="28" grpId="0" animBg="1"/>
      <p:bldP spid="29" grpId="0" animBg="1"/>
      <p:bldP spid="2" grpId="0" animBg="1"/>
      <p:bldP spid="3" grpId="0" animBg="1"/>
      <p:bldP spid="4" grpId="0" animBg="1"/>
      <p:bldP spid="5" grpId="0" animBg="1"/>
    </p:bld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aaa">
    <p:bg>
      <p:bgPr>
        <a:solidFill>
          <a:schemeClr val="bg1">
            <a:alpha val="6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: 圆角 7"/>
          <p:cNvSpPr/>
          <p:nvPr userDrawn="1"/>
        </p:nvSpPr>
        <p:spPr>
          <a:xfrm>
            <a:off x="1297789" y="814386"/>
            <a:ext cx="10210800" cy="5229225"/>
          </a:xfrm>
          <a:prstGeom prst="roundRect">
            <a:avLst/>
          </a:prstGeom>
          <a:solidFill>
            <a:schemeClr val="lt1">
              <a:alpha val="85000"/>
            </a:schemeClr>
          </a:solidFill>
          <a:ln>
            <a:gradFill>
              <a:gsLst>
                <a:gs pos="5700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66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/>
        </p:nvSpPr>
        <p:spPr>
          <a:xfrm>
            <a:off x="11063302" y="-2561"/>
            <a:ext cx="1166828" cy="1345843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/>
        </p:nvSpPr>
        <p:spPr>
          <a:xfrm>
            <a:off x="10360826" y="332750"/>
            <a:ext cx="1166828" cy="1381125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 userDrawn="1"/>
        </p:nvSpPr>
        <p:spPr>
          <a:xfrm>
            <a:off x="11025172" y="703343"/>
            <a:ext cx="1166828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/>
        </p:nvSpPr>
        <p:spPr>
          <a:xfrm>
            <a:off x="11724088" y="2106079"/>
            <a:ext cx="305988" cy="34898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/>
        </p:nvSpPr>
        <p:spPr>
          <a:xfrm>
            <a:off x="11886012" y="2594270"/>
            <a:ext cx="305988" cy="34898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任意多边形: 形状 10"/>
          <p:cNvSpPr/>
          <p:nvPr userDrawn="1"/>
        </p:nvSpPr>
        <p:spPr>
          <a:xfrm>
            <a:off x="0" y="-2560"/>
            <a:ext cx="9098280" cy="2328154"/>
          </a:xfrm>
          <a:custGeom>
            <a:gdLst>
              <a:gd name="connsiteX0" fmla="*/ 0 w 7932448"/>
              <a:gd name="connsiteY0" fmla="*/ 1882426 h 1882426"/>
              <a:gd name="connsiteX1" fmla="*/ 2933700 w 7932448"/>
              <a:gd name="connsiteY1" fmla="*/ 358426 h 1882426"/>
              <a:gd name="connsiteX2" fmla="*/ 1924050 w 7932448"/>
              <a:gd name="connsiteY2" fmla="*/ 1863376 h 1882426"/>
              <a:gd name="connsiteX3" fmla="*/ 7162800 w 7932448"/>
              <a:gd name="connsiteY3" fmla="*/ 206026 h 1882426"/>
              <a:gd name="connsiteX4" fmla="*/ 7800975 w 7932448"/>
              <a:gd name="connsiteY4" fmla="*/ 82201 h 1882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32448" h="1882426">
                <a:moveTo>
                  <a:pt x="0" y="1882426"/>
                </a:moveTo>
                <a:cubicBezTo>
                  <a:pt x="1306512" y="1122013"/>
                  <a:pt x="2613025" y="361601"/>
                  <a:pt x="2933700" y="358426"/>
                </a:cubicBezTo>
                <a:cubicBezTo>
                  <a:pt x="3254375" y="355251"/>
                  <a:pt x="1219200" y="1888776"/>
                  <a:pt x="1924050" y="1863376"/>
                </a:cubicBezTo>
                <a:cubicBezTo>
                  <a:pt x="2628900" y="1837976"/>
                  <a:pt x="6183313" y="502888"/>
                  <a:pt x="7162800" y="206026"/>
                </a:cubicBezTo>
                <a:cubicBezTo>
                  <a:pt x="8142288" y="-90837"/>
                  <a:pt x="7971631" y="-4318"/>
                  <a:pt x="7800975" y="82201"/>
                </a:cubicBezTo>
              </a:path>
            </a:pathLst>
          </a:custGeom>
          <a:ln w="12700"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6" name="图形 25" descr="书籍"/>
          <p:cNvPicPr>
            <a:picLocks noChangeAspect="1"/>
          </p:cNvPicPr>
          <p:nvPr userDrawn="1"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99" y="161366"/>
            <a:ext cx="653020" cy="653020"/>
          </a:xfrm>
          <a:prstGeom prst="rect">
            <a:avLst/>
          </a:prstGeom>
        </p:spPr>
      </p:pic>
      <p:sp>
        <p:nvSpPr>
          <p:cNvPr id="27" name="椭圆 26"/>
          <p:cNvSpPr/>
          <p:nvPr userDrawn="1"/>
        </p:nvSpPr>
        <p:spPr>
          <a:xfrm rot="10800000">
            <a:off x="920366" y="4653740"/>
            <a:ext cx="1166828" cy="134584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椭圆 27"/>
          <p:cNvSpPr/>
          <p:nvPr userDrawn="1"/>
        </p:nvSpPr>
        <p:spPr>
          <a:xfrm rot="10800000">
            <a:off x="217890" y="4989051"/>
            <a:ext cx="1166828" cy="138112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椭圆 28"/>
          <p:cNvSpPr/>
          <p:nvPr userDrawn="1"/>
        </p:nvSpPr>
        <p:spPr>
          <a:xfrm rot="10800000">
            <a:off x="882236" y="5359644"/>
            <a:ext cx="1166828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 userDrawn="1"/>
        </p:nvSpPr>
        <p:spPr>
          <a:xfrm>
            <a:off x="504232" y="6297336"/>
            <a:ext cx="305988" cy="34898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/>
          <p:cNvSpPr/>
          <p:nvPr userDrawn="1"/>
        </p:nvSpPr>
        <p:spPr>
          <a:xfrm>
            <a:off x="0" y="6454278"/>
            <a:ext cx="305988" cy="34898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27" grpId="0" animBg="1"/>
      <p:bldP spid="28" grpId="0" animBg="1"/>
      <p:bldP spid="29" grpId="0" animBg="1"/>
    </p:bld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aa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椭圆 13"/>
          <p:cNvSpPr/>
          <p:nvPr userDrawn="1"/>
        </p:nvSpPr>
        <p:spPr>
          <a:xfrm>
            <a:off x="11063302" y="-2561"/>
            <a:ext cx="1166828" cy="1345843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/>
        </p:nvSpPr>
        <p:spPr>
          <a:xfrm>
            <a:off x="10360826" y="332750"/>
            <a:ext cx="1166828" cy="1381125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 userDrawn="1"/>
        </p:nvSpPr>
        <p:spPr>
          <a:xfrm>
            <a:off x="11025172" y="703343"/>
            <a:ext cx="1166828" cy="138112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/>
        </p:nvSpPr>
        <p:spPr>
          <a:xfrm>
            <a:off x="11724088" y="2106079"/>
            <a:ext cx="305988" cy="34898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任意多边形: 形状 10"/>
          <p:cNvSpPr/>
          <p:nvPr userDrawn="1"/>
        </p:nvSpPr>
        <p:spPr>
          <a:xfrm>
            <a:off x="-50358" y="-52369"/>
            <a:ext cx="9098280" cy="2328154"/>
          </a:xfrm>
          <a:custGeom>
            <a:gdLst>
              <a:gd name="connsiteX0" fmla="*/ 0 w 7932448"/>
              <a:gd name="connsiteY0" fmla="*/ 1882426 h 1882426"/>
              <a:gd name="connsiteX1" fmla="*/ 2933700 w 7932448"/>
              <a:gd name="connsiteY1" fmla="*/ 358426 h 1882426"/>
              <a:gd name="connsiteX2" fmla="*/ 1924050 w 7932448"/>
              <a:gd name="connsiteY2" fmla="*/ 1863376 h 1882426"/>
              <a:gd name="connsiteX3" fmla="*/ 7162800 w 7932448"/>
              <a:gd name="connsiteY3" fmla="*/ 206026 h 1882426"/>
              <a:gd name="connsiteX4" fmla="*/ 7800975 w 7932448"/>
              <a:gd name="connsiteY4" fmla="*/ 82201 h 1882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32448" h="1882426">
                <a:moveTo>
                  <a:pt x="0" y="1882426"/>
                </a:moveTo>
                <a:cubicBezTo>
                  <a:pt x="1306512" y="1122013"/>
                  <a:pt x="2613025" y="361601"/>
                  <a:pt x="2933700" y="358426"/>
                </a:cubicBezTo>
                <a:cubicBezTo>
                  <a:pt x="3254375" y="355251"/>
                  <a:pt x="1219200" y="1888776"/>
                  <a:pt x="1924050" y="1863376"/>
                </a:cubicBezTo>
                <a:cubicBezTo>
                  <a:pt x="2628900" y="1837976"/>
                  <a:pt x="6183313" y="502888"/>
                  <a:pt x="7162800" y="206026"/>
                </a:cubicBezTo>
                <a:cubicBezTo>
                  <a:pt x="8142288" y="-90837"/>
                  <a:pt x="7971631" y="-4318"/>
                  <a:pt x="7800975" y="82201"/>
                </a:cubicBezTo>
              </a:path>
            </a:pathLst>
          </a:custGeom>
          <a:ln w="12700"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椭圆 26"/>
          <p:cNvSpPr/>
          <p:nvPr userDrawn="1"/>
        </p:nvSpPr>
        <p:spPr>
          <a:xfrm rot="10800000">
            <a:off x="920366" y="4653740"/>
            <a:ext cx="1166828" cy="134584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椭圆 27"/>
          <p:cNvSpPr/>
          <p:nvPr userDrawn="1"/>
        </p:nvSpPr>
        <p:spPr>
          <a:xfrm rot="10800000">
            <a:off x="217890" y="4989051"/>
            <a:ext cx="1166828" cy="138112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椭圆 28"/>
          <p:cNvSpPr/>
          <p:nvPr userDrawn="1"/>
        </p:nvSpPr>
        <p:spPr>
          <a:xfrm rot="10800000">
            <a:off x="882236" y="5359644"/>
            <a:ext cx="1166828" cy="1381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 userDrawn="1"/>
        </p:nvSpPr>
        <p:spPr>
          <a:xfrm>
            <a:off x="504232" y="6297336"/>
            <a:ext cx="305988" cy="34898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/>
          <p:cNvSpPr/>
          <p:nvPr userDrawn="1"/>
        </p:nvSpPr>
        <p:spPr>
          <a:xfrm>
            <a:off x="0" y="6454278"/>
            <a:ext cx="305988" cy="34898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任意多边形: 形状 2"/>
          <p:cNvSpPr/>
          <p:nvPr userDrawn="1"/>
        </p:nvSpPr>
        <p:spPr>
          <a:xfrm>
            <a:off x="3167858" y="4546486"/>
            <a:ext cx="9098280" cy="2328154"/>
          </a:xfrm>
          <a:custGeom>
            <a:gdLst>
              <a:gd name="connsiteX0" fmla="*/ 0 w 7932448"/>
              <a:gd name="connsiteY0" fmla="*/ 1882426 h 1882426"/>
              <a:gd name="connsiteX1" fmla="*/ 2933700 w 7932448"/>
              <a:gd name="connsiteY1" fmla="*/ 358426 h 1882426"/>
              <a:gd name="connsiteX2" fmla="*/ 1924050 w 7932448"/>
              <a:gd name="connsiteY2" fmla="*/ 1863376 h 1882426"/>
              <a:gd name="connsiteX3" fmla="*/ 7162800 w 7932448"/>
              <a:gd name="connsiteY3" fmla="*/ 206026 h 1882426"/>
              <a:gd name="connsiteX4" fmla="*/ 7800975 w 7932448"/>
              <a:gd name="connsiteY4" fmla="*/ 82201 h 1882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932448" h="1882426">
                <a:moveTo>
                  <a:pt x="0" y="1882426"/>
                </a:moveTo>
                <a:cubicBezTo>
                  <a:pt x="1306512" y="1122013"/>
                  <a:pt x="2613025" y="361601"/>
                  <a:pt x="2933700" y="358426"/>
                </a:cubicBezTo>
                <a:cubicBezTo>
                  <a:pt x="3254375" y="355251"/>
                  <a:pt x="1219200" y="1888776"/>
                  <a:pt x="1924050" y="1863376"/>
                </a:cubicBezTo>
                <a:cubicBezTo>
                  <a:pt x="2628900" y="1837976"/>
                  <a:pt x="6183313" y="502888"/>
                  <a:pt x="7162800" y="206026"/>
                </a:cubicBezTo>
                <a:cubicBezTo>
                  <a:pt x="8142288" y="-90837"/>
                  <a:pt x="7971631" y="-4318"/>
                  <a:pt x="7800975" y="82201"/>
                </a:cubicBezTo>
              </a:path>
            </a:pathLst>
          </a:custGeom>
          <a:ln w="28575"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/>
        </p:nvSpPr>
        <p:spPr>
          <a:xfrm>
            <a:off x="11886012" y="2594270"/>
            <a:ext cx="305988" cy="34898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32" presetClass="emph" presetSubtype="0" dur="200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27" grpId="0" animBg="1"/>
      <p:bldP spid="28" grpId="0" animBg="1"/>
      <p:bldP spid="29" grpId="0" animBg="1"/>
    </p:bld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image" Target="file:///D:\qq&#25991;&#20214;\712321467\Image\C2C\Image2\%7b75232B38-A165-1FB7-499C-2E1C792CACB5%7d.png" TargetMode="External" /><Relationship Id="rId17" Type="http://schemas.openxmlformats.org/officeDocument/2006/relationships/image" Target="../media/image3.png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95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94C08B6-5E69-41EB-B6F7-807AE0DF8F70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950" kern="1200" cap="all" baseline="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defPPr>
              <a:defRPr lang="en-US"/>
            </a:defPPr>
            <a:lvl1pPr marL="0" algn="r" defTabSz="457200" rtl="0" eaLnBrk="1" latinLnBrk="0" hangingPunct="1">
              <a:defRPr sz="10300" b="0" kern="120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039D269-1D06-40CC-8BFC-E832A3292F2B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7" r:link="rId1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2057652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95" r:id="rId14"/>
    <p:sldLayoutId id="2147483696" r:id="rId15"/>
  </p:sldLayoutIdLst>
  <p:transition/>
  <p:timing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microsoft.com/office/2007/relationships/hdphoto" Target="../media/image12.wdp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5.png" /><Relationship Id="rId3" Type="http://schemas.microsoft.com/office/2007/relationships/hdphoto" Target="../media/image16.wdp" /><Relationship Id="rId4" Type="http://schemas.openxmlformats.org/officeDocument/2006/relationships/image" Target="../media/image1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image" Target="../media/image27.png" /><Relationship Id="rId11" Type="http://schemas.openxmlformats.org/officeDocument/2006/relationships/image" Target="../media/image28.png" /><Relationship Id="rId12" Type="http://schemas.openxmlformats.org/officeDocument/2006/relationships/image" Target="../media/image29.png" /><Relationship Id="rId13" Type="http://schemas.openxmlformats.org/officeDocument/2006/relationships/image" Target="../media/image30.svg" /><Relationship Id="rId14" Type="http://schemas.openxmlformats.org/officeDocument/2006/relationships/image" Target="../media/image31.png" /><Relationship Id="rId15" Type="http://schemas.openxmlformats.org/officeDocument/2006/relationships/image" Target="../media/image32.png" /><Relationship Id="rId16" Type="http://schemas.openxmlformats.org/officeDocument/2006/relationships/image" Target="../media/image33.png" /><Relationship Id="rId2" Type="http://schemas.openxmlformats.org/officeDocument/2006/relationships/image" Target="../media/image19.png" /><Relationship Id="rId3" Type="http://schemas.openxmlformats.org/officeDocument/2006/relationships/image" Target="../media/image20.gif" /><Relationship Id="rId4" Type="http://schemas.openxmlformats.org/officeDocument/2006/relationships/image" Target="../media/image21.png" /><Relationship Id="rId5" Type="http://schemas.openxmlformats.org/officeDocument/2006/relationships/image" Target="../media/image22.png" /><Relationship Id="rId6" Type="http://schemas.openxmlformats.org/officeDocument/2006/relationships/image" Target="../media/image23.svg" /><Relationship Id="rId7" Type="http://schemas.openxmlformats.org/officeDocument/2006/relationships/image" Target="../media/image24.png" /><Relationship Id="rId8" Type="http://schemas.openxmlformats.org/officeDocument/2006/relationships/image" Target="../media/image25.svg" /><Relationship Id="rId9" Type="http://schemas.openxmlformats.org/officeDocument/2006/relationships/image" Target="../media/image2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2510402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123825" y="2574666"/>
            <a:ext cx="12068175" cy="1476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0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</a:rPr>
              <a:t>《</a:t>
            </a:r>
            <a:r>
              <a:rPr lang="zh-CN" altLang="en-US" sz="4800" b="0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</a:rPr>
              <a:t>函数的概念及其表现形式</a:t>
            </a:r>
            <a:r>
              <a:rPr lang="en-US" altLang="zh-CN" sz="4800" b="0" cap="none" spc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新魏" panose="02010800040101010101" pitchFamily="2" charset="-122"/>
                <a:ea typeface="华文新魏" panose="02010800040101010101" pitchFamily="2" charset="-122"/>
              </a:rPr>
              <a:t>》</a:t>
            </a:r>
          </a:p>
          <a:p>
            <a:pPr algn="ctr"/>
            <a:r>
              <a:rPr lang="en-US" altLang="zh-CN" sz="2400">
                <a:ln w="0"/>
                <a:latin typeface="华文新魏" panose="02010800040101010101" pitchFamily="2" charset="-122"/>
                <a:ea typeface="华文新魏" panose="02010800040101010101" pitchFamily="2" charset="-122"/>
              </a:rPr>
              <a:t>                                                                    ——</a:t>
            </a:r>
            <a:r>
              <a:rPr lang="zh-CN" altLang="en-US" sz="2400" b="0" cap="none" spc="0">
                <a:ln w="0"/>
                <a:solidFill>
                  <a:schemeClr val="tx1"/>
                </a:solidFill>
                <a:effectLst/>
                <a:latin typeface="华文新魏" panose="02010800040101010101" pitchFamily="2" charset="-122"/>
                <a:ea typeface="华文新魏" panose="02010800040101010101" pitchFamily="2" charset="-122"/>
              </a:rPr>
              <a:t>人教版必修第一册第三章第一节第一课时</a:t>
            </a:r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0B2710F2-4453-41CA-6264-5FCDF82FD6A0}"/>
              </a:ext>
            </a:extLst>
          </p:cNvPr>
          <p:cNvSpPr txBox="1"/>
          <p:nvPr/>
        </p:nvSpPr>
        <p:spPr>
          <a:xfrm>
            <a:off x="1943099" y="1339334"/>
            <a:ext cx="77533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初中学习过函数的概念，它是如何定义的呢？</a:t>
            </a:r>
            <a:endParaRPr lang="zh-CN" altLang="en-US" sz="2800"/>
          </a:p>
        </p:txBody>
      </p:sp>
      <mc:AlternateContent>
        <mc:Choice Requires="a14">
          <p:sp>
            <p:nvSpPr>
              <p:cNvPr id="5" name="文本框 4" title="">
                <a:extLst>
                  <a:ext uri="{FF2B5EF4-FFF2-40B4-BE49-F238E27FC236}">
                    <a16:creationId xmlns:a16="http://schemas.microsoft.com/office/drawing/2014/main" id="{57655DE2-22D5-3E5D-D555-1F33C6C60A7C}"/>
                  </a:ext>
                </a:extLst>
              </p:cNvPr>
              <p:cNvSpPr txBox="1"/>
              <p:nvPr/>
            </p:nvSpPr>
            <p:spPr>
              <a:xfrm>
                <a:off x="2043111" y="3686175"/>
                <a:ext cx="6805613" cy="132645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indent="304800" algn="just">
                  <a:lnSpc>
                    <a:spcPct val="150000"/>
                  </a:lnSpc>
                </a:pPr>
                <a:r>
                  <a:rPr lang="zh-CN" altLang="zh-CN" sz="2200" kern="100"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用该定义你能判断“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200" i="1" kern="100"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𝑦</m:t>
                      </m:r>
                      <m:r>
                        <a:rPr lang="en-US" altLang="zh-CN" sz="2200" i="1" kern="100"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=1</m:t>
                      </m:r>
                    </m:oMath>
                  </m:oMathPara>
                </a14:m>
                <a:r>
                  <a:rPr lang="zh-CN" altLang="zh-CN" sz="2200" kern="100"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是函数吗？”“这两个函数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200" i="1" kern="100"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𝑦</m:t>
                      </m:r>
                      <m:r>
                        <a:rPr lang="en-US" altLang="zh-CN" sz="2200" i="1" kern="100"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r>
                        <a:rPr lang="en-US" altLang="zh-CN" sz="2200" i="1" kern="100"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𝑥</m:t>
                      </m:r>
                    </m:oMath>
                  </m:oMathPara>
                </a14:m>
                <a:r>
                  <a:rPr lang="zh-CN" altLang="zh-CN" sz="2200" kern="100"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与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200" i="1" kern="100"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𝑦</m:t>
                      </m:r>
                      <m:r>
                        <a:rPr lang="en-US" altLang="zh-CN" sz="2200" i="1" kern="100"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type m:val="bar"/>
                          <m:ctrlPr>
                            <a:rPr lang="zh-CN" altLang="zh-CN" sz="2200" i="1" kern="10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zh-CN" altLang="zh-CN" sz="2200" i="1" kern="10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altLang="zh-CN" sz="2200" i="1" kern="100">
                                  <a:effectLst/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Times New Roman" panose="02020603050405020304" pitchFamily="18" charset="0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en-US" altLang="zh-CN" sz="2200" i="1" kern="100">
                                  <a:effectLst/>
                                  <a:latin typeface="Cambria Math" panose="02040503050406030204" pitchFamily="18" charset="0"/>
                                  <a:ea typeface="宋体" panose="02010600030101010101" pitchFamily="2" charset="-122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altLang="zh-CN" sz="2200" i="1" kern="100">
                              <a:effectLst/>
                              <a:latin typeface="Cambria Math" panose="02040503050406030204" pitchFamily="18" charset="0"/>
                              <a:ea typeface="宋体" panose="02010600030101010101" pitchFamily="2" charset="-122"/>
                              <a:cs typeface="Times New Roman" panose="02020603050405020304" pitchFamily="18" charset="0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r>
                  <a:rPr lang="zh-CN" altLang="zh-CN" sz="2200" kern="100"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是同一个</a:t>
                </a:r>
                <a:r>
                  <a:rPr lang="zh-CN" altLang="en-US" sz="2200" kern="100"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函数</a:t>
                </a:r>
                <a:r>
                  <a:rPr lang="zh-CN" altLang="zh-CN" sz="2200" kern="100"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吗？”</a:t>
                </a:r>
              </a:p>
            </p:txBody>
          </p:sp>
        </mc:Choice>
        <mc:Fallback>
          <p:sp>
            <p:nvSpPr>
              <p:cNvPr id="5" name="文本框 4">
                <a:extLst>
                  <a:ext uri="{FF2B5EF4-FFF2-40B4-BE49-F238E27FC236}">
                    <a16:creationId xmlns:a16="http://schemas.microsoft.com/office/drawing/2014/main" id="{57655DE2-22D5-3E5D-D555-1F33C6C60A7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43111" y="3686175"/>
                <a:ext cx="6805613" cy="1326453"/>
              </a:xfrm>
              <a:prstGeom prst="rect">
                <a:avLst/>
              </a:prstGeom>
              <a:blipFill>
                <a:blip r:embed="rId2"/>
                <a:stretch>
                  <a:fillRect l="-1164" r="-1074" b="-922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文本框 6" title="">
            <a:extLst>
              <a:ext uri="{FF2B5EF4-FFF2-40B4-BE49-F238E27FC236}">
                <a16:creationId xmlns:a16="http://schemas.microsoft.com/office/drawing/2014/main" id="{275BAC10-9AA7-DDCD-052D-B0B2D6153ADA}"/>
              </a:ext>
            </a:extLst>
          </p:cNvPr>
          <p:cNvSpPr txBox="1"/>
          <p:nvPr/>
        </p:nvSpPr>
        <p:spPr>
          <a:xfrm>
            <a:off x="2043111" y="1871073"/>
            <a:ext cx="6943725" cy="155792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algn="l">
              <a:lnSpc>
                <a:spcPct val="150000"/>
              </a:lnSpc>
            </a:pPr>
            <a:r>
              <a:rPr lang="zh-CN" altLang="zh-CN" sz="22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一般地，在一个变化过程中，有两个变量</a:t>
            </a:r>
            <a:r>
              <a:rPr lang="en-US" altLang="zh-CN" sz="22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x</a:t>
            </a:r>
            <a:r>
              <a:rPr lang="zh-CN" altLang="zh-CN" sz="22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和</a:t>
            </a:r>
            <a:r>
              <a:rPr lang="en-US" altLang="zh-CN" sz="22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y</a:t>
            </a:r>
            <a:r>
              <a:rPr lang="zh-CN" altLang="zh-CN" sz="22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，如果对于</a:t>
            </a:r>
            <a:r>
              <a:rPr lang="en-US" altLang="zh-CN" sz="22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x</a:t>
            </a:r>
            <a:r>
              <a:rPr lang="zh-CN" altLang="zh-CN" sz="22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的每一个值，</a:t>
            </a:r>
            <a:r>
              <a:rPr lang="en-US" altLang="zh-CN" sz="22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y</a:t>
            </a:r>
            <a:r>
              <a:rPr lang="zh-CN" altLang="zh-CN" sz="22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都有</a:t>
            </a:r>
            <a:r>
              <a:rPr lang="zh-CN" altLang="zh-CN" sz="2200" kern="100">
                <a:solidFill>
                  <a:srgbClr val="FF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唯一</a:t>
            </a:r>
            <a:r>
              <a:rPr lang="zh-CN" altLang="zh-CN" sz="22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确定的值与其对应，那么我们就说</a:t>
            </a:r>
            <a:r>
              <a:rPr lang="en-US" altLang="zh-CN" sz="22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y</a:t>
            </a:r>
            <a:r>
              <a:rPr lang="zh-CN" altLang="zh-CN" sz="22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是</a:t>
            </a:r>
            <a:r>
              <a:rPr lang="en-US" altLang="zh-CN" sz="22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x</a:t>
            </a:r>
            <a:r>
              <a:rPr lang="zh-CN" altLang="zh-CN" sz="22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的函数，</a:t>
            </a:r>
            <a:r>
              <a:rPr lang="en-US" altLang="zh-CN" sz="22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x</a:t>
            </a:r>
            <a:r>
              <a:rPr lang="zh-CN" altLang="zh-CN" sz="2200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是自变量</a:t>
            </a:r>
            <a:r>
              <a:rPr lang="zh-CN" altLang="zh-CN" sz="22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22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y</a:t>
            </a:r>
            <a:r>
              <a:rPr lang="zh-CN" altLang="zh-CN" sz="2200" kern="10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是因变量．</a:t>
            </a:r>
            <a:endParaRPr lang="zh-CN" altLang="zh-CN" sz="220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0" name="文本框 9" title="">
            <a:extLst>
              <a:ext uri="{FF2B5EF4-FFF2-40B4-BE49-F238E27FC236}">
                <a16:creationId xmlns:a16="http://schemas.microsoft.com/office/drawing/2014/main" id="{AD620F09-9B89-6C31-D29F-FF5F5FE73184}"/>
              </a:ext>
            </a:extLst>
          </p:cNvPr>
          <p:cNvSpPr txBox="1"/>
          <p:nvPr/>
        </p:nvSpPr>
        <p:spPr>
          <a:xfrm>
            <a:off x="757237" y="161330"/>
            <a:ext cx="2371725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华文彩云" panose="02010800040101010101" pitchFamily="2" charset="-122"/>
                <a:ea typeface="华文彩云" panose="02010800040101010101" pitchFamily="2" charset="-122"/>
              </a:rPr>
              <a:t>回顾旧知</a:t>
            </a:r>
          </a:p>
        </p:txBody>
      </p:sp>
    </p:spTree>
    <p:extLst>
      <p:ext uri="{BB962C8B-B14F-4D97-AF65-F5344CB8AC3E}">
        <p14:creationId xmlns:p14="http://schemas.microsoft.com/office/powerpoint/2010/main" val="244296215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3" name="文本框 2" title="">
                <a:extLst>
                  <a:ext uri="{FF2B5EF4-FFF2-40B4-BE49-F238E27FC236}">
                    <a16:creationId xmlns:a16="http://schemas.microsoft.com/office/drawing/2014/main" id="{C520FBB2-3E1C-D59A-A932-CA820CD9B604}"/>
                  </a:ext>
                </a:extLst>
              </p:cNvPr>
              <p:cNvSpPr txBox="1"/>
              <p:nvPr/>
            </p:nvSpPr>
            <p:spPr>
              <a:xfrm>
                <a:off x="1800224" y="1119485"/>
                <a:ext cx="9039225" cy="169110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indent="306070" algn="just">
                  <a:lnSpc>
                    <a:spcPct val="150000"/>
                  </a:lnSpc>
                </a:pPr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某“复兴号”高速列车加速到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350</m:t>
                      </m:r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𝑘𝑚</m:t>
                      </m:r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/</m:t>
                      </m:r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ℎ</m:t>
                      </m:r>
                    </m:oMath>
                  </m:oMathPara>
                </a14:m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后保持匀速运行半个小时，这段时间内，列车行进路程为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𝑆</m:t>
                      </m:r>
                    </m:oMath>
                  </m:oMathPara>
                </a14:m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（单位：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𝑘𝑚</m:t>
                      </m:r>
                    </m:oMath>
                  </m:oMathPara>
                </a14:m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）与运行时间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𝑡</m:t>
                      </m:r>
                    </m:oMath>
                  </m:oMathPara>
                </a14:m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（单位：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ℎ</m:t>
                      </m:r>
                    </m:oMath>
                  </m:oMathPara>
                </a14:m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）的关系可表示为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𝑆</m:t>
                      </m:r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=350</m:t>
                      </m:r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𝑡</m:t>
                      </m:r>
                    </m:oMath>
                  </m:oMathPara>
                </a14:m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。</a:t>
                </a:r>
                <a:endParaRPr lang="zh-CN" altLang="zh-CN" sz="2400" kern="100">
                  <a:effectLst/>
                  <a:latin typeface="Calibri" panose="020f0502020204030204" pitchFamily="34" charset="0"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3" name="文本框 2">
                <a:extLst>
                  <a:ext uri="{FF2B5EF4-FFF2-40B4-BE49-F238E27FC236}">
                    <a16:creationId xmlns:a16="http://schemas.microsoft.com/office/drawing/2014/main" id="{C520FBB2-3E1C-D59A-A932-CA820CD9B60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0224" y="1119485"/>
                <a:ext cx="9039225" cy="1691104"/>
              </a:xfrm>
              <a:prstGeom prst="rect">
                <a:avLst/>
              </a:prstGeom>
              <a:blipFill>
                <a:blip r:embed="rId2"/>
                <a:stretch>
                  <a:fillRect l="-1011" r="-1079" b="-6137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5" name="文本框 4" title="">
                <a:extLst>
                  <a:ext uri="{FF2B5EF4-FFF2-40B4-BE49-F238E27FC236}">
                    <a16:creationId xmlns:a16="http://schemas.microsoft.com/office/drawing/2014/main" id="{81CC2A2D-7489-60B4-B68C-CAA60A9B0D87}"/>
                  </a:ext>
                </a:extLst>
              </p:cNvPr>
              <p:cNvSpPr txBox="1"/>
              <p:nvPr/>
            </p:nvSpPr>
            <p:spPr>
              <a:xfrm>
                <a:off x="1800224" y="2997316"/>
                <a:ext cx="5000625" cy="54226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indent="304800" algn="just">
                  <a:lnSpc>
                    <a:spcPct val="150000"/>
                  </a:lnSpc>
                </a:pPr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（</a:t>
                </a:r>
                <a:r>
                  <a:rPr lang="en-US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1</a:t>
                </a:r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）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2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𝑆</m:t>
                      </m:r>
                    </m:oMath>
                  </m:oMathPara>
                </a14:m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是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2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𝑡</m:t>
                      </m:r>
                    </m:oMath>
                  </m:oMathPara>
                </a14:m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的函数吗？</a:t>
                </a:r>
                <a:endParaRPr lang="zh-CN" altLang="zh-CN" sz="2200" kern="100">
                  <a:effectLst/>
                  <a:latin typeface="Calibri" panose="020f0502020204030204" pitchFamily="34" charset="0"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5" name="文本框 4">
                <a:extLst>
                  <a:ext uri="{FF2B5EF4-FFF2-40B4-BE49-F238E27FC236}">
                    <a16:creationId xmlns:a16="http://schemas.microsoft.com/office/drawing/2014/main" id="{81CC2A2D-7489-60B4-B68C-CAA60A9B0D8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0224" y="2997316"/>
                <a:ext cx="5000625" cy="542264"/>
              </a:xfrm>
              <a:prstGeom prst="rect">
                <a:avLst/>
              </a:prstGeom>
              <a:blipFill>
                <a:blip r:embed="rId3"/>
                <a:stretch>
                  <a:fillRect b="-22472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C13DE585-E887-6305-B898-C26F3CA58834}"/>
              </a:ext>
            </a:extLst>
          </p:cNvPr>
          <p:cNvSpPr txBox="1"/>
          <p:nvPr/>
        </p:nvSpPr>
        <p:spPr>
          <a:xfrm>
            <a:off x="766762" y="148959"/>
            <a:ext cx="2371725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华文彩云" panose="02010800040101010101" pitchFamily="2" charset="-122"/>
                <a:ea typeface="华文彩云" panose="02010800040101010101" pitchFamily="2" charset="-122"/>
              </a:rPr>
              <a:t>情景一</a:t>
            </a:r>
          </a:p>
        </p:txBody>
      </p:sp>
      <p:pic>
        <p:nvPicPr>
          <p:cNvPr id="5122" name="Picture 2" title="">
            <a:extLst>
              <a:ext uri="{FF2B5EF4-FFF2-40B4-BE49-F238E27FC236}">
                <a16:creationId xmlns:a16="http://schemas.microsoft.com/office/drawing/2014/main" id="{922ECEC5-172C-C4AF-3A3F-D49D41FCBC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424"/>
          <a:stretch>
            <a:fillRect/>
          </a:stretch>
        </p:blipFill>
        <p:spPr bwMode="auto">
          <a:xfrm>
            <a:off x="7509569" y="2473256"/>
            <a:ext cx="3396555" cy="2725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>
        <mc:Choice Requires="a14">
          <p:sp>
            <p:nvSpPr>
              <p:cNvPr id="8" name="文本框 7" title="">
                <a:extLst>
                  <a:ext uri="{FF2B5EF4-FFF2-40B4-BE49-F238E27FC236}">
                    <a16:creationId xmlns:a16="http://schemas.microsoft.com/office/drawing/2014/main" id="{DB3403E4-B4B9-F602-C709-B8F487897EEF}"/>
                  </a:ext>
                </a:extLst>
              </p:cNvPr>
              <p:cNvSpPr txBox="1"/>
              <p:nvPr/>
            </p:nvSpPr>
            <p:spPr>
              <a:xfrm>
                <a:off x="2095500" y="3541641"/>
                <a:ext cx="6115050" cy="76944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zh-CN" sz="18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（</a:t>
                </a:r>
                <a:r>
                  <a:rPr lang="en-US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2</a:t>
                </a:r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）“运行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2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1</m:t>
                      </m:r>
                      <m:r>
                        <a:rPr lang="en-US" altLang="zh-CN" sz="22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MS Gothic" panose="020b0609070205080204" pitchFamily="49" charset="-128"/>
                          <a:cs typeface="MS Gothic" panose="020b0609070205080204" pitchFamily="49" charset="-128"/>
                        </a:rPr>
                        <m:t>ℎ</m:t>
                      </m:r>
                    </m:oMath>
                  </m:oMathPara>
                </a14:m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就前进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2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350</m:t>
                      </m:r>
                      <m:r>
                        <a:rPr lang="en-US" altLang="zh-CN" sz="22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𝑘𝑚</m:t>
                      </m:r>
                    </m:oMath>
                  </m:oMathPara>
                </a14:m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”你认为该说法正确吗</a:t>
                </a:r>
                <a:r>
                  <a:rPr lang="en-US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?</a:t>
                </a:r>
                <a:endParaRPr lang="zh-CN" altLang="en-US" sz="2200"/>
              </a:p>
            </p:txBody>
          </p:sp>
        </mc:Choice>
        <mc:Fallback>
          <p:sp>
            <p:nvSpPr>
              <p:cNvPr id="8" name="文本框 7">
                <a:extLst>
                  <a:ext uri="{FF2B5EF4-FFF2-40B4-BE49-F238E27FC236}">
                    <a16:creationId xmlns:a16="http://schemas.microsoft.com/office/drawing/2014/main" id="{DB3403E4-B4B9-F602-C709-B8F487897EE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5500" y="3541641"/>
                <a:ext cx="6115050" cy="769441"/>
              </a:xfrm>
              <a:prstGeom prst="rect">
                <a:avLst/>
              </a:prstGeom>
              <a:blipFill>
                <a:blip r:embed="rId5"/>
                <a:stretch>
                  <a:fillRect l="-1296" t="-8730" r="0" b="-15873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8508698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3" name="文本框 2" title="">
                <a:extLst>
                  <a:ext uri="{FF2B5EF4-FFF2-40B4-BE49-F238E27FC236}">
                    <a16:creationId xmlns:a16="http://schemas.microsoft.com/office/drawing/2014/main" id="{620C3B5F-BB83-85D5-8CEA-B43BD2FE0902}"/>
                  </a:ext>
                </a:extLst>
              </p:cNvPr>
              <p:cNvSpPr txBox="1"/>
              <p:nvPr/>
            </p:nvSpPr>
            <p:spPr>
              <a:xfrm>
                <a:off x="1638300" y="1120244"/>
                <a:ext cx="8896350" cy="113710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indent="306070" algn="just">
                  <a:lnSpc>
                    <a:spcPct val="150000"/>
                  </a:lnSpc>
                </a:pPr>
                <a:r>
                  <a:rPr lang="zh-CN" altLang="zh-CN" sz="2400" b="1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情景</a:t>
                </a:r>
                <a:r>
                  <a:rPr lang="en-US" altLang="zh-CN" sz="2400" b="1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2 </a:t>
                </a:r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某维修公司要求工人每周至少工作</a:t>
                </a:r>
                <a:r>
                  <a:rPr lang="en-US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1</a:t>
                </a:r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天，至多不超过</a:t>
                </a:r>
                <a:r>
                  <a:rPr lang="en-US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6</a:t>
                </a:r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天</a:t>
                </a:r>
                <a:r>
                  <a:rPr lang="en-US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.</a:t>
                </a:r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若公司制定工资标准为每天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350</m:t>
                      </m:r>
                    </m:oMath>
                  </m:oMathPara>
                </a14:m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元</a:t>
                </a:r>
                <a:r>
                  <a:rPr lang="en-US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/</a:t>
                </a:r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人，且每周付一次工资</a:t>
                </a:r>
                <a:r>
                  <a:rPr lang="en-US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.</a:t>
                </a:r>
                <a:endParaRPr lang="zh-CN" altLang="zh-CN" sz="2400" kern="100">
                  <a:effectLst/>
                  <a:latin typeface="Calibri" panose="020f0502020204030204" pitchFamily="34" charset="0"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3" name="文本框 2">
                <a:extLst>
                  <a:ext uri="{FF2B5EF4-FFF2-40B4-BE49-F238E27FC236}">
                    <a16:creationId xmlns:a16="http://schemas.microsoft.com/office/drawing/2014/main" id="{620C3B5F-BB83-85D5-8CEA-B43BD2FE090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8300" y="1120244"/>
                <a:ext cx="8896350" cy="1137106"/>
              </a:xfrm>
              <a:prstGeom prst="rect">
                <a:avLst/>
              </a:prstGeom>
              <a:blipFill>
                <a:blip r:embed="rId2"/>
                <a:stretch>
                  <a:fillRect l="-1097" r="-1028" b="-12366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7" name="文本框 6" title="">
                <a:extLst>
                  <a:ext uri="{FF2B5EF4-FFF2-40B4-BE49-F238E27FC236}">
                    <a16:creationId xmlns:a16="http://schemas.microsoft.com/office/drawing/2014/main" id="{846133BF-8885-6150-0E39-2776AFBD2749}"/>
                  </a:ext>
                </a:extLst>
              </p:cNvPr>
              <p:cNvSpPr txBox="1"/>
              <p:nvPr/>
            </p:nvSpPr>
            <p:spPr>
              <a:xfrm>
                <a:off x="1638300" y="2257350"/>
                <a:ext cx="9086850" cy="10500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indent="306070" algn="just">
                  <a:lnSpc>
                    <a:spcPct val="150000"/>
                  </a:lnSpc>
                </a:pPr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如何确定一个工人每周的工资？且工资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2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𝑤</m:t>
                      </m:r>
                    </m:oMath>
                  </m:oMathPara>
                </a14:m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（单位：元）是他工作天数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2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𝑑</m:t>
                      </m:r>
                    </m:oMath>
                  </m:oMathPara>
                </a14:m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的函数吗？</a:t>
                </a:r>
                <a:endParaRPr lang="zh-CN" altLang="zh-CN" sz="2200" kern="100">
                  <a:effectLst/>
                  <a:latin typeface="Calibri" panose="020f0502020204030204" pitchFamily="34" charset="0"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7" name="文本框 6">
                <a:extLst>
                  <a:ext uri="{FF2B5EF4-FFF2-40B4-BE49-F238E27FC236}">
                    <a16:creationId xmlns:a16="http://schemas.microsoft.com/office/drawing/2014/main" id="{846133BF-8885-6150-0E39-2776AFBD274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8300" y="2257350"/>
                <a:ext cx="9086850" cy="1050096"/>
              </a:xfrm>
              <a:prstGeom prst="rect">
                <a:avLst/>
              </a:prstGeom>
              <a:blipFill>
                <a:blip r:embed="rId3"/>
                <a:stretch>
                  <a:fillRect l="-872" b="-8092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思想气泡: 云 7" title="">
            <a:extLst>
              <a:ext uri="{FF2B5EF4-FFF2-40B4-BE49-F238E27FC236}">
                <a16:creationId xmlns:a16="http://schemas.microsoft.com/office/drawing/2014/main" id="{D37C8358-7671-C4B7-A968-93EAD39059B2}"/>
              </a:ext>
            </a:extLst>
          </p:cNvPr>
          <p:cNvSpPr/>
          <p:nvPr/>
        </p:nvSpPr>
        <p:spPr>
          <a:xfrm>
            <a:off x="6943725" y="2897715"/>
            <a:ext cx="4686300" cy="2840041"/>
          </a:xfrm>
          <a:prstGeom prst="cloudCallou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Calibri Light" panose="020f0302020204030204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Calibri Light" panose="020f0302020204030204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Calibri Light" panose="020f0302020204030204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Calibri Light" panose="020f0302020204030204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Calibri Light" panose="020f0302020204030204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Calibri Light" panose="020f0302020204030204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Calibri Light" panose="020f0302020204030204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Calibri Light" panose="020f0302020204030204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Calibri Light" panose="020f0302020204030204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zh-CN" sz="2200" kern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情景</a:t>
            </a:r>
            <a:r>
              <a:rPr lang="en-US" altLang="zh-CN" sz="2200" kern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1</a:t>
            </a:r>
            <a:r>
              <a:rPr lang="zh-CN" altLang="zh-CN" sz="2200" kern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和情景</a:t>
            </a:r>
            <a:r>
              <a:rPr lang="en-US" altLang="zh-CN" sz="2200" kern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zh-CN" altLang="zh-CN" sz="2200" kern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中的函数有相同的对应关系，你认为这两个函数是同一个吗？理由是什么</a:t>
            </a:r>
            <a:r>
              <a:rPr lang="en-US" altLang="zh-CN" sz="2200" kern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zh-CN" altLang="zh-CN" sz="2200" kern="1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zh-CN" altLang="en-US"/>
          </a:p>
        </p:txBody>
      </p:sp>
      <p:sp>
        <p:nvSpPr>
          <p:cNvPr id="9" name="文本框 8" title="">
            <a:extLst>
              <a:ext uri="{FF2B5EF4-FFF2-40B4-BE49-F238E27FC236}">
                <a16:creationId xmlns:a16="http://schemas.microsoft.com/office/drawing/2014/main" id="{6389B3E5-965C-2111-2A65-4A477B6EDC82}"/>
              </a:ext>
            </a:extLst>
          </p:cNvPr>
          <p:cNvSpPr txBox="1"/>
          <p:nvPr/>
        </p:nvSpPr>
        <p:spPr>
          <a:xfrm>
            <a:off x="757237" y="161330"/>
            <a:ext cx="2371725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华文彩云" panose="02010800040101010101" pitchFamily="2" charset="-122"/>
                <a:ea typeface="华文彩云" panose="02010800040101010101" pitchFamily="2" charset="-122"/>
              </a:rPr>
              <a:t>情景二</a:t>
            </a:r>
          </a:p>
        </p:txBody>
      </p:sp>
      <p:pic>
        <p:nvPicPr>
          <p:cNvPr id="12290" name="Picture 2" title="">
            <a:extLst>
              <a:ext uri="{FF2B5EF4-FFF2-40B4-BE49-F238E27FC236}">
                <a16:creationId xmlns:a16="http://schemas.microsoft.com/office/drawing/2014/main" id="{1B5D6290-D816-9C5F-A8FC-C0012A3224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b="90000" l="10000" r="90000" t="10000">
                        <a14:foregroundMark x1="73600" x2="73600" y1="36855" y2="36855"/>
                        <a14:foregroundMark x1="76200" x2="67000" y1="35294" y2="41537"/>
                        <a14:foregroundMark x1="79200" x2="73200" y1="39496" y2="439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86062" y="2384269"/>
            <a:ext cx="2566988" cy="42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20596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2" title="">
            <a:extLst>
              <a:ext uri="{FF2B5EF4-FFF2-40B4-BE49-F238E27FC236}">
                <a16:creationId xmlns:a16="http://schemas.microsoft.com/office/drawing/2014/main" id="{F197503C-F02A-E051-DA62-43D2680C16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2575" y="1164194"/>
            <a:ext cx="7507504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indent="304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marR="0" lvl="0" indent="3063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该图是福州市</a:t>
            </a:r>
            <a:r>
              <a:rPr kumimoji="0" lang="en-US" altLang="zh-CN" sz="2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2018</a:t>
            </a:r>
            <a:r>
              <a:rPr kumimoji="0" lang="zh-CN" altLang="en-US" sz="2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年</a:t>
            </a:r>
            <a:r>
              <a:rPr kumimoji="0" lang="en-US" altLang="zh-CN" sz="2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9</a:t>
            </a:r>
            <a:r>
              <a:rPr kumimoji="0" lang="zh-CN" altLang="en-US" sz="2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月</a:t>
            </a:r>
            <a:r>
              <a:rPr kumimoji="0" lang="en-US" altLang="zh-CN" sz="2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15</a:t>
            </a:r>
            <a:r>
              <a:rPr kumimoji="0" lang="zh-CN" altLang="en-US" sz="2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日的空气质量指数变化图</a:t>
            </a:r>
            <a:r>
              <a:rPr kumimoji="0" lang="en-US" altLang="zh-CN" sz="2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.</a:t>
            </a:r>
            <a:endParaRPr kumimoji="0" lang="en-US" altLang="zh-CN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3063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图片 1" title="">
            <a:extLst>
              <a:ext uri="{FF2B5EF4-FFF2-40B4-BE49-F238E27FC236}">
                <a16:creationId xmlns:a16="http://schemas.microsoft.com/office/drawing/2014/main" id="{63E53926-D7EF-66E6-7C28-50603D1A45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52575" y="1902858"/>
            <a:ext cx="6790300" cy="2743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 title="">
            <a:extLst>
              <a:ext uri="{FF2B5EF4-FFF2-40B4-BE49-F238E27FC236}">
                <a16:creationId xmlns:a16="http://schemas.microsoft.com/office/drawing/2014/main" id="{EF3D9EEE-38BA-62E6-87EE-36B21F0FCA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42875" y="2396121"/>
            <a:ext cx="2905268" cy="2065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306388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根据该图能否确定这一天任一时刻</a:t>
            </a:r>
            <a:r>
              <a:rPr kumimoji="0" lang="en-US" altLang="zh-CN" sz="2200" b="0" i="1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宋体" panose="02010600030101010101" pitchFamily="2" charset="-122"/>
                <a:cs typeface="Calibri" panose="020f0502020204030204" pitchFamily="34" charset="0"/>
              </a:rPr>
              <a:t>t</a:t>
            </a:r>
            <a:r>
              <a:rPr kumimoji="0" lang="zh-CN" altLang="en-US" sz="2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的空气质量指数的值</a:t>
            </a:r>
            <a:r>
              <a:rPr kumimoji="0" lang="en-US" altLang="zh-CN" sz="2200" b="0" i="1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宋体" panose="02010600030101010101" pitchFamily="2" charset="-122"/>
                <a:cs typeface="Calibri" panose="020f0502020204030204" pitchFamily="34" charset="0"/>
              </a:rPr>
              <a:t>I</a:t>
            </a:r>
            <a:r>
              <a:rPr kumimoji="0" lang="zh-CN" altLang="en-US" sz="2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？你认为</a:t>
            </a:r>
            <a:r>
              <a:rPr kumimoji="0" lang="en-US" altLang="zh-CN" sz="2200" b="0" i="1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宋体" panose="02010600030101010101" pitchFamily="2" charset="-122"/>
                <a:cs typeface="Calibri" panose="020f0502020204030204" pitchFamily="34" charset="0"/>
              </a:rPr>
              <a:t>I</a:t>
            </a:r>
            <a:r>
              <a:rPr kumimoji="0" lang="zh-CN" altLang="en-US" sz="2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是</a:t>
            </a:r>
            <a:r>
              <a:rPr kumimoji="0" lang="en-US" altLang="zh-CN" sz="2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t</a:t>
            </a:r>
            <a:r>
              <a:rPr kumimoji="0" lang="zh-CN" altLang="en-US" sz="2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的函数吗？</a:t>
            </a:r>
            <a:endParaRPr kumimoji="0" lang="zh-CN" altLang="en-US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949B6E0E-1C02-38D2-FA72-EAB7887B6DB1}"/>
              </a:ext>
            </a:extLst>
          </p:cNvPr>
          <p:cNvSpPr txBox="1"/>
          <p:nvPr/>
        </p:nvSpPr>
        <p:spPr>
          <a:xfrm>
            <a:off x="757237" y="161330"/>
            <a:ext cx="2371725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华文彩云" panose="02010800040101010101" pitchFamily="2" charset="-122"/>
                <a:ea typeface="华文彩云" panose="02010800040101010101" pitchFamily="2" charset="-122"/>
              </a:rPr>
              <a:t>情景三</a:t>
            </a:r>
          </a:p>
        </p:txBody>
      </p:sp>
    </p:spTree>
    <p:extLst>
      <p:ext uri="{BB962C8B-B14F-4D97-AF65-F5344CB8AC3E}">
        <p14:creationId xmlns:p14="http://schemas.microsoft.com/office/powerpoint/2010/main" val="102648943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" title="">
            <a:extLst>
              <a:ext uri="{FF2B5EF4-FFF2-40B4-BE49-F238E27FC236}">
                <a16:creationId xmlns:a16="http://schemas.microsoft.com/office/drawing/2014/main" id="{A8999B96-E1A5-09FB-6D26-9CCA3AB708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19213" y="769591"/>
            <a:ext cx="9529348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indent="304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marR="0" lvl="0" indent="306388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  </a:t>
            </a:r>
            <a:r>
              <a:rPr kumimoji="0" lang="zh-CN" altLang="zh-CN" sz="2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国际上常用恩格尔系数反映一个国家人民生活质量的高低，恩格尔系数越低，生活质量越高</a:t>
            </a:r>
            <a:r>
              <a:rPr kumimoji="0" lang="en-US" altLang="zh-CN" sz="2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.</a:t>
            </a:r>
            <a:r>
              <a:rPr kumimoji="0" lang="zh-CN" altLang="en-US" sz="2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下表是我国某省城镇居民恩格尔系数变化情况，从表中可知，该省城镇居民的生活质量越来越高</a:t>
            </a:r>
            <a:r>
              <a:rPr kumimoji="0" lang="en-US" altLang="zh-CN" sz="2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.</a:t>
            </a:r>
            <a:endParaRPr kumimoji="0" lang="en-US" altLang="zh-CN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306388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49" name="图片 1" title="">
            <a:extLst>
              <a:ext uri="{FF2B5EF4-FFF2-40B4-BE49-F238E27FC236}">
                <a16:creationId xmlns:a16="http://schemas.microsoft.com/office/drawing/2014/main" id="{FA9CC5C1-26BC-3643-DDDF-43AAB58934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15619" y="2590696"/>
            <a:ext cx="8936536" cy="1676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 title="">
            <a:extLst>
              <a:ext uri="{FF2B5EF4-FFF2-40B4-BE49-F238E27FC236}">
                <a16:creationId xmlns:a16="http://schemas.microsoft.com/office/drawing/2014/main" id="{7243C2B5-B131-6EE0-2F21-49BCEEE363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5512" y="4395761"/>
            <a:ext cx="7800976" cy="1050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306388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恩格尔系数</a:t>
            </a:r>
            <a:r>
              <a:rPr kumimoji="0" lang="en-US" altLang="zh-CN" sz="2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r</a:t>
            </a:r>
            <a:r>
              <a:rPr kumimoji="0" lang="zh-CN" altLang="en-US" sz="2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是年份</a:t>
            </a:r>
            <a:r>
              <a:rPr kumimoji="0" lang="en-US" altLang="zh-CN" sz="2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y</a:t>
            </a:r>
            <a:r>
              <a:rPr kumimoji="0" lang="zh-CN" altLang="en-US" sz="2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的函数吗？仿照前面的方法表述这两个变量的关系</a:t>
            </a:r>
            <a:r>
              <a:rPr kumimoji="0" lang="en-US" altLang="zh-CN" sz="2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  <a:t>.</a:t>
            </a:r>
            <a:endParaRPr kumimoji="0" lang="en-US" altLang="zh-CN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B14D1838-23D9-9EE8-B6EA-C3B06C3FF998}"/>
              </a:ext>
            </a:extLst>
          </p:cNvPr>
          <p:cNvSpPr txBox="1"/>
          <p:nvPr/>
        </p:nvSpPr>
        <p:spPr>
          <a:xfrm>
            <a:off x="757237" y="161330"/>
            <a:ext cx="2371725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华文彩云" panose="02010800040101010101" pitchFamily="2" charset="-122"/>
                <a:ea typeface="华文彩云" panose="02010800040101010101" pitchFamily="2" charset="-122"/>
              </a:rPr>
              <a:t>情景四</a:t>
            </a:r>
          </a:p>
        </p:txBody>
      </p:sp>
    </p:spTree>
    <p:extLst>
      <p:ext uri="{BB962C8B-B14F-4D97-AF65-F5344CB8AC3E}">
        <p14:creationId xmlns:p14="http://schemas.microsoft.com/office/powerpoint/2010/main" val="209472540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32CF372C-19E9-DE4A-8975-B16AA9FDB6EB}"/>
              </a:ext>
            </a:extLst>
          </p:cNvPr>
          <p:cNvSpPr txBox="1"/>
          <p:nvPr/>
        </p:nvSpPr>
        <p:spPr>
          <a:xfrm>
            <a:off x="1882654" y="2054617"/>
            <a:ext cx="4089519" cy="308142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algn="l">
              <a:lnSpc>
                <a:spcPct val="150000"/>
              </a:lnSpc>
            </a:pPr>
            <a:r>
              <a:rPr lang="zh-CN" altLang="zh-CN" sz="2200" b="1" kern="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不同点</a:t>
            </a:r>
            <a:r>
              <a:rPr lang="zh-CN" altLang="zh-CN" sz="2200" kern="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：情景一、二是用解析式刻画变量之间的对应关系，但有不同的取值范围；</a:t>
            </a:r>
            <a:endParaRPr lang="en-US" altLang="zh-CN" sz="2200" kern="0">
              <a:solidFill>
                <a:srgbClr val="000000"/>
              </a:solidFill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304800" algn="l">
              <a:lnSpc>
                <a:spcPct val="150000"/>
              </a:lnSpc>
            </a:pPr>
            <a:r>
              <a:rPr lang="zh-CN" altLang="zh-CN" sz="2200" kern="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情景三是用图象刻画变量之间的对应关系，；情景四是用表格刻画变量之间的对应关系；</a:t>
            </a:r>
            <a:endParaRPr lang="zh-CN" altLang="zh-CN" sz="220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C656DE91-D811-AD1C-DD80-3E007EFBF9FE}"/>
              </a:ext>
            </a:extLst>
          </p:cNvPr>
          <p:cNvSpPr txBox="1"/>
          <p:nvPr/>
        </p:nvSpPr>
        <p:spPr>
          <a:xfrm>
            <a:off x="2090531" y="1505723"/>
            <a:ext cx="611753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6070" algn="l"/>
            <a:r>
              <a:rPr lang="zh-CN" altLang="zh-CN" sz="2400" kern="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四个实例有什么共同点和不同点</a:t>
            </a:r>
            <a:endParaRPr lang="zh-CN" altLang="zh-CN" sz="240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4098" name="Picture 2" title="">
            <a:extLst>
              <a:ext uri="{FF2B5EF4-FFF2-40B4-BE49-F238E27FC236}">
                <a16:creationId xmlns:a16="http://schemas.microsoft.com/office/drawing/2014/main" id="{7523EB9E-7BDA-2050-CE83-593045C2A3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b="91667" l="10000" r="97800" t="5820">
                        <a14:foregroundMark x1="82000" x2="88800" y1="18783" y2="25132"/>
                        <a14:foregroundMark x1="88800" x2="88200" y1="25132" y2="38624"/>
                        <a14:foregroundMark x1="88200" x2="69000" y1="38624" y2="68254"/>
                        <a14:foregroundMark x1="97800" x2="97800" y1="30952" y2="30952"/>
                        <a14:foregroundMark x1="60200" x2="60200" y1="5952" y2="5952"/>
                        <a14:foregroundMark x1="36600" x2="36600" y1="91667" y2="91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22184" y="805219"/>
            <a:ext cx="768592" cy="116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>
        <mc:Choice Requires="a14">
          <p:sp>
            <p:nvSpPr>
              <p:cNvPr id="9" name="文本框 8" title="">
                <a:extLst>
                  <a:ext uri="{FF2B5EF4-FFF2-40B4-BE49-F238E27FC236}">
                    <a16:creationId xmlns:a16="http://schemas.microsoft.com/office/drawing/2014/main" id="{8DECCADF-0115-77B7-0338-DE200B5B0342}"/>
                  </a:ext>
                </a:extLst>
              </p:cNvPr>
              <p:cNvSpPr txBox="1"/>
              <p:nvPr/>
            </p:nvSpPr>
            <p:spPr>
              <a:xfrm>
                <a:off x="6326220" y="2054617"/>
                <a:ext cx="4532660" cy="358925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50000"/>
                  </a:lnSpc>
                </a:pPr>
                <a:r>
                  <a:rPr lang="zh-CN" altLang="zh-CN" sz="2200" b="1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相同点：</a:t>
                </a:r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①都包含两个非空数集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2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𝐴</m:t>
                      </m:r>
                    </m:oMath>
                  </m:oMathPara>
                </a14:m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，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2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𝐵</m:t>
                      </m:r>
                    </m:oMath>
                  </m:oMathPara>
                </a14:m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；</a:t>
                </a:r>
                <a:endParaRPr lang="en-US" altLang="zh-CN" sz="2200" kern="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  <a:p>
                <a:pPr algn="l">
                  <a:lnSpc>
                    <a:spcPct val="150000"/>
                  </a:lnSpc>
                </a:pPr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②都有一个对应关系；</a:t>
                </a:r>
                <a:endParaRPr lang="en-US" altLang="zh-CN" sz="2200" kern="0">
                  <a:solidFill>
                    <a:srgbClr val="000000"/>
                  </a:solidFill>
                  <a:effectLst/>
                  <a:latin typeface="Calibri" panose="020f0502020204030204" pitchFamily="34" charset="0"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  <a:p>
                <a:pPr algn="l">
                  <a:lnSpc>
                    <a:spcPct val="150000"/>
                  </a:lnSpc>
                </a:pPr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③尽管对应关系的表示方法不同，但都有共同特点：对于数集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2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𝐴</m:t>
                      </m:r>
                    </m:oMath>
                  </m:oMathPara>
                </a14:m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中的任意一个数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2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𝑥</m:t>
                      </m:r>
                    </m:oMath>
                  </m:oMathPara>
                </a14:m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，按照对应关系，在数集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2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𝐵</m:t>
                      </m:r>
                    </m:oMath>
                  </m:oMathPara>
                </a14:m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中</a:t>
                </a:r>
                <a:r>
                  <a:rPr lang="zh-CN" altLang="en-US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都</a:t>
                </a:r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有唯一确定的数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2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𝑦</m:t>
                      </m:r>
                    </m:oMath>
                  </m:oMathPara>
                </a14:m>
                <a:r>
                  <a:rPr lang="zh-CN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和它对应</a:t>
                </a:r>
                <a:r>
                  <a:rPr lang="en-US" altLang="zh-CN" sz="22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.</a:t>
                </a:r>
                <a:endParaRPr lang="zh-CN" altLang="zh-CN" sz="2200" kern="100">
                  <a:effectLst/>
                  <a:latin typeface="Calibri" panose="020f0502020204030204" pitchFamily="34" charset="0"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9" name="文本框 8">
                <a:extLst>
                  <a:ext uri="{FF2B5EF4-FFF2-40B4-BE49-F238E27FC236}">
                    <a16:creationId xmlns:a16="http://schemas.microsoft.com/office/drawing/2014/main" id="{8DECCADF-0115-77B7-0338-DE200B5B034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6220" y="2054617"/>
                <a:ext cx="4532660" cy="3589252"/>
              </a:xfrm>
              <a:prstGeom prst="rect">
                <a:avLst/>
              </a:prstGeom>
              <a:blipFill>
                <a:blip r:embed="rId4"/>
                <a:stretch>
                  <a:fillRect l="-1750" r="-8075" b="-2716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文本框 9" title="">
            <a:extLst>
              <a:ext uri="{FF2B5EF4-FFF2-40B4-BE49-F238E27FC236}">
                <a16:creationId xmlns:a16="http://schemas.microsoft.com/office/drawing/2014/main" id="{E73B3015-2C45-B1A9-87BA-BC15A63D5B69}"/>
              </a:ext>
            </a:extLst>
          </p:cNvPr>
          <p:cNvSpPr txBox="1"/>
          <p:nvPr/>
        </p:nvSpPr>
        <p:spPr>
          <a:xfrm>
            <a:off x="757237" y="161330"/>
            <a:ext cx="2371725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华文彩云" panose="02010800040101010101" pitchFamily="2" charset="-122"/>
                <a:ea typeface="华文彩云" panose="02010800040101010101" pitchFamily="2" charset="-122"/>
              </a:rPr>
              <a:t>形成概念</a:t>
            </a:r>
          </a:p>
        </p:txBody>
      </p:sp>
    </p:spTree>
    <p:extLst>
      <p:ext uri="{BB962C8B-B14F-4D97-AF65-F5344CB8AC3E}">
        <p14:creationId xmlns:p14="http://schemas.microsoft.com/office/powerpoint/2010/main" val="98540953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3" name="文本框 2" title="">
                <a:extLst>
                  <a:ext uri="{FF2B5EF4-FFF2-40B4-BE49-F238E27FC236}">
                    <a16:creationId xmlns:a16="http://schemas.microsoft.com/office/drawing/2014/main" id="{B21314BF-43FD-6A3F-45AA-77988616781D}"/>
                  </a:ext>
                </a:extLst>
              </p:cNvPr>
              <p:cNvSpPr txBox="1"/>
              <p:nvPr/>
            </p:nvSpPr>
            <p:spPr>
              <a:xfrm>
                <a:off x="1914525" y="1676310"/>
                <a:ext cx="8362950" cy="225010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50000"/>
                  </a:lnSpc>
                </a:pPr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一般地，设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𝐴</m:t>
                      </m:r>
                    </m:oMath>
                  </m:oMathPara>
                </a14:m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、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𝐵</m:t>
                      </m:r>
                    </m:oMath>
                  </m:oMathPara>
                </a14:m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是</a:t>
                </a:r>
                <a:r>
                  <a:rPr lang="zh-CN" altLang="zh-CN" sz="2400" kern="0">
                    <a:solidFill>
                      <a:srgbClr val="FF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非空数集</a:t>
                </a:r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，若集合</a:t>
                </a:r>
                <a:r>
                  <a:rPr lang="en-US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A</a:t>
                </a:r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中的</a:t>
                </a:r>
                <a:r>
                  <a:rPr lang="zh-CN" altLang="zh-CN" sz="2400" kern="0">
                    <a:solidFill>
                      <a:srgbClr val="FF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任意一个数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400" i="1" kern="0">
                          <a:solidFill>
                            <a:srgbClr val="FF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𝑥</m:t>
                      </m:r>
                    </m:oMath>
                  </m:oMathPara>
                </a14:m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，按照某种确定的</a:t>
                </a:r>
                <a:r>
                  <a:rPr lang="zh-CN" altLang="zh-CN" sz="2400" kern="0">
                    <a:solidFill>
                      <a:srgbClr val="FF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对应关系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400" i="1" kern="0">
                          <a:solidFill>
                            <a:srgbClr val="FF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𝑓</m:t>
                      </m:r>
                    </m:oMath>
                  </m:oMathPara>
                </a14:m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，在集合</a:t>
                </a:r>
                <a:r>
                  <a:rPr lang="en-US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B</a:t>
                </a:r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中都有</a:t>
                </a:r>
                <a:r>
                  <a:rPr lang="zh-CN" altLang="zh-CN" sz="2400" kern="0">
                    <a:solidFill>
                      <a:srgbClr val="FF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唯一</a:t>
                </a:r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确定的数</a:t>
                </a:r>
                <a:r>
                  <a:rPr lang="en-US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y</a:t>
                </a:r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和它对应，那么称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𝑓</m:t>
                      </m:r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:</m:t>
                      </m:r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→</m:t>
                      </m:r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𝐵</m:t>
                      </m:r>
                    </m:oMath>
                  </m:oMathPara>
                </a14:m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为集合</a:t>
                </a:r>
                <a:r>
                  <a:rPr lang="en-US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A</a:t>
                </a:r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到集合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𝐵</m:t>
                      </m:r>
                    </m:oMath>
                  </m:oMathPara>
                </a14:m>
                <a:r>
                  <a:rPr lang="zh-CN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的一个函数，记作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𝑦</m:t>
                      </m:r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=</m:t>
                      </m:r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𝑓</m:t>
                      </m:r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𝑥</m:t>
                      </m:r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)</m:t>
                      </m:r>
                    </m:oMath>
                  </m:oMathPara>
                </a14:m>
                <a:r>
                  <a:rPr lang="en-US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,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𝑥</m:t>
                      </m:r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∈</m:t>
                      </m:r>
                      <m:r>
                        <a:rPr lang="en-US" altLang="zh-CN" sz="24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m:t>𝐴</m:t>
                      </m:r>
                    </m:oMath>
                  </m:oMathPara>
                </a14:m>
                <a:r>
                  <a:rPr lang="en-US" altLang="zh-CN" sz="2400" kern="0">
                    <a:solidFill>
                      <a:srgbClr val="000000"/>
                    </a:solidFill>
                    <a:effectLst/>
                    <a:latin typeface="Calibri" panose="020f0502020204030204" pitchFamily="34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.</a:t>
                </a:r>
                <a:endParaRPr lang="zh-CN" altLang="zh-CN" sz="2400" kern="100">
                  <a:effectLst/>
                  <a:latin typeface="Calibri" panose="020f0502020204030204" pitchFamily="34" charset="0"/>
                  <a:ea typeface="宋体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3" name="文本框 2">
                <a:extLst>
                  <a:ext uri="{FF2B5EF4-FFF2-40B4-BE49-F238E27FC236}">
                    <a16:creationId xmlns:a16="http://schemas.microsoft.com/office/drawing/2014/main" id="{B21314BF-43FD-6A3F-45AA-77988616781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4525" y="1676310"/>
                <a:ext cx="8362950" cy="2250103"/>
              </a:xfrm>
              <a:prstGeom prst="rect">
                <a:avLst/>
              </a:prstGeom>
              <a:blipFill>
                <a:blip r:embed="rId2"/>
                <a:stretch>
                  <a:fillRect l="-1093" r="-219" b="-5420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389C6C24-24DF-FC8E-B7B1-B77758A81D18}"/>
              </a:ext>
            </a:extLst>
          </p:cNvPr>
          <p:cNvSpPr txBox="1"/>
          <p:nvPr/>
        </p:nvSpPr>
        <p:spPr>
          <a:xfrm>
            <a:off x="2000250" y="4320659"/>
            <a:ext cx="611505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kern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函数三要素</a:t>
            </a:r>
            <a:r>
              <a:rPr lang="zh-CN" altLang="en-US" sz="2400" kern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：</a:t>
            </a:r>
            <a:r>
              <a:rPr lang="zh-CN" altLang="zh-CN" sz="2400" kern="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定义域、值域、对应关系</a:t>
            </a:r>
            <a:endParaRPr lang="zh-CN" altLang="zh-CN" sz="240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2AD92876-2EDA-5954-D034-13B2DBEEC9BA}"/>
              </a:ext>
            </a:extLst>
          </p:cNvPr>
          <p:cNvSpPr txBox="1"/>
          <p:nvPr/>
        </p:nvSpPr>
        <p:spPr>
          <a:xfrm>
            <a:off x="757237" y="161330"/>
            <a:ext cx="2371725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华文彩云" panose="02010800040101010101" pitchFamily="2" charset="-122"/>
                <a:ea typeface="华文彩云" panose="02010800040101010101" pitchFamily="2" charset="-122"/>
              </a:rPr>
              <a:t>形成概念</a:t>
            </a:r>
          </a:p>
        </p:txBody>
      </p:sp>
    </p:spTree>
    <p:extLst>
      <p:ext uri="{BB962C8B-B14F-4D97-AF65-F5344CB8AC3E}">
        <p14:creationId xmlns:p14="http://schemas.microsoft.com/office/powerpoint/2010/main" val="13290073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3" name="文本框 2" title="">
                <a:extLst>
                  <a:ext uri="{FF2B5EF4-FFF2-40B4-BE49-F238E27FC236}">
                    <a16:creationId xmlns:a16="http://schemas.microsoft.com/office/drawing/2014/main" id="{0ABF42F5-6475-8C60-D3CE-D78C04F97BD6}"/>
                  </a:ext>
                </a:extLst>
              </p:cNvPr>
              <p:cNvSpPr txBox="1"/>
              <p:nvPr/>
            </p:nvSpPr>
            <p:spPr>
              <a:xfrm>
                <a:off x="3005137" y="1369213"/>
                <a:ext cx="6181725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indent="267970" algn="just"/>
                <a:r>
                  <a:rPr lang="en-US" altLang="zh-CN" sz="3200" kern="0"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What is </a:t>
                </a:r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32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𝑓</m:t>
                      </m:r>
                      <m:r>
                        <a:rPr lang="en-US" altLang="zh-CN" sz="32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altLang="zh-CN" sz="32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𝑥</m:t>
                      </m:r>
                      <m:r>
                        <a:rPr lang="en-US" altLang="zh-CN" sz="3200" i="1" kern="0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Times New Roman" panose="02020603050405020304" pitchFamily="18" charset="0"/>
                        </a:rPr>
                        <m:t>)</m:t>
                      </m:r>
                    </m:oMath>
                  </m:oMathPara>
                </a14:m>
                <a:r>
                  <a:rPr lang="zh-CN" altLang="zh-CN" sz="3200" kern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？</a:t>
                </a:r>
                <a:endParaRPr lang="zh-CN" altLang="zh-CN" sz="3200" kern="100">
                  <a:effectLst/>
                  <a:latin typeface="Cambria Math" panose="02040503050406030204" pitchFamily="18" charset="0"/>
                  <a:ea typeface="等线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3" name="文本框 2">
                <a:extLst>
                  <a:ext uri="{FF2B5EF4-FFF2-40B4-BE49-F238E27FC236}">
                    <a16:creationId xmlns:a16="http://schemas.microsoft.com/office/drawing/2014/main" id="{0ABF42F5-6475-8C60-D3CE-D78C04F97BD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5137" y="1369213"/>
                <a:ext cx="6181725" cy="584775"/>
              </a:xfrm>
              <a:prstGeom prst="rect">
                <a:avLst/>
              </a:prstGeom>
              <a:blipFill>
                <a:blip r:embed="rId2"/>
                <a:stretch>
                  <a:fillRect t="-16667" b="-34375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E35ACC5C-6EE2-269B-30BA-89F0F32B9E82}"/>
              </a:ext>
            </a:extLst>
          </p:cNvPr>
          <p:cNvSpPr txBox="1"/>
          <p:nvPr/>
        </p:nvSpPr>
        <p:spPr>
          <a:xfrm>
            <a:off x="2057330" y="2580532"/>
            <a:ext cx="9347002" cy="58310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400" kern="0">
                <a:solidFill>
                  <a:srgbClr val="000000"/>
                </a:solidFill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函数是由输入、运算法则、输出三个部分所构成的一个整体</a:t>
            </a:r>
            <a:endParaRPr lang="zh-CN" altLang="en-US" sz="2400"/>
          </a:p>
        </p:txBody>
      </p:sp>
      <p:sp>
        <p:nvSpPr>
          <p:cNvPr id="11" name="文本框 10" title="">
            <a:extLst>
              <a:ext uri="{FF2B5EF4-FFF2-40B4-BE49-F238E27FC236}">
                <a16:creationId xmlns:a16="http://schemas.microsoft.com/office/drawing/2014/main" id="{C0723C9B-B2A7-98AB-DC69-451F50500F54}"/>
              </a:ext>
            </a:extLst>
          </p:cNvPr>
          <p:cNvSpPr txBox="1"/>
          <p:nvPr/>
        </p:nvSpPr>
        <p:spPr>
          <a:xfrm>
            <a:off x="757237" y="161330"/>
            <a:ext cx="2371725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华文彩云" panose="02010800040101010101" pitchFamily="2" charset="-122"/>
                <a:ea typeface="华文彩云" panose="02010800040101010101" pitchFamily="2" charset="-122"/>
              </a:rPr>
              <a:t>理解概念</a:t>
            </a:r>
          </a:p>
        </p:txBody>
      </p:sp>
      <p:pic>
        <p:nvPicPr>
          <p:cNvPr id="10242" name="Picture 2" title="">
            <a:extLst>
              <a:ext uri="{FF2B5EF4-FFF2-40B4-BE49-F238E27FC236}">
                <a16:creationId xmlns:a16="http://schemas.microsoft.com/office/drawing/2014/main" id="{D7194291-20FD-37FB-6434-5EEC6047F7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16927" y="854173"/>
            <a:ext cx="1512035" cy="1614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组合 11" title="">
            <a:extLst>
              <a:ext uri="{FF2B5EF4-FFF2-40B4-BE49-F238E27FC236}">
                <a16:creationId xmlns:a16="http://schemas.microsoft.com/office/drawing/2014/main" id="{81CCE6A9-19F3-748E-3CB7-756DF5598F9E}"/>
              </a:ext>
            </a:extLst>
          </p:cNvPr>
          <p:cNvGrpSpPr/>
          <p:nvPr/>
        </p:nvGrpSpPr>
        <p:grpSpPr>
          <a:xfrm>
            <a:off x="2493465" y="3745066"/>
            <a:ext cx="3691955" cy="1221694"/>
            <a:chOff x="5439953" y="1496436"/>
            <a:chExt cx="3691955" cy="1221694"/>
          </a:xfrm>
        </p:grpSpPr>
        <mc:AlternateContent>
          <mc:Choice Requires="a14">
            <p:sp>
              <p:nvSpPr>
                <p:cNvPr id="2" name="立方体 1">
                  <a:extLst>
                    <a:ext uri="{FF2B5EF4-FFF2-40B4-BE49-F238E27FC236}">
                      <a16:creationId xmlns:a16="http://schemas.microsoft.com/office/drawing/2014/main" id="{E69FAE4C-4F3F-1DEB-EF86-116417EC1AEE}"/>
                    </a:ext>
                  </a:extLst>
                </p:cNvPr>
                <p:cNvSpPr/>
                <p:nvPr/>
              </p:nvSpPr>
              <p:spPr>
                <a:xfrm flipH="1">
                  <a:off x="6353175" y="1573609"/>
                  <a:ext cx="1819499" cy="976895"/>
                </a:xfrm>
                <a:prstGeom prst="cube">
                  <a:avLst/>
                </a:prstGeom>
                <a:solidFill>
                  <a:schemeClr val="accent5">
                    <a:lumMod val="40000"/>
                    <a:lumOff val="60000"/>
                  </a:schemeClr>
                </a:soli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4572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 Light" panose="020f0302020204030204"/>
                      <a:ea typeface="+mn-ea"/>
                      <a:cs typeface="+mn-cs"/>
                    </a:defRPr>
                  </a:lvl1pPr>
                  <a:lvl2pPr marL="457200" algn="l" defTabSz="4572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 Light" panose="020f0302020204030204"/>
                      <a:ea typeface="+mn-ea"/>
                      <a:cs typeface="+mn-cs"/>
                    </a:defRPr>
                  </a:lvl2pPr>
                  <a:lvl3pPr marL="914400" algn="l" defTabSz="4572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 Light" panose="020f0302020204030204"/>
                      <a:ea typeface="+mn-ea"/>
                      <a:cs typeface="+mn-cs"/>
                    </a:defRPr>
                  </a:lvl3pPr>
                  <a:lvl4pPr marL="1371600" algn="l" defTabSz="4572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 Light" panose="020f0302020204030204"/>
                      <a:ea typeface="+mn-ea"/>
                      <a:cs typeface="+mn-cs"/>
                    </a:defRPr>
                  </a:lvl4pPr>
                  <a:lvl5pPr marL="1828800" algn="l" defTabSz="4572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 Light" panose="020f0302020204030204"/>
                      <a:ea typeface="+mn-ea"/>
                      <a:cs typeface="+mn-cs"/>
                    </a:defRPr>
                  </a:lvl5pPr>
                  <a:lvl6pPr marL="2286000" algn="l" defTabSz="4572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 Light" panose="020f0302020204030204"/>
                      <a:ea typeface="+mn-ea"/>
                      <a:cs typeface="+mn-cs"/>
                    </a:defRPr>
                  </a:lvl6pPr>
                  <a:lvl7pPr marL="2743200" algn="l" defTabSz="4572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 Light" panose="020f0302020204030204"/>
                      <a:ea typeface="+mn-ea"/>
                      <a:cs typeface="+mn-cs"/>
                    </a:defRPr>
                  </a:lvl7pPr>
                  <a:lvl8pPr marL="3200400" algn="l" defTabSz="4572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 Light" panose="020f0302020204030204"/>
                      <a:ea typeface="+mn-ea"/>
                      <a:cs typeface="+mn-cs"/>
                    </a:defRPr>
                  </a:lvl8pPr>
                  <a:lvl9pPr marL="3657600" algn="l" defTabSz="4572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 Light" panose="020f0302020204030204"/>
                      <a:ea typeface="+mn-ea"/>
                      <a:cs typeface="+mn-cs"/>
                    </a:defRPr>
                  </a:lvl9pPr>
                </a:lstStyle>
                <a:p>
                  <a:pPr algn="ctr"/>
                  <a14:m>
                    <m:oMathPara>
                      <m:oMathParaPr>
                        <m:jc/>
                      </m:oMathParaPr>
                      <m:oMath>
                        <m:r>
                          <a:rPr lang="en-US" altLang="zh-CN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𝑓</m:t>
                        </m:r>
                        <m:r>
                          <a:rPr lang="en-US" altLang="zh-CN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US" altLang="zh-CN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US" altLang="zh-CN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mc:Choice>
          <mc:Fallback>
            <p:sp>
              <p:nvSpPr>
                <p:cNvPr id="2" name="立方体 1">
                  <a:extLst>
                    <a:ext uri="{FF2B5EF4-FFF2-40B4-BE49-F238E27FC236}">
                      <a16:creationId xmlns:a16="http://schemas.microsoft.com/office/drawing/2014/main" id="{E69FAE4C-4F3F-1DEB-EF86-116417EC1AEE}"/>
                    </a:ext>
                  </a:extLst>
                </p:cNvPr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 flipH="1">
                  <a:off x="6353175" y="1573609"/>
                  <a:ext cx="1819499" cy="976895"/>
                </a:xfrm>
                <a:prstGeom prst="cube">
                  <a:avLst/>
                </a:prstGeom>
                <a:blipFill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  <p:pic>
          <p:nvPicPr>
            <p:cNvPr id="6" name="图形 5" descr="后退 RTL">
              <a:extLst>
                <a:ext uri="{FF2B5EF4-FFF2-40B4-BE49-F238E27FC236}">
                  <a16:creationId xmlns:a16="http://schemas.microsoft.com/office/drawing/2014/main" id="{416B4132-26F3-5FCF-F9B1-B7B26407E72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39953" y="1594034"/>
              <a:ext cx="914400" cy="1124096"/>
            </a:xfrm>
            <a:prstGeom prst="rect">
              <a:avLst/>
            </a:prstGeom>
          </p:spPr>
        </p:pic>
        <p:pic>
          <p:nvPicPr>
            <p:cNvPr id="10" name="图形 9" descr="返回">
              <a:extLst>
                <a:ext uri="{FF2B5EF4-FFF2-40B4-BE49-F238E27FC236}">
                  <a16:creationId xmlns:a16="http://schemas.microsoft.com/office/drawing/2014/main" id="{9DBDE51D-8845-8FB2-5A70-C0F90CBF1FD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8112660" y="1391588"/>
              <a:ext cx="914400" cy="1124096"/>
            </a:xfrm>
            <a:prstGeom prst="rect">
              <a:avLst/>
            </a:prstGeom>
          </p:spPr>
        </p:pic>
      </p:grpSp>
      <p:grpSp>
        <p:nvGrpSpPr>
          <p:cNvPr id="13" name="组合 12" title="">
            <a:extLst>
              <a:ext uri="{FF2B5EF4-FFF2-40B4-BE49-F238E27FC236}">
                <a16:creationId xmlns:a16="http://schemas.microsoft.com/office/drawing/2014/main" id="{724C099F-0795-3913-598A-AF74F02BF85A}"/>
              </a:ext>
            </a:extLst>
          </p:cNvPr>
          <p:cNvGrpSpPr/>
          <p:nvPr/>
        </p:nvGrpSpPr>
        <p:grpSpPr>
          <a:xfrm>
            <a:off x="7065123" y="3619827"/>
            <a:ext cx="3691955" cy="1221694"/>
            <a:chOff x="5439953" y="1496436"/>
            <a:chExt cx="3691955" cy="1221694"/>
          </a:xfrm>
        </p:grpSpPr>
        <mc:AlternateContent>
          <mc:Choice Requires="a14">
            <p:sp>
              <p:nvSpPr>
                <p:cNvPr id="14" name="立方体 13">
                  <a:extLst>
                    <a:ext uri="{FF2B5EF4-FFF2-40B4-BE49-F238E27FC236}">
                      <a16:creationId xmlns:a16="http://schemas.microsoft.com/office/drawing/2014/main" id="{5B91BCD9-9DF2-8C0F-3B78-B7E1F41E8760}"/>
                    </a:ext>
                  </a:extLst>
                </p:cNvPr>
                <p:cNvSpPr/>
                <p:nvPr/>
              </p:nvSpPr>
              <p:spPr>
                <a:xfrm flipH="1">
                  <a:off x="6353175" y="1573609"/>
                  <a:ext cx="1819499" cy="976895"/>
                </a:xfrm>
                <a:prstGeom prst="cube">
                  <a:avLst/>
                </a:prstGeom>
                <a:solidFill>
                  <a:schemeClr val="accent5">
                    <a:lumMod val="40000"/>
                    <a:lumOff val="60000"/>
                  </a:schemeClr>
                </a:solidFill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US"/>
                  </a:defPPr>
                  <a:lvl1pPr marL="0" algn="l" defTabSz="4572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 Light" panose="020f0302020204030204"/>
                      <a:ea typeface="+mn-ea"/>
                      <a:cs typeface="+mn-cs"/>
                    </a:defRPr>
                  </a:lvl1pPr>
                  <a:lvl2pPr marL="457200" algn="l" defTabSz="4572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 Light" panose="020f0302020204030204"/>
                      <a:ea typeface="+mn-ea"/>
                      <a:cs typeface="+mn-cs"/>
                    </a:defRPr>
                  </a:lvl2pPr>
                  <a:lvl3pPr marL="914400" algn="l" defTabSz="4572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 Light" panose="020f0302020204030204"/>
                      <a:ea typeface="+mn-ea"/>
                      <a:cs typeface="+mn-cs"/>
                    </a:defRPr>
                  </a:lvl3pPr>
                  <a:lvl4pPr marL="1371600" algn="l" defTabSz="4572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 Light" panose="020f0302020204030204"/>
                      <a:ea typeface="+mn-ea"/>
                      <a:cs typeface="+mn-cs"/>
                    </a:defRPr>
                  </a:lvl4pPr>
                  <a:lvl5pPr marL="1828800" algn="l" defTabSz="4572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 Light" panose="020f0302020204030204"/>
                      <a:ea typeface="+mn-ea"/>
                      <a:cs typeface="+mn-cs"/>
                    </a:defRPr>
                  </a:lvl5pPr>
                  <a:lvl6pPr marL="2286000" algn="l" defTabSz="4572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 Light" panose="020f0302020204030204"/>
                      <a:ea typeface="+mn-ea"/>
                      <a:cs typeface="+mn-cs"/>
                    </a:defRPr>
                  </a:lvl6pPr>
                  <a:lvl7pPr marL="2743200" algn="l" defTabSz="4572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 Light" panose="020f0302020204030204"/>
                      <a:ea typeface="+mn-ea"/>
                      <a:cs typeface="+mn-cs"/>
                    </a:defRPr>
                  </a:lvl7pPr>
                  <a:lvl8pPr marL="3200400" algn="l" defTabSz="4572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 Light" panose="020f0302020204030204"/>
                      <a:ea typeface="+mn-ea"/>
                      <a:cs typeface="+mn-cs"/>
                    </a:defRPr>
                  </a:lvl8pPr>
                  <a:lvl9pPr marL="3657600" algn="l" defTabSz="4572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 Light" panose="020f0302020204030204"/>
                      <a:ea typeface="+mn-ea"/>
                      <a:cs typeface="+mn-cs"/>
                    </a:defRPr>
                  </a:lvl9pPr>
                </a:lstStyle>
                <a:p>
                  <a:pPr algn="ctr"/>
                  <a14:m>
                    <m:oMathPara>
                      <m:oMathParaPr>
                        <m:jc/>
                      </m:oMathParaPr>
                      <m:oMath>
                        <m:r>
                          <a:rPr lang="en-US" altLang="zh-CN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𝑓</m:t>
                        </m:r>
                        <m:r>
                          <a:rPr lang="en-US" altLang="zh-CN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US" altLang="zh-CN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US" altLang="zh-CN" sz="240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oMath>
                    </m:oMathPara>
                  </a14:m>
                  <a:endParaRPr lang="zh-CN" altLang="en-US" sz="2400">
                    <a:solidFill>
                      <a:schemeClr val="tx1"/>
                    </a:solidFill>
                  </a:endParaRPr>
                </a:p>
              </p:txBody>
            </p:sp>
          </mc:Choice>
          <mc:Fallback>
            <p:sp>
              <p:nvSpPr>
                <p:cNvPr id="14" name="立方体 13">
                  <a:extLst>
                    <a:ext uri="{FF2B5EF4-FFF2-40B4-BE49-F238E27FC236}">
                      <a16:creationId xmlns:a16="http://schemas.microsoft.com/office/drawing/2014/main" id="{5B91BCD9-9DF2-8C0F-3B78-B7E1F41E8760}"/>
                    </a:ext>
                  </a:extLst>
                </p:cNvPr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 flipH="1">
                  <a:off x="6353175" y="1573609"/>
                  <a:ext cx="1819499" cy="976895"/>
                </a:xfrm>
                <a:prstGeom prst="cube">
                  <a:avLst/>
                </a:prstGeom>
                <a:blipFill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</a:p>
              </p:txBody>
            </p:sp>
          </mc:Fallback>
        </mc:AlternateContent>
        <p:pic>
          <p:nvPicPr>
            <p:cNvPr id="15" name="图形 14" descr="后退 RTL">
              <a:extLst>
                <a:ext uri="{FF2B5EF4-FFF2-40B4-BE49-F238E27FC236}">
                  <a16:creationId xmlns:a16="http://schemas.microsoft.com/office/drawing/2014/main" id="{9F1BDEDA-A2DD-AE99-67F4-7CD6BB4B004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39953" y="1594034"/>
              <a:ext cx="914400" cy="1124096"/>
            </a:xfrm>
            <a:prstGeom prst="rect">
              <a:avLst/>
            </a:prstGeom>
          </p:spPr>
        </p:pic>
        <p:pic>
          <p:nvPicPr>
            <p:cNvPr id="16" name="图形 15" descr="返回">
              <a:extLst>
                <a:ext uri="{FF2B5EF4-FFF2-40B4-BE49-F238E27FC236}">
                  <a16:creationId xmlns:a16="http://schemas.microsoft.com/office/drawing/2014/main" id="{E8834A2A-8C0C-3661-5617-92CCDD024125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8112660" y="1391588"/>
              <a:ext cx="914400" cy="1124096"/>
            </a:xfrm>
            <a:prstGeom prst="rect">
              <a:avLst/>
            </a:prstGeom>
          </p:spPr>
        </p:pic>
      </p:grpSp>
      <mc:AlternateContent>
        <mc:Choice Requires="a14">
          <p:sp>
            <p:nvSpPr>
              <p:cNvPr id="18" name="文本框 17" title="">
                <a:extLst>
                  <a:ext uri="{FF2B5EF4-FFF2-40B4-BE49-F238E27FC236}">
                    <a16:creationId xmlns:a16="http://schemas.microsoft.com/office/drawing/2014/main" id="{A454E46E-4CC1-1604-020C-D67C31839CCC}"/>
                  </a:ext>
                </a:extLst>
              </p:cNvPr>
              <p:cNvSpPr txBox="1"/>
              <p:nvPr/>
            </p:nvSpPr>
            <p:spPr>
              <a:xfrm>
                <a:off x="2032190" y="4610689"/>
                <a:ext cx="83052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400" i="1" smtClean="0">
                          <a:latin typeface="Cambria Math" panose="02040503050406030204" pitchFamily="18" charset="0"/>
                        </a:rPr>
                        <m:t>2</m:t>
                      </m:r>
                    </m:oMath>
                  </m:oMathPara>
                </a14:m>
                <a:endParaRPr lang="zh-CN" altLang="en-US" sz="2400"/>
              </a:p>
            </p:txBody>
          </p:sp>
        </mc:Choice>
        <mc:Fallback>
          <p:sp>
            <p:nvSpPr>
              <p:cNvPr id="18" name="文本框 17">
                <a:extLst>
                  <a:ext uri="{FF2B5EF4-FFF2-40B4-BE49-F238E27FC236}">
                    <a16:creationId xmlns:a16="http://schemas.microsoft.com/office/drawing/2014/main" id="{A454E46E-4CC1-1604-020C-D67C31839CC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2190" y="4610689"/>
                <a:ext cx="830526" cy="461665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21" name="文本框 20" title="">
                <a:extLst>
                  <a:ext uri="{FF2B5EF4-FFF2-40B4-BE49-F238E27FC236}">
                    <a16:creationId xmlns:a16="http://schemas.microsoft.com/office/drawing/2014/main" id="{2BC685A6-260D-6C8E-9A25-3D3E9460F83B}"/>
                  </a:ext>
                </a:extLst>
              </p:cNvPr>
              <p:cNvSpPr txBox="1"/>
              <p:nvPr/>
            </p:nvSpPr>
            <p:spPr>
              <a:xfrm>
                <a:off x="4900166" y="3429000"/>
                <a:ext cx="2003799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400" b="0" i="1" smtClean="0">
                          <a:latin typeface="Cambria Math" panose="02040503050406030204" pitchFamily="18" charset="0"/>
                        </a:rPr>
                        <m:t>5</m:t>
                      </m:r>
                      <m:r>
                        <a:rPr lang="en-US" altLang="zh-CN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×2+2</m:t>
                      </m:r>
                    </m:oMath>
                  </m:oMathPara>
                </a14:m>
                <a:endParaRPr lang="zh-CN" altLang="en-US" sz="2400"/>
              </a:p>
            </p:txBody>
          </p:sp>
        </mc:Choice>
        <mc:Fallback>
          <p:sp>
            <p:nvSpPr>
              <p:cNvPr id="21" name="文本框 20">
                <a:extLst>
                  <a:ext uri="{FF2B5EF4-FFF2-40B4-BE49-F238E27FC236}">
                    <a16:creationId xmlns:a16="http://schemas.microsoft.com/office/drawing/2014/main" id="{2BC685A6-260D-6C8E-9A25-3D3E9460F83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0166" y="3429000"/>
                <a:ext cx="2003799" cy="461665"/>
              </a:xfrm>
              <a:prstGeom prst="rect">
                <a:avLst/>
              </a:prstGeom>
              <a:blipFill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3" name="图形 22" title="">
            <a:extLst>
              <a:ext uri="{FF2B5EF4-FFF2-40B4-BE49-F238E27FC236}">
                <a16:creationId xmlns:a16="http://schemas.microsoft.com/office/drawing/2014/main" id="{6BDEA3F3-8FCF-F1F8-8FDE-EDC676207D8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4464" y="3193104"/>
            <a:ext cx="551962" cy="551962"/>
          </a:xfrm>
          <a:prstGeom prst="rect">
            <a:avLst/>
          </a:prstGeom>
        </p:spPr>
      </p:pic>
      <mc:AlternateContent>
        <mc:Choice Requires="a14">
          <p:sp>
            <p:nvSpPr>
              <p:cNvPr id="25" name="文本框 24" title="">
                <a:extLst>
                  <a:ext uri="{FF2B5EF4-FFF2-40B4-BE49-F238E27FC236}">
                    <a16:creationId xmlns:a16="http://schemas.microsoft.com/office/drawing/2014/main" id="{0E96E5B8-FF67-FD3B-C766-530F63A3F399}"/>
                  </a:ext>
                </a:extLst>
              </p:cNvPr>
              <p:cNvSpPr txBox="1"/>
              <p:nvPr/>
            </p:nvSpPr>
            <p:spPr>
              <a:xfrm>
                <a:off x="9168631" y="3256098"/>
                <a:ext cx="2207128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14:m>
                  <m:oMathPara>
                    <m:oMathParaPr>
                      <m:jc/>
                    </m:oMathParaPr>
                    <m:oMath>
                      <m:r>
                        <a:rPr lang="en-US" altLang="zh-CN" sz="2400" b="0" i="1" smtClean="0">
                          <a:latin typeface="Cambria Math" panose="02040503050406030204" pitchFamily="18" charset="0"/>
                        </a:rPr>
                        <m:t>5</m:t>
                      </m:r>
                      <m:r>
                        <a:rPr lang="en-US" altLang="zh-CN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r>
                        <a:rPr lang="en-US" altLang="zh-CN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    </m:t>
                      </m:r>
                      <m:r>
                        <a:rPr lang="en-US" altLang="zh-CN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+2</m:t>
                      </m:r>
                    </m:oMath>
                  </m:oMathPara>
                </a14:m>
                <a:endParaRPr lang="zh-CN" altLang="en-US" sz="2400"/>
              </a:p>
            </p:txBody>
          </p:sp>
        </mc:Choice>
        <mc:Fallback>
          <p:sp>
            <p:nvSpPr>
              <p:cNvPr id="25" name="文本框 24">
                <a:extLst>
                  <a:ext uri="{FF2B5EF4-FFF2-40B4-BE49-F238E27FC236}">
                    <a16:creationId xmlns:a16="http://schemas.microsoft.com/office/drawing/2014/main" id="{0E96E5B8-FF67-FD3B-C766-530F63A3F39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68631" y="3256098"/>
                <a:ext cx="2207128" cy="461665"/>
              </a:xfrm>
              <a:prstGeom prst="rect">
                <a:avLst/>
              </a:prstGeom>
              <a:blipFill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6" name="图形 25" title="">
            <a:extLst>
              <a:ext uri="{FF2B5EF4-FFF2-40B4-BE49-F238E27FC236}">
                <a16:creationId xmlns:a16="http://schemas.microsoft.com/office/drawing/2014/main" id="{0BB7578B-E304-EA11-65FD-E7C3BB31C15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03048">
            <a:off x="6729685" y="4358774"/>
            <a:ext cx="551962" cy="551962"/>
          </a:xfrm>
          <a:prstGeom prst="rect">
            <a:avLst/>
          </a:prstGeom>
        </p:spPr>
      </p:pic>
      <mc:AlternateContent>
        <mc:Choice Requires="a14">
          <p:sp>
            <p:nvSpPr>
              <p:cNvPr id="27" name="文本框 26" title="">
                <a:extLst>
                  <a:ext uri="{FF2B5EF4-FFF2-40B4-BE49-F238E27FC236}">
                    <a16:creationId xmlns:a16="http://schemas.microsoft.com/office/drawing/2014/main" id="{BFC9DBDD-DE14-6B03-D3E7-23BD1D0C0EBD}"/>
                  </a:ext>
                </a:extLst>
              </p:cNvPr>
              <p:cNvSpPr txBox="1"/>
              <p:nvPr/>
            </p:nvSpPr>
            <p:spPr>
              <a:xfrm>
                <a:off x="3604164" y="3800028"/>
                <a:ext cx="147226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14:m>
                  <m:oMathPara>
                    <m:oMathParaPr>
                      <m:jc/>
                    </m:oMathParaPr>
                    <m:oMath>
                      <m:r>
                        <a:rPr lang="en-US" altLang="zh-CN" b="0" i="1" smtClean="0">
                          <a:latin typeface="Cambria Math" panose="02040503050406030204" pitchFamily="18" charset="0"/>
                        </a:rPr>
                        <m:t>𝑓</m:t>
                      </m:r>
                      <m:d>
                        <m:dPr>
                          <m:begChr m:val="("/>
                          <m:sepChr m:val="|"/>
                          <m:endChr m:val=")"/>
                          <m:grow m:val="on"/>
                          <m:shp m:val="centered"/>
                          <m:ctrlP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r>
                        <a:rPr lang="en-US" altLang="zh-CN" b="0" i="1" smtClean="0">
                          <a:latin typeface="Cambria Math" panose="02040503050406030204" pitchFamily="18" charset="0"/>
                        </a:rPr>
                        <m:t>=5</m:t>
                      </m:r>
                      <m:r>
                        <a:rPr lang="en-US" altLang="zh-CN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altLang="zh-CN" b="0" i="1" smtClean="0">
                          <a:latin typeface="Cambria Math" panose="02040503050406030204" pitchFamily="18" charset="0"/>
                        </a:rPr>
                        <m:t>+2</m:t>
                      </m:r>
                    </m:oMath>
                  </m:oMathPara>
                </a14:m>
                <a:endParaRPr lang="zh-CN" altLang="en-US"/>
              </a:p>
            </p:txBody>
          </p:sp>
        </mc:Choice>
        <mc:Fallback>
          <p:sp>
            <p:nvSpPr>
              <p:cNvPr id="27" name="文本框 26">
                <a:extLst>
                  <a:ext uri="{FF2B5EF4-FFF2-40B4-BE49-F238E27FC236}">
                    <a16:creationId xmlns:a16="http://schemas.microsoft.com/office/drawing/2014/main" id="{BFC9DBDD-DE14-6B03-D3E7-23BD1D0C0EB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4164" y="3800028"/>
                <a:ext cx="1472263" cy="276999"/>
              </a:xfrm>
              <a:prstGeom prst="rect">
                <a:avLst/>
              </a:prstGeom>
              <a:blipFill>
                <a:blip r:embed="rId15"/>
                <a:stretch>
                  <a:fillRect l="-5372" t="-2174" r="-3306" b="-32609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mc:AlternateContent>
        <mc:Choice Requires="a14">
          <p:sp>
            <p:nvSpPr>
              <p:cNvPr id="36" name="文本框 35" title="">
                <a:extLst>
                  <a:ext uri="{FF2B5EF4-FFF2-40B4-BE49-F238E27FC236}">
                    <a16:creationId xmlns:a16="http://schemas.microsoft.com/office/drawing/2014/main" id="{FD89DA4A-06CF-EE60-46EB-F31D8FDB2D56}"/>
                  </a:ext>
                </a:extLst>
              </p:cNvPr>
              <p:cNvSpPr txBox="1"/>
              <p:nvPr/>
            </p:nvSpPr>
            <p:spPr>
              <a:xfrm>
                <a:off x="8210965" y="3685052"/>
                <a:ext cx="147226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14:m>
                  <m:oMathPara>
                    <m:oMathParaPr>
                      <m:jc/>
                    </m:oMathParaPr>
                    <m:oMath>
                      <m:r>
                        <a:rPr lang="en-US" altLang="zh-CN" b="0" i="1" smtClean="0">
                          <a:latin typeface="Cambria Math" panose="02040503050406030204" pitchFamily="18" charset="0"/>
                        </a:rPr>
                        <m:t>𝑓</m:t>
                      </m:r>
                      <m:d>
                        <m:dPr>
                          <m:begChr m:val="("/>
                          <m:sepChr m:val="|"/>
                          <m:endChr m:val=")"/>
                          <m:grow m:val="on"/>
                          <m:shp m:val="centered"/>
                          <m:ctrlP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altLang="zh-CN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r>
                        <a:rPr lang="en-US" altLang="zh-CN" b="0" i="1" smtClean="0">
                          <a:latin typeface="Cambria Math" panose="02040503050406030204" pitchFamily="18" charset="0"/>
                        </a:rPr>
                        <m:t>=5</m:t>
                      </m:r>
                      <m:r>
                        <a:rPr lang="en-US" altLang="zh-CN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US" altLang="zh-CN" b="0" i="1" smtClean="0">
                          <a:latin typeface="Cambria Math" panose="02040503050406030204" pitchFamily="18" charset="0"/>
                        </a:rPr>
                        <m:t>+2</m:t>
                      </m:r>
                    </m:oMath>
                  </m:oMathPara>
                </a14:m>
                <a:endParaRPr lang="zh-CN" altLang="en-US"/>
              </a:p>
            </p:txBody>
          </p:sp>
        </mc:Choice>
        <mc:Fallback>
          <p:sp>
            <p:nvSpPr>
              <p:cNvPr id="36" name="文本框 35">
                <a:extLst>
                  <a:ext uri="{FF2B5EF4-FFF2-40B4-BE49-F238E27FC236}">
                    <a16:creationId xmlns:a16="http://schemas.microsoft.com/office/drawing/2014/main" id="{FD89DA4A-06CF-EE60-46EB-F31D8FDB2D5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10965" y="3685052"/>
                <a:ext cx="1472263" cy="276999"/>
              </a:xfrm>
              <a:prstGeom prst="rect">
                <a:avLst/>
              </a:prstGeom>
              <a:blipFill>
                <a:blip r:embed="rId16"/>
                <a:stretch>
                  <a:fillRect l="-5394" t="-4444" r="-3320" b="-35556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9856414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284A8DAD-1C0C-BAF1-2396-FA491015EF05}"/>
              </a:ext>
            </a:extLst>
          </p:cNvPr>
          <p:cNvSpPr txBox="1"/>
          <p:nvPr/>
        </p:nvSpPr>
        <p:spPr>
          <a:xfrm>
            <a:off x="1890712" y="1286560"/>
            <a:ext cx="841057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 algn="just"/>
            <a:r>
              <a:rPr lang="zh-CN" altLang="zh-CN" sz="2400" kern="0">
                <a:effectLst/>
                <a:latin typeface="等线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填空下表，试着写出各类函数的对应关系、定义域、值域</a:t>
            </a:r>
            <a:endParaRPr lang="zh-CN" altLang="zh-CN" sz="2400" kern="10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5" name="表格 5" title="">
            <a:extLst>
              <a:ext uri="{FF2B5EF4-FFF2-40B4-BE49-F238E27FC236}">
                <a16:creationId xmlns:a16="http://schemas.microsoft.com/office/drawing/2014/main" id="{396A52CF-A7A7-D339-E5EC-B7957EF6BD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4806171"/>
              </p:ext>
            </p:extLst>
          </p:nvPr>
        </p:nvGraphicFramePr>
        <p:xfrm>
          <a:off x="1476376" y="2039862"/>
          <a:ext cx="9839324" cy="3531578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358158">
                  <a:extLst>
                    <a:ext uri="{9D8B030D-6E8A-4147-A177-3AD203B41FA5}">
                      <a16:colId xmlns:a16="http://schemas.microsoft.com/office/drawing/2014/main" val="2606226991"/>
                    </a:ext>
                  </a:extLst>
                </a:gridCol>
                <a:gridCol w="2032353">
                  <a:extLst>
                    <a:ext uri="{9D8B030D-6E8A-4147-A177-3AD203B41FA5}">
                      <a16:colId xmlns:a16="http://schemas.microsoft.com/office/drawing/2014/main" val="3786957355"/>
                    </a:ext>
                  </a:extLst>
                </a:gridCol>
                <a:gridCol w="1963956">
                  <a:extLst>
                    <a:ext uri="{9D8B030D-6E8A-4147-A177-3AD203B41FA5}">
                      <a16:colId xmlns:a16="http://schemas.microsoft.com/office/drawing/2014/main" val="1758051159"/>
                    </a:ext>
                  </a:extLst>
                </a:gridCol>
                <a:gridCol w="1778309">
                  <a:extLst>
                    <a:ext uri="{9D8B030D-6E8A-4147-A177-3AD203B41FA5}">
                      <a16:colId xmlns:a16="http://schemas.microsoft.com/office/drawing/2014/main" val="2279919936"/>
                    </a:ext>
                  </a:extLst>
                </a:gridCol>
                <a:gridCol w="2706548">
                  <a:extLst>
                    <a:ext uri="{9D8B030D-6E8A-4147-A177-3AD203B41FA5}">
                      <a16:colId xmlns:a16="http://schemas.microsoft.com/office/drawing/2014/main" val="2852046459"/>
                    </a:ext>
                  </a:extLst>
                </a:gridCol>
              </a:tblGrid>
              <a:tr h="828107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/>
                        <a:t>函数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/>
                        <a:t>正比例函数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/>
                        <a:t>反比例函数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/>
                        <a:t>一次函数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/>
                        <a:t>二次函数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53350670"/>
                  </a:ext>
                </a:extLst>
              </a:tr>
              <a:tr h="828107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/>
                        <a:t>定义域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4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09468396"/>
                  </a:ext>
                </a:extLst>
              </a:tr>
              <a:tr h="828107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/>
                        <a:t>值域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6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24860271"/>
                  </a:ext>
                </a:extLst>
              </a:tr>
              <a:tr h="1047257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000"/>
                        <a:t>对应关系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60034033"/>
                  </a:ext>
                </a:extLst>
              </a:tr>
            </a:tbl>
          </a:graphicData>
        </a:graphic>
      </p:graphicFrame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06EA5580-2CE2-111A-3192-7430584AFCDF}"/>
              </a:ext>
            </a:extLst>
          </p:cNvPr>
          <p:cNvSpPr txBox="1"/>
          <p:nvPr/>
        </p:nvSpPr>
        <p:spPr>
          <a:xfrm>
            <a:off x="757237" y="161330"/>
            <a:ext cx="2371725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华文彩云" panose="02010800040101010101" pitchFamily="2" charset="-122"/>
                <a:ea typeface="华文彩云" panose="02010800040101010101" pitchFamily="2" charset="-122"/>
              </a:rPr>
              <a:t>理解概念</a:t>
            </a:r>
          </a:p>
        </p:txBody>
      </p:sp>
    </p:spTree>
    <p:extLst>
      <p:ext uri="{BB962C8B-B14F-4D97-AF65-F5344CB8AC3E}">
        <p14:creationId xmlns:p14="http://schemas.microsoft.com/office/powerpoint/2010/main" val="865968300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https://d.book118.com/708125104021006034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大都市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大都市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大都市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Lst>
    <a:ext uri="{05A4C25C-085E-4340-85A3-A5531E510DB2}">
      <thm15:themeFamily xmlns:thm15="http://schemas.microsoft.com/office/thememl/2012/main" name="Metropolitan" id="{4C5440D6-04D2-4954-96CF-F251137069B2}" vid="{3A8A2BB7-7C5E-4EB2-B1F1-CFFF0F57E773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2">
      <vt:lpstr>Arial</vt:lpstr>
      <vt:lpstr>Calibri</vt:lpstr>
      <vt:lpstr>Calibri Light</vt:lpstr>
      <vt:lpstr>华文新魏</vt:lpstr>
      <vt:lpstr>幼圆</vt:lpstr>
      <vt:lpstr>宋体</vt:lpstr>
      <vt:lpstr>Times New Roman</vt:lpstr>
      <vt:lpstr>华文彩云</vt:lpstr>
      <vt:lpstr>Cambria Math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2024-09-12T09:19:42.208</cp:lastPrinted>
  <dcterms:created xsi:type="dcterms:W3CDTF">2024-09-12T01:19:42Z</dcterms:created>
  <dcterms:modified xsi:type="dcterms:W3CDTF">2024-09-12T01:19:44Z</dcterms:modified>
</cp:coreProperties>
</file>