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3FB13B-79BA-46CB-A2E3-02ECF2D1C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2EF78-4B34-4487-99E6-452AEDF22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9DCE3-0D9D-4F2F-82B4-F0FE589B6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55370B-DE4E-41A6-9E4A-F652F0148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9DB0BC-6B11-45C8-8AB6-A7900DFF4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FD6D85-5E3C-49A4-88F8-AE64EB75C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A4009A-F3BB-45FA-B110-AECD55507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4F0A34-54D2-4A0E-900A-3B6D05BEC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6DE836-21BE-4859-A52E-0E972E829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AE299-D394-4DDB-8DD0-828DB25E0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1D13C-C051-4E2A-A695-5D8897C35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3003105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医院市场信息调研分析报告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医院运营状况分析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医疗服务质量分析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医院市场发展机遇与挑战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524" r="852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随着医疗市场的快速发展，医院之间的竞争日益激烈。为了更好地了解市场需求和竞争态势，本次调研旨在收集和分析医院市场的相关信息。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为医院管理层提供决策依据，帮助医院制定更加科学、合理的市场策略，提高医院的市场竞争力和品牌影响力。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调研背景和目的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583" r="17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本次调研覆盖了全国范围内的三甲医院、二甲医院以及部分私立医院，涉及医院的经营状况、医疗服务质量、患者满意度等方面的信息。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采用问卷调查、实地访谈、资料分析等多种方法进行调研，以确保数据的真实性和可靠性。同时，运用统计分析软件对数据进行处理和分析，以得出有价值的结论和建议。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医院市场概述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近年来，随着社会经济的发展和人口老龄化的加剧，医院市场规模持续扩大。根据调研数据，截至2022年底，全国医院数量已达数万家，医疗服务收入占GDP比重逐年上升。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医院市场主要由公立医院和私立医院两大类构成。公立医院占据主导地位，但私立医院市场份额逐年增长，尤其在高端医疗和特色专科领域表现突出。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医院市场构成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医院市场规模和构成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公立医院竞争优势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公立医院拥有品牌优势和政策支持，人才和技术资源丰富，患者信任度高。同时，公立医院在基础医疗和公共卫生服务方面承担重要职责，具有不可替代性。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私立医院差异化竞争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私立医院通常以高端服务和特色专科为突破口，提供个性化、专业化的医疗服务。在服务质量和效率方面具有较大优势，满足不同层次患者的需求。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市场竞争格局变化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随着医疗改革的深入推进，公立医院与私立医院的竞争格局正在发生变化。未来，公立医院将更加注重提高服务质量和效率，而私立医院将有更多机会参与市场竞争，推动医疗服务的多元化和差异化。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6" name="TextBox 6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7" name="AutoShape 7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11" name="TextBox 11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16" name="TextBox 16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353066" y="1349255"/>
            <a:ext cx="1968722" cy="4629531"/>
            <a:chOff x="1353066" y="1349255"/>
            <a:chExt cx="1968722" cy="4629531"/>
          </a:xfrm>
        </p:grpSpPr>
        <p:sp>
          <p:nvSpPr>
            <p:cNvPr id="18" name="Freeform 18"/>
            <p:cNvSpPr/>
            <p:nvPr/>
          </p:nvSpPr>
          <p:spPr>
            <a:xfrm>
              <a:off x="1956379" y="4609281"/>
              <a:ext cx="827723" cy="1223582"/>
            </a:xfrm>
            <a:custGeom>
              <a:rect l="l" t="t" r="r" b="b"/>
              <a:pathLst>
                <a:path w="277" h="410">
                  <a:moveTo>
                    <a:pt x="277" y="410"/>
                  </a:moveTo>
                  <a:lnTo>
                    <a:pt x="167" y="410"/>
                  </a:lnTo>
                  <a:lnTo>
                    <a:pt x="139" y="105"/>
                  </a:lnTo>
                  <a:lnTo>
                    <a:pt x="110" y="410"/>
                  </a:lnTo>
                  <a:lnTo>
                    <a:pt x="0" y="410"/>
                  </a:lnTo>
                  <a:lnTo>
                    <a:pt x="0" y="0"/>
                  </a:lnTo>
                  <a:lnTo>
                    <a:pt x="277" y="0"/>
                  </a:lnTo>
                  <a:lnTo>
                    <a:pt x="277" y="41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725684" y="5635886"/>
              <a:ext cx="609695" cy="342900"/>
            </a:xfrm>
            <a:custGeom>
              <a:rect l="l" t="t" r="r" b="b"/>
              <a:pathLst>
                <a:path w="141" h="79">
                  <a:moveTo>
                    <a:pt x="112" y="17"/>
                  </a:moveTo>
                  <a:cubicBezTo>
                    <a:pt x="130" y="36"/>
                    <a:pt x="141" y="57"/>
                    <a:pt x="109" y="61"/>
                  </a:cubicBezTo>
                  <a:cubicBezTo>
                    <a:pt x="80" y="65"/>
                    <a:pt x="0" y="79"/>
                    <a:pt x="20" y="40"/>
                  </a:cubicBezTo>
                  <a:cubicBezTo>
                    <a:pt x="39" y="3"/>
                    <a:pt x="61" y="0"/>
                    <a:pt x="74" y="0"/>
                  </a:cubicBezTo>
                  <a:cubicBezTo>
                    <a:pt x="86" y="0"/>
                    <a:pt x="102" y="7"/>
                    <a:pt x="112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407293" y="5635886"/>
              <a:ext cx="607504" cy="342900"/>
            </a:xfrm>
            <a:custGeom>
              <a:rect l="l" t="t" r="r" b="b"/>
              <a:pathLst>
                <a:path w="140" h="79">
                  <a:moveTo>
                    <a:pt x="29" y="17"/>
                  </a:moveTo>
                  <a:cubicBezTo>
                    <a:pt x="10" y="36"/>
                    <a:pt x="0" y="57"/>
                    <a:pt x="31" y="61"/>
                  </a:cubicBezTo>
                  <a:cubicBezTo>
                    <a:pt x="60" y="65"/>
                    <a:pt x="140" y="79"/>
                    <a:pt x="120" y="40"/>
                  </a:cubicBezTo>
                  <a:cubicBezTo>
                    <a:pt x="101" y="3"/>
                    <a:pt x="79" y="0"/>
                    <a:pt x="67" y="0"/>
                  </a:cubicBezTo>
                  <a:cubicBezTo>
                    <a:pt x="54" y="0"/>
                    <a:pt x="38" y="7"/>
                    <a:pt x="29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2123638" y="3523241"/>
              <a:ext cx="495395" cy="1115568"/>
            </a:xfrm>
            <a:prstGeom prst="rect">
              <a:avLst/>
            </a:prstGeom>
            <a:solidFill>
              <a:srgbClr val="F4EFE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2314138" y="3546577"/>
              <a:ext cx="97346" cy="110109"/>
            </a:xfrm>
            <a:prstGeom prst="rect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233652" y="3643923"/>
              <a:ext cx="281559" cy="965263"/>
            </a:xfrm>
            <a:custGeom>
              <a:rect l="l" t="t" r="r" b="b"/>
              <a:pathLst>
                <a:path w="94" h="323">
                  <a:moveTo>
                    <a:pt x="34" y="0"/>
                  </a:moveTo>
                  <a:lnTo>
                    <a:pt x="0" y="268"/>
                  </a:lnTo>
                  <a:lnTo>
                    <a:pt x="48" y="323"/>
                  </a:lnTo>
                  <a:lnTo>
                    <a:pt x="94" y="267"/>
                  </a:lnTo>
                  <a:lnTo>
                    <a:pt x="52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1442029" y="4422972"/>
              <a:ext cx="556736" cy="535591"/>
            </a:xfrm>
            <a:custGeom>
              <a:rect l="l" t="t" r="r" b="b"/>
              <a:pathLst>
                <a:path w="128" h="123">
                  <a:moveTo>
                    <a:pt x="48" y="0"/>
                  </a:moveTo>
                  <a:cubicBezTo>
                    <a:pt x="48" y="0"/>
                    <a:pt x="39" y="21"/>
                    <a:pt x="26" y="44"/>
                  </a:cubicBezTo>
                  <a:cubicBezTo>
                    <a:pt x="13" y="66"/>
                    <a:pt x="0" y="89"/>
                    <a:pt x="9" y="94"/>
                  </a:cubicBezTo>
                  <a:cubicBezTo>
                    <a:pt x="18" y="100"/>
                    <a:pt x="35" y="72"/>
                    <a:pt x="35" y="72"/>
                  </a:cubicBezTo>
                  <a:cubicBezTo>
                    <a:pt x="35" y="72"/>
                    <a:pt x="22" y="112"/>
                    <a:pt x="39" y="114"/>
                  </a:cubicBezTo>
                  <a:cubicBezTo>
                    <a:pt x="57" y="117"/>
                    <a:pt x="64" y="81"/>
                    <a:pt x="64" y="81"/>
                  </a:cubicBezTo>
                  <a:cubicBezTo>
                    <a:pt x="64" y="81"/>
                    <a:pt x="60" y="120"/>
                    <a:pt x="78" y="121"/>
                  </a:cubicBezTo>
                  <a:cubicBezTo>
                    <a:pt x="96" y="123"/>
                    <a:pt x="88" y="77"/>
                    <a:pt x="88" y="77"/>
                  </a:cubicBezTo>
                  <a:cubicBezTo>
                    <a:pt x="88" y="77"/>
                    <a:pt x="100" y="100"/>
                    <a:pt x="114" y="90"/>
                  </a:cubicBezTo>
                  <a:cubicBezTo>
                    <a:pt x="128" y="80"/>
                    <a:pt x="93" y="55"/>
                    <a:pt x="99" y="29"/>
                  </a:cubicBezTo>
                  <a:lnTo>
                    <a:pt x="48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1598620" y="3538100"/>
              <a:ext cx="582168" cy="1030891"/>
            </a:xfrm>
            <a:custGeom>
              <a:rect l="l" t="t" r="r" b="b"/>
              <a:pathLst>
                <a:path w="134" h="238">
                  <a:moveTo>
                    <a:pt x="119" y="0"/>
                  </a:moveTo>
                  <a:cubicBezTo>
                    <a:pt x="119" y="0"/>
                    <a:pt x="22" y="34"/>
                    <a:pt x="0" y="213"/>
                  </a:cubicBezTo>
                  <a:cubicBezTo>
                    <a:pt x="0" y="213"/>
                    <a:pt x="28" y="236"/>
                    <a:pt x="68" y="238"/>
                  </a:cubicBezTo>
                  <a:cubicBezTo>
                    <a:pt x="68" y="238"/>
                    <a:pt x="84" y="189"/>
                    <a:pt x="102" y="183"/>
                  </a:cubicBezTo>
                  <a:cubicBezTo>
                    <a:pt x="134" y="2"/>
                    <a:pt x="134" y="2"/>
                    <a:pt x="134" y="2"/>
                  </a:cubicBezTo>
                  <a:lnTo>
                    <a:pt x="119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97743" y="3538100"/>
              <a:ext cx="165164" cy="135446"/>
            </a:xfrm>
            <a:custGeom>
              <a:rect l="l" t="t" r="r" b="b"/>
              <a:pathLst>
                <a:path w="55" h="46">
                  <a:moveTo>
                    <a:pt x="55" y="5"/>
                  </a:moveTo>
                  <a:lnTo>
                    <a:pt x="23" y="46"/>
                  </a:lnTo>
                  <a:lnTo>
                    <a:pt x="0" y="0"/>
                  </a:lnTo>
                  <a:lnTo>
                    <a:pt x="55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1920375" y="3489427"/>
              <a:ext cx="326041" cy="1166431"/>
            </a:xfrm>
            <a:custGeom>
              <a:rect l="l" t="t" r="r" b="b"/>
              <a:pathLst>
                <a:path w="75" h="269">
                  <a:moveTo>
                    <a:pt x="52" y="0"/>
                  </a:moveTo>
                  <a:cubicBezTo>
                    <a:pt x="52" y="0"/>
                    <a:pt x="0" y="62"/>
                    <a:pt x="6" y="259"/>
                  </a:cubicBezTo>
                  <a:cubicBezTo>
                    <a:pt x="6" y="259"/>
                    <a:pt x="24" y="269"/>
                    <a:pt x="50" y="264"/>
                  </a:cubicBezTo>
                  <a:cubicBezTo>
                    <a:pt x="50" y="264"/>
                    <a:pt x="57" y="102"/>
                    <a:pt x="75" y="0"/>
                  </a:cubicBezTo>
                  <a:lnTo>
                    <a:pt x="52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735429" y="4422972"/>
              <a:ext cx="563118" cy="535591"/>
            </a:xfrm>
            <a:custGeom>
              <a:rect l="l" t="t" r="r" b="b"/>
              <a:pathLst>
                <a:path w="129" h="123">
                  <a:moveTo>
                    <a:pt x="81" y="0"/>
                  </a:moveTo>
                  <a:cubicBezTo>
                    <a:pt x="81" y="0"/>
                    <a:pt x="90" y="21"/>
                    <a:pt x="103" y="44"/>
                  </a:cubicBezTo>
                  <a:cubicBezTo>
                    <a:pt x="116" y="66"/>
                    <a:pt x="129" y="89"/>
                    <a:pt x="120" y="94"/>
                  </a:cubicBezTo>
                  <a:cubicBezTo>
                    <a:pt x="111" y="100"/>
                    <a:pt x="93" y="72"/>
                    <a:pt x="93" y="72"/>
                  </a:cubicBezTo>
                  <a:cubicBezTo>
                    <a:pt x="93" y="72"/>
                    <a:pt x="107" y="112"/>
                    <a:pt x="89" y="114"/>
                  </a:cubicBezTo>
                  <a:cubicBezTo>
                    <a:pt x="72" y="117"/>
                    <a:pt x="65" y="81"/>
                    <a:pt x="65" y="81"/>
                  </a:cubicBezTo>
                  <a:cubicBezTo>
                    <a:pt x="65" y="81"/>
                    <a:pt x="69" y="120"/>
                    <a:pt x="51" y="121"/>
                  </a:cubicBezTo>
                  <a:cubicBezTo>
                    <a:pt x="33" y="123"/>
                    <a:pt x="40" y="77"/>
                    <a:pt x="40" y="77"/>
                  </a:cubicBezTo>
                  <a:cubicBezTo>
                    <a:pt x="40" y="77"/>
                    <a:pt x="29" y="100"/>
                    <a:pt x="15" y="90"/>
                  </a:cubicBezTo>
                  <a:cubicBezTo>
                    <a:pt x="0" y="80"/>
                    <a:pt x="35" y="55"/>
                    <a:pt x="29" y="29"/>
                  </a:cubicBezTo>
                  <a:lnTo>
                    <a:pt x="81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553311" y="3538100"/>
              <a:ext cx="586359" cy="1030891"/>
            </a:xfrm>
            <a:custGeom>
              <a:rect l="l" t="t" r="r" b="b"/>
              <a:pathLst>
                <a:path w="135" h="238">
                  <a:moveTo>
                    <a:pt x="16" y="0"/>
                  </a:moveTo>
                  <a:cubicBezTo>
                    <a:pt x="16" y="0"/>
                    <a:pt x="112" y="34"/>
                    <a:pt x="135" y="213"/>
                  </a:cubicBezTo>
                  <a:cubicBezTo>
                    <a:pt x="135" y="213"/>
                    <a:pt x="106" y="236"/>
                    <a:pt x="67" y="238"/>
                  </a:cubicBezTo>
                  <a:cubicBezTo>
                    <a:pt x="67" y="238"/>
                    <a:pt x="51" y="189"/>
                    <a:pt x="33" y="183"/>
                  </a:cubicBezTo>
                  <a:cubicBezTo>
                    <a:pt x="0" y="2"/>
                    <a:pt x="0" y="2"/>
                    <a:pt x="0" y="2"/>
                  </a:cubicBezTo>
                  <a:lnTo>
                    <a:pt x="16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77670" y="3538100"/>
              <a:ext cx="165164" cy="135446"/>
            </a:xfrm>
            <a:custGeom>
              <a:rect l="l" t="t" r="r" b="b"/>
              <a:pathLst>
                <a:path w="55" h="46">
                  <a:moveTo>
                    <a:pt x="0" y="5"/>
                  </a:moveTo>
                  <a:lnTo>
                    <a:pt x="32" y="46"/>
                  </a:lnTo>
                  <a:lnTo>
                    <a:pt x="55" y="0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2494065" y="3489427"/>
              <a:ext cx="326041" cy="1166431"/>
            </a:xfrm>
            <a:custGeom>
              <a:rect l="l" t="t" r="r" b="b"/>
              <a:pathLst>
                <a:path w="75" h="269">
                  <a:moveTo>
                    <a:pt x="23" y="0"/>
                  </a:moveTo>
                  <a:cubicBezTo>
                    <a:pt x="23" y="0"/>
                    <a:pt x="75" y="62"/>
                    <a:pt x="68" y="259"/>
                  </a:cubicBezTo>
                  <a:cubicBezTo>
                    <a:pt x="68" y="259"/>
                    <a:pt x="51" y="269"/>
                    <a:pt x="25" y="264"/>
                  </a:cubicBezTo>
                  <a:cubicBezTo>
                    <a:pt x="25" y="264"/>
                    <a:pt x="18" y="102"/>
                    <a:pt x="0" y="0"/>
                  </a:cubicBezTo>
                  <a:lnTo>
                    <a:pt x="23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1420788" y="1349255"/>
              <a:ext cx="1901000" cy="1293400"/>
            </a:xfrm>
            <a:custGeom>
              <a:rect l="l" t="t" r="r" b="b"/>
              <a:pathLst>
                <a:path w="438" h="297">
                  <a:moveTo>
                    <a:pt x="14" y="295"/>
                  </a:moveTo>
                  <a:cubicBezTo>
                    <a:pt x="14" y="295"/>
                    <a:pt x="0" y="238"/>
                    <a:pt x="10" y="192"/>
                  </a:cubicBezTo>
                  <a:cubicBezTo>
                    <a:pt x="20" y="145"/>
                    <a:pt x="23" y="154"/>
                    <a:pt x="22" y="134"/>
                  </a:cubicBezTo>
                  <a:cubicBezTo>
                    <a:pt x="22" y="134"/>
                    <a:pt x="31" y="139"/>
                    <a:pt x="31" y="145"/>
                  </a:cubicBezTo>
                  <a:cubicBezTo>
                    <a:pt x="31" y="145"/>
                    <a:pt x="56" y="67"/>
                    <a:pt x="119" y="52"/>
                  </a:cubicBezTo>
                  <a:cubicBezTo>
                    <a:pt x="119" y="52"/>
                    <a:pt x="114" y="62"/>
                    <a:pt x="116" y="73"/>
                  </a:cubicBezTo>
                  <a:cubicBezTo>
                    <a:pt x="116" y="73"/>
                    <a:pt x="173" y="0"/>
                    <a:pt x="296" y="15"/>
                  </a:cubicBezTo>
                  <a:cubicBezTo>
                    <a:pt x="296" y="15"/>
                    <a:pt x="281" y="31"/>
                    <a:pt x="285" y="40"/>
                  </a:cubicBezTo>
                  <a:cubicBezTo>
                    <a:pt x="285" y="40"/>
                    <a:pt x="342" y="31"/>
                    <a:pt x="363" y="48"/>
                  </a:cubicBezTo>
                  <a:cubicBezTo>
                    <a:pt x="363" y="48"/>
                    <a:pt x="347" y="61"/>
                    <a:pt x="348" y="69"/>
                  </a:cubicBezTo>
                  <a:cubicBezTo>
                    <a:pt x="348" y="69"/>
                    <a:pt x="393" y="67"/>
                    <a:pt x="422" y="115"/>
                  </a:cubicBezTo>
                  <a:cubicBezTo>
                    <a:pt x="422" y="115"/>
                    <a:pt x="405" y="128"/>
                    <a:pt x="407" y="137"/>
                  </a:cubicBezTo>
                  <a:cubicBezTo>
                    <a:pt x="407" y="137"/>
                    <a:pt x="432" y="147"/>
                    <a:pt x="438" y="171"/>
                  </a:cubicBezTo>
                  <a:cubicBezTo>
                    <a:pt x="438" y="171"/>
                    <a:pt x="413" y="195"/>
                    <a:pt x="412" y="229"/>
                  </a:cubicBezTo>
                  <a:cubicBezTo>
                    <a:pt x="411" y="262"/>
                    <a:pt x="401" y="295"/>
                    <a:pt x="399" y="297"/>
                  </a:cubicBezTo>
                  <a:lnTo>
                    <a:pt x="14" y="295"/>
                  </a:lnTo>
                  <a:close/>
                </a:path>
              </a:pathLst>
            </a:custGeom>
            <a:solidFill>
              <a:srgbClr val="4C453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197743" y="1901800"/>
              <a:ext cx="751523" cy="683704"/>
            </a:xfrm>
            <a:custGeom>
              <a:rect l="l" t="t" r="r" b="b"/>
              <a:pathLst>
                <a:path w="173" h="157">
                  <a:moveTo>
                    <a:pt x="2" y="103"/>
                  </a:moveTo>
                  <a:cubicBezTo>
                    <a:pt x="2" y="103"/>
                    <a:pt x="0" y="14"/>
                    <a:pt x="70" y="0"/>
                  </a:cubicBezTo>
                  <a:cubicBezTo>
                    <a:pt x="70" y="0"/>
                    <a:pt x="53" y="29"/>
                    <a:pt x="56" y="36"/>
                  </a:cubicBezTo>
                  <a:cubicBezTo>
                    <a:pt x="56" y="36"/>
                    <a:pt x="84" y="4"/>
                    <a:pt x="131" y="19"/>
                  </a:cubicBezTo>
                  <a:cubicBezTo>
                    <a:pt x="131" y="19"/>
                    <a:pt x="110" y="24"/>
                    <a:pt x="108" y="35"/>
                  </a:cubicBezTo>
                  <a:cubicBezTo>
                    <a:pt x="108" y="35"/>
                    <a:pt x="169" y="26"/>
                    <a:pt x="173" y="109"/>
                  </a:cubicBezTo>
                  <a:cubicBezTo>
                    <a:pt x="173" y="109"/>
                    <a:pt x="51" y="157"/>
                    <a:pt x="2" y="103"/>
                  </a:cubicBez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1353066" y="2541023"/>
              <a:ext cx="281559" cy="419100"/>
            </a:xfrm>
            <a:custGeom>
              <a:rect l="l" t="t" r="r" b="b"/>
              <a:pathLst>
                <a:path w="65" h="97">
                  <a:moveTo>
                    <a:pt x="65" y="21"/>
                  </a:moveTo>
                  <a:cubicBezTo>
                    <a:pt x="65" y="21"/>
                    <a:pt x="30" y="0"/>
                    <a:pt x="15" y="21"/>
                  </a:cubicBezTo>
                  <a:cubicBezTo>
                    <a:pt x="0" y="43"/>
                    <a:pt x="28" y="82"/>
                    <a:pt x="65" y="97"/>
                  </a:cubicBezTo>
                  <a:lnTo>
                    <a:pt x="65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14797" y="2541023"/>
              <a:ext cx="283655" cy="419100"/>
            </a:xfrm>
            <a:custGeom>
              <a:rect l="l" t="t" r="r" b="b"/>
              <a:pathLst>
                <a:path w="65" h="97">
                  <a:moveTo>
                    <a:pt x="0" y="21"/>
                  </a:moveTo>
                  <a:cubicBezTo>
                    <a:pt x="0" y="21"/>
                    <a:pt x="36" y="0"/>
                    <a:pt x="51" y="21"/>
                  </a:cubicBezTo>
                  <a:cubicBezTo>
                    <a:pt x="65" y="43"/>
                    <a:pt x="38" y="82"/>
                    <a:pt x="0" y="9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439838" y="2111350"/>
              <a:ext cx="1771841" cy="1458563"/>
            </a:xfrm>
            <a:custGeom>
              <a:rect l="l" t="t" r="r" b="b"/>
              <a:pathLst>
                <a:path w="408" h="336">
                  <a:moveTo>
                    <a:pt x="389" y="194"/>
                  </a:moveTo>
                  <a:cubicBezTo>
                    <a:pt x="379" y="175"/>
                    <a:pt x="371" y="170"/>
                    <a:pt x="371" y="118"/>
                  </a:cubicBezTo>
                  <a:cubicBezTo>
                    <a:pt x="371" y="66"/>
                    <a:pt x="346" y="44"/>
                    <a:pt x="346" y="44"/>
                  </a:cubicBezTo>
                  <a:cubicBezTo>
                    <a:pt x="287" y="0"/>
                    <a:pt x="204" y="61"/>
                    <a:pt x="204" y="61"/>
                  </a:cubicBezTo>
                  <a:cubicBezTo>
                    <a:pt x="204" y="61"/>
                    <a:pt x="121" y="0"/>
                    <a:pt x="62" y="44"/>
                  </a:cubicBezTo>
                  <a:cubicBezTo>
                    <a:pt x="62" y="44"/>
                    <a:pt x="37" y="66"/>
                    <a:pt x="37" y="118"/>
                  </a:cubicBezTo>
                  <a:cubicBezTo>
                    <a:pt x="37" y="170"/>
                    <a:pt x="29" y="175"/>
                    <a:pt x="19" y="194"/>
                  </a:cubicBezTo>
                  <a:cubicBezTo>
                    <a:pt x="10" y="214"/>
                    <a:pt x="0" y="336"/>
                    <a:pt x="204" y="336"/>
                  </a:cubicBezTo>
                  <a:cubicBezTo>
                    <a:pt x="408" y="336"/>
                    <a:pt x="399" y="214"/>
                    <a:pt x="389" y="194"/>
                  </a:cubicBez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1837888" y="2761241"/>
              <a:ext cx="171450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1873797" y="2769718"/>
              <a:ext cx="82582" cy="55055"/>
            </a:xfrm>
            <a:custGeom>
              <a:rect l="l" t="t" r="r" b="b"/>
              <a:pathLst>
                <a:path w="19" h="12">
                  <a:moveTo>
                    <a:pt x="18" y="4"/>
                  </a:moveTo>
                  <a:cubicBezTo>
                    <a:pt x="19" y="7"/>
                    <a:pt x="15" y="10"/>
                    <a:pt x="10" y="11"/>
                  </a:cubicBezTo>
                  <a:cubicBezTo>
                    <a:pt x="5" y="12"/>
                    <a:pt x="1" y="11"/>
                    <a:pt x="0" y="8"/>
                  </a:cubicBezTo>
                  <a:cubicBezTo>
                    <a:pt x="0" y="5"/>
                    <a:pt x="3" y="2"/>
                    <a:pt x="8" y="1"/>
                  </a:cubicBezTo>
                  <a:cubicBezTo>
                    <a:pt x="13" y="0"/>
                    <a:pt x="18" y="2"/>
                    <a:pt x="18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1757402" y="2549500"/>
              <a:ext cx="334423" cy="112204"/>
            </a:xfrm>
            <a:custGeom>
              <a:rect l="l" t="t" r="r" b="b"/>
              <a:pathLst>
                <a:path w="112" h="38">
                  <a:moveTo>
                    <a:pt x="0" y="9"/>
                  </a:moveTo>
                  <a:lnTo>
                    <a:pt x="0" y="38"/>
                  </a:lnTo>
                  <a:lnTo>
                    <a:pt x="112" y="32"/>
                  </a:lnTo>
                  <a:lnTo>
                    <a:pt x="112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2608365" y="2761241"/>
              <a:ext cx="175736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640179" y="2769718"/>
              <a:ext cx="84677" cy="55055"/>
            </a:xfrm>
            <a:custGeom>
              <a:rect l="l" t="t" r="r" b="b"/>
              <a:pathLst>
                <a:path w="19" h="12">
                  <a:moveTo>
                    <a:pt x="19" y="4"/>
                  </a:moveTo>
                  <a:cubicBezTo>
                    <a:pt x="19" y="7"/>
                    <a:pt x="16" y="10"/>
                    <a:pt x="11" y="11"/>
                  </a:cubicBezTo>
                  <a:cubicBezTo>
                    <a:pt x="6" y="12"/>
                    <a:pt x="1" y="11"/>
                    <a:pt x="1" y="8"/>
                  </a:cubicBezTo>
                  <a:cubicBezTo>
                    <a:pt x="0" y="5"/>
                    <a:pt x="4" y="2"/>
                    <a:pt x="9" y="1"/>
                  </a:cubicBezTo>
                  <a:cubicBezTo>
                    <a:pt x="13" y="0"/>
                    <a:pt x="18" y="2"/>
                    <a:pt x="19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527974" y="2549500"/>
              <a:ext cx="338709" cy="112204"/>
            </a:xfrm>
            <a:custGeom>
              <a:rect l="l" t="t" r="r" b="b"/>
              <a:pathLst>
                <a:path w="114" h="38">
                  <a:moveTo>
                    <a:pt x="114" y="9"/>
                  </a:moveTo>
                  <a:lnTo>
                    <a:pt x="114" y="38"/>
                  </a:lnTo>
                  <a:lnTo>
                    <a:pt x="0" y="32"/>
                  </a:lnTo>
                  <a:lnTo>
                    <a:pt x="0" y="0"/>
                  </a:lnTo>
                  <a:lnTo>
                    <a:pt x="114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2227365" y="2979268"/>
              <a:ext cx="230695" cy="131254"/>
            </a:xfrm>
            <a:custGeom>
              <a:rect l="l" t="t" r="r" b="b"/>
              <a:pathLst>
                <a:path w="52" h="30">
                  <a:moveTo>
                    <a:pt x="0" y="30"/>
                  </a:moveTo>
                  <a:cubicBezTo>
                    <a:pt x="0" y="30"/>
                    <a:pt x="1" y="4"/>
                    <a:pt x="22" y="2"/>
                  </a:cubicBezTo>
                  <a:cubicBezTo>
                    <a:pt x="43" y="0"/>
                    <a:pt x="53" y="27"/>
                    <a:pt x="53" y="27"/>
                  </a:cubicBezTo>
                  <a:cubicBezTo>
                    <a:pt x="53" y="27"/>
                    <a:pt x="39" y="9"/>
                    <a:pt x="23" y="11"/>
                  </a:cubicBezTo>
                  <a:cubicBezTo>
                    <a:pt x="7" y="12"/>
                    <a:pt x="0" y="30"/>
                    <a:pt x="0" y="30"/>
                  </a:cubicBezTo>
                  <a:close/>
                </a:path>
              </a:pathLst>
            </a:custGeom>
            <a:solidFill>
              <a:srgbClr val="EFC4A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2055915" y="3102045"/>
              <a:ext cx="694373" cy="359854"/>
            </a:xfrm>
            <a:custGeom>
              <a:rect l="l" t="t" r="r" b="b"/>
              <a:pathLst>
                <a:path w="160" h="83">
                  <a:moveTo>
                    <a:pt x="0" y="32"/>
                  </a:moveTo>
                  <a:cubicBezTo>
                    <a:pt x="0" y="32"/>
                    <a:pt x="118" y="44"/>
                    <a:pt x="150" y="0"/>
                  </a:cubicBezTo>
                  <a:cubicBezTo>
                    <a:pt x="150" y="0"/>
                    <a:pt x="160" y="83"/>
                    <a:pt x="29" y="68"/>
                  </a:cubicBezTo>
                  <a:cubicBezTo>
                    <a:pt x="29" y="68"/>
                    <a:pt x="30" y="50"/>
                    <a:pt x="0" y="32"/>
                  </a:cubicBezTo>
                  <a:close/>
                </a:path>
              </a:pathLst>
            </a:custGeom>
            <a:solidFill>
              <a:srgbClr val="49202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2240034" y="3298927"/>
              <a:ext cx="349282" cy="116396"/>
            </a:xfrm>
            <a:custGeom>
              <a:rect l="l" t="t" r="r" b="b"/>
              <a:pathLst>
                <a:path w="80" h="27">
                  <a:moveTo>
                    <a:pt x="80" y="10"/>
                  </a:moveTo>
                  <a:cubicBezTo>
                    <a:pt x="63" y="1"/>
                    <a:pt x="47" y="0"/>
                    <a:pt x="27" y="1"/>
                  </a:cubicBezTo>
                  <a:cubicBezTo>
                    <a:pt x="3" y="2"/>
                    <a:pt x="0" y="13"/>
                    <a:pt x="1" y="24"/>
                  </a:cubicBezTo>
                  <a:cubicBezTo>
                    <a:pt x="40" y="27"/>
                    <a:pt x="64" y="20"/>
                    <a:pt x="80" y="10"/>
                  </a:cubicBezTo>
                  <a:close/>
                </a:path>
              </a:pathLst>
            </a:custGeom>
            <a:solidFill>
              <a:srgbClr val="C6504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6" name="TextBox 46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医疗信息化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随着信息技术的发展，医疗信息化将成为医院市场发展的趋势。通过信息化手段提高医疗服务效率和质量，优化患者就医体验，将成为医院竞争的重要手段。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健康产业融合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健康产业融合将推动医院市场的发展。医院将与健康管理、康复、养老等产业进行深度融合，形成全生命周期的健康服务体系，满足患者多元化、个性化的健康需求。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国际化合作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加速，国际化合作将成为医院市场发展的重要趋势。国内医院将加强与国际先进医疗机构的合作与交流，引进先进技术和管理经验，提升自身竞争力。同时，也将有更多国内医院走出国门，参与国际医疗服务市场的竞争。</a:t>
            </a:r>
          </a:p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医院市场发展趋势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患者需求分析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患者年龄分布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各年龄段患者就诊需求和行为特点存在差异，如儿童、老年人等特殊年龄段患者需特殊关注。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患者性别差异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男性和女性患者在就诊需求和行为上可能存在不同，需针对不同性别患者制定相应的服务策略。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就诊频率与时间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分析患者就诊频率和时间分布，有助于优化医院资源配置和提高服务效率。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患者就诊需求和行为特点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患者对医疗技术水平的要求较高，医院需不断提升医疗技术水平以满足患者需求。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医疗技术水平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患者对医疗费用较为关注，医院需合理制定收费标准，减轻患者经济负担。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医疗费用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良好的就诊环境和优质服务是患者的基本需求，医院需不断提升服务质量。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就诊环境与服务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患者对医疗服务的需求和期望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调查内容应涵盖医疗技术、服务态度、就诊环境等方面，全面了解患者满意度情况。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根据分析结果制定相应的改进措施，提高患者满意度，提升医院竞争力。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运用统计分析方法对调查结果进行分析，找出影响患者满意度的关键因素。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采用问卷调查、访谈等方式收集患者满意度信息，确保调查结果客观真实。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患者满意度调查和分析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医院运营状况分析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https://d.book118.com/708130031054006036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2024-09-15T16:45:22.155</cp:lastPrinted>
  <dcterms:created xsi:type="dcterms:W3CDTF">2024-09-15T08:45:22Z</dcterms:created>
  <dcterms:modified xsi:type="dcterms:W3CDTF">2024-09-15T08:45:23Z</dcterms:modified>
</cp:coreProperties>
</file>