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46D7C-21F5-41A6-A740-E684601C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B7102-ACD0-4801-8287-9FDBE7BC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EC39D-145E-4DCB-AAF9-6293F6D1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956C8-62E9-48A4-AF64-FA8990AF4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DE3D3E-EE97-4CD7-A940-52DA010F5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28338-BC03-41E5-8008-68DBECA4E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76C2A-D1E2-4308-9FA0-1CA689AF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8863A-9C64-4DFE-B7F7-6E27B910D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70355-28D0-4353-91CB-5D453579C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35389-C889-4E1F-BA27-A92A925AA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114D4-FCA6-4FF2-B20D-DC24B8A4F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79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399" cy="17145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#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/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#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368793" y="2036191"/>
            <a:ext cx="2822568" cy="4056773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#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#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2933700" y="1905000"/>
            <a:ext cx="755903" cy="653796"/>
          </a:xfrm>
          <a:custGeom>
            <a:rect l="l" t="t" r="r" b="b"/>
            <a:pathLst>
              <a:path w="755903" h="653796">
                <a:moveTo>
                  <a:pt x="566801" y="0"/>
                </a:moveTo>
                <a:lnTo>
                  <a:pt x="189103" y="0"/>
                </a:lnTo>
                <a:lnTo>
                  <a:pt x="0" y="326898"/>
                </a:lnTo>
                <a:lnTo>
                  <a:pt x="189103" y="653796"/>
                </a:lnTo>
                <a:lnTo>
                  <a:pt x="566801" y="653796"/>
                </a:lnTo>
                <a:lnTo>
                  <a:pt x="755904" y="326898"/>
                </a:lnTo>
                <a:lnTo>
                  <a:pt x="56680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bk object 17"/>
          <p:cNvSpPr/>
          <p:nvPr/>
        </p:nvSpPr>
        <p:spPr>
          <a:xfrm>
            <a:off x="2927604" y="1894332"/>
            <a:ext cx="755904" cy="653796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bk object 18"/>
          <p:cNvSpPr/>
          <p:nvPr/>
        </p:nvSpPr>
        <p:spPr>
          <a:xfrm>
            <a:off x="2927604" y="1894332"/>
            <a:ext cx="755904" cy="653796"/>
          </a:xfrm>
          <a:custGeom>
            <a:rect l="l" t="t" r="r" b="b"/>
            <a:pathLst>
              <a:path w="755903" h="653796">
                <a:moveTo>
                  <a:pt x="0" y="326898"/>
                </a:moveTo>
                <a:lnTo>
                  <a:pt x="189103" y="0"/>
                </a:lnTo>
                <a:lnTo>
                  <a:pt x="566801" y="0"/>
                </a:lnTo>
                <a:lnTo>
                  <a:pt x="755904" y="326898"/>
                </a:lnTo>
                <a:lnTo>
                  <a:pt x="566801" y="653796"/>
                </a:lnTo>
                <a:lnTo>
                  <a:pt x="189103" y="653796"/>
                </a:lnTo>
                <a:lnTo>
                  <a:pt x="0" y="326898"/>
                </a:lnTo>
                <a:close/>
              </a:path>
            </a:pathLst>
          </a:custGeom>
          <a:ln w="9144">
            <a:solidFill>
              <a:srgbClr val="C0C0C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bk object 19"/>
          <p:cNvSpPr/>
          <p:nvPr/>
        </p:nvSpPr>
        <p:spPr>
          <a:xfrm>
            <a:off x="2971800" y="1933955"/>
            <a:ext cx="664463" cy="57454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bk object 20"/>
          <p:cNvSpPr/>
          <p:nvPr/>
        </p:nvSpPr>
        <p:spPr>
          <a:xfrm>
            <a:off x="2971800" y="1933955"/>
            <a:ext cx="664463" cy="574548"/>
          </a:xfrm>
          <a:custGeom>
            <a:rect l="l" t="t" r="r" b="b"/>
            <a:pathLst>
              <a:path w="664463" h="574548">
                <a:moveTo>
                  <a:pt x="0" y="287274"/>
                </a:moveTo>
                <a:lnTo>
                  <a:pt x="165989" y="0"/>
                </a:lnTo>
                <a:lnTo>
                  <a:pt x="498475" y="0"/>
                </a:lnTo>
                <a:lnTo>
                  <a:pt x="664464" y="287274"/>
                </a:lnTo>
                <a:lnTo>
                  <a:pt x="498475" y="574548"/>
                </a:lnTo>
                <a:lnTo>
                  <a:pt x="165989" y="574548"/>
                </a:lnTo>
                <a:lnTo>
                  <a:pt x="0" y="287274"/>
                </a:lnTo>
                <a:close/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bk object 21"/>
          <p:cNvSpPr/>
          <p:nvPr/>
        </p:nvSpPr>
        <p:spPr>
          <a:xfrm>
            <a:off x="3537965" y="2491739"/>
            <a:ext cx="4839168" cy="50902"/>
          </a:xfrm>
          <a:custGeom>
            <a:rect l="l" t="t" r="r" b="b"/>
            <a:pathLst>
              <a:path w="4839168" h="50902">
                <a:moveTo>
                  <a:pt x="25908" y="0"/>
                </a:moveTo>
                <a:lnTo>
                  <a:pt x="0" y="0"/>
                </a:lnTo>
                <a:lnTo>
                  <a:pt x="0" y="25908"/>
                </a:lnTo>
                <a:lnTo>
                  <a:pt x="25908" y="25908"/>
                </a:lnTo>
                <a:lnTo>
                  <a:pt x="25908" y="0"/>
                </a:lnTo>
                <a:close/>
              </a:path>
              <a:path w="4839168" h="50902">
                <a:moveTo>
                  <a:pt x="77724" y="0"/>
                </a:moveTo>
                <a:lnTo>
                  <a:pt x="51816" y="0"/>
                </a:lnTo>
                <a:lnTo>
                  <a:pt x="51816" y="25908"/>
                </a:lnTo>
                <a:lnTo>
                  <a:pt x="77724" y="25908"/>
                </a:lnTo>
                <a:lnTo>
                  <a:pt x="77724" y="0"/>
                </a:lnTo>
                <a:close/>
              </a:path>
              <a:path w="4839168" h="50902">
                <a:moveTo>
                  <a:pt x="129539" y="0"/>
                </a:moveTo>
                <a:lnTo>
                  <a:pt x="103632" y="0"/>
                </a:lnTo>
                <a:lnTo>
                  <a:pt x="103632" y="25908"/>
                </a:lnTo>
                <a:lnTo>
                  <a:pt x="129539" y="25908"/>
                </a:lnTo>
                <a:lnTo>
                  <a:pt x="129539" y="0"/>
                </a:lnTo>
                <a:close/>
              </a:path>
              <a:path w="4839168" h="50902">
                <a:moveTo>
                  <a:pt x="181356" y="0"/>
                </a:moveTo>
                <a:lnTo>
                  <a:pt x="155448" y="0"/>
                </a:lnTo>
                <a:lnTo>
                  <a:pt x="155448" y="25908"/>
                </a:lnTo>
                <a:lnTo>
                  <a:pt x="181356" y="25908"/>
                </a:lnTo>
                <a:lnTo>
                  <a:pt x="181356" y="0"/>
                </a:lnTo>
                <a:close/>
              </a:path>
              <a:path w="4839168" h="50902">
                <a:moveTo>
                  <a:pt x="233172" y="0"/>
                </a:moveTo>
                <a:lnTo>
                  <a:pt x="207264" y="0"/>
                </a:lnTo>
                <a:lnTo>
                  <a:pt x="207264" y="25908"/>
                </a:lnTo>
                <a:lnTo>
                  <a:pt x="233172" y="25908"/>
                </a:lnTo>
                <a:lnTo>
                  <a:pt x="233172" y="0"/>
                </a:lnTo>
                <a:close/>
              </a:path>
              <a:path w="4839168" h="50902">
                <a:moveTo>
                  <a:pt x="284988" y="0"/>
                </a:moveTo>
                <a:lnTo>
                  <a:pt x="259079" y="0"/>
                </a:lnTo>
                <a:lnTo>
                  <a:pt x="259079" y="25908"/>
                </a:lnTo>
                <a:lnTo>
                  <a:pt x="284988" y="25908"/>
                </a:lnTo>
                <a:lnTo>
                  <a:pt x="284988" y="0"/>
                </a:lnTo>
                <a:close/>
              </a:path>
              <a:path w="4839168" h="50902">
                <a:moveTo>
                  <a:pt x="336804" y="0"/>
                </a:moveTo>
                <a:lnTo>
                  <a:pt x="310896" y="0"/>
                </a:lnTo>
                <a:lnTo>
                  <a:pt x="310896" y="25908"/>
                </a:lnTo>
                <a:lnTo>
                  <a:pt x="336804" y="25908"/>
                </a:lnTo>
                <a:lnTo>
                  <a:pt x="336804" y="0"/>
                </a:lnTo>
                <a:close/>
              </a:path>
              <a:path w="4839168" h="50902">
                <a:moveTo>
                  <a:pt x="388620" y="0"/>
                </a:moveTo>
                <a:lnTo>
                  <a:pt x="362712" y="0"/>
                </a:lnTo>
                <a:lnTo>
                  <a:pt x="362712" y="25908"/>
                </a:lnTo>
                <a:lnTo>
                  <a:pt x="388620" y="25908"/>
                </a:lnTo>
                <a:lnTo>
                  <a:pt x="388620" y="0"/>
                </a:lnTo>
                <a:close/>
              </a:path>
              <a:path w="4839168" h="50902">
                <a:moveTo>
                  <a:pt x="440436" y="0"/>
                </a:moveTo>
                <a:lnTo>
                  <a:pt x="414528" y="0"/>
                </a:lnTo>
                <a:lnTo>
                  <a:pt x="414528" y="25908"/>
                </a:lnTo>
                <a:lnTo>
                  <a:pt x="440436" y="25908"/>
                </a:lnTo>
                <a:lnTo>
                  <a:pt x="440436" y="0"/>
                </a:lnTo>
                <a:close/>
              </a:path>
              <a:path w="4839168" h="50902">
                <a:moveTo>
                  <a:pt x="492252" y="0"/>
                </a:moveTo>
                <a:lnTo>
                  <a:pt x="466344" y="0"/>
                </a:lnTo>
                <a:lnTo>
                  <a:pt x="466344" y="25908"/>
                </a:lnTo>
                <a:lnTo>
                  <a:pt x="492252" y="25908"/>
                </a:lnTo>
                <a:lnTo>
                  <a:pt x="492252" y="0"/>
                </a:lnTo>
                <a:close/>
              </a:path>
              <a:path w="4839168" h="50902">
                <a:moveTo>
                  <a:pt x="544068" y="0"/>
                </a:moveTo>
                <a:lnTo>
                  <a:pt x="518159" y="0"/>
                </a:lnTo>
                <a:lnTo>
                  <a:pt x="518159" y="25908"/>
                </a:lnTo>
                <a:lnTo>
                  <a:pt x="544068" y="25908"/>
                </a:lnTo>
                <a:lnTo>
                  <a:pt x="544068" y="0"/>
                </a:lnTo>
                <a:close/>
              </a:path>
              <a:path w="4839168" h="50902">
                <a:moveTo>
                  <a:pt x="595884" y="0"/>
                </a:moveTo>
                <a:lnTo>
                  <a:pt x="569976" y="0"/>
                </a:lnTo>
                <a:lnTo>
                  <a:pt x="569976" y="25908"/>
                </a:lnTo>
                <a:lnTo>
                  <a:pt x="595884" y="25908"/>
                </a:lnTo>
                <a:lnTo>
                  <a:pt x="595884" y="0"/>
                </a:lnTo>
                <a:close/>
              </a:path>
              <a:path w="4839168" h="50902">
                <a:moveTo>
                  <a:pt x="647700" y="0"/>
                </a:moveTo>
                <a:lnTo>
                  <a:pt x="621792" y="0"/>
                </a:lnTo>
                <a:lnTo>
                  <a:pt x="621792" y="25908"/>
                </a:lnTo>
                <a:lnTo>
                  <a:pt x="647700" y="25908"/>
                </a:lnTo>
                <a:lnTo>
                  <a:pt x="647700" y="0"/>
                </a:lnTo>
                <a:close/>
              </a:path>
              <a:path w="4839168" h="50902">
                <a:moveTo>
                  <a:pt x="699516" y="0"/>
                </a:moveTo>
                <a:lnTo>
                  <a:pt x="673608" y="0"/>
                </a:lnTo>
                <a:lnTo>
                  <a:pt x="673608" y="25908"/>
                </a:lnTo>
                <a:lnTo>
                  <a:pt x="699516" y="25908"/>
                </a:lnTo>
                <a:lnTo>
                  <a:pt x="699516" y="0"/>
                </a:lnTo>
                <a:close/>
              </a:path>
              <a:path w="4839168" h="50902">
                <a:moveTo>
                  <a:pt x="751332" y="0"/>
                </a:moveTo>
                <a:lnTo>
                  <a:pt x="725424" y="0"/>
                </a:lnTo>
                <a:lnTo>
                  <a:pt x="725424" y="25908"/>
                </a:lnTo>
                <a:lnTo>
                  <a:pt x="751332" y="25908"/>
                </a:lnTo>
                <a:lnTo>
                  <a:pt x="751332" y="0"/>
                </a:lnTo>
                <a:close/>
              </a:path>
              <a:path w="4839168" h="50902">
                <a:moveTo>
                  <a:pt x="803148" y="0"/>
                </a:moveTo>
                <a:lnTo>
                  <a:pt x="777240" y="0"/>
                </a:lnTo>
                <a:lnTo>
                  <a:pt x="777240" y="25908"/>
                </a:lnTo>
                <a:lnTo>
                  <a:pt x="803148" y="25908"/>
                </a:lnTo>
                <a:lnTo>
                  <a:pt x="803148" y="0"/>
                </a:lnTo>
                <a:close/>
              </a:path>
              <a:path w="4839168" h="50902">
                <a:moveTo>
                  <a:pt x="854963" y="0"/>
                </a:moveTo>
                <a:lnTo>
                  <a:pt x="829056" y="0"/>
                </a:lnTo>
                <a:lnTo>
                  <a:pt x="829056" y="25908"/>
                </a:lnTo>
                <a:lnTo>
                  <a:pt x="854963" y="25908"/>
                </a:lnTo>
                <a:lnTo>
                  <a:pt x="854963" y="0"/>
                </a:lnTo>
                <a:close/>
              </a:path>
              <a:path w="4839168" h="50902">
                <a:moveTo>
                  <a:pt x="906780" y="0"/>
                </a:moveTo>
                <a:lnTo>
                  <a:pt x="880872" y="0"/>
                </a:lnTo>
                <a:lnTo>
                  <a:pt x="880872" y="25908"/>
                </a:lnTo>
                <a:lnTo>
                  <a:pt x="906780" y="25908"/>
                </a:lnTo>
                <a:lnTo>
                  <a:pt x="906780" y="0"/>
                </a:lnTo>
                <a:close/>
              </a:path>
              <a:path w="4839168" h="50902">
                <a:moveTo>
                  <a:pt x="958596" y="0"/>
                </a:moveTo>
                <a:lnTo>
                  <a:pt x="932688" y="0"/>
                </a:lnTo>
                <a:lnTo>
                  <a:pt x="932688" y="25908"/>
                </a:lnTo>
                <a:lnTo>
                  <a:pt x="958596" y="25908"/>
                </a:lnTo>
                <a:lnTo>
                  <a:pt x="958596" y="0"/>
                </a:lnTo>
                <a:close/>
              </a:path>
              <a:path w="4839168" h="50902">
                <a:moveTo>
                  <a:pt x="1010412" y="0"/>
                </a:moveTo>
                <a:lnTo>
                  <a:pt x="984504" y="0"/>
                </a:lnTo>
                <a:lnTo>
                  <a:pt x="984504" y="25908"/>
                </a:lnTo>
                <a:lnTo>
                  <a:pt x="1010412" y="25908"/>
                </a:lnTo>
                <a:lnTo>
                  <a:pt x="1010412" y="0"/>
                </a:lnTo>
                <a:close/>
              </a:path>
              <a:path w="4839168" h="50902">
                <a:moveTo>
                  <a:pt x="1062228" y="0"/>
                </a:moveTo>
                <a:lnTo>
                  <a:pt x="1036319" y="0"/>
                </a:lnTo>
                <a:lnTo>
                  <a:pt x="1036319" y="25908"/>
                </a:lnTo>
                <a:lnTo>
                  <a:pt x="1062228" y="25908"/>
                </a:lnTo>
                <a:lnTo>
                  <a:pt x="1062228" y="0"/>
                </a:lnTo>
                <a:close/>
              </a:path>
              <a:path w="4839168" h="50902">
                <a:moveTo>
                  <a:pt x="1114044" y="0"/>
                </a:moveTo>
                <a:lnTo>
                  <a:pt x="1088136" y="0"/>
                </a:lnTo>
                <a:lnTo>
                  <a:pt x="1088136" y="25908"/>
                </a:lnTo>
                <a:lnTo>
                  <a:pt x="1114044" y="25908"/>
                </a:lnTo>
                <a:lnTo>
                  <a:pt x="1114044" y="0"/>
                </a:lnTo>
                <a:close/>
              </a:path>
              <a:path w="4839168" h="50902">
                <a:moveTo>
                  <a:pt x="1165860" y="0"/>
                </a:moveTo>
                <a:lnTo>
                  <a:pt x="1139952" y="0"/>
                </a:lnTo>
                <a:lnTo>
                  <a:pt x="1139952" y="25908"/>
                </a:lnTo>
                <a:lnTo>
                  <a:pt x="1165860" y="25908"/>
                </a:lnTo>
                <a:lnTo>
                  <a:pt x="1165860" y="0"/>
                </a:lnTo>
                <a:close/>
              </a:path>
              <a:path w="4839168" h="50902">
                <a:moveTo>
                  <a:pt x="1217676" y="0"/>
                </a:moveTo>
                <a:lnTo>
                  <a:pt x="1191768" y="0"/>
                </a:lnTo>
                <a:lnTo>
                  <a:pt x="1191768" y="25908"/>
                </a:lnTo>
                <a:lnTo>
                  <a:pt x="1217676" y="25908"/>
                </a:lnTo>
                <a:lnTo>
                  <a:pt x="1217676" y="0"/>
                </a:lnTo>
                <a:close/>
              </a:path>
              <a:path w="4839168" h="50902">
                <a:moveTo>
                  <a:pt x="1269492" y="0"/>
                </a:moveTo>
                <a:lnTo>
                  <a:pt x="1243584" y="0"/>
                </a:lnTo>
                <a:lnTo>
                  <a:pt x="1243584" y="25908"/>
                </a:lnTo>
                <a:lnTo>
                  <a:pt x="1269492" y="25908"/>
                </a:lnTo>
                <a:lnTo>
                  <a:pt x="1269492" y="0"/>
                </a:lnTo>
                <a:close/>
              </a:path>
              <a:path w="4839168" h="50902">
                <a:moveTo>
                  <a:pt x="1321308" y="0"/>
                </a:moveTo>
                <a:lnTo>
                  <a:pt x="1295400" y="0"/>
                </a:lnTo>
                <a:lnTo>
                  <a:pt x="1295400" y="25908"/>
                </a:lnTo>
                <a:lnTo>
                  <a:pt x="1321308" y="25908"/>
                </a:lnTo>
                <a:lnTo>
                  <a:pt x="1321308" y="0"/>
                </a:lnTo>
                <a:close/>
              </a:path>
              <a:path w="4839168" h="50902">
                <a:moveTo>
                  <a:pt x="1373124" y="0"/>
                </a:moveTo>
                <a:lnTo>
                  <a:pt x="1347216" y="0"/>
                </a:lnTo>
                <a:lnTo>
                  <a:pt x="1347216" y="25908"/>
                </a:lnTo>
                <a:lnTo>
                  <a:pt x="1373124" y="25908"/>
                </a:lnTo>
                <a:lnTo>
                  <a:pt x="1373124" y="0"/>
                </a:lnTo>
                <a:close/>
              </a:path>
              <a:path w="4839168" h="50902">
                <a:moveTo>
                  <a:pt x="1424940" y="0"/>
                </a:moveTo>
                <a:lnTo>
                  <a:pt x="1399032" y="0"/>
                </a:lnTo>
                <a:lnTo>
                  <a:pt x="1399032" y="25908"/>
                </a:lnTo>
                <a:lnTo>
                  <a:pt x="1424940" y="25908"/>
                </a:lnTo>
                <a:lnTo>
                  <a:pt x="1424940" y="0"/>
                </a:lnTo>
                <a:close/>
              </a:path>
              <a:path w="4839168" h="50902">
                <a:moveTo>
                  <a:pt x="1476756" y="0"/>
                </a:moveTo>
                <a:lnTo>
                  <a:pt x="1450848" y="0"/>
                </a:lnTo>
                <a:lnTo>
                  <a:pt x="1450848" y="25908"/>
                </a:lnTo>
                <a:lnTo>
                  <a:pt x="1476756" y="25908"/>
                </a:lnTo>
                <a:lnTo>
                  <a:pt x="1476756" y="0"/>
                </a:lnTo>
                <a:close/>
              </a:path>
              <a:path w="4839168" h="50902">
                <a:moveTo>
                  <a:pt x="1528572" y="0"/>
                </a:moveTo>
                <a:lnTo>
                  <a:pt x="1502664" y="0"/>
                </a:lnTo>
                <a:lnTo>
                  <a:pt x="1502664" y="25908"/>
                </a:lnTo>
                <a:lnTo>
                  <a:pt x="1528572" y="25908"/>
                </a:lnTo>
                <a:lnTo>
                  <a:pt x="1528572" y="0"/>
                </a:lnTo>
                <a:close/>
              </a:path>
              <a:path w="4839168" h="50902">
                <a:moveTo>
                  <a:pt x="1580388" y="0"/>
                </a:moveTo>
                <a:lnTo>
                  <a:pt x="1554480" y="0"/>
                </a:lnTo>
                <a:lnTo>
                  <a:pt x="1554480" y="25908"/>
                </a:lnTo>
                <a:lnTo>
                  <a:pt x="1580388" y="25908"/>
                </a:lnTo>
                <a:lnTo>
                  <a:pt x="1580388" y="0"/>
                </a:lnTo>
                <a:close/>
              </a:path>
              <a:path w="4839168" h="50902">
                <a:moveTo>
                  <a:pt x="1632204" y="0"/>
                </a:moveTo>
                <a:lnTo>
                  <a:pt x="1606296" y="0"/>
                </a:lnTo>
                <a:lnTo>
                  <a:pt x="1606296" y="25908"/>
                </a:lnTo>
                <a:lnTo>
                  <a:pt x="1632204" y="25908"/>
                </a:lnTo>
                <a:lnTo>
                  <a:pt x="1632204" y="0"/>
                </a:lnTo>
                <a:close/>
              </a:path>
              <a:path w="4839168" h="50902">
                <a:moveTo>
                  <a:pt x="1684020" y="0"/>
                </a:moveTo>
                <a:lnTo>
                  <a:pt x="1658112" y="0"/>
                </a:lnTo>
                <a:lnTo>
                  <a:pt x="1658112" y="25908"/>
                </a:lnTo>
                <a:lnTo>
                  <a:pt x="1684020" y="25908"/>
                </a:lnTo>
                <a:lnTo>
                  <a:pt x="1684020" y="0"/>
                </a:lnTo>
                <a:close/>
              </a:path>
              <a:path w="4839168" h="50902">
                <a:moveTo>
                  <a:pt x="1735836" y="0"/>
                </a:moveTo>
                <a:lnTo>
                  <a:pt x="1709927" y="0"/>
                </a:lnTo>
                <a:lnTo>
                  <a:pt x="1709927" y="25908"/>
                </a:lnTo>
                <a:lnTo>
                  <a:pt x="1735836" y="25908"/>
                </a:lnTo>
                <a:lnTo>
                  <a:pt x="1735836" y="0"/>
                </a:lnTo>
                <a:close/>
              </a:path>
              <a:path w="4839168" h="50902">
                <a:moveTo>
                  <a:pt x="1787652" y="0"/>
                </a:moveTo>
                <a:lnTo>
                  <a:pt x="1761744" y="0"/>
                </a:lnTo>
                <a:lnTo>
                  <a:pt x="1761744" y="25908"/>
                </a:lnTo>
                <a:lnTo>
                  <a:pt x="1787652" y="25908"/>
                </a:lnTo>
                <a:lnTo>
                  <a:pt x="1787652" y="0"/>
                </a:lnTo>
                <a:close/>
              </a:path>
              <a:path w="4839168" h="50902">
                <a:moveTo>
                  <a:pt x="1839468" y="0"/>
                </a:moveTo>
                <a:lnTo>
                  <a:pt x="1813560" y="0"/>
                </a:lnTo>
                <a:lnTo>
                  <a:pt x="1813560" y="25908"/>
                </a:lnTo>
                <a:lnTo>
                  <a:pt x="1839468" y="25908"/>
                </a:lnTo>
                <a:lnTo>
                  <a:pt x="1839468" y="0"/>
                </a:lnTo>
                <a:close/>
              </a:path>
              <a:path w="4839168" h="50902">
                <a:moveTo>
                  <a:pt x="1891283" y="0"/>
                </a:moveTo>
                <a:lnTo>
                  <a:pt x="1865376" y="0"/>
                </a:lnTo>
                <a:lnTo>
                  <a:pt x="1865376" y="25908"/>
                </a:lnTo>
                <a:lnTo>
                  <a:pt x="1891283" y="25908"/>
                </a:lnTo>
                <a:lnTo>
                  <a:pt x="1891283" y="0"/>
                </a:lnTo>
                <a:close/>
              </a:path>
              <a:path w="4839168" h="50902">
                <a:moveTo>
                  <a:pt x="1943100" y="0"/>
                </a:moveTo>
                <a:lnTo>
                  <a:pt x="1917192" y="0"/>
                </a:lnTo>
                <a:lnTo>
                  <a:pt x="1917192" y="25908"/>
                </a:lnTo>
                <a:lnTo>
                  <a:pt x="1943100" y="25908"/>
                </a:lnTo>
                <a:lnTo>
                  <a:pt x="1943100" y="0"/>
                </a:lnTo>
                <a:close/>
              </a:path>
              <a:path w="4839168" h="50902">
                <a:moveTo>
                  <a:pt x="1994916" y="0"/>
                </a:moveTo>
                <a:lnTo>
                  <a:pt x="1969008" y="0"/>
                </a:lnTo>
                <a:lnTo>
                  <a:pt x="1969008" y="25908"/>
                </a:lnTo>
                <a:lnTo>
                  <a:pt x="1994916" y="25908"/>
                </a:lnTo>
                <a:lnTo>
                  <a:pt x="1994916" y="0"/>
                </a:lnTo>
                <a:close/>
              </a:path>
              <a:path w="4839168" h="50902">
                <a:moveTo>
                  <a:pt x="2046732" y="0"/>
                </a:moveTo>
                <a:lnTo>
                  <a:pt x="2020824" y="0"/>
                </a:lnTo>
                <a:lnTo>
                  <a:pt x="2020824" y="25908"/>
                </a:lnTo>
                <a:lnTo>
                  <a:pt x="2046732" y="25908"/>
                </a:lnTo>
                <a:lnTo>
                  <a:pt x="2046732" y="0"/>
                </a:lnTo>
                <a:close/>
              </a:path>
              <a:path w="4839168" h="50902">
                <a:moveTo>
                  <a:pt x="2098548" y="0"/>
                </a:moveTo>
                <a:lnTo>
                  <a:pt x="2072639" y="0"/>
                </a:lnTo>
                <a:lnTo>
                  <a:pt x="2072639" y="25908"/>
                </a:lnTo>
                <a:lnTo>
                  <a:pt x="2098548" y="25908"/>
                </a:lnTo>
                <a:lnTo>
                  <a:pt x="2098548" y="0"/>
                </a:lnTo>
                <a:close/>
              </a:path>
              <a:path w="4839168" h="50902">
                <a:moveTo>
                  <a:pt x="2150364" y="0"/>
                </a:moveTo>
                <a:lnTo>
                  <a:pt x="2124456" y="0"/>
                </a:lnTo>
                <a:lnTo>
                  <a:pt x="2124456" y="25908"/>
                </a:lnTo>
                <a:lnTo>
                  <a:pt x="2150364" y="25908"/>
                </a:lnTo>
                <a:lnTo>
                  <a:pt x="2150364" y="0"/>
                </a:lnTo>
                <a:close/>
              </a:path>
              <a:path w="4839168" h="50902">
                <a:moveTo>
                  <a:pt x="2202180" y="0"/>
                </a:moveTo>
                <a:lnTo>
                  <a:pt x="2176272" y="0"/>
                </a:lnTo>
                <a:lnTo>
                  <a:pt x="2176272" y="25908"/>
                </a:lnTo>
                <a:lnTo>
                  <a:pt x="2202180" y="25908"/>
                </a:lnTo>
                <a:lnTo>
                  <a:pt x="2202180" y="0"/>
                </a:lnTo>
                <a:close/>
              </a:path>
              <a:path w="4839168" h="50902">
                <a:moveTo>
                  <a:pt x="2253996" y="0"/>
                </a:moveTo>
                <a:lnTo>
                  <a:pt x="2228088" y="0"/>
                </a:lnTo>
                <a:lnTo>
                  <a:pt x="2228088" y="25908"/>
                </a:lnTo>
                <a:lnTo>
                  <a:pt x="2253996" y="25908"/>
                </a:lnTo>
                <a:lnTo>
                  <a:pt x="2253996" y="0"/>
                </a:lnTo>
                <a:close/>
              </a:path>
              <a:path w="4839168" h="50902">
                <a:moveTo>
                  <a:pt x="2305812" y="0"/>
                </a:moveTo>
                <a:lnTo>
                  <a:pt x="2279904" y="0"/>
                </a:lnTo>
                <a:lnTo>
                  <a:pt x="2279904" y="25908"/>
                </a:lnTo>
                <a:lnTo>
                  <a:pt x="2305812" y="25908"/>
                </a:lnTo>
                <a:lnTo>
                  <a:pt x="2305812" y="0"/>
                </a:lnTo>
                <a:close/>
              </a:path>
              <a:path w="4839168" h="50902">
                <a:moveTo>
                  <a:pt x="2357628" y="0"/>
                </a:moveTo>
                <a:lnTo>
                  <a:pt x="2331720" y="0"/>
                </a:lnTo>
                <a:lnTo>
                  <a:pt x="2331720" y="25908"/>
                </a:lnTo>
                <a:lnTo>
                  <a:pt x="2357628" y="25908"/>
                </a:lnTo>
                <a:lnTo>
                  <a:pt x="2357628" y="0"/>
                </a:lnTo>
                <a:close/>
              </a:path>
              <a:path w="4839168" h="50902">
                <a:moveTo>
                  <a:pt x="2409444" y="0"/>
                </a:moveTo>
                <a:lnTo>
                  <a:pt x="2383536" y="0"/>
                </a:lnTo>
                <a:lnTo>
                  <a:pt x="2383536" y="25908"/>
                </a:lnTo>
                <a:lnTo>
                  <a:pt x="2409444" y="25908"/>
                </a:lnTo>
                <a:lnTo>
                  <a:pt x="2409444" y="0"/>
                </a:lnTo>
                <a:close/>
              </a:path>
              <a:path w="4839168" h="50902">
                <a:moveTo>
                  <a:pt x="2461260" y="0"/>
                </a:moveTo>
                <a:lnTo>
                  <a:pt x="2435352" y="0"/>
                </a:lnTo>
                <a:lnTo>
                  <a:pt x="2435352" y="25908"/>
                </a:lnTo>
                <a:lnTo>
                  <a:pt x="2461260" y="25908"/>
                </a:lnTo>
                <a:lnTo>
                  <a:pt x="2461260" y="0"/>
                </a:lnTo>
                <a:close/>
              </a:path>
              <a:path w="4839168" h="50902">
                <a:moveTo>
                  <a:pt x="2513076" y="0"/>
                </a:moveTo>
                <a:lnTo>
                  <a:pt x="2487168" y="0"/>
                </a:lnTo>
                <a:lnTo>
                  <a:pt x="2487168" y="25908"/>
                </a:lnTo>
                <a:lnTo>
                  <a:pt x="2513076" y="25908"/>
                </a:lnTo>
                <a:lnTo>
                  <a:pt x="2513076" y="0"/>
                </a:lnTo>
                <a:close/>
              </a:path>
              <a:path w="4839168" h="50902">
                <a:moveTo>
                  <a:pt x="2564892" y="0"/>
                </a:moveTo>
                <a:lnTo>
                  <a:pt x="2538984" y="0"/>
                </a:lnTo>
                <a:lnTo>
                  <a:pt x="2538984" y="25908"/>
                </a:lnTo>
                <a:lnTo>
                  <a:pt x="2564892" y="25908"/>
                </a:lnTo>
                <a:lnTo>
                  <a:pt x="2564892" y="0"/>
                </a:lnTo>
                <a:close/>
              </a:path>
              <a:path w="4839168" h="50902">
                <a:moveTo>
                  <a:pt x="2616708" y="0"/>
                </a:moveTo>
                <a:lnTo>
                  <a:pt x="2590800" y="0"/>
                </a:lnTo>
                <a:lnTo>
                  <a:pt x="2590800" y="25908"/>
                </a:lnTo>
                <a:lnTo>
                  <a:pt x="2616708" y="25908"/>
                </a:lnTo>
                <a:lnTo>
                  <a:pt x="2616708" y="0"/>
                </a:lnTo>
                <a:close/>
              </a:path>
              <a:path w="4839168" h="50902">
                <a:moveTo>
                  <a:pt x="2668524" y="0"/>
                </a:moveTo>
                <a:lnTo>
                  <a:pt x="2642616" y="0"/>
                </a:lnTo>
                <a:lnTo>
                  <a:pt x="2642616" y="25908"/>
                </a:lnTo>
                <a:lnTo>
                  <a:pt x="2668524" y="25908"/>
                </a:lnTo>
                <a:lnTo>
                  <a:pt x="2668524" y="0"/>
                </a:lnTo>
                <a:close/>
              </a:path>
              <a:path w="4839168" h="50902">
                <a:moveTo>
                  <a:pt x="2720340" y="0"/>
                </a:moveTo>
                <a:lnTo>
                  <a:pt x="2694432" y="0"/>
                </a:lnTo>
                <a:lnTo>
                  <a:pt x="2694432" y="25908"/>
                </a:lnTo>
                <a:lnTo>
                  <a:pt x="2720340" y="25908"/>
                </a:lnTo>
                <a:lnTo>
                  <a:pt x="2720340" y="0"/>
                </a:lnTo>
                <a:close/>
              </a:path>
              <a:path w="4839168" h="50902">
                <a:moveTo>
                  <a:pt x="2772156" y="0"/>
                </a:moveTo>
                <a:lnTo>
                  <a:pt x="2746248" y="0"/>
                </a:lnTo>
                <a:lnTo>
                  <a:pt x="2746248" y="25908"/>
                </a:lnTo>
                <a:lnTo>
                  <a:pt x="2772156" y="25908"/>
                </a:lnTo>
                <a:lnTo>
                  <a:pt x="2772156" y="0"/>
                </a:lnTo>
                <a:close/>
              </a:path>
              <a:path w="4839168" h="50902">
                <a:moveTo>
                  <a:pt x="2823972" y="0"/>
                </a:moveTo>
                <a:lnTo>
                  <a:pt x="2798064" y="0"/>
                </a:lnTo>
                <a:lnTo>
                  <a:pt x="2798064" y="25908"/>
                </a:lnTo>
                <a:lnTo>
                  <a:pt x="2823972" y="25908"/>
                </a:lnTo>
                <a:lnTo>
                  <a:pt x="2823972" y="0"/>
                </a:lnTo>
                <a:close/>
              </a:path>
              <a:path w="4839168" h="50902">
                <a:moveTo>
                  <a:pt x="2875788" y="0"/>
                </a:moveTo>
                <a:lnTo>
                  <a:pt x="2849880" y="0"/>
                </a:lnTo>
                <a:lnTo>
                  <a:pt x="2849880" y="25908"/>
                </a:lnTo>
                <a:lnTo>
                  <a:pt x="2875788" y="25908"/>
                </a:lnTo>
                <a:lnTo>
                  <a:pt x="2875788" y="0"/>
                </a:lnTo>
                <a:close/>
              </a:path>
              <a:path w="4839168" h="50902">
                <a:moveTo>
                  <a:pt x="2927604" y="0"/>
                </a:moveTo>
                <a:lnTo>
                  <a:pt x="2901696" y="0"/>
                </a:lnTo>
                <a:lnTo>
                  <a:pt x="2901696" y="25908"/>
                </a:lnTo>
                <a:lnTo>
                  <a:pt x="2927604" y="25908"/>
                </a:lnTo>
                <a:lnTo>
                  <a:pt x="2927604" y="0"/>
                </a:lnTo>
                <a:close/>
              </a:path>
              <a:path w="4839168" h="50902">
                <a:moveTo>
                  <a:pt x="2979420" y="0"/>
                </a:moveTo>
                <a:lnTo>
                  <a:pt x="2953512" y="0"/>
                </a:lnTo>
                <a:lnTo>
                  <a:pt x="2953512" y="25908"/>
                </a:lnTo>
                <a:lnTo>
                  <a:pt x="2979420" y="25908"/>
                </a:lnTo>
                <a:lnTo>
                  <a:pt x="2979420" y="0"/>
                </a:lnTo>
                <a:close/>
              </a:path>
              <a:path w="4839168" h="50902">
                <a:moveTo>
                  <a:pt x="3031236" y="0"/>
                </a:moveTo>
                <a:lnTo>
                  <a:pt x="3005328" y="0"/>
                </a:lnTo>
                <a:lnTo>
                  <a:pt x="3005328" y="25908"/>
                </a:lnTo>
                <a:lnTo>
                  <a:pt x="3031236" y="25908"/>
                </a:lnTo>
                <a:lnTo>
                  <a:pt x="3031236" y="0"/>
                </a:lnTo>
                <a:close/>
              </a:path>
              <a:path w="4839168" h="50902">
                <a:moveTo>
                  <a:pt x="3083052" y="0"/>
                </a:moveTo>
                <a:lnTo>
                  <a:pt x="3057144" y="0"/>
                </a:lnTo>
                <a:lnTo>
                  <a:pt x="3057144" y="25908"/>
                </a:lnTo>
                <a:lnTo>
                  <a:pt x="3083052" y="25908"/>
                </a:lnTo>
                <a:lnTo>
                  <a:pt x="3083052" y="0"/>
                </a:lnTo>
                <a:close/>
              </a:path>
              <a:path w="4839168" h="50902">
                <a:moveTo>
                  <a:pt x="3134868" y="0"/>
                </a:moveTo>
                <a:lnTo>
                  <a:pt x="3108960" y="0"/>
                </a:lnTo>
                <a:lnTo>
                  <a:pt x="3108960" y="25908"/>
                </a:lnTo>
                <a:lnTo>
                  <a:pt x="3134868" y="25908"/>
                </a:lnTo>
                <a:lnTo>
                  <a:pt x="3134868" y="0"/>
                </a:lnTo>
                <a:close/>
              </a:path>
              <a:path w="4839168" h="50902">
                <a:moveTo>
                  <a:pt x="3186684" y="0"/>
                </a:moveTo>
                <a:lnTo>
                  <a:pt x="3160776" y="0"/>
                </a:lnTo>
                <a:lnTo>
                  <a:pt x="3160776" y="25908"/>
                </a:lnTo>
                <a:lnTo>
                  <a:pt x="3186684" y="25908"/>
                </a:lnTo>
                <a:lnTo>
                  <a:pt x="3186684" y="0"/>
                </a:lnTo>
                <a:close/>
              </a:path>
              <a:path w="4839168" h="50902">
                <a:moveTo>
                  <a:pt x="3238500" y="0"/>
                </a:moveTo>
                <a:lnTo>
                  <a:pt x="3212592" y="0"/>
                </a:lnTo>
                <a:lnTo>
                  <a:pt x="3212592" y="25908"/>
                </a:lnTo>
                <a:lnTo>
                  <a:pt x="3238500" y="25908"/>
                </a:lnTo>
                <a:lnTo>
                  <a:pt x="3238500" y="0"/>
                </a:lnTo>
                <a:close/>
              </a:path>
              <a:path w="4839168" h="50902">
                <a:moveTo>
                  <a:pt x="3290316" y="0"/>
                </a:moveTo>
                <a:lnTo>
                  <a:pt x="3264408" y="0"/>
                </a:lnTo>
                <a:lnTo>
                  <a:pt x="3264408" y="25908"/>
                </a:lnTo>
                <a:lnTo>
                  <a:pt x="3290316" y="25908"/>
                </a:lnTo>
                <a:lnTo>
                  <a:pt x="3290316" y="0"/>
                </a:lnTo>
                <a:close/>
              </a:path>
              <a:path w="4839168" h="50902">
                <a:moveTo>
                  <a:pt x="3342132" y="0"/>
                </a:moveTo>
                <a:lnTo>
                  <a:pt x="3316224" y="0"/>
                </a:lnTo>
                <a:lnTo>
                  <a:pt x="3316224" y="25908"/>
                </a:lnTo>
                <a:lnTo>
                  <a:pt x="3342132" y="25908"/>
                </a:lnTo>
                <a:lnTo>
                  <a:pt x="3342132" y="0"/>
                </a:lnTo>
                <a:close/>
              </a:path>
              <a:path w="4839168" h="50902">
                <a:moveTo>
                  <a:pt x="3393948" y="0"/>
                </a:moveTo>
                <a:lnTo>
                  <a:pt x="3368040" y="0"/>
                </a:lnTo>
                <a:lnTo>
                  <a:pt x="3368040" y="25908"/>
                </a:lnTo>
                <a:lnTo>
                  <a:pt x="3393948" y="25908"/>
                </a:lnTo>
                <a:lnTo>
                  <a:pt x="3393948" y="0"/>
                </a:lnTo>
                <a:close/>
              </a:path>
              <a:path w="4839168" h="50902">
                <a:moveTo>
                  <a:pt x="3445764" y="0"/>
                </a:moveTo>
                <a:lnTo>
                  <a:pt x="3419855" y="0"/>
                </a:lnTo>
                <a:lnTo>
                  <a:pt x="3419855" y="25908"/>
                </a:lnTo>
                <a:lnTo>
                  <a:pt x="3445764" y="25908"/>
                </a:lnTo>
                <a:lnTo>
                  <a:pt x="3445764" y="0"/>
                </a:lnTo>
                <a:close/>
              </a:path>
              <a:path w="4839168" h="50902">
                <a:moveTo>
                  <a:pt x="3497579" y="0"/>
                </a:moveTo>
                <a:lnTo>
                  <a:pt x="3471672" y="0"/>
                </a:lnTo>
                <a:lnTo>
                  <a:pt x="3471672" y="25908"/>
                </a:lnTo>
                <a:lnTo>
                  <a:pt x="3497579" y="25908"/>
                </a:lnTo>
                <a:lnTo>
                  <a:pt x="3497579" y="0"/>
                </a:lnTo>
                <a:close/>
              </a:path>
              <a:path w="4839168" h="50902">
                <a:moveTo>
                  <a:pt x="3549396" y="0"/>
                </a:moveTo>
                <a:lnTo>
                  <a:pt x="3523488" y="0"/>
                </a:lnTo>
                <a:lnTo>
                  <a:pt x="3523488" y="25908"/>
                </a:lnTo>
                <a:lnTo>
                  <a:pt x="3549396" y="25908"/>
                </a:lnTo>
                <a:lnTo>
                  <a:pt x="3549396" y="0"/>
                </a:lnTo>
                <a:close/>
              </a:path>
              <a:path w="4839168" h="50902">
                <a:moveTo>
                  <a:pt x="3601212" y="0"/>
                </a:moveTo>
                <a:lnTo>
                  <a:pt x="3575304" y="0"/>
                </a:lnTo>
                <a:lnTo>
                  <a:pt x="3575304" y="25908"/>
                </a:lnTo>
                <a:lnTo>
                  <a:pt x="3601212" y="25908"/>
                </a:lnTo>
                <a:lnTo>
                  <a:pt x="3601212" y="0"/>
                </a:lnTo>
                <a:close/>
              </a:path>
              <a:path w="4839168" h="50902">
                <a:moveTo>
                  <a:pt x="3653028" y="0"/>
                </a:moveTo>
                <a:lnTo>
                  <a:pt x="3627120" y="0"/>
                </a:lnTo>
                <a:lnTo>
                  <a:pt x="3627120" y="25908"/>
                </a:lnTo>
                <a:lnTo>
                  <a:pt x="3653028" y="25908"/>
                </a:lnTo>
                <a:lnTo>
                  <a:pt x="3653028" y="0"/>
                </a:lnTo>
                <a:close/>
              </a:path>
              <a:path w="4839168" h="50902">
                <a:moveTo>
                  <a:pt x="3704844" y="0"/>
                </a:moveTo>
                <a:lnTo>
                  <a:pt x="3678936" y="0"/>
                </a:lnTo>
                <a:lnTo>
                  <a:pt x="3678936" y="25908"/>
                </a:lnTo>
                <a:lnTo>
                  <a:pt x="3704844" y="25908"/>
                </a:lnTo>
                <a:lnTo>
                  <a:pt x="3704844" y="0"/>
                </a:lnTo>
                <a:close/>
              </a:path>
              <a:path w="4839168" h="50902">
                <a:moveTo>
                  <a:pt x="3756660" y="0"/>
                </a:moveTo>
                <a:lnTo>
                  <a:pt x="3730752" y="0"/>
                </a:lnTo>
                <a:lnTo>
                  <a:pt x="3730752" y="25908"/>
                </a:lnTo>
                <a:lnTo>
                  <a:pt x="3756660" y="25908"/>
                </a:lnTo>
                <a:lnTo>
                  <a:pt x="3756660" y="0"/>
                </a:lnTo>
                <a:close/>
              </a:path>
              <a:path w="4839168" h="50902">
                <a:moveTo>
                  <a:pt x="3808476" y="0"/>
                </a:moveTo>
                <a:lnTo>
                  <a:pt x="3782567" y="0"/>
                </a:lnTo>
                <a:lnTo>
                  <a:pt x="3782567" y="25908"/>
                </a:lnTo>
                <a:lnTo>
                  <a:pt x="3808476" y="25908"/>
                </a:lnTo>
                <a:lnTo>
                  <a:pt x="3808476" y="0"/>
                </a:lnTo>
                <a:close/>
              </a:path>
              <a:path w="4839168" h="50902">
                <a:moveTo>
                  <a:pt x="3860291" y="0"/>
                </a:moveTo>
                <a:lnTo>
                  <a:pt x="3834384" y="0"/>
                </a:lnTo>
                <a:lnTo>
                  <a:pt x="3834384" y="25908"/>
                </a:lnTo>
                <a:lnTo>
                  <a:pt x="3860291" y="25908"/>
                </a:lnTo>
                <a:lnTo>
                  <a:pt x="3860291" y="0"/>
                </a:lnTo>
                <a:close/>
              </a:path>
              <a:path w="4839168" h="50902">
                <a:moveTo>
                  <a:pt x="3912108" y="0"/>
                </a:moveTo>
                <a:lnTo>
                  <a:pt x="3886200" y="0"/>
                </a:lnTo>
                <a:lnTo>
                  <a:pt x="3886200" y="25908"/>
                </a:lnTo>
                <a:lnTo>
                  <a:pt x="3912108" y="25908"/>
                </a:lnTo>
                <a:lnTo>
                  <a:pt x="3912108" y="0"/>
                </a:lnTo>
                <a:close/>
              </a:path>
              <a:path w="4839168" h="50902">
                <a:moveTo>
                  <a:pt x="3963924" y="0"/>
                </a:moveTo>
                <a:lnTo>
                  <a:pt x="3938016" y="0"/>
                </a:lnTo>
                <a:lnTo>
                  <a:pt x="3938016" y="25908"/>
                </a:lnTo>
                <a:lnTo>
                  <a:pt x="3963924" y="25908"/>
                </a:lnTo>
                <a:lnTo>
                  <a:pt x="3963924" y="0"/>
                </a:lnTo>
                <a:close/>
              </a:path>
              <a:path w="4839168" h="50902">
                <a:moveTo>
                  <a:pt x="4015740" y="0"/>
                </a:moveTo>
                <a:lnTo>
                  <a:pt x="3989832" y="0"/>
                </a:lnTo>
                <a:lnTo>
                  <a:pt x="3989832" y="25908"/>
                </a:lnTo>
                <a:lnTo>
                  <a:pt x="4015740" y="25908"/>
                </a:lnTo>
                <a:lnTo>
                  <a:pt x="4015740" y="0"/>
                </a:lnTo>
                <a:close/>
              </a:path>
              <a:path w="4839168" h="50902">
                <a:moveTo>
                  <a:pt x="4067555" y="0"/>
                </a:moveTo>
                <a:lnTo>
                  <a:pt x="4041648" y="0"/>
                </a:lnTo>
                <a:lnTo>
                  <a:pt x="4041648" y="25908"/>
                </a:lnTo>
                <a:lnTo>
                  <a:pt x="4067555" y="25908"/>
                </a:lnTo>
                <a:lnTo>
                  <a:pt x="4067555" y="0"/>
                </a:lnTo>
                <a:close/>
              </a:path>
              <a:path w="4839168" h="50902">
                <a:moveTo>
                  <a:pt x="4119372" y="0"/>
                </a:moveTo>
                <a:lnTo>
                  <a:pt x="4093464" y="0"/>
                </a:lnTo>
                <a:lnTo>
                  <a:pt x="4093464" y="25908"/>
                </a:lnTo>
                <a:lnTo>
                  <a:pt x="4119372" y="25908"/>
                </a:lnTo>
                <a:lnTo>
                  <a:pt x="4119372" y="0"/>
                </a:lnTo>
                <a:close/>
              </a:path>
              <a:path w="4839168" h="50902">
                <a:moveTo>
                  <a:pt x="4171188" y="0"/>
                </a:moveTo>
                <a:lnTo>
                  <a:pt x="4145279" y="0"/>
                </a:lnTo>
                <a:lnTo>
                  <a:pt x="4145279" y="25908"/>
                </a:lnTo>
                <a:lnTo>
                  <a:pt x="4171188" y="25908"/>
                </a:lnTo>
                <a:lnTo>
                  <a:pt x="4171188" y="0"/>
                </a:lnTo>
                <a:close/>
              </a:path>
              <a:path w="4839168" h="50902">
                <a:moveTo>
                  <a:pt x="4223004" y="0"/>
                </a:moveTo>
                <a:lnTo>
                  <a:pt x="4197096" y="0"/>
                </a:lnTo>
                <a:lnTo>
                  <a:pt x="4197096" y="25908"/>
                </a:lnTo>
                <a:lnTo>
                  <a:pt x="4223004" y="25908"/>
                </a:lnTo>
                <a:lnTo>
                  <a:pt x="4223004" y="0"/>
                </a:lnTo>
                <a:close/>
              </a:path>
              <a:path w="4839168" h="50902">
                <a:moveTo>
                  <a:pt x="4274820" y="0"/>
                </a:moveTo>
                <a:lnTo>
                  <a:pt x="4248912" y="0"/>
                </a:lnTo>
                <a:lnTo>
                  <a:pt x="4248912" y="25908"/>
                </a:lnTo>
                <a:lnTo>
                  <a:pt x="4274820" y="25908"/>
                </a:lnTo>
                <a:lnTo>
                  <a:pt x="4274820" y="0"/>
                </a:lnTo>
                <a:close/>
              </a:path>
              <a:path w="4839168" h="50902">
                <a:moveTo>
                  <a:pt x="4326636" y="0"/>
                </a:moveTo>
                <a:lnTo>
                  <a:pt x="4300728" y="0"/>
                </a:lnTo>
                <a:lnTo>
                  <a:pt x="4300728" y="25908"/>
                </a:lnTo>
                <a:lnTo>
                  <a:pt x="4326636" y="25908"/>
                </a:lnTo>
                <a:lnTo>
                  <a:pt x="4326636" y="0"/>
                </a:lnTo>
                <a:close/>
              </a:path>
              <a:path w="4839168" h="50902">
                <a:moveTo>
                  <a:pt x="4378452" y="0"/>
                </a:moveTo>
                <a:lnTo>
                  <a:pt x="4352544" y="0"/>
                </a:lnTo>
                <a:lnTo>
                  <a:pt x="4352544" y="25908"/>
                </a:lnTo>
                <a:lnTo>
                  <a:pt x="4378452" y="25908"/>
                </a:lnTo>
                <a:lnTo>
                  <a:pt x="4378452" y="0"/>
                </a:lnTo>
                <a:close/>
              </a:path>
              <a:path w="4839168" h="50902">
                <a:moveTo>
                  <a:pt x="4430268" y="0"/>
                </a:moveTo>
                <a:lnTo>
                  <a:pt x="4404360" y="0"/>
                </a:lnTo>
                <a:lnTo>
                  <a:pt x="4404360" y="25908"/>
                </a:lnTo>
                <a:lnTo>
                  <a:pt x="4430268" y="25908"/>
                </a:lnTo>
                <a:lnTo>
                  <a:pt x="4430268" y="0"/>
                </a:lnTo>
                <a:close/>
              </a:path>
              <a:path w="4839168" h="50902">
                <a:moveTo>
                  <a:pt x="4482084" y="0"/>
                </a:moveTo>
                <a:lnTo>
                  <a:pt x="4456176" y="0"/>
                </a:lnTo>
                <a:lnTo>
                  <a:pt x="4456176" y="25908"/>
                </a:lnTo>
                <a:lnTo>
                  <a:pt x="4482084" y="25908"/>
                </a:lnTo>
                <a:lnTo>
                  <a:pt x="4482084" y="0"/>
                </a:lnTo>
                <a:close/>
              </a:path>
              <a:path w="4839168" h="50902">
                <a:moveTo>
                  <a:pt x="4533900" y="0"/>
                </a:moveTo>
                <a:lnTo>
                  <a:pt x="4507992" y="0"/>
                </a:lnTo>
                <a:lnTo>
                  <a:pt x="4507992" y="25908"/>
                </a:lnTo>
                <a:lnTo>
                  <a:pt x="4533900" y="25908"/>
                </a:lnTo>
                <a:lnTo>
                  <a:pt x="4533900" y="0"/>
                </a:lnTo>
                <a:close/>
              </a:path>
              <a:path w="4839168" h="50902">
                <a:moveTo>
                  <a:pt x="4585716" y="0"/>
                </a:moveTo>
                <a:lnTo>
                  <a:pt x="4559808" y="0"/>
                </a:lnTo>
                <a:lnTo>
                  <a:pt x="4559808" y="25908"/>
                </a:lnTo>
                <a:lnTo>
                  <a:pt x="4585716" y="25908"/>
                </a:lnTo>
                <a:lnTo>
                  <a:pt x="4585716" y="0"/>
                </a:lnTo>
                <a:close/>
              </a:path>
              <a:path w="4839168" h="50902">
                <a:moveTo>
                  <a:pt x="4637532" y="0"/>
                </a:moveTo>
                <a:lnTo>
                  <a:pt x="4611624" y="0"/>
                </a:lnTo>
                <a:lnTo>
                  <a:pt x="4611624" y="25908"/>
                </a:lnTo>
                <a:lnTo>
                  <a:pt x="4637532" y="25908"/>
                </a:lnTo>
                <a:lnTo>
                  <a:pt x="4637532" y="0"/>
                </a:lnTo>
                <a:close/>
              </a:path>
              <a:path w="4839168" h="50902">
                <a:moveTo>
                  <a:pt x="4689348" y="0"/>
                </a:moveTo>
                <a:lnTo>
                  <a:pt x="4663440" y="0"/>
                </a:lnTo>
                <a:lnTo>
                  <a:pt x="4663440" y="25908"/>
                </a:lnTo>
                <a:lnTo>
                  <a:pt x="4689348" y="25908"/>
                </a:lnTo>
                <a:lnTo>
                  <a:pt x="4689348" y="0"/>
                </a:lnTo>
                <a:close/>
              </a:path>
              <a:path w="4839168" h="50902">
                <a:moveTo>
                  <a:pt x="4741164" y="0"/>
                </a:moveTo>
                <a:lnTo>
                  <a:pt x="4715256" y="0"/>
                </a:lnTo>
                <a:lnTo>
                  <a:pt x="4715256" y="25908"/>
                </a:lnTo>
                <a:lnTo>
                  <a:pt x="4741164" y="25908"/>
                </a:lnTo>
                <a:lnTo>
                  <a:pt x="4741164" y="0"/>
                </a:lnTo>
                <a:close/>
              </a:path>
              <a:path w="4839168" h="50902">
                <a:moveTo>
                  <a:pt x="4800600" y="-25908"/>
                </a:moveTo>
                <a:lnTo>
                  <a:pt x="4764510" y="6445"/>
                </a:lnTo>
                <a:lnTo>
                  <a:pt x="4763350" y="23904"/>
                </a:lnTo>
                <a:lnTo>
                  <a:pt x="4769112" y="35022"/>
                </a:lnTo>
                <a:lnTo>
                  <a:pt x="4778808" y="43724"/>
                </a:lnTo>
                <a:lnTo>
                  <a:pt x="4792178" y="49265"/>
                </a:lnTo>
                <a:lnTo>
                  <a:pt x="4808962" y="50902"/>
                </a:lnTo>
                <a:lnTo>
                  <a:pt x="4821075" y="45776"/>
                </a:lnTo>
                <a:lnTo>
                  <a:pt x="4830700" y="36597"/>
                </a:lnTo>
                <a:lnTo>
                  <a:pt x="4836004" y="25908"/>
                </a:lnTo>
                <a:lnTo>
                  <a:pt x="4767072" y="25908"/>
                </a:lnTo>
                <a:lnTo>
                  <a:pt x="4767072" y="0"/>
                </a:lnTo>
                <a:lnTo>
                  <a:pt x="4836596" y="0"/>
                </a:lnTo>
                <a:lnTo>
                  <a:pt x="4834935" y="-5265"/>
                </a:lnTo>
                <a:lnTo>
                  <a:pt x="4826437" y="-16075"/>
                </a:lnTo>
                <a:lnTo>
                  <a:pt x="4814663" y="-23285"/>
                </a:lnTo>
                <a:lnTo>
                  <a:pt x="4800600" y="-25908"/>
                </a:lnTo>
                <a:close/>
              </a:path>
              <a:path w="4839168" h="50902">
                <a:moveTo>
                  <a:pt x="4792980" y="0"/>
                </a:moveTo>
                <a:lnTo>
                  <a:pt x="4767072" y="0"/>
                </a:lnTo>
                <a:lnTo>
                  <a:pt x="4767072" y="25908"/>
                </a:lnTo>
                <a:lnTo>
                  <a:pt x="4792980" y="25908"/>
                </a:lnTo>
                <a:lnTo>
                  <a:pt x="4792980" y="0"/>
                </a:lnTo>
                <a:close/>
              </a:path>
              <a:path w="4839168" h="50902">
                <a:moveTo>
                  <a:pt x="4836596" y="0"/>
                </a:moveTo>
                <a:lnTo>
                  <a:pt x="4792980" y="0"/>
                </a:lnTo>
                <a:lnTo>
                  <a:pt x="4792980" y="25908"/>
                </a:lnTo>
                <a:lnTo>
                  <a:pt x="4836004" y="25908"/>
                </a:lnTo>
                <a:lnTo>
                  <a:pt x="4837008" y="23883"/>
                </a:lnTo>
                <a:lnTo>
                  <a:pt x="4839168" y="8156"/>
                </a:lnTo>
                <a:lnTo>
                  <a:pt x="4836596" y="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#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3619" y="160782"/>
            <a:ext cx="11964761" cy="499789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71740" y="1908810"/>
            <a:ext cx="10648518" cy="4046816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39" cy="3429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424157" y="6509004"/>
            <a:ext cx="221488" cy="194008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#</a:t>
            </a:fld>
            <a:endParaRPr sz="1200">
              <a:latin typeface="Arial"/>
              <a:cs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12" Type="http://schemas.openxmlformats.org/officeDocument/2006/relationships/image" Target="../media/image23.png" /><Relationship Id="rId13" Type="http://schemas.openxmlformats.org/officeDocument/2006/relationships/image" Target="../media/image24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0.png" /><Relationship Id="rId3" Type="http://schemas.openxmlformats.org/officeDocument/2006/relationships/image" Target="../media/image3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1.png" /><Relationship Id="rId11" Type="http://schemas.openxmlformats.org/officeDocument/2006/relationships/image" Target="../media/image42.png" /><Relationship Id="rId2" Type="http://schemas.openxmlformats.org/officeDocument/2006/relationships/image" Target="../media/image33.png" /><Relationship Id="rId3" Type="http://schemas.openxmlformats.org/officeDocument/2006/relationships/image" Target="../media/image34.png" /><Relationship Id="rId4" Type="http://schemas.openxmlformats.org/officeDocument/2006/relationships/image" Target="../media/image35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Relationship Id="rId7" Type="http://schemas.openxmlformats.org/officeDocument/2006/relationships/image" Target="../media/image38.png" /><Relationship Id="rId8" Type="http://schemas.openxmlformats.org/officeDocument/2006/relationships/image" Target="../media/image39.png" /><Relationship Id="rId9" Type="http://schemas.openxmlformats.org/officeDocument/2006/relationships/image" Target="../media/image4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5.jpeg" /><Relationship Id="rId3" Type="http://schemas.openxmlformats.org/officeDocument/2006/relationships/image" Target="../media/image46.jpeg" /><Relationship Id="rId4" Type="http://schemas.openxmlformats.org/officeDocument/2006/relationships/image" Target="../media/image4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7.png" /><Relationship Id="rId3" Type="http://schemas.openxmlformats.org/officeDocument/2006/relationships/image" Target="../media/image4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0.jpeg" /><Relationship Id="rId3" Type="http://schemas.openxmlformats.org/officeDocument/2006/relationships/image" Target="../media/image5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3.png" /><Relationship Id="rId3" Type="http://schemas.openxmlformats.org/officeDocument/2006/relationships/image" Target="../media/image5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5.jpeg" /><Relationship Id="rId3" Type="http://schemas.openxmlformats.org/officeDocument/2006/relationships/image" Target="../media/image56.png" /><Relationship Id="rId4" Type="http://schemas.openxmlformats.org/officeDocument/2006/relationships/image" Target="../media/image57.jpeg" /><Relationship Id="rId5" Type="http://schemas.openxmlformats.org/officeDocument/2006/relationships/image" Target="../media/image58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9.jpeg" /><Relationship Id="rId3" Type="http://schemas.openxmlformats.org/officeDocument/2006/relationships/image" Target="../media/image60.jpeg" /><Relationship Id="rId4" Type="http://schemas.openxmlformats.org/officeDocument/2006/relationships/image" Target="../media/image6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2.jpeg" /><Relationship Id="rId3" Type="http://schemas.openxmlformats.org/officeDocument/2006/relationships/image" Target="../media/image63.png" /><Relationship Id="rId4" Type="http://schemas.openxmlformats.org/officeDocument/2006/relationships/image" Target="../media/image64.png" /><Relationship Id="rId5" Type="http://schemas.openxmlformats.org/officeDocument/2006/relationships/image" Target="../media/image6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6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01300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82572" y="3023234"/>
            <a:ext cx="5271770" cy="6826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4400" b="1" spc="60" smtClean="0">
                <a:solidFill>
                  <a:srgbClr val="AA3F00"/>
                </a:solidFill>
                <a:latin typeface="Arial"/>
                <a:cs typeface="Arial"/>
              </a:rPr>
              <a:t>5</a:t>
            </a:r>
            <a:r>
              <a:rPr sz="4400" b="1" spc="95" smtClean="0">
                <a:solidFill>
                  <a:srgbClr val="AA3F00"/>
                </a:solidFill>
                <a:latin typeface="Arial"/>
                <a:cs typeface="Arial"/>
              </a:rPr>
              <a:t>G</a:t>
            </a:r>
            <a:r>
              <a:rPr sz="4400" b="1" spc="0" smtClean="0">
                <a:solidFill>
                  <a:srgbClr val="AA3F00"/>
                </a:solidFill>
                <a:latin typeface="Microsoft JhengHei"/>
                <a:cs typeface="Microsoft JhengHei"/>
              </a:rPr>
              <a:t>网络解决方案概述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607178" y="2004059"/>
            <a:ext cx="1045210" cy="3708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600" b="1" spc="-7" baseline="1157" smtClean="0">
                <a:latin typeface="Arial"/>
                <a:cs typeface="Arial"/>
              </a:rPr>
              <a:t>5</a:t>
            </a:r>
            <a:r>
              <a:rPr sz="3600" b="1" spc="0" baseline="1157" smtClean="0">
                <a:latin typeface="Arial"/>
                <a:cs typeface="Arial"/>
              </a:rPr>
              <a:t>G</a:t>
            </a:r>
            <a:r>
              <a:rPr sz="2400" spc="5" smtClean="0">
                <a:latin typeface="Microsoft JhengHei"/>
                <a:cs typeface="Microsoft JhengHei"/>
              </a:rPr>
              <a:t>概述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04210" y="2030857"/>
            <a:ext cx="195580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33700" y="2819400"/>
            <a:ext cx="755903" cy="653796"/>
          </a:xfrm>
          <a:custGeom>
            <a:rect l="l" t="t" r="r" b="b"/>
            <a:pathLst>
              <a:path w="755903" h="653796">
                <a:moveTo>
                  <a:pt x="566801" y="0"/>
                </a:moveTo>
                <a:lnTo>
                  <a:pt x="189103" y="0"/>
                </a:lnTo>
                <a:lnTo>
                  <a:pt x="0" y="326898"/>
                </a:lnTo>
                <a:lnTo>
                  <a:pt x="189103" y="653796"/>
                </a:lnTo>
                <a:lnTo>
                  <a:pt x="566801" y="653796"/>
                </a:lnTo>
                <a:lnTo>
                  <a:pt x="755904" y="326898"/>
                </a:lnTo>
                <a:lnTo>
                  <a:pt x="56680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2927604" y="2808732"/>
            <a:ext cx="755904" cy="65379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2927604" y="2808732"/>
            <a:ext cx="755904" cy="653796"/>
          </a:xfrm>
          <a:custGeom>
            <a:rect l="l" t="t" r="r" b="b"/>
            <a:pathLst>
              <a:path w="755903" h="653796">
                <a:moveTo>
                  <a:pt x="0" y="326898"/>
                </a:moveTo>
                <a:lnTo>
                  <a:pt x="189103" y="0"/>
                </a:lnTo>
                <a:lnTo>
                  <a:pt x="566801" y="0"/>
                </a:lnTo>
                <a:lnTo>
                  <a:pt x="755904" y="326898"/>
                </a:lnTo>
                <a:lnTo>
                  <a:pt x="566801" y="653796"/>
                </a:lnTo>
                <a:lnTo>
                  <a:pt x="189103" y="653796"/>
                </a:lnTo>
                <a:lnTo>
                  <a:pt x="0" y="326898"/>
                </a:lnTo>
                <a:close/>
              </a:path>
            </a:pathLst>
          </a:custGeom>
          <a:ln w="9144">
            <a:solidFill>
              <a:srgbClr val="C0C0C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2924555" y="2823972"/>
            <a:ext cx="758952" cy="6690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2971800" y="2848355"/>
            <a:ext cx="664463" cy="57454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2971800" y="2848355"/>
            <a:ext cx="664463" cy="574548"/>
          </a:xfrm>
          <a:custGeom>
            <a:rect l="l" t="t" r="r" b="b"/>
            <a:pathLst>
              <a:path w="664463" h="574548">
                <a:moveTo>
                  <a:pt x="0" y="287274"/>
                </a:moveTo>
                <a:lnTo>
                  <a:pt x="165989" y="0"/>
                </a:lnTo>
                <a:lnTo>
                  <a:pt x="498475" y="0"/>
                </a:lnTo>
                <a:lnTo>
                  <a:pt x="664464" y="287274"/>
                </a:lnTo>
                <a:lnTo>
                  <a:pt x="498475" y="574548"/>
                </a:lnTo>
                <a:lnTo>
                  <a:pt x="165989" y="574548"/>
                </a:lnTo>
                <a:lnTo>
                  <a:pt x="0" y="287274"/>
                </a:lnTo>
                <a:close/>
              </a:path>
            </a:pathLst>
          </a:custGeom>
          <a:ln w="9144">
            <a:solidFill>
              <a:srgbClr val="46B0E6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3537965" y="3406140"/>
            <a:ext cx="4839168" cy="50902"/>
          </a:xfrm>
          <a:custGeom>
            <a:rect l="l" t="t" r="r" b="b"/>
            <a:pathLst>
              <a:path w="4839168" h="50902">
                <a:moveTo>
                  <a:pt x="25908" y="0"/>
                </a:moveTo>
                <a:lnTo>
                  <a:pt x="0" y="0"/>
                </a:lnTo>
                <a:lnTo>
                  <a:pt x="0" y="25908"/>
                </a:lnTo>
                <a:lnTo>
                  <a:pt x="25908" y="25908"/>
                </a:lnTo>
                <a:lnTo>
                  <a:pt x="25908" y="0"/>
                </a:lnTo>
                <a:close/>
              </a:path>
              <a:path w="4839168" h="50902">
                <a:moveTo>
                  <a:pt x="77724" y="0"/>
                </a:moveTo>
                <a:lnTo>
                  <a:pt x="51816" y="0"/>
                </a:lnTo>
                <a:lnTo>
                  <a:pt x="51816" y="25908"/>
                </a:lnTo>
                <a:lnTo>
                  <a:pt x="77724" y="25908"/>
                </a:lnTo>
                <a:lnTo>
                  <a:pt x="77724" y="0"/>
                </a:lnTo>
                <a:close/>
              </a:path>
              <a:path w="4839168" h="50902">
                <a:moveTo>
                  <a:pt x="129539" y="0"/>
                </a:moveTo>
                <a:lnTo>
                  <a:pt x="103632" y="0"/>
                </a:lnTo>
                <a:lnTo>
                  <a:pt x="103632" y="25908"/>
                </a:lnTo>
                <a:lnTo>
                  <a:pt x="129539" y="25908"/>
                </a:lnTo>
                <a:lnTo>
                  <a:pt x="129539" y="0"/>
                </a:lnTo>
                <a:close/>
              </a:path>
              <a:path w="4839168" h="50902">
                <a:moveTo>
                  <a:pt x="181356" y="0"/>
                </a:moveTo>
                <a:lnTo>
                  <a:pt x="155448" y="0"/>
                </a:lnTo>
                <a:lnTo>
                  <a:pt x="155448" y="25908"/>
                </a:lnTo>
                <a:lnTo>
                  <a:pt x="181356" y="25908"/>
                </a:lnTo>
                <a:lnTo>
                  <a:pt x="181356" y="0"/>
                </a:lnTo>
                <a:close/>
              </a:path>
              <a:path w="4839168" h="50902">
                <a:moveTo>
                  <a:pt x="233172" y="0"/>
                </a:moveTo>
                <a:lnTo>
                  <a:pt x="207264" y="0"/>
                </a:lnTo>
                <a:lnTo>
                  <a:pt x="207264" y="25908"/>
                </a:lnTo>
                <a:lnTo>
                  <a:pt x="233172" y="25908"/>
                </a:lnTo>
                <a:lnTo>
                  <a:pt x="233172" y="0"/>
                </a:lnTo>
                <a:close/>
              </a:path>
              <a:path w="4839168" h="50902">
                <a:moveTo>
                  <a:pt x="284988" y="0"/>
                </a:moveTo>
                <a:lnTo>
                  <a:pt x="259079" y="0"/>
                </a:lnTo>
                <a:lnTo>
                  <a:pt x="259079" y="25908"/>
                </a:lnTo>
                <a:lnTo>
                  <a:pt x="284988" y="25908"/>
                </a:lnTo>
                <a:lnTo>
                  <a:pt x="284988" y="0"/>
                </a:lnTo>
                <a:close/>
              </a:path>
              <a:path w="4839168" h="50902">
                <a:moveTo>
                  <a:pt x="336804" y="0"/>
                </a:moveTo>
                <a:lnTo>
                  <a:pt x="310896" y="0"/>
                </a:lnTo>
                <a:lnTo>
                  <a:pt x="310896" y="25908"/>
                </a:lnTo>
                <a:lnTo>
                  <a:pt x="336804" y="25908"/>
                </a:lnTo>
                <a:lnTo>
                  <a:pt x="336804" y="0"/>
                </a:lnTo>
                <a:close/>
              </a:path>
              <a:path w="4839168" h="50902">
                <a:moveTo>
                  <a:pt x="388620" y="0"/>
                </a:moveTo>
                <a:lnTo>
                  <a:pt x="362712" y="0"/>
                </a:lnTo>
                <a:lnTo>
                  <a:pt x="362712" y="25908"/>
                </a:lnTo>
                <a:lnTo>
                  <a:pt x="388620" y="25908"/>
                </a:lnTo>
                <a:lnTo>
                  <a:pt x="388620" y="0"/>
                </a:lnTo>
                <a:close/>
              </a:path>
              <a:path w="4839168" h="50902">
                <a:moveTo>
                  <a:pt x="440436" y="0"/>
                </a:moveTo>
                <a:lnTo>
                  <a:pt x="414528" y="0"/>
                </a:lnTo>
                <a:lnTo>
                  <a:pt x="414528" y="25908"/>
                </a:lnTo>
                <a:lnTo>
                  <a:pt x="440436" y="25908"/>
                </a:lnTo>
                <a:lnTo>
                  <a:pt x="440436" y="0"/>
                </a:lnTo>
                <a:close/>
              </a:path>
              <a:path w="4839168" h="50902">
                <a:moveTo>
                  <a:pt x="492252" y="0"/>
                </a:moveTo>
                <a:lnTo>
                  <a:pt x="466344" y="0"/>
                </a:lnTo>
                <a:lnTo>
                  <a:pt x="466344" y="25908"/>
                </a:lnTo>
                <a:lnTo>
                  <a:pt x="492252" y="25908"/>
                </a:lnTo>
                <a:lnTo>
                  <a:pt x="492252" y="0"/>
                </a:lnTo>
                <a:close/>
              </a:path>
              <a:path w="4839168" h="50902">
                <a:moveTo>
                  <a:pt x="544068" y="0"/>
                </a:moveTo>
                <a:lnTo>
                  <a:pt x="518159" y="0"/>
                </a:lnTo>
                <a:lnTo>
                  <a:pt x="518159" y="25908"/>
                </a:lnTo>
                <a:lnTo>
                  <a:pt x="544068" y="25908"/>
                </a:lnTo>
                <a:lnTo>
                  <a:pt x="544068" y="0"/>
                </a:lnTo>
                <a:close/>
              </a:path>
              <a:path w="4839168" h="50902">
                <a:moveTo>
                  <a:pt x="595884" y="0"/>
                </a:moveTo>
                <a:lnTo>
                  <a:pt x="569976" y="0"/>
                </a:lnTo>
                <a:lnTo>
                  <a:pt x="569976" y="25908"/>
                </a:lnTo>
                <a:lnTo>
                  <a:pt x="595884" y="25908"/>
                </a:lnTo>
                <a:lnTo>
                  <a:pt x="595884" y="0"/>
                </a:lnTo>
                <a:close/>
              </a:path>
              <a:path w="4839168" h="50902">
                <a:moveTo>
                  <a:pt x="647700" y="0"/>
                </a:moveTo>
                <a:lnTo>
                  <a:pt x="621792" y="0"/>
                </a:lnTo>
                <a:lnTo>
                  <a:pt x="621792" y="25908"/>
                </a:lnTo>
                <a:lnTo>
                  <a:pt x="647700" y="25908"/>
                </a:lnTo>
                <a:lnTo>
                  <a:pt x="647700" y="0"/>
                </a:lnTo>
                <a:close/>
              </a:path>
              <a:path w="4839168" h="50902">
                <a:moveTo>
                  <a:pt x="699516" y="0"/>
                </a:moveTo>
                <a:lnTo>
                  <a:pt x="673608" y="0"/>
                </a:lnTo>
                <a:lnTo>
                  <a:pt x="673608" y="25908"/>
                </a:lnTo>
                <a:lnTo>
                  <a:pt x="699516" y="25908"/>
                </a:lnTo>
                <a:lnTo>
                  <a:pt x="699516" y="0"/>
                </a:lnTo>
                <a:close/>
              </a:path>
              <a:path w="4839168" h="50902">
                <a:moveTo>
                  <a:pt x="751332" y="0"/>
                </a:moveTo>
                <a:lnTo>
                  <a:pt x="725424" y="0"/>
                </a:lnTo>
                <a:lnTo>
                  <a:pt x="725424" y="25908"/>
                </a:lnTo>
                <a:lnTo>
                  <a:pt x="751332" y="25908"/>
                </a:lnTo>
                <a:lnTo>
                  <a:pt x="751332" y="0"/>
                </a:lnTo>
                <a:close/>
              </a:path>
              <a:path w="4839168" h="50902">
                <a:moveTo>
                  <a:pt x="803148" y="0"/>
                </a:moveTo>
                <a:lnTo>
                  <a:pt x="777240" y="0"/>
                </a:lnTo>
                <a:lnTo>
                  <a:pt x="777240" y="25908"/>
                </a:lnTo>
                <a:lnTo>
                  <a:pt x="803148" y="25908"/>
                </a:lnTo>
                <a:lnTo>
                  <a:pt x="803148" y="0"/>
                </a:lnTo>
                <a:close/>
              </a:path>
              <a:path w="4839168" h="50902">
                <a:moveTo>
                  <a:pt x="854963" y="0"/>
                </a:moveTo>
                <a:lnTo>
                  <a:pt x="829056" y="0"/>
                </a:lnTo>
                <a:lnTo>
                  <a:pt x="829056" y="25908"/>
                </a:lnTo>
                <a:lnTo>
                  <a:pt x="854963" y="25908"/>
                </a:lnTo>
                <a:lnTo>
                  <a:pt x="854963" y="0"/>
                </a:lnTo>
                <a:close/>
              </a:path>
              <a:path w="4839168" h="50902">
                <a:moveTo>
                  <a:pt x="906780" y="0"/>
                </a:moveTo>
                <a:lnTo>
                  <a:pt x="880872" y="0"/>
                </a:lnTo>
                <a:lnTo>
                  <a:pt x="880872" y="25908"/>
                </a:lnTo>
                <a:lnTo>
                  <a:pt x="906780" y="25908"/>
                </a:lnTo>
                <a:lnTo>
                  <a:pt x="906780" y="0"/>
                </a:lnTo>
                <a:close/>
              </a:path>
              <a:path w="4839168" h="50902">
                <a:moveTo>
                  <a:pt x="958596" y="0"/>
                </a:moveTo>
                <a:lnTo>
                  <a:pt x="932688" y="0"/>
                </a:lnTo>
                <a:lnTo>
                  <a:pt x="932688" y="25908"/>
                </a:lnTo>
                <a:lnTo>
                  <a:pt x="958596" y="25908"/>
                </a:lnTo>
                <a:lnTo>
                  <a:pt x="958596" y="0"/>
                </a:lnTo>
                <a:close/>
              </a:path>
              <a:path w="4839168" h="50902">
                <a:moveTo>
                  <a:pt x="1010412" y="0"/>
                </a:moveTo>
                <a:lnTo>
                  <a:pt x="984504" y="0"/>
                </a:lnTo>
                <a:lnTo>
                  <a:pt x="984504" y="25908"/>
                </a:lnTo>
                <a:lnTo>
                  <a:pt x="1010412" y="25908"/>
                </a:lnTo>
                <a:lnTo>
                  <a:pt x="1010412" y="0"/>
                </a:lnTo>
                <a:close/>
              </a:path>
              <a:path w="4839168" h="50902">
                <a:moveTo>
                  <a:pt x="1062228" y="0"/>
                </a:moveTo>
                <a:lnTo>
                  <a:pt x="1036319" y="0"/>
                </a:lnTo>
                <a:lnTo>
                  <a:pt x="1036319" y="25908"/>
                </a:lnTo>
                <a:lnTo>
                  <a:pt x="1062228" y="25908"/>
                </a:lnTo>
                <a:lnTo>
                  <a:pt x="1062228" y="0"/>
                </a:lnTo>
                <a:close/>
              </a:path>
              <a:path w="4839168" h="50902">
                <a:moveTo>
                  <a:pt x="1114044" y="0"/>
                </a:moveTo>
                <a:lnTo>
                  <a:pt x="1088136" y="0"/>
                </a:lnTo>
                <a:lnTo>
                  <a:pt x="1088136" y="25908"/>
                </a:lnTo>
                <a:lnTo>
                  <a:pt x="1114044" y="25908"/>
                </a:lnTo>
                <a:lnTo>
                  <a:pt x="1114044" y="0"/>
                </a:lnTo>
                <a:close/>
              </a:path>
              <a:path w="4839168" h="50902">
                <a:moveTo>
                  <a:pt x="1165860" y="0"/>
                </a:moveTo>
                <a:lnTo>
                  <a:pt x="1139952" y="0"/>
                </a:lnTo>
                <a:lnTo>
                  <a:pt x="1139952" y="25908"/>
                </a:lnTo>
                <a:lnTo>
                  <a:pt x="1165860" y="25908"/>
                </a:lnTo>
                <a:lnTo>
                  <a:pt x="1165860" y="0"/>
                </a:lnTo>
                <a:close/>
              </a:path>
              <a:path w="4839168" h="50902">
                <a:moveTo>
                  <a:pt x="1217676" y="0"/>
                </a:moveTo>
                <a:lnTo>
                  <a:pt x="1191768" y="0"/>
                </a:lnTo>
                <a:lnTo>
                  <a:pt x="1191768" y="25908"/>
                </a:lnTo>
                <a:lnTo>
                  <a:pt x="1217676" y="25908"/>
                </a:lnTo>
                <a:lnTo>
                  <a:pt x="1217676" y="0"/>
                </a:lnTo>
                <a:close/>
              </a:path>
              <a:path w="4839168" h="50902">
                <a:moveTo>
                  <a:pt x="1269492" y="0"/>
                </a:moveTo>
                <a:lnTo>
                  <a:pt x="1243584" y="0"/>
                </a:lnTo>
                <a:lnTo>
                  <a:pt x="1243584" y="25908"/>
                </a:lnTo>
                <a:lnTo>
                  <a:pt x="1269492" y="25908"/>
                </a:lnTo>
                <a:lnTo>
                  <a:pt x="1269492" y="0"/>
                </a:lnTo>
                <a:close/>
              </a:path>
              <a:path w="4839168" h="50902">
                <a:moveTo>
                  <a:pt x="1321308" y="0"/>
                </a:moveTo>
                <a:lnTo>
                  <a:pt x="1295400" y="0"/>
                </a:lnTo>
                <a:lnTo>
                  <a:pt x="1295400" y="25908"/>
                </a:lnTo>
                <a:lnTo>
                  <a:pt x="1321308" y="25908"/>
                </a:lnTo>
                <a:lnTo>
                  <a:pt x="1321308" y="0"/>
                </a:lnTo>
                <a:close/>
              </a:path>
              <a:path w="4839168" h="50902">
                <a:moveTo>
                  <a:pt x="1373124" y="0"/>
                </a:moveTo>
                <a:lnTo>
                  <a:pt x="1347216" y="0"/>
                </a:lnTo>
                <a:lnTo>
                  <a:pt x="1347216" y="25908"/>
                </a:lnTo>
                <a:lnTo>
                  <a:pt x="1373124" y="25908"/>
                </a:lnTo>
                <a:lnTo>
                  <a:pt x="1373124" y="0"/>
                </a:lnTo>
                <a:close/>
              </a:path>
              <a:path w="4839168" h="50902">
                <a:moveTo>
                  <a:pt x="1424940" y="0"/>
                </a:moveTo>
                <a:lnTo>
                  <a:pt x="1399032" y="0"/>
                </a:lnTo>
                <a:lnTo>
                  <a:pt x="1399032" y="25908"/>
                </a:lnTo>
                <a:lnTo>
                  <a:pt x="1424940" y="25908"/>
                </a:lnTo>
                <a:lnTo>
                  <a:pt x="1424940" y="0"/>
                </a:lnTo>
                <a:close/>
              </a:path>
              <a:path w="4839168" h="50902">
                <a:moveTo>
                  <a:pt x="1476756" y="0"/>
                </a:moveTo>
                <a:lnTo>
                  <a:pt x="1450848" y="0"/>
                </a:lnTo>
                <a:lnTo>
                  <a:pt x="1450848" y="25908"/>
                </a:lnTo>
                <a:lnTo>
                  <a:pt x="1476756" y="25908"/>
                </a:lnTo>
                <a:lnTo>
                  <a:pt x="1476756" y="0"/>
                </a:lnTo>
                <a:close/>
              </a:path>
              <a:path w="4839168" h="50902">
                <a:moveTo>
                  <a:pt x="1528572" y="0"/>
                </a:moveTo>
                <a:lnTo>
                  <a:pt x="1502664" y="0"/>
                </a:lnTo>
                <a:lnTo>
                  <a:pt x="1502664" y="25908"/>
                </a:lnTo>
                <a:lnTo>
                  <a:pt x="1528572" y="25908"/>
                </a:lnTo>
                <a:lnTo>
                  <a:pt x="1528572" y="0"/>
                </a:lnTo>
                <a:close/>
              </a:path>
              <a:path w="4839168" h="50902">
                <a:moveTo>
                  <a:pt x="1580388" y="0"/>
                </a:moveTo>
                <a:lnTo>
                  <a:pt x="1554480" y="0"/>
                </a:lnTo>
                <a:lnTo>
                  <a:pt x="1554480" y="25908"/>
                </a:lnTo>
                <a:lnTo>
                  <a:pt x="1580388" y="25908"/>
                </a:lnTo>
                <a:lnTo>
                  <a:pt x="1580388" y="0"/>
                </a:lnTo>
                <a:close/>
              </a:path>
              <a:path w="4839168" h="50902">
                <a:moveTo>
                  <a:pt x="1632204" y="0"/>
                </a:moveTo>
                <a:lnTo>
                  <a:pt x="1606296" y="0"/>
                </a:lnTo>
                <a:lnTo>
                  <a:pt x="1606296" y="25908"/>
                </a:lnTo>
                <a:lnTo>
                  <a:pt x="1632204" y="25908"/>
                </a:lnTo>
                <a:lnTo>
                  <a:pt x="1632204" y="0"/>
                </a:lnTo>
                <a:close/>
              </a:path>
              <a:path w="4839168" h="50902">
                <a:moveTo>
                  <a:pt x="1684020" y="0"/>
                </a:moveTo>
                <a:lnTo>
                  <a:pt x="1658112" y="0"/>
                </a:lnTo>
                <a:lnTo>
                  <a:pt x="1658112" y="25908"/>
                </a:lnTo>
                <a:lnTo>
                  <a:pt x="1684020" y="25908"/>
                </a:lnTo>
                <a:lnTo>
                  <a:pt x="1684020" y="0"/>
                </a:lnTo>
                <a:close/>
              </a:path>
              <a:path w="4839168" h="50902">
                <a:moveTo>
                  <a:pt x="1735836" y="0"/>
                </a:moveTo>
                <a:lnTo>
                  <a:pt x="1709927" y="0"/>
                </a:lnTo>
                <a:lnTo>
                  <a:pt x="1709927" y="25908"/>
                </a:lnTo>
                <a:lnTo>
                  <a:pt x="1735836" y="25908"/>
                </a:lnTo>
                <a:lnTo>
                  <a:pt x="1735836" y="0"/>
                </a:lnTo>
                <a:close/>
              </a:path>
              <a:path w="4839168" h="50902">
                <a:moveTo>
                  <a:pt x="1787652" y="0"/>
                </a:moveTo>
                <a:lnTo>
                  <a:pt x="1761744" y="0"/>
                </a:lnTo>
                <a:lnTo>
                  <a:pt x="1761744" y="25908"/>
                </a:lnTo>
                <a:lnTo>
                  <a:pt x="1787652" y="25908"/>
                </a:lnTo>
                <a:lnTo>
                  <a:pt x="1787652" y="0"/>
                </a:lnTo>
                <a:close/>
              </a:path>
              <a:path w="4839168" h="50902">
                <a:moveTo>
                  <a:pt x="1839468" y="0"/>
                </a:moveTo>
                <a:lnTo>
                  <a:pt x="1813560" y="0"/>
                </a:lnTo>
                <a:lnTo>
                  <a:pt x="1813560" y="25908"/>
                </a:lnTo>
                <a:lnTo>
                  <a:pt x="1839468" y="25908"/>
                </a:lnTo>
                <a:lnTo>
                  <a:pt x="1839468" y="0"/>
                </a:lnTo>
                <a:close/>
              </a:path>
              <a:path w="4839168" h="50902">
                <a:moveTo>
                  <a:pt x="1891283" y="0"/>
                </a:moveTo>
                <a:lnTo>
                  <a:pt x="1865376" y="0"/>
                </a:lnTo>
                <a:lnTo>
                  <a:pt x="1865376" y="25908"/>
                </a:lnTo>
                <a:lnTo>
                  <a:pt x="1891283" y="25908"/>
                </a:lnTo>
                <a:lnTo>
                  <a:pt x="1891283" y="0"/>
                </a:lnTo>
                <a:close/>
              </a:path>
              <a:path w="4839168" h="50902">
                <a:moveTo>
                  <a:pt x="1943100" y="0"/>
                </a:moveTo>
                <a:lnTo>
                  <a:pt x="1917192" y="0"/>
                </a:lnTo>
                <a:lnTo>
                  <a:pt x="1917192" y="25908"/>
                </a:lnTo>
                <a:lnTo>
                  <a:pt x="1943100" y="25908"/>
                </a:lnTo>
                <a:lnTo>
                  <a:pt x="1943100" y="0"/>
                </a:lnTo>
                <a:close/>
              </a:path>
              <a:path w="4839168" h="50902">
                <a:moveTo>
                  <a:pt x="1994916" y="0"/>
                </a:moveTo>
                <a:lnTo>
                  <a:pt x="1969008" y="0"/>
                </a:lnTo>
                <a:lnTo>
                  <a:pt x="1969008" y="25908"/>
                </a:lnTo>
                <a:lnTo>
                  <a:pt x="1994916" y="25908"/>
                </a:lnTo>
                <a:lnTo>
                  <a:pt x="1994916" y="0"/>
                </a:lnTo>
                <a:close/>
              </a:path>
              <a:path w="4839168" h="50902">
                <a:moveTo>
                  <a:pt x="2046732" y="0"/>
                </a:moveTo>
                <a:lnTo>
                  <a:pt x="2020824" y="0"/>
                </a:lnTo>
                <a:lnTo>
                  <a:pt x="2020824" y="25908"/>
                </a:lnTo>
                <a:lnTo>
                  <a:pt x="2046732" y="25908"/>
                </a:lnTo>
                <a:lnTo>
                  <a:pt x="2046732" y="0"/>
                </a:lnTo>
                <a:close/>
              </a:path>
              <a:path w="4839168" h="50902">
                <a:moveTo>
                  <a:pt x="2098548" y="0"/>
                </a:moveTo>
                <a:lnTo>
                  <a:pt x="2072639" y="0"/>
                </a:lnTo>
                <a:lnTo>
                  <a:pt x="2072639" y="25908"/>
                </a:lnTo>
                <a:lnTo>
                  <a:pt x="2098548" y="25908"/>
                </a:lnTo>
                <a:lnTo>
                  <a:pt x="2098548" y="0"/>
                </a:lnTo>
                <a:close/>
              </a:path>
              <a:path w="4839168" h="50902">
                <a:moveTo>
                  <a:pt x="2150364" y="0"/>
                </a:moveTo>
                <a:lnTo>
                  <a:pt x="2124456" y="0"/>
                </a:lnTo>
                <a:lnTo>
                  <a:pt x="2124456" y="25908"/>
                </a:lnTo>
                <a:lnTo>
                  <a:pt x="2150364" y="25908"/>
                </a:lnTo>
                <a:lnTo>
                  <a:pt x="2150364" y="0"/>
                </a:lnTo>
                <a:close/>
              </a:path>
              <a:path w="4839168" h="50902">
                <a:moveTo>
                  <a:pt x="2202180" y="0"/>
                </a:moveTo>
                <a:lnTo>
                  <a:pt x="2176272" y="0"/>
                </a:lnTo>
                <a:lnTo>
                  <a:pt x="2176272" y="25908"/>
                </a:lnTo>
                <a:lnTo>
                  <a:pt x="2202180" y="25908"/>
                </a:lnTo>
                <a:lnTo>
                  <a:pt x="2202180" y="0"/>
                </a:lnTo>
                <a:close/>
              </a:path>
              <a:path w="4839168" h="50902">
                <a:moveTo>
                  <a:pt x="2253996" y="0"/>
                </a:moveTo>
                <a:lnTo>
                  <a:pt x="2228088" y="0"/>
                </a:lnTo>
                <a:lnTo>
                  <a:pt x="2228088" y="25908"/>
                </a:lnTo>
                <a:lnTo>
                  <a:pt x="2253996" y="25908"/>
                </a:lnTo>
                <a:lnTo>
                  <a:pt x="2253996" y="0"/>
                </a:lnTo>
                <a:close/>
              </a:path>
              <a:path w="4839168" h="50902">
                <a:moveTo>
                  <a:pt x="2305812" y="0"/>
                </a:moveTo>
                <a:lnTo>
                  <a:pt x="2279904" y="0"/>
                </a:lnTo>
                <a:lnTo>
                  <a:pt x="2279904" y="25908"/>
                </a:lnTo>
                <a:lnTo>
                  <a:pt x="2305812" y="25908"/>
                </a:lnTo>
                <a:lnTo>
                  <a:pt x="2305812" y="0"/>
                </a:lnTo>
                <a:close/>
              </a:path>
              <a:path w="4839168" h="50902">
                <a:moveTo>
                  <a:pt x="2357628" y="0"/>
                </a:moveTo>
                <a:lnTo>
                  <a:pt x="2331720" y="0"/>
                </a:lnTo>
                <a:lnTo>
                  <a:pt x="2331720" y="25908"/>
                </a:lnTo>
                <a:lnTo>
                  <a:pt x="2357628" y="25908"/>
                </a:lnTo>
                <a:lnTo>
                  <a:pt x="2357628" y="0"/>
                </a:lnTo>
                <a:close/>
              </a:path>
              <a:path w="4839168" h="50902">
                <a:moveTo>
                  <a:pt x="2409444" y="0"/>
                </a:moveTo>
                <a:lnTo>
                  <a:pt x="2383536" y="0"/>
                </a:lnTo>
                <a:lnTo>
                  <a:pt x="2383536" y="25908"/>
                </a:lnTo>
                <a:lnTo>
                  <a:pt x="2409444" y="25908"/>
                </a:lnTo>
                <a:lnTo>
                  <a:pt x="2409444" y="0"/>
                </a:lnTo>
                <a:close/>
              </a:path>
              <a:path w="4839168" h="50902">
                <a:moveTo>
                  <a:pt x="2461260" y="0"/>
                </a:moveTo>
                <a:lnTo>
                  <a:pt x="2435352" y="0"/>
                </a:lnTo>
                <a:lnTo>
                  <a:pt x="2435352" y="25908"/>
                </a:lnTo>
                <a:lnTo>
                  <a:pt x="2461260" y="25908"/>
                </a:lnTo>
                <a:lnTo>
                  <a:pt x="2461260" y="0"/>
                </a:lnTo>
                <a:close/>
              </a:path>
              <a:path w="4839168" h="50902">
                <a:moveTo>
                  <a:pt x="2513076" y="0"/>
                </a:moveTo>
                <a:lnTo>
                  <a:pt x="2487168" y="0"/>
                </a:lnTo>
                <a:lnTo>
                  <a:pt x="2487168" y="25908"/>
                </a:lnTo>
                <a:lnTo>
                  <a:pt x="2513076" y="25908"/>
                </a:lnTo>
                <a:lnTo>
                  <a:pt x="2513076" y="0"/>
                </a:lnTo>
                <a:close/>
              </a:path>
              <a:path w="4839168" h="50902">
                <a:moveTo>
                  <a:pt x="2564892" y="0"/>
                </a:moveTo>
                <a:lnTo>
                  <a:pt x="2538984" y="0"/>
                </a:lnTo>
                <a:lnTo>
                  <a:pt x="2538984" y="25908"/>
                </a:lnTo>
                <a:lnTo>
                  <a:pt x="2564892" y="25908"/>
                </a:lnTo>
                <a:lnTo>
                  <a:pt x="2564892" y="0"/>
                </a:lnTo>
                <a:close/>
              </a:path>
              <a:path w="4839168" h="50902">
                <a:moveTo>
                  <a:pt x="2616708" y="0"/>
                </a:moveTo>
                <a:lnTo>
                  <a:pt x="2590800" y="0"/>
                </a:lnTo>
                <a:lnTo>
                  <a:pt x="2590800" y="25908"/>
                </a:lnTo>
                <a:lnTo>
                  <a:pt x="2616708" y="25908"/>
                </a:lnTo>
                <a:lnTo>
                  <a:pt x="2616708" y="0"/>
                </a:lnTo>
                <a:close/>
              </a:path>
              <a:path w="4839168" h="50902">
                <a:moveTo>
                  <a:pt x="2668524" y="0"/>
                </a:moveTo>
                <a:lnTo>
                  <a:pt x="2642616" y="0"/>
                </a:lnTo>
                <a:lnTo>
                  <a:pt x="2642616" y="25908"/>
                </a:lnTo>
                <a:lnTo>
                  <a:pt x="2668524" y="25908"/>
                </a:lnTo>
                <a:lnTo>
                  <a:pt x="2668524" y="0"/>
                </a:lnTo>
                <a:close/>
              </a:path>
              <a:path w="4839168" h="50902">
                <a:moveTo>
                  <a:pt x="2720340" y="0"/>
                </a:moveTo>
                <a:lnTo>
                  <a:pt x="2694432" y="0"/>
                </a:lnTo>
                <a:lnTo>
                  <a:pt x="2694432" y="25908"/>
                </a:lnTo>
                <a:lnTo>
                  <a:pt x="2720340" y="25908"/>
                </a:lnTo>
                <a:lnTo>
                  <a:pt x="2720340" y="0"/>
                </a:lnTo>
                <a:close/>
              </a:path>
              <a:path w="4839168" h="50902">
                <a:moveTo>
                  <a:pt x="2772156" y="0"/>
                </a:moveTo>
                <a:lnTo>
                  <a:pt x="2746248" y="0"/>
                </a:lnTo>
                <a:lnTo>
                  <a:pt x="2746248" y="25908"/>
                </a:lnTo>
                <a:lnTo>
                  <a:pt x="2772156" y="25908"/>
                </a:lnTo>
                <a:lnTo>
                  <a:pt x="2772156" y="0"/>
                </a:lnTo>
                <a:close/>
              </a:path>
              <a:path w="4839168" h="50902">
                <a:moveTo>
                  <a:pt x="2823972" y="0"/>
                </a:moveTo>
                <a:lnTo>
                  <a:pt x="2798064" y="0"/>
                </a:lnTo>
                <a:lnTo>
                  <a:pt x="2798064" y="25908"/>
                </a:lnTo>
                <a:lnTo>
                  <a:pt x="2823972" y="25908"/>
                </a:lnTo>
                <a:lnTo>
                  <a:pt x="2823972" y="0"/>
                </a:lnTo>
                <a:close/>
              </a:path>
              <a:path w="4839168" h="50902">
                <a:moveTo>
                  <a:pt x="2875788" y="0"/>
                </a:moveTo>
                <a:lnTo>
                  <a:pt x="2849880" y="0"/>
                </a:lnTo>
                <a:lnTo>
                  <a:pt x="2849880" y="25908"/>
                </a:lnTo>
                <a:lnTo>
                  <a:pt x="2875788" y="25908"/>
                </a:lnTo>
                <a:lnTo>
                  <a:pt x="2875788" y="0"/>
                </a:lnTo>
                <a:close/>
              </a:path>
              <a:path w="4839168" h="50902">
                <a:moveTo>
                  <a:pt x="2927604" y="0"/>
                </a:moveTo>
                <a:lnTo>
                  <a:pt x="2901696" y="0"/>
                </a:lnTo>
                <a:lnTo>
                  <a:pt x="2901696" y="25908"/>
                </a:lnTo>
                <a:lnTo>
                  <a:pt x="2927604" y="25908"/>
                </a:lnTo>
                <a:lnTo>
                  <a:pt x="2927604" y="0"/>
                </a:lnTo>
                <a:close/>
              </a:path>
              <a:path w="4839168" h="50902">
                <a:moveTo>
                  <a:pt x="2979420" y="0"/>
                </a:moveTo>
                <a:lnTo>
                  <a:pt x="2953512" y="0"/>
                </a:lnTo>
                <a:lnTo>
                  <a:pt x="2953512" y="25908"/>
                </a:lnTo>
                <a:lnTo>
                  <a:pt x="2979420" y="25908"/>
                </a:lnTo>
                <a:lnTo>
                  <a:pt x="2979420" y="0"/>
                </a:lnTo>
                <a:close/>
              </a:path>
              <a:path w="4839168" h="50902">
                <a:moveTo>
                  <a:pt x="3031236" y="0"/>
                </a:moveTo>
                <a:lnTo>
                  <a:pt x="3005328" y="0"/>
                </a:lnTo>
                <a:lnTo>
                  <a:pt x="3005328" y="25908"/>
                </a:lnTo>
                <a:lnTo>
                  <a:pt x="3031236" y="25908"/>
                </a:lnTo>
                <a:lnTo>
                  <a:pt x="3031236" y="0"/>
                </a:lnTo>
                <a:close/>
              </a:path>
              <a:path w="4839168" h="50902">
                <a:moveTo>
                  <a:pt x="3083052" y="0"/>
                </a:moveTo>
                <a:lnTo>
                  <a:pt x="3057144" y="0"/>
                </a:lnTo>
                <a:lnTo>
                  <a:pt x="3057144" y="25908"/>
                </a:lnTo>
                <a:lnTo>
                  <a:pt x="3083052" y="25908"/>
                </a:lnTo>
                <a:lnTo>
                  <a:pt x="3083052" y="0"/>
                </a:lnTo>
                <a:close/>
              </a:path>
              <a:path w="4839168" h="50902">
                <a:moveTo>
                  <a:pt x="3134868" y="0"/>
                </a:moveTo>
                <a:lnTo>
                  <a:pt x="3108960" y="0"/>
                </a:lnTo>
                <a:lnTo>
                  <a:pt x="3108960" y="25908"/>
                </a:lnTo>
                <a:lnTo>
                  <a:pt x="3134868" y="25908"/>
                </a:lnTo>
                <a:lnTo>
                  <a:pt x="3134868" y="0"/>
                </a:lnTo>
                <a:close/>
              </a:path>
              <a:path w="4839168" h="50902">
                <a:moveTo>
                  <a:pt x="3186684" y="0"/>
                </a:moveTo>
                <a:lnTo>
                  <a:pt x="3160776" y="0"/>
                </a:lnTo>
                <a:lnTo>
                  <a:pt x="3160776" y="25908"/>
                </a:lnTo>
                <a:lnTo>
                  <a:pt x="3186684" y="25908"/>
                </a:lnTo>
                <a:lnTo>
                  <a:pt x="3186684" y="0"/>
                </a:lnTo>
                <a:close/>
              </a:path>
              <a:path w="4839168" h="50902">
                <a:moveTo>
                  <a:pt x="3238500" y="0"/>
                </a:moveTo>
                <a:lnTo>
                  <a:pt x="3212592" y="0"/>
                </a:lnTo>
                <a:lnTo>
                  <a:pt x="3212592" y="25908"/>
                </a:lnTo>
                <a:lnTo>
                  <a:pt x="3238500" y="25908"/>
                </a:lnTo>
                <a:lnTo>
                  <a:pt x="3238500" y="0"/>
                </a:lnTo>
                <a:close/>
              </a:path>
              <a:path w="4839168" h="50902">
                <a:moveTo>
                  <a:pt x="3290316" y="0"/>
                </a:moveTo>
                <a:lnTo>
                  <a:pt x="3264408" y="0"/>
                </a:lnTo>
                <a:lnTo>
                  <a:pt x="3264408" y="25908"/>
                </a:lnTo>
                <a:lnTo>
                  <a:pt x="3290316" y="25908"/>
                </a:lnTo>
                <a:lnTo>
                  <a:pt x="3290316" y="0"/>
                </a:lnTo>
                <a:close/>
              </a:path>
              <a:path w="4839168" h="50902">
                <a:moveTo>
                  <a:pt x="3342132" y="0"/>
                </a:moveTo>
                <a:lnTo>
                  <a:pt x="3316224" y="0"/>
                </a:lnTo>
                <a:lnTo>
                  <a:pt x="3316224" y="25908"/>
                </a:lnTo>
                <a:lnTo>
                  <a:pt x="3342132" y="25908"/>
                </a:lnTo>
                <a:lnTo>
                  <a:pt x="3342132" y="0"/>
                </a:lnTo>
                <a:close/>
              </a:path>
              <a:path w="4839168" h="50902">
                <a:moveTo>
                  <a:pt x="3393948" y="0"/>
                </a:moveTo>
                <a:lnTo>
                  <a:pt x="3368040" y="0"/>
                </a:lnTo>
                <a:lnTo>
                  <a:pt x="3368040" y="25908"/>
                </a:lnTo>
                <a:lnTo>
                  <a:pt x="3393948" y="25908"/>
                </a:lnTo>
                <a:lnTo>
                  <a:pt x="3393948" y="0"/>
                </a:lnTo>
                <a:close/>
              </a:path>
              <a:path w="4839168" h="50902">
                <a:moveTo>
                  <a:pt x="3445764" y="0"/>
                </a:moveTo>
                <a:lnTo>
                  <a:pt x="3419855" y="0"/>
                </a:lnTo>
                <a:lnTo>
                  <a:pt x="3419855" y="25908"/>
                </a:lnTo>
                <a:lnTo>
                  <a:pt x="3445764" y="25908"/>
                </a:lnTo>
                <a:lnTo>
                  <a:pt x="3445764" y="0"/>
                </a:lnTo>
                <a:close/>
              </a:path>
              <a:path w="4839168" h="50902">
                <a:moveTo>
                  <a:pt x="3497579" y="0"/>
                </a:moveTo>
                <a:lnTo>
                  <a:pt x="3471672" y="0"/>
                </a:lnTo>
                <a:lnTo>
                  <a:pt x="3471672" y="25908"/>
                </a:lnTo>
                <a:lnTo>
                  <a:pt x="3497579" y="25908"/>
                </a:lnTo>
                <a:lnTo>
                  <a:pt x="3497579" y="0"/>
                </a:lnTo>
                <a:close/>
              </a:path>
              <a:path w="4839168" h="50902">
                <a:moveTo>
                  <a:pt x="3549396" y="0"/>
                </a:moveTo>
                <a:lnTo>
                  <a:pt x="3523488" y="0"/>
                </a:lnTo>
                <a:lnTo>
                  <a:pt x="3523488" y="25908"/>
                </a:lnTo>
                <a:lnTo>
                  <a:pt x="3549396" y="25908"/>
                </a:lnTo>
                <a:lnTo>
                  <a:pt x="3549396" y="0"/>
                </a:lnTo>
                <a:close/>
              </a:path>
              <a:path w="4839168" h="50902">
                <a:moveTo>
                  <a:pt x="3601212" y="0"/>
                </a:moveTo>
                <a:lnTo>
                  <a:pt x="3575304" y="0"/>
                </a:lnTo>
                <a:lnTo>
                  <a:pt x="3575304" y="25908"/>
                </a:lnTo>
                <a:lnTo>
                  <a:pt x="3601212" y="25908"/>
                </a:lnTo>
                <a:lnTo>
                  <a:pt x="3601212" y="0"/>
                </a:lnTo>
                <a:close/>
              </a:path>
              <a:path w="4839168" h="50902">
                <a:moveTo>
                  <a:pt x="3653028" y="0"/>
                </a:moveTo>
                <a:lnTo>
                  <a:pt x="3627120" y="0"/>
                </a:lnTo>
                <a:lnTo>
                  <a:pt x="3627120" y="25908"/>
                </a:lnTo>
                <a:lnTo>
                  <a:pt x="3653028" y="25908"/>
                </a:lnTo>
                <a:lnTo>
                  <a:pt x="3653028" y="0"/>
                </a:lnTo>
                <a:close/>
              </a:path>
              <a:path w="4839168" h="50902">
                <a:moveTo>
                  <a:pt x="3704844" y="0"/>
                </a:moveTo>
                <a:lnTo>
                  <a:pt x="3678936" y="0"/>
                </a:lnTo>
                <a:lnTo>
                  <a:pt x="3678936" y="25908"/>
                </a:lnTo>
                <a:lnTo>
                  <a:pt x="3704844" y="25908"/>
                </a:lnTo>
                <a:lnTo>
                  <a:pt x="3704844" y="0"/>
                </a:lnTo>
                <a:close/>
              </a:path>
              <a:path w="4839168" h="50902">
                <a:moveTo>
                  <a:pt x="3756660" y="0"/>
                </a:moveTo>
                <a:lnTo>
                  <a:pt x="3730752" y="0"/>
                </a:lnTo>
                <a:lnTo>
                  <a:pt x="3730752" y="25908"/>
                </a:lnTo>
                <a:lnTo>
                  <a:pt x="3756660" y="25908"/>
                </a:lnTo>
                <a:lnTo>
                  <a:pt x="3756660" y="0"/>
                </a:lnTo>
                <a:close/>
              </a:path>
              <a:path w="4839168" h="50902">
                <a:moveTo>
                  <a:pt x="3808476" y="0"/>
                </a:moveTo>
                <a:lnTo>
                  <a:pt x="3782567" y="0"/>
                </a:lnTo>
                <a:lnTo>
                  <a:pt x="3782567" y="25908"/>
                </a:lnTo>
                <a:lnTo>
                  <a:pt x="3808476" y="25908"/>
                </a:lnTo>
                <a:lnTo>
                  <a:pt x="3808476" y="0"/>
                </a:lnTo>
                <a:close/>
              </a:path>
              <a:path w="4839168" h="50902">
                <a:moveTo>
                  <a:pt x="3860291" y="0"/>
                </a:moveTo>
                <a:lnTo>
                  <a:pt x="3834384" y="0"/>
                </a:lnTo>
                <a:lnTo>
                  <a:pt x="3834384" y="25908"/>
                </a:lnTo>
                <a:lnTo>
                  <a:pt x="3860291" y="25908"/>
                </a:lnTo>
                <a:lnTo>
                  <a:pt x="3860291" y="0"/>
                </a:lnTo>
                <a:close/>
              </a:path>
              <a:path w="4839168" h="50902">
                <a:moveTo>
                  <a:pt x="3912108" y="0"/>
                </a:moveTo>
                <a:lnTo>
                  <a:pt x="3886200" y="0"/>
                </a:lnTo>
                <a:lnTo>
                  <a:pt x="3886200" y="25908"/>
                </a:lnTo>
                <a:lnTo>
                  <a:pt x="3912108" y="25908"/>
                </a:lnTo>
                <a:lnTo>
                  <a:pt x="3912108" y="0"/>
                </a:lnTo>
                <a:close/>
              </a:path>
              <a:path w="4839168" h="50902">
                <a:moveTo>
                  <a:pt x="3963924" y="0"/>
                </a:moveTo>
                <a:lnTo>
                  <a:pt x="3938016" y="0"/>
                </a:lnTo>
                <a:lnTo>
                  <a:pt x="3938016" y="25908"/>
                </a:lnTo>
                <a:lnTo>
                  <a:pt x="3963924" y="25908"/>
                </a:lnTo>
                <a:lnTo>
                  <a:pt x="3963924" y="0"/>
                </a:lnTo>
                <a:close/>
              </a:path>
              <a:path w="4839168" h="50902">
                <a:moveTo>
                  <a:pt x="4015740" y="0"/>
                </a:moveTo>
                <a:lnTo>
                  <a:pt x="3989832" y="0"/>
                </a:lnTo>
                <a:lnTo>
                  <a:pt x="3989832" y="25908"/>
                </a:lnTo>
                <a:lnTo>
                  <a:pt x="4015740" y="25908"/>
                </a:lnTo>
                <a:lnTo>
                  <a:pt x="4015740" y="0"/>
                </a:lnTo>
                <a:close/>
              </a:path>
              <a:path w="4839168" h="50902">
                <a:moveTo>
                  <a:pt x="4067555" y="0"/>
                </a:moveTo>
                <a:lnTo>
                  <a:pt x="4041648" y="0"/>
                </a:lnTo>
                <a:lnTo>
                  <a:pt x="4041648" y="25908"/>
                </a:lnTo>
                <a:lnTo>
                  <a:pt x="4067555" y="25908"/>
                </a:lnTo>
                <a:lnTo>
                  <a:pt x="4067555" y="0"/>
                </a:lnTo>
                <a:close/>
              </a:path>
              <a:path w="4839168" h="50902">
                <a:moveTo>
                  <a:pt x="4119372" y="0"/>
                </a:moveTo>
                <a:lnTo>
                  <a:pt x="4093464" y="0"/>
                </a:lnTo>
                <a:lnTo>
                  <a:pt x="4093464" y="25908"/>
                </a:lnTo>
                <a:lnTo>
                  <a:pt x="4119372" y="25908"/>
                </a:lnTo>
                <a:lnTo>
                  <a:pt x="4119372" y="0"/>
                </a:lnTo>
                <a:close/>
              </a:path>
              <a:path w="4839168" h="50902">
                <a:moveTo>
                  <a:pt x="4171188" y="0"/>
                </a:moveTo>
                <a:lnTo>
                  <a:pt x="4145279" y="0"/>
                </a:lnTo>
                <a:lnTo>
                  <a:pt x="4145279" y="25908"/>
                </a:lnTo>
                <a:lnTo>
                  <a:pt x="4171188" y="25908"/>
                </a:lnTo>
                <a:lnTo>
                  <a:pt x="4171188" y="0"/>
                </a:lnTo>
                <a:close/>
              </a:path>
              <a:path w="4839168" h="50902">
                <a:moveTo>
                  <a:pt x="4223004" y="0"/>
                </a:moveTo>
                <a:lnTo>
                  <a:pt x="4197096" y="0"/>
                </a:lnTo>
                <a:lnTo>
                  <a:pt x="4197096" y="25908"/>
                </a:lnTo>
                <a:lnTo>
                  <a:pt x="4223004" y="25908"/>
                </a:lnTo>
                <a:lnTo>
                  <a:pt x="4223004" y="0"/>
                </a:lnTo>
                <a:close/>
              </a:path>
              <a:path w="4839168" h="50902">
                <a:moveTo>
                  <a:pt x="4274820" y="0"/>
                </a:moveTo>
                <a:lnTo>
                  <a:pt x="4248912" y="0"/>
                </a:lnTo>
                <a:lnTo>
                  <a:pt x="4248912" y="25908"/>
                </a:lnTo>
                <a:lnTo>
                  <a:pt x="4274820" y="25908"/>
                </a:lnTo>
                <a:lnTo>
                  <a:pt x="4274820" y="0"/>
                </a:lnTo>
                <a:close/>
              </a:path>
              <a:path w="4839168" h="50902">
                <a:moveTo>
                  <a:pt x="4326636" y="0"/>
                </a:moveTo>
                <a:lnTo>
                  <a:pt x="4300728" y="0"/>
                </a:lnTo>
                <a:lnTo>
                  <a:pt x="4300728" y="25908"/>
                </a:lnTo>
                <a:lnTo>
                  <a:pt x="4326636" y="25908"/>
                </a:lnTo>
                <a:lnTo>
                  <a:pt x="4326636" y="0"/>
                </a:lnTo>
                <a:close/>
              </a:path>
              <a:path w="4839168" h="50902">
                <a:moveTo>
                  <a:pt x="4378452" y="0"/>
                </a:moveTo>
                <a:lnTo>
                  <a:pt x="4352544" y="0"/>
                </a:lnTo>
                <a:lnTo>
                  <a:pt x="4352544" y="25908"/>
                </a:lnTo>
                <a:lnTo>
                  <a:pt x="4378452" y="25908"/>
                </a:lnTo>
                <a:lnTo>
                  <a:pt x="4378452" y="0"/>
                </a:lnTo>
                <a:close/>
              </a:path>
              <a:path w="4839168" h="50902">
                <a:moveTo>
                  <a:pt x="4430268" y="0"/>
                </a:moveTo>
                <a:lnTo>
                  <a:pt x="4404360" y="0"/>
                </a:lnTo>
                <a:lnTo>
                  <a:pt x="4404360" y="25908"/>
                </a:lnTo>
                <a:lnTo>
                  <a:pt x="4430268" y="25908"/>
                </a:lnTo>
                <a:lnTo>
                  <a:pt x="4430268" y="0"/>
                </a:lnTo>
                <a:close/>
              </a:path>
              <a:path w="4839168" h="50902">
                <a:moveTo>
                  <a:pt x="4482084" y="0"/>
                </a:moveTo>
                <a:lnTo>
                  <a:pt x="4456176" y="0"/>
                </a:lnTo>
                <a:lnTo>
                  <a:pt x="4456176" y="25908"/>
                </a:lnTo>
                <a:lnTo>
                  <a:pt x="4482084" y="25908"/>
                </a:lnTo>
                <a:lnTo>
                  <a:pt x="4482084" y="0"/>
                </a:lnTo>
                <a:close/>
              </a:path>
              <a:path w="4839168" h="50902">
                <a:moveTo>
                  <a:pt x="4533900" y="0"/>
                </a:moveTo>
                <a:lnTo>
                  <a:pt x="4507992" y="0"/>
                </a:lnTo>
                <a:lnTo>
                  <a:pt x="4507992" y="25908"/>
                </a:lnTo>
                <a:lnTo>
                  <a:pt x="4533900" y="25908"/>
                </a:lnTo>
                <a:lnTo>
                  <a:pt x="4533900" y="0"/>
                </a:lnTo>
                <a:close/>
              </a:path>
              <a:path w="4839168" h="50902">
                <a:moveTo>
                  <a:pt x="4585716" y="0"/>
                </a:moveTo>
                <a:lnTo>
                  <a:pt x="4559808" y="0"/>
                </a:lnTo>
                <a:lnTo>
                  <a:pt x="4559808" y="25908"/>
                </a:lnTo>
                <a:lnTo>
                  <a:pt x="4585716" y="25908"/>
                </a:lnTo>
                <a:lnTo>
                  <a:pt x="4585716" y="0"/>
                </a:lnTo>
                <a:close/>
              </a:path>
              <a:path w="4839168" h="50902">
                <a:moveTo>
                  <a:pt x="4637532" y="0"/>
                </a:moveTo>
                <a:lnTo>
                  <a:pt x="4611624" y="0"/>
                </a:lnTo>
                <a:lnTo>
                  <a:pt x="4611624" y="25908"/>
                </a:lnTo>
                <a:lnTo>
                  <a:pt x="4637532" y="25908"/>
                </a:lnTo>
                <a:lnTo>
                  <a:pt x="4637532" y="0"/>
                </a:lnTo>
                <a:close/>
              </a:path>
              <a:path w="4839168" h="50902">
                <a:moveTo>
                  <a:pt x="4689348" y="0"/>
                </a:moveTo>
                <a:lnTo>
                  <a:pt x="4663440" y="0"/>
                </a:lnTo>
                <a:lnTo>
                  <a:pt x="4663440" y="25908"/>
                </a:lnTo>
                <a:lnTo>
                  <a:pt x="4689348" y="25908"/>
                </a:lnTo>
                <a:lnTo>
                  <a:pt x="4689348" y="0"/>
                </a:lnTo>
                <a:close/>
              </a:path>
              <a:path w="4839168" h="50902">
                <a:moveTo>
                  <a:pt x="4741164" y="0"/>
                </a:moveTo>
                <a:lnTo>
                  <a:pt x="4715256" y="0"/>
                </a:lnTo>
                <a:lnTo>
                  <a:pt x="4715256" y="25908"/>
                </a:lnTo>
                <a:lnTo>
                  <a:pt x="4741164" y="25908"/>
                </a:lnTo>
                <a:lnTo>
                  <a:pt x="4741164" y="0"/>
                </a:lnTo>
                <a:close/>
              </a:path>
              <a:path w="4839168" h="50902">
                <a:moveTo>
                  <a:pt x="4800600" y="-25908"/>
                </a:moveTo>
                <a:lnTo>
                  <a:pt x="4764510" y="6445"/>
                </a:lnTo>
                <a:lnTo>
                  <a:pt x="4763350" y="23904"/>
                </a:lnTo>
                <a:lnTo>
                  <a:pt x="4769112" y="35022"/>
                </a:lnTo>
                <a:lnTo>
                  <a:pt x="4778808" y="43724"/>
                </a:lnTo>
                <a:lnTo>
                  <a:pt x="4792178" y="49265"/>
                </a:lnTo>
                <a:lnTo>
                  <a:pt x="4808962" y="50902"/>
                </a:lnTo>
                <a:lnTo>
                  <a:pt x="4821075" y="45776"/>
                </a:lnTo>
                <a:lnTo>
                  <a:pt x="4830700" y="36597"/>
                </a:lnTo>
                <a:lnTo>
                  <a:pt x="4836004" y="25908"/>
                </a:lnTo>
                <a:lnTo>
                  <a:pt x="4767072" y="25908"/>
                </a:lnTo>
                <a:lnTo>
                  <a:pt x="4767072" y="0"/>
                </a:lnTo>
                <a:lnTo>
                  <a:pt x="4836596" y="0"/>
                </a:lnTo>
                <a:lnTo>
                  <a:pt x="4834935" y="-5265"/>
                </a:lnTo>
                <a:lnTo>
                  <a:pt x="4826437" y="-16075"/>
                </a:lnTo>
                <a:lnTo>
                  <a:pt x="4814663" y="-23285"/>
                </a:lnTo>
                <a:lnTo>
                  <a:pt x="4800600" y="-25908"/>
                </a:lnTo>
                <a:close/>
              </a:path>
              <a:path w="4839168" h="50902">
                <a:moveTo>
                  <a:pt x="4792980" y="0"/>
                </a:moveTo>
                <a:lnTo>
                  <a:pt x="4767072" y="0"/>
                </a:lnTo>
                <a:lnTo>
                  <a:pt x="4767072" y="25908"/>
                </a:lnTo>
                <a:lnTo>
                  <a:pt x="4792980" y="25908"/>
                </a:lnTo>
                <a:lnTo>
                  <a:pt x="4792980" y="0"/>
                </a:lnTo>
                <a:close/>
              </a:path>
              <a:path w="4839168" h="50902">
                <a:moveTo>
                  <a:pt x="4836596" y="0"/>
                </a:moveTo>
                <a:lnTo>
                  <a:pt x="4792980" y="0"/>
                </a:lnTo>
                <a:lnTo>
                  <a:pt x="4792980" y="25908"/>
                </a:lnTo>
                <a:lnTo>
                  <a:pt x="4836004" y="25908"/>
                </a:lnTo>
                <a:lnTo>
                  <a:pt x="4837008" y="23883"/>
                </a:lnTo>
                <a:lnTo>
                  <a:pt x="4839168" y="8156"/>
                </a:lnTo>
                <a:lnTo>
                  <a:pt x="4836596" y="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607178" y="2918714"/>
            <a:ext cx="1250950" cy="360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2835"/>
              </a:lnSpc>
            </a:pPr>
            <a:r>
              <a:rPr sz="2400" spc="10" smtClean="0">
                <a:latin typeface="Microsoft JhengHei"/>
                <a:cs typeface="Microsoft JhengHei"/>
              </a:rPr>
              <a:t>产品介绍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204210" y="2945638"/>
            <a:ext cx="194945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933700" y="3712464"/>
            <a:ext cx="755903" cy="653796"/>
          </a:xfrm>
          <a:custGeom>
            <a:rect l="l" t="t" r="r" b="b"/>
            <a:pathLst>
              <a:path w="755903" h="653796">
                <a:moveTo>
                  <a:pt x="566801" y="0"/>
                </a:moveTo>
                <a:lnTo>
                  <a:pt x="189103" y="0"/>
                </a:lnTo>
                <a:lnTo>
                  <a:pt x="0" y="326898"/>
                </a:lnTo>
                <a:lnTo>
                  <a:pt x="189103" y="653796"/>
                </a:lnTo>
                <a:lnTo>
                  <a:pt x="566801" y="653796"/>
                </a:lnTo>
                <a:lnTo>
                  <a:pt x="755904" y="326898"/>
                </a:lnTo>
                <a:lnTo>
                  <a:pt x="56680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2927604" y="3700271"/>
            <a:ext cx="755904" cy="65379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2927604" y="3700271"/>
            <a:ext cx="755904" cy="653796"/>
          </a:xfrm>
          <a:custGeom>
            <a:rect l="l" t="t" r="r" b="b"/>
            <a:pathLst>
              <a:path w="755903" h="653796">
                <a:moveTo>
                  <a:pt x="0" y="326897"/>
                </a:moveTo>
                <a:lnTo>
                  <a:pt x="189103" y="0"/>
                </a:lnTo>
                <a:lnTo>
                  <a:pt x="566801" y="0"/>
                </a:lnTo>
                <a:lnTo>
                  <a:pt x="755904" y="326897"/>
                </a:lnTo>
                <a:lnTo>
                  <a:pt x="566801" y="653795"/>
                </a:lnTo>
                <a:lnTo>
                  <a:pt x="189103" y="653795"/>
                </a:lnTo>
                <a:lnTo>
                  <a:pt x="0" y="326897"/>
                </a:lnTo>
                <a:close/>
              </a:path>
            </a:pathLst>
          </a:custGeom>
          <a:ln w="9144">
            <a:solidFill>
              <a:srgbClr val="C0C0C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2924555" y="3715511"/>
            <a:ext cx="758952" cy="6690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2971800" y="3739896"/>
            <a:ext cx="664463" cy="57454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2971800" y="3739896"/>
            <a:ext cx="664463" cy="574548"/>
          </a:xfrm>
          <a:custGeom>
            <a:rect l="l" t="t" r="r" b="b"/>
            <a:pathLst>
              <a:path w="664463" h="574548">
                <a:moveTo>
                  <a:pt x="0" y="287273"/>
                </a:moveTo>
                <a:lnTo>
                  <a:pt x="165989" y="0"/>
                </a:lnTo>
                <a:lnTo>
                  <a:pt x="498475" y="0"/>
                </a:lnTo>
                <a:lnTo>
                  <a:pt x="664464" y="287273"/>
                </a:lnTo>
                <a:lnTo>
                  <a:pt x="498475" y="574547"/>
                </a:lnTo>
                <a:lnTo>
                  <a:pt x="165989" y="574547"/>
                </a:lnTo>
                <a:lnTo>
                  <a:pt x="0" y="287273"/>
                </a:lnTo>
                <a:close/>
              </a:path>
            </a:pathLst>
          </a:custGeom>
          <a:ln w="9144">
            <a:solidFill>
              <a:srgbClr val="F69239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3537965" y="4297679"/>
            <a:ext cx="4839168" cy="50902"/>
          </a:xfrm>
          <a:custGeom>
            <a:rect l="l" t="t" r="r" b="b"/>
            <a:pathLst>
              <a:path w="4839168" h="50902">
                <a:moveTo>
                  <a:pt x="25908" y="0"/>
                </a:moveTo>
                <a:lnTo>
                  <a:pt x="0" y="0"/>
                </a:lnTo>
                <a:lnTo>
                  <a:pt x="0" y="25908"/>
                </a:lnTo>
                <a:lnTo>
                  <a:pt x="25908" y="25908"/>
                </a:lnTo>
                <a:lnTo>
                  <a:pt x="25908" y="0"/>
                </a:lnTo>
                <a:close/>
              </a:path>
              <a:path w="4839168" h="50902">
                <a:moveTo>
                  <a:pt x="77724" y="0"/>
                </a:moveTo>
                <a:lnTo>
                  <a:pt x="51816" y="0"/>
                </a:lnTo>
                <a:lnTo>
                  <a:pt x="51816" y="25908"/>
                </a:lnTo>
                <a:lnTo>
                  <a:pt x="77724" y="25908"/>
                </a:lnTo>
                <a:lnTo>
                  <a:pt x="77724" y="0"/>
                </a:lnTo>
                <a:close/>
              </a:path>
              <a:path w="4839168" h="50902">
                <a:moveTo>
                  <a:pt x="129539" y="0"/>
                </a:moveTo>
                <a:lnTo>
                  <a:pt x="103632" y="0"/>
                </a:lnTo>
                <a:lnTo>
                  <a:pt x="103632" y="25908"/>
                </a:lnTo>
                <a:lnTo>
                  <a:pt x="129539" y="25908"/>
                </a:lnTo>
                <a:lnTo>
                  <a:pt x="129539" y="0"/>
                </a:lnTo>
                <a:close/>
              </a:path>
              <a:path w="4839168" h="50902">
                <a:moveTo>
                  <a:pt x="181356" y="0"/>
                </a:moveTo>
                <a:lnTo>
                  <a:pt x="155448" y="0"/>
                </a:lnTo>
                <a:lnTo>
                  <a:pt x="155448" y="25908"/>
                </a:lnTo>
                <a:lnTo>
                  <a:pt x="181356" y="25908"/>
                </a:lnTo>
                <a:lnTo>
                  <a:pt x="181356" y="0"/>
                </a:lnTo>
                <a:close/>
              </a:path>
              <a:path w="4839168" h="50902">
                <a:moveTo>
                  <a:pt x="233172" y="0"/>
                </a:moveTo>
                <a:lnTo>
                  <a:pt x="207264" y="0"/>
                </a:lnTo>
                <a:lnTo>
                  <a:pt x="207264" y="25908"/>
                </a:lnTo>
                <a:lnTo>
                  <a:pt x="233172" y="25908"/>
                </a:lnTo>
                <a:lnTo>
                  <a:pt x="233172" y="0"/>
                </a:lnTo>
                <a:close/>
              </a:path>
              <a:path w="4839168" h="50902">
                <a:moveTo>
                  <a:pt x="284988" y="0"/>
                </a:moveTo>
                <a:lnTo>
                  <a:pt x="259079" y="0"/>
                </a:lnTo>
                <a:lnTo>
                  <a:pt x="259079" y="25908"/>
                </a:lnTo>
                <a:lnTo>
                  <a:pt x="284988" y="25908"/>
                </a:lnTo>
                <a:lnTo>
                  <a:pt x="284988" y="0"/>
                </a:lnTo>
                <a:close/>
              </a:path>
              <a:path w="4839168" h="50902">
                <a:moveTo>
                  <a:pt x="336804" y="0"/>
                </a:moveTo>
                <a:lnTo>
                  <a:pt x="310896" y="0"/>
                </a:lnTo>
                <a:lnTo>
                  <a:pt x="310896" y="25908"/>
                </a:lnTo>
                <a:lnTo>
                  <a:pt x="336804" y="25908"/>
                </a:lnTo>
                <a:lnTo>
                  <a:pt x="336804" y="0"/>
                </a:lnTo>
                <a:close/>
              </a:path>
              <a:path w="4839168" h="50902">
                <a:moveTo>
                  <a:pt x="388620" y="0"/>
                </a:moveTo>
                <a:lnTo>
                  <a:pt x="362712" y="0"/>
                </a:lnTo>
                <a:lnTo>
                  <a:pt x="362712" y="25908"/>
                </a:lnTo>
                <a:lnTo>
                  <a:pt x="388620" y="25908"/>
                </a:lnTo>
                <a:lnTo>
                  <a:pt x="388620" y="0"/>
                </a:lnTo>
                <a:close/>
              </a:path>
              <a:path w="4839168" h="50902">
                <a:moveTo>
                  <a:pt x="440436" y="0"/>
                </a:moveTo>
                <a:lnTo>
                  <a:pt x="414528" y="0"/>
                </a:lnTo>
                <a:lnTo>
                  <a:pt x="414528" y="25908"/>
                </a:lnTo>
                <a:lnTo>
                  <a:pt x="440436" y="25908"/>
                </a:lnTo>
                <a:lnTo>
                  <a:pt x="440436" y="0"/>
                </a:lnTo>
                <a:close/>
              </a:path>
              <a:path w="4839168" h="50902">
                <a:moveTo>
                  <a:pt x="492252" y="0"/>
                </a:moveTo>
                <a:lnTo>
                  <a:pt x="466344" y="0"/>
                </a:lnTo>
                <a:lnTo>
                  <a:pt x="466344" y="25908"/>
                </a:lnTo>
                <a:lnTo>
                  <a:pt x="492252" y="25908"/>
                </a:lnTo>
                <a:lnTo>
                  <a:pt x="492252" y="0"/>
                </a:lnTo>
                <a:close/>
              </a:path>
              <a:path w="4839168" h="50902">
                <a:moveTo>
                  <a:pt x="544068" y="0"/>
                </a:moveTo>
                <a:lnTo>
                  <a:pt x="518159" y="0"/>
                </a:lnTo>
                <a:lnTo>
                  <a:pt x="518159" y="25908"/>
                </a:lnTo>
                <a:lnTo>
                  <a:pt x="544068" y="25908"/>
                </a:lnTo>
                <a:lnTo>
                  <a:pt x="544068" y="0"/>
                </a:lnTo>
                <a:close/>
              </a:path>
              <a:path w="4839168" h="50902">
                <a:moveTo>
                  <a:pt x="595884" y="0"/>
                </a:moveTo>
                <a:lnTo>
                  <a:pt x="569976" y="0"/>
                </a:lnTo>
                <a:lnTo>
                  <a:pt x="569976" y="25908"/>
                </a:lnTo>
                <a:lnTo>
                  <a:pt x="595884" y="25908"/>
                </a:lnTo>
                <a:lnTo>
                  <a:pt x="595884" y="0"/>
                </a:lnTo>
                <a:close/>
              </a:path>
              <a:path w="4839168" h="50902">
                <a:moveTo>
                  <a:pt x="647700" y="0"/>
                </a:moveTo>
                <a:lnTo>
                  <a:pt x="621792" y="0"/>
                </a:lnTo>
                <a:lnTo>
                  <a:pt x="621792" y="25908"/>
                </a:lnTo>
                <a:lnTo>
                  <a:pt x="647700" y="25908"/>
                </a:lnTo>
                <a:lnTo>
                  <a:pt x="647700" y="0"/>
                </a:lnTo>
                <a:close/>
              </a:path>
              <a:path w="4839168" h="50902">
                <a:moveTo>
                  <a:pt x="699516" y="0"/>
                </a:moveTo>
                <a:lnTo>
                  <a:pt x="673608" y="0"/>
                </a:lnTo>
                <a:lnTo>
                  <a:pt x="673608" y="25908"/>
                </a:lnTo>
                <a:lnTo>
                  <a:pt x="699516" y="25908"/>
                </a:lnTo>
                <a:lnTo>
                  <a:pt x="699516" y="0"/>
                </a:lnTo>
                <a:close/>
              </a:path>
              <a:path w="4839168" h="50902">
                <a:moveTo>
                  <a:pt x="751332" y="0"/>
                </a:moveTo>
                <a:lnTo>
                  <a:pt x="725424" y="0"/>
                </a:lnTo>
                <a:lnTo>
                  <a:pt x="725424" y="25908"/>
                </a:lnTo>
                <a:lnTo>
                  <a:pt x="751332" y="25908"/>
                </a:lnTo>
                <a:lnTo>
                  <a:pt x="751332" y="0"/>
                </a:lnTo>
                <a:close/>
              </a:path>
              <a:path w="4839168" h="50902">
                <a:moveTo>
                  <a:pt x="803148" y="0"/>
                </a:moveTo>
                <a:lnTo>
                  <a:pt x="777240" y="0"/>
                </a:lnTo>
                <a:lnTo>
                  <a:pt x="777240" y="25908"/>
                </a:lnTo>
                <a:lnTo>
                  <a:pt x="803148" y="25908"/>
                </a:lnTo>
                <a:lnTo>
                  <a:pt x="803148" y="0"/>
                </a:lnTo>
                <a:close/>
              </a:path>
              <a:path w="4839168" h="50902">
                <a:moveTo>
                  <a:pt x="854963" y="0"/>
                </a:moveTo>
                <a:lnTo>
                  <a:pt x="829056" y="0"/>
                </a:lnTo>
                <a:lnTo>
                  <a:pt x="829056" y="25908"/>
                </a:lnTo>
                <a:lnTo>
                  <a:pt x="854963" y="25908"/>
                </a:lnTo>
                <a:lnTo>
                  <a:pt x="854963" y="0"/>
                </a:lnTo>
                <a:close/>
              </a:path>
              <a:path w="4839168" h="50902">
                <a:moveTo>
                  <a:pt x="906780" y="0"/>
                </a:moveTo>
                <a:lnTo>
                  <a:pt x="880872" y="0"/>
                </a:lnTo>
                <a:lnTo>
                  <a:pt x="880872" y="25908"/>
                </a:lnTo>
                <a:lnTo>
                  <a:pt x="906780" y="25908"/>
                </a:lnTo>
                <a:lnTo>
                  <a:pt x="906780" y="0"/>
                </a:lnTo>
                <a:close/>
              </a:path>
              <a:path w="4839168" h="50902">
                <a:moveTo>
                  <a:pt x="958596" y="0"/>
                </a:moveTo>
                <a:lnTo>
                  <a:pt x="932688" y="0"/>
                </a:lnTo>
                <a:lnTo>
                  <a:pt x="932688" y="25908"/>
                </a:lnTo>
                <a:lnTo>
                  <a:pt x="958596" y="25908"/>
                </a:lnTo>
                <a:lnTo>
                  <a:pt x="958596" y="0"/>
                </a:lnTo>
                <a:close/>
              </a:path>
              <a:path w="4839168" h="50902">
                <a:moveTo>
                  <a:pt x="1010412" y="0"/>
                </a:moveTo>
                <a:lnTo>
                  <a:pt x="984504" y="0"/>
                </a:lnTo>
                <a:lnTo>
                  <a:pt x="984504" y="25908"/>
                </a:lnTo>
                <a:lnTo>
                  <a:pt x="1010412" y="25908"/>
                </a:lnTo>
                <a:lnTo>
                  <a:pt x="1010412" y="0"/>
                </a:lnTo>
                <a:close/>
              </a:path>
              <a:path w="4839168" h="50902">
                <a:moveTo>
                  <a:pt x="1062228" y="0"/>
                </a:moveTo>
                <a:lnTo>
                  <a:pt x="1036319" y="0"/>
                </a:lnTo>
                <a:lnTo>
                  <a:pt x="1036319" y="25908"/>
                </a:lnTo>
                <a:lnTo>
                  <a:pt x="1062228" y="25908"/>
                </a:lnTo>
                <a:lnTo>
                  <a:pt x="1062228" y="0"/>
                </a:lnTo>
                <a:close/>
              </a:path>
              <a:path w="4839168" h="50902">
                <a:moveTo>
                  <a:pt x="1114044" y="0"/>
                </a:moveTo>
                <a:lnTo>
                  <a:pt x="1088136" y="0"/>
                </a:lnTo>
                <a:lnTo>
                  <a:pt x="1088136" y="25908"/>
                </a:lnTo>
                <a:lnTo>
                  <a:pt x="1114044" y="25908"/>
                </a:lnTo>
                <a:lnTo>
                  <a:pt x="1114044" y="0"/>
                </a:lnTo>
                <a:close/>
              </a:path>
              <a:path w="4839168" h="50902">
                <a:moveTo>
                  <a:pt x="1165860" y="0"/>
                </a:moveTo>
                <a:lnTo>
                  <a:pt x="1139952" y="0"/>
                </a:lnTo>
                <a:lnTo>
                  <a:pt x="1139952" y="25908"/>
                </a:lnTo>
                <a:lnTo>
                  <a:pt x="1165860" y="25908"/>
                </a:lnTo>
                <a:lnTo>
                  <a:pt x="1165860" y="0"/>
                </a:lnTo>
                <a:close/>
              </a:path>
              <a:path w="4839168" h="50902">
                <a:moveTo>
                  <a:pt x="1217676" y="0"/>
                </a:moveTo>
                <a:lnTo>
                  <a:pt x="1191768" y="0"/>
                </a:lnTo>
                <a:lnTo>
                  <a:pt x="1191768" y="25908"/>
                </a:lnTo>
                <a:lnTo>
                  <a:pt x="1217676" y="25908"/>
                </a:lnTo>
                <a:lnTo>
                  <a:pt x="1217676" y="0"/>
                </a:lnTo>
                <a:close/>
              </a:path>
              <a:path w="4839168" h="50902">
                <a:moveTo>
                  <a:pt x="1269492" y="0"/>
                </a:moveTo>
                <a:lnTo>
                  <a:pt x="1243584" y="0"/>
                </a:lnTo>
                <a:lnTo>
                  <a:pt x="1243584" y="25908"/>
                </a:lnTo>
                <a:lnTo>
                  <a:pt x="1269492" y="25908"/>
                </a:lnTo>
                <a:lnTo>
                  <a:pt x="1269492" y="0"/>
                </a:lnTo>
                <a:close/>
              </a:path>
              <a:path w="4839168" h="50902">
                <a:moveTo>
                  <a:pt x="1321308" y="0"/>
                </a:moveTo>
                <a:lnTo>
                  <a:pt x="1295400" y="0"/>
                </a:lnTo>
                <a:lnTo>
                  <a:pt x="1295400" y="25908"/>
                </a:lnTo>
                <a:lnTo>
                  <a:pt x="1321308" y="25908"/>
                </a:lnTo>
                <a:lnTo>
                  <a:pt x="1321308" y="0"/>
                </a:lnTo>
                <a:close/>
              </a:path>
              <a:path w="4839168" h="50902">
                <a:moveTo>
                  <a:pt x="1373124" y="0"/>
                </a:moveTo>
                <a:lnTo>
                  <a:pt x="1347216" y="0"/>
                </a:lnTo>
                <a:lnTo>
                  <a:pt x="1347216" y="25908"/>
                </a:lnTo>
                <a:lnTo>
                  <a:pt x="1373124" y="25908"/>
                </a:lnTo>
                <a:lnTo>
                  <a:pt x="1373124" y="0"/>
                </a:lnTo>
                <a:close/>
              </a:path>
              <a:path w="4839168" h="50902">
                <a:moveTo>
                  <a:pt x="1424940" y="0"/>
                </a:moveTo>
                <a:lnTo>
                  <a:pt x="1399032" y="0"/>
                </a:lnTo>
                <a:lnTo>
                  <a:pt x="1399032" y="25908"/>
                </a:lnTo>
                <a:lnTo>
                  <a:pt x="1424940" y="25908"/>
                </a:lnTo>
                <a:lnTo>
                  <a:pt x="1424940" y="0"/>
                </a:lnTo>
                <a:close/>
              </a:path>
              <a:path w="4839168" h="50902">
                <a:moveTo>
                  <a:pt x="1476756" y="0"/>
                </a:moveTo>
                <a:lnTo>
                  <a:pt x="1450848" y="0"/>
                </a:lnTo>
                <a:lnTo>
                  <a:pt x="1450848" y="25908"/>
                </a:lnTo>
                <a:lnTo>
                  <a:pt x="1476756" y="25908"/>
                </a:lnTo>
                <a:lnTo>
                  <a:pt x="1476756" y="0"/>
                </a:lnTo>
                <a:close/>
              </a:path>
              <a:path w="4839168" h="50902">
                <a:moveTo>
                  <a:pt x="1528572" y="0"/>
                </a:moveTo>
                <a:lnTo>
                  <a:pt x="1502664" y="0"/>
                </a:lnTo>
                <a:lnTo>
                  <a:pt x="1502664" y="25908"/>
                </a:lnTo>
                <a:lnTo>
                  <a:pt x="1528572" y="25908"/>
                </a:lnTo>
                <a:lnTo>
                  <a:pt x="1528572" y="0"/>
                </a:lnTo>
                <a:close/>
              </a:path>
              <a:path w="4839168" h="50902">
                <a:moveTo>
                  <a:pt x="1580388" y="0"/>
                </a:moveTo>
                <a:lnTo>
                  <a:pt x="1554480" y="0"/>
                </a:lnTo>
                <a:lnTo>
                  <a:pt x="1554480" y="25908"/>
                </a:lnTo>
                <a:lnTo>
                  <a:pt x="1580388" y="25908"/>
                </a:lnTo>
                <a:lnTo>
                  <a:pt x="1580388" y="0"/>
                </a:lnTo>
                <a:close/>
              </a:path>
              <a:path w="4839168" h="50902">
                <a:moveTo>
                  <a:pt x="1632204" y="0"/>
                </a:moveTo>
                <a:lnTo>
                  <a:pt x="1606296" y="0"/>
                </a:lnTo>
                <a:lnTo>
                  <a:pt x="1606296" y="25908"/>
                </a:lnTo>
                <a:lnTo>
                  <a:pt x="1632204" y="25908"/>
                </a:lnTo>
                <a:lnTo>
                  <a:pt x="1632204" y="0"/>
                </a:lnTo>
                <a:close/>
              </a:path>
              <a:path w="4839168" h="50902">
                <a:moveTo>
                  <a:pt x="1684020" y="0"/>
                </a:moveTo>
                <a:lnTo>
                  <a:pt x="1658112" y="0"/>
                </a:lnTo>
                <a:lnTo>
                  <a:pt x="1658112" y="25908"/>
                </a:lnTo>
                <a:lnTo>
                  <a:pt x="1684020" y="25908"/>
                </a:lnTo>
                <a:lnTo>
                  <a:pt x="1684020" y="0"/>
                </a:lnTo>
                <a:close/>
              </a:path>
              <a:path w="4839168" h="50902">
                <a:moveTo>
                  <a:pt x="1735836" y="0"/>
                </a:moveTo>
                <a:lnTo>
                  <a:pt x="1709927" y="0"/>
                </a:lnTo>
                <a:lnTo>
                  <a:pt x="1709927" y="25908"/>
                </a:lnTo>
                <a:lnTo>
                  <a:pt x="1735836" y="25908"/>
                </a:lnTo>
                <a:lnTo>
                  <a:pt x="1735836" y="0"/>
                </a:lnTo>
                <a:close/>
              </a:path>
              <a:path w="4839168" h="50902">
                <a:moveTo>
                  <a:pt x="1787652" y="0"/>
                </a:moveTo>
                <a:lnTo>
                  <a:pt x="1761744" y="0"/>
                </a:lnTo>
                <a:lnTo>
                  <a:pt x="1761744" y="25908"/>
                </a:lnTo>
                <a:lnTo>
                  <a:pt x="1787652" y="25908"/>
                </a:lnTo>
                <a:lnTo>
                  <a:pt x="1787652" y="0"/>
                </a:lnTo>
                <a:close/>
              </a:path>
              <a:path w="4839168" h="50902">
                <a:moveTo>
                  <a:pt x="1839468" y="0"/>
                </a:moveTo>
                <a:lnTo>
                  <a:pt x="1813560" y="0"/>
                </a:lnTo>
                <a:lnTo>
                  <a:pt x="1813560" y="25908"/>
                </a:lnTo>
                <a:lnTo>
                  <a:pt x="1839468" y="25908"/>
                </a:lnTo>
                <a:lnTo>
                  <a:pt x="1839468" y="0"/>
                </a:lnTo>
                <a:close/>
              </a:path>
              <a:path w="4839168" h="50902">
                <a:moveTo>
                  <a:pt x="1891283" y="0"/>
                </a:moveTo>
                <a:lnTo>
                  <a:pt x="1865376" y="0"/>
                </a:lnTo>
                <a:lnTo>
                  <a:pt x="1865376" y="25908"/>
                </a:lnTo>
                <a:lnTo>
                  <a:pt x="1891283" y="25908"/>
                </a:lnTo>
                <a:lnTo>
                  <a:pt x="1891283" y="0"/>
                </a:lnTo>
                <a:close/>
              </a:path>
              <a:path w="4839168" h="50902">
                <a:moveTo>
                  <a:pt x="1943100" y="0"/>
                </a:moveTo>
                <a:lnTo>
                  <a:pt x="1917192" y="0"/>
                </a:lnTo>
                <a:lnTo>
                  <a:pt x="1917192" y="25908"/>
                </a:lnTo>
                <a:lnTo>
                  <a:pt x="1943100" y="25908"/>
                </a:lnTo>
                <a:lnTo>
                  <a:pt x="1943100" y="0"/>
                </a:lnTo>
                <a:close/>
              </a:path>
              <a:path w="4839168" h="50902">
                <a:moveTo>
                  <a:pt x="1994916" y="0"/>
                </a:moveTo>
                <a:lnTo>
                  <a:pt x="1969008" y="0"/>
                </a:lnTo>
                <a:lnTo>
                  <a:pt x="1969008" y="25908"/>
                </a:lnTo>
                <a:lnTo>
                  <a:pt x="1994916" y="25908"/>
                </a:lnTo>
                <a:lnTo>
                  <a:pt x="1994916" y="0"/>
                </a:lnTo>
                <a:close/>
              </a:path>
              <a:path w="4839168" h="50902">
                <a:moveTo>
                  <a:pt x="2046732" y="0"/>
                </a:moveTo>
                <a:lnTo>
                  <a:pt x="2020824" y="0"/>
                </a:lnTo>
                <a:lnTo>
                  <a:pt x="2020824" y="25908"/>
                </a:lnTo>
                <a:lnTo>
                  <a:pt x="2046732" y="25908"/>
                </a:lnTo>
                <a:lnTo>
                  <a:pt x="2046732" y="0"/>
                </a:lnTo>
                <a:close/>
              </a:path>
              <a:path w="4839168" h="50902">
                <a:moveTo>
                  <a:pt x="2098548" y="0"/>
                </a:moveTo>
                <a:lnTo>
                  <a:pt x="2072639" y="0"/>
                </a:lnTo>
                <a:lnTo>
                  <a:pt x="2072639" y="25908"/>
                </a:lnTo>
                <a:lnTo>
                  <a:pt x="2098548" y="25908"/>
                </a:lnTo>
                <a:lnTo>
                  <a:pt x="2098548" y="0"/>
                </a:lnTo>
                <a:close/>
              </a:path>
              <a:path w="4839168" h="50902">
                <a:moveTo>
                  <a:pt x="2150364" y="0"/>
                </a:moveTo>
                <a:lnTo>
                  <a:pt x="2124456" y="0"/>
                </a:lnTo>
                <a:lnTo>
                  <a:pt x="2124456" y="25908"/>
                </a:lnTo>
                <a:lnTo>
                  <a:pt x="2150364" y="25908"/>
                </a:lnTo>
                <a:lnTo>
                  <a:pt x="2150364" y="0"/>
                </a:lnTo>
                <a:close/>
              </a:path>
              <a:path w="4839168" h="50902">
                <a:moveTo>
                  <a:pt x="2202180" y="0"/>
                </a:moveTo>
                <a:lnTo>
                  <a:pt x="2176272" y="0"/>
                </a:lnTo>
                <a:lnTo>
                  <a:pt x="2176272" y="25908"/>
                </a:lnTo>
                <a:lnTo>
                  <a:pt x="2202180" y="25908"/>
                </a:lnTo>
                <a:lnTo>
                  <a:pt x="2202180" y="0"/>
                </a:lnTo>
                <a:close/>
              </a:path>
              <a:path w="4839168" h="50902">
                <a:moveTo>
                  <a:pt x="2253996" y="0"/>
                </a:moveTo>
                <a:lnTo>
                  <a:pt x="2228088" y="0"/>
                </a:lnTo>
                <a:lnTo>
                  <a:pt x="2228088" y="25908"/>
                </a:lnTo>
                <a:lnTo>
                  <a:pt x="2253996" y="25908"/>
                </a:lnTo>
                <a:lnTo>
                  <a:pt x="2253996" y="0"/>
                </a:lnTo>
                <a:close/>
              </a:path>
              <a:path w="4839168" h="50902">
                <a:moveTo>
                  <a:pt x="2305812" y="0"/>
                </a:moveTo>
                <a:lnTo>
                  <a:pt x="2279904" y="0"/>
                </a:lnTo>
                <a:lnTo>
                  <a:pt x="2279904" y="25908"/>
                </a:lnTo>
                <a:lnTo>
                  <a:pt x="2305812" y="25908"/>
                </a:lnTo>
                <a:lnTo>
                  <a:pt x="2305812" y="0"/>
                </a:lnTo>
                <a:close/>
              </a:path>
              <a:path w="4839168" h="50902">
                <a:moveTo>
                  <a:pt x="2357628" y="0"/>
                </a:moveTo>
                <a:lnTo>
                  <a:pt x="2331720" y="0"/>
                </a:lnTo>
                <a:lnTo>
                  <a:pt x="2331720" y="25908"/>
                </a:lnTo>
                <a:lnTo>
                  <a:pt x="2357628" y="25908"/>
                </a:lnTo>
                <a:lnTo>
                  <a:pt x="2357628" y="0"/>
                </a:lnTo>
                <a:close/>
              </a:path>
              <a:path w="4839168" h="50902">
                <a:moveTo>
                  <a:pt x="2409444" y="0"/>
                </a:moveTo>
                <a:lnTo>
                  <a:pt x="2383536" y="0"/>
                </a:lnTo>
                <a:lnTo>
                  <a:pt x="2383536" y="25908"/>
                </a:lnTo>
                <a:lnTo>
                  <a:pt x="2409444" y="25908"/>
                </a:lnTo>
                <a:lnTo>
                  <a:pt x="2409444" y="0"/>
                </a:lnTo>
                <a:close/>
              </a:path>
              <a:path w="4839168" h="50902">
                <a:moveTo>
                  <a:pt x="2461260" y="0"/>
                </a:moveTo>
                <a:lnTo>
                  <a:pt x="2435352" y="0"/>
                </a:lnTo>
                <a:lnTo>
                  <a:pt x="2435352" y="25908"/>
                </a:lnTo>
                <a:lnTo>
                  <a:pt x="2461260" y="25908"/>
                </a:lnTo>
                <a:lnTo>
                  <a:pt x="2461260" y="0"/>
                </a:lnTo>
                <a:close/>
              </a:path>
              <a:path w="4839168" h="50902">
                <a:moveTo>
                  <a:pt x="2513076" y="0"/>
                </a:moveTo>
                <a:lnTo>
                  <a:pt x="2487168" y="0"/>
                </a:lnTo>
                <a:lnTo>
                  <a:pt x="2487168" y="25908"/>
                </a:lnTo>
                <a:lnTo>
                  <a:pt x="2513076" y="25908"/>
                </a:lnTo>
                <a:lnTo>
                  <a:pt x="2513076" y="0"/>
                </a:lnTo>
                <a:close/>
              </a:path>
              <a:path w="4839168" h="50902">
                <a:moveTo>
                  <a:pt x="2564892" y="0"/>
                </a:moveTo>
                <a:lnTo>
                  <a:pt x="2538984" y="0"/>
                </a:lnTo>
                <a:lnTo>
                  <a:pt x="2538984" y="25908"/>
                </a:lnTo>
                <a:lnTo>
                  <a:pt x="2564892" y="25908"/>
                </a:lnTo>
                <a:lnTo>
                  <a:pt x="2564892" y="0"/>
                </a:lnTo>
                <a:close/>
              </a:path>
              <a:path w="4839168" h="50902">
                <a:moveTo>
                  <a:pt x="2616708" y="0"/>
                </a:moveTo>
                <a:lnTo>
                  <a:pt x="2590800" y="0"/>
                </a:lnTo>
                <a:lnTo>
                  <a:pt x="2590800" y="25908"/>
                </a:lnTo>
                <a:lnTo>
                  <a:pt x="2616708" y="25908"/>
                </a:lnTo>
                <a:lnTo>
                  <a:pt x="2616708" y="0"/>
                </a:lnTo>
                <a:close/>
              </a:path>
              <a:path w="4839168" h="50902">
                <a:moveTo>
                  <a:pt x="2668524" y="0"/>
                </a:moveTo>
                <a:lnTo>
                  <a:pt x="2642616" y="0"/>
                </a:lnTo>
                <a:lnTo>
                  <a:pt x="2642616" y="25908"/>
                </a:lnTo>
                <a:lnTo>
                  <a:pt x="2668524" y="25908"/>
                </a:lnTo>
                <a:lnTo>
                  <a:pt x="2668524" y="0"/>
                </a:lnTo>
                <a:close/>
              </a:path>
              <a:path w="4839168" h="50902">
                <a:moveTo>
                  <a:pt x="2720340" y="0"/>
                </a:moveTo>
                <a:lnTo>
                  <a:pt x="2694432" y="0"/>
                </a:lnTo>
                <a:lnTo>
                  <a:pt x="2694432" y="25908"/>
                </a:lnTo>
                <a:lnTo>
                  <a:pt x="2720340" y="25908"/>
                </a:lnTo>
                <a:lnTo>
                  <a:pt x="2720340" y="0"/>
                </a:lnTo>
                <a:close/>
              </a:path>
              <a:path w="4839168" h="50902">
                <a:moveTo>
                  <a:pt x="2772156" y="0"/>
                </a:moveTo>
                <a:lnTo>
                  <a:pt x="2746248" y="0"/>
                </a:lnTo>
                <a:lnTo>
                  <a:pt x="2746248" y="25908"/>
                </a:lnTo>
                <a:lnTo>
                  <a:pt x="2772156" y="25908"/>
                </a:lnTo>
                <a:lnTo>
                  <a:pt x="2772156" y="0"/>
                </a:lnTo>
                <a:close/>
              </a:path>
              <a:path w="4839168" h="50902">
                <a:moveTo>
                  <a:pt x="2823972" y="0"/>
                </a:moveTo>
                <a:lnTo>
                  <a:pt x="2798064" y="0"/>
                </a:lnTo>
                <a:lnTo>
                  <a:pt x="2798064" y="25908"/>
                </a:lnTo>
                <a:lnTo>
                  <a:pt x="2823972" y="25908"/>
                </a:lnTo>
                <a:lnTo>
                  <a:pt x="2823972" y="0"/>
                </a:lnTo>
                <a:close/>
              </a:path>
              <a:path w="4839168" h="50902">
                <a:moveTo>
                  <a:pt x="2875788" y="0"/>
                </a:moveTo>
                <a:lnTo>
                  <a:pt x="2849880" y="0"/>
                </a:lnTo>
                <a:lnTo>
                  <a:pt x="2849880" y="25908"/>
                </a:lnTo>
                <a:lnTo>
                  <a:pt x="2875788" y="25908"/>
                </a:lnTo>
                <a:lnTo>
                  <a:pt x="2875788" y="0"/>
                </a:lnTo>
                <a:close/>
              </a:path>
              <a:path w="4839168" h="50902">
                <a:moveTo>
                  <a:pt x="2927604" y="0"/>
                </a:moveTo>
                <a:lnTo>
                  <a:pt x="2901696" y="0"/>
                </a:lnTo>
                <a:lnTo>
                  <a:pt x="2901696" y="25908"/>
                </a:lnTo>
                <a:lnTo>
                  <a:pt x="2927604" y="25908"/>
                </a:lnTo>
                <a:lnTo>
                  <a:pt x="2927604" y="0"/>
                </a:lnTo>
                <a:close/>
              </a:path>
              <a:path w="4839168" h="50902">
                <a:moveTo>
                  <a:pt x="2979420" y="0"/>
                </a:moveTo>
                <a:lnTo>
                  <a:pt x="2953512" y="0"/>
                </a:lnTo>
                <a:lnTo>
                  <a:pt x="2953512" y="25908"/>
                </a:lnTo>
                <a:lnTo>
                  <a:pt x="2979420" y="25908"/>
                </a:lnTo>
                <a:lnTo>
                  <a:pt x="2979420" y="0"/>
                </a:lnTo>
                <a:close/>
              </a:path>
              <a:path w="4839168" h="50902">
                <a:moveTo>
                  <a:pt x="3031236" y="0"/>
                </a:moveTo>
                <a:lnTo>
                  <a:pt x="3005328" y="0"/>
                </a:lnTo>
                <a:lnTo>
                  <a:pt x="3005328" y="25908"/>
                </a:lnTo>
                <a:lnTo>
                  <a:pt x="3031236" y="25908"/>
                </a:lnTo>
                <a:lnTo>
                  <a:pt x="3031236" y="0"/>
                </a:lnTo>
                <a:close/>
              </a:path>
              <a:path w="4839168" h="50902">
                <a:moveTo>
                  <a:pt x="3083052" y="0"/>
                </a:moveTo>
                <a:lnTo>
                  <a:pt x="3057144" y="0"/>
                </a:lnTo>
                <a:lnTo>
                  <a:pt x="3057144" y="25908"/>
                </a:lnTo>
                <a:lnTo>
                  <a:pt x="3083052" y="25908"/>
                </a:lnTo>
                <a:lnTo>
                  <a:pt x="3083052" y="0"/>
                </a:lnTo>
                <a:close/>
              </a:path>
              <a:path w="4839168" h="50902">
                <a:moveTo>
                  <a:pt x="3134868" y="0"/>
                </a:moveTo>
                <a:lnTo>
                  <a:pt x="3108960" y="0"/>
                </a:lnTo>
                <a:lnTo>
                  <a:pt x="3108960" y="25908"/>
                </a:lnTo>
                <a:lnTo>
                  <a:pt x="3134868" y="25908"/>
                </a:lnTo>
                <a:lnTo>
                  <a:pt x="3134868" y="0"/>
                </a:lnTo>
                <a:close/>
              </a:path>
              <a:path w="4839168" h="50902">
                <a:moveTo>
                  <a:pt x="3186684" y="0"/>
                </a:moveTo>
                <a:lnTo>
                  <a:pt x="3160776" y="0"/>
                </a:lnTo>
                <a:lnTo>
                  <a:pt x="3160776" y="25908"/>
                </a:lnTo>
                <a:lnTo>
                  <a:pt x="3186684" y="25908"/>
                </a:lnTo>
                <a:lnTo>
                  <a:pt x="3186684" y="0"/>
                </a:lnTo>
                <a:close/>
              </a:path>
              <a:path w="4839168" h="50902">
                <a:moveTo>
                  <a:pt x="3238500" y="0"/>
                </a:moveTo>
                <a:lnTo>
                  <a:pt x="3212592" y="0"/>
                </a:lnTo>
                <a:lnTo>
                  <a:pt x="3212592" y="25908"/>
                </a:lnTo>
                <a:lnTo>
                  <a:pt x="3238500" y="25908"/>
                </a:lnTo>
                <a:lnTo>
                  <a:pt x="3238500" y="0"/>
                </a:lnTo>
                <a:close/>
              </a:path>
              <a:path w="4839168" h="50902">
                <a:moveTo>
                  <a:pt x="3290316" y="0"/>
                </a:moveTo>
                <a:lnTo>
                  <a:pt x="3264408" y="0"/>
                </a:lnTo>
                <a:lnTo>
                  <a:pt x="3264408" y="25908"/>
                </a:lnTo>
                <a:lnTo>
                  <a:pt x="3290316" y="25908"/>
                </a:lnTo>
                <a:lnTo>
                  <a:pt x="3290316" y="0"/>
                </a:lnTo>
                <a:close/>
              </a:path>
              <a:path w="4839168" h="50902">
                <a:moveTo>
                  <a:pt x="3342132" y="0"/>
                </a:moveTo>
                <a:lnTo>
                  <a:pt x="3316224" y="0"/>
                </a:lnTo>
                <a:lnTo>
                  <a:pt x="3316224" y="25908"/>
                </a:lnTo>
                <a:lnTo>
                  <a:pt x="3342132" y="25908"/>
                </a:lnTo>
                <a:lnTo>
                  <a:pt x="3342132" y="0"/>
                </a:lnTo>
                <a:close/>
              </a:path>
              <a:path w="4839168" h="50902">
                <a:moveTo>
                  <a:pt x="3393948" y="0"/>
                </a:moveTo>
                <a:lnTo>
                  <a:pt x="3368040" y="0"/>
                </a:lnTo>
                <a:lnTo>
                  <a:pt x="3368040" y="25908"/>
                </a:lnTo>
                <a:lnTo>
                  <a:pt x="3393948" y="25908"/>
                </a:lnTo>
                <a:lnTo>
                  <a:pt x="3393948" y="0"/>
                </a:lnTo>
                <a:close/>
              </a:path>
              <a:path w="4839168" h="50902">
                <a:moveTo>
                  <a:pt x="3445764" y="0"/>
                </a:moveTo>
                <a:lnTo>
                  <a:pt x="3419855" y="0"/>
                </a:lnTo>
                <a:lnTo>
                  <a:pt x="3419855" y="25908"/>
                </a:lnTo>
                <a:lnTo>
                  <a:pt x="3445764" y="25908"/>
                </a:lnTo>
                <a:lnTo>
                  <a:pt x="3445764" y="0"/>
                </a:lnTo>
                <a:close/>
              </a:path>
              <a:path w="4839168" h="50902">
                <a:moveTo>
                  <a:pt x="3497579" y="0"/>
                </a:moveTo>
                <a:lnTo>
                  <a:pt x="3471672" y="0"/>
                </a:lnTo>
                <a:lnTo>
                  <a:pt x="3471672" y="25908"/>
                </a:lnTo>
                <a:lnTo>
                  <a:pt x="3497579" y="25908"/>
                </a:lnTo>
                <a:lnTo>
                  <a:pt x="3497579" y="0"/>
                </a:lnTo>
                <a:close/>
              </a:path>
              <a:path w="4839168" h="50902">
                <a:moveTo>
                  <a:pt x="3549396" y="0"/>
                </a:moveTo>
                <a:lnTo>
                  <a:pt x="3523488" y="0"/>
                </a:lnTo>
                <a:lnTo>
                  <a:pt x="3523488" y="25908"/>
                </a:lnTo>
                <a:lnTo>
                  <a:pt x="3549396" y="25908"/>
                </a:lnTo>
                <a:lnTo>
                  <a:pt x="3549396" y="0"/>
                </a:lnTo>
                <a:close/>
              </a:path>
              <a:path w="4839168" h="50902">
                <a:moveTo>
                  <a:pt x="3601212" y="0"/>
                </a:moveTo>
                <a:lnTo>
                  <a:pt x="3575304" y="0"/>
                </a:lnTo>
                <a:lnTo>
                  <a:pt x="3575304" y="25908"/>
                </a:lnTo>
                <a:lnTo>
                  <a:pt x="3601212" y="25908"/>
                </a:lnTo>
                <a:lnTo>
                  <a:pt x="3601212" y="0"/>
                </a:lnTo>
                <a:close/>
              </a:path>
              <a:path w="4839168" h="50902">
                <a:moveTo>
                  <a:pt x="3653028" y="0"/>
                </a:moveTo>
                <a:lnTo>
                  <a:pt x="3627120" y="0"/>
                </a:lnTo>
                <a:lnTo>
                  <a:pt x="3627120" y="25908"/>
                </a:lnTo>
                <a:lnTo>
                  <a:pt x="3653028" y="25908"/>
                </a:lnTo>
                <a:lnTo>
                  <a:pt x="3653028" y="0"/>
                </a:lnTo>
                <a:close/>
              </a:path>
              <a:path w="4839168" h="50902">
                <a:moveTo>
                  <a:pt x="3704844" y="0"/>
                </a:moveTo>
                <a:lnTo>
                  <a:pt x="3678936" y="0"/>
                </a:lnTo>
                <a:lnTo>
                  <a:pt x="3678936" y="25908"/>
                </a:lnTo>
                <a:lnTo>
                  <a:pt x="3704844" y="25908"/>
                </a:lnTo>
                <a:lnTo>
                  <a:pt x="3704844" y="0"/>
                </a:lnTo>
                <a:close/>
              </a:path>
              <a:path w="4839168" h="50902">
                <a:moveTo>
                  <a:pt x="3756660" y="0"/>
                </a:moveTo>
                <a:lnTo>
                  <a:pt x="3730752" y="0"/>
                </a:lnTo>
                <a:lnTo>
                  <a:pt x="3730752" y="25908"/>
                </a:lnTo>
                <a:lnTo>
                  <a:pt x="3756660" y="25908"/>
                </a:lnTo>
                <a:lnTo>
                  <a:pt x="3756660" y="0"/>
                </a:lnTo>
                <a:close/>
              </a:path>
              <a:path w="4839168" h="50902">
                <a:moveTo>
                  <a:pt x="3808476" y="0"/>
                </a:moveTo>
                <a:lnTo>
                  <a:pt x="3782567" y="0"/>
                </a:lnTo>
                <a:lnTo>
                  <a:pt x="3782567" y="25908"/>
                </a:lnTo>
                <a:lnTo>
                  <a:pt x="3808476" y="25908"/>
                </a:lnTo>
                <a:lnTo>
                  <a:pt x="3808476" y="0"/>
                </a:lnTo>
                <a:close/>
              </a:path>
              <a:path w="4839168" h="50902">
                <a:moveTo>
                  <a:pt x="3860291" y="0"/>
                </a:moveTo>
                <a:lnTo>
                  <a:pt x="3834384" y="0"/>
                </a:lnTo>
                <a:lnTo>
                  <a:pt x="3834384" y="25908"/>
                </a:lnTo>
                <a:lnTo>
                  <a:pt x="3860291" y="25908"/>
                </a:lnTo>
                <a:lnTo>
                  <a:pt x="3860291" y="0"/>
                </a:lnTo>
                <a:close/>
              </a:path>
              <a:path w="4839168" h="50902">
                <a:moveTo>
                  <a:pt x="3912108" y="0"/>
                </a:moveTo>
                <a:lnTo>
                  <a:pt x="3886200" y="0"/>
                </a:lnTo>
                <a:lnTo>
                  <a:pt x="3886200" y="25908"/>
                </a:lnTo>
                <a:lnTo>
                  <a:pt x="3912108" y="25908"/>
                </a:lnTo>
                <a:lnTo>
                  <a:pt x="3912108" y="0"/>
                </a:lnTo>
                <a:close/>
              </a:path>
              <a:path w="4839168" h="50902">
                <a:moveTo>
                  <a:pt x="3963924" y="0"/>
                </a:moveTo>
                <a:lnTo>
                  <a:pt x="3938016" y="0"/>
                </a:lnTo>
                <a:lnTo>
                  <a:pt x="3938016" y="25908"/>
                </a:lnTo>
                <a:lnTo>
                  <a:pt x="3963924" y="25908"/>
                </a:lnTo>
                <a:lnTo>
                  <a:pt x="3963924" y="0"/>
                </a:lnTo>
                <a:close/>
              </a:path>
              <a:path w="4839168" h="50902">
                <a:moveTo>
                  <a:pt x="4015740" y="0"/>
                </a:moveTo>
                <a:lnTo>
                  <a:pt x="3989832" y="0"/>
                </a:lnTo>
                <a:lnTo>
                  <a:pt x="3989832" y="25908"/>
                </a:lnTo>
                <a:lnTo>
                  <a:pt x="4015740" y="25908"/>
                </a:lnTo>
                <a:lnTo>
                  <a:pt x="4015740" y="0"/>
                </a:lnTo>
                <a:close/>
              </a:path>
              <a:path w="4839168" h="50902">
                <a:moveTo>
                  <a:pt x="4067555" y="0"/>
                </a:moveTo>
                <a:lnTo>
                  <a:pt x="4041648" y="0"/>
                </a:lnTo>
                <a:lnTo>
                  <a:pt x="4041648" y="25908"/>
                </a:lnTo>
                <a:lnTo>
                  <a:pt x="4067555" y="25908"/>
                </a:lnTo>
                <a:lnTo>
                  <a:pt x="4067555" y="0"/>
                </a:lnTo>
                <a:close/>
              </a:path>
              <a:path w="4839168" h="50902">
                <a:moveTo>
                  <a:pt x="4119372" y="0"/>
                </a:moveTo>
                <a:lnTo>
                  <a:pt x="4093464" y="0"/>
                </a:lnTo>
                <a:lnTo>
                  <a:pt x="4093464" y="25908"/>
                </a:lnTo>
                <a:lnTo>
                  <a:pt x="4119372" y="25908"/>
                </a:lnTo>
                <a:lnTo>
                  <a:pt x="4119372" y="0"/>
                </a:lnTo>
                <a:close/>
              </a:path>
              <a:path w="4839168" h="50902">
                <a:moveTo>
                  <a:pt x="4171188" y="0"/>
                </a:moveTo>
                <a:lnTo>
                  <a:pt x="4145279" y="0"/>
                </a:lnTo>
                <a:lnTo>
                  <a:pt x="4145279" y="25908"/>
                </a:lnTo>
                <a:lnTo>
                  <a:pt x="4171188" y="25908"/>
                </a:lnTo>
                <a:lnTo>
                  <a:pt x="4171188" y="0"/>
                </a:lnTo>
                <a:close/>
              </a:path>
              <a:path w="4839168" h="50902">
                <a:moveTo>
                  <a:pt x="4223004" y="0"/>
                </a:moveTo>
                <a:lnTo>
                  <a:pt x="4197096" y="0"/>
                </a:lnTo>
                <a:lnTo>
                  <a:pt x="4197096" y="25908"/>
                </a:lnTo>
                <a:lnTo>
                  <a:pt x="4223004" y="25908"/>
                </a:lnTo>
                <a:lnTo>
                  <a:pt x="4223004" y="0"/>
                </a:lnTo>
                <a:close/>
              </a:path>
              <a:path w="4839168" h="50902">
                <a:moveTo>
                  <a:pt x="4274820" y="0"/>
                </a:moveTo>
                <a:lnTo>
                  <a:pt x="4248912" y="0"/>
                </a:lnTo>
                <a:lnTo>
                  <a:pt x="4248912" y="25908"/>
                </a:lnTo>
                <a:lnTo>
                  <a:pt x="4274820" y="25908"/>
                </a:lnTo>
                <a:lnTo>
                  <a:pt x="4274820" y="0"/>
                </a:lnTo>
                <a:close/>
              </a:path>
              <a:path w="4839168" h="50902">
                <a:moveTo>
                  <a:pt x="4326636" y="0"/>
                </a:moveTo>
                <a:lnTo>
                  <a:pt x="4300728" y="0"/>
                </a:lnTo>
                <a:lnTo>
                  <a:pt x="4300728" y="25908"/>
                </a:lnTo>
                <a:lnTo>
                  <a:pt x="4326636" y="25908"/>
                </a:lnTo>
                <a:lnTo>
                  <a:pt x="4326636" y="0"/>
                </a:lnTo>
                <a:close/>
              </a:path>
              <a:path w="4839168" h="50902">
                <a:moveTo>
                  <a:pt x="4378452" y="0"/>
                </a:moveTo>
                <a:lnTo>
                  <a:pt x="4352544" y="0"/>
                </a:lnTo>
                <a:lnTo>
                  <a:pt x="4352544" y="25908"/>
                </a:lnTo>
                <a:lnTo>
                  <a:pt x="4378452" y="25908"/>
                </a:lnTo>
                <a:lnTo>
                  <a:pt x="4378452" y="0"/>
                </a:lnTo>
                <a:close/>
              </a:path>
              <a:path w="4839168" h="50902">
                <a:moveTo>
                  <a:pt x="4430268" y="0"/>
                </a:moveTo>
                <a:lnTo>
                  <a:pt x="4404360" y="0"/>
                </a:lnTo>
                <a:lnTo>
                  <a:pt x="4404360" y="25908"/>
                </a:lnTo>
                <a:lnTo>
                  <a:pt x="4430268" y="25908"/>
                </a:lnTo>
                <a:lnTo>
                  <a:pt x="4430268" y="0"/>
                </a:lnTo>
                <a:close/>
              </a:path>
              <a:path w="4839168" h="50902">
                <a:moveTo>
                  <a:pt x="4482084" y="0"/>
                </a:moveTo>
                <a:lnTo>
                  <a:pt x="4456176" y="0"/>
                </a:lnTo>
                <a:lnTo>
                  <a:pt x="4456176" y="25908"/>
                </a:lnTo>
                <a:lnTo>
                  <a:pt x="4482084" y="25908"/>
                </a:lnTo>
                <a:lnTo>
                  <a:pt x="4482084" y="0"/>
                </a:lnTo>
                <a:close/>
              </a:path>
              <a:path w="4839168" h="50902">
                <a:moveTo>
                  <a:pt x="4533900" y="0"/>
                </a:moveTo>
                <a:lnTo>
                  <a:pt x="4507992" y="0"/>
                </a:lnTo>
                <a:lnTo>
                  <a:pt x="4507992" y="25908"/>
                </a:lnTo>
                <a:lnTo>
                  <a:pt x="4533900" y="25908"/>
                </a:lnTo>
                <a:lnTo>
                  <a:pt x="4533900" y="0"/>
                </a:lnTo>
                <a:close/>
              </a:path>
              <a:path w="4839168" h="50902">
                <a:moveTo>
                  <a:pt x="4585716" y="0"/>
                </a:moveTo>
                <a:lnTo>
                  <a:pt x="4559808" y="0"/>
                </a:lnTo>
                <a:lnTo>
                  <a:pt x="4559808" y="25908"/>
                </a:lnTo>
                <a:lnTo>
                  <a:pt x="4585716" y="25908"/>
                </a:lnTo>
                <a:lnTo>
                  <a:pt x="4585716" y="0"/>
                </a:lnTo>
                <a:close/>
              </a:path>
              <a:path w="4839168" h="50902">
                <a:moveTo>
                  <a:pt x="4637532" y="0"/>
                </a:moveTo>
                <a:lnTo>
                  <a:pt x="4611624" y="0"/>
                </a:lnTo>
                <a:lnTo>
                  <a:pt x="4611624" y="25908"/>
                </a:lnTo>
                <a:lnTo>
                  <a:pt x="4637532" y="25908"/>
                </a:lnTo>
                <a:lnTo>
                  <a:pt x="4637532" y="0"/>
                </a:lnTo>
                <a:close/>
              </a:path>
              <a:path w="4839168" h="50902">
                <a:moveTo>
                  <a:pt x="4689348" y="0"/>
                </a:moveTo>
                <a:lnTo>
                  <a:pt x="4663440" y="0"/>
                </a:lnTo>
                <a:lnTo>
                  <a:pt x="4663440" y="25908"/>
                </a:lnTo>
                <a:lnTo>
                  <a:pt x="4689348" y="25908"/>
                </a:lnTo>
                <a:lnTo>
                  <a:pt x="4689348" y="0"/>
                </a:lnTo>
                <a:close/>
              </a:path>
              <a:path w="4839168" h="50902">
                <a:moveTo>
                  <a:pt x="4741164" y="0"/>
                </a:moveTo>
                <a:lnTo>
                  <a:pt x="4715256" y="0"/>
                </a:lnTo>
                <a:lnTo>
                  <a:pt x="4715256" y="25908"/>
                </a:lnTo>
                <a:lnTo>
                  <a:pt x="4741164" y="25908"/>
                </a:lnTo>
                <a:lnTo>
                  <a:pt x="4741164" y="0"/>
                </a:lnTo>
                <a:close/>
              </a:path>
              <a:path w="4839168" h="50902">
                <a:moveTo>
                  <a:pt x="4800600" y="-25907"/>
                </a:moveTo>
                <a:lnTo>
                  <a:pt x="4764510" y="6445"/>
                </a:lnTo>
                <a:lnTo>
                  <a:pt x="4763350" y="23904"/>
                </a:lnTo>
                <a:lnTo>
                  <a:pt x="4769112" y="35022"/>
                </a:lnTo>
                <a:lnTo>
                  <a:pt x="4778808" y="43724"/>
                </a:lnTo>
                <a:lnTo>
                  <a:pt x="4792178" y="49265"/>
                </a:lnTo>
                <a:lnTo>
                  <a:pt x="4808962" y="50902"/>
                </a:lnTo>
                <a:lnTo>
                  <a:pt x="4821075" y="45776"/>
                </a:lnTo>
                <a:lnTo>
                  <a:pt x="4830700" y="36597"/>
                </a:lnTo>
                <a:lnTo>
                  <a:pt x="4836004" y="25908"/>
                </a:lnTo>
                <a:lnTo>
                  <a:pt x="4767072" y="25908"/>
                </a:lnTo>
                <a:lnTo>
                  <a:pt x="4767072" y="0"/>
                </a:lnTo>
                <a:lnTo>
                  <a:pt x="4836596" y="0"/>
                </a:lnTo>
                <a:lnTo>
                  <a:pt x="4834935" y="-5265"/>
                </a:lnTo>
                <a:lnTo>
                  <a:pt x="4826437" y="-16075"/>
                </a:lnTo>
                <a:lnTo>
                  <a:pt x="4814663" y="-23285"/>
                </a:lnTo>
                <a:lnTo>
                  <a:pt x="4800600" y="-25907"/>
                </a:lnTo>
                <a:close/>
              </a:path>
              <a:path w="4839168" h="50902">
                <a:moveTo>
                  <a:pt x="4792980" y="0"/>
                </a:moveTo>
                <a:lnTo>
                  <a:pt x="4767072" y="0"/>
                </a:lnTo>
                <a:lnTo>
                  <a:pt x="4767072" y="25908"/>
                </a:lnTo>
                <a:lnTo>
                  <a:pt x="4792980" y="25908"/>
                </a:lnTo>
                <a:lnTo>
                  <a:pt x="4792980" y="0"/>
                </a:lnTo>
                <a:close/>
              </a:path>
              <a:path w="4839168" h="50902">
                <a:moveTo>
                  <a:pt x="4836596" y="0"/>
                </a:moveTo>
                <a:lnTo>
                  <a:pt x="4792980" y="0"/>
                </a:lnTo>
                <a:lnTo>
                  <a:pt x="4792980" y="25908"/>
                </a:lnTo>
                <a:lnTo>
                  <a:pt x="4836004" y="25908"/>
                </a:lnTo>
                <a:lnTo>
                  <a:pt x="4837008" y="23883"/>
                </a:lnTo>
                <a:lnTo>
                  <a:pt x="4839168" y="8156"/>
                </a:lnTo>
                <a:lnTo>
                  <a:pt x="4836596" y="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4607178" y="3811270"/>
            <a:ext cx="1863725" cy="360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2835"/>
              </a:lnSpc>
            </a:pPr>
            <a:r>
              <a:rPr sz="2400" spc="10" smtClean="0">
                <a:latin typeface="Microsoft JhengHei"/>
                <a:cs typeface="Microsoft JhengHei"/>
              </a:rPr>
              <a:t>基站解决方案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204210" y="3838067"/>
            <a:ext cx="194945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4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2933700" y="4626864"/>
            <a:ext cx="755903" cy="653796"/>
          </a:xfrm>
          <a:custGeom>
            <a:rect l="l" t="t" r="r" b="b"/>
            <a:pathLst>
              <a:path w="755903" h="653796">
                <a:moveTo>
                  <a:pt x="566801" y="0"/>
                </a:moveTo>
                <a:lnTo>
                  <a:pt x="189103" y="0"/>
                </a:lnTo>
                <a:lnTo>
                  <a:pt x="0" y="326898"/>
                </a:lnTo>
                <a:lnTo>
                  <a:pt x="189103" y="653796"/>
                </a:lnTo>
                <a:lnTo>
                  <a:pt x="566801" y="653796"/>
                </a:lnTo>
                <a:lnTo>
                  <a:pt x="755904" y="326898"/>
                </a:lnTo>
                <a:lnTo>
                  <a:pt x="56680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/>
          <p:nvPr/>
        </p:nvSpPr>
        <p:spPr>
          <a:xfrm>
            <a:off x="2927604" y="4614671"/>
            <a:ext cx="755904" cy="65379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>
            <a:off x="2927604" y="4614671"/>
            <a:ext cx="755904" cy="653796"/>
          </a:xfrm>
          <a:custGeom>
            <a:rect l="l" t="t" r="r" b="b"/>
            <a:pathLst>
              <a:path w="755903" h="653796">
                <a:moveTo>
                  <a:pt x="0" y="326897"/>
                </a:moveTo>
                <a:lnTo>
                  <a:pt x="189103" y="0"/>
                </a:lnTo>
                <a:lnTo>
                  <a:pt x="566801" y="0"/>
                </a:lnTo>
                <a:lnTo>
                  <a:pt x="755904" y="326897"/>
                </a:lnTo>
                <a:lnTo>
                  <a:pt x="566801" y="653795"/>
                </a:lnTo>
                <a:lnTo>
                  <a:pt x="189103" y="653795"/>
                </a:lnTo>
                <a:lnTo>
                  <a:pt x="0" y="326897"/>
                </a:lnTo>
                <a:close/>
              </a:path>
            </a:pathLst>
          </a:custGeom>
          <a:ln w="9144">
            <a:solidFill>
              <a:srgbClr val="C0C0C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>
            <a:off x="2924555" y="4629911"/>
            <a:ext cx="758952" cy="66903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>
            <a:off x="2971800" y="4654296"/>
            <a:ext cx="664463" cy="57454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>
            <a:off x="2971800" y="4654296"/>
            <a:ext cx="664463" cy="574548"/>
          </a:xfrm>
          <a:custGeom>
            <a:rect l="l" t="t" r="r" b="b"/>
            <a:pathLst>
              <a:path w="664463" h="574548">
                <a:moveTo>
                  <a:pt x="0" y="287273"/>
                </a:moveTo>
                <a:lnTo>
                  <a:pt x="165989" y="0"/>
                </a:lnTo>
                <a:lnTo>
                  <a:pt x="498475" y="0"/>
                </a:lnTo>
                <a:lnTo>
                  <a:pt x="664464" y="287273"/>
                </a:lnTo>
                <a:lnTo>
                  <a:pt x="498475" y="574547"/>
                </a:lnTo>
                <a:lnTo>
                  <a:pt x="165989" y="574547"/>
                </a:lnTo>
                <a:lnTo>
                  <a:pt x="0" y="287273"/>
                </a:lnTo>
                <a:close/>
              </a:path>
            </a:pathLst>
          </a:custGeom>
          <a:ln w="9144">
            <a:solidFill>
              <a:srgbClr val="EF5158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3537965" y="5212079"/>
            <a:ext cx="4839168" cy="50902"/>
          </a:xfrm>
          <a:custGeom>
            <a:rect l="l" t="t" r="r" b="b"/>
            <a:pathLst>
              <a:path w="4839168" h="50902">
                <a:moveTo>
                  <a:pt x="25908" y="0"/>
                </a:moveTo>
                <a:lnTo>
                  <a:pt x="0" y="0"/>
                </a:lnTo>
                <a:lnTo>
                  <a:pt x="0" y="25908"/>
                </a:lnTo>
                <a:lnTo>
                  <a:pt x="25908" y="25908"/>
                </a:lnTo>
                <a:lnTo>
                  <a:pt x="25908" y="0"/>
                </a:lnTo>
                <a:close/>
              </a:path>
              <a:path w="4839168" h="50902">
                <a:moveTo>
                  <a:pt x="77724" y="0"/>
                </a:moveTo>
                <a:lnTo>
                  <a:pt x="51816" y="0"/>
                </a:lnTo>
                <a:lnTo>
                  <a:pt x="51816" y="25908"/>
                </a:lnTo>
                <a:lnTo>
                  <a:pt x="77724" y="25908"/>
                </a:lnTo>
                <a:lnTo>
                  <a:pt x="77724" y="0"/>
                </a:lnTo>
                <a:close/>
              </a:path>
              <a:path w="4839168" h="50902">
                <a:moveTo>
                  <a:pt x="129539" y="0"/>
                </a:moveTo>
                <a:lnTo>
                  <a:pt x="103632" y="0"/>
                </a:lnTo>
                <a:lnTo>
                  <a:pt x="103632" y="25908"/>
                </a:lnTo>
                <a:lnTo>
                  <a:pt x="129539" y="25908"/>
                </a:lnTo>
                <a:lnTo>
                  <a:pt x="129539" y="0"/>
                </a:lnTo>
                <a:close/>
              </a:path>
              <a:path w="4839168" h="50902">
                <a:moveTo>
                  <a:pt x="181356" y="0"/>
                </a:moveTo>
                <a:lnTo>
                  <a:pt x="155448" y="0"/>
                </a:lnTo>
                <a:lnTo>
                  <a:pt x="155448" y="25908"/>
                </a:lnTo>
                <a:lnTo>
                  <a:pt x="181356" y="25908"/>
                </a:lnTo>
                <a:lnTo>
                  <a:pt x="181356" y="0"/>
                </a:lnTo>
                <a:close/>
              </a:path>
              <a:path w="4839168" h="50902">
                <a:moveTo>
                  <a:pt x="233172" y="0"/>
                </a:moveTo>
                <a:lnTo>
                  <a:pt x="207264" y="0"/>
                </a:lnTo>
                <a:lnTo>
                  <a:pt x="207264" y="25908"/>
                </a:lnTo>
                <a:lnTo>
                  <a:pt x="233172" y="25908"/>
                </a:lnTo>
                <a:lnTo>
                  <a:pt x="233172" y="0"/>
                </a:lnTo>
                <a:close/>
              </a:path>
              <a:path w="4839168" h="50902">
                <a:moveTo>
                  <a:pt x="284988" y="0"/>
                </a:moveTo>
                <a:lnTo>
                  <a:pt x="259079" y="0"/>
                </a:lnTo>
                <a:lnTo>
                  <a:pt x="259079" y="25908"/>
                </a:lnTo>
                <a:lnTo>
                  <a:pt x="284988" y="25908"/>
                </a:lnTo>
                <a:lnTo>
                  <a:pt x="284988" y="0"/>
                </a:lnTo>
                <a:close/>
              </a:path>
              <a:path w="4839168" h="50902">
                <a:moveTo>
                  <a:pt x="336804" y="0"/>
                </a:moveTo>
                <a:lnTo>
                  <a:pt x="310896" y="0"/>
                </a:lnTo>
                <a:lnTo>
                  <a:pt x="310896" y="25908"/>
                </a:lnTo>
                <a:lnTo>
                  <a:pt x="336804" y="25908"/>
                </a:lnTo>
                <a:lnTo>
                  <a:pt x="336804" y="0"/>
                </a:lnTo>
                <a:close/>
              </a:path>
              <a:path w="4839168" h="50902">
                <a:moveTo>
                  <a:pt x="388620" y="0"/>
                </a:moveTo>
                <a:lnTo>
                  <a:pt x="362712" y="0"/>
                </a:lnTo>
                <a:lnTo>
                  <a:pt x="362712" y="25908"/>
                </a:lnTo>
                <a:lnTo>
                  <a:pt x="388620" y="25908"/>
                </a:lnTo>
                <a:lnTo>
                  <a:pt x="388620" y="0"/>
                </a:lnTo>
                <a:close/>
              </a:path>
              <a:path w="4839168" h="50902">
                <a:moveTo>
                  <a:pt x="440436" y="0"/>
                </a:moveTo>
                <a:lnTo>
                  <a:pt x="414528" y="0"/>
                </a:lnTo>
                <a:lnTo>
                  <a:pt x="414528" y="25908"/>
                </a:lnTo>
                <a:lnTo>
                  <a:pt x="440436" y="25908"/>
                </a:lnTo>
                <a:lnTo>
                  <a:pt x="440436" y="0"/>
                </a:lnTo>
                <a:close/>
              </a:path>
              <a:path w="4839168" h="50902">
                <a:moveTo>
                  <a:pt x="492252" y="0"/>
                </a:moveTo>
                <a:lnTo>
                  <a:pt x="466344" y="0"/>
                </a:lnTo>
                <a:lnTo>
                  <a:pt x="466344" y="25908"/>
                </a:lnTo>
                <a:lnTo>
                  <a:pt x="492252" y="25908"/>
                </a:lnTo>
                <a:lnTo>
                  <a:pt x="492252" y="0"/>
                </a:lnTo>
                <a:close/>
              </a:path>
              <a:path w="4839168" h="50902">
                <a:moveTo>
                  <a:pt x="544068" y="0"/>
                </a:moveTo>
                <a:lnTo>
                  <a:pt x="518159" y="0"/>
                </a:lnTo>
                <a:lnTo>
                  <a:pt x="518159" y="25908"/>
                </a:lnTo>
                <a:lnTo>
                  <a:pt x="544068" y="25908"/>
                </a:lnTo>
                <a:lnTo>
                  <a:pt x="544068" y="0"/>
                </a:lnTo>
                <a:close/>
              </a:path>
              <a:path w="4839168" h="50902">
                <a:moveTo>
                  <a:pt x="595884" y="0"/>
                </a:moveTo>
                <a:lnTo>
                  <a:pt x="569976" y="0"/>
                </a:lnTo>
                <a:lnTo>
                  <a:pt x="569976" y="25908"/>
                </a:lnTo>
                <a:lnTo>
                  <a:pt x="595884" y="25908"/>
                </a:lnTo>
                <a:lnTo>
                  <a:pt x="595884" y="0"/>
                </a:lnTo>
                <a:close/>
              </a:path>
              <a:path w="4839168" h="50902">
                <a:moveTo>
                  <a:pt x="647700" y="0"/>
                </a:moveTo>
                <a:lnTo>
                  <a:pt x="621792" y="0"/>
                </a:lnTo>
                <a:lnTo>
                  <a:pt x="621792" y="25908"/>
                </a:lnTo>
                <a:lnTo>
                  <a:pt x="647700" y="25908"/>
                </a:lnTo>
                <a:lnTo>
                  <a:pt x="647700" y="0"/>
                </a:lnTo>
                <a:close/>
              </a:path>
              <a:path w="4839168" h="50902">
                <a:moveTo>
                  <a:pt x="699516" y="0"/>
                </a:moveTo>
                <a:lnTo>
                  <a:pt x="673608" y="0"/>
                </a:lnTo>
                <a:lnTo>
                  <a:pt x="673608" y="25908"/>
                </a:lnTo>
                <a:lnTo>
                  <a:pt x="699516" y="25908"/>
                </a:lnTo>
                <a:lnTo>
                  <a:pt x="699516" y="0"/>
                </a:lnTo>
                <a:close/>
              </a:path>
              <a:path w="4839168" h="50902">
                <a:moveTo>
                  <a:pt x="751332" y="0"/>
                </a:moveTo>
                <a:lnTo>
                  <a:pt x="725424" y="0"/>
                </a:lnTo>
                <a:lnTo>
                  <a:pt x="725424" y="25908"/>
                </a:lnTo>
                <a:lnTo>
                  <a:pt x="751332" y="25908"/>
                </a:lnTo>
                <a:lnTo>
                  <a:pt x="751332" y="0"/>
                </a:lnTo>
                <a:close/>
              </a:path>
              <a:path w="4839168" h="50902">
                <a:moveTo>
                  <a:pt x="803148" y="0"/>
                </a:moveTo>
                <a:lnTo>
                  <a:pt x="777240" y="0"/>
                </a:lnTo>
                <a:lnTo>
                  <a:pt x="777240" y="25908"/>
                </a:lnTo>
                <a:lnTo>
                  <a:pt x="803148" y="25908"/>
                </a:lnTo>
                <a:lnTo>
                  <a:pt x="803148" y="0"/>
                </a:lnTo>
                <a:close/>
              </a:path>
              <a:path w="4839168" h="50902">
                <a:moveTo>
                  <a:pt x="854963" y="0"/>
                </a:moveTo>
                <a:lnTo>
                  <a:pt x="829056" y="0"/>
                </a:lnTo>
                <a:lnTo>
                  <a:pt x="829056" y="25908"/>
                </a:lnTo>
                <a:lnTo>
                  <a:pt x="854963" y="25908"/>
                </a:lnTo>
                <a:lnTo>
                  <a:pt x="854963" y="0"/>
                </a:lnTo>
                <a:close/>
              </a:path>
              <a:path w="4839168" h="50902">
                <a:moveTo>
                  <a:pt x="906780" y="0"/>
                </a:moveTo>
                <a:lnTo>
                  <a:pt x="880872" y="0"/>
                </a:lnTo>
                <a:lnTo>
                  <a:pt x="880872" y="25908"/>
                </a:lnTo>
                <a:lnTo>
                  <a:pt x="906780" y="25908"/>
                </a:lnTo>
                <a:lnTo>
                  <a:pt x="906780" y="0"/>
                </a:lnTo>
                <a:close/>
              </a:path>
              <a:path w="4839168" h="50902">
                <a:moveTo>
                  <a:pt x="958596" y="0"/>
                </a:moveTo>
                <a:lnTo>
                  <a:pt x="932688" y="0"/>
                </a:lnTo>
                <a:lnTo>
                  <a:pt x="932688" y="25908"/>
                </a:lnTo>
                <a:lnTo>
                  <a:pt x="958596" y="25908"/>
                </a:lnTo>
                <a:lnTo>
                  <a:pt x="958596" y="0"/>
                </a:lnTo>
                <a:close/>
              </a:path>
              <a:path w="4839168" h="50902">
                <a:moveTo>
                  <a:pt x="1010412" y="0"/>
                </a:moveTo>
                <a:lnTo>
                  <a:pt x="984504" y="0"/>
                </a:lnTo>
                <a:lnTo>
                  <a:pt x="984504" y="25908"/>
                </a:lnTo>
                <a:lnTo>
                  <a:pt x="1010412" y="25908"/>
                </a:lnTo>
                <a:lnTo>
                  <a:pt x="1010412" y="0"/>
                </a:lnTo>
                <a:close/>
              </a:path>
              <a:path w="4839168" h="50902">
                <a:moveTo>
                  <a:pt x="1062228" y="0"/>
                </a:moveTo>
                <a:lnTo>
                  <a:pt x="1036319" y="0"/>
                </a:lnTo>
                <a:lnTo>
                  <a:pt x="1036319" y="25908"/>
                </a:lnTo>
                <a:lnTo>
                  <a:pt x="1062228" y="25908"/>
                </a:lnTo>
                <a:lnTo>
                  <a:pt x="1062228" y="0"/>
                </a:lnTo>
                <a:close/>
              </a:path>
              <a:path w="4839168" h="50902">
                <a:moveTo>
                  <a:pt x="1114044" y="0"/>
                </a:moveTo>
                <a:lnTo>
                  <a:pt x="1088136" y="0"/>
                </a:lnTo>
                <a:lnTo>
                  <a:pt x="1088136" y="25908"/>
                </a:lnTo>
                <a:lnTo>
                  <a:pt x="1114044" y="25908"/>
                </a:lnTo>
                <a:lnTo>
                  <a:pt x="1114044" y="0"/>
                </a:lnTo>
                <a:close/>
              </a:path>
              <a:path w="4839168" h="50902">
                <a:moveTo>
                  <a:pt x="1165860" y="0"/>
                </a:moveTo>
                <a:lnTo>
                  <a:pt x="1139952" y="0"/>
                </a:lnTo>
                <a:lnTo>
                  <a:pt x="1139952" y="25908"/>
                </a:lnTo>
                <a:lnTo>
                  <a:pt x="1165860" y="25908"/>
                </a:lnTo>
                <a:lnTo>
                  <a:pt x="1165860" y="0"/>
                </a:lnTo>
                <a:close/>
              </a:path>
              <a:path w="4839168" h="50902">
                <a:moveTo>
                  <a:pt x="1217676" y="0"/>
                </a:moveTo>
                <a:lnTo>
                  <a:pt x="1191768" y="0"/>
                </a:lnTo>
                <a:lnTo>
                  <a:pt x="1191768" y="25908"/>
                </a:lnTo>
                <a:lnTo>
                  <a:pt x="1217676" y="25908"/>
                </a:lnTo>
                <a:lnTo>
                  <a:pt x="1217676" y="0"/>
                </a:lnTo>
                <a:close/>
              </a:path>
              <a:path w="4839168" h="50902">
                <a:moveTo>
                  <a:pt x="1269492" y="0"/>
                </a:moveTo>
                <a:lnTo>
                  <a:pt x="1243584" y="0"/>
                </a:lnTo>
                <a:lnTo>
                  <a:pt x="1243584" y="25908"/>
                </a:lnTo>
                <a:lnTo>
                  <a:pt x="1269492" y="25908"/>
                </a:lnTo>
                <a:lnTo>
                  <a:pt x="1269492" y="0"/>
                </a:lnTo>
                <a:close/>
              </a:path>
              <a:path w="4839168" h="50902">
                <a:moveTo>
                  <a:pt x="1321308" y="0"/>
                </a:moveTo>
                <a:lnTo>
                  <a:pt x="1295400" y="0"/>
                </a:lnTo>
                <a:lnTo>
                  <a:pt x="1295400" y="25908"/>
                </a:lnTo>
                <a:lnTo>
                  <a:pt x="1321308" y="25908"/>
                </a:lnTo>
                <a:lnTo>
                  <a:pt x="1321308" y="0"/>
                </a:lnTo>
                <a:close/>
              </a:path>
              <a:path w="4839168" h="50902">
                <a:moveTo>
                  <a:pt x="1373124" y="0"/>
                </a:moveTo>
                <a:lnTo>
                  <a:pt x="1347216" y="0"/>
                </a:lnTo>
                <a:lnTo>
                  <a:pt x="1347216" y="25908"/>
                </a:lnTo>
                <a:lnTo>
                  <a:pt x="1373124" y="25908"/>
                </a:lnTo>
                <a:lnTo>
                  <a:pt x="1373124" y="0"/>
                </a:lnTo>
                <a:close/>
              </a:path>
              <a:path w="4839168" h="50902">
                <a:moveTo>
                  <a:pt x="1424940" y="0"/>
                </a:moveTo>
                <a:lnTo>
                  <a:pt x="1399032" y="0"/>
                </a:lnTo>
                <a:lnTo>
                  <a:pt x="1399032" y="25908"/>
                </a:lnTo>
                <a:lnTo>
                  <a:pt x="1424940" y="25908"/>
                </a:lnTo>
                <a:lnTo>
                  <a:pt x="1424940" y="0"/>
                </a:lnTo>
                <a:close/>
              </a:path>
              <a:path w="4839168" h="50902">
                <a:moveTo>
                  <a:pt x="1476756" y="0"/>
                </a:moveTo>
                <a:lnTo>
                  <a:pt x="1450848" y="0"/>
                </a:lnTo>
                <a:lnTo>
                  <a:pt x="1450848" y="25908"/>
                </a:lnTo>
                <a:lnTo>
                  <a:pt x="1476756" y="25908"/>
                </a:lnTo>
                <a:lnTo>
                  <a:pt x="1476756" y="0"/>
                </a:lnTo>
                <a:close/>
              </a:path>
              <a:path w="4839168" h="50902">
                <a:moveTo>
                  <a:pt x="1528572" y="0"/>
                </a:moveTo>
                <a:lnTo>
                  <a:pt x="1502664" y="0"/>
                </a:lnTo>
                <a:lnTo>
                  <a:pt x="1502664" y="25908"/>
                </a:lnTo>
                <a:lnTo>
                  <a:pt x="1528572" y="25908"/>
                </a:lnTo>
                <a:lnTo>
                  <a:pt x="1528572" y="0"/>
                </a:lnTo>
                <a:close/>
              </a:path>
              <a:path w="4839168" h="50902">
                <a:moveTo>
                  <a:pt x="1580388" y="0"/>
                </a:moveTo>
                <a:lnTo>
                  <a:pt x="1554480" y="0"/>
                </a:lnTo>
                <a:lnTo>
                  <a:pt x="1554480" y="25908"/>
                </a:lnTo>
                <a:lnTo>
                  <a:pt x="1580388" y="25908"/>
                </a:lnTo>
                <a:lnTo>
                  <a:pt x="1580388" y="0"/>
                </a:lnTo>
                <a:close/>
              </a:path>
              <a:path w="4839168" h="50902">
                <a:moveTo>
                  <a:pt x="1632204" y="0"/>
                </a:moveTo>
                <a:lnTo>
                  <a:pt x="1606296" y="0"/>
                </a:lnTo>
                <a:lnTo>
                  <a:pt x="1606296" y="25908"/>
                </a:lnTo>
                <a:lnTo>
                  <a:pt x="1632204" y="25908"/>
                </a:lnTo>
                <a:lnTo>
                  <a:pt x="1632204" y="0"/>
                </a:lnTo>
                <a:close/>
              </a:path>
              <a:path w="4839168" h="50902">
                <a:moveTo>
                  <a:pt x="1684020" y="0"/>
                </a:moveTo>
                <a:lnTo>
                  <a:pt x="1658112" y="0"/>
                </a:lnTo>
                <a:lnTo>
                  <a:pt x="1658112" y="25908"/>
                </a:lnTo>
                <a:lnTo>
                  <a:pt x="1684020" y="25908"/>
                </a:lnTo>
                <a:lnTo>
                  <a:pt x="1684020" y="0"/>
                </a:lnTo>
                <a:close/>
              </a:path>
              <a:path w="4839168" h="50902">
                <a:moveTo>
                  <a:pt x="1735836" y="0"/>
                </a:moveTo>
                <a:lnTo>
                  <a:pt x="1709927" y="0"/>
                </a:lnTo>
                <a:lnTo>
                  <a:pt x="1709927" y="25908"/>
                </a:lnTo>
                <a:lnTo>
                  <a:pt x="1735836" y="25908"/>
                </a:lnTo>
                <a:lnTo>
                  <a:pt x="1735836" y="0"/>
                </a:lnTo>
                <a:close/>
              </a:path>
              <a:path w="4839168" h="50902">
                <a:moveTo>
                  <a:pt x="1787652" y="0"/>
                </a:moveTo>
                <a:lnTo>
                  <a:pt x="1761744" y="0"/>
                </a:lnTo>
                <a:lnTo>
                  <a:pt x="1761744" y="25908"/>
                </a:lnTo>
                <a:lnTo>
                  <a:pt x="1787652" y="25908"/>
                </a:lnTo>
                <a:lnTo>
                  <a:pt x="1787652" y="0"/>
                </a:lnTo>
                <a:close/>
              </a:path>
              <a:path w="4839168" h="50902">
                <a:moveTo>
                  <a:pt x="1839468" y="0"/>
                </a:moveTo>
                <a:lnTo>
                  <a:pt x="1813560" y="0"/>
                </a:lnTo>
                <a:lnTo>
                  <a:pt x="1813560" y="25908"/>
                </a:lnTo>
                <a:lnTo>
                  <a:pt x="1839468" y="25908"/>
                </a:lnTo>
                <a:lnTo>
                  <a:pt x="1839468" y="0"/>
                </a:lnTo>
                <a:close/>
              </a:path>
              <a:path w="4839168" h="50902">
                <a:moveTo>
                  <a:pt x="1891283" y="0"/>
                </a:moveTo>
                <a:lnTo>
                  <a:pt x="1865376" y="0"/>
                </a:lnTo>
                <a:lnTo>
                  <a:pt x="1865376" y="25908"/>
                </a:lnTo>
                <a:lnTo>
                  <a:pt x="1891283" y="25908"/>
                </a:lnTo>
                <a:lnTo>
                  <a:pt x="1891283" y="0"/>
                </a:lnTo>
                <a:close/>
              </a:path>
              <a:path w="4839168" h="50902">
                <a:moveTo>
                  <a:pt x="1943100" y="0"/>
                </a:moveTo>
                <a:lnTo>
                  <a:pt x="1917192" y="0"/>
                </a:lnTo>
                <a:lnTo>
                  <a:pt x="1917192" y="25908"/>
                </a:lnTo>
                <a:lnTo>
                  <a:pt x="1943100" y="25908"/>
                </a:lnTo>
                <a:lnTo>
                  <a:pt x="1943100" y="0"/>
                </a:lnTo>
                <a:close/>
              </a:path>
              <a:path w="4839168" h="50902">
                <a:moveTo>
                  <a:pt x="1994916" y="0"/>
                </a:moveTo>
                <a:lnTo>
                  <a:pt x="1969008" y="0"/>
                </a:lnTo>
                <a:lnTo>
                  <a:pt x="1969008" y="25908"/>
                </a:lnTo>
                <a:lnTo>
                  <a:pt x="1994916" y="25908"/>
                </a:lnTo>
                <a:lnTo>
                  <a:pt x="1994916" y="0"/>
                </a:lnTo>
                <a:close/>
              </a:path>
              <a:path w="4839168" h="50902">
                <a:moveTo>
                  <a:pt x="2046732" y="0"/>
                </a:moveTo>
                <a:lnTo>
                  <a:pt x="2020824" y="0"/>
                </a:lnTo>
                <a:lnTo>
                  <a:pt x="2020824" y="25908"/>
                </a:lnTo>
                <a:lnTo>
                  <a:pt x="2046732" y="25908"/>
                </a:lnTo>
                <a:lnTo>
                  <a:pt x="2046732" y="0"/>
                </a:lnTo>
                <a:close/>
              </a:path>
              <a:path w="4839168" h="50902">
                <a:moveTo>
                  <a:pt x="2098548" y="0"/>
                </a:moveTo>
                <a:lnTo>
                  <a:pt x="2072639" y="0"/>
                </a:lnTo>
                <a:lnTo>
                  <a:pt x="2072639" y="25908"/>
                </a:lnTo>
                <a:lnTo>
                  <a:pt x="2098548" y="25908"/>
                </a:lnTo>
                <a:lnTo>
                  <a:pt x="2098548" y="0"/>
                </a:lnTo>
                <a:close/>
              </a:path>
              <a:path w="4839168" h="50902">
                <a:moveTo>
                  <a:pt x="2150364" y="0"/>
                </a:moveTo>
                <a:lnTo>
                  <a:pt x="2124456" y="0"/>
                </a:lnTo>
                <a:lnTo>
                  <a:pt x="2124456" y="25908"/>
                </a:lnTo>
                <a:lnTo>
                  <a:pt x="2150364" y="25908"/>
                </a:lnTo>
                <a:lnTo>
                  <a:pt x="2150364" y="0"/>
                </a:lnTo>
                <a:close/>
              </a:path>
              <a:path w="4839168" h="50902">
                <a:moveTo>
                  <a:pt x="2202180" y="0"/>
                </a:moveTo>
                <a:lnTo>
                  <a:pt x="2176272" y="0"/>
                </a:lnTo>
                <a:lnTo>
                  <a:pt x="2176272" y="25908"/>
                </a:lnTo>
                <a:lnTo>
                  <a:pt x="2202180" y="25908"/>
                </a:lnTo>
                <a:lnTo>
                  <a:pt x="2202180" y="0"/>
                </a:lnTo>
                <a:close/>
              </a:path>
              <a:path w="4839168" h="50902">
                <a:moveTo>
                  <a:pt x="2253996" y="0"/>
                </a:moveTo>
                <a:lnTo>
                  <a:pt x="2228088" y="0"/>
                </a:lnTo>
                <a:lnTo>
                  <a:pt x="2228088" y="25908"/>
                </a:lnTo>
                <a:lnTo>
                  <a:pt x="2253996" y="25908"/>
                </a:lnTo>
                <a:lnTo>
                  <a:pt x="2253996" y="0"/>
                </a:lnTo>
                <a:close/>
              </a:path>
              <a:path w="4839168" h="50902">
                <a:moveTo>
                  <a:pt x="2305812" y="0"/>
                </a:moveTo>
                <a:lnTo>
                  <a:pt x="2279904" y="0"/>
                </a:lnTo>
                <a:lnTo>
                  <a:pt x="2279904" y="25908"/>
                </a:lnTo>
                <a:lnTo>
                  <a:pt x="2305812" y="25908"/>
                </a:lnTo>
                <a:lnTo>
                  <a:pt x="2305812" y="0"/>
                </a:lnTo>
                <a:close/>
              </a:path>
              <a:path w="4839168" h="50902">
                <a:moveTo>
                  <a:pt x="2357628" y="0"/>
                </a:moveTo>
                <a:lnTo>
                  <a:pt x="2331720" y="0"/>
                </a:lnTo>
                <a:lnTo>
                  <a:pt x="2331720" y="25908"/>
                </a:lnTo>
                <a:lnTo>
                  <a:pt x="2357628" y="25908"/>
                </a:lnTo>
                <a:lnTo>
                  <a:pt x="2357628" y="0"/>
                </a:lnTo>
                <a:close/>
              </a:path>
              <a:path w="4839168" h="50902">
                <a:moveTo>
                  <a:pt x="2409444" y="0"/>
                </a:moveTo>
                <a:lnTo>
                  <a:pt x="2383536" y="0"/>
                </a:lnTo>
                <a:lnTo>
                  <a:pt x="2383536" y="25908"/>
                </a:lnTo>
                <a:lnTo>
                  <a:pt x="2409444" y="25908"/>
                </a:lnTo>
                <a:lnTo>
                  <a:pt x="2409444" y="0"/>
                </a:lnTo>
                <a:close/>
              </a:path>
              <a:path w="4839168" h="50902">
                <a:moveTo>
                  <a:pt x="2461260" y="0"/>
                </a:moveTo>
                <a:lnTo>
                  <a:pt x="2435352" y="0"/>
                </a:lnTo>
                <a:lnTo>
                  <a:pt x="2435352" y="25908"/>
                </a:lnTo>
                <a:lnTo>
                  <a:pt x="2461260" y="25908"/>
                </a:lnTo>
                <a:lnTo>
                  <a:pt x="2461260" y="0"/>
                </a:lnTo>
                <a:close/>
              </a:path>
              <a:path w="4839168" h="50902">
                <a:moveTo>
                  <a:pt x="2513076" y="0"/>
                </a:moveTo>
                <a:lnTo>
                  <a:pt x="2487168" y="0"/>
                </a:lnTo>
                <a:lnTo>
                  <a:pt x="2487168" y="25908"/>
                </a:lnTo>
                <a:lnTo>
                  <a:pt x="2513076" y="25908"/>
                </a:lnTo>
                <a:lnTo>
                  <a:pt x="2513076" y="0"/>
                </a:lnTo>
                <a:close/>
              </a:path>
              <a:path w="4839168" h="50902">
                <a:moveTo>
                  <a:pt x="2564892" y="0"/>
                </a:moveTo>
                <a:lnTo>
                  <a:pt x="2538984" y="0"/>
                </a:lnTo>
                <a:lnTo>
                  <a:pt x="2538984" y="25908"/>
                </a:lnTo>
                <a:lnTo>
                  <a:pt x="2564892" y="25908"/>
                </a:lnTo>
                <a:lnTo>
                  <a:pt x="2564892" y="0"/>
                </a:lnTo>
                <a:close/>
              </a:path>
              <a:path w="4839168" h="50902">
                <a:moveTo>
                  <a:pt x="2616708" y="0"/>
                </a:moveTo>
                <a:lnTo>
                  <a:pt x="2590800" y="0"/>
                </a:lnTo>
                <a:lnTo>
                  <a:pt x="2590800" y="25908"/>
                </a:lnTo>
                <a:lnTo>
                  <a:pt x="2616708" y="25908"/>
                </a:lnTo>
                <a:lnTo>
                  <a:pt x="2616708" y="0"/>
                </a:lnTo>
                <a:close/>
              </a:path>
              <a:path w="4839168" h="50902">
                <a:moveTo>
                  <a:pt x="2668524" y="0"/>
                </a:moveTo>
                <a:lnTo>
                  <a:pt x="2642616" y="0"/>
                </a:lnTo>
                <a:lnTo>
                  <a:pt x="2642616" y="25908"/>
                </a:lnTo>
                <a:lnTo>
                  <a:pt x="2668524" y="25908"/>
                </a:lnTo>
                <a:lnTo>
                  <a:pt x="2668524" y="0"/>
                </a:lnTo>
                <a:close/>
              </a:path>
              <a:path w="4839168" h="50902">
                <a:moveTo>
                  <a:pt x="2720340" y="0"/>
                </a:moveTo>
                <a:lnTo>
                  <a:pt x="2694432" y="0"/>
                </a:lnTo>
                <a:lnTo>
                  <a:pt x="2694432" y="25908"/>
                </a:lnTo>
                <a:lnTo>
                  <a:pt x="2720340" y="25908"/>
                </a:lnTo>
                <a:lnTo>
                  <a:pt x="2720340" y="0"/>
                </a:lnTo>
                <a:close/>
              </a:path>
              <a:path w="4839168" h="50902">
                <a:moveTo>
                  <a:pt x="2772156" y="0"/>
                </a:moveTo>
                <a:lnTo>
                  <a:pt x="2746248" y="0"/>
                </a:lnTo>
                <a:lnTo>
                  <a:pt x="2746248" y="25908"/>
                </a:lnTo>
                <a:lnTo>
                  <a:pt x="2772156" y="25908"/>
                </a:lnTo>
                <a:lnTo>
                  <a:pt x="2772156" y="0"/>
                </a:lnTo>
                <a:close/>
              </a:path>
              <a:path w="4839168" h="50902">
                <a:moveTo>
                  <a:pt x="2823972" y="0"/>
                </a:moveTo>
                <a:lnTo>
                  <a:pt x="2798064" y="0"/>
                </a:lnTo>
                <a:lnTo>
                  <a:pt x="2798064" y="25908"/>
                </a:lnTo>
                <a:lnTo>
                  <a:pt x="2823972" y="25908"/>
                </a:lnTo>
                <a:lnTo>
                  <a:pt x="2823972" y="0"/>
                </a:lnTo>
                <a:close/>
              </a:path>
              <a:path w="4839168" h="50902">
                <a:moveTo>
                  <a:pt x="2875788" y="0"/>
                </a:moveTo>
                <a:lnTo>
                  <a:pt x="2849880" y="0"/>
                </a:lnTo>
                <a:lnTo>
                  <a:pt x="2849880" y="25908"/>
                </a:lnTo>
                <a:lnTo>
                  <a:pt x="2875788" y="25908"/>
                </a:lnTo>
                <a:lnTo>
                  <a:pt x="2875788" y="0"/>
                </a:lnTo>
                <a:close/>
              </a:path>
              <a:path w="4839168" h="50902">
                <a:moveTo>
                  <a:pt x="2927604" y="0"/>
                </a:moveTo>
                <a:lnTo>
                  <a:pt x="2901696" y="0"/>
                </a:lnTo>
                <a:lnTo>
                  <a:pt x="2901696" y="25908"/>
                </a:lnTo>
                <a:lnTo>
                  <a:pt x="2927604" y="25908"/>
                </a:lnTo>
                <a:lnTo>
                  <a:pt x="2927604" y="0"/>
                </a:lnTo>
                <a:close/>
              </a:path>
              <a:path w="4839168" h="50902">
                <a:moveTo>
                  <a:pt x="2979420" y="0"/>
                </a:moveTo>
                <a:lnTo>
                  <a:pt x="2953512" y="0"/>
                </a:lnTo>
                <a:lnTo>
                  <a:pt x="2953512" y="25908"/>
                </a:lnTo>
                <a:lnTo>
                  <a:pt x="2979420" y="25908"/>
                </a:lnTo>
                <a:lnTo>
                  <a:pt x="2979420" y="0"/>
                </a:lnTo>
                <a:close/>
              </a:path>
              <a:path w="4839168" h="50902">
                <a:moveTo>
                  <a:pt x="3031236" y="0"/>
                </a:moveTo>
                <a:lnTo>
                  <a:pt x="3005328" y="0"/>
                </a:lnTo>
                <a:lnTo>
                  <a:pt x="3005328" y="25908"/>
                </a:lnTo>
                <a:lnTo>
                  <a:pt x="3031236" y="25908"/>
                </a:lnTo>
                <a:lnTo>
                  <a:pt x="3031236" y="0"/>
                </a:lnTo>
                <a:close/>
              </a:path>
              <a:path w="4839168" h="50902">
                <a:moveTo>
                  <a:pt x="3083052" y="0"/>
                </a:moveTo>
                <a:lnTo>
                  <a:pt x="3057144" y="0"/>
                </a:lnTo>
                <a:lnTo>
                  <a:pt x="3057144" y="25908"/>
                </a:lnTo>
                <a:lnTo>
                  <a:pt x="3083052" y="25908"/>
                </a:lnTo>
                <a:lnTo>
                  <a:pt x="3083052" y="0"/>
                </a:lnTo>
                <a:close/>
              </a:path>
              <a:path w="4839168" h="50902">
                <a:moveTo>
                  <a:pt x="3134868" y="0"/>
                </a:moveTo>
                <a:lnTo>
                  <a:pt x="3108960" y="0"/>
                </a:lnTo>
                <a:lnTo>
                  <a:pt x="3108960" y="25908"/>
                </a:lnTo>
                <a:lnTo>
                  <a:pt x="3134868" y="25908"/>
                </a:lnTo>
                <a:lnTo>
                  <a:pt x="3134868" y="0"/>
                </a:lnTo>
                <a:close/>
              </a:path>
              <a:path w="4839168" h="50902">
                <a:moveTo>
                  <a:pt x="3186684" y="0"/>
                </a:moveTo>
                <a:lnTo>
                  <a:pt x="3160776" y="0"/>
                </a:lnTo>
                <a:lnTo>
                  <a:pt x="3160776" y="25908"/>
                </a:lnTo>
                <a:lnTo>
                  <a:pt x="3186684" y="25908"/>
                </a:lnTo>
                <a:lnTo>
                  <a:pt x="3186684" y="0"/>
                </a:lnTo>
                <a:close/>
              </a:path>
              <a:path w="4839168" h="50902">
                <a:moveTo>
                  <a:pt x="3238500" y="0"/>
                </a:moveTo>
                <a:lnTo>
                  <a:pt x="3212592" y="0"/>
                </a:lnTo>
                <a:lnTo>
                  <a:pt x="3212592" y="25908"/>
                </a:lnTo>
                <a:lnTo>
                  <a:pt x="3238500" y="25908"/>
                </a:lnTo>
                <a:lnTo>
                  <a:pt x="3238500" y="0"/>
                </a:lnTo>
                <a:close/>
              </a:path>
              <a:path w="4839168" h="50902">
                <a:moveTo>
                  <a:pt x="3290316" y="0"/>
                </a:moveTo>
                <a:lnTo>
                  <a:pt x="3264408" y="0"/>
                </a:lnTo>
                <a:lnTo>
                  <a:pt x="3264408" y="25908"/>
                </a:lnTo>
                <a:lnTo>
                  <a:pt x="3290316" y="25908"/>
                </a:lnTo>
                <a:lnTo>
                  <a:pt x="3290316" y="0"/>
                </a:lnTo>
                <a:close/>
              </a:path>
              <a:path w="4839168" h="50902">
                <a:moveTo>
                  <a:pt x="3342132" y="0"/>
                </a:moveTo>
                <a:lnTo>
                  <a:pt x="3316224" y="0"/>
                </a:lnTo>
                <a:lnTo>
                  <a:pt x="3316224" y="25908"/>
                </a:lnTo>
                <a:lnTo>
                  <a:pt x="3342132" y="25908"/>
                </a:lnTo>
                <a:lnTo>
                  <a:pt x="3342132" y="0"/>
                </a:lnTo>
                <a:close/>
              </a:path>
              <a:path w="4839168" h="50902">
                <a:moveTo>
                  <a:pt x="3393948" y="0"/>
                </a:moveTo>
                <a:lnTo>
                  <a:pt x="3368040" y="0"/>
                </a:lnTo>
                <a:lnTo>
                  <a:pt x="3368040" y="25908"/>
                </a:lnTo>
                <a:lnTo>
                  <a:pt x="3393948" y="25908"/>
                </a:lnTo>
                <a:lnTo>
                  <a:pt x="3393948" y="0"/>
                </a:lnTo>
                <a:close/>
              </a:path>
              <a:path w="4839168" h="50902">
                <a:moveTo>
                  <a:pt x="3445764" y="0"/>
                </a:moveTo>
                <a:lnTo>
                  <a:pt x="3419855" y="0"/>
                </a:lnTo>
                <a:lnTo>
                  <a:pt x="3419855" y="25908"/>
                </a:lnTo>
                <a:lnTo>
                  <a:pt x="3445764" y="25908"/>
                </a:lnTo>
                <a:lnTo>
                  <a:pt x="3445764" y="0"/>
                </a:lnTo>
                <a:close/>
              </a:path>
              <a:path w="4839168" h="50902">
                <a:moveTo>
                  <a:pt x="3497579" y="0"/>
                </a:moveTo>
                <a:lnTo>
                  <a:pt x="3471672" y="0"/>
                </a:lnTo>
                <a:lnTo>
                  <a:pt x="3471672" y="25908"/>
                </a:lnTo>
                <a:lnTo>
                  <a:pt x="3497579" y="25908"/>
                </a:lnTo>
                <a:lnTo>
                  <a:pt x="3497579" y="0"/>
                </a:lnTo>
                <a:close/>
              </a:path>
              <a:path w="4839168" h="50902">
                <a:moveTo>
                  <a:pt x="3549396" y="0"/>
                </a:moveTo>
                <a:lnTo>
                  <a:pt x="3523488" y="0"/>
                </a:lnTo>
                <a:lnTo>
                  <a:pt x="3523488" y="25908"/>
                </a:lnTo>
                <a:lnTo>
                  <a:pt x="3549396" y="25908"/>
                </a:lnTo>
                <a:lnTo>
                  <a:pt x="3549396" y="0"/>
                </a:lnTo>
                <a:close/>
              </a:path>
              <a:path w="4839168" h="50902">
                <a:moveTo>
                  <a:pt x="3601212" y="0"/>
                </a:moveTo>
                <a:lnTo>
                  <a:pt x="3575304" y="0"/>
                </a:lnTo>
                <a:lnTo>
                  <a:pt x="3575304" y="25908"/>
                </a:lnTo>
                <a:lnTo>
                  <a:pt x="3601212" y="25908"/>
                </a:lnTo>
                <a:lnTo>
                  <a:pt x="3601212" y="0"/>
                </a:lnTo>
                <a:close/>
              </a:path>
              <a:path w="4839168" h="50902">
                <a:moveTo>
                  <a:pt x="3653028" y="0"/>
                </a:moveTo>
                <a:lnTo>
                  <a:pt x="3627120" y="0"/>
                </a:lnTo>
                <a:lnTo>
                  <a:pt x="3627120" y="25908"/>
                </a:lnTo>
                <a:lnTo>
                  <a:pt x="3653028" y="25908"/>
                </a:lnTo>
                <a:lnTo>
                  <a:pt x="3653028" y="0"/>
                </a:lnTo>
                <a:close/>
              </a:path>
              <a:path w="4839168" h="50902">
                <a:moveTo>
                  <a:pt x="3704844" y="0"/>
                </a:moveTo>
                <a:lnTo>
                  <a:pt x="3678936" y="0"/>
                </a:lnTo>
                <a:lnTo>
                  <a:pt x="3678936" y="25908"/>
                </a:lnTo>
                <a:lnTo>
                  <a:pt x="3704844" y="25908"/>
                </a:lnTo>
                <a:lnTo>
                  <a:pt x="3704844" y="0"/>
                </a:lnTo>
                <a:close/>
              </a:path>
              <a:path w="4839168" h="50902">
                <a:moveTo>
                  <a:pt x="3756660" y="0"/>
                </a:moveTo>
                <a:lnTo>
                  <a:pt x="3730752" y="0"/>
                </a:lnTo>
                <a:lnTo>
                  <a:pt x="3730752" y="25908"/>
                </a:lnTo>
                <a:lnTo>
                  <a:pt x="3756660" y="25908"/>
                </a:lnTo>
                <a:lnTo>
                  <a:pt x="3756660" y="0"/>
                </a:lnTo>
                <a:close/>
              </a:path>
              <a:path w="4839168" h="50902">
                <a:moveTo>
                  <a:pt x="3808476" y="0"/>
                </a:moveTo>
                <a:lnTo>
                  <a:pt x="3782567" y="0"/>
                </a:lnTo>
                <a:lnTo>
                  <a:pt x="3782567" y="25908"/>
                </a:lnTo>
                <a:lnTo>
                  <a:pt x="3808476" y="25908"/>
                </a:lnTo>
                <a:lnTo>
                  <a:pt x="3808476" y="0"/>
                </a:lnTo>
                <a:close/>
              </a:path>
              <a:path w="4839168" h="50902">
                <a:moveTo>
                  <a:pt x="3860291" y="0"/>
                </a:moveTo>
                <a:lnTo>
                  <a:pt x="3834384" y="0"/>
                </a:lnTo>
                <a:lnTo>
                  <a:pt x="3834384" y="25908"/>
                </a:lnTo>
                <a:lnTo>
                  <a:pt x="3860291" y="25908"/>
                </a:lnTo>
                <a:lnTo>
                  <a:pt x="3860291" y="0"/>
                </a:lnTo>
                <a:close/>
              </a:path>
              <a:path w="4839168" h="50902">
                <a:moveTo>
                  <a:pt x="3912108" y="0"/>
                </a:moveTo>
                <a:lnTo>
                  <a:pt x="3886200" y="0"/>
                </a:lnTo>
                <a:lnTo>
                  <a:pt x="3886200" y="25908"/>
                </a:lnTo>
                <a:lnTo>
                  <a:pt x="3912108" y="25908"/>
                </a:lnTo>
                <a:lnTo>
                  <a:pt x="3912108" y="0"/>
                </a:lnTo>
                <a:close/>
              </a:path>
              <a:path w="4839168" h="50902">
                <a:moveTo>
                  <a:pt x="3963924" y="0"/>
                </a:moveTo>
                <a:lnTo>
                  <a:pt x="3938016" y="0"/>
                </a:lnTo>
                <a:lnTo>
                  <a:pt x="3938016" y="25908"/>
                </a:lnTo>
                <a:lnTo>
                  <a:pt x="3963924" y="25908"/>
                </a:lnTo>
                <a:lnTo>
                  <a:pt x="3963924" y="0"/>
                </a:lnTo>
                <a:close/>
              </a:path>
              <a:path w="4839168" h="50902">
                <a:moveTo>
                  <a:pt x="4015740" y="0"/>
                </a:moveTo>
                <a:lnTo>
                  <a:pt x="3989832" y="0"/>
                </a:lnTo>
                <a:lnTo>
                  <a:pt x="3989832" y="25908"/>
                </a:lnTo>
                <a:lnTo>
                  <a:pt x="4015740" y="25908"/>
                </a:lnTo>
                <a:lnTo>
                  <a:pt x="4015740" y="0"/>
                </a:lnTo>
                <a:close/>
              </a:path>
              <a:path w="4839168" h="50902">
                <a:moveTo>
                  <a:pt x="4067555" y="0"/>
                </a:moveTo>
                <a:lnTo>
                  <a:pt x="4041648" y="0"/>
                </a:lnTo>
                <a:lnTo>
                  <a:pt x="4041648" y="25908"/>
                </a:lnTo>
                <a:lnTo>
                  <a:pt x="4067555" y="25908"/>
                </a:lnTo>
                <a:lnTo>
                  <a:pt x="4067555" y="0"/>
                </a:lnTo>
                <a:close/>
              </a:path>
              <a:path w="4839168" h="50902">
                <a:moveTo>
                  <a:pt x="4119372" y="0"/>
                </a:moveTo>
                <a:lnTo>
                  <a:pt x="4093464" y="0"/>
                </a:lnTo>
                <a:lnTo>
                  <a:pt x="4093464" y="25908"/>
                </a:lnTo>
                <a:lnTo>
                  <a:pt x="4119372" y="25908"/>
                </a:lnTo>
                <a:lnTo>
                  <a:pt x="4119372" y="0"/>
                </a:lnTo>
                <a:close/>
              </a:path>
              <a:path w="4839168" h="50902">
                <a:moveTo>
                  <a:pt x="4171188" y="0"/>
                </a:moveTo>
                <a:lnTo>
                  <a:pt x="4145279" y="0"/>
                </a:lnTo>
                <a:lnTo>
                  <a:pt x="4145279" y="25908"/>
                </a:lnTo>
                <a:lnTo>
                  <a:pt x="4171188" y="25908"/>
                </a:lnTo>
                <a:lnTo>
                  <a:pt x="4171188" y="0"/>
                </a:lnTo>
                <a:close/>
              </a:path>
              <a:path w="4839168" h="50902">
                <a:moveTo>
                  <a:pt x="4223004" y="0"/>
                </a:moveTo>
                <a:lnTo>
                  <a:pt x="4197096" y="0"/>
                </a:lnTo>
                <a:lnTo>
                  <a:pt x="4197096" y="25908"/>
                </a:lnTo>
                <a:lnTo>
                  <a:pt x="4223004" y="25908"/>
                </a:lnTo>
                <a:lnTo>
                  <a:pt x="4223004" y="0"/>
                </a:lnTo>
                <a:close/>
              </a:path>
              <a:path w="4839168" h="50902">
                <a:moveTo>
                  <a:pt x="4274820" y="0"/>
                </a:moveTo>
                <a:lnTo>
                  <a:pt x="4248912" y="0"/>
                </a:lnTo>
                <a:lnTo>
                  <a:pt x="4248912" y="25908"/>
                </a:lnTo>
                <a:lnTo>
                  <a:pt x="4274820" y="25908"/>
                </a:lnTo>
                <a:lnTo>
                  <a:pt x="4274820" y="0"/>
                </a:lnTo>
                <a:close/>
              </a:path>
              <a:path w="4839168" h="50902">
                <a:moveTo>
                  <a:pt x="4326636" y="0"/>
                </a:moveTo>
                <a:lnTo>
                  <a:pt x="4300728" y="0"/>
                </a:lnTo>
                <a:lnTo>
                  <a:pt x="4300728" y="25908"/>
                </a:lnTo>
                <a:lnTo>
                  <a:pt x="4326636" y="25908"/>
                </a:lnTo>
                <a:lnTo>
                  <a:pt x="4326636" y="0"/>
                </a:lnTo>
                <a:close/>
              </a:path>
              <a:path w="4839168" h="50902">
                <a:moveTo>
                  <a:pt x="4378452" y="0"/>
                </a:moveTo>
                <a:lnTo>
                  <a:pt x="4352544" y="0"/>
                </a:lnTo>
                <a:lnTo>
                  <a:pt x="4352544" y="25908"/>
                </a:lnTo>
                <a:lnTo>
                  <a:pt x="4378452" y="25908"/>
                </a:lnTo>
                <a:lnTo>
                  <a:pt x="4378452" y="0"/>
                </a:lnTo>
                <a:close/>
              </a:path>
              <a:path w="4839168" h="50902">
                <a:moveTo>
                  <a:pt x="4430268" y="0"/>
                </a:moveTo>
                <a:lnTo>
                  <a:pt x="4404360" y="0"/>
                </a:lnTo>
                <a:lnTo>
                  <a:pt x="4404360" y="25908"/>
                </a:lnTo>
                <a:lnTo>
                  <a:pt x="4430268" y="25908"/>
                </a:lnTo>
                <a:lnTo>
                  <a:pt x="4430268" y="0"/>
                </a:lnTo>
                <a:close/>
              </a:path>
              <a:path w="4839168" h="50902">
                <a:moveTo>
                  <a:pt x="4482084" y="0"/>
                </a:moveTo>
                <a:lnTo>
                  <a:pt x="4456176" y="0"/>
                </a:lnTo>
                <a:lnTo>
                  <a:pt x="4456176" y="25908"/>
                </a:lnTo>
                <a:lnTo>
                  <a:pt x="4482084" y="25908"/>
                </a:lnTo>
                <a:lnTo>
                  <a:pt x="4482084" y="0"/>
                </a:lnTo>
                <a:close/>
              </a:path>
              <a:path w="4839168" h="50902">
                <a:moveTo>
                  <a:pt x="4533900" y="0"/>
                </a:moveTo>
                <a:lnTo>
                  <a:pt x="4507992" y="0"/>
                </a:lnTo>
                <a:lnTo>
                  <a:pt x="4507992" y="25908"/>
                </a:lnTo>
                <a:lnTo>
                  <a:pt x="4533900" y="25908"/>
                </a:lnTo>
                <a:lnTo>
                  <a:pt x="4533900" y="0"/>
                </a:lnTo>
                <a:close/>
              </a:path>
              <a:path w="4839168" h="50902">
                <a:moveTo>
                  <a:pt x="4585716" y="0"/>
                </a:moveTo>
                <a:lnTo>
                  <a:pt x="4559808" y="0"/>
                </a:lnTo>
                <a:lnTo>
                  <a:pt x="4559808" y="25908"/>
                </a:lnTo>
                <a:lnTo>
                  <a:pt x="4585716" y="25908"/>
                </a:lnTo>
                <a:lnTo>
                  <a:pt x="4585716" y="0"/>
                </a:lnTo>
                <a:close/>
              </a:path>
              <a:path w="4839168" h="50902">
                <a:moveTo>
                  <a:pt x="4637532" y="0"/>
                </a:moveTo>
                <a:lnTo>
                  <a:pt x="4611624" y="0"/>
                </a:lnTo>
                <a:lnTo>
                  <a:pt x="4611624" y="25908"/>
                </a:lnTo>
                <a:lnTo>
                  <a:pt x="4637532" y="25908"/>
                </a:lnTo>
                <a:lnTo>
                  <a:pt x="4637532" y="0"/>
                </a:lnTo>
                <a:close/>
              </a:path>
              <a:path w="4839168" h="50902">
                <a:moveTo>
                  <a:pt x="4689348" y="0"/>
                </a:moveTo>
                <a:lnTo>
                  <a:pt x="4663440" y="0"/>
                </a:lnTo>
                <a:lnTo>
                  <a:pt x="4663440" y="25908"/>
                </a:lnTo>
                <a:lnTo>
                  <a:pt x="4689348" y="25908"/>
                </a:lnTo>
                <a:lnTo>
                  <a:pt x="4689348" y="0"/>
                </a:lnTo>
                <a:close/>
              </a:path>
              <a:path w="4839168" h="50902">
                <a:moveTo>
                  <a:pt x="4741164" y="0"/>
                </a:moveTo>
                <a:lnTo>
                  <a:pt x="4715256" y="0"/>
                </a:lnTo>
                <a:lnTo>
                  <a:pt x="4715256" y="25908"/>
                </a:lnTo>
                <a:lnTo>
                  <a:pt x="4741164" y="25908"/>
                </a:lnTo>
                <a:lnTo>
                  <a:pt x="4741164" y="0"/>
                </a:lnTo>
                <a:close/>
              </a:path>
              <a:path w="4839168" h="50902">
                <a:moveTo>
                  <a:pt x="4800600" y="-25907"/>
                </a:moveTo>
                <a:lnTo>
                  <a:pt x="4764510" y="6445"/>
                </a:lnTo>
                <a:lnTo>
                  <a:pt x="4763350" y="23904"/>
                </a:lnTo>
                <a:lnTo>
                  <a:pt x="4769112" y="35022"/>
                </a:lnTo>
                <a:lnTo>
                  <a:pt x="4778808" y="43724"/>
                </a:lnTo>
                <a:lnTo>
                  <a:pt x="4792178" y="49265"/>
                </a:lnTo>
                <a:lnTo>
                  <a:pt x="4808962" y="50902"/>
                </a:lnTo>
                <a:lnTo>
                  <a:pt x="4821075" y="45776"/>
                </a:lnTo>
                <a:lnTo>
                  <a:pt x="4830700" y="36597"/>
                </a:lnTo>
                <a:lnTo>
                  <a:pt x="4836004" y="25908"/>
                </a:lnTo>
                <a:lnTo>
                  <a:pt x="4767072" y="25908"/>
                </a:lnTo>
                <a:lnTo>
                  <a:pt x="4767072" y="0"/>
                </a:lnTo>
                <a:lnTo>
                  <a:pt x="4836596" y="0"/>
                </a:lnTo>
                <a:lnTo>
                  <a:pt x="4834935" y="-5265"/>
                </a:lnTo>
                <a:lnTo>
                  <a:pt x="4826437" y="-16075"/>
                </a:lnTo>
                <a:lnTo>
                  <a:pt x="4814663" y="-23285"/>
                </a:lnTo>
                <a:lnTo>
                  <a:pt x="4800600" y="-25907"/>
                </a:lnTo>
                <a:close/>
              </a:path>
              <a:path w="4839168" h="50902">
                <a:moveTo>
                  <a:pt x="4792980" y="0"/>
                </a:moveTo>
                <a:lnTo>
                  <a:pt x="4767072" y="0"/>
                </a:lnTo>
                <a:lnTo>
                  <a:pt x="4767072" y="25908"/>
                </a:lnTo>
                <a:lnTo>
                  <a:pt x="4792980" y="25908"/>
                </a:lnTo>
                <a:lnTo>
                  <a:pt x="4792980" y="0"/>
                </a:lnTo>
                <a:close/>
              </a:path>
              <a:path w="4839168" h="50902">
                <a:moveTo>
                  <a:pt x="4836596" y="0"/>
                </a:moveTo>
                <a:lnTo>
                  <a:pt x="4792980" y="0"/>
                </a:lnTo>
                <a:lnTo>
                  <a:pt x="4792980" y="25908"/>
                </a:lnTo>
                <a:lnTo>
                  <a:pt x="4836004" y="25908"/>
                </a:lnTo>
                <a:lnTo>
                  <a:pt x="4837008" y="23883"/>
                </a:lnTo>
                <a:lnTo>
                  <a:pt x="4839168" y="8156"/>
                </a:lnTo>
                <a:lnTo>
                  <a:pt x="4836596" y="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4607178" y="4725923"/>
            <a:ext cx="1045210" cy="3708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600" b="1" spc="-7" baseline="1157" smtClean="0">
                <a:latin typeface="Arial"/>
                <a:cs typeface="Arial"/>
              </a:rPr>
              <a:t>5</a:t>
            </a:r>
            <a:r>
              <a:rPr sz="3600" b="1" spc="0" baseline="1157" smtClean="0">
                <a:latin typeface="Arial"/>
                <a:cs typeface="Arial"/>
              </a:rPr>
              <a:t>G</a:t>
            </a:r>
            <a:r>
              <a:rPr sz="2400" spc="10" smtClean="0">
                <a:latin typeface="Microsoft JhengHei"/>
                <a:cs typeface="Microsoft JhengHei"/>
              </a:rPr>
              <a:t>规划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2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204210" y="4752720"/>
            <a:ext cx="194945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24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419725" y="245617"/>
            <a:ext cx="638175" cy="360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2840"/>
              </a:lnSpc>
            </a:pPr>
            <a:r>
              <a:rPr sz="2400" spc="10" smtClean="0">
                <a:solidFill>
                  <a:srgbClr val="C00000"/>
                </a:solidFill>
                <a:latin typeface="Microsoft JhengHei"/>
                <a:cs typeface="Microsoft JhengHei"/>
              </a:rPr>
              <a:t>目录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74320" y="1818131"/>
            <a:ext cx="3087623" cy="46771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/>
          <p:nvPr/>
        </p:nvSpPr>
        <p:spPr>
          <a:xfrm>
            <a:off x="6993635" y="1813560"/>
            <a:ext cx="5071872" cy="468172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1514855" y="3790188"/>
            <a:ext cx="701040" cy="1594104"/>
          </a:xfrm>
          <a:custGeom>
            <a:rect l="l" t="t" r="r" b="b"/>
            <a:pathLst>
              <a:path w="701040" h="1594103">
                <a:moveTo>
                  <a:pt x="658749" y="0"/>
                </a:moveTo>
                <a:lnTo>
                  <a:pt x="32083" y="1238"/>
                </a:lnTo>
                <a:lnTo>
                  <a:pt x="2421" y="28144"/>
                </a:lnTo>
                <a:lnTo>
                  <a:pt x="0" y="42291"/>
                </a:lnTo>
                <a:lnTo>
                  <a:pt x="1238" y="1562020"/>
                </a:lnTo>
                <a:lnTo>
                  <a:pt x="6786" y="1574809"/>
                </a:lnTo>
                <a:lnTo>
                  <a:pt x="16032" y="1584974"/>
                </a:lnTo>
                <a:lnTo>
                  <a:pt x="28144" y="1591682"/>
                </a:lnTo>
                <a:lnTo>
                  <a:pt x="42291" y="1594104"/>
                </a:lnTo>
                <a:lnTo>
                  <a:pt x="668956" y="1592865"/>
                </a:lnTo>
                <a:lnTo>
                  <a:pt x="681745" y="1587317"/>
                </a:lnTo>
                <a:lnTo>
                  <a:pt x="691910" y="1578071"/>
                </a:lnTo>
                <a:lnTo>
                  <a:pt x="698618" y="1565959"/>
                </a:lnTo>
                <a:lnTo>
                  <a:pt x="701040" y="1551813"/>
                </a:lnTo>
                <a:lnTo>
                  <a:pt x="699801" y="32083"/>
                </a:lnTo>
                <a:lnTo>
                  <a:pt x="694253" y="19294"/>
                </a:lnTo>
                <a:lnTo>
                  <a:pt x="685007" y="9129"/>
                </a:lnTo>
                <a:lnTo>
                  <a:pt x="672895" y="2421"/>
                </a:lnTo>
                <a:lnTo>
                  <a:pt x="658749" y="0"/>
                </a:lnTo>
                <a:close/>
              </a:path>
            </a:pathLst>
          </a:custGeom>
          <a:solidFill>
            <a:srgbClr val="F79A9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728472" y="4539996"/>
            <a:ext cx="618744" cy="839723"/>
          </a:xfrm>
          <a:custGeom>
            <a:rect l="l" t="t" r="r" b="b"/>
            <a:pathLst>
              <a:path w="618744" h="839724">
                <a:moveTo>
                  <a:pt x="575310" y="0"/>
                </a:moveTo>
                <a:lnTo>
                  <a:pt x="31464" y="1658"/>
                </a:lnTo>
                <a:lnTo>
                  <a:pt x="2361" y="29255"/>
                </a:lnTo>
                <a:lnTo>
                  <a:pt x="0" y="43433"/>
                </a:lnTo>
                <a:lnTo>
                  <a:pt x="1656" y="808226"/>
                </a:lnTo>
                <a:lnTo>
                  <a:pt x="7572" y="820822"/>
                </a:lnTo>
                <a:lnTo>
                  <a:pt x="17024" y="830797"/>
                </a:lnTo>
                <a:lnTo>
                  <a:pt x="29225" y="837360"/>
                </a:lnTo>
                <a:lnTo>
                  <a:pt x="43383" y="839723"/>
                </a:lnTo>
                <a:lnTo>
                  <a:pt x="587278" y="838056"/>
                </a:lnTo>
                <a:lnTo>
                  <a:pt x="599862" y="832132"/>
                </a:lnTo>
                <a:lnTo>
                  <a:pt x="609826" y="822670"/>
                </a:lnTo>
                <a:lnTo>
                  <a:pt x="616383" y="810460"/>
                </a:lnTo>
                <a:lnTo>
                  <a:pt x="618744" y="796289"/>
                </a:lnTo>
                <a:lnTo>
                  <a:pt x="617076" y="31465"/>
                </a:lnTo>
                <a:lnTo>
                  <a:pt x="611152" y="18881"/>
                </a:lnTo>
                <a:lnTo>
                  <a:pt x="601690" y="8917"/>
                </a:lnTo>
                <a:lnTo>
                  <a:pt x="589480" y="2360"/>
                </a:lnTo>
                <a:lnTo>
                  <a:pt x="575310" y="0"/>
                </a:lnTo>
                <a:close/>
              </a:path>
            </a:pathLst>
          </a:custGeom>
          <a:solidFill>
            <a:srgbClr val="93D2F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345947" y="1344167"/>
            <a:ext cx="2987040" cy="490727"/>
          </a:xfrm>
          <a:custGeom>
            <a:rect l="l" t="t" r="r" b="b"/>
            <a:pathLst>
              <a:path w="2987040" h="490726">
                <a:moveTo>
                  <a:pt x="0" y="490727"/>
                </a:moveTo>
                <a:lnTo>
                  <a:pt x="2987040" y="490727"/>
                </a:lnTo>
                <a:lnTo>
                  <a:pt x="2987040" y="0"/>
                </a:lnTo>
                <a:lnTo>
                  <a:pt x="0" y="0"/>
                </a:lnTo>
                <a:lnTo>
                  <a:pt x="0" y="490727"/>
                </a:lnTo>
                <a:close/>
              </a:path>
            </a:pathLst>
          </a:custGeom>
          <a:solidFill>
            <a:srgbClr val="E4121D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649630" y="1337817"/>
            <a:ext cx="2378710" cy="5003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873125">
              <a:lnSpc>
                <a:spcPct val="100000"/>
              </a:lnSpc>
            </a:pPr>
            <a:r>
              <a:rPr sz="1600" spc="-20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大带宽</a:t>
            </a:r>
            <a:r>
              <a:rPr sz="1600" spc="-15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 更大子载波间隔</a:t>
            </a:r>
            <a:r>
              <a:rPr sz="1600" spc="95" smtClean="0">
                <a:solidFill>
                  <a:srgbClr val="FFFFFF"/>
                </a:solidFill>
                <a:latin typeface="Arial"/>
                <a:cs typeface="Arial"/>
              </a:rPr>
              <a:t>&amp;</a:t>
            </a:r>
            <a:r>
              <a:rPr sz="1600" spc="90" smtClean="0">
                <a:solidFill>
                  <a:srgbClr val="FFFFFF"/>
                </a:solidFill>
                <a:latin typeface="Arial"/>
                <a:cs typeface="Arial"/>
              </a:rPr>
              <a:t>F</a:t>
            </a:r>
            <a:r>
              <a:rPr sz="1600" spc="-130" smtClean="0">
                <a:solidFill>
                  <a:srgbClr val="FFFFFF"/>
                </a:solidFill>
                <a:latin typeface="Arial"/>
                <a:cs typeface="Arial"/>
              </a:rPr>
              <a:t>F</a:t>
            </a:r>
            <a:r>
              <a:rPr sz="1600" spc="-70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600" spc="40" smtClean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65" smtClean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1600" spc="10" smtClean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600" spc="20" smtClean="0">
                <a:solidFill>
                  <a:srgbClr val="FFFFFF"/>
                </a:solidFill>
                <a:latin typeface="Arial"/>
                <a:cs typeface="Arial"/>
              </a:rPr>
              <a:t>z</a:t>
            </a:r>
            <a:r>
              <a:rPr sz="1600" spc="5" smtClean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62000" y="5177028"/>
            <a:ext cx="547116" cy="92964"/>
          </a:xfrm>
          <a:custGeom>
            <a:rect l="l" t="t" r="r" b="b"/>
            <a:pathLst>
              <a:path w="547116" h="92963">
                <a:moveTo>
                  <a:pt x="0" y="92964"/>
                </a:moveTo>
                <a:lnTo>
                  <a:pt x="547116" y="92964"/>
                </a:lnTo>
                <a:lnTo>
                  <a:pt x="547116" y="0"/>
                </a:lnTo>
                <a:lnTo>
                  <a:pt x="0" y="0"/>
                </a:lnTo>
                <a:lnTo>
                  <a:pt x="0" y="92964"/>
                </a:lnTo>
                <a:close/>
              </a:path>
            </a:pathLst>
          </a:custGeom>
          <a:ln w="9144">
            <a:solidFill>
              <a:srgbClr val="40404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763523" y="5070347"/>
            <a:ext cx="545592" cy="92963"/>
          </a:xfrm>
          <a:custGeom>
            <a:rect l="l" t="t" r="r" b="b"/>
            <a:pathLst>
              <a:path w="545592" h="92963">
                <a:moveTo>
                  <a:pt x="0" y="92963"/>
                </a:moveTo>
                <a:lnTo>
                  <a:pt x="545592" y="92963"/>
                </a:lnTo>
                <a:lnTo>
                  <a:pt x="545592" y="0"/>
                </a:lnTo>
                <a:lnTo>
                  <a:pt x="0" y="0"/>
                </a:lnTo>
                <a:lnTo>
                  <a:pt x="0" y="92963"/>
                </a:lnTo>
                <a:close/>
              </a:path>
            </a:pathLst>
          </a:custGeom>
          <a:ln w="9144">
            <a:solidFill>
              <a:srgbClr val="40404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1554480" y="5094732"/>
            <a:ext cx="629412" cy="199644"/>
          </a:xfrm>
          <a:custGeom>
            <a:rect l="l" t="t" r="r" b="b"/>
            <a:pathLst>
              <a:path w="629412" h="199644">
                <a:moveTo>
                  <a:pt x="0" y="199644"/>
                </a:moveTo>
                <a:lnTo>
                  <a:pt x="629412" y="199644"/>
                </a:lnTo>
                <a:lnTo>
                  <a:pt x="629412" y="0"/>
                </a:lnTo>
                <a:lnTo>
                  <a:pt x="0" y="0"/>
                </a:lnTo>
                <a:lnTo>
                  <a:pt x="0" y="199644"/>
                </a:lnTo>
                <a:close/>
              </a:path>
            </a:pathLst>
          </a:custGeom>
          <a:ln w="9144">
            <a:solidFill>
              <a:srgbClr val="40404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1552955" y="4863084"/>
            <a:ext cx="627888" cy="199644"/>
          </a:xfrm>
          <a:custGeom>
            <a:rect l="l" t="t" r="r" b="b"/>
            <a:pathLst>
              <a:path w="627888" h="199644">
                <a:moveTo>
                  <a:pt x="0" y="199644"/>
                </a:moveTo>
                <a:lnTo>
                  <a:pt x="627888" y="199644"/>
                </a:lnTo>
                <a:lnTo>
                  <a:pt x="627888" y="0"/>
                </a:lnTo>
                <a:lnTo>
                  <a:pt x="0" y="0"/>
                </a:lnTo>
                <a:lnTo>
                  <a:pt x="0" y="199644"/>
                </a:lnTo>
                <a:close/>
              </a:path>
            </a:pathLst>
          </a:custGeom>
          <a:ln w="9144">
            <a:solidFill>
              <a:srgbClr val="40404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890422" y="5144770"/>
            <a:ext cx="229235" cy="1638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00" spc="-15" smtClean="0">
                <a:latin typeface="Arial"/>
                <a:cs typeface="Arial"/>
              </a:rPr>
              <a:t>15k</a:t>
            </a:r>
            <a:endParaRPr sz="10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751838" y="5105272"/>
            <a:ext cx="250825" cy="1790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5" smtClean="0">
                <a:latin typeface="Arial"/>
                <a:cs typeface="Arial"/>
              </a:rPr>
              <a:t>30k</a:t>
            </a:r>
            <a:endParaRPr sz="11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745360" y="4878196"/>
            <a:ext cx="250825" cy="1790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5" smtClean="0">
                <a:latin typeface="Arial"/>
                <a:cs typeface="Arial"/>
              </a:rPr>
              <a:t>30k</a:t>
            </a:r>
            <a:endParaRPr sz="11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43204" y="3467227"/>
            <a:ext cx="1492250" cy="10877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724535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100MHz</a:t>
            </a:r>
            <a:endParaRPr sz="1600">
              <a:latin typeface="Arial"/>
              <a:cs typeface="Arial"/>
            </a:endParaRPr>
          </a:p>
          <a:p>
            <a:pPr>
              <a:lnSpc>
                <a:spcPts val="600"/>
              </a:lnSpc>
              <a:spcBef>
                <a:spcPts val="41"/>
              </a:spcBef>
            </a:pPr>
            <a:endParaRPr sz="6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20MHz</a:t>
            </a:r>
            <a:endParaRPr sz="16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3831" y="5811113"/>
            <a:ext cx="801370" cy="487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ts val="1910"/>
              </a:lnSpc>
            </a:pPr>
            <a:r>
              <a:rPr sz="1600" spc="-15" smtClean="0">
                <a:latin typeface="Arial"/>
                <a:cs typeface="Arial"/>
              </a:rPr>
              <a:t>FFT</a:t>
            </a:r>
            <a:r>
              <a:rPr sz="1600" spc="-20" smtClean="0">
                <a:latin typeface="Microsoft JhengHei"/>
                <a:cs typeface="Microsoft JhengHei"/>
              </a:rPr>
              <a:t>点数</a:t>
            </a:r>
            <a:r>
              <a:rPr sz="1600" spc="-5" smtClean="0">
                <a:latin typeface="Microsoft JhengHei"/>
                <a:cs typeface="Microsoft JhengHei"/>
              </a:rPr>
              <a:t> </a:t>
            </a:r>
            <a:r>
              <a:rPr sz="1600" spc="-10" smtClean="0">
                <a:latin typeface="Arial"/>
                <a:cs typeface="Arial"/>
              </a:rPr>
              <a:t>2048</a:t>
            </a:r>
            <a:endParaRPr sz="16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385060" y="2375916"/>
            <a:ext cx="679704" cy="3019044"/>
          </a:xfrm>
          <a:custGeom>
            <a:rect l="l" t="t" r="r" b="b"/>
            <a:pathLst>
              <a:path w="679704" h="3019044">
                <a:moveTo>
                  <a:pt x="638683" y="0"/>
                </a:moveTo>
                <a:lnTo>
                  <a:pt x="32774" y="821"/>
                </a:lnTo>
                <a:lnTo>
                  <a:pt x="2484" y="26875"/>
                </a:lnTo>
                <a:lnTo>
                  <a:pt x="0" y="41021"/>
                </a:lnTo>
                <a:lnTo>
                  <a:pt x="821" y="2986269"/>
                </a:lnTo>
                <a:lnTo>
                  <a:pt x="5904" y="2999301"/>
                </a:lnTo>
                <a:lnTo>
                  <a:pt x="14879" y="3009688"/>
                </a:lnTo>
                <a:lnTo>
                  <a:pt x="26875" y="3016559"/>
                </a:lnTo>
                <a:lnTo>
                  <a:pt x="41021" y="3019044"/>
                </a:lnTo>
                <a:lnTo>
                  <a:pt x="646929" y="3018222"/>
                </a:lnTo>
                <a:lnTo>
                  <a:pt x="659961" y="3013139"/>
                </a:lnTo>
                <a:lnTo>
                  <a:pt x="670348" y="3004164"/>
                </a:lnTo>
                <a:lnTo>
                  <a:pt x="677219" y="2992168"/>
                </a:lnTo>
                <a:lnTo>
                  <a:pt x="679704" y="2978023"/>
                </a:lnTo>
                <a:lnTo>
                  <a:pt x="678882" y="32774"/>
                </a:lnTo>
                <a:lnTo>
                  <a:pt x="673799" y="19742"/>
                </a:lnTo>
                <a:lnTo>
                  <a:pt x="664824" y="9355"/>
                </a:lnTo>
                <a:lnTo>
                  <a:pt x="652828" y="2484"/>
                </a:lnTo>
                <a:lnTo>
                  <a:pt x="638683" y="0"/>
                </a:lnTo>
                <a:close/>
              </a:path>
            </a:pathLst>
          </a:custGeom>
          <a:solidFill>
            <a:srgbClr val="F79A9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2417064" y="4916423"/>
            <a:ext cx="598932" cy="330707"/>
          </a:xfrm>
          <a:custGeom>
            <a:rect l="l" t="t" r="r" b="b"/>
            <a:pathLst>
              <a:path w="598932" h="330707">
                <a:moveTo>
                  <a:pt x="0" y="330707"/>
                </a:moveTo>
                <a:lnTo>
                  <a:pt x="598932" y="330707"/>
                </a:lnTo>
                <a:lnTo>
                  <a:pt x="598932" y="0"/>
                </a:lnTo>
                <a:lnTo>
                  <a:pt x="0" y="0"/>
                </a:lnTo>
                <a:lnTo>
                  <a:pt x="0" y="330707"/>
                </a:lnTo>
                <a:close/>
              </a:path>
            </a:pathLst>
          </a:custGeom>
          <a:ln w="9144">
            <a:solidFill>
              <a:srgbClr val="40404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1790826" y="5418632"/>
            <a:ext cx="1276985" cy="614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756920"/>
              </a:tabLst>
            </a:pPr>
            <a:r>
              <a:rPr sz="2100" spc="-15" baseline="3968" smtClean="0">
                <a:latin typeface="Arial"/>
                <a:cs typeface="Arial"/>
              </a:rPr>
              <a:t>N</a:t>
            </a:r>
            <a:r>
              <a:rPr sz="2100" spc="0" baseline="3968" smtClean="0">
                <a:latin typeface="Arial"/>
                <a:cs typeface="Arial"/>
              </a:rPr>
              <a:t>R	</a:t>
            </a:r>
            <a:r>
              <a:rPr sz="1400" spc="-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  <a:p>
            <a:pPr>
              <a:lnSpc>
                <a:spcPts val="1100"/>
              </a:lnSpc>
              <a:spcBef>
                <a:spcPts val="56"/>
              </a:spcBef>
            </a:pPr>
            <a:endParaRPr sz="1100"/>
          </a:p>
          <a:p>
            <a:pPr marL="36830">
              <a:lnSpc>
                <a:spcPct val="100000"/>
              </a:lnSpc>
            </a:pPr>
            <a:r>
              <a:rPr sz="1600" spc="-15" smtClean="0">
                <a:latin typeface="Arial"/>
                <a:cs typeface="Arial"/>
              </a:rPr>
              <a:t>FFT</a:t>
            </a:r>
            <a:r>
              <a:rPr sz="1600" spc="-25" smtClean="0">
                <a:latin typeface="Microsoft JhengHei"/>
                <a:cs typeface="Microsoft JhengHei"/>
              </a:rPr>
              <a:t>点数</a:t>
            </a:r>
            <a:r>
              <a:rPr sz="1600" spc="-15" smtClean="0">
                <a:latin typeface="Arial"/>
                <a:cs typeface="Arial"/>
              </a:rPr>
              <a:t>4096</a:t>
            </a:r>
            <a:endParaRPr sz="16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63600" y="5427776"/>
            <a:ext cx="338455" cy="2247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-110" smtClean="0">
                <a:latin typeface="Arial"/>
                <a:cs typeface="Arial"/>
              </a:rPr>
              <a:t>L</a:t>
            </a:r>
            <a:r>
              <a:rPr sz="1400" spc="-10" smtClean="0">
                <a:latin typeface="Arial"/>
                <a:cs typeface="Arial"/>
              </a:rPr>
              <a:t>T</a:t>
            </a:r>
            <a:r>
              <a:rPr sz="1400" spc="0" smtClean="0">
                <a:latin typeface="Arial"/>
                <a:cs typeface="Arial"/>
              </a:rPr>
              <a:t>E</a:t>
            </a:r>
            <a:endParaRPr sz="14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535427" y="4982209"/>
            <a:ext cx="328930" cy="1790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5" smtClean="0">
                <a:latin typeface="Arial"/>
                <a:cs typeface="Arial"/>
              </a:rPr>
              <a:t>120k</a:t>
            </a:r>
            <a:endParaRPr sz="11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319654" y="2071242"/>
            <a:ext cx="678815" cy="4984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5" smtClean="0">
                <a:latin typeface="Arial"/>
                <a:cs typeface="Arial"/>
              </a:rPr>
              <a:t>400MH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z</a:t>
            </a:r>
            <a:endParaRPr sz="16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7138416" y="1351788"/>
            <a:ext cx="4901183" cy="492251"/>
          </a:xfrm>
          <a:custGeom>
            <a:rect l="l" t="t" r="r" b="b"/>
            <a:pathLst>
              <a:path w="4901183" h="492251">
                <a:moveTo>
                  <a:pt x="0" y="492251"/>
                </a:moveTo>
                <a:lnTo>
                  <a:pt x="4901183" y="492251"/>
                </a:lnTo>
                <a:lnTo>
                  <a:pt x="4901183" y="0"/>
                </a:lnTo>
                <a:lnTo>
                  <a:pt x="0" y="0"/>
                </a:lnTo>
                <a:lnTo>
                  <a:pt x="0" y="492251"/>
                </a:lnTo>
                <a:close/>
              </a:path>
            </a:pathLst>
          </a:custGeom>
          <a:solidFill>
            <a:srgbClr val="E4121D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7876413" y="1346072"/>
            <a:ext cx="3585210" cy="14058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70180" indent="932180">
              <a:lnSpc>
                <a:spcPct val="100000"/>
              </a:lnSpc>
            </a:pPr>
            <a:r>
              <a:rPr sz="1600" spc="-20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相比</a:t>
            </a:r>
            <a:r>
              <a:rPr sz="1600" spc="-175" smtClean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600" spc="-130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600" spc="-145" smtClean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600" spc="-20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典型网络</a:t>
            </a:r>
            <a:r>
              <a:rPr sz="1600" spc="-15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 容量提升至</a:t>
            </a:r>
            <a:r>
              <a:rPr sz="1600" spc="25" smtClean="0">
                <a:solidFill>
                  <a:srgbClr val="FFFFFF"/>
                </a:solidFill>
                <a:latin typeface="Arial"/>
                <a:cs typeface="Arial"/>
              </a:rPr>
              <a:t>15</a:t>
            </a:r>
            <a:r>
              <a:rPr sz="1600" spc="10" smtClean="0">
                <a:solidFill>
                  <a:srgbClr val="FFFFFF"/>
                </a:solidFill>
                <a:latin typeface="Arial"/>
                <a:cs typeface="Arial"/>
              </a:rPr>
              <a:t>x</a:t>
            </a:r>
            <a:r>
              <a:rPr sz="1600" spc="-20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，单用户体验提</a:t>
            </a:r>
            <a:r>
              <a:rPr sz="1600" spc="-10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升</a:t>
            </a:r>
            <a:r>
              <a:rPr sz="1600" spc="-40" smtClean="0">
                <a:solidFill>
                  <a:srgbClr val="FFFFFF"/>
                </a:solidFill>
                <a:latin typeface="Microsoft JhengHei Light"/>
                <a:cs typeface="Microsoft JhengHei Light"/>
              </a:rPr>
              <a:t>至</a:t>
            </a:r>
            <a:r>
              <a:rPr sz="1600" spc="25" smtClean="0">
                <a:solidFill>
                  <a:srgbClr val="FFFFFF"/>
                </a:solidFill>
                <a:latin typeface="Arial"/>
                <a:cs typeface="Arial"/>
              </a:rPr>
              <a:t>5x</a:t>
            </a:r>
            <a:endParaRPr sz="1600">
              <a:latin typeface="Arial"/>
              <a:cs typeface="Arial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200"/>
              </a:lnSpc>
              <a:spcBef>
                <a:spcPts val="9"/>
              </a:spcBef>
            </a:pPr>
            <a:endParaRPr sz="1200"/>
          </a:p>
          <a:p>
            <a:pPr marR="165735" algn="r">
              <a:lnSpc>
                <a:spcPct val="100000"/>
              </a:lnSpc>
            </a:pPr>
            <a:r>
              <a:rPr sz="1600" b="1" spc="-35" smtClean="0">
                <a:latin typeface="Calibri"/>
                <a:cs typeface="Calibri"/>
              </a:rPr>
              <a:t>P</a:t>
            </a:r>
            <a:r>
              <a:rPr sz="1600" b="1" spc="-10" smtClean="0">
                <a:latin typeface="Calibri"/>
                <a:cs typeface="Calibri"/>
              </a:rPr>
              <a:t>eak</a:t>
            </a:r>
            <a:r>
              <a:rPr sz="1600" b="1" spc="-15" smtClean="0">
                <a:latin typeface="Calibri"/>
                <a:cs typeface="Calibri"/>
              </a:rPr>
              <a:t> </a:t>
            </a:r>
            <a:r>
              <a:rPr sz="1600" b="1" spc="-10" smtClean="0">
                <a:latin typeface="Calibri"/>
                <a:cs typeface="Calibri"/>
              </a:rPr>
              <a:t>UE</a:t>
            </a:r>
            <a:endParaRPr sz="1600">
              <a:latin typeface="Calibri"/>
              <a:cs typeface="Calibri"/>
            </a:endParaRPr>
          </a:p>
          <a:p>
            <a:pPr marR="12700" algn="r">
              <a:lnSpc>
                <a:spcPct val="100000"/>
              </a:lnSpc>
            </a:pPr>
            <a:r>
              <a:rPr sz="1600" b="1" spc="-10" smtClean="0">
                <a:latin typeface="Calibri"/>
                <a:cs typeface="Calibri"/>
              </a:rPr>
              <a:t>T</a:t>
            </a:r>
            <a:r>
              <a:rPr sz="1600" b="1" spc="-15" smtClean="0">
                <a:latin typeface="Calibri"/>
                <a:cs typeface="Calibri"/>
              </a:rPr>
              <a:t>h</a:t>
            </a:r>
            <a:r>
              <a:rPr sz="1600" b="1" spc="-30" smtClean="0">
                <a:latin typeface="Calibri"/>
                <a:cs typeface="Calibri"/>
              </a:rPr>
              <a:t>r</a:t>
            </a:r>
            <a:r>
              <a:rPr sz="1600" b="1" spc="-10" smtClean="0">
                <a:latin typeface="Calibri"/>
                <a:cs typeface="Calibri"/>
              </a:rPr>
              <a:t>oug</a:t>
            </a:r>
            <a:r>
              <a:rPr sz="1600" b="1" spc="-20" smtClean="0">
                <a:latin typeface="Calibri"/>
                <a:cs typeface="Calibri"/>
              </a:rPr>
              <a:t>h</a:t>
            </a:r>
            <a:r>
              <a:rPr sz="1600" b="1" spc="-5" smtClean="0">
                <a:latin typeface="Calibri"/>
                <a:cs typeface="Calibri"/>
              </a:rPr>
              <a:t>p</a:t>
            </a:r>
            <a:r>
              <a:rPr sz="1600" b="1" spc="-20" smtClean="0">
                <a:latin typeface="Calibri"/>
                <a:cs typeface="Calibri"/>
              </a:rPr>
              <a:t>u</a:t>
            </a:r>
            <a:r>
              <a:rPr sz="1600" b="1" spc="-10" smtClean="0">
                <a:latin typeface="Calibri"/>
                <a:cs typeface="Calibri"/>
              </a:rPr>
              <a:t>t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498073" y="4605654"/>
            <a:ext cx="1073785" cy="12141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64135">
              <a:lnSpc>
                <a:spcPct val="100000"/>
              </a:lnSpc>
            </a:pPr>
            <a:r>
              <a:rPr sz="1600" b="1" spc="-20" smtClean="0">
                <a:latin typeface="Calibri"/>
                <a:cs typeface="Calibri"/>
              </a:rPr>
              <a:t>1</a:t>
            </a:r>
            <a:r>
              <a:rPr sz="1600" b="1" spc="-5" smtClean="0">
                <a:latin typeface="Calibri"/>
                <a:cs typeface="Calibri"/>
              </a:rPr>
              <a:t>.</a:t>
            </a:r>
            <a:r>
              <a:rPr sz="1600" b="1" spc="-20" smtClean="0">
                <a:latin typeface="Calibri"/>
                <a:cs typeface="Calibri"/>
              </a:rPr>
              <a:t>8</a:t>
            </a:r>
            <a:r>
              <a:rPr sz="1600" b="1" spc="-10" smtClean="0">
                <a:latin typeface="Calibri"/>
                <a:cs typeface="Calibri"/>
              </a:rPr>
              <a:t>+G</a:t>
            </a:r>
            <a:r>
              <a:rPr sz="1600" b="1" spc="-20" smtClean="0">
                <a:latin typeface="Calibri"/>
                <a:cs typeface="Calibri"/>
              </a:rPr>
              <a:t>b</a:t>
            </a:r>
            <a:r>
              <a:rPr sz="1600" b="1" spc="-30" smtClean="0">
                <a:latin typeface="Calibri"/>
                <a:cs typeface="Calibri"/>
              </a:rPr>
              <a:t>p</a:t>
            </a:r>
            <a:r>
              <a:rPr sz="1600" b="1" spc="-10" smtClean="0">
                <a:latin typeface="Calibri"/>
                <a:cs typeface="Calibri"/>
              </a:rPr>
              <a:t>s</a:t>
            </a:r>
            <a:endParaRPr sz="1600">
              <a:latin typeface="Calibri"/>
              <a:cs typeface="Calibri"/>
            </a:endParaRPr>
          </a:p>
          <a:p>
            <a:pPr>
              <a:lnSpc>
                <a:spcPts val="550"/>
              </a:lnSpc>
              <a:spcBef>
                <a:spcPts val="43"/>
              </a:spcBef>
            </a:pPr>
            <a:endParaRPr sz="550"/>
          </a:p>
          <a:p>
            <a:pPr>
              <a:lnSpc>
                <a:spcPts val="1000"/>
              </a:lnSpc>
            </a:pPr>
            <a:endParaRPr sz="1000"/>
          </a:p>
          <a:p>
            <a:pPr marR="12700" algn="r">
              <a:lnSpc>
                <a:spcPct val="100000"/>
              </a:lnSpc>
            </a:pPr>
            <a:r>
              <a:rPr sz="1800" b="1" spc="-5" smtClean="0">
                <a:solidFill>
                  <a:srgbClr val="FF0000"/>
                </a:solidFill>
                <a:latin typeface="Arial"/>
                <a:cs typeface="Arial"/>
              </a:rPr>
              <a:t>x5</a:t>
            </a:r>
            <a:endParaRPr sz="1800">
              <a:latin typeface="Arial"/>
              <a:cs typeface="Arial"/>
            </a:endParaRPr>
          </a:p>
          <a:p>
            <a:pPr>
              <a:lnSpc>
                <a:spcPts val="750"/>
              </a:lnSpc>
              <a:spcBef>
                <a:spcPts val="35"/>
              </a:spcBef>
            </a:pPr>
            <a:endParaRPr sz="75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600" b="1" spc="-15" smtClean="0">
                <a:latin typeface="Calibri"/>
                <a:cs typeface="Calibri"/>
              </a:rPr>
              <a:t>0</a:t>
            </a:r>
            <a:r>
              <a:rPr sz="1600" b="1" spc="-5" smtClean="0">
                <a:latin typeface="Calibri"/>
                <a:cs typeface="Calibri"/>
              </a:rPr>
              <a:t>.</a:t>
            </a:r>
            <a:r>
              <a:rPr sz="1600" b="1" spc="-15" smtClean="0">
                <a:latin typeface="Calibri"/>
                <a:cs typeface="Calibri"/>
              </a:rPr>
              <a:t>375</a:t>
            </a:r>
            <a:r>
              <a:rPr sz="1600" b="1" spc="-10" smtClean="0">
                <a:latin typeface="Calibri"/>
                <a:cs typeface="Calibri"/>
              </a:rPr>
              <a:t>Gb</a:t>
            </a:r>
            <a:r>
              <a:rPr sz="1600" b="1" spc="-30" smtClean="0">
                <a:latin typeface="Calibri"/>
                <a:cs typeface="Calibri"/>
              </a:rPr>
              <a:t>p</a:t>
            </a:r>
            <a:r>
              <a:rPr sz="1600" b="1" spc="-10" smtClean="0">
                <a:latin typeface="Calibri"/>
                <a:cs typeface="Calibri"/>
              </a:rPr>
              <a:t>s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1500104" y="4873752"/>
            <a:ext cx="319950" cy="403987"/>
          </a:xfrm>
          <a:custGeom>
            <a:rect l="l" t="t" r="r" b="b"/>
            <a:pathLst>
              <a:path w="319950" h="403987">
                <a:moveTo>
                  <a:pt x="219008" y="120015"/>
                </a:moveTo>
                <a:lnTo>
                  <a:pt x="80010" y="120015"/>
                </a:lnTo>
                <a:lnTo>
                  <a:pt x="98900" y="125758"/>
                </a:lnTo>
                <a:lnTo>
                  <a:pt x="117256" y="132636"/>
                </a:lnTo>
                <a:lnTo>
                  <a:pt x="152235" y="149633"/>
                </a:lnTo>
                <a:lnTo>
                  <a:pt x="184673" y="170679"/>
                </a:lnTo>
                <a:lnTo>
                  <a:pt x="214298" y="195448"/>
                </a:lnTo>
                <a:lnTo>
                  <a:pt x="240839" y="223615"/>
                </a:lnTo>
                <a:lnTo>
                  <a:pt x="264023" y="254852"/>
                </a:lnTo>
                <a:lnTo>
                  <a:pt x="283579" y="288834"/>
                </a:lnTo>
                <a:lnTo>
                  <a:pt x="299234" y="325234"/>
                </a:lnTo>
                <a:lnTo>
                  <a:pt x="310716" y="363727"/>
                </a:lnTo>
                <a:lnTo>
                  <a:pt x="317754" y="403987"/>
                </a:lnTo>
                <a:lnTo>
                  <a:pt x="319733" y="379107"/>
                </a:lnTo>
                <a:lnTo>
                  <a:pt x="318457" y="330147"/>
                </a:lnTo>
                <a:lnTo>
                  <a:pt x="310538" y="282767"/>
                </a:lnTo>
                <a:lnTo>
                  <a:pt x="296379" y="237584"/>
                </a:lnTo>
                <a:lnTo>
                  <a:pt x="276381" y="195213"/>
                </a:lnTo>
                <a:lnTo>
                  <a:pt x="250947" y="156272"/>
                </a:lnTo>
                <a:lnTo>
                  <a:pt x="220479" y="121377"/>
                </a:lnTo>
                <a:lnTo>
                  <a:pt x="219008" y="120015"/>
                </a:lnTo>
                <a:close/>
              </a:path>
              <a:path w="319950" h="403987">
                <a:moveTo>
                  <a:pt x="80010" y="0"/>
                </a:moveTo>
                <a:lnTo>
                  <a:pt x="0" y="69342"/>
                </a:lnTo>
                <a:lnTo>
                  <a:pt x="80010" y="160020"/>
                </a:lnTo>
                <a:lnTo>
                  <a:pt x="80010" y="120015"/>
                </a:lnTo>
                <a:lnTo>
                  <a:pt x="219008" y="120015"/>
                </a:lnTo>
                <a:lnTo>
                  <a:pt x="185380" y="91144"/>
                </a:lnTo>
                <a:lnTo>
                  <a:pt x="146051" y="66190"/>
                </a:lnTo>
                <a:lnTo>
                  <a:pt x="102896" y="47131"/>
                </a:lnTo>
                <a:lnTo>
                  <a:pt x="80010" y="40005"/>
                </a:lnTo>
                <a:lnTo>
                  <a:pt x="8001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/>
          <p:nvPr/>
        </p:nvSpPr>
        <p:spPr>
          <a:xfrm>
            <a:off x="11500104" y="5237734"/>
            <a:ext cx="320040" cy="414782"/>
          </a:xfrm>
          <a:custGeom>
            <a:rect l="l" t="t" r="r" b="b"/>
            <a:pathLst>
              <a:path w="320040" h="414781">
                <a:moveTo>
                  <a:pt x="320040" y="0"/>
                </a:moveTo>
                <a:lnTo>
                  <a:pt x="315852" y="54307"/>
                </a:lnTo>
                <a:lnTo>
                  <a:pt x="303727" y="105822"/>
                </a:lnTo>
                <a:lnTo>
                  <a:pt x="284323" y="153856"/>
                </a:lnTo>
                <a:lnTo>
                  <a:pt x="258299" y="197721"/>
                </a:lnTo>
                <a:lnTo>
                  <a:pt x="226314" y="236727"/>
                </a:lnTo>
                <a:lnTo>
                  <a:pt x="189024" y="270186"/>
                </a:lnTo>
                <a:lnTo>
                  <a:pt x="147090" y="297409"/>
                </a:lnTo>
                <a:lnTo>
                  <a:pt x="101169" y="317707"/>
                </a:lnTo>
                <a:lnTo>
                  <a:pt x="51919" y="330391"/>
                </a:lnTo>
                <a:lnTo>
                  <a:pt x="0" y="334771"/>
                </a:lnTo>
                <a:lnTo>
                  <a:pt x="0" y="414781"/>
                </a:lnTo>
                <a:lnTo>
                  <a:pt x="51919" y="410401"/>
                </a:lnTo>
                <a:lnTo>
                  <a:pt x="101169" y="397718"/>
                </a:lnTo>
                <a:lnTo>
                  <a:pt x="147090" y="377423"/>
                </a:lnTo>
                <a:lnTo>
                  <a:pt x="189024" y="350205"/>
                </a:lnTo>
                <a:lnTo>
                  <a:pt x="226314" y="316753"/>
                </a:lnTo>
                <a:lnTo>
                  <a:pt x="258299" y="277759"/>
                </a:lnTo>
                <a:lnTo>
                  <a:pt x="284323" y="233910"/>
                </a:lnTo>
                <a:lnTo>
                  <a:pt x="303727" y="185897"/>
                </a:lnTo>
                <a:lnTo>
                  <a:pt x="315852" y="134409"/>
                </a:lnTo>
                <a:lnTo>
                  <a:pt x="320027" y="80456"/>
                </a:lnTo>
                <a:lnTo>
                  <a:pt x="320040" y="0"/>
                </a:lnTo>
                <a:close/>
              </a:path>
            </a:pathLst>
          </a:custGeom>
          <a:solidFill>
            <a:srgbClr val="CD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/>
          <p:nvPr/>
        </p:nvSpPr>
        <p:spPr>
          <a:xfrm>
            <a:off x="3392423" y="1818131"/>
            <a:ext cx="3093720" cy="46771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2" name="object 32"/>
          <p:cNvSpPr/>
          <p:nvPr/>
        </p:nvSpPr>
        <p:spPr>
          <a:xfrm>
            <a:off x="3464052" y="1344167"/>
            <a:ext cx="2990088" cy="490727"/>
          </a:xfrm>
          <a:custGeom>
            <a:rect l="l" t="t" r="r" b="b"/>
            <a:pathLst>
              <a:path w="2990088" h="490726">
                <a:moveTo>
                  <a:pt x="0" y="490727"/>
                </a:moveTo>
                <a:lnTo>
                  <a:pt x="2990088" y="490727"/>
                </a:lnTo>
                <a:lnTo>
                  <a:pt x="2990088" y="0"/>
                </a:lnTo>
                <a:lnTo>
                  <a:pt x="0" y="0"/>
                </a:lnTo>
                <a:lnTo>
                  <a:pt x="0" y="490727"/>
                </a:lnTo>
                <a:close/>
              </a:path>
            </a:pathLst>
          </a:custGeom>
          <a:solidFill>
            <a:srgbClr val="E4121D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10577321" y="3438905"/>
            <a:ext cx="755650" cy="2667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b="1" spc="-15" smtClean="0">
                <a:latin typeface="Calibri"/>
                <a:cs typeface="Calibri"/>
              </a:rPr>
              <a:t>15</a:t>
            </a:r>
            <a:r>
              <a:rPr sz="1600" b="1" spc="-10" smtClean="0">
                <a:latin typeface="Calibri"/>
                <a:cs typeface="Calibri"/>
              </a:rPr>
              <a:t>+Gb</a:t>
            </a:r>
            <a:r>
              <a:rPr sz="1600" b="1" spc="-35" smtClean="0">
                <a:latin typeface="Calibri"/>
                <a:cs typeface="Calibri"/>
              </a:rPr>
              <a:t>p</a:t>
            </a:r>
            <a:r>
              <a:rPr sz="1600" b="1" spc="-10" smtClean="0">
                <a:latin typeface="Calibri"/>
                <a:cs typeface="Calibri"/>
              </a:rPr>
              <a:t>s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469129" y="1459738"/>
            <a:ext cx="98171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50" smtClean="0">
                <a:solidFill>
                  <a:srgbClr val="FFFFFF"/>
                </a:solidFill>
                <a:latin typeface="Arial"/>
                <a:cs typeface="Arial"/>
              </a:rPr>
              <a:t>3D</a:t>
            </a:r>
            <a:r>
              <a:rPr sz="1600" spc="40" smtClean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130" smtClean="0">
                <a:solidFill>
                  <a:srgbClr val="FFFFFF"/>
                </a:solidFill>
                <a:latin typeface="Arial"/>
                <a:cs typeface="Arial"/>
              </a:rPr>
              <a:t>MIMO</a:t>
            </a:r>
            <a:endParaRPr sz="1600">
              <a:latin typeface="Arial"/>
              <a:cs typeface="Arial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9813035" y="4843271"/>
            <a:ext cx="319950" cy="403987"/>
          </a:xfrm>
          <a:custGeom>
            <a:rect l="l" t="t" r="r" b="b"/>
            <a:pathLst>
              <a:path w="319950" h="403987">
                <a:moveTo>
                  <a:pt x="219008" y="120014"/>
                </a:moveTo>
                <a:lnTo>
                  <a:pt x="80010" y="120014"/>
                </a:lnTo>
                <a:lnTo>
                  <a:pt x="98900" y="125758"/>
                </a:lnTo>
                <a:lnTo>
                  <a:pt x="117256" y="132636"/>
                </a:lnTo>
                <a:lnTo>
                  <a:pt x="152235" y="149633"/>
                </a:lnTo>
                <a:lnTo>
                  <a:pt x="184673" y="170679"/>
                </a:lnTo>
                <a:lnTo>
                  <a:pt x="214298" y="195448"/>
                </a:lnTo>
                <a:lnTo>
                  <a:pt x="240839" y="223615"/>
                </a:lnTo>
                <a:lnTo>
                  <a:pt x="264023" y="254852"/>
                </a:lnTo>
                <a:lnTo>
                  <a:pt x="283579" y="288834"/>
                </a:lnTo>
                <a:lnTo>
                  <a:pt x="299234" y="325234"/>
                </a:lnTo>
                <a:lnTo>
                  <a:pt x="310716" y="363727"/>
                </a:lnTo>
                <a:lnTo>
                  <a:pt x="317754" y="403986"/>
                </a:lnTo>
                <a:lnTo>
                  <a:pt x="319733" y="379107"/>
                </a:lnTo>
                <a:lnTo>
                  <a:pt x="318457" y="330147"/>
                </a:lnTo>
                <a:lnTo>
                  <a:pt x="310538" y="282767"/>
                </a:lnTo>
                <a:lnTo>
                  <a:pt x="296379" y="237584"/>
                </a:lnTo>
                <a:lnTo>
                  <a:pt x="276381" y="195213"/>
                </a:lnTo>
                <a:lnTo>
                  <a:pt x="250947" y="156272"/>
                </a:lnTo>
                <a:lnTo>
                  <a:pt x="220479" y="121377"/>
                </a:lnTo>
                <a:lnTo>
                  <a:pt x="219008" y="120014"/>
                </a:lnTo>
                <a:close/>
              </a:path>
              <a:path w="319950" h="403987">
                <a:moveTo>
                  <a:pt x="80010" y="0"/>
                </a:moveTo>
                <a:lnTo>
                  <a:pt x="0" y="69341"/>
                </a:lnTo>
                <a:lnTo>
                  <a:pt x="80010" y="160019"/>
                </a:lnTo>
                <a:lnTo>
                  <a:pt x="80010" y="120014"/>
                </a:lnTo>
                <a:lnTo>
                  <a:pt x="219008" y="120014"/>
                </a:lnTo>
                <a:lnTo>
                  <a:pt x="185380" y="91144"/>
                </a:lnTo>
                <a:lnTo>
                  <a:pt x="146051" y="66190"/>
                </a:lnTo>
                <a:lnTo>
                  <a:pt x="102896" y="47131"/>
                </a:lnTo>
                <a:lnTo>
                  <a:pt x="80010" y="40004"/>
                </a:lnTo>
                <a:lnTo>
                  <a:pt x="8001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7" name="object 37"/>
          <p:cNvSpPr/>
          <p:nvPr/>
        </p:nvSpPr>
        <p:spPr>
          <a:xfrm>
            <a:off x="9813035" y="5207253"/>
            <a:ext cx="320040" cy="414782"/>
          </a:xfrm>
          <a:custGeom>
            <a:rect l="l" t="t" r="r" b="b"/>
            <a:pathLst>
              <a:path w="320040" h="414781">
                <a:moveTo>
                  <a:pt x="320040" y="0"/>
                </a:moveTo>
                <a:lnTo>
                  <a:pt x="315852" y="54307"/>
                </a:lnTo>
                <a:lnTo>
                  <a:pt x="303727" y="105822"/>
                </a:lnTo>
                <a:lnTo>
                  <a:pt x="284323" y="153856"/>
                </a:lnTo>
                <a:lnTo>
                  <a:pt x="258299" y="197721"/>
                </a:lnTo>
                <a:lnTo>
                  <a:pt x="226314" y="236728"/>
                </a:lnTo>
                <a:lnTo>
                  <a:pt x="189024" y="270186"/>
                </a:lnTo>
                <a:lnTo>
                  <a:pt x="147090" y="297409"/>
                </a:lnTo>
                <a:lnTo>
                  <a:pt x="101169" y="317707"/>
                </a:lnTo>
                <a:lnTo>
                  <a:pt x="51919" y="330391"/>
                </a:lnTo>
                <a:lnTo>
                  <a:pt x="0" y="334772"/>
                </a:lnTo>
                <a:lnTo>
                  <a:pt x="0" y="414782"/>
                </a:lnTo>
                <a:lnTo>
                  <a:pt x="51919" y="410401"/>
                </a:lnTo>
                <a:lnTo>
                  <a:pt x="101169" y="397717"/>
                </a:lnTo>
                <a:lnTo>
                  <a:pt x="147090" y="377419"/>
                </a:lnTo>
                <a:lnTo>
                  <a:pt x="189024" y="350196"/>
                </a:lnTo>
                <a:lnTo>
                  <a:pt x="226314" y="316738"/>
                </a:lnTo>
                <a:lnTo>
                  <a:pt x="258299" y="277731"/>
                </a:lnTo>
                <a:lnTo>
                  <a:pt x="284323" y="233866"/>
                </a:lnTo>
                <a:lnTo>
                  <a:pt x="303727" y="185832"/>
                </a:lnTo>
                <a:lnTo>
                  <a:pt x="315852" y="134317"/>
                </a:lnTo>
                <a:lnTo>
                  <a:pt x="320022" y="80456"/>
                </a:lnTo>
                <a:lnTo>
                  <a:pt x="320040" y="0"/>
                </a:lnTo>
                <a:close/>
              </a:path>
            </a:pathLst>
          </a:custGeom>
          <a:solidFill>
            <a:srgbClr val="CD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/>
          <p:nvPr/>
        </p:nvSpPr>
        <p:spPr>
          <a:xfrm>
            <a:off x="6515100" y="2491739"/>
            <a:ext cx="510540" cy="3025140"/>
          </a:xfrm>
          <a:custGeom>
            <a:rect l="l" t="t" r="r" b="b"/>
            <a:pathLst>
              <a:path w="510540" h="3025140">
                <a:moveTo>
                  <a:pt x="255270" y="0"/>
                </a:moveTo>
                <a:lnTo>
                  <a:pt x="255270" y="576834"/>
                </a:lnTo>
                <a:lnTo>
                  <a:pt x="0" y="576834"/>
                </a:lnTo>
                <a:lnTo>
                  <a:pt x="0" y="2448306"/>
                </a:lnTo>
                <a:lnTo>
                  <a:pt x="255270" y="2448306"/>
                </a:lnTo>
                <a:lnTo>
                  <a:pt x="255270" y="3025140"/>
                </a:lnTo>
                <a:lnTo>
                  <a:pt x="510540" y="1512570"/>
                </a:lnTo>
                <a:lnTo>
                  <a:pt x="25527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9" name="object 39"/>
          <p:cNvSpPr/>
          <p:nvPr/>
        </p:nvSpPr>
        <p:spPr>
          <a:xfrm>
            <a:off x="3579876" y="3979164"/>
            <a:ext cx="2674620" cy="931163"/>
          </a:xfrm>
          <a:custGeom>
            <a:rect l="l" t="t" r="r" b="b"/>
            <a:pathLst>
              <a:path w="2674620" h="931163">
                <a:moveTo>
                  <a:pt x="1337310" y="0"/>
                </a:moveTo>
                <a:lnTo>
                  <a:pt x="1227622" y="1543"/>
                </a:lnTo>
                <a:lnTo>
                  <a:pt x="1120377" y="6092"/>
                </a:lnTo>
                <a:lnTo>
                  <a:pt x="1015920" y="13528"/>
                </a:lnTo>
                <a:lnTo>
                  <a:pt x="914595" y="23731"/>
                </a:lnTo>
                <a:lnTo>
                  <a:pt x="816744" y="36581"/>
                </a:lnTo>
                <a:lnTo>
                  <a:pt x="722714" y="51959"/>
                </a:lnTo>
                <a:lnTo>
                  <a:pt x="632847" y="69745"/>
                </a:lnTo>
                <a:lnTo>
                  <a:pt x="547487" y="89818"/>
                </a:lnTo>
                <a:lnTo>
                  <a:pt x="466980" y="112060"/>
                </a:lnTo>
                <a:lnTo>
                  <a:pt x="391668" y="136350"/>
                </a:lnTo>
                <a:lnTo>
                  <a:pt x="321895" y="162569"/>
                </a:lnTo>
                <a:lnTo>
                  <a:pt x="258007" y="190597"/>
                </a:lnTo>
                <a:lnTo>
                  <a:pt x="200346" y="220315"/>
                </a:lnTo>
                <a:lnTo>
                  <a:pt x="149257" y="251602"/>
                </a:lnTo>
                <a:lnTo>
                  <a:pt x="105084" y="284339"/>
                </a:lnTo>
                <a:lnTo>
                  <a:pt x="68171" y="318406"/>
                </a:lnTo>
                <a:lnTo>
                  <a:pt x="38862" y="353683"/>
                </a:lnTo>
                <a:lnTo>
                  <a:pt x="17501" y="390052"/>
                </a:lnTo>
                <a:lnTo>
                  <a:pt x="4432" y="427391"/>
                </a:lnTo>
                <a:lnTo>
                  <a:pt x="0" y="465581"/>
                </a:lnTo>
                <a:lnTo>
                  <a:pt x="4432" y="503772"/>
                </a:lnTo>
                <a:lnTo>
                  <a:pt x="17501" y="541111"/>
                </a:lnTo>
                <a:lnTo>
                  <a:pt x="38862" y="577480"/>
                </a:lnTo>
                <a:lnTo>
                  <a:pt x="68171" y="612757"/>
                </a:lnTo>
                <a:lnTo>
                  <a:pt x="105084" y="646824"/>
                </a:lnTo>
                <a:lnTo>
                  <a:pt x="149257" y="679561"/>
                </a:lnTo>
                <a:lnTo>
                  <a:pt x="200346" y="710848"/>
                </a:lnTo>
                <a:lnTo>
                  <a:pt x="258007" y="740566"/>
                </a:lnTo>
                <a:lnTo>
                  <a:pt x="321895" y="768594"/>
                </a:lnTo>
                <a:lnTo>
                  <a:pt x="391668" y="794813"/>
                </a:lnTo>
                <a:lnTo>
                  <a:pt x="466980" y="819103"/>
                </a:lnTo>
                <a:lnTo>
                  <a:pt x="547487" y="841345"/>
                </a:lnTo>
                <a:lnTo>
                  <a:pt x="632847" y="861418"/>
                </a:lnTo>
                <a:lnTo>
                  <a:pt x="722714" y="879204"/>
                </a:lnTo>
                <a:lnTo>
                  <a:pt x="816744" y="894582"/>
                </a:lnTo>
                <a:lnTo>
                  <a:pt x="914595" y="907432"/>
                </a:lnTo>
                <a:lnTo>
                  <a:pt x="1015920" y="917635"/>
                </a:lnTo>
                <a:lnTo>
                  <a:pt x="1120377" y="925071"/>
                </a:lnTo>
                <a:lnTo>
                  <a:pt x="1227622" y="929620"/>
                </a:lnTo>
                <a:lnTo>
                  <a:pt x="1337310" y="931163"/>
                </a:lnTo>
                <a:lnTo>
                  <a:pt x="1446997" y="929620"/>
                </a:lnTo>
                <a:lnTo>
                  <a:pt x="1554242" y="925071"/>
                </a:lnTo>
                <a:lnTo>
                  <a:pt x="1658699" y="917635"/>
                </a:lnTo>
                <a:lnTo>
                  <a:pt x="1760024" y="907432"/>
                </a:lnTo>
                <a:lnTo>
                  <a:pt x="1857875" y="894582"/>
                </a:lnTo>
                <a:lnTo>
                  <a:pt x="1951905" y="879204"/>
                </a:lnTo>
                <a:lnTo>
                  <a:pt x="2041772" y="861418"/>
                </a:lnTo>
                <a:lnTo>
                  <a:pt x="2127132" y="841345"/>
                </a:lnTo>
                <a:lnTo>
                  <a:pt x="2207639" y="819103"/>
                </a:lnTo>
                <a:lnTo>
                  <a:pt x="2282952" y="794813"/>
                </a:lnTo>
                <a:lnTo>
                  <a:pt x="2352724" y="768594"/>
                </a:lnTo>
                <a:lnTo>
                  <a:pt x="2416612" y="740566"/>
                </a:lnTo>
                <a:lnTo>
                  <a:pt x="2474273" y="710848"/>
                </a:lnTo>
                <a:lnTo>
                  <a:pt x="2525362" y="679561"/>
                </a:lnTo>
                <a:lnTo>
                  <a:pt x="2569535" y="646824"/>
                </a:lnTo>
                <a:lnTo>
                  <a:pt x="2606448" y="612757"/>
                </a:lnTo>
                <a:lnTo>
                  <a:pt x="2635757" y="577480"/>
                </a:lnTo>
                <a:lnTo>
                  <a:pt x="2657118" y="541111"/>
                </a:lnTo>
                <a:lnTo>
                  <a:pt x="2670187" y="503772"/>
                </a:lnTo>
                <a:lnTo>
                  <a:pt x="2674620" y="465581"/>
                </a:lnTo>
                <a:lnTo>
                  <a:pt x="2670187" y="427391"/>
                </a:lnTo>
                <a:lnTo>
                  <a:pt x="2657118" y="390052"/>
                </a:lnTo>
                <a:lnTo>
                  <a:pt x="2635757" y="353683"/>
                </a:lnTo>
                <a:lnTo>
                  <a:pt x="2606448" y="318406"/>
                </a:lnTo>
                <a:lnTo>
                  <a:pt x="2569535" y="284339"/>
                </a:lnTo>
                <a:lnTo>
                  <a:pt x="2525362" y="251602"/>
                </a:lnTo>
                <a:lnTo>
                  <a:pt x="2474273" y="220315"/>
                </a:lnTo>
                <a:lnTo>
                  <a:pt x="2416612" y="190597"/>
                </a:lnTo>
                <a:lnTo>
                  <a:pt x="2352724" y="162569"/>
                </a:lnTo>
                <a:lnTo>
                  <a:pt x="2282952" y="136350"/>
                </a:lnTo>
                <a:lnTo>
                  <a:pt x="2207639" y="112060"/>
                </a:lnTo>
                <a:lnTo>
                  <a:pt x="2127132" y="89818"/>
                </a:lnTo>
                <a:lnTo>
                  <a:pt x="2041772" y="69745"/>
                </a:lnTo>
                <a:lnTo>
                  <a:pt x="1951905" y="51959"/>
                </a:lnTo>
                <a:lnTo>
                  <a:pt x="1857875" y="36581"/>
                </a:lnTo>
                <a:lnTo>
                  <a:pt x="1760024" y="23731"/>
                </a:lnTo>
                <a:lnTo>
                  <a:pt x="1658699" y="13528"/>
                </a:lnTo>
                <a:lnTo>
                  <a:pt x="1554242" y="6092"/>
                </a:lnTo>
                <a:lnTo>
                  <a:pt x="1446997" y="1543"/>
                </a:lnTo>
                <a:lnTo>
                  <a:pt x="1337310" y="0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5431663" y="4608829"/>
            <a:ext cx="248285" cy="1492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mtClean="0">
                <a:latin typeface="Arial"/>
                <a:cs typeface="Arial"/>
              </a:rPr>
              <a:t>UE4</a:t>
            </a:r>
            <a:endParaRPr sz="90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4140794" y="3905579"/>
            <a:ext cx="1333838" cy="805862"/>
          </a:xfrm>
          <a:custGeom>
            <a:rect l="l" t="t" r="r" b="b"/>
            <a:pathLst>
              <a:path w="1333838" h="805862">
                <a:moveTo>
                  <a:pt x="31281" y="0"/>
                </a:moveTo>
                <a:lnTo>
                  <a:pt x="10844" y="407"/>
                </a:lnTo>
                <a:lnTo>
                  <a:pt x="167" y="6782"/>
                </a:lnTo>
                <a:lnTo>
                  <a:pt x="0" y="19249"/>
                </a:lnTo>
                <a:lnTo>
                  <a:pt x="9834" y="37266"/>
                </a:lnTo>
                <a:lnTo>
                  <a:pt x="55922" y="87696"/>
                </a:lnTo>
                <a:lnTo>
                  <a:pt x="90383" y="118984"/>
                </a:lnTo>
                <a:lnTo>
                  <a:pt x="131259" y="153571"/>
                </a:lnTo>
                <a:lnTo>
                  <a:pt x="177654" y="190895"/>
                </a:lnTo>
                <a:lnTo>
                  <a:pt x="228672" y="230393"/>
                </a:lnTo>
                <a:lnTo>
                  <a:pt x="283415" y="271502"/>
                </a:lnTo>
                <a:lnTo>
                  <a:pt x="340987" y="313661"/>
                </a:lnTo>
                <a:lnTo>
                  <a:pt x="400493" y="356307"/>
                </a:lnTo>
                <a:lnTo>
                  <a:pt x="461034" y="398876"/>
                </a:lnTo>
                <a:lnTo>
                  <a:pt x="521714" y="440808"/>
                </a:lnTo>
                <a:lnTo>
                  <a:pt x="581638" y="481539"/>
                </a:lnTo>
                <a:lnTo>
                  <a:pt x="639908" y="520506"/>
                </a:lnTo>
                <a:lnTo>
                  <a:pt x="695627" y="557149"/>
                </a:lnTo>
                <a:lnTo>
                  <a:pt x="747900" y="590903"/>
                </a:lnTo>
                <a:lnTo>
                  <a:pt x="795829" y="621207"/>
                </a:lnTo>
                <a:lnTo>
                  <a:pt x="838518" y="647498"/>
                </a:lnTo>
                <a:lnTo>
                  <a:pt x="875070" y="669214"/>
                </a:lnTo>
                <a:lnTo>
                  <a:pt x="940554" y="705141"/>
                </a:lnTo>
                <a:lnTo>
                  <a:pt x="1003661" y="735802"/>
                </a:lnTo>
                <a:lnTo>
                  <a:pt x="1063600" y="761076"/>
                </a:lnTo>
                <a:lnTo>
                  <a:pt x="1119579" y="780841"/>
                </a:lnTo>
                <a:lnTo>
                  <a:pt x="1170805" y="794975"/>
                </a:lnTo>
                <a:lnTo>
                  <a:pt x="1216489" y="803356"/>
                </a:lnTo>
                <a:lnTo>
                  <a:pt x="1255837" y="805862"/>
                </a:lnTo>
                <a:lnTo>
                  <a:pt x="1272888" y="804873"/>
                </a:lnTo>
                <a:lnTo>
                  <a:pt x="1312360" y="792760"/>
                </a:lnTo>
                <a:lnTo>
                  <a:pt x="1333838" y="755494"/>
                </a:lnTo>
                <a:lnTo>
                  <a:pt x="1333064" y="743124"/>
                </a:lnTo>
                <a:lnTo>
                  <a:pt x="1316657" y="700259"/>
                </a:lnTo>
                <a:lnTo>
                  <a:pt x="1294635" y="667633"/>
                </a:lnTo>
                <a:lnTo>
                  <a:pt x="1264357" y="632463"/>
                </a:lnTo>
                <a:lnTo>
                  <a:pt x="1226344" y="595346"/>
                </a:lnTo>
                <a:lnTo>
                  <a:pt x="1181119" y="556879"/>
                </a:lnTo>
                <a:lnTo>
                  <a:pt x="1129206" y="517659"/>
                </a:lnTo>
                <a:lnTo>
                  <a:pt x="1071127" y="478281"/>
                </a:lnTo>
                <a:lnTo>
                  <a:pt x="1007404" y="439344"/>
                </a:lnTo>
                <a:lnTo>
                  <a:pt x="970395" y="418390"/>
                </a:lnTo>
                <a:lnTo>
                  <a:pt x="926398" y="394348"/>
                </a:lnTo>
                <a:lnTo>
                  <a:pt x="876343" y="367718"/>
                </a:lnTo>
                <a:lnTo>
                  <a:pt x="821160" y="339005"/>
                </a:lnTo>
                <a:lnTo>
                  <a:pt x="699133" y="277342"/>
                </a:lnTo>
                <a:lnTo>
                  <a:pt x="567763" y="213381"/>
                </a:lnTo>
                <a:lnTo>
                  <a:pt x="500899" y="181797"/>
                </a:lnTo>
                <a:lnTo>
                  <a:pt x="434491" y="151149"/>
                </a:lnTo>
                <a:lnTo>
                  <a:pt x="369469" y="121939"/>
                </a:lnTo>
                <a:lnTo>
                  <a:pt x="306763" y="94670"/>
                </a:lnTo>
                <a:lnTo>
                  <a:pt x="247304" y="69845"/>
                </a:lnTo>
                <a:lnTo>
                  <a:pt x="192023" y="47968"/>
                </a:lnTo>
                <a:lnTo>
                  <a:pt x="141849" y="29542"/>
                </a:lnTo>
                <a:lnTo>
                  <a:pt x="97714" y="15070"/>
                </a:lnTo>
                <a:lnTo>
                  <a:pt x="60548" y="5055"/>
                </a:lnTo>
                <a:lnTo>
                  <a:pt x="31281" y="0"/>
                </a:lnTo>
                <a:close/>
              </a:path>
            </a:pathLst>
          </a:custGeom>
          <a:solidFill>
            <a:srgbClr val="D99593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/>
          <p:nvPr/>
        </p:nvSpPr>
        <p:spPr>
          <a:xfrm>
            <a:off x="4140794" y="3905579"/>
            <a:ext cx="1333838" cy="805862"/>
          </a:xfrm>
          <a:custGeom>
            <a:rect l="l" t="t" r="r" b="b"/>
            <a:pathLst>
              <a:path w="1333838" h="805862">
                <a:moveTo>
                  <a:pt x="167" y="6782"/>
                </a:moveTo>
                <a:lnTo>
                  <a:pt x="28774" y="60269"/>
                </a:lnTo>
                <a:lnTo>
                  <a:pt x="55922" y="87696"/>
                </a:lnTo>
                <a:lnTo>
                  <a:pt x="90383" y="118984"/>
                </a:lnTo>
                <a:lnTo>
                  <a:pt x="131259" y="153571"/>
                </a:lnTo>
                <a:lnTo>
                  <a:pt x="177654" y="190895"/>
                </a:lnTo>
                <a:lnTo>
                  <a:pt x="228672" y="230393"/>
                </a:lnTo>
                <a:lnTo>
                  <a:pt x="283415" y="271502"/>
                </a:lnTo>
                <a:lnTo>
                  <a:pt x="340987" y="313661"/>
                </a:lnTo>
                <a:lnTo>
                  <a:pt x="400493" y="356307"/>
                </a:lnTo>
                <a:lnTo>
                  <a:pt x="461034" y="398876"/>
                </a:lnTo>
                <a:lnTo>
                  <a:pt x="521714" y="440808"/>
                </a:lnTo>
                <a:lnTo>
                  <a:pt x="581638" y="481539"/>
                </a:lnTo>
                <a:lnTo>
                  <a:pt x="639908" y="520506"/>
                </a:lnTo>
                <a:lnTo>
                  <a:pt x="695627" y="557149"/>
                </a:lnTo>
                <a:lnTo>
                  <a:pt x="747900" y="590903"/>
                </a:lnTo>
                <a:lnTo>
                  <a:pt x="795829" y="621207"/>
                </a:lnTo>
                <a:lnTo>
                  <a:pt x="838518" y="647498"/>
                </a:lnTo>
                <a:lnTo>
                  <a:pt x="875070" y="669214"/>
                </a:lnTo>
                <a:lnTo>
                  <a:pt x="940554" y="705141"/>
                </a:lnTo>
                <a:lnTo>
                  <a:pt x="1003661" y="735802"/>
                </a:lnTo>
                <a:lnTo>
                  <a:pt x="1063600" y="761076"/>
                </a:lnTo>
                <a:lnTo>
                  <a:pt x="1119579" y="780841"/>
                </a:lnTo>
                <a:lnTo>
                  <a:pt x="1170805" y="794975"/>
                </a:lnTo>
                <a:lnTo>
                  <a:pt x="1216489" y="803356"/>
                </a:lnTo>
                <a:lnTo>
                  <a:pt x="1255837" y="805862"/>
                </a:lnTo>
                <a:lnTo>
                  <a:pt x="1272888" y="804873"/>
                </a:lnTo>
                <a:lnTo>
                  <a:pt x="1312360" y="792760"/>
                </a:lnTo>
                <a:lnTo>
                  <a:pt x="1333838" y="755494"/>
                </a:lnTo>
                <a:lnTo>
                  <a:pt x="1333064" y="743124"/>
                </a:lnTo>
                <a:lnTo>
                  <a:pt x="1316657" y="700259"/>
                </a:lnTo>
                <a:lnTo>
                  <a:pt x="1294635" y="667633"/>
                </a:lnTo>
                <a:lnTo>
                  <a:pt x="1264357" y="632463"/>
                </a:lnTo>
                <a:lnTo>
                  <a:pt x="1226344" y="595346"/>
                </a:lnTo>
                <a:lnTo>
                  <a:pt x="1181119" y="556879"/>
                </a:lnTo>
                <a:lnTo>
                  <a:pt x="1129206" y="517659"/>
                </a:lnTo>
                <a:lnTo>
                  <a:pt x="1071127" y="478281"/>
                </a:lnTo>
                <a:lnTo>
                  <a:pt x="1007404" y="439344"/>
                </a:lnTo>
                <a:lnTo>
                  <a:pt x="970395" y="418390"/>
                </a:lnTo>
                <a:lnTo>
                  <a:pt x="926398" y="394348"/>
                </a:lnTo>
                <a:lnTo>
                  <a:pt x="876343" y="367718"/>
                </a:lnTo>
                <a:lnTo>
                  <a:pt x="821160" y="339005"/>
                </a:lnTo>
                <a:lnTo>
                  <a:pt x="761780" y="308712"/>
                </a:lnTo>
                <a:lnTo>
                  <a:pt x="699133" y="277342"/>
                </a:lnTo>
                <a:lnTo>
                  <a:pt x="634151" y="245397"/>
                </a:lnTo>
                <a:lnTo>
                  <a:pt x="567763" y="213381"/>
                </a:lnTo>
                <a:lnTo>
                  <a:pt x="500899" y="181797"/>
                </a:lnTo>
                <a:lnTo>
                  <a:pt x="434491" y="151149"/>
                </a:lnTo>
                <a:lnTo>
                  <a:pt x="369469" y="121939"/>
                </a:lnTo>
                <a:lnTo>
                  <a:pt x="306763" y="94670"/>
                </a:lnTo>
                <a:lnTo>
                  <a:pt x="247304" y="69845"/>
                </a:lnTo>
                <a:lnTo>
                  <a:pt x="192023" y="47968"/>
                </a:lnTo>
                <a:lnTo>
                  <a:pt x="141849" y="29542"/>
                </a:lnTo>
                <a:lnTo>
                  <a:pt x="97714" y="15070"/>
                </a:lnTo>
                <a:lnTo>
                  <a:pt x="60548" y="5055"/>
                </a:lnTo>
                <a:lnTo>
                  <a:pt x="31281" y="0"/>
                </a:lnTo>
                <a:lnTo>
                  <a:pt x="10844" y="407"/>
                </a:lnTo>
                <a:lnTo>
                  <a:pt x="167" y="6782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3" name="object 43"/>
          <p:cNvSpPr/>
          <p:nvPr/>
        </p:nvSpPr>
        <p:spPr>
          <a:xfrm>
            <a:off x="4106164" y="3805223"/>
            <a:ext cx="1227163" cy="467040"/>
          </a:xfrm>
          <a:custGeom>
            <a:rect l="l" t="t" r="r" b="b"/>
            <a:pathLst>
              <a:path w="1227163" h="467040">
                <a:moveTo>
                  <a:pt x="49793" y="0"/>
                </a:moveTo>
                <a:lnTo>
                  <a:pt x="24705" y="1115"/>
                </a:lnTo>
                <a:lnTo>
                  <a:pt x="7823" y="5247"/>
                </a:lnTo>
                <a:lnTo>
                  <a:pt x="0" y="12650"/>
                </a:lnTo>
                <a:lnTo>
                  <a:pt x="1863" y="23314"/>
                </a:lnTo>
                <a:lnTo>
                  <a:pt x="32324" y="52935"/>
                </a:lnTo>
                <a:lnTo>
                  <a:pt x="92872" y="91531"/>
                </a:lnTo>
                <a:lnTo>
                  <a:pt x="132343" y="113414"/>
                </a:lnTo>
                <a:lnTo>
                  <a:pt x="176832" y="136602"/>
                </a:lnTo>
                <a:lnTo>
                  <a:pt x="225507" y="160785"/>
                </a:lnTo>
                <a:lnTo>
                  <a:pt x="277532" y="185649"/>
                </a:lnTo>
                <a:lnTo>
                  <a:pt x="332073" y="210881"/>
                </a:lnTo>
                <a:lnTo>
                  <a:pt x="388296" y="236170"/>
                </a:lnTo>
                <a:lnTo>
                  <a:pt x="445367" y="261202"/>
                </a:lnTo>
                <a:lnTo>
                  <a:pt x="502452" y="285666"/>
                </a:lnTo>
                <a:lnTo>
                  <a:pt x="613326" y="331637"/>
                </a:lnTo>
                <a:lnTo>
                  <a:pt x="714245" y="371582"/>
                </a:lnTo>
                <a:lnTo>
                  <a:pt x="758885" y="388513"/>
                </a:lnTo>
                <a:lnTo>
                  <a:pt x="798534" y="403001"/>
                </a:lnTo>
                <a:lnTo>
                  <a:pt x="862709" y="424471"/>
                </a:lnTo>
                <a:lnTo>
                  <a:pt x="921473" y="440908"/>
                </a:lnTo>
                <a:lnTo>
                  <a:pt x="977086" y="453322"/>
                </a:lnTo>
                <a:lnTo>
                  <a:pt x="1028870" y="461758"/>
                </a:lnTo>
                <a:lnTo>
                  <a:pt x="1076147" y="466255"/>
                </a:lnTo>
                <a:lnTo>
                  <a:pt x="1097883" y="467040"/>
                </a:lnTo>
                <a:lnTo>
                  <a:pt x="1118238" y="466857"/>
                </a:lnTo>
                <a:lnTo>
                  <a:pt x="1170169" y="460547"/>
                </a:lnTo>
                <a:lnTo>
                  <a:pt x="1206617" y="445707"/>
                </a:lnTo>
                <a:lnTo>
                  <a:pt x="1227163" y="413077"/>
                </a:lnTo>
                <a:lnTo>
                  <a:pt x="1226752" y="403155"/>
                </a:lnTo>
                <a:lnTo>
                  <a:pt x="1203641" y="359298"/>
                </a:lnTo>
                <a:lnTo>
                  <a:pt x="1165624" y="323470"/>
                </a:lnTo>
                <a:lnTo>
                  <a:pt x="1131423" y="298960"/>
                </a:lnTo>
                <a:lnTo>
                  <a:pt x="1090754" y="274432"/>
                </a:lnTo>
                <a:lnTo>
                  <a:pt x="1044148" y="250297"/>
                </a:lnTo>
                <a:lnTo>
                  <a:pt x="992133" y="226968"/>
                </a:lnTo>
                <a:lnTo>
                  <a:pt x="935239" y="204857"/>
                </a:lnTo>
                <a:lnTo>
                  <a:pt x="871064" y="183404"/>
                </a:lnTo>
                <a:lnTo>
                  <a:pt x="830702" y="171084"/>
                </a:lnTo>
                <a:lnTo>
                  <a:pt x="784897" y="157683"/>
                </a:lnTo>
                <a:lnTo>
                  <a:pt x="680370" y="128665"/>
                </a:lnTo>
                <a:lnTo>
                  <a:pt x="564306" y="98397"/>
                </a:lnTo>
                <a:lnTo>
                  <a:pt x="443530" y="68927"/>
                </a:lnTo>
                <a:lnTo>
                  <a:pt x="383508" y="55132"/>
                </a:lnTo>
                <a:lnTo>
                  <a:pt x="324866" y="42304"/>
                </a:lnTo>
                <a:lnTo>
                  <a:pt x="268459" y="30700"/>
                </a:lnTo>
                <a:lnTo>
                  <a:pt x="215139" y="20577"/>
                </a:lnTo>
                <a:lnTo>
                  <a:pt x="165760" y="12188"/>
                </a:lnTo>
                <a:lnTo>
                  <a:pt x="121173" y="5792"/>
                </a:lnTo>
                <a:lnTo>
                  <a:pt x="82234" y="1644"/>
                </a:lnTo>
                <a:lnTo>
                  <a:pt x="49793" y="0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4" name="object 44"/>
          <p:cNvSpPr/>
          <p:nvPr/>
        </p:nvSpPr>
        <p:spPr>
          <a:xfrm>
            <a:off x="4106164" y="3805223"/>
            <a:ext cx="1227163" cy="467040"/>
          </a:xfrm>
          <a:custGeom>
            <a:rect l="l" t="t" r="r" b="b"/>
            <a:pathLst>
              <a:path w="1227163" h="467040">
                <a:moveTo>
                  <a:pt x="0" y="12650"/>
                </a:moveTo>
                <a:lnTo>
                  <a:pt x="32324" y="52935"/>
                </a:lnTo>
                <a:lnTo>
                  <a:pt x="92872" y="91531"/>
                </a:lnTo>
                <a:lnTo>
                  <a:pt x="132343" y="113414"/>
                </a:lnTo>
                <a:lnTo>
                  <a:pt x="176832" y="136602"/>
                </a:lnTo>
                <a:lnTo>
                  <a:pt x="225507" y="160785"/>
                </a:lnTo>
                <a:lnTo>
                  <a:pt x="277532" y="185649"/>
                </a:lnTo>
                <a:lnTo>
                  <a:pt x="332073" y="210881"/>
                </a:lnTo>
                <a:lnTo>
                  <a:pt x="388296" y="236170"/>
                </a:lnTo>
                <a:lnTo>
                  <a:pt x="445367" y="261202"/>
                </a:lnTo>
                <a:lnTo>
                  <a:pt x="502452" y="285666"/>
                </a:lnTo>
                <a:lnTo>
                  <a:pt x="558716" y="309248"/>
                </a:lnTo>
                <a:lnTo>
                  <a:pt x="613326" y="331637"/>
                </a:lnTo>
                <a:lnTo>
                  <a:pt x="665447" y="352518"/>
                </a:lnTo>
                <a:lnTo>
                  <a:pt x="714245" y="371582"/>
                </a:lnTo>
                <a:lnTo>
                  <a:pt x="758885" y="388513"/>
                </a:lnTo>
                <a:lnTo>
                  <a:pt x="798534" y="403001"/>
                </a:lnTo>
                <a:lnTo>
                  <a:pt x="862709" y="424471"/>
                </a:lnTo>
                <a:lnTo>
                  <a:pt x="921473" y="440908"/>
                </a:lnTo>
                <a:lnTo>
                  <a:pt x="977086" y="453322"/>
                </a:lnTo>
                <a:lnTo>
                  <a:pt x="1028870" y="461758"/>
                </a:lnTo>
                <a:lnTo>
                  <a:pt x="1076147" y="466255"/>
                </a:lnTo>
                <a:lnTo>
                  <a:pt x="1097883" y="467040"/>
                </a:lnTo>
                <a:lnTo>
                  <a:pt x="1118238" y="466857"/>
                </a:lnTo>
                <a:lnTo>
                  <a:pt x="1170169" y="460547"/>
                </a:lnTo>
                <a:lnTo>
                  <a:pt x="1206617" y="445707"/>
                </a:lnTo>
                <a:lnTo>
                  <a:pt x="1227163" y="413077"/>
                </a:lnTo>
                <a:lnTo>
                  <a:pt x="1226752" y="403155"/>
                </a:lnTo>
                <a:lnTo>
                  <a:pt x="1203641" y="359298"/>
                </a:lnTo>
                <a:lnTo>
                  <a:pt x="1165624" y="323470"/>
                </a:lnTo>
                <a:lnTo>
                  <a:pt x="1131423" y="298960"/>
                </a:lnTo>
                <a:lnTo>
                  <a:pt x="1090754" y="274432"/>
                </a:lnTo>
                <a:lnTo>
                  <a:pt x="1044148" y="250297"/>
                </a:lnTo>
                <a:lnTo>
                  <a:pt x="992133" y="226968"/>
                </a:lnTo>
                <a:lnTo>
                  <a:pt x="935239" y="204857"/>
                </a:lnTo>
                <a:lnTo>
                  <a:pt x="871064" y="183404"/>
                </a:lnTo>
                <a:lnTo>
                  <a:pt x="830702" y="171084"/>
                </a:lnTo>
                <a:lnTo>
                  <a:pt x="784897" y="157683"/>
                </a:lnTo>
                <a:lnTo>
                  <a:pt x="734502" y="143458"/>
                </a:lnTo>
                <a:lnTo>
                  <a:pt x="680370" y="128665"/>
                </a:lnTo>
                <a:lnTo>
                  <a:pt x="623354" y="113559"/>
                </a:lnTo>
                <a:lnTo>
                  <a:pt x="564306" y="98397"/>
                </a:lnTo>
                <a:lnTo>
                  <a:pt x="504081" y="83434"/>
                </a:lnTo>
                <a:lnTo>
                  <a:pt x="443530" y="68927"/>
                </a:lnTo>
                <a:lnTo>
                  <a:pt x="383508" y="55132"/>
                </a:lnTo>
                <a:lnTo>
                  <a:pt x="324866" y="42304"/>
                </a:lnTo>
                <a:lnTo>
                  <a:pt x="268459" y="30700"/>
                </a:lnTo>
                <a:lnTo>
                  <a:pt x="215139" y="20577"/>
                </a:lnTo>
                <a:lnTo>
                  <a:pt x="165760" y="12188"/>
                </a:lnTo>
                <a:lnTo>
                  <a:pt x="121173" y="5792"/>
                </a:lnTo>
                <a:lnTo>
                  <a:pt x="82234" y="1644"/>
                </a:lnTo>
                <a:lnTo>
                  <a:pt x="49793" y="0"/>
                </a:lnTo>
                <a:lnTo>
                  <a:pt x="24705" y="1115"/>
                </a:lnTo>
                <a:lnTo>
                  <a:pt x="7823" y="5247"/>
                </a:lnTo>
                <a:lnTo>
                  <a:pt x="0" y="12650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5" name="object 45"/>
          <p:cNvSpPr/>
          <p:nvPr/>
        </p:nvSpPr>
        <p:spPr>
          <a:xfrm>
            <a:off x="4113189" y="3898438"/>
            <a:ext cx="522011" cy="821002"/>
          </a:xfrm>
          <a:custGeom>
            <a:rect l="l" t="t" r="r" b="b"/>
            <a:pathLst>
              <a:path w="522011" h="821002">
                <a:moveTo>
                  <a:pt x="24923" y="0"/>
                </a:moveTo>
                <a:lnTo>
                  <a:pt x="13294" y="2494"/>
                </a:lnTo>
                <a:lnTo>
                  <a:pt x="5308" y="11390"/>
                </a:lnTo>
                <a:lnTo>
                  <a:pt x="972" y="26190"/>
                </a:lnTo>
                <a:lnTo>
                  <a:pt x="0" y="46318"/>
                </a:lnTo>
                <a:lnTo>
                  <a:pt x="2104" y="71198"/>
                </a:lnTo>
                <a:lnTo>
                  <a:pt x="14401" y="132911"/>
                </a:lnTo>
                <a:lnTo>
                  <a:pt x="35573" y="206726"/>
                </a:lnTo>
                <a:lnTo>
                  <a:pt x="48772" y="246732"/>
                </a:lnTo>
                <a:lnTo>
                  <a:pt x="63332" y="288037"/>
                </a:lnTo>
                <a:lnTo>
                  <a:pt x="78967" y="330065"/>
                </a:lnTo>
                <a:lnTo>
                  <a:pt x="95389" y="372240"/>
                </a:lnTo>
                <a:lnTo>
                  <a:pt x="112314" y="413987"/>
                </a:lnTo>
                <a:lnTo>
                  <a:pt x="129455" y="454731"/>
                </a:lnTo>
                <a:lnTo>
                  <a:pt x="146525" y="493894"/>
                </a:lnTo>
                <a:lnTo>
                  <a:pt x="163240" y="530903"/>
                </a:lnTo>
                <a:lnTo>
                  <a:pt x="194455" y="596153"/>
                </a:lnTo>
                <a:lnTo>
                  <a:pt x="220812" y="645876"/>
                </a:lnTo>
                <a:lnTo>
                  <a:pt x="244916" y="684232"/>
                </a:lnTo>
                <a:lnTo>
                  <a:pt x="270648" y="718369"/>
                </a:lnTo>
                <a:lnTo>
                  <a:pt x="297517" y="748044"/>
                </a:lnTo>
                <a:lnTo>
                  <a:pt x="338878" y="783659"/>
                </a:lnTo>
                <a:lnTo>
                  <a:pt x="380037" y="807871"/>
                </a:lnTo>
                <a:lnTo>
                  <a:pt x="419337" y="819862"/>
                </a:lnTo>
                <a:lnTo>
                  <a:pt x="431738" y="821002"/>
                </a:lnTo>
                <a:lnTo>
                  <a:pt x="443687" y="820662"/>
                </a:lnTo>
                <a:lnTo>
                  <a:pt x="485581" y="804035"/>
                </a:lnTo>
                <a:lnTo>
                  <a:pt x="512369" y="765809"/>
                </a:lnTo>
                <a:lnTo>
                  <a:pt x="521210" y="725863"/>
                </a:lnTo>
                <a:lnTo>
                  <a:pt x="522011" y="710751"/>
                </a:lnTo>
                <a:lnTo>
                  <a:pt x="521739" y="694850"/>
                </a:lnTo>
                <a:lnTo>
                  <a:pt x="514472" y="643073"/>
                </a:lnTo>
                <a:lnTo>
                  <a:pt x="504249" y="605817"/>
                </a:lnTo>
                <a:lnTo>
                  <a:pt x="489715" y="566986"/>
                </a:lnTo>
                <a:lnTo>
                  <a:pt x="470869" y="527106"/>
                </a:lnTo>
                <a:lnTo>
                  <a:pt x="446624" y="484783"/>
                </a:lnTo>
                <a:lnTo>
                  <a:pt x="411425" y="430324"/>
                </a:lnTo>
                <a:lnTo>
                  <a:pt x="366821" y="365932"/>
                </a:lnTo>
                <a:lnTo>
                  <a:pt x="341861" y="331361"/>
                </a:lnTo>
                <a:lnTo>
                  <a:pt x="315593" y="295928"/>
                </a:lnTo>
                <a:lnTo>
                  <a:pt x="288364" y="260172"/>
                </a:lnTo>
                <a:lnTo>
                  <a:pt x="260523" y="224632"/>
                </a:lnTo>
                <a:lnTo>
                  <a:pt x="232417" y="189850"/>
                </a:lnTo>
                <a:lnTo>
                  <a:pt x="204394" y="156366"/>
                </a:lnTo>
                <a:lnTo>
                  <a:pt x="176801" y="124718"/>
                </a:lnTo>
                <a:lnTo>
                  <a:pt x="149987" y="95449"/>
                </a:lnTo>
                <a:lnTo>
                  <a:pt x="100085" y="46201"/>
                </a:lnTo>
                <a:lnTo>
                  <a:pt x="57469" y="12945"/>
                </a:lnTo>
                <a:lnTo>
                  <a:pt x="24923" y="0"/>
                </a:lnTo>
                <a:close/>
              </a:path>
            </a:pathLst>
          </a:custGeom>
          <a:solidFill>
            <a:srgbClr val="6699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6" name="object 46"/>
          <p:cNvSpPr/>
          <p:nvPr/>
        </p:nvSpPr>
        <p:spPr>
          <a:xfrm>
            <a:off x="4113189" y="3898438"/>
            <a:ext cx="522011" cy="821002"/>
          </a:xfrm>
          <a:custGeom>
            <a:rect l="l" t="t" r="r" b="b"/>
            <a:pathLst>
              <a:path w="522011" h="821002">
                <a:moveTo>
                  <a:pt x="13294" y="2494"/>
                </a:moveTo>
                <a:lnTo>
                  <a:pt x="5308" y="11390"/>
                </a:lnTo>
                <a:lnTo>
                  <a:pt x="972" y="26190"/>
                </a:lnTo>
                <a:lnTo>
                  <a:pt x="0" y="46318"/>
                </a:lnTo>
                <a:lnTo>
                  <a:pt x="2104" y="71198"/>
                </a:lnTo>
                <a:lnTo>
                  <a:pt x="14401" y="132911"/>
                </a:lnTo>
                <a:lnTo>
                  <a:pt x="35573" y="206726"/>
                </a:lnTo>
                <a:lnTo>
                  <a:pt x="48772" y="246732"/>
                </a:lnTo>
                <a:lnTo>
                  <a:pt x="63332" y="288037"/>
                </a:lnTo>
                <a:lnTo>
                  <a:pt x="78967" y="330065"/>
                </a:lnTo>
                <a:lnTo>
                  <a:pt x="95389" y="372240"/>
                </a:lnTo>
                <a:lnTo>
                  <a:pt x="112314" y="413987"/>
                </a:lnTo>
                <a:lnTo>
                  <a:pt x="129455" y="454731"/>
                </a:lnTo>
                <a:lnTo>
                  <a:pt x="146525" y="493894"/>
                </a:lnTo>
                <a:lnTo>
                  <a:pt x="163240" y="530903"/>
                </a:lnTo>
                <a:lnTo>
                  <a:pt x="194455" y="596153"/>
                </a:lnTo>
                <a:lnTo>
                  <a:pt x="220812" y="645876"/>
                </a:lnTo>
                <a:lnTo>
                  <a:pt x="244916" y="684232"/>
                </a:lnTo>
                <a:lnTo>
                  <a:pt x="270648" y="718369"/>
                </a:lnTo>
                <a:lnTo>
                  <a:pt x="297517" y="748044"/>
                </a:lnTo>
                <a:lnTo>
                  <a:pt x="338878" y="783659"/>
                </a:lnTo>
                <a:lnTo>
                  <a:pt x="380037" y="807871"/>
                </a:lnTo>
                <a:lnTo>
                  <a:pt x="419337" y="819862"/>
                </a:lnTo>
                <a:lnTo>
                  <a:pt x="431738" y="821002"/>
                </a:lnTo>
                <a:lnTo>
                  <a:pt x="443687" y="820662"/>
                </a:lnTo>
                <a:lnTo>
                  <a:pt x="485581" y="804035"/>
                </a:lnTo>
                <a:lnTo>
                  <a:pt x="512369" y="765809"/>
                </a:lnTo>
                <a:lnTo>
                  <a:pt x="521210" y="725863"/>
                </a:lnTo>
                <a:lnTo>
                  <a:pt x="522011" y="710751"/>
                </a:lnTo>
                <a:lnTo>
                  <a:pt x="521739" y="694850"/>
                </a:lnTo>
                <a:lnTo>
                  <a:pt x="514472" y="643073"/>
                </a:lnTo>
                <a:lnTo>
                  <a:pt x="504249" y="605817"/>
                </a:lnTo>
                <a:lnTo>
                  <a:pt x="489715" y="566986"/>
                </a:lnTo>
                <a:lnTo>
                  <a:pt x="470869" y="527106"/>
                </a:lnTo>
                <a:lnTo>
                  <a:pt x="446624" y="484783"/>
                </a:lnTo>
                <a:lnTo>
                  <a:pt x="411425" y="430324"/>
                </a:lnTo>
                <a:lnTo>
                  <a:pt x="366821" y="365932"/>
                </a:lnTo>
                <a:lnTo>
                  <a:pt x="341861" y="331361"/>
                </a:lnTo>
                <a:lnTo>
                  <a:pt x="315593" y="295928"/>
                </a:lnTo>
                <a:lnTo>
                  <a:pt x="288364" y="260172"/>
                </a:lnTo>
                <a:lnTo>
                  <a:pt x="260523" y="224632"/>
                </a:lnTo>
                <a:lnTo>
                  <a:pt x="232417" y="189850"/>
                </a:lnTo>
                <a:lnTo>
                  <a:pt x="204394" y="156366"/>
                </a:lnTo>
                <a:lnTo>
                  <a:pt x="176801" y="124718"/>
                </a:lnTo>
                <a:lnTo>
                  <a:pt x="149987" y="95449"/>
                </a:lnTo>
                <a:lnTo>
                  <a:pt x="100085" y="46201"/>
                </a:lnTo>
                <a:lnTo>
                  <a:pt x="57469" y="12945"/>
                </a:lnTo>
                <a:lnTo>
                  <a:pt x="24923" y="0"/>
                </a:lnTo>
                <a:lnTo>
                  <a:pt x="13294" y="2494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7" name="object 47"/>
          <p:cNvSpPr/>
          <p:nvPr/>
        </p:nvSpPr>
        <p:spPr>
          <a:xfrm>
            <a:off x="5111496" y="3945635"/>
            <a:ext cx="175260" cy="231648"/>
          </a:xfrm>
          <a:custGeom>
            <a:rect l="l" t="t" r="r" b="b"/>
            <a:pathLst>
              <a:path w="175260" h="231646">
                <a:moveTo>
                  <a:pt x="0" y="231648"/>
                </a:moveTo>
                <a:lnTo>
                  <a:pt x="175260" y="231648"/>
                </a:lnTo>
                <a:lnTo>
                  <a:pt x="175260" y="0"/>
                </a:lnTo>
                <a:lnTo>
                  <a:pt x="0" y="0"/>
                </a:lnTo>
                <a:lnTo>
                  <a:pt x="0" y="231648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8" name="object 48"/>
          <p:cNvSpPr/>
          <p:nvPr/>
        </p:nvSpPr>
        <p:spPr>
          <a:xfrm>
            <a:off x="5111496" y="3945635"/>
            <a:ext cx="175260" cy="23164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9" name="object 49"/>
          <p:cNvSpPr/>
          <p:nvPr/>
        </p:nvSpPr>
        <p:spPr>
          <a:xfrm>
            <a:off x="5241035" y="4494276"/>
            <a:ext cx="173736" cy="231648"/>
          </a:xfrm>
          <a:custGeom>
            <a:rect l="l" t="t" r="r" b="b"/>
            <a:pathLst>
              <a:path w="173736" h="231646">
                <a:moveTo>
                  <a:pt x="0" y="231648"/>
                </a:moveTo>
                <a:lnTo>
                  <a:pt x="173736" y="231648"/>
                </a:lnTo>
                <a:lnTo>
                  <a:pt x="173736" y="0"/>
                </a:lnTo>
                <a:lnTo>
                  <a:pt x="0" y="0"/>
                </a:lnTo>
                <a:lnTo>
                  <a:pt x="0" y="231648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0" name="object 50"/>
          <p:cNvSpPr/>
          <p:nvPr/>
        </p:nvSpPr>
        <p:spPr>
          <a:xfrm>
            <a:off x="5241035" y="4494276"/>
            <a:ext cx="173736" cy="23164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1" name="object 51"/>
          <p:cNvSpPr/>
          <p:nvPr/>
        </p:nvSpPr>
        <p:spPr>
          <a:xfrm>
            <a:off x="4913376" y="4082796"/>
            <a:ext cx="173736" cy="23164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5274309" y="3988561"/>
            <a:ext cx="417830" cy="3187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mtClean="0">
                <a:latin typeface="Arial"/>
                <a:cs typeface="Arial"/>
              </a:rPr>
              <a:t>UE1</a:t>
            </a:r>
            <a:endParaRPr sz="900">
              <a:latin typeface="Arial"/>
              <a:cs typeface="Arial"/>
            </a:endParaRPr>
          </a:p>
          <a:p>
            <a:pPr marL="182245">
              <a:lnSpc>
                <a:spcPct val="100000"/>
              </a:lnSpc>
              <a:spcBef>
                <a:spcPts val="254"/>
              </a:spcBef>
            </a:pPr>
            <a:r>
              <a:rPr sz="900" smtClean="0">
                <a:latin typeface="Arial"/>
                <a:cs typeface="Arial"/>
              </a:rPr>
              <a:t>UE3</a:t>
            </a:r>
            <a:endParaRPr sz="9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993640" y="4224273"/>
            <a:ext cx="248285" cy="1492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mtClean="0">
                <a:latin typeface="Arial"/>
                <a:cs typeface="Arial"/>
              </a:rPr>
              <a:t>UE2</a:t>
            </a:r>
            <a:endParaRPr sz="900">
              <a:latin typeface="Arial"/>
              <a:cs typeface="Arial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5244084" y="4105655"/>
            <a:ext cx="175260" cy="23164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4725415" y="4671948"/>
            <a:ext cx="248285" cy="1492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mtClean="0">
                <a:latin typeface="Arial"/>
                <a:cs typeface="Arial"/>
              </a:rPr>
              <a:t>UE5</a:t>
            </a:r>
            <a:endParaRPr sz="900">
              <a:latin typeface="Arial"/>
              <a:cs typeface="Arial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4573523" y="4564379"/>
            <a:ext cx="173736" cy="2331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7" name="object 57"/>
          <p:cNvSpPr/>
          <p:nvPr/>
        </p:nvSpPr>
        <p:spPr>
          <a:xfrm>
            <a:off x="3592067" y="3927347"/>
            <a:ext cx="550163" cy="553212"/>
          </a:xfrm>
          <a:custGeom>
            <a:rect l="l" t="t" r="r" b="b"/>
            <a:pathLst>
              <a:path w="550163" h="553212">
                <a:moveTo>
                  <a:pt x="497490" y="458977"/>
                </a:moveTo>
                <a:lnTo>
                  <a:pt x="268223" y="458977"/>
                </a:lnTo>
                <a:lnTo>
                  <a:pt x="316483" y="463295"/>
                </a:lnTo>
                <a:lnTo>
                  <a:pt x="371347" y="475487"/>
                </a:lnTo>
                <a:lnTo>
                  <a:pt x="419607" y="487933"/>
                </a:lnTo>
                <a:lnTo>
                  <a:pt x="460755" y="504316"/>
                </a:lnTo>
                <a:lnTo>
                  <a:pt x="529335" y="536828"/>
                </a:lnTo>
                <a:lnTo>
                  <a:pt x="550163" y="553211"/>
                </a:lnTo>
                <a:lnTo>
                  <a:pt x="497490" y="458977"/>
                </a:lnTo>
                <a:close/>
              </a:path>
              <a:path w="550163" h="553212">
                <a:moveTo>
                  <a:pt x="275335" y="0"/>
                </a:moveTo>
                <a:lnTo>
                  <a:pt x="233679" y="8254"/>
                </a:lnTo>
                <a:lnTo>
                  <a:pt x="219963" y="12445"/>
                </a:lnTo>
                <a:lnTo>
                  <a:pt x="206247" y="16382"/>
                </a:lnTo>
                <a:lnTo>
                  <a:pt x="192531" y="24637"/>
                </a:lnTo>
                <a:lnTo>
                  <a:pt x="185927" y="37083"/>
                </a:lnTo>
                <a:lnTo>
                  <a:pt x="178815" y="45211"/>
                </a:lnTo>
                <a:lnTo>
                  <a:pt x="178815" y="57403"/>
                </a:lnTo>
                <a:lnTo>
                  <a:pt x="185927" y="73786"/>
                </a:lnTo>
                <a:lnTo>
                  <a:pt x="192531" y="85978"/>
                </a:lnTo>
                <a:lnTo>
                  <a:pt x="213359" y="98424"/>
                </a:lnTo>
                <a:lnTo>
                  <a:pt x="240791" y="110616"/>
                </a:lnTo>
                <a:lnTo>
                  <a:pt x="0" y="544956"/>
                </a:lnTo>
                <a:lnTo>
                  <a:pt x="82803" y="504316"/>
                </a:lnTo>
                <a:lnTo>
                  <a:pt x="123951" y="487933"/>
                </a:lnTo>
                <a:lnTo>
                  <a:pt x="219963" y="463295"/>
                </a:lnTo>
                <a:lnTo>
                  <a:pt x="268223" y="458977"/>
                </a:lnTo>
                <a:lnTo>
                  <a:pt x="497490" y="458977"/>
                </a:lnTo>
                <a:lnTo>
                  <a:pt x="465403" y="401573"/>
                </a:lnTo>
                <a:lnTo>
                  <a:pt x="275335" y="401573"/>
                </a:lnTo>
                <a:lnTo>
                  <a:pt x="240791" y="397636"/>
                </a:lnTo>
                <a:lnTo>
                  <a:pt x="213359" y="389508"/>
                </a:lnTo>
                <a:lnTo>
                  <a:pt x="199643" y="372998"/>
                </a:lnTo>
                <a:lnTo>
                  <a:pt x="192531" y="352424"/>
                </a:lnTo>
                <a:lnTo>
                  <a:pt x="199643" y="332104"/>
                </a:lnTo>
                <a:lnTo>
                  <a:pt x="213359" y="319531"/>
                </a:lnTo>
                <a:lnTo>
                  <a:pt x="240791" y="307466"/>
                </a:lnTo>
                <a:lnTo>
                  <a:pt x="275335" y="303148"/>
                </a:lnTo>
                <a:lnTo>
                  <a:pt x="410387" y="303148"/>
                </a:lnTo>
                <a:lnTo>
                  <a:pt x="387670" y="262508"/>
                </a:lnTo>
                <a:lnTo>
                  <a:pt x="261619" y="262508"/>
                </a:lnTo>
                <a:lnTo>
                  <a:pt x="247903" y="254253"/>
                </a:lnTo>
                <a:lnTo>
                  <a:pt x="233679" y="250062"/>
                </a:lnTo>
                <a:lnTo>
                  <a:pt x="233679" y="229615"/>
                </a:lnTo>
                <a:lnTo>
                  <a:pt x="247903" y="221487"/>
                </a:lnTo>
                <a:lnTo>
                  <a:pt x="261619" y="213232"/>
                </a:lnTo>
                <a:lnTo>
                  <a:pt x="360126" y="213232"/>
                </a:lnTo>
                <a:lnTo>
                  <a:pt x="302767" y="110616"/>
                </a:lnTo>
                <a:lnTo>
                  <a:pt x="330199" y="98424"/>
                </a:lnTo>
                <a:lnTo>
                  <a:pt x="350519" y="85978"/>
                </a:lnTo>
                <a:lnTo>
                  <a:pt x="357631" y="73786"/>
                </a:lnTo>
                <a:lnTo>
                  <a:pt x="364743" y="57403"/>
                </a:lnTo>
                <a:lnTo>
                  <a:pt x="364743" y="45211"/>
                </a:lnTo>
                <a:lnTo>
                  <a:pt x="357631" y="37083"/>
                </a:lnTo>
                <a:lnTo>
                  <a:pt x="350519" y="24637"/>
                </a:lnTo>
                <a:lnTo>
                  <a:pt x="336803" y="16382"/>
                </a:lnTo>
                <a:lnTo>
                  <a:pt x="323087" y="12445"/>
                </a:lnTo>
                <a:lnTo>
                  <a:pt x="309371" y="8254"/>
                </a:lnTo>
                <a:lnTo>
                  <a:pt x="289051" y="4190"/>
                </a:lnTo>
                <a:lnTo>
                  <a:pt x="275335" y="0"/>
                </a:lnTo>
                <a:close/>
              </a:path>
              <a:path w="550163" h="553212">
                <a:moveTo>
                  <a:pt x="410387" y="303148"/>
                </a:moveTo>
                <a:lnTo>
                  <a:pt x="275335" y="303148"/>
                </a:lnTo>
                <a:lnTo>
                  <a:pt x="309371" y="307466"/>
                </a:lnTo>
                <a:lnTo>
                  <a:pt x="336803" y="319531"/>
                </a:lnTo>
                <a:lnTo>
                  <a:pt x="350519" y="332104"/>
                </a:lnTo>
                <a:lnTo>
                  <a:pt x="357631" y="352424"/>
                </a:lnTo>
                <a:lnTo>
                  <a:pt x="350519" y="372998"/>
                </a:lnTo>
                <a:lnTo>
                  <a:pt x="336803" y="389508"/>
                </a:lnTo>
                <a:lnTo>
                  <a:pt x="309371" y="397636"/>
                </a:lnTo>
                <a:lnTo>
                  <a:pt x="275335" y="401573"/>
                </a:lnTo>
                <a:lnTo>
                  <a:pt x="465403" y="401573"/>
                </a:lnTo>
                <a:lnTo>
                  <a:pt x="410387" y="303148"/>
                </a:lnTo>
                <a:close/>
              </a:path>
              <a:path w="550163" h="553212">
                <a:moveTo>
                  <a:pt x="360126" y="213232"/>
                </a:moveTo>
                <a:lnTo>
                  <a:pt x="289051" y="213232"/>
                </a:lnTo>
                <a:lnTo>
                  <a:pt x="316483" y="229615"/>
                </a:lnTo>
                <a:lnTo>
                  <a:pt x="316483" y="250062"/>
                </a:lnTo>
                <a:lnTo>
                  <a:pt x="302767" y="254253"/>
                </a:lnTo>
                <a:lnTo>
                  <a:pt x="289051" y="262508"/>
                </a:lnTo>
                <a:lnTo>
                  <a:pt x="387670" y="262508"/>
                </a:lnTo>
                <a:lnTo>
                  <a:pt x="360126" y="213232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8" name="object 58"/>
          <p:cNvSpPr/>
          <p:nvPr/>
        </p:nvSpPr>
        <p:spPr>
          <a:xfrm>
            <a:off x="3625596" y="3739263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9" name="object 59"/>
          <p:cNvSpPr/>
          <p:nvPr/>
        </p:nvSpPr>
        <p:spPr>
          <a:xfrm>
            <a:off x="3742944" y="3739263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0" name="object 60"/>
          <p:cNvSpPr/>
          <p:nvPr/>
        </p:nvSpPr>
        <p:spPr>
          <a:xfrm>
            <a:off x="3863340" y="3739263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762000" y="4628388"/>
          <a:ext cx="559307" cy="4003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3840"/>
                <a:gridCol w="301751"/>
              </a:tblGrid>
              <a:tr h="92963">
                <a:tc gridSpan="2">
                  <a:txBody>
                    <a:bodyPr vert="horz" wrap="square"/>
                    <a:lstStyle/>
                    <a:p>
                      <a:pPr marL="127635">
                        <a:lnSpc>
                          <a:spcPts val="915"/>
                        </a:lnSpc>
                      </a:pPr>
                      <a:r>
                        <a:rPr sz="1000" spc="-5" smtClean="0">
                          <a:latin typeface="Arial"/>
                          <a:cs typeface="Arial"/>
                        </a:rPr>
                        <a:t>15k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44">
                      <a:solidFill>
                        <a:srgbClr val="404040"/>
                      </a:solidFill>
                      <a:prstDash val="solid"/>
                    </a:lnL>
                    <a:lnR w="9144">
                      <a:solidFill>
                        <a:srgbClr val="404040"/>
                      </a:solidFill>
                      <a:prstDash val="solid"/>
                    </a:lnR>
                    <a:lnT w="9144">
                      <a:solidFill>
                        <a:srgbClr val="404040"/>
                      </a:solidFill>
                      <a:prstDash val="solid"/>
                    </a:lnT>
                    <a:lnB w="9144">
                      <a:solidFill>
                        <a:srgbClr val="40404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98196">
                <a:tc>
                  <a:txBody>
                    <a:bodyPr vert="horz" wrap="square"/>
                    <a:lstStyle/>
                    <a:p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192">
                      <a:solidFill>
                        <a:srgbClr val="404040"/>
                      </a:solidFill>
                      <a:prstDash val="solid"/>
                    </a:lnR>
                    <a:lnT w="9144">
                      <a:solidFill>
                        <a:srgbClr val="40404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192">
                      <a:solidFill>
                        <a:srgbClr val="404040"/>
                      </a:solidFill>
                      <a:prstDash val="solid"/>
                    </a:lnL>
                    <a:lnT w="9144">
                      <a:solidFill>
                        <a:srgbClr val="40404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61" name="object 61"/>
          <p:cNvSpPr/>
          <p:nvPr/>
        </p:nvSpPr>
        <p:spPr>
          <a:xfrm>
            <a:off x="3983735" y="3739263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2" name="object 62"/>
          <p:cNvSpPr/>
          <p:nvPr/>
        </p:nvSpPr>
        <p:spPr>
          <a:xfrm>
            <a:off x="3622547" y="3821558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1543811" y="3919728"/>
          <a:ext cx="643128" cy="8854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9372"/>
                <a:gridCol w="320039"/>
              </a:tblGrid>
              <a:tr h="208787">
                <a:tc gridSpan="2">
                  <a:txBody>
                    <a:bodyPr vert="horz" wrap="square"/>
                    <a:lstStyle/>
                    <a:p>
                      <a:pPr marL="202565">
                        <a:lnSpc>
                          <a:spcPct val="100000"/>
                        </a:lnSpc>
                      </a:pPr>
                      <a:r>
                        <a:rPr sz="1100" spc="-5" smtClean="0">
                          <a:latin typeface="Arial"/>
                          <a:cs typeface="Arial"/>
                        </a:rPr>
                        <a:t>30k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44">
                      <a:solidFill>
                        <a:srgbClr val="404040"/>
                      </a:solidFill>
                      <a:prstDash val="solid"/>
                    </a:lnL>
                    <a:lnR w="9144">
                      <a:solidFill>
                        <a:srgbClr val="404040"/>
                      </a:solidFill>
                      <a:prstDash val="solid"/>
                    </a:lnR>
                    <a:lnT w="9144">
                      <a:solidFill>
                        <a:srgbClr val="404040"/>
                      </a:solidFill>
                      <a:prstDash val="solid"/>
                    </a:lnT>
                    <a:lnB w="9144">
                      <a:solidFill>
                        <a:srgbClr val="40404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667512">
                <a:tc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192">
                      <a:solidFill>
                        <a:srgbClr val="404040"/>
                      </a:solidFill>
                      <a:prstDash val="solid"/>
                    </a:lnR>
                    <a:lnT w="9144">
                      <a:solidFill>
                        <a:srgbClr val="40404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192">
                      <a:solidFill>
                        <a:srgbClr val="404040"/>
                      </a:solidFill>
                      <a:prstDash val="solid"/>
                    </a:lnL>
                    <a:lnT w="9144">
                      <a:solidFill>
                        <a:srgbClr val="40404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63" name="object 63"/>
          <p:cNvSpPr/>
          <p:nvPr/>
        </p:nvSpPr>
        <p:spPr>
          <a:xfrm>
            <a:off x="3742944" y="3821558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4" name="object 64"/>
          <p:cNvSpPr/>
          <p:nvPr/>
        </p:nvSpPr>
        <p:spPr>
          <a:xfrm>
            <a:off x="3863340" y="3821558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5" name="object 65"/>
          <p:cNvSpPr/>
          <p:nvPr/>
        </p:nvSpPr>
        <p:spPr>
          <a:xfrm>
            <a:off x="3983735" y="3821558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6" name="object 66"/>
          <p:cNvSpPr/>
          <p:nvPr/>
        </p:nvSpPr>
        <p:spPr>
          <a:xfrm>
            <a:off x="3622547" y="3902331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7" name="object 67"/>
          <p:cNvSpPr/>
          <p:nvPr/>
        </p:nvSpPr>
        <p:spPr>
          <a:xfrm>
            <a:off x="3742944" y="3902331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8" name="object 68"/>
          <p:cNvSpPr/>
          <p:nvPr/>
        </p:nvSpPr>
        <p:spPr>
          <a:xfrm>
            <a:off x="3863340" y="3902331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9" name="object 69"/>
          <p:cNvSpPr/>
          <p:nvPr/>
        </p:nvSpPr>
        <p:spPr>
          <a:xfrm>
            <a:off x="3983735" y="3902331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0" name="object 70"/>
          <p:cNvSpPr/>
          <p:nvPr/>
        </p:nvSpPr>
        <p:spPr>
          <a:xfrm>
            <a:off x="3622547" y="3984627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1" name="object 71"/>
          <p:cNvSpPr/>
          <p:nvPr/>
        </p:nvSpPr>
        <p:spPr>
          <a:xfrm>
            <a:off x="3742944" y="3984627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2" name="object 72"/>
          <p:cNvSpPr/>
          <p:nvPr/>
        </p:nvSpPr>
        <p:spPr>
          <a:xfrm>
            <a:off x="3863340" y="3984627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3" name="object 73"/>
          <p:cNvSpPr/>
          <p:nvPr/>
        </p:nvSpPr>
        <p:spPr>
          <a:xfrm>
            <a:off x="3983735" y="3984627"/>
            <a:ext cx="119705" cy="81396"/>
          </a:xfrm>
          <a:custGeom>
            <a:rect l="l" t="t" r="r" b="b"/>
            <a:pathLst>
              <a:path w="119705" h="81396">
                <a:moveTo>
                  <a:pt x="47667" y="0"/>
                </a:moveTo>
                <a:lnTo>
                  <a:pt x="8931" y="18668"/>
                </a:lnTo>
                <a:lnTo>
                  <a:pt x="0" y="40256"/>
                </a:lnTo>
                <a:lnTo>
                  <a:pt x="1552" y="49577"/>
                </a:lnTo>
                <a:lnTo>
                  <a:pt x="44404" y="79841"/>
                </a:lnTo>
                <a:lnTo>
                  <a:pt x="61409" y="81396"/>
                </a:lnTo>
                <a:lnTo>
                  <a:pt x="77134" y="79721"/>
                </a:lnTo>
                <a:lnTo>
                  <a:pt x="112164" y="58931"/>
                </a:lnTo>
                <a:lnTo>
                  <a:pt x="119705" y="34044"/>
                </a:lnTo>
                <a:lnTo>
                  <a:pt x="115700" y="24600"/>
                </a:lnTo>
                <a:lnTo>
                  <a:pt x="67119" y="867"/>
                </a:lnTo>
                <a:lnTo>
                  <a:pt x="47667" y="0"/>
                </a:lnTo>
                <a:close/>
              </a:path>
            </a:pathLst>
          </a:custGeom>
          <a:solidFill>
            <a:srgbClr val="30859C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3604386" y="2154428"/>
            <a:ext cx="2127885" cy="988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299085"/>
              </a:tabLst>
            </a:pPr>
            <a:r>
              <a:rPr sz="1600" spc="-10" smtClean="0">
                <a:latin typeface="Arial"/>
                <a:cs typeface="Arial"/>
              </a:rPr>
              <a:t>•	</a:t>
            </a:r>
            <a:r>
              <a:rPr sz="1600" spc="-25" smtClean="0">
                <a:latin typeface="Microsoft JhengHei Light"/>
                <a:cs typeface="Microsoft JhengHei Light"/>
              </a:rPr>
              <a:t>水平</a:t>
            </a:r>
            <a:r>
              <a:rPr sz="1600" spc="235" smtClean="0">
                <a:latin typeface="Arial"/>
                <a:cs typeface="Arial"/>
              </a:rPr>
              <a:t>/</a:t>
            </a:r>
            <a:r>
              <a:rPr sz="1600" spc="-25" smtClean="0">
                <a:latin typeface="Microsoft JhengHei Light"/>
                <a:cs typeface="Microsoft JhengHei Light"/>
              </a:rPr>
              <a:t>垂直多波束</a:t>
            </a:r>
            <a:endParaRPr sz="1600">
              <a:latin typeface="Microsoft JhengHei Light"/>
              <a:cs typeface="Microsoft JhengHei Light"/>
            </a:endParaRPr>
          </a:p>
          <a:p>
            <a:pPr>
              <a:lnSpc>
                <a:spcPts val="950"/>
              </a:lnSpc>
              <a:spcBef>
                <a:spcPts val="11"/>
              </a:spcBef>
            </a:pPr>
            <a:endParaRPr sz="950"/>
          </a:p>
          <a:p>
            <a:pPr marL="12700">
              <a:lnSpc>
                <a:spcPct val="100000"/>
              </a:lnSpc>
              <a:tabLst>
                <a:tab pos="299085"/>
              </a:tabLst>
            </a:pPr>
            <a:r>
              <a:rPr sz="1600" spc="-10" smtClean="0">
                <a:latin typeface="Arial"/>
                <a:cs typeface="Arial"/>
              </a:rPr>
              <a:t>•	</a:t>
            </a:r>
            <a:r>
              <a:rPr sz="1600" spc="-20" smtClean="0">
                <a:latin typeface="Microsoft JhengHei Light"/>
                <a:cs typeface="Microsoft JhengHei Light"/>
              </a:rPr>
              <a:t>所有信道窄波束</a:t>
            </a:r>
            <a:endParaRPr sz="1600">
              <a:latin typeface="Microsoft JhengHei Light"/>
              <a:cs typeface="Microsoft JhengHei Light"/>
            </a:endParaRPr>
          </a:p>
          <a:p>
            <a:pPr>
              <a:lnSpc>
                <a:spcPts val="950"/>
              </a:lnSpc>
              <a:spcBef>
                <a:spcPts val="10"/>
              </a:spcBef>
            </a:pPr>
            <a:endParaRPr sz="950"/>
          </a:p>
          <a:p>
            <a:pPr marL="299085" indent="-287020">
              <a:lnSpc>
                <a:spcPct val="100000"/>
              </a:lnSpc>
              <a:buFont typeface="Arial"/>
              <a:buChar char="•"/>
              <a:tabLst>
                <a:tab pos="299085"/>
              </a:tabLst>
            </a:pPr>
            <a:r>
              <a:rPr sz="1600" spc="110" smtClean="0">
                <a:latin typeface="Arial"/>
                <a:cs typeface="Arial"/>
              </a:rPr>
              <a:t>Na</a:t>
            </a:r>
            <a:r>
              <a:rPr sz="1600" spc="50" smtClean="0">
                <a:latin typeface="Arial"/>
                <a:cs typeface="Arial"/>
              </a:rPr>
              <a:t>t</a:t>
            </a:r>
            <a:r>
              <a:rPr sz="1600" spc="30" smtClean="0">
                <a:latin typeface="Arial"/>
                <a:cs typeface="Arial"/>
              </a:rPr>
              <a:t>i</a:t>
            </a:r>
            <a:r>
              <a:rPr sz="1600" spc="55" smtClean="0">
                <a:latin typeface="Arial"/>
                <a:cs typeface="Arial"/>
              </a:rPr>
              <a:t>v</a:t>
            </a:r>
            <a:r>
              <a:rPr sz="1600" spc="5" smtClean="0">
                <a:latin typeface="Arial"/>
                <a:cs typeface="Arial"/>
              </a:rPr>
              <a:t>e</a:t>
            </a:r>
            <a:r>
              <a:rPr sz="1600" spc="35" smtClean="0">
                <a:latin typeface="Arial"/>
                <a:cs typeface="Arial"/>
              </a:rPr>
              <a:t> </a:t>
            </a:r>
            <a:r>
              <a:rPr sz="1600" spc="210" smtClean="0">
                <a:latin typeface="Arial"/>
                <a:cs typeface="Arial"/>
              </a:rPr>
              <a:t>MM</a:t>
            </a:r>
            <a:r>
              <a:rPr sz="1600" spc="35" smtClean="0">
                <a:latin typeface="Arial"/>
                <a:cs typeface="Arial"/>
              </a:rPr>
              <a:t> </a:t>
            </a:r>
            <a:r>
              <a:rPr sz="1600" spc="30" smtClean="0">
                <a:latin typeface="Arial"/>
                <a:cs typeface="Arial"/>
              </a:rPr>
              <a:t>D</a:t>
            </a:r>
            <a:r>
              <a:rPr sz="1600" spc="15" smtClean="0">
                <a:latin typeface="Arial"/>
                <a:cs typeface="Arial"/>
              </a:rPr>
              <a:t>e</a:t>
            </a:r>
            <a:r>
              <a:rPr sz="1600" spc="-65" smtClean="0">
                <a:latin typeface="Arial"/>
                <a:cs typeface="Arial"/>
              </a:rPr>
              <a:t>s</a:t>
            </a:r>
            <a:r>
              <a:rPr sz="1600" spc="55" smtClean="0">
                <a:latin typeface="Arial"/>
                <a:cs typeface="Arial"/>
              </a:rPr>
              <a:t>i</a:t>
            </a:r>
            <a:r>
              <a:rPr sz="1600" spc="130" smtClean="0">
                <a:latin typeface="Arial"/>
                <a:cs typeface="Arial"/>
              </a:rPr>
              <a:t>g</a:t>
            </a:r>
            <a:r>
              <a:rPr sz="1600" spc="85" smtClean="0">
                <a:latin typeface="Arial"/>
                <a:cs typeface="Arial"/>
              </a:rPr>
              <a:t>n</a:t>
            </a:r>
            <a:endParaRPr sz="1600">
              <a:latin typeface="Arial"/>
              <a:cs typeface="Arial"/>
            </a:endParaRPr>
          </a:p>
        </p:txBody>
      </p:sp>
      <p:sp>
        <p:nvSpPr>
          <p:cNvPr id="76" name="object 7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3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75" name="object 7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5G</a:t>
            </a:r>
            <a:r>
              <a:rPr sz="3200" b="1" spc="5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15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3200" b="1" spc="15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首商用阶段构筑的断代优</a:t>
            </a:r>
            <a:r>
              <a:rPr sz="32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势</a:t>
            </a:r>
            <a:r>
              <a:rPr sz="3200" b="1" spc="5" smtClean="0">
                <a:solidFill>
                  <a:srgbClr val="C00000"/>
                </a:solidFill>
                <a:latin typeface="Microsoft JhengHei"/>
                <a:cs typeface="Microsoft JhengHei"/>
              </a:rPr>
              <a:t>：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大带宽、极致</a:t>
            </a:r>
            <a:r>
              <a:rPr sz="2400" spc="25" smtClean="0">
                <a:solidFill>
                  <a:srgbClr val="C00000"/>
                </a:solidFill>
                <a:latin typeface="Arial"/>
                <a:cs typeface="Arial"/>
              </a:rPr>
              <a:t>eMB</a:t>
            </a:r>
            <a:r>
              <a:rPr sz="2400" spc="20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容量与体验</a:t>
            </a:r>
            <a:endParaRPr sz="2400">
              <a:latin typeface="Microsoft JhengHei Light"/>
              <a:cs typeface="Microsoft JhengHei Light"/>
            </a:endParaRPr>
          </a:p>
        </p:txBody>
      </p:sp>
      <p:graphicFrame>
        <p:nvGraphicFramePr>
          <p:cNvPr id="23" name="object 23"/>
          <p:cNvGraphicFramePr>
            <a:graphicFrameLocks noGrp="1"/>
          </p:cNvGraphicFramePr>
          <p:nvPr/>
        </p:nvGraphicFramePr>
        <p:xfrm>
          <a:off x="2404872" y="2444495"/>
          <a:ext cx="618744" cy="238810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0228"/>
                <a:gridCol w="298703"/>
              </a:tblGrid>
              <a:tr h="318515">
                <a:tc gridSpan="2"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100" spc="-5" smtClean="0">
                          <a:latin typeface="Arial"/>
                          <a:cs typeface="Arial"/>
                        </a:rPr>
                        <a:t>120k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44">
                      <a:solidFill>
                        <a:srgbClr val="404040"/>
                      </a:solidFill>
                      <a:prstDash val="solid"/>
                    </a:lnL>
                    <a:lnR w="9144">
                      <a:solidFill>
                        <a:srgbClr val="404040"/>
                      </a:solidFill>
                      <a:prstDash val="solid"/>
                    </a:lnR>
                    <a:lnT w="9144">
                      <a:solidFill>
                        <a:srgbClr val="404040"/>
                      </a:solidFill>
                      <a:prstDash val="solid"/>
                    </a:lnT>
                    <a:lnB w="9144">
                      <a:solidFill>
                        <a:srgbClr val="40404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770887">
                <a:tc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192">
                      <a:solidFill>
                        <a:srgbClr val="404040"/>
                      </a:solidFill>
                      <a:prstDash val="solid"/>
                    </a:lnR>
                    <a:lnT w="9144">
                      <a:solidFill>
                        <a:srgbClr val="404040"/>
                      </a:solidFill>
                      <a:prstDash val="solid"/>
                    </a:lnT>
                    <a:lnB w="9144">
                      <a:solidFill>
                        <a:srgbClr val="40404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192">
                      <a:solidFill>
                        <a:srgbClr val="404040"/>
                      </a:solidFill>
                      <a:prstDash val="solid"/>
                    </a:lnL>
                    <a:lnT w="9144">
                      <a:solidFill>
                        <a:srgbClr val="404040"/>
                      </a:solidFill>
                      <a:prstDash val="solid"/>
                    </a:lnT>
                    <a:lnB w="9144">
                      <a:solidFill>
                        <a:srgbClr val="404040"/>
                      </a:solidFill>
                      <a:prstDash val="solid"/>
                    </a:lnB>
                  </a:tcPr>
                </a:tc>
              </a:tr>
              <a:tr h="289560">
                <a:tc gridSpan="2"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100" spc="-5" smtClean="0">
                          <a:latin typeface="Arial"/>
                          <a:cs typeface="Arial"/>
                        </a:rPr>
                        <a:t>120k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44">
                      <a:solidFill>
                        <a:srgbClr val="404040"/>
                      </a:solidFill>
                      <a:prstDash val="solid"/>
                    </a:lnL>
                    <a:lnR w="9144">
                      <a:solidFill>
                        <a:srgbClr val="404040"/>
                      </a:solidFill>
                      <a:prstDash val="solid"/>
                    </a:lnR>
                    <a:lnT w="9144">
                      <a:solidFill>
                        <a:srgbClr val="404040"/>
                      </a:solidFill>
                      <a:prstDash val="solid"/>
                    </a:lnT>
                    <a:lnB w="9144">
                      <a:solidFill>
                        <a:srgbClr val="40404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33" name="object 33"/>
          <p:cNvGraphicFramePr>
            <a:graphicFrameLocks noGrp="1"/>
          </p:cNvGraphicFramePr>
          <p:nvPr/>
        </p:nvGraphicFramePr>
        <p:xfrm>
          <a:off x="7368793" y="2036191"/>
          <a:ext cx="2822568" cy="40567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80938"/>
                <a:gridCol w="1441630"/>
              </a:tblGrid>
              <a:tr h="934847">
                <a:tc>
                  <a:txBody>
                    <a:bodyPr vert="horz" wrap="square"/>
                    <a:lstStyle/>
                    <a:p>
                      <a:pPr marL="244475">
                        <a:lnSpc>
                          <a:spcPct val="100000"/>
                        </a:lnSpc>
                      </a:pPr>
                      <a:r>
                        <a:rPr sz="1600" b="1" smtClean="0">
                          <a:latin typeface="Calibri"/>
                          <a:cs typeface="Calibri"/>
                        </a:rPr>
                        <a:t>Spectr</a:t>
                      </a:r>
                      <a:r>
                        <a:rPr sz="1600" b="1" spc="-10" smtClean="0">
                          <a:latin typeface="Calibri"/>
                          <a:cs typeface="Calibri"/>
                        </a:rPr>
                        <a:t>u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m</a:t>
                      </a:r>
                      <a:endParaRPr sz="16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4BB4E7"/>
                      </a:solidFill>
                      <a:prstDash val="solid"/>
                    </a:lnT>
                    <a:lnB w="12700">
                      <a:solidFill>
                        <a:srgbClr val="4BB4E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85090" algn="ctr">
                        <a:lnSpc>
                          <a:spcPct val="100000"/>
                        </a:lnSpc>
                      </a:pPr>
                      <a:r>
                        <a:rPr sz="1600" b="1" spc="-25" smtClean="0">
                          <a:latin typeface="Calibri"/>
                          <a:cs typeface="Calibri"/>
                        </a:rPr>
                        <a:t>P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eak</a:t>
                      </a:r>
                      <a:r>
                        <a:rPr sz="1600" b="1" spc="-15" smtClean="0">
                          <a:latin typeface="Calibri"/>
                          <a:cs typeface="Calibri"/>
                        </a:rPr>
                        <a:t> 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Cell</a:t>
                      </a:r>
                      <a:endParaRPr sz="1600">
                        <a:latin typeface="Calibri"/>
                        <a:cs typeface="Calibri"/>
                      </a:endParaRPr>
                    </a:p>
                    <a:p>
                      <a:pPr marR="84455" algn="ctr">
                        <a:lnSpc>
                          <a:spcPct val="100000"/>
                        </a:lnSpc>
                      </a:pPr>
                      <a:r>
                        <a:rPr sz="1600" b="1" smtClean="0">
                          <a:latin typeface="Calibri"/>
                          <a:cs typeface="Calibri"/>
                        </a:rPr>
                        <a:t>T</a:t>
                      </a:r>
                      <a:r>
                        <a:rPr sz="1600" b="1" spc="-5" smtClean="0">
                          <a:latin typeface="Calibri"/>
                          <a:cs typeface="Calibri"/>
                        </a:rPr>
                        <a:t>h</a:t>
                      </a:r>
                      <a:r>
                        <a:rPr sz="1600" b="1" spc="-30" smtClean="0">
                          <a:latin typeface="Calibri"/>
                          <a:cs typeface="Calibri"/>
                        </a:rPr>
                        <a:t>r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oug</a:t>
                      </a:r>
                      <a:r>
                        <a:rPr sz="1600" b="1" spc="-10" smtClean="0">
                          <a:latin typeface="Calibri"/>
                          <a:cs typeface="Calibri"/>
                        </a:rPr>
                        <a:t>h</a:t>
                      </a:r>
                      <a:r>
                        <a:rPr sz="1600" b="1" spc="5" smtClean="0">
                          <a:latin typeface="Calibri"/>
                          <a:cs typeface="Calibri"/>
                        </a:rPr>
                        <a:t>p</a:t>
                      </a:r>
                      <a:r>
                        <a:rPr sz="1600" b="1" spc="-10" smtClean="0">
                          <a:latin typeface="Calibri"/>
                          <a:cs typeface="Calibri"/>
                        </a:rPr>
                        <a:t>u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t</a:t>
                      </a:r>
                      <a:endParaRPr sz="16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4BB4E7"/>
                      </a:solidFill>
                      <a:prstDash val="solid"/>
                    </a:lnT>
                    <a:lnB w="12700">
                      <a:solidFill>
                        <a:srgbClr val="4BB4E7"/>
                      </a:solidFill>
                      <a:prstDash val="solid"/>
                    </a:lnB>
                  </a:tcPr>
                </a:tc>
              </a:tr>
              <a:tr h="1209166">
                <a:tc>
                  <a:txBody>
                    <a:bodyPr vert="horz" wrap="square"/>
                    <a:lstStyle/>
                    <a:p>
                      <a:pPr marL="339090" marR="388620" indent="-33655">
                        <a:lnSpc>
                          <a:spcPct val="100000"/>
                        </a:lnSpc>
                      </a:pPr>
                      <a:r>
                        <a:rPr sz="1400" spc="-10" smtClean="0">
                          <a:latin typeface="Calibri"/>
                          <a:cs typeface="Calibri"/>
                        </a:rPr>
                        <a:t>mm</a:t>
                      </a:r>
                      <a:r>
                        <a:rPr sz="1400" spc="-50" smtClean="0">
                          <a:latin typeface="Calibri"/>
                          <a:cs typeface="Calibri"/>
                        </a:rPr>
                        <a:t>W</a:t>
                      </a:r>
                      <a:r>
                        <a:rPr sz="1400" spc="-25" smtClean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15" smtClean="0">
                          <a:latin typeface="Calibri"/>
                          <a:cs typeface="Calibri"/>
                        </a:rPr>
                        <a:t>v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e 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(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1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0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0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0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M)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4BB4E7"/>
                      </a:solidFill>
                      <a:prstDash val="solid"/>
                    </a:lnT>
                    <a:solidFill>
                      <a:srgbClr val="4BB4E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3690">
                        <a:lnSpc>
                          <a:spcPct val="100000"/>
                        </a:lnSpc>
                      </a:pPr>
                      <a:r>
                        <a:rPr sz="1600" b="1" spc="-5" smtClean="0">
                          <a:latin typeface="Calibri"/>
                          <a:cs typeface="Calibri"/>
                        </a:rPr>
                        <a:t>30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+Gb</a:t>
                      </a:r>
                      <a:r>
                        <a:rPr sz="1600" b="1" spc="-25" smtClean="0">
                          <a:latin typeface="Calibri"/>
                          <a:cs typeface="Calibri"/>
                        </a:rPr>
                        <a:t>p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s</a:t>
                      </a:r>
                      <a:endParaRPr sz="16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12700">
                      <a:solidFill>
                        <a:srgbClr val="4BB4E7"/>
                      </a:solidFill>
                      <a:prstDash val="solid"/>
                    </a:lnT>
                    <a:solidFill>
                      <a:srgbClr val="4BB4E7"/>
                    </a:solidFill>
                  </a:tcPr>
                </a:tc>
              </a:tr>
              <a:tr h="1075436">
                <a:tc>
                  <a:txBody>
                    <a:bodyPr vert="horz" wrap="square"/>
                    <a:lstStyle/>
                    <a:p>
                      <a:pPr marL="99695">
                        <a:lnSpc>
                          <a:spcPct val="100000"/>
                        </a:lnSpc>
                      </a:pPr>
                      <a:r>
                        <a:rPr sz="1400" b="1" spc="-5" smtClean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b="1" spc="0" smtClean="0">
                          <a:latin typeface="Calibri"/>
                          <a:cs typeface="Calibri"/>
                        </a:rPr>
                        <a:t>-band</a:t>
                      </a:r>
                      <a:r>
                        <a:rPr sz="1400" b="1" spc="-35" smtClean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10" smtClean="0">
                          <a:latin typeface="Calibri"/>
                          <a:cs typeface="Calibri"/>
                        </a:rPr>
                        <a:t>(100M</a:t>
                      </a:r>
                      <a:r>
                        <a:rPr sz="1400" b="1" spc="0" smtClean="0">
                          <a:latin typeface="Calibri"/>
                          <a:cs typeface="Calibri"/>
                        </a:rPr>
                        <a:t>)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B w="6350">
                      <a:solidFill>
                        <a:srgbClr val="1B91CA"/>
                      </a:solidFill>
                      <a:prstDash val="soli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3690">
                        <a:lnSpc>
                          <a:spcPct val="100000"/>
                        </a:lnSpc>
                      </a:pPr>
                      <a:r>
                        <a:rPr sz="1600" b="1" spc="-10" smtClean="0">
                          <a:latin typeface="Calibri"/>
                          <a:cs typeface="Calibri"/>
                        </a:rPr>
                        <a:t>10</a:t>
                      </a:r>
                      <a:r>
                        <a:rPr sz="1600" b="1" spc="-5" smtClean="0">
                          <a:latin typeface="Calibri"/>
                          <a:cs typeface="Calibri"/>
                        </a:rPr>
                        <a:t>+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Gb</a:t>
                      </a:r>
                      <a:r>
                        <a:rPr sz="1600" b="1" spc="-25" smtClean="0">
                          <a:latin typeface="Calibri"/>
                          <a:cs typeface="Calibri"/>
                        </a:rPr>
                        <a:t>p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s</a:t>
                      </a:r>
                      <a:endParaRPr sz="1600">
                        <a:latin typeface="Calibri"/>
                        <a:cs typeface="Calibri"/>
                      </a:endParaRPr>
                    </a:p>
                    <a:p>
                      <a:pPr>
                        <a:lnSpc>
                          <a:spcPts val="500"/>
                        </a:lnSpc>
                        <a:spcBef>
                          <a:spcPts val="8"/>
                        </a:spcBef>
                      </a:pPr>
                      <a:endParaRPr sz="500"/>
                    </a:p>
                    <a:p>
                      <a:pPr>
                        <a:lnSpc>
                          <a:spcPts val="1000"/>
                        </a:lnSpc>
                      </a:pPr>
                      <a:endParaRPr sz="1000"/>
                    </a:p>
                    <a:p>
                      <a:pPr marL="826769">
                        <a:lnSpc>
                          <a:spcPts val="1820"/>
                        </a:lnSpc>
                      </a:pPr>
                      <a:r>
                        <a:rPr sz="1800" b="1" spc="-5" smtClean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x15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6350">
                      <a:solidFill>
                        <a:srgbClr val="1B91CA"/>
                      </a:solidFill>
                      <a:prstDash val="solid"/>
                    </a:lnB>
                    <a:solidFill>
                      <a:srgbClr val="92D050"/>
                    </a:solidFill>
                  </a:tcPr>
                </a:tc>
              </a:tr>
              <a:tr h="824623">
                <a:tc>
                  <a:txBody>
                    <a:bodyPr vert="horz" wrap="square"/>
                    <a:lstStyle/>
                    <a:p>
                      <a:pPr marL="236854" marR="319405" indent="133985">
                        <a:lnSpc>
                          <a:spcPct val="150000"/>
                        </a:lnSpc>
                      </a:pPr>
                      <a:r>
                        <a:rPr sz="1400" spc="-110" smtClean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TE 3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C 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(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2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0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+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2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0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+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1</a:t>
                      </a:r>
                      <a:r>
                        <a:rPr sz="1400" spc="-10" smtClean="0">
                          <a:latin typeface="Calibri"/>
                          <a:cs typeface="Calibri"/>
                        </a:rPr>
                        <a:t>0</a:t>
                      </a:r>
                      <a:r>
                        <a:rPr sz="1400" spc="0" smtClean="0">
                          <a:latin typeface="Calibri"/>
                          <a:cs typeface="Calibri"/>
                        </a:rPr>
                        <a:t>)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6350">
                      <a:solidFill>
                        <a:srgbClr val="1B91CA"/>
                      </a:solidFill>
                      <a:prstDash val="solid"/>
                    </a:lnT>
                    <a:lnB w="12700">
                      <a:solidFill>
                        <a:srgbClr val="4BB4E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34315">
                        <a:lnSpc>
                          <a:spcPct val="100000"/>
                        </a:lnSpc>
                      </a:pPr>
                      <a:r>
                        <a:rPr sz="1600" b="1" spc="-5" smtClean="0">
                          <a:latin typeface="Calibri"/>
                          <a:cs typeface="Calibri"/>
                        </a:rPr>
                        <a:t>0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.</a:t>
                      </a:r>
                      <a:r>
                        <a:rPr sz="1600" b="1" spc="-5" smtClean="0">
                          <a:latin typeface="Calibri"/>
                          <a:cs typeface="Calibri"/>
                        </a:rPr>
                        <a:t>675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Gb</a:t>
                      </a:r>
                      <a:r>
                        <a:rPr sz="1600" b="1" spc="-20" smtClean="0">
                          <a:latin typeface="Calibri"/>
                          <a:cs typeface="Calibri"/>
                        </a:rPr>
                        <a:t>p</a:t>
                      </a:r>
                      <a:r>
                        <a:rPr sz="1600" b="1" spc="0" smtClean="0">
                          <a:latin typeface="Calibri"/>
                          <a:cs typeface="Calibri"/>
                        </a:rPr>
                        <a:t>s</a:t>
                      </a:r>
                      <a:endParaRPr sz="16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T w="6350">
                      <a:solidFill>
                        <a:srgbClr val="1B91CA"/>
                      </a:solidFill>
                      <a:prstDash val="solid"/>
                    </a:lnT>
                    <a:lnB w="12700">
                      <a:solidFill>
                        <a:srgbClr val="4BB4E7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0" y="6181648"/>
            <a:ext cx="12192000" cy="2724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2778125" algn="r">
              <a:lnSpc>
                <a:spcPts val="2140"/>
              </a:lnSpc>
            </a:pPr>
            <a:r>
              <a:rPr sz="1800" smtClean="0">
                <a:latin typeface="Arial"/>
                <a:cs typeface="Arial"/>
              </a:rPr>
              <a:t>4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164579" y="1164336"/>
            <a:ext cx="5260848" cy="44028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6318508" y="1313688"/>
            <a:ext cx="4952991" cy="4104131"/>
          </a:xfrm>
          <a:custGeom>
            <a:rect l="l" t="t" r="r" b="b"/>
            <a:pathLst>
              <a:path w="4952991" h="4104131">
                <a:moveTo>
                  <a:pt x="4826630" y="0"/>
                </a:moveTo>
                <a:lnTo>
                  <a:pt x="125299" y="4"/>
                </a:lnTo>
                <a:lnTo>
                  <a:pt x="83027" y="7642"/>
                </a:lnTo>
                <a:lnTo>
                  <a:pt x="46914" y="28135"/>
                </a:lnTo>
                <a:lnTo>
                  <a:pt x="19496" y="58950"/>
                </a:lnTo>
                <a:lnTo>
                  <a:pt x="3303" y="97553"/>
                </a:lnTo>
                <a:lnTo>
                  <a:pt x="0" y="3978827"/>
                </a:lnTo>
                <a:lnTo>
                  <a:pt x="961" y="3993446"/>
                </a:lnTo>
                <a:lnTo>
                  <a:pt x="13166" y="4033947"/>
                </a:lnTo>
                <a:lnTo>
                  <a:pt x="37381" y="4067443"/>
                </a:lnTo>
                <a:lnTo>
                  <a:pt x="71073" y="4091401"/>
                </a:lnTo>
                <a:lnTo>
                  <a:pt x="111709" y="4103289"/>
                </a:lnTo>
                <a:lnTo>
                  <a:pt x="126360" y="4104131"/>
                </a:lnTo>
                <a:lnTo>
                  <a:pt x="4827691" y="4104127"/>
                </a:lnTo>
                <a:lnTo>
                  <a:pt x="4869964" y="4096489"/>
                </a:lnTo>
                <a:lnTo>
                  <a:pt x="4906076" y="4075996"/>
                </a:lnTo>
                <a:lnTo>
                  <a:pt x="4933495" y="4045181"/>
                </a:lnTo>
                <a:lnTo>
                  <a:pt x="4949687" y="4006578"/>
                </a:lnTo>
                <a:lnTo>
                  <a:pt x="4952991" y="125304"/>
                </a:lnTo>
                <a:lnTo>
                  <a:pt x="4952029" y="110685"/>
                </a:lnTo>
                <a:lnTo>
                  <a:pt x="4939825" y="70184"/>
                </a:lnTo>
                <a:lnTo>
                  <a:pt x="4915610" y="36688"/>
                </a:lnTo>
                <a:lnTo>
                  <a:pt x="4881918" y="12730"/>
                </a:lnTo>
                <a:lnTo>
                  <a:pt x="4841281" y="842"/>
                </a:lnTo>
                <a:lnTo>
                  <a:pt x="482663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9531095" y="4302252"/>
            <a:ext cx="976883" cy="5334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7011923" y="4302252"/>
            <a:ext cx="1014983" cy="533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9233154" y="4370958"/>
            <a:ext cx="1113790" cy="5575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474345">
              <a:lnSpc>
                <a:spcPct val="100000"/>
              </a:lnSpc>
            </a:pPr>
            <a:r>
              <a:rPr sz="1600" b="1" spc="-55" smtClean="0">
                <a:solidFill>
                  <a:srgbClr val="990000"/>
                </a:solidFill>
                <a:latin typeface="Arial"/>
                <a:cs typeface="Arial"/>
              </a:rPr>
              <a:t>uRL</a:t>
            </a:r>
            <a:r>
              <a:rPr sz="1600" b="1" spc="-95" smtClean="0">
                <a:solidFill>
                  <a:srgbClr val="990000"/>
                </a:solidFill>
                <a:latin typeface="Arial"/>
                <a:cs typeface="Arial"/>
              </a:rPr>
              <a:t>L</a:t>
            </a:r>
            <a:r>
              <a:rPr sz="1600" b="1" spc="-85" smtClean="0">
                <a:solidFill>
                  <a:srgbClr val="990000"/>
                </a:solidFill>
                <a:latin typeface="Arial"/>
                <a:cs typeface="Arial"/>
              </a:rPr>
              <a:t>C</a:t>
            </a:r>
            <a:endParaRPr sz="1600">
              <a:latin typeface="Arial"/>
              <a:cs typeface="Arial"/>
            </a:endParaRPr>
          </a:p>
          <a:p>
            <a:pPr>
              <a:lnSpc>
                <a:spcPts val="900"/>
              </a:lnSpc>
              <a:spcBef>
                <a:spcPts val="30"/>
              </a:spcBef>
            </a:pPr>
            <a:endParaRPr sz="900"/>
          </a:p>
          <a:p>
            <a:pPr marL="12700">
              <a:lnSpc>
                <a:spcPct val="100000"/>
              </a:lnSpc>
            </a:pPr>
            <a:r>
              <a:rPr sz="1200" b="1" spc="-85" smtClean="0">
                <a:latin typeface="Arial"/>
                <a:cs typeface="Arial"/>
              </a:rPr>
              <a:t>L</a:t>
            </a:r>
            <a:r>
              <a:rPr sz="1200" b="1" spc="40" smtClean="0">
                <a:latin typeface="Arial"/>
                <a:cs typeface="Arial"/>
              </a:rPr>
              <a:t>at</a:t>
            </a:r>
            <a:r>
              <a:rPr sz="1200" b="1" spc="45" smtClean="0">
                <a:latin typeface="Arial"/>
                <a:cs typeface="Arial"/>
              </a:rPr>
              <a:t>e</a:t>
            </a:r>
            <a:r>
              <a:rPr sz="1200" b="1" spc="-10" smtClean="0">
                <a:latin typeface="Arial"/>
                <a:cs typeface="Arial"/>
              </a:rPr>
              <a:t>n</a:t>
            </a:r>
            <a:r>
              <a:rPr sz="1200" b="1" spc="-5" smtClean="0">
                <a:latin typeface="Arial"/>
                <a:cs typeface="Arial"/>
              </a:rPr>
              <a:t>c</a:t>
            </a:r>
            <a:r>
              <a:rPr sz="1200" b="1" spc="20" smtClean="0">
                <a:latin typeface="Arial"/>
                <a:cs typeface="Arial"/>
              </a:rPr>
              <a:t>y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995159" y="2101595"/>
            <a:ext cx="954024" cy="5334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7613904" y="2763647"/>
            <a:ext cx="2556637" cy="1108583"/>
          </a:xfrm>
          <a:custGeom>
            <a:rect l="l" t="t" r="r" b="b"/>
            <a:pathLst>
              <a:path w="2556637" h="1108582">
                <a:moveTo>
                  <a:pt x="91821" y="991869"/>
                </a:moveTo>
                <a:lnTo>
                  <a:pt x="0" y="1100073"/>
                </a:lnTo>
                <a:lnTo>
                  <a:pt x="141732" y="1108583"/>
                </a:lnTo>
                <a:lnTo>
                  <a:pt x="81014" y="1076070"/>
                </a:lnTo>
                <a:lnTo>
                  <a:pt x="72517" y="1076070"/>
                </a:lnTo>
                <a:lnTo>
                  <a:pt x="67564" y="1064386"/>
                </a:lnTo>
                <a:lnTo>
                  <a:pt x="72281" y="1062372"/>
                </a:lnTo>
                <a:lnTo>
                  <a:pt x="91821" y="991869"/>
                </a:lnTo>
                <a:close/>
              </a:path>
              <a:path w="2556637" h="1108582">
                <a:moveTo>
                  <a:pt x="72281" y="1062372"/>
                </a:moveTo>
                <a:lnTo>
                  <a:pt x="67564" y="1064386"/>
                </a:lnTo>
                <a:lnTo>
                  <a:pt x="72517" y="1076070"/>
                </a:lnTo>
                <a:lnTo>
                  <a:pt x="77244" y="1074052"/>
                </a:lnTo>
                <a:lnTo>
                  <a:pt x="70104" y="1070229"/>
                </a:lnTo>
                <a:lnTo>
                  <a:pt x="72281" y="1062372"/>
                </a:lnTo>
                <a:close/>
              </a:path>
              <a:path w="2556637" h="1108582">
                <a:moveTo>
                  <a:pt x="77244" y="1074052"/>
                </a:moveTo>
                <a:lnTo>
                  <a:pt x="72517" y="1076070"/>
                </a:lnTo>
                <a:lnTo>
                  <a:pt x="81014" y="1076070"/>
                </a:lnTo>
                <a:lnTo>
                  <a:pt x="77244" y="1074052"/>
                </a:lnTo>
                <a:close/>
              </a:path>
              <a:path w="2556637" h="1108582">
                <a:moveTo>
                  <a:pt x="2479405" y="34651"/>
                </a:moveTo>
                <a:lnTo>
                  <a:pt x="72281" y="1062372"/>
                </a:lnTo>
                <a:lnTo>
                  <a:pt x="70104" y="1070229"/>
                </a:lnTo>
                <a:lnTo>
                  <a:pt x="77244" y="1074052"/>
                </a:lnTo>
                <a:lnTo>
                  <a:pt x="2484355" y="46337"/>
                </a:lnTo>
                <a:lnTo>
                  <a:pt x="2486533" y="38480"/>
                </a:lnTo>
                <a:lnTo>
                  <a:pt x="2479405" y="34651"/>
                </a:lnTo>
                <a:close/>
              </a:path>
              <a:path w="2556637" h="1108582">
                <a:moveTo>
                  <a:pt x="2536184" y="32638"/>
                </a:moveTo>
                <a:lnTo>
                  <a:pt x="2484120" y="32638"/>
                </a:lnTo>
                <a:lnTo>
                  <a:pt x="2489073" y="44322"/>
                </a:lnTo>
                <a:lnTo>
                  <a:pt x="2484355" y="46337"/>
                </a:lnTo>
                <a:lnTo>
                  <a:pt x="2464816" y="116839"/>
                </a:lnTo>
                <a:lnTo>
                  <a:pt x="2536184" y="32638"/>
                </a:lnTo>
                <a:close/>
              </a:path>
              <a:path w="2556637" h="1108582">
                <a:moveTo>
                  <a:pt x="2484120" y="32638"/>
                </a:moveTo>
                <a:lnTo>
                  <a:pt x="2479405" y="34651"/>
                </a:lnTo>
                <a:lnTo>
                  <a:pt x="2486533" y="38480"/>
                </a:lnTo>
                <a:lnTo>
                  <a:pt x="2484355" y="46337"/>
                </a:lnTo>
                <a:lnTo>
                  <a:pt x="2489073" y="44322"/>
                </a:lnTo>
                <a:lnTo>
                  <a:pt x="2484120" y="32638"/>
                </a:lnTo>
                <a:close/>
              </a:path>
              <a:path w="2556637" h="1108582">
                <a:moveTo>
                  <a:pt x="2414905" y="0"/>
                </a:moveTo>
                <a:lnTo>
                  <a:pt x="2479405" y="34651"/>
                </a:lnTo>
                <a:lnTo>
                  <a:pt x="2484120" y="32638"/>
                </a:lnTo>
                <a:lnTo>
                  <a:pt x="2536184" y="32638"/>
                </a:lnTo>
                <a:lnTo>
                  <a:pt x="2556637" y="8508"/>
                </a:lnTo>
                <a:lnTo>
                  <a:pt x="2414905" y="0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8336915" y="2039111"/>
            <a:ext cx="1108837" cy="2556002"/>
          </a:xfrm>
          <a:custGeom>
            <a:rect l="l" t="t" r="r" b="b"/>
            <a:pathLst>
              <a:path w="1108837" h="2556002">
                <a:moveTo>
                  <a:pt x="992124" y="2464181"/>
                </a:moveTo>
                <a:lnTo>
                  <a:pt x="1100328" y="2556002"/>
                </a:lnTo>
                <a:lnTo>
                  <a:pt x="1104384" y="2488438"/>
                </a:lnTo>
                <a:lnTo>
                  <a:pt x="1064641" y="2488438"/>
                </a:lnTo>
                <a:lnTo>
                  <a:pt x="1062625" y="2483720"/>
                </a:lnTo>
                <a:lnTo>
                  <a:pt x="992124" y="2464181"/>
                </a:lnTo>
                <a:close/>
              </a:path>
              <a:path w="1108837" h="2556002">
                <a:moveTo>
                  <a:pt x="1062625" y="2483720"/>
                </a:moveTo>
                <a:lnTo>
                  <a:pt x="1064641" y="2488438"/>
                </a:lnTo>
                <a:lnTo>
                  <a:pt x="1070632" y="2485898"/>
                </a:lnTo>
                <a:lnTo>
                  <a:pt x="1070483" y="2485898"/>
                </a:lnTo>
                <a:lnTo>
                  <a:pt x="1062625" y="2483720"/>
                </a:lnTo>
                <a:close/>
              </a:path>
              <a:path w="1108837" h="2556002">
                <a:moveTo>
                  <a:pt x="1108837" y="2414270"/>
                </a:moveTo>
                <a:lnTo>
                  <a:pt x="1074305" y="2478758"/>
                </a:lnTo>
                <a:lnTo>
                  <a:pt x="1076325" y="2483485"/>
                </a:lnTo>
                <a:lnTo>
                  <a:pt x="1064641" y="2488438"/>
                </a:lnTo>
                <a:lnTo>
                  <a:pt x="1104384" y="2488438"/>
                </a:lnTo>
                <a:lnTo>
                  <a:pt x="1108837" y="2414270"/>
                </a:lnTo>
                <a:close/>
              </a:path>
              <a:path w="1108837" h="2556002">
                <a:moveTo>
                  <a:pt x="38481" y="70104"/>
                </a:moveTo>
                <a:lnTo>
                  <a:pt x="34652" y="77230"/>
                </a:lnTo>
                <a:lnTo>
                  <a:pt x="1062625" y="2483720"/>
                </a:lnTo>
                <a:lnTo>
                  <a:pt x="1070483" y="2485898"/>
                </a:lnTo>
                <a:lnTo>
                  <a:pt x="1074305" y="2478758"/>
                </a:lnTo>
                <a:lnTo>
                  <a:pt x="46338" y="72281"/>
                </a:lnTo>
                <a:lnTo>
                  <a:pt x="38481" y="70104"/>
                </a:lnTo>
                <a:close/>
              </a:path>
              <a:path w="1108837" h="2556002">
                <a:moveTo>
                  <a:pt x="1074305" y="2478758"/>
                </a:moveTo>
                <a:lnTo>
                  <a:pt x="1070483" y="2485898"/>
                </a:lnTo>
                <a:lnTo>
                  <a:pt x="1070632" y="2485898"/>
                </a:lnTo>
                <a:lnTo>
                  <a:pt x="1076325" y="2483485"/>
                </a:lnTo>
                <a:lnTo>
                  <a:pt x="1074305" y="2478758"/>
                </a:lnTo>
                <a:close/>
              </a:path>
              <a:path w="1108837" h="2556002">
                <a:moveTo>
                  <a:pt x="8509" y="0"/>
                </a:moveTo>
                <a:lnTo>
                  <a:pt x="0" y="141731"/>
                </a:lnTo>
                <a:lnTo>
                  <a:pt x="34652" y="77230"/>
                </a:lnTo>
                <a:lnTo>
                  <a:pt x="32639" y="72517"/>
                </a:lnTo>
                <a:lnTo>
                  <a:pt x="44323" y="67563"/>
                </a:lnTo>
                <a:lnTo>
                  <a:pt x="88221" y="67563"/>
                </a:lnTo>
                <a:lnTo>
                  <a:pt x="8509" y="0"/>
                </a:lnTo>
                <a:close/>
              </a:path>
              <a:path w="1108837" h="2556002">
                <a:moveTo>
                  <a:pt x="88221" y="67563"/>
                </a:moveTo>
                <a:lnTo>
                  <a:pt x="44323" y="67563"/>
                </a:lnTo>
                <a:lnTo>
                  <a:pt x="46338" y="72281"/>
                </a:lnTo>
                <a:lnTo>
                  <a:pt x="116840" y="91820"/>
                </a:lnTo>
                <a:lnTo>
                  <a:pt x="88221" y="67563"/>
                </a:lnTo>
                <a:close/>
              </a:path>
              <a:path w="1108837" h="2556002">
                <a:moveTo>
                  <a:pt x="44323" y="67563"/>
                </a:moveTo>
                <a:lnTo>
                  <a:pt x="32639" y="72517"/>
                </a:lnTo>
                <a:lnTo>
                  <a:pt x="34652" y="77230"/>
                </a:lnTo>
                <a:lnTo>
                  <a:pt x="38481" y="70104"/>
                </a:lnTo>
                <a:lnTo>
                  <a:pt x="45408" y="70104"/>
                </a:lnTo>
                <a:lnTo>
                  <a:pt x="44323" y="67563"/>
                </a:lnTo>
                <a:close/>
              </a:path>
              <a:path w="1108837" h="2556002">
                <a:moveTo>
                  <a:pt x="45408" y="70104"/>
                </a:moveTo>
                <a:lnTo>
                  <a:pt x="38481" y="70104"/>
                </a:lnTo>
                <a:lnTo>
                  <a:pt x="46338" y="72281"/>
                </a:lnTo>
                <a:lnTo>
                  <a:pt x="45408" y="70104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7601711" y="2787904"/>
            <a:ext cx="2579878" cy="1058799"/>
          </a:xfrm>
          <a:custGeom>
            <a:rect l="l" t="t" r="r" b="b"/>
            <a:pathLst>
              <a:path w="2579878" h="1058799">
                <a:moveTo>
                  <a:pt x="2502214" y="1022774"/>
                </a:moveTo>
                <a:lnTo>
                  <a:pt x="2438400" y="1058799"/>
                </a:lnTo>
                <a:lnTo>
                  <a:pt x="2579878" y="1047115"/>
                </a:lnTo>
                <a:lnTo>
                  <a:pt x="2559953" y="1024636"/>
                </a:lnTo>
                <a:lnTo>
                  <a:pt x="2506853" y="1024636"/>
                </a:lnTo>
                <a:lnTo>
                  <a:pt x="2502214" y="1022774"/>
                </a:lnTo>
                <a:close/>
              </a:path>
              <a:path w="2579878" h="1058799">
                <a:moveTo>
                  <a:pt x="2509183" y="1018840"/>
                </a:moveTo>
                <a:lnTo>
                  <a:pt x="2502214" y="1022774"/>
                </a:lnTo>
                <a:lnTo>
                  <a:pt x="2506853" y="1024636"/>
                </a:lnTo>
                <a:lnTo>
                  <a:pt x="2509183" y="1018840"/>
                </a:lnTo>
                <a:close/>
              </a:path>
              <a:path w="2579878" h="1058799">
                <a:moveTo>
                  <a:pt x="2485771" y="940943"/>
                </a:moveTo>
                <a:lnTo>
                  <a:pt x="2506944" y="1011102"/>
                </a:lnTo>
                <a:lnTo>
                  <a:pt x="2511552" y="1012952"/>
                </a:lnTo>
                <a:lnTo>
                  <a:pt x="2506853" y="1024636"/>
                </a:lnTo>
                <a:lnTo>
                  <a:pt x="2559953" y="1024636"/>
                </a:lnTo>
                <a:lnTo>
                  <a:pt x="2485771" y="940943"/>
                </a:lnTo>
                <a:close/>
              </a:path>
              <a:path w="2579878" h="1058799">
                <a:moveTo>
                  <a:pt x="77729" y="36051"/>
                </a:moveTo>
                <a:lnTo>
                  <a:pt x="70738" y="40005"/>
                </a:lnTo>
                <a:lnTo>
                  <a:pt x="73121" y="47898"/>
                </a:lnTo>
                <a:lnTo>
                  <a:pt x="2502214" y="1022774"/>
                </a:lnTo>
                <a:lnTo>
                  <a:pt x="2509183" y="1018840"/>
                </a:lnTo>
                <a:lnTo>
                  <a:pt x="2509238" y="1018703"/>
                </a:lnTo>
                <a:lnTo>
                  <a:pt x="2506944" y="1011102"/>
                </a:lnTo>
                <a:lnTo>
                  <a:pt x="77729" y="36051"/>
                </a:lnTo>
                <a:close/>
              </a:path>
              <a:path w="2579878" h="1058799">
                <a:moveTo>
                  <a:pt x="2506944" y="1011102"/>
                </a:moveTo>
                <a:lnTo>
                  <a:pt x="2509238" y="1018703"/>
                </a:lnTo>
                <a:lnTo>
                  <a:pt x="2511552" y="1012952"/>
                </a:lnTo>
                <a:lnTo>
                  <a:pt x="2506944" y="1011102"/>
                </a:lnTo>
                <a:close/>
              </a:path>
              <a:path w="2579878" h="1058799">
                <a:moveTo>
                  <a:pt x="141477" y="0"/>
                </a:moveTo>
                <a:lnTo>
                  <a:pt x="0" y="11684"/>
                </a:lnTo>
                <a:lnTo>
                  <a:pt x="94233" y="117856"/>
                </a:lnTo>
                <a:lnTo>
                  <a:pt x="73121" y="47898"/>
                </a:lnTo>
                <a:lnTo>
                  <a:pt x="68325" y="45974"/>
                </a:lnTo>
                <a:lnTo>
                  <a:pt x="73025" y="34163"/>
                </a:lnTo>
                <a:lnTo>
                  <a:pt x="81069" y="34163"/>
                </a:lnTo>
                <a:lnTo>
                  <a:pt x="141477" y="0"/>
                </a:lnTo>
                <a:close/>
              </a:path>
              <a:path w="2579878" h="1058799">
                <a:moveTo>
                  <a:pt x="73025" y="34163"/>
                </a:moveTo>
                <a:lnTo>
                  <a:pt x="68325" y="45974"/>
                </a:lnTo>
                <a:lnTo>
                  <a:pt x="73121" y="47898"/>
                </a:lnTo>
                <a:lnTo>
                  <a:pt x="70738" y="40005"/>
                </a:lnTo>
                <a:lnTo>
                  <a:pt x="77729" y="36051"/>
                </a:lnTo>
                <a:lnTo>
                  <a:pt x="73025" y="34163"/>
                </a:lnTo>
                <a:close/>
              </a:path>
              <a:path w="2579878" h="1058799">
                <a:moveTo>
                  <a:pt x="81069" y="34163"/>
                </a:moveTo>
                <a:lnTo>
                  <a:pt x="73025" y="34163"/>
                </a:lnTo>
                <a:lnTo>
                  <a:pt x="77729" y="36051"/>
                </a:lnTo>
                <a:lnTo>
                  <a:pt x="81069" y="34163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8362822" y="2028444"/>
            <a:ext cx="1058926" cy="2579242"/>
          </a:xfrm>
          <a:custGeom>
            <a:rect l="l" t="t" r="r" b="b"/>
            <a:pathLst>
              <a:path w="1058926" h="2579242">
                <a:moveTo>
                  <a:pt x="0" y="2437765"/>
                </a:moveTo>
                <a:lnTo>
                  <a:pt x="11557" y="2579242"/>
                </a:lnTo>
                <a:lnTo>
                  <a:pt x="88630" y="2510916"/>
                </a:lnTo>
                <a:lnTo>
                  <a:pt x="45847" y="2510916"/>
                </a:lnTo>
                <a:lnTo>
                  <a:pt x="34036" y="2506217"/>
                </a:lnTo>
                <a:lnTo>
                  <a:pt x="35977" y="2501382"/>
                </a:lnTo>
                <a:lnTo>
                  <a:pt x="0" y="2437765"/>
                </a:lnTo>
                <a:close/>
              </a:path>
              <a:path w="1058926" h="2579242">
                <a:moveTo>
                  <a:pt x="35977" y="2501382"/>
                </a:moveTo>
                <a:lnTo>
                  <a:pt x="34036" y="2506217"/>
                </a:lnTo>
                <a:lnTo>
                  <a:pt x="45847" y="2510916"/>
                </a:lnTo>
                <a:lnTo>
                  <a:pt x="46815" y="2508504"/>
                </a:lnTo>
                <a:lnTo>
                  <a:pt x="40005" y="2508504"/>
                </a:lnTo>
                <a:lnTo>
                  <a:pt x="35977" y="2501382"/>
                </a:lnTo>
                <a:close/>
              </a:path>
              <a:path w="1058926" h="2579242">
                <a:moveTo>
                  <a:pt x="117856" y="2485009"/>
                </a:moveTo>
                <a:lnTo>
                  <a:pt x="47755" y="2506165"/>
                </a:lnTo>
                <a:lnTo>
                  <a:pt x="45847" y="2510916"/>
                </a:lnTo>
                <a:lnTo>
                  <a:pt x="88630" y="2510916"/>
                </a:lnTo>
                <a:lnTo>
                  <a:pt x="117856" y="2485009"/>
                </a:lnTo>
                <a:close/>
              </a:path>
              <a:path w="1058926" h="2579242">
                <a:moveTo>
                  <a:pt x="1018921" y="70738"/>
                </a:moveTo>
                <a:lnTo>
                  <a:pt x="1011170" y="73078"/>
                </a:lnTo>
                <a:lnTo>
                  <a:pt x="35977" y="2501382"/>
                </a:lnTo>
                <a:lnTo>
                  <a:pt x="40005" y="2508504"/>
                </a:lnTo>
                <a:lnTo>
                  <a:pt x="47755" y="2506165"/>
                </a:lnTo>
                <a:lnTo>
                  <a:pt x="1022874" y="77729"/>
                </a:lnTo>
                <a:lnTo>
                  <a:pt x="1018921" y="70738"/>
                </a:lnTo>
                <a:close/>
              </a:path>
              <a:path w="1058926" h="2579242">
                <a:moveTo>
                  <a:pt x="47755" y="2506165"/>
                </a:moveTo>
                <a:lnTo>
                  <a:pt x="40005" y="2508504"/>
                </a:lnTo>
                <a:lnTo>
                  <a:pt x="46815" y="2508504"/>
                </a:lnTo>
                <a:lnTo>
                  <a:pt x="47755" y="2506165"/>
                </a:lnTo>
                <a:close/>
              </a:path>
              <a:path w="1058926" h="2579242">
                <a:moveTo>
                  <a:pt x="1052950" y="68325"/>
                </a:moveTo>
                <a:lnTo>
                  <a:pt x="1013079" y="68325"/>
                </a:lnTo>
                <a:lnTo>
                  <a:pt x="1024763" y="73024"/>
                </a:lnTo>
                <a:lnTo>
                  <a:pt x="1022874" y="77729"/>
                </a:lnTo>
                <a:lnTo>
                  <a:pt x="1058926" y="141477"/>
                </a:lnTo>
                <a:lnTo>
                  <a:pt x="1052950" y="68325"/>
                </a:lnTo>
                <a:close/>
              </a:path>
              <a:path w="1058926" h="2579242">
                <a:moveTo>
                  <a:pt x="1047369" y="0"/>
                </a:moveTo>
                <a:lnTo>
                  <a:pt x="941070" y="94233"/>
                </a:lnTo>
                <a:lnTo>
                  <a:pt x="1011170" y="73078"/>
                </a:lnTo>
                <a:lnTo>
                  <a:pt x="1013079" y="68325"/>
                </a:lnTo>
                <a:lnTo>
                  <a:pt x="1052950" y="68325"/>
                </a:lnTo>
                <a:lnTo>
                  <a:pt x="1047369" y="0"/>
                </a:lnTo>
                <a:close/>
              </a:path>
              <a:path w="1058926" h="2579242">
                <a:moveTo>
                  <a:pt x="1019078" y="70738"/>
                </a:moveTo>
                <a:lnTo>
                  <a:pt x="1018921" y="70738"/>
                </a:lnTo>
                <a:lnTo>
                  <a:pt x="1022874" y="77729"/>
                </a:lnTo>
                <a:lnTo>
                  <a:pt x="1024763" y="73024"/>
                </a:lnTo>
                <a:lnTo>
                  <a:pt x="1019078" y="70738"/>
                </a:lnTo>
                <a:close/>
              </a:path>
              <a:path w="1058926" h="2579242">
                <a:moveTo>
                  <a:pt x="1013079" y="68325"/>
                </a:moveTo>
                <a:lnTo>
                  <a:pt x="1011170" y="73078"/>
                </a:lnTo>
                <a:lnTo>
                  <a:pt x="1018921" y="70738"/>
                </a:lnTo>
                <a:lnTo>
                  <a:pt x="1019078" y="70738"/>
                </a:lnTo>
                <a:lnTo>
                  <a:pt x="1013079" y="68325"/>
                </a:lnTo>
                <a:close/>
              </a:path>
            </a:pathLst>
          </a:custGeom>
          <a:solidFill>
            <a:srgbClr val="0D0D0D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7437119" y="1912620"/>
            <a:ext cx="2790444" cy="239572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7736078" y="2207260"/>
            <a:ext cx="2193543" cy="1806320"/>
          </a:xfrm>
          <a:custGeom>
            <a:rect l="l" t="t" r="r" b="b"/>
            <a:pathLst>
              <a:path w="2193543" h="1806320">
                <a:moveTo>
                  <a:pt x="1544319" y="0"/>
                </a:moveTo>
                <a:lnTo>
                  <a:pt x="634237" y="5587"/>
                </a:lnTo>
                <a:lnTo>
                  <a:pt x="0" y="646430"/>
                </a:lnTo>
                <a:lnTo>
                  <a:pt x="9651" y="1558036"/>
                </a:lnTo>
                <a:lnTo>
                  <a:pt x="820546" y="1806320"/>
                </a:lnTo>
                <a:lnTo>
                  <a:pt x="1419986" y="1806320"/>
                </a:lnTo>
                <a:lnTo>
                  <a:pt x="2193543" y="1542669"/>
                </a:lnTo>
                <a:lnTo>
                  <a:pt x="2185161" y="634111"/>
                </a:lnTo>
                <a:lnTo>
                  <a:pt x="1544319" y="0"/>
                </a:lnTo>
                <a:close/>
              </a:path>
            </a:pathLst>
          </a:custGeom>
          <a:solidFill>
            <a:srgbClr val="FFF5D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7736078" y="2207260"/>
            <a:ext cx="2193543" cy="1806320"/>
          </a:xfrm>
          <a:custGeom>
            <a:rect l="l" t="t" r="r" b="b"/>
            <a:pathLst>
              <a:path w="2193543" h="1806320">
                <a:moveTo>
                  <a:pt x="634237" y="5587"/>
                </a:moveTo>
                <a:lnTo>
                  <a:pt x="1544319" y="0"/>
                </a:lnTo>
                <a:lnTo>
                  <a:pt x="2185161" y="634111"/>
                </a:lnTo>
                <a:lnTo>
                  <a:pt x="2193543" y="1542669"/>
                </a:lnTo>
                <a:lnTo>
                  <a:pt x="1419986" y="1806320"/>
                </a:lnTo>
                <a:lnTo>
                  <a:pt x="820546" y="1806320"/>
                </a:lnTo>
                <a:lnTo>
                  <a:pt x="9651" y="1558036"/>
                </a:lnTo>
                <a:lnTo>
                  <a:pt x="0" y="646430"/>
                </a:lnTo>
                <a:lnTo>
                  <a:pt x="634237" y="5587"/>
                </a:lnTo>
                <a:close/>
              </a:path>
            </a:pathLst>
          </a:custGeom>
          <a:ln w="15875">
            <a:solidFill>
              <a:srgbClr val="0D0D0D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8468868" y="2918460"/>
            <a:ext cx="812291" cy="1485900"/>
          </a:xfrm>
          <a:custGeom>
            <a:rect l="l" t="t" r="r" b="b"/>
            <a:pathLst>
              <a:path w="812291" h="1485900">
                <a:moveTo>
                  <a:pt x="587374" y="0"/>
                </a:moveTo>
                <a:lnTo>
                  <a:pt x="262381" y="25019"/>
                </a:lnTo>
                <a:lnTo>
                  <a:pt x="62483" y="249682"/>
                </a:lnTo>
                <a:lnTo>
                  <a:pt x="0" y="574421"/>
                </a:lnTo>
                <a:lnTo>
                  <a:pt x="0" y="1485900"/>
                </a:lnTo>
                <a:lnTo>
                  <a:pt x="599820" y="761619"/>
                </a:lnTo>
                <a:lnTo>
                  <a:pt x="812291" y="599313"/>
                </a:lnTo>
                <a:lnTo>
                  <a:pt x="812291" y="237236"/>
                </a:lnTo>
                <a:lnTo>
                  <a:pt x="587374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8468868" y="2918460"/>
            <a:ext cx="812291" cy="1485900"/>
          </a:xfrm>
          <a:custGeom>
            <a:rect l="l" t="t" r="r" b="b"/>
            <a:pathLst>
              <a:path w="812291" h="1485900">
                <a:moveTo>
                  <a:pt x="62483" y="249682"/>
                </a:moveTo>
                <a:lnTo>
                  <a:pt x="262381" y="25019"/>
                </a:lnTo>
                <a:lnTo>
                  <a:pt x="587374" y="0"/>
                </a:lnTo>
                <a:lnTo>
                  <a:pt x="812291" y="237236"/>
                </a:lnTo>
                <a:lnTo>
                  <a:pt x="812291" y="599313"/>
                </a:lnTo>
                <a:lnTo>
                  <a:pt x="599820" y="761619"/>
                </a:lnTo>
                <a:lnTo>
                  <a:pt x="0" y="1485900"/>
                </a:lnTo>
                <a:lnTo>
                  <a:pt x="0" y="574421"/>
                </a:lnTo>
                <a:lnTo>
                  <a:pt x="62483" y="249682"/>
                </a:lnTo>
                <a:close/>
              </a:path>
            </a:pathLst>
          </a:custGeom>
          <a:ln w="12192">
            <a:solidFill>
              <a:srgbClr val="0D0D0D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8171688" y="2558795"/>
            <a:ext cx="2180844" cy="218236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8523731" y="2910839"/>
            <a:ext cx="1476756" cy="147828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8523731" y="2910839"/>
            <a:ext cx="1476756" cy="1478280"/>
          </a:xfrm>
          <a:custGeom>
            <a:rect l="l" t="t" r="r" b="b"/>
            <a:pathLst>
              <a:path w="1476756" h="1478279">
                <a:moveTo>
                  <a:pt x="233045" y="18923"/>
                </a:moveTo>
                <a:lnTo>
                  <a:pt x="551942" y="0"/>
                </a:lnTo>
                <a:lnTo>
                  <a:pt x="766191" y="225298"/>
                </a:lnTo>
                <a:lnTo>
                  <a:pt x="1476756" y="826897"/>
                </a:lnTo>
                <a:lnTo>
                  <a:pt x="844296" y="1478280"/>
                </a:lnTo>
                <a:lnTo>
                  <a:pt x="233045" y="753237"/>
                </a:lnTo>
                <a:lnTo>
                  <a:pt x="28194" y="536702"/>
                </a:lnTo>
                <a:lnTo>
                  <a:pt x="0" y="234696"/>
                </a:lnTo>
                <a:lnTo>
                  <a:pt x="233045" y="18923"/>
                </a:lnTo>
                <a:close/>
              </a:path>
            </a:pathLst>
          </a:custGeom>
          <a:ln w="15240">
            <a:solidFill>
              <a:srgbClr val="0D0D0D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6735571" y="3736594"/>
            <a:ext cx="1129030" cy="8909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379730" indent="-635" algn="ctr">
              <a:lnSpc>
                <a:spcPct val="100000"/>
              </a:lnSpc>
            </a:pPr>
            <a:r>
              <a:rPr sz="1200" b="1" spc="105" smtClean="0">
                <a:latin typeface="Arial"/>
                <a:cs typeface="Arial"/>
              </a:rPr>
              <a:t>Ne</a:t>
            </a:r>
            <a:r>
              <a:rPr sz="1200" b="1" spc="50" smtClean="0">
                <a:latin typeface="Arial"/>
                <a:cs typeface="Arial"/>
              </a:rPr>
              <a:t>t</a:t>
            </a:r>
            <a:r>
              <a:rPr sz="1200" b="1" spc="65" smtClean="0">
                <a:latin typeface="Arial"/>
                <a:cs typeface="Arial"/>
              </a:rPr>
              <a:t>wo</a:t>
            </a:r>
            <a:r>
              <a:rPr sz="1200" b="1" spc="30" smtClean="0">
                <a:latin typeface="Arial"/>
                <a:cs typeface="Arial"/>
              </a:rPr>
              <a:t>r</a:t>
            </a:r>
            <a:r>
              <a:rPr sz="1200" b="1" spc="45" smtClean="0">
                <a:latin typeface="Arial"/>
                <a:cs typeface="Arial"/>
              </a:rPr>
              <a:t>k</a:t>
            </a:r>
            <a:r>
              <a:rPr sz="1200" b="1" spc="20" smtClean="0">
                <a:latin typeface="Arial"/>
                <a:cs typeface="Arial"/>
              </a:rPr>
              <a:t> Ene</a:t>
            </a:r>
            <a:r>
              <a:rPr sz="1200" b="1" spc="-10" smtClean="0">
                <a:latin typeface="Arial"/>
                <a:cs typeface="Arial"/>
              </a:rPr>
              <a:t>r</a:t>
            </a:r>
            <a:r>
              <a:rPr sz="1200" b="1" spc="45" smtClean="0">
                <a:latin typeface="Arial"/>
                <a:cs typeface="Arial"/>
              </a:rPr>
              <a:t>g</a:t>
            </a:r>
            <a:r>
              <a:rPr sz="1200" b="1" spc="20" smtClean="0">
                <a:latin typeface="Arial"/>
                <a:cs typeface="Arial"/>
              </a:rPr>
              <a:t>y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-20" smtClean="0">
                <a:latin typeface="Arial"/>
                <a:cs typeface="Arial"/>
              </a:rPr>
              <a:t>Ef</a:t>
            </a:r>
            <a:r>
              <a:rPr sz="1200" b="1" spc="80" smtClean="0">
                <a:latin typeface="Arial"/>
                <a:cs typeface="Arial"/>
              </a:rPr>
              <a:t>f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-20" smtClean="0">
                <a:latin typeface="Arial"/>
                <a:cs typeface="Arial"/>
              </a:rPr>
              <a:t>c</a:t>
            </a:r>
            <a:r>
              <a:rPr sz="1200" b="1" spc="-5" smtClean="0">
                <a:latin typeface="Arial"/>
                <a:cs typeface="Arial"/>
              </a:rPr>
              <a:t>i</a:t>
            </a:r>
            <a:r>
              <a:rPr sz="1200" b="1" spc="5" smtClean="0">
                <a:latin typeface="Arial"/>
                <a:cs typeface="Arial"/>
              </a:rPr>
              <a:t>enc</a:t>
            </a:r>
            <a:r>
              <a:rPr sz="1200" b="1" spc="20" smtClean="0">
                <a:latin typeface="Arial"/>
                <a:cs typeface="Arial"/>
              </a:rPr>
              <a:t>y</a:t>
            </a:r>
            <a:endParaRPr sz="1200">
              <a:latin typeface="Arial"/>
              <a:cs typeface="Arial"/>
            </a:endParaRPr>
          </a:p>
          <a:p>
            <a:pPr>
              <a:lnSpc>
                <a:spcPts val="650"/>
              </a:lnSpc>
              <a:spcBef>
                <a:spcPts val="24"/>
              </a:spcBef>
            </a:pPr>
            <a:endParaRPr sz="650"/>
          </a:p>
          <a:p>
            <a:pPr marL="452120">
              <a:lnSpc>
                <a:spcPct val="100000"/>
              </a:lnSpc>
            </a:pPr>
            <a:r>
              <a:rPr sz="1600" b="1" spc="225" smtClean="0">
                <a:solidFill>
                  <a:srgbClr val="990000"/>
                </a:solidFill>
                <a:latin typeface="Arial"/>
                <a:cs typeface="Arial"/>
              </a:rPr>
              <a:t>m</a:t>
            </a:r>
            <a:r>
              <a:rPr sz="1600" b="1" spc="215" smtClean="0">
                <a:solidFill>
                  <a:srgbClr val="990000"/>
                </a:solidFill>
                <a:latin typeface="Arial"/>
                <a:cs typeface="Arial"/>
              </a:rPr>
              <a:t>M</a:t>
            </a:r>
            <a:r>
              <a:rPr sz="1600" b="1" spc="-50" smtClean="0">
                <a:solidFill>
                  <a:srgbClr val="990000"/>
                </a:solidFill>
                <a:latin typeface="Arial"/>
                <a:cs typeface="Arial"/>
              </a:rPr>
              <a:t>T</a:t>
            </a:r>
            <a:r>
              <a:rPr sz="1600" b="1" spc="-85" smtClean="0">
                <a:solidFill>
                  <a:srgbClr val="990000"/>
                </a:solidFill>
                <a:latin typeface="Arial"/>
                <a:cs typeface="Arial"/>
              </a:rPr>
              <a:t>C</a:t>
            </a:r>
            <a:endParaRPr sz="16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493634" y="1676653"/>
            <a:ext cx="1183640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pc="-55" smtClean="0">
                <a:latin typeface="Arial"/>
                <a:cs typeface="Arial"/>
              </a:rPr>
              <a:t>P</a:t>
            </a:r>
            <a:r>
              <a:rPr sz="1200" b="1" spc="30" smtClean="0">
                <a:latin typeface="Arial"/>
                <a:cs typeface="Arial"/>
              </a:rPr>
              <a:t>eak</a:t>
            </a:r>
            <a:r>
              <a:rPr sz="1200" b="1" spc="5" smtClean="0">
                <a:latin typeface="Arial"/>
                <a:cs typeface="Arial"/>
              </a:rPr>
              <a:t> </a:t>
            </a:r>
            <a:r>
              <a:rPr sz="1200" b="1" spc="75" smtClean="0">
                <a:latin typeface="Arial"/>
                <a:cs typeface="Arial"/>
              </a:rPr>
              <a:t>Da</a:t>
            </a:r>
            <a:r>
              <a:rPr sz="1200" b="1" spc="35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a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-10" smtClean="0">
                <a:latin typeface="Arial"/>
                <a:cs typeface="Arial"/>
              </a:rPr>
              <a:t>Ra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5" smtClean="0">
                <a:latin typeface="Arial"/>
                <a:cs typeface="Arial"/>
              </a:rPr>
              <a:t>e</a:t>
            </a:r>
            <a:endParaRPr sz="12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048115" y="1635886"/>
            <a:ext cx="1350010" cy="3784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321945" marR="12700" indent="-309880">
              <a:lnSpc>
                <a:spcPct val="100000"/>
              </a:lnSpc>
            </a:pPr>
            <a:r>
              <a:rPr sz="1200" b="1" spc="60" smtClean="0">
                <a:latin typeface="Arial"/>
                <a:cs typeface="Arial"/>
              </a:rPr>
              <a:t>U</a:t>
            </a:r>
            <a:r>
              <a:rPr sz="1200" b="1" spc="-85" smtClean="0">
                <a:latin typeface="Arial"/>
                <a:cs typeface="Arial"/>
              </a:rPr>
              <a:t>s</a:t>
            </a:r>
            <a:r>
              <a:rPr sz="1200" b="1" spc="30" smtClean="0">
                <a:latin typeface="Arial"/>
                <a:cs typeface="Arial"/>
              </a:rPr>
              <a:t>er </a:t>
            </a:r>
            <a:r>
              <a:rPr sz="1200" b="1" spc="-50" smtClean="0">
                <a:latin typeface="Arial"/>
                <a:cs typeface="Arial"/>
              </a:rPr>
              <a:t>Ex</a:t>
            </a:r>
            <a:r>
              <a:rPr sz="1200" b="1" spc="65" smtClean="0">
                <a:latin typeface="Arial"/>
                <a:cs typeface="Arial"/>
              </a:rPr>
              <a:t>p</a:t>
            </a:r>
            <a:r>
              <a:rPr sz="1200" b="1" spc="40" smtClean="0">
                <a:latin typeface="Arial"/>
                <a:cs typeface="Arial"/>
              </a:rPr>
              <a:t>e</a:t>
            </a:r>
            <a:r>
              <a:rPr sz="1200" b="1" spc="15" smtClean="0">
                <a:latin typeface="Arial"/>
                <a:cs typeface="Arial"/>
              </a:rPr>
              <a:t>r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5" smtClean="0">
                <a:latin typeface="Arial"/>
                <a:cs typeface="Arial"/>
              </a:rPr>
              <a:t>enc</a:t>
            </a:r>
            <a:r>
              <a:rPr sz="1200" b="1" spc="40" smtClean="0">
                <a:latin typeface="Arial"/>
                <a:cs typeface="Arial"/>
              </a:rPr>
              <a:t>ed</a:t>
            </a:r>
            <a:r>
              <a:rPr sz="1200" b="1" spc="20" smtClean="0">
                <a:latin typeface="Arial"/>
                <a:cs typeface="Arial"/>
              </a:rPr>
              <a:t> </a:t>
            </a:r>
            <a:r>
              <a:rPr sz="1200" b="1" spc="75" smtClean="0">
                <a:latin typeface="Arial"/>
                <a:cs typeface="Arial"/>
              </a:rPr>
              <a:t>Da</a:t>
            </a:r>
            <a:r>
              <a:rPr sz="1200" b="1" spc="35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a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-10" smtClean="0">
                <a:latin typeface="Arial"/>
                <a:cs typeface="Arial"/>
              </a:rPr>
              <a:t>Ra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5" smtClean="0">
                <a:latin typeface="Arial"/>
                <a:cs typeface="Arial"/>
              </a:rPr>
              <a:t>e</a:t>
            </a:r>
            <a:endParaRPr sz="12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0204195" y="2683764"/>
            <a:ext cx="762000" cy="3784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00000"/>
              </a:lnSpc>
            </a:pPr>
            <a:r>
              <a:rPr sz="1200" b="1" spc="10" smtClean="0">
                <a:latin typeface="Arial"/>
                <a:cs typeface="Arial"/>
              </a:rPr>
              <a:t>Spect</a:t>
            </a:r>
            <a:r>
              <a:rPr sz="1200" b="1" spc="0" smtClean="0">
                <a:latin typeface="Arial"/>
                <a:cs typeface="Arial"/>
              </a:rPr>
              <a:t>r</a:t>
            </a:r>
            <a:r>
              <a:rPr sz="1200" b="1" spc="70" smtClean="0">
                <a:latin typeface="Arial"/>
                <a:cs typeface="Arial"/>
              </a:rPr>
              <a:t>um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-20" smtClean="0">
                <a:latin typeface="Arial"/>
                <a:cs typeface="Arial"/>
              </a:rPr>
              <a:t>Ef</a:t>
            </a:r>
            <a:r>
              <a:rPr sz="1200" b="1" spc="80" smtClean="0">
                <a:latin typeface="Arial"/>
                <a:cs typeface="Arial"/>
              </a:rPr>
              <a:t>f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-20" smtClean="0">
                <a:latin typeface="Arial"/>
                <a:cs typeface="Arial"/>
              </a:rPr>
              <a:t>c</a:t>
            </a:r>
            <a:r>
              <a:rPr sz="1200" b="1" spc="-5" smtClean="0">
                <a:latin typeface="Arial"/>
                <a:cs typeface="Arial"/>
              </a:rPr>
              <a:t>i</a:t>
            </a:r>
            <a:r>
              <a:rPr sz="1200" b="1" spc="5" smtClean="0">
                <a:latin typeface="Arial"/>
                <a:cs typeface="Arial"/>
              </a:rPr>
              <a:t>enc</a:t>
            </a:r>
            <a:r>
              <a:rPr sz="1200" b="1" spc="20" smtClean="0">
                <a:latin typeface="Arial"/>
                <a:cs typeface="Arial"/>
              </a:rPr>
              <a:t>y</a:t>
            </a:r>
            <a:endParaRPr sz="12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248645" y="3957828"/>
            <a:ext cx="671830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pc="135" smtClean="0">
                <a:latin typeface="Arial"/>
                <a:cs typeface="Arial"/>
              </a:rPr>
              <a:t>Mo</a:t>
            </a:r>
            <a:r>
              <a:rPr sz="1200" b="1" spc="65" smtClean="0">
                <a:latin typeface="Arial"/>
                <a:cs typeface="Arial"/>
              </a:rPr>
              <a:t>b</a:t>
            </a:r>
            <a:r>
              <a:rPr sz="1200" b="1" spc="20" smtClean="0">
                <a:latin typeface="Arial"/>
                <a:cs typeface="Arial"/>
              </a:rPr>
              <a:t>ili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y</a:t>
            </a:r>
            <a:endParaRPr sz="12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856601" y="4732543"/>
            <a:ext cx="901065" cy="3790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61925" marR="12700" indent="-149860">
              <a:lnSpc>
                <a:spcPct val="100200"/>
              </a:lnSpc>
            </a:pPr>
            <a:r>
              <a:rPr sz="1200" b="1" spc="15" smtClean="0">
                <a:latin typeface="Arial"/>
                <a:cs typeface="Arial"/>
              </a:rPr>
              <a:t>Conn</a:t>
            </a:r>
            <a:r>
              <a:rPr sz="1200" b="1" spc="25" smtClean="0">
                <a:latin typeface="Arial"/>
                <a:cs typeface="Arial"/>
              </a:rPr>
              <a:t>ec</a:t>
            </a:r>
            <a:r>
              <a:rPr sz="1200" b="1" spc="10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50" smtClean="0">
                <a:latin typeface="Arial"/>
                <a:cs typeface="Arial"/>
              </a:rPr>
              <a:t>o</a:t>
            </a:r>
            <a:r>
              <a:rPr sz="1200" b="1" spc="40" smtClean="0">
                <a:latin typeface="Arial"/>
                <a:cs typeface="Arial"/>
              </a:rPr>
              <a:t>n</a:t>
            </a:r>
            <a:r>
              <a:rPr sz="1200" b="1" spc="20" smtClean="0">
                <a:latin typeface="Arial"/>
                <a:cs typeface="Arial"/>
              </a:rPr>
              <a:t> </a:t>
            </a:r>
            <a:r>
              <a:rPr sz="1200" b="1" spc="60" smtClean="0">
                <a:latin typeface="Arial"/>
                <a:cs typeface="Arial"/>
              </a:rPr>
              <a:t>D</a:t>
            </a:r>
            <a:r>
              <a:rPr sz="1200" b="1" spc="40" smtClean="0">
                <a:latin typeface="Arial"/>
                <a:cs typeface="Arial"/>
              </a:rPr>
              <a:t>e</a:t>
            </a:r>
            <a:r>
              <a:rPr sz="1200" b="1" spc="15" smtClean="0">
                <a:latin typeface="Arial"/>
                <a:cs typeface="Arial"/>
              </a:rPr>
              <a:t>nsity</a:t>
            </a:r>
            <a:endParaRPr sz="12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158355" y="2169921"/>
            <a:ext cx="62865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b="1" spc="30" smtClean="0">
                <a:solidFill>
                  <a:srgbClr val="990000"/>
                </a:solidFill>
                <a:latin typeface="Arial"/>
                <a:cs typeface="Arial"/>
              </a:rPr>
              <a:t>e</a:t>
            </a:r>
            <a:r>
              <a:rPr sz="1600" b="1" spc="45" smtClean="0">
                <a:solidFill>
                  <a:srgbClr val="990000"/>
                </a:solidFill>
                <a:latin typeface="Arial"/>
                <a:cs typeface="Arial"/>
              </a:rPr>
              <a:t>MBB</a:t>
            </a:r>
            <a:endParaRPr sz="16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554848" y="999490"/>
            <a:ext cx="2311400" cy="2870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b="1" smtClean="0">
                <a:latin typeface="Microsoft JhengHei"/>
                <a:cs typeface="Microsoft JhengHei"/>
              </a:rPr>
              <a:t>多类型业务的网络要求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626097" y="2918459"/>
            <a:ext cx="911860" cy="3784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9539" marR="12700" indent="-117475">
              <a:lnSpc>
                <a:spcPct val="100000"/>
              </a:lnSpc>
            </a:pPr>
            <a:r>
              <a:rPr sz="1200" b="1" spc="40" smtClean="0">
                <a:latin typeface="Arial"/>
                <a:cs typeface="Arial"/>
              </a:rPr>
              <a:t>A</a:t>
            </a:r>
            <a:r>
              <a:rPr sz="1200" b="1" spc="10" smtClean="0">
                <a:latin typeface="Arial"/>
                <a:cs typeface="Arial"/>
              </a:rPr>
              <a:t>r</a:t>
            </a:r>
            <a:r>
              <a:rPr sz="1200" b="1" spc="25" smtClean="0">
                <a:latin typeface="Arial"/>
                <a:cs typeface="Arial"/>
              </a:rPr>
              <a:t>ea</a:t>
            </a:r>
            <a:r>
              <a:rPr sz="1200" b="1" spc="20" smtClean="0">
                <a:latin typeface="Arial"/>
                <a:cs typeface="Arial"/>
              </a:rPr>
              <a:t> </a:t>
            </a:r>
            <a:r>
              <a:rPr sz="1200" b="1" spc="-80" smtClean="0">
                <a:latin typeface="Arial"/>
                <a:cs typeface="Arial"/>
              </a:rPr>
              <a:t>T</a:t>
            </a:r>
            <a:r>
              <a:rPr sz="1200" b="1" spc="30" smtClean="0">
                <a:latin typeface="Arial"/>
                <a:cs typeface="Arial"/>
              </a:rPr>
              <a:t>r</a:t>
            </a:r>
            <a:r>
              <a:rPr sz="1200" b="1" spc="65" smtClean="0">
                <a:latin typeface="Arial"/>
                <a:cs typeface="Arial"/>
              </a:rPr>
              <a:t>a</a:t>
            </a:r>
            <a:r>
              <a:rPr sz="1200" b="1" spc="45" smtClean="0">
                <a:latin typeface="Arial"/>
                <a:cs typeface="Arial"/>
              </a:rPr>
              <a:t>f</a:t>
            </a:r>
            <a:r>
              <a:rPr sz="1200" b="1" spc="80" smtClean="0">
                <a:latin typeface="Arial"/>
                <a:cs typeface="Arial"/>
              </a:rPr>
              <a:t>f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-55" smtClean="0">
                <a:latin typeface="Arial"/>
                <a:cs typeface="Arial"/>
              </a:rPr>
              <a:t>c</a:t>
            </a:r>
            <a:r>
              <a:rPr sz="1200" b="1" spc="-30" smtClean="0">
                <a:latin typeface="Arial"/>
                <a:cs typeface="Arial"/>
              </a:rPr>
              <a:t> </a:t>
            </a:r>
            <a:r>
              <a:rPr sz="1200" b="1" spc="5" smtClean="0">
                <a:latin typeface="Arial"/>
                <a:cs typeface="Arial"/>
              </a:rPr>
              <a:t>Ca</a:t>
            </a:r>
            <a:r>
              <a:rPr sz="1200" b="1" spc="-5" smtClean="0">
                <a:latin typeface="Arial"/>
                <a:cs typeface="Arial"/>
              </a:rPr>
              <a:t>p</a:t>
            </a:r>
            <a:r>
              <a:rPr sz="1200" b="1" spc="-15" smtClean="0">
                <a:latin typeface="Arial"/>
                <a:cs typeface="Arial"/>
              </a:rPr>
              <a:t>a</a:t>
            </a:r>
            <a:r>
              <a:rPr sz="1200" b="1" spc="-10" smtClean="0">
                <a:latin typeface="Arial"/>
                <a:cs typeface="Arial"/>
              </a:rPr>
              <a:t>c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y</a:t>
            </a:r>
            <a:endParaRPr sz="12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0" y="5568696"/>
            <a:ext cx="12192000" cy="812292"/>
          </a:xfrm>
          <a:custGeom>
            <a:rect l="l" t="t" r="r" b="b"/>
            <a:pathLst>
              <a:path w="12192000" h="812292">
                <a:moveTo>
                  <a:pt x="0" y="812291"/>
                </a:moveTo>
                <a:lnTo>
                  <a:pt x="12192000" y="812291"/>
                </a:lnTo>
                <a:lnTo>
                  <a:pt x="12192000" y="0"/>
                </a:lnTo>
                <a:lnTo>
                  <a:pt x="0" y="0"/>
                </a:lnTo>
                <a:lnTo>
                  <a:pt x="0" y="812291"/>
                </a:lnTo>
                <a:close/>
              </a:path>
            </a:pathLst>
          </a:custGeom>
          <a:solidFill>
            <a:srgbClr val="FFF5D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78739" y="5655564"/>
            <a:ext cx="11694795" cy="6438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mtClean="0">
                <a:solidFill>
                  <a:srgbClr val="990000"/>
                </a:solidFill>
                <a:latin typeface="Wingdings"/>
                <a:cs typeface="Wingdings"/>
              </a:rPr>
              <a:t></a:t>
            </a:r>
            <a:r>
              <a:rPr sz="1800" smtClean="0">
                <a:solidFill>
                  <a:srgbClr val="990000"/>
                </a:solidFill>
                <a:latin typeface="Times New Roman"/>
                <a:cs typeface="Times New Roman"/>
              </a:rPr>
              <a:t> </a:t>
            </a:r>
            <a:r>
              <a:rPr sz="1800" spc="10" smtClean="0">
                <a:solidFill>
                  <a:srgbClr val="990000"/>
                </a:solidFill>
                <a:latin typeface="Times New Roman"/>
                <a:cs typeface="Times New Roman"/>
              </a:rPr>
              <a:t> </a:t>
            </a:r>
            <a:r>
              <a:rPr sz="1800" b="1" spc="100" smtClean="0">
                <a:solidFill>
                  <a:srgbClr val="990000"/>
                </a:solidFill>
                <a:latin typeface="Arial"/>
                <a:cs typeface="Arial"/>
              </a:rPr>
              <a:t>5</a:t>
            </a:r>
            <a:r>
              <a:rPr sz="1800" b="1" spc="-30" smtClean="0">
                <a:solidFill>
                  <a:srgbClr val="990000"/>
                </a:solidFill>
                <a:latin typeface="Arial"/>
                <a:cs typeface="Arial"/>
              </a:rPr>
              <a:t>G</a:t>
            </a:r>
            <a:r>
              <a:rPr sz="1800" b="1" spc="30" smtClean="0">
                <a:solidFill>
                  <a:srgbClr val="990000"/>
                </a:solidFill>
                <a:latin typeface="Arial"/>
                <a:cs typeface="Arial"/>
              </a:rPr>
              <a:t> </a:t>
            </a:r>
            <a:r>
              <a:rPr sz="1800" b="1" spc="0" smtClean="0">
                <a:solidFill>
                  <a:srgbClr val="990000"/>
                </a:solidFill>
                <a:latin typeface="Microsoft JhengHei"/>
                <a:cs typeface="Microsoft JhengHei"/>
              </a:rPr>
              <a:t>网络将提供</a:t>
            </a:r>
            <a:r>
              <a:rPr sz="1800" b="1" spc="105" smtClean="0">
                <a:solidFill>
                  <a:srgbClr val="990000"/>
                </a:solidFill>
                <a:latin typeface="Arial"/>
                <a:cs typeface="Arial"/>
              </a:rPr>
              <a:t>20</a:t>
            </a:r>
            <a:r>
              <a:rPr sz="1800" b="1" spc="0" smtClean="0">
                <a:solidFill>
                  <a:srgbClr val="990000"/>
                </a:solidFill>
                <a:latin typeface="Microsoft JhengHei"/>
                <a:cs typeface="Microsoft JhengHei"/>
              </a:rPr>
              <a:t>倍于</a:t>
            </a:r>
            <a:r>
              <a:rPr sz="1800" b="1" spc="-95" smtClean="0">
                <a:solidFill>
                  <a:srgbClr val="990000"/>
                </a:solidFill>
                <a:latin typeface="Arial"/>
                <a:cs typeface="Arial"/>
              </a:rPr>
              <a:t>LTE</a:t>
            </a:r>
            <a:r>
              <a:rPr sz="1800" b="1" spc="-95" smtClean="0">
                <a:solidFill>
                  <a:srgbClr val="990000"/>
                </a:solidFill>
                <a:latin typeface="Microsoft JhengHei"/>
                <a:cs typeface="Microsoft JhengHei"/>
              </a:rPr>
              <a:t>的小区容量，</a:t>
            </a:r>
            <a:r>
              <a:rPr sz="1800" b="1" spc="105" smtClean="0">
                <a:solidFill>
                  <a:srgbClr val="990000"/>
                </a:solidFill>
                <a:latin typeface="Arial"/>
                <a:cs typeface="Arial"/>
              </a:rPr>
              <a:t>10</a:t>
            </a:r>
            <a:r>
              <a:rPr sz="1800" b="1" spc="0" smtClean="0">
                <a:solidFill>
                  <a:srgbClr val="990000"/>
                </a:solidFill>
                <a:latin typeface="Microsoft JhengHei"/>
                <a:cs typeface="Microsoft JhengHei"/>
              </a:rPr>
              <a:t>倍的用户体验，</a:t>
            </a:r>
            <a:r>
              <a:rPr sz="1800" b="1" spc="105" smtClean="0">
                <a:solidFill>
                  <a:srgbClr val="990000"/>
                </a:solidFill>
                <a:latin typeface="Arial"/>
                <a:cs typeface="Arial"/>
              </a:rPr>
              <a:t>10</a:t>
            </a:r>
            <a:r>
              <a:rPr sz="1800" b="1" spc="0" smtClean="0">
                <a:solidFill>
                  <a:srgbClr val="990000"/>
                </a:solidFill>
                <a:latin typeface="Microsoft JhengHei"/>
                <a:cs typeface="Microsoft JhengHei"/>
              </a:rPr>
              <a:t>分之</a:t>
            </a:r>
            <a:r>
              <a:rPr sz="1800" b="1" spc="105" smtClean="0">
                <a:solidFill>
                  <a:srgbClr val="990000"/>
                </a:solidFill>
                <a:latin typeface="Arial"/>
                <a:cs typeface="Arial"/>
              </a:rPr>
              <a:t>1</a:t>
            </a:r>
            <a:r>
              <a:rPr sz="1800" b="1" spc="0" smtClean="0">
                <a:solidFill>
                  <a:srgbClr val="990000"/>
                </a:solidFill>
                <a:latin typeface="Microsoft JhengHei"/>
                <a:cs typeface="Microsoft JhengHei"/>
              </a:rPr>
              <a:t>的空口时延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ts val="600"/>
              </a:lnSpc>
              <a:spcBef>
                <a:spcPts val="48"/>
              </a:spcBef>
            </a:pPr>
            <a:endParaRPr sz="600"/>
          </a:p>
          <a:p>
            <a:pPr marL="12700">
              <a:lnSpc>
                <a:spcPct val="100000"/>
              </a:lnSpc>
            </a:pPr>
            <a:r>
              <a:rPr sz="1800" smtClean="0">
                <a:solidFill>
                  <a:srgbClr val="990000"/>
                </a:solidFill>
                <a:latin typeface="Wingdings"/>
                <a:cs typeface="Wingdings"/>
              </a:rPr>
              <a:t></a:t>
            </a:r>
            <a:r>
              <a:rPr sz="1800" smtClean="0">
                <a:solidFill>
                  <a:srgbClr val="990000"/>
                </a:solidFill>
                <a:latin typeface="Times New Roman"/>
                <a:cs typeface="Times New Roman"/>
              </a:rPr>
              <a:t> </a:t>
            </a:r>
            <a:r>
              <a:rPr sz="1800" spc="5" smtClean="0">
                <a:solidFill>
                  <a:srgbClr val="990000"/>
                </a:solidFill>
                <a:latin typeface="Times New Roman"/>
                <a:cs typeface="Times New Roman"/>
              </a:rPr>
              <a:t> </a:t>
            </a:r>
            <a:r>
              <a:rPr sz="1800" b="1" spc="35" smtClean="0">
                <a:solidFill>
                  <a:srgbClr val="990000"/>
                </a:solidFill>
                <a:latin typeface="Arial"/>
                <a:cs typeface="Arial"/>
              </a:rPr>
              <a:t>5G</a:t>
            </a:r>
            <a:r>
              <a:rPr sz="1800" b="1" spc="-5" smtClean="0">
                <a:solidFill>
                  <a:srgbClr val="990000"/>
                </a:solidFill>
                <a:latin typeface="Microsoft JhengHei"/>
                <a:cs typeface="Microsoft JhengHei"/>
              </a:rPr>
              <a:t>网络需要同时满足</a:t>
            </a:r>
            <a:r>
              <a:rPr sz="1800" b="1" spc="160" smtClean="0">
                <a:solidFill>
                  <a:srgbClr val="990000"/>
                </a:solidFill>
                <a:latin typeface="Arial"/>
                <a:cs typeface="Arial"/>
              </a:rPr>
              <a:t>e</a:t>
            </a:r>
            <a:r>
              <a:rPr sz="1800" b="1" spc="225" smtClean="0">
                <a:solidFill>
                  <a:srgbClr val="990000"/>
                </a:solidFill>
                <a:latin typeface="Arial"/>
                <a:cs typeface="Arial"/>
              </a:rPr>
              <a:t>M</a:t>
            </a:r>
            <a:r>
              <a:rPr sz="1800" b="1" spc="-80" smtClean="0">
                <a:solidFill>
                  <a:srgbClr val="990000"/>
                </a:solidFill>
                <a:latin typeface="Arial"/>
                <a:cs typeface="Arial"/>
              </a:rPr>
              <a:t>B</a:t>
            </a:r>
            <a:r>
              <a:rPr sz="1800" b="1" spc="-75" smtClean="0">
                <a:solidFill>
                  <a:srgbClr val="990000"/>
                </a:solidFill>
                <a:latin typeface="Arial"/>
                <a:cs typeface="Arial"/>
              </a:rPr>
              <a:t>B</a:t>
            </a:r>
            <a:r>
              <a:rPr sz="1800" b="1" spc="-5" smtClean="0">
                <a:solidFill>
                  <a:srgbClr val="990000"/>
                </a:solidFill>
                <a:latin typeface="Microsoft JhengHei"/>
                <a:cs typeface="Microsoft JhengHei"/>
              </a:rPr>
              <a:t>（超大带宽）</a:t>
            </a:r>
            <a:r>
              <a:rPr sz="1800" b="1" spc="0" smtClean="0">
                <a:solidFill>
                  <a:srgbClr val="990000"/>
                </a:solidFill>
                <a:latin typeface="Microsoft JhengHei"/>
                <a:cs typeface="Microsoft JhengHei"/>
              </a:rPr>
              <a:t>，</a:t>
            </a:r>
            <a:r>
              <a:rPr sz="1800" b="1" spc="-60" smtClean="0">
                <a:solidFill>
                  <a:srgbClr val="990000"/>
                </a:solidFill>
                <a:latin typeface="Arial"/>
                <a:cs typeface="Arial"/>
              </a:rPr>
              <a:t>uRL</a:t>
            </a:r>
            <a:r>
              <a:rPr sz="1800" b="1" spc="-65" smtClean="0">
                <a:solidFill>
                  <a:srgbClr val="990000"/>
                </a:solidFill>
                <a:latin typeface="Arial"/>
                <a:cs typeface="Arial"/>
              </a:rPr>
              <a:t>L</a:t>
            </a:r>
            <a:r>
              <a:rPr sz="1800" b="1" spc="-100" smtClean="0">
                <a:solidFill>
                  <a:srgbClr val="990000"/>
                </a:solidFill>
                <a:latin typeface="Arial"/>
                <a:cs typeface="Arial"/>
              </a:rPr>
              <a:t>C</a:t>
            </a:r>
            <a:r>
              <a:rPr sz="1800" b="1" spc="-100" smtClean="0">
                <a:solidFill>
                  <a:srgbClr val="990000"/>
                </a:solidFill>
                <a:latin typeface="Microsoft JhengHei"/>
                <a:cs typeface="Microsoft JhengHei"/>
              </a:rPr>
              <a:t>（超高可靠性，超低时延）和</a:t>
            </a:r>
            <a:r>
              <a:rPr sz="1800" b="1" spc="150" smtClean="0">
                <a:solidFill>
                  <a:srgbClr val="990000"/>
                </a:solidFill>
                <a:latin typeface="Arial"/>
                <a:cs typeface="Arial"/>
              </a:rPr>
              <a:t>m</a:t>
            </a:r>
            <a:r>
              <a:rPr sz="1800" b="1" spc="90" smtClean="0">
                <a:solidFill>
                  <a:srgbClr val="990000"/>
                </a:solidFill>
                <a:latin typeface="Arial"/>
                <a:cs typeface="Arial"/>
              </a:rPr>
              <a:t>MT</a:t>
            </a:r>
            <a:r>
              <a:rPr sz="1800" b="1" spc="85" smtClean="0">
                <a:solidFill>
                  <a:srgbClr val="990000"/>
                </a:solidFill>
                <a:latin typeface="Arial"/>
                <a:cs typeface="Arial"/>
              </a:rPr>
              <a:t>C</a:t>
            </a:r>
            <a:r>
              <a:rPr sz="1800" b="1" spc="85" smtClean="0">
                <a:solidFill>
                  <a:srgbClr val="990000"/>
                </a:solidFill>
                <a:latin typeface="Microsoft JhengHei"/>
                <a:cs typeface="Microsoft JhengHei"/>
              </a:rPr>
              <a:t>（超大连接）业务的需求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278891" y="1203960"/>
            <a:ext cx="5260848" cy="44028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3" name="object 33"/>
          <p:cNvSpPr/>
          <p:nvPr/>
        </p:nvSpPr>
        <p:spPr>
          <a:xfrm>
            <a:off x="432820" y="1353311"/>
            <a:ext cx="4952990" cy="4104131"/>
          </a:xfrm>
          <a:custGeom>
            <a:rect l="l" t="t" r="r" b="b"/>
            <a:pathLst>
              <a:path w="4952990" h="4104131">
                <a:moveTo>
                  <a:pt x="4826630" y="0"/>
                </a:moveTo>
                <a:lnTo>
                  <a:pt x="125305" y="4"/>
                </a:lnTo>
                <a:lnTo>
                  <a:pt x="83002" y="7650"/>
                </a:lnTo>
                <a:lnTo>
                  <a:pt x="46887" y="28146"/>
                </a:lnTo>
                <a:lnTo>
                  <a:pt x="19479" y="58958"/>
                </a:lnTo>
                <a:lnTo>
                  <a:pt x="3299" y="97557"/>
                </a:lnTo>
                <a:lnTo>
                  <a:pt x="0" y="3978859"/>
                </a:lnTo>
                <a:lnTo>
                  <a:pt x="964" y="3993474"/>
                </a:lnTo>
                <a:lnTo>
                  <a:pt x="13167" y="4033966"/>
                </a:lnTo>
                <a:lnTo>
                  <a:pt x="37376" y="4067453"/>
                </a:lnTo>
                <a:lnTo>
                  <a:pt x="71072" y="4091405"/>
                </a:lnTo>
                <a:lnTo>
                  <a:pt x="111732" y="4103289"/>
                </a:lnTo>
                <a:lnTo>
                  <a:pt x="126398" y="4104131"/>
                </a:lnTo>
                <a:lnTo>
                  <a:pt x="4827691" y="4104127"/>
                </a:lnTo>
                <a:lnTo>
                  <a:pt x="4869963" y="4096489"/>
                </a:lnTo>
                <a:lnTo>
                  <a:pt x="4906076" y="4075996"/>
                </a:lnTo>
                <a:lnTo>
                  <a:pt x="4933494" y="4045181"/>
                </a:lnTo>
                <a:lnTo>
                  <a:pt x="4949687" y="4006578"/>
                </a:lnTo>
                <a:lnTo>
                  <a:pt x="4952990" y="125304"/>
                </a:lnTo>
                <a:lnTo>
                  <a:pt x="4952029" y="110685"/>
                </a:lnTo>
                <a:lnTo>
                  <a:pt x="4939824" y="70184"/>
                </a:lnTo>
                <a:lnTo>
                  <a:pt x="4915609" y="36688"/>
                </a:lnTo>
                <a:lnTo>
                  <a:pt x="4881917" y="12730"/>
                </a:lnTo>
                <a:lnTo>
                  <a:pt x="4841281" y="842"/>
                </a:lnTo>
                <a:lnTo>
                  <a:pt x="482663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4" name="object 34"/>
          <p:cNvSpPr/>
          <p:nvPr/>
        </p:nvSpPr>
        <p:spPr>
          <a:xfrm>
            <a:off x="1566672" y="2801747"/>
            <a:ext cx="2556636" cy="1108583"/>
          </a:xfrm>
          <a:custGeom>
            <a:rect l="l" t="t" r="r" b="b"/>
            <a:pathLst>
              <a:path w="2556636" h="1108582">
                <a:moveTo>
                  <a:pt x="91820" y="991869"/>
                </a:moveTo>
                <a:lnTo>
                  <a:pt x="0" y="1100073"/>
                </a:lnTo>
                <a:lnTo>
                  <a:pt x="141731" y="1108583"/>
                </a:lnTo>
                <a:lnTo>
                  <a:pt x="81014" y="1076070"/>
                </a:lnTo>
                <a:lnTo>
                  <a:pt x="72517" y="1076070"/>
                </a:lnTo>
                <a:lnTo>
                  <a:pt x="67563" y="1064386"/>
                </a:lnTo>
                <a:lnTo>
                  <a:pt x="72281" y="1062372"/>
                </a:lnTo>
                <a:lnTo>
                  <a:pt x="91820" y="991869"/>
                </a:lnTo>
                <a:close/>
              </a:path>
              <a:path w="2556636" h="1108582">
                <a:moveTo>
                  <a:pt x="72281" y="1062372"/>
                </a:moveTo>
                <a:lnTo>
                  <a:pt x="67563" y="1064386"/>
                </a:lnTo>
                <a:lnTo>
                  <a:pt x="72517" y="1076070"/>
                </a:lnTo>
                <a:lnTo>
                  <a:pt x="77244" y="1074052"/>
                </a:lnTo>
                <a:lnTo>
                  <a:pt x="70103" y="1070229"/>
                </a:lnTo>
                <a:lnTo>
                  <a:pt x="72281" y="1062372"/>
                </a:lnTo>
                <a:close/>
              </a:path>
              <a:path w="2556636" h="1108582">
                <a:moveTo>
                  <a:pt x="77244" y="1074052"/>
                </a:moveTo>
                <a:lnTo>
                  <a:pt x="72517" y="1076070"/>
                </a:lnTo>
                <a:lnTo>
                  <a:pt x="81014" y="1076070"/>
                </a:lnTo>
                <a:lnTo>
                  <a:pt x="77244" y="1074052"/>
                </a:lnTo>
                <a:close/>
              </a:path>
              <a:path w="2556636" h="1108582">
                <a:moveTo>
                  <a:pt x="2479405" y="34651"/>
                </a:moveTo>
                <a:lnTo>
                  <a:pt x="72281" y="1062372"/>
                </a:lnTo>
                <a:lnTo>
                  <a:pt x="70103" y="1070229"/>
                </a:lnTo>
                <a:lnTo>
                  <a:pt x="77244" y="1074052"/>
                </a:lnTo>
                <a:lnTo>
                  <a:pt x="2484355" y="46337"/>
                </a:lnTo>
                <a:lnTo>
                  <a:pt x="2486533" y="38480"/>
                </a:lnTo>
                <a:lnTo>
                  <a:pt x="2479405" y="34651"/>
                </a:lnTo>
                <a:close/>
              </a:path>
              <a:path w="2556636" h="1108582">
                <a:moveTo>
                  <a:pt x="2536184" y="32638"/>
                </a:moveTo>
                <a:lnTo>
                  <a:pt x="2484120" y="32638"/>
                </a:lnTo>
                <a:lnTo>
                  <a:pt x="2489072" y="44322"/>
                </a:lnTo>
                <a:lnTo>
                  <a:pt x="2484355" y="46337"/>
                </a:lnTo>
                <a:lnTo>
                  <a:pt x="2464816" y="116839"/>
                </a:lnTo>
                <a:lnTo>
                  <a:pt x="2536184" y="32638"/>
                </a:lnTo>
                <a:close/>
              </a:path>
              <a:path w="2556636" h="1108582">
                <a:moveTo>
                  <a:pt x="2484120" y="32638"/>
                </a:moveTo>
                <a:lnTo>
                  <a:pt x="2479405" y="34651"/>
                </a:lnTo>
                <a:lnTo>
                  <a:pt x="2486533" y="38480"/>
                </a:lnTo>
                <a:lnTo>
                  <a:pt x="2484355" y="46337"/>
                </a:lnTo>
                <a:lnTo>
                  <a:pt x="2489072" y="44322"/>
                </a:lnTo>
                <a:lnTo>
                  <a:pt x="2484120" y="32638"/>
                </a:lnTo>
                <a:close/>
              </a:path>
              <a:path w="2556636" h="1108582">
                <a:moveTo>
                  <a:pt x="2414905" y="0"/>
                </a:moveTo>
                <a:lnTo>
                  <a:pt x="2479405" y="34651"/>
                </a:lnTo>
                <a:lnTo>
                  <a:pt x="2484120" y="32638"/>
                </a:lnTo>
                <a:lnTo>
                  <a:pt x="2536184" y="32638"/>
                </a:lnTo>
                <a:lnTo>
                  <a:pt x="2556637" y="8508"/>
                </a:lnTo>
                <a:lnTo>
                  <a:pt x="2414905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5" name="object 35"/>
          <p:cNvSpPr/>
          <p:nvPr/>
        </p:nvSpPr>
        <p:spPr>
          <a:xfrm>
            <a:off x="2291207" y="2078735"/>
            <a:ext cx="1108837" cy="2556002"/>
          </a:xfrm>
          <a:custGeom>
            <a:rect l="l" t="t" r="r" b="b"/>
            <a:pathLst>
              <a:path w="1108837" h="2556002">
                <a:moveTo>
                  <a:pt x="992123" y="2464181"/>
                </a:moveTo>
                <a:lnTo>
                  <a:pt x="1100327" y="2556002"/>
                </a:lnTo>
                <a:lnTo>
                  <a:pt x="1104384" y="2488438"/>
                </a:lnTo>
                <a:lnTo>
                  <a:pt x="1064640" y="2488438"/>
                </a:lnTo>
                <a:lnTo>
                  <a:pt x="1062625" y="2483720"/>
                </a:lnTo>
                <a:lnTo>
                  <a:pt x="992123" y="2464181"/>
                </a:lnTo>
                <a:close/>
              </a:path>
              <a:path w="1108837" h="2556002">
                <a:moveTo>
                  <a:pt x="1062625" y="2483720"/>
                </a:moveTo>
                <a:lnTo>
                  <a:pt x="1064640" y="2488438"/>
                </a:lnTo>
                <a:lnTo>
                  <a:pt x="1070632" y="2485898"/>
                </a:lnTo>
                <a:lnTo>
                  <a:pt x="1070482" y="2485898"/>
                </a:lnTo>
                <a:lnTo>
                  <a:pt x="1062625" y="2483720"/>
                </a:lnTo>
                <a:close/>
              </a:path>
              <a:path w="1108837" h="2556002">
                <a:moveTo>
                  <a:pt x="1108836" y="2414270"/>
                </a:moveTo>
                <a:lnTo>
                  <a:pt x="1074305" y="2478758"/>
                </a:lnTo>
                <a:lnTo>
                  <a:pt x="1076324" y="2483485"/>
                </a:lnTo>
                <a:lnTo>
                  <a:pt x="1064640" y="2488438"/>
                </a:lnTo>
                <a:lnTo>
                  <a:pt x="1104384" y="2488438"/>
                </a:lnTo>
                <a:lnTo>
                  <a:pt x="1108836" y="2414270"/>
                </a:lnTo>
                <a:close/>
              </a:path>
              <a:path w="1108837" h="2556002">
                <a:moveTo>
                  <a:pt x="38480" y="70104"/>
                </a:moveTo>
                <a:lnTo>
                  <a:pt x="34652" y="77230"/>
                </a:lnTo>
                <a:lnTo>
                  <a:pt x="1062625" y="2483720"/>
                </a:lnTo>
                <a:lnTo>
                  <a:pt x="1070482" y="2485898"/>
                </a:lnTo>
                <a:lnTo>
                  <a:pt x="1074305" y="2478758"/>
                </a:lnTo>
                <a:lnTo>
                  <a:pt x="46338" y="72281"/>
                </a:lnTo>
                <a:lnTo>
                  <a:pt x="38480" y="70104"/>
                </a:lnTo>
                <a:close/>
              </a:path>
              <a:path w="1108837" h="2556002">
                <a:moveTo>
                  <a:pt x="1074305" y="2478758"/>
                </a:moveTo>
                <a:lnTo>
                  <a:pt x="1070482" y="2485898"/>
                </a:lnTo>
                <a:lnTo>
                  <a:pt x="1070632" y="2485898"/>
                </a:lnTo>
                <a:lnTo>
                  <a:pt x="1076324" y="2483485"/>
                </a:lnTo>
                <a:lnTo>
                  <a:pt x="1074305" y="2478758"/>
                </a:lnTo>
                <a:close/>
              </a:path>
              <a:path w="1108837" h="2556002">
                <a:moveTo>
                  <a:pt x="8508" y="0"/>
                </a:moveTo>
                <a:lnTo>
                  <a:pt x="0" y="141731"/>
                </a:lnTo>
                <a:lnTo>
                  <a:pt x="34652" y="77230"/>
                </a:lnTo>
                <a:lnTo>
                  <a:pt x="32638" y="72517"/>
                </a:lnTo>
                <a:lnTo>
                  <a:pt x="44322" y="67563"/>
                </a:lnTo>
                <a:lnTo>
                  <a:pt x="88221" y="67563"/>
                </a:lnTo>
                <a:lnTo>
                  <a:pt x="8508" y="0"/>
                </a:lnTo>
                <a:close/>
              </a:path>
              <a:path w="1108837" h="2556002">
                <a:moveTo>
                  <a:pt x="88221" y="67563"/>
                </a:moveTo>
                <a:lnTo>
                  <a:pt x="44322" y="67563"/>
                </a:lnTo>
                <a:lnTo>
                  <a:pt x="46338" y="72281"/>
                </a:lnTo>
                <a:lnTo>
                  <a:pt x="116839" y="91820"/>
                </a:lnTo>
                <a:lnTo>
                  <a:pt x="88221" y="67563"/>
                </a:lnTo>
                <a:close/>
              </a:path>
              <a:path w="1108837" h="2556002">
                <a:moveTo>
                  <a:pt x="44322" y="67563"/>
                </a:moveTo>
                <a:lnTo>
                  <a:pt x="32638" y="72517"/>
                </a:lnTo>
                <a:lnTo>
                  <a:pt x="34652" y="77230"/>
                </a:lnTo>
                <a:lnTo>
                  <a:pt x="38480" y="70104"/>
                </a:lnTo>
                <a:lnTo>
                  <a:pt x="45408" y="70104"/>
                </a:lnTo>
                <a:lnTo>
                  <a:pt x="44322" y="67563"/>
                </a:lnTo>
                <a:close/>
              </a:path>
              <a:path w="1108837" h="2556002">
                <a:moveTo>
                  <a:pt x="45408" y="70104"/>
                </a:moveTo>
                <a:lnTo>
                  <a:pt x="38480" y="70104"/>
                </a:lnTo>
                <a:lnTo>
                  <a:pt x="46338" y="72281"/>
                </a:lnTo>
                <a:lnTo>
                  <a:pt x="45408" y="70104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6" name="object 36"/>
          <p:cNvSpPr/>
          <p:nvPr/>
        </p:nvSpPr>
        <p:spPr>
          <a:xfrm>
            <a:off x="1556003" y="2827527"/>
            <a:ext cx="2579878" cy="1058799"/>
          </a:xfrm>
          <a:custGeom>
            <a:rect l="l" t="t" r="r" b="b"/>
            <a:pathLst>
              <a:path w="2579878" h="1058799">
                <a:moveTo>
                  <a:pt x="2502214" y="1022774"/>
                </a:moveTo>
                <a:lnTo>
                  <a:pt x="2438400" y="1058799"/>
                </a:lnTo>
                <a:lnTo>
                  <a:pt x="2579878" y="1047115"/>
                </a:lnTo>
                <a:lnTo>
                  <a:pt x="2559953" y="1024636"/>
                </a:lnTo>
                <a:lnTo>
                  <a:pt x="2506853" y="1024636"/>
                </a:lnTo>
                <a:lnTo>
                  <a:pt x="2502214" y="1022774"/>
                </a:lnTo>
                <a:close/>
              </a:path>
              <a:path w="2579878" h="1058799">
                <a:moveTo>
                  <a:pt x="2509183" y="1018840"/>
                </a:moveTo>
                <a:lnTo>
                  <a:pt x="2502214" y="1022774"/>
                </a:lnTo>
                <a:lnTo>
                  <a:pt x="2506853" y="1024636"/>
                </a:lnTo>
                <a:lnTo>
                  <a:pt x="2509183" y="1018840"/>
                </a:lnTo>
                <a:close/>
              </a:path>
              <a:path w="2579878" h="1058799">
                <a:moveTo>
                  <a:pt x="2485771" y="940943"/>
                </a:moveTo>
                <a:lnTo>
                  <a:pt x="2506944" y="1011102"/>
                </a:lnTo>
                <a:lnTo>
                  <a:pt x="2511552" y="1012952"/>
                </a:lnTo>
                <a:lnTo>
                  <a:pt x="2506853" y="1024636"/>
                </a:lnTo>
                <a:lnTo>
                  <a:pt x="2559953" y="1024636"/>
                </a:lnTo>
                <a:lnTo>
                  <a:pt x="2485771" y="940943"/>
                </a:lnTo>
                <a:close/>
              </a:path>
              <a:path w="2579878" h="1058799">
                <a:moveTo>
                  <a:pt x="77729" y="36051"/>
                </a:moveTo>
                <a:lnTo>
                  <a:pt x="70738" y="40005"/>
                </a:lnTo>
                <a:lnTo>
                  <a:pt x="73121" y="47898"/>
                </a:lnTo>
                <a:lnTo>
                  <a:pt x="2502214" y="1022774"/>
                </a:lnTo>
                <a:lnTo>
                  <a:pt x="2509183" y="1018840"/>
                </a:lnTo>
                <a:lnTo>
                  <a:pt x="2509238" y="1018703"/>
                </a:lnTo>
                <a:lnTo>
                  <a:pt x="2506944" y="1011102"/>
                </a:lnTo>
                <a:lnTo>
                  <a:pt x="77729" y="36051"/>
                </a:lnTo>
                <a:close/>
              </a:path>
              <a:path w="2579878" h="1058799">
                <a:moveTo>
                  <a:pt x="2506944" y="1011102"/>
                </a:moveTo>
                <a:lnTo>
                  <a:pt x="2509238" y="1018703"/>
                </a:lnTo>
                <a:lnTo>
                  <a:pt x="2511552" y="1012952"/>
                </a:lnTo>
                <a:lnTo>
                  <a:pt x="2506944" y="1011102"/>
                </a:lnTo>
                <a:close/>
              </a:path>
              <a:path w="2579878" h="1058799">
                <a:moveTo>
                  <a:pt x="141477" y="0"/>
                </a:moveTo>
                <a:lnTo>
                  <a:pt x="0" y="11684"/>
                </a:lnTo>
                <a:lnTo>
                  <a:pt x="94233" y="117856"/>
                </a:lnTo>
                <a:lnTo>
                  <a:pt x="73121" y="47898"/>
                </a:lnTo>
                <a:lnTo>
                  <a:pt x="68325" y="45974"/>
                </a:lnTo>
                <a:lnTo>
                  <a:pt x="73025" y="34163"/>
                </a:lnTo>
                <a:lnTo>
                  <a:pt x="81069" y="34163"/>
                </a:lnTo>
                <a:lnTo>
                  <a:pt x="141477" y="0"/>
                </a:lnTo>
                <a:close/>
              </a:path>
              <a:path w="2579878" h="1058799">
                <a:moveTo>
                  <a:pt x="73025" y="34163"/>
                </a:moveTo>
                <a:lnTo>
                  <a:pt x="68325" y="45974"/>
                </a:lnTo>
                <a:lnTo>
                  <a:pt x="73121" y="47898"/>
                </a:lnTo>
                <a:lnTo>
                  <a:pt x="70738" y="40005"/>
                </a:lnTo>
                <a:lnTo>
                  <a:pt x="77729" y="36051"/>
                </a:lnTo>
                <a:lnTo>
                  <a:pt x="73025" y="34163"/>
                </a:lnTo>
                <a:close/>
              </a:path>
              <a:path w="2579878" h="1058799">
                <a:moveTo>
                  <a:pt x="81069" y="34163"/>
                </a:moveTo>
                <a:lnTo>
                  <a:pt x="73025" y="34163"/>
                </a:lnTo>
                <a:lnTo>
                  <a:pt x="77729" y="36051"/>
                </a:lnTo>
                <a:lnTo>
                  <a:pt x="81069" y="34163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7" name="object 37"/>
          <p:cNvSpPr/>
          <p:nvPr/>
        </p:nvSpPr>
        <p:spPr>
          <a:xfrm>
            <a:off x="1409700" y="1932432"/>
            <a:ext cx="2857500" cy="285902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/>
          <p:nvPr/>
        </p:nvSpPr>
        <p:spPr>
          <a:xfrm>
            <a:off x="1708023" y="2231263"/>
            <a:ext cx="2260727" cy="226098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9" name="object 39"/>
          <p:cNvSpPr/>
          <p:nvPr/>
        </p:nvSpPr>
        <p:spPr>
          <a:xfrm>
            <a:off x="1708023" y="2231263"/>
            <a:ext cx="2260727" cy="2260980"/>
          </a:xfrm>
          <a:custGeom>
            <a:rect l="l" t="t" r="r" b="b"/>
            <a:pathLst>
              <a:path w="2260727" h="2260980">
                <a:moveTo>
                  <a:pt x="653669" y="5841"/>
                </a:moveTo>
                <a:lnTo>
                  <a:pt x="1591564" y="0"/>
                </a:lnTo>
                <a:lnTo>
                  <a:pt x="2252091" y="653541"/>
                </a:lnTo>
                <a:lnTo>
                  <a:pt x="2260727" y="1589912"/>
                </a:lnTo>
                <a:lnTo>
                  <a:pt x="1602740" y="2248661"/>
                </a:lnTo>
                <a:lnTo>
                  <a:pt x="674751" y="2260980"/>
                </a:lnTo>
                <a:lnTo>
                  <a:pt x="9906" y="1605787"/>
                </a:lnTo>
                <a:lnTo>
                  <a:pt x="0" y="666368"/>
                </a:lnTo>
                <a:lnTo>
                  <a:pt x="653669" y="5841"/>
                </a:lnTo>
                <a:close/>
              </a:path>
            </a:pathLst>
          </a:custGeom>
          <a:ln w="15875">
            <a:solidFill>
              <a:srgbClr val="FFCC99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0" name="object 40"/>
          <p:cNvSpPr/>
          <p:nvPr/>
        </p:nvSpPr>
        <p:spPr>
          <a:xfrm>
            <a:off x="2315591" y="2066544"/>
            <a:ext cx="1058926" cy="2579242"/>
          </a:xfrm>
          <a:custGeom>
            <a:rect l="l" t="t" r="r" b="b"/>
            <a:pathLst>
              <a:path w="1058926" h="2579242">
                <a:moveTo>
                  <a:pt x="0" y="2437765"/>
                </a:moveTo>
                <a:lnTo>
                  <a:pt x="11557" y="2579242"/>
                </a:lnTo>
                <a:lnTo>
                  <a:pt x="88630" y="2510916"/>
                </a:lnTo>
                <a:lnTo>
                  <a:pt x="45847" y="2510916"/>
                </a:lnTo>
                <a:lnTo>
                  <a:pt x="34036" y="2506217"/>
                </a:lnTo>
                <a:lnTo>
                  <a:pt x="35977" y="2501382"/>
                </a:lnTo>
                <a:lnTo>
                  <a:pt x="0" y="2437765"/>
                </a:lnTo>
                <a:close/>
              </a:path>
              <a:path w="1058926" h="2579242">
                <a:moveTo>
                  <a:pt x="35977" y="2501382"/>
                </a:moveTo>
                <a:lnTo>
                  <a:pt x="34036" y="2506217"/>
                </a:lnTo>
                <a:lnTo>
                  <a:pt x="45847" y="2510916"/>
                </a:lnTo>
                <a:lnTo>
                  <a:pt x="46815" y="2508504"/>
                </a:lnTo>
                <a:lnTo>
                  <a:pt x="40005" y="2508504"/>
                </a:lnTo>
                <a:lnTo>
                  <a:pt x="35977" y="2501382"/>
                </a:lnTo>
                <a:close/>
              </a:path>
              <a:path w="1058926" h="2579242">
                <a:moveTo>
                  <a:pt x="117856" y="2485009"/>
                </a:moveTo>
                <a:lnTo>
                  <a:pt x="47755" y="2506165"/>
                </a:lnTo>
                <a:lnTo>
                  <a:pt x="45847" y="2510916"/>
                </a:lnTo>
                <a:lnTo>
                  <a:pt x="88630" y="2510916"/>
                </a:lnTo>
                <a:lnTo>
                  <a:pt x="117856" y="2485009"/>
                </a:lnTo>
                <a:close/>
              </a:path>
              <a:path w="1058926" h="2579242">
                <a:moveTo>
                  <a:pt x="1018921" y="70738"/>
                </a:moveTo>
                <a:lnTo>
                  <a:pt x="1011170" y="73078"/>
                </a:lnTo>
                <a:lnTo>
                  <a:pt x="35977" y="2501382"/>
                </a:lnTo>
                <a:lnTo>
                  <a:pt x="40005" y="2508504"/>
                </a:lnTo>
                <a:lnTo>
                  <a:pt x="47755" y="2506165"/>
                </a:lnTo>
                <a:lnTo>
                  <a:pt x="1022874" y="77729"/>
                </a:lnTo>
                <a:lnTo>
                  <a:pt x="1018921" y="70738"/>
                </a:lnTo>
                <a:close/>
              </a:path>
              <a:path w="1058926" h="2579242">
                <a:moveTo>
                  <a:pt x="47755" y="2506165"/>
                </a:moveTo>
                <a:lnTo>
                  <a:pt x="40005" y="2508504"/>
                </a:lnTo>
                <a:lnTo>
                  <a:pt x="46815" y="2508504"/>
                </a:lnTo>
                <a:lnTo>
                  <a:pt x="47755" y="2506165"/>
                </a:lnTo>
                <a:close/>
              </a:path>
              <a:path w="1058926" h="2579242">
                <a:moveTo>
                  <a:pt x="1052950" y="68325"/>
                </a:moveTo>
                <a:lnTo>
                  <a:pt x="1013079" y="68325"/>
                </a:lnTo>
                <a:lnTo>
                  <a:pt x="1024763" y="73024"/>
                </a:lnTo>
                <a:lnTo>
                  <a:pt x="1022874" y="77729"/>
                </a:lnTo>
                <a:lnTo>
                  <a:pt x="1058926" y="141477"/>
                </a:lnTo>
                <a:lnTo>
                  <a:pt x="1052950" y="68325"/>
                </a:lnTo>
                <a:close/>
              </a:path>
              <a:path w="1058926" h="2579242">
                <a:moveTo>
                  <a:pt x="1047369" y="0"/>
                </a:moveTo>
                <a:lnTo>
                  <a:pt x="941070" y="94233"/>
                </a:lnTo>
                <a:lnTo>
                  <a:pt x="1011170" y="73078"/>
                </a:lnTo>
                <a:lnTo>
                  <a:pt x="1013079" y="68325"/>
                </a:lnTo>
                <a:lnTo>
                  <a:pt x="1052950" y="68325"/>
                </a:lnTo>
                <a:lnTo>
                  <a:pt x="1047369" y="0"/>
                </a:lnTo>
                <a:close/>
              </a:path>
              <a:path w="1058926" h="2579242">
                <a:moveTo>
                  <a:pt x="1019078" y="70738"/>
                </a:moveTo>
                <a:lnTo>
                  <a:pt x="1018921" y="70738"/>
                </a:lnTo>
                <a:lnTo>
                  <a:pt x="1022874" y="77729"/>
                </a:lnTo>
                <a:lnTo>
                  <a:pt x="1024763" y="73024"/>
                </a:lnTo>
                <a:lnTo>
                  <a:pt x="1019078" y="70738"/>
                </a:lnTo>
                <a:close/>
              </a:path>
              <a:path w="1058926" h="2579242">
                <a:moveTo>
                  <a:pt x="1013079" y="68325"/>
                </a:moveTo>
                <a:lnTo>
                  <a:pt x="1011170" y="73078"/>
                </a:lnTo>
                <a:lnTo>
                  <a:pt x="1018921" y="70738"/>
                </a:lnTo>
                <a:lnTo>
                  <a:pt x="1019078" y="70738"/>
                </a:lnTo>
                <a:lnTo>
                  <a:pt x="1013079" y="68325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1" name="object 41"/>
          <p:cNvSpPr/>
          <p:nvPr/>
        </p:nvSpPr>
        <p:spPr>
          <a:xfrm>
            <a:off x="1908048" y="2161032"/>
            <a:ext cx="2264664" cy="241249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/>
          <p:nvPr/>
        </p:nvSpPr>
        <p:spPr>
          <a:xfrm>
            <a:off x="2259784" y="2513076"/>
            <a:ext cx="1560883" cy="170840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3" name="object 43"/>
          <p:cNvSpPr/>
          <p:nvPr/>
        </p:nvSpPr>
        <p:spPr>
          <a:xfrm>
            <a:off x="2252345" y="2505329"/>
            <a:ext cx="1576705" cy="1723771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4110609" y="2384110"/>
            <a:ext cx="777875" cy="7137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142240" algn="just">
              <a:lnSpc>
                <a:spcPct val="91700"/>
              </a:lnSpc>
            </a:pPr>
            <a:r>
              <a:rPr sz="1200" smtClean="0">
                <a:latin typeface="Microsoft JhengHei"/>
                <a:cs typeface="Microsoft JhengHei"/>
              </a:rPr>
              <a:t>频谱效率 </a:t>
            </a:r>
            <a:r>
              <a:rPr sz="1200" b="1" spc="10" smtClean="0">
                <a:latin typeface="Arial"/>
                <a:cs typeface="Arial"/>
              </a:rPr>
              <a:t>Spect</a:t>
            </a:r>
            <a:r>
              <a:rPr sz="1200" b="1" spc="0" smtClean="0">
                <a:latin typeface="Arial"/>
                <a:cs typeface="Arial"/>
              </a:rPr>
              <a:t>r</a:t>
            </a:r>
            <a:r>
              <a:rPr sz="1200" b="1" spc="70" smtClean="0">
                <a:latin typeface="Arial"/>
                <a:cs typeface="Arial"/>
              </a:rPr>
              <a:t>um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-20" smtClean="0">
                <a:latin typeface="Arial"/>
                <a:cs typeface="Arial"/>
              </a:rPr>
              <a:t>Ef</a:t>
            </a:r>
            <a:r>
              <a:rPr sz="1200" b="1" spc="80" smtClean="0">
                <a:latin typeface="Arial"/>
                <a:cs typeface="Arial"/>
              </a:rPr>
              <a:t>f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-20" smtClean="0">
                <a:latin typeface="Arial"/>
                <a:cs typeface="Arial"/>
              </a:rPr>
              <a:t>c</a:t>
            </a:r>
            <a:r>
              <a:rPr sz="1200" b="1" spc="-5" smtClean="0">
                <a:latin typeface="Arial"/>
                <a:cs typeface="Arial"/>
              </a:rPr>
              <a:t>i</a:t>
            </a:r>
            <a:r>
              <a:rPr sz="1200" b="1" spc="5" smtClean="0">
                <a:latin typeface="Arial"/>
                <a:cs typeface="Arial"/>
              </a:rPr>
              <a:t>enc</a:t>
            </a:r>
            <a:r>
              <a:rPr sz="1200" b="1" spc="20" smtClean="0">
                <a:latin typeface="Arial"/>
                <a:cs typeface="Arial"/>
              </a:rPr>
              <a:t>y</a:t>
            </a:r>
            <a:endParaRPr sz="1200">
              <a:latin typeface="Arial"/>
              <a:cs typeface="Arial"/>
            </a:endParaRPr>
          </a:p>
          <a:p>
            <a:pPr marL="19050" algn="ctr">
              <a:lnSpc>
                <a:spcPct val="100000"/>
              </a:lnSpc>
              <a:spcBef>
                <a:spcPts val="120"/>
              </a:spcBef>
            </a:pPr>
            <a:r>
              <a:rPr sz="1200" b="1" spc="50" smtClean="0">
                <a:latin typeface="Arial"/>
                <a:cs typeface="Arial"/>
              </a:rPr>
              <a:t>3x</a:t>
            </a:r>
            <a:endParaRPr sz="1200">
              <a:latin typeface="Arial"/>
              <a:cs typeface="Arial"/>
            </a:endParaRPr>
          </a:p>
        </p:txBody>
      </p:sp>
      <p:sp>
        <p:nvSpPr>
          <p:cNvPr id="56" name="object 5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4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3008122" y="4408261"/>
            <a:ext cx="1962150" cy="102996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351155" indent="524510">
              <a:lnSpc>
                <a:spcPct val="118700"/>
              </a:lnSpc>
            </a:pPr>
            <a:r>
              <a:rPr sz="1200" smtClean="0">
                <a:latin typeface="Microsoft JhengHei"/>
                <a:cs typeface="Microsoft JhengHei"/>
              </a:rPr>
              <a:t>时延</a:t>
            </a:r>
            <a:r>
              <a:rPr sz="1200" spc="-210" smtClean="0">
                <a:latin typeface="Arial"/>
                <a:cs typeface="Arial"/>
              </a:rPr>
              <a:t>&amp;</a:t>
            </a:r>
            <a:r>
              <a:rPr sz="1200" spc="-210" smtClean="0">
                <a:latin typeface="Microsoft JhengHei"/>
                <a:cs typeface="Microsoft JhengHei"/>
              </a:rPr>
              <a:t>可靠性 </a:t>
            </a:r>
            <a:r>
              <a:rPr sz="1200" b="1" spc="-85" smtClean="0">
                <a:latin typeface="Arial"/>
                <a:cs typeface="Arial"/>
              </a:rPr>
              <a:t>L</a:t>
            </a:r>
            <a:r>
              <a:rPr sz="1200" b="1" spc="40" smtClean="0">
                <a:latin typeface="Arial"/>
                <a:cs typeface="Arial"/>
              </a:rPr>
              <a:t>at</a:t>
            </a:r>
            <a:r>
              <a:rPr sz="1200" b="1" spc="45" smtClean="0">
                <a:latin typeface="Arial"/>
                <a:cs typeface="Arial"/>
              </a:rPr>
              <a:t>e</a:t>
            </a:r>
            <a:r>
              <a:rPr sz="1200" b="1" spc="-10" smtClean="0">
                <a:latin typeface="Arial"/>
                <a:cs typeface="Arial"/>
              </a:rPr>
              <a:t>n</a:t>
            </a:r>
            <a:r>
              <a:rPr sz="1200" b="1" spc="-5" smtClean="0">
                <a:latin typeface="Arial"/>
                <a:cs typeface="Arial"/>
              </a:rPr>
              <a:t>c</a:t>
            </a:r>
            <a:r>
              <a:rPr sz="1200" b="1" spc="15" smtClean="0">
                <a:latin typeface="Arial"/>
                <a:cs typeface="Arial"/>
              </a:rPr>
              <a:t>y</a:t>
            </a:r>
            <a:r>
              <a:rPr sz="1200" b="1" spc="60" smtClean="0">
                <a:latin typeface="Arial"/>
                <a:cs typeface="Arial"/>
              </a:rPr>
              <a:t>&amp;Rel</a:t>
            </a:r>
            <a:r>
              <a:rPr sz="1200" b="1" spc="30" smtClean="0">
                <a:latin typeface="Arial"/>
                <a:cs typeface="Arial"/>
              </a:rPr>
              <a:t>ia</a:t>
            </a:r>
            <a:r>
              <a:rPr sz="1200" b="1" spc="45" smtClean="0">
                <a:latin typeface="Arial"/>
                <a:cs typeface="Arial"/>
              </a:rPr>
              <a:t>b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10" smtClean="0">
                <a:latin typeface="Arial"/>
                <a:cs typeface="Arial"/>
              </a:rPr>
              <a:t>li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y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30" smtClean="0">
                <a:latin typeface="Arial"/>
                <a:cs typeface="Arial"/>
              </a:rPr>
              <a:t>Cont</a:t>
            </a:r>
            <a:r>
              <a:rPr sz="1200" b="1" spc="10" smtClean="0">
                <a:latin typeface="Arial"/>
                <a:cs typeface="Arial"/>
              </a:rPr>
              <a:t>r</a:t>
            </a:r>
            <a:r>
              <a:rPr sz="1200" b="1" spc="50" smtClean="0">
                <a:latin typeface="Arial"/>
                <a:cs typeface="Arial"/>
              </a:rPr>
              <a:t>o</a:t>
            </a:r>
            <a:r>
              <a:rPr sz="1200" b="1" spc="20" smtClean="0">
                <a:latin typeface="Arial"/>
                <a:cs typeface="Arial"/>
              </a:rPr>
              <a:t>l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-20" smtClean="0">
                <a:latin typeface="Arial"/>
                <a:cs typeface="Arial"/>
              </a:rPr>
              <a:t>P</a:t>
            </a:r>
            <a:r>
              <a:rPr sz="1200" b="1" spc="20" smtClean="0">
                <a:latin typeface="Arial"/>
                <a:cs typeface="Arial"/>
              </a:rPr>
              <a:t>l</a:t>
            </a:r>
            <a:r>
              <a:rPr sz="1200" b="1" spc="35" smtClean="0">
                <a:latin typeface="Arial"/>
                <a:cs typeface="Arial"/>
              </a:rPr>
              <a:t>an</a:t>
            </a:r>
            <a:r>
              <a:rPr sz="1200" b="1" spc="-20" smtClean="0">
                <a:latin typeface="Arial"/>
                <a:cs typeface="Arial"/>
              </a:rPr>
              <a:t>e:</a:t>
            </a:r>
            <a:r>
              <a:rPr sz="1200" b="1" spc="5" smtClean="0">
                <a:latin typeface="Arial"/>
                <a:cs typeface="Arial"/>
              </a:rPr>
              <a:t> </a:t>
            </a:r>
            <a:r>
              <a:rPr sz="1200" b="1" spc="65" smtClean="0">
                <a:latin typeface="Arial"/>
                <a:cs typeface="Arial"/>
              </a:rPr>
              <a:t>10</a:t>
            </a:r>
            <a:r>
              <a:rPr sz="1200" b="1" spc="15" smtClean="0">
                <a:latin typeface="Arial"/>
                <a:cs typeface="Arial"/>
              </a:rPr>
              <a:t>ms</a:t>
            </a:r>
            <a:endParaRPr sz="1200">
              <a:latin typeface="Arial"/>
              <a:cs typeface="Arial"/>
            </a:endParaRPr>
          </a:p>
          <a:p>
            <a:pPr marL="67945">
              <a:lnSpc>
                <a:spcPct val="100000"/>
              </a:lnSpc>
            </a:pPr>
            <a:r>
              <a:rPr sz="1200" b="1" spc="60" smtClean="0">
                <a:latin typeface="Arial"/>
                <a:cs typeface="Arial"/>
              </a:rPr>
              <a:t>U</a:t>
            </a:r>
            <a:r>
              <a:rPr sz="1200" b="1" spc="-85" smtClean="0">
                <a:latin typeface="Arial"/>
                <a:cs typeface="Arial"/>
              </a:rPr>
              <a:t>s</a:t>
            </a:r>
            <a:r>
              <a:rPr sz="1200" b="1" spc="30" smtClean="0">
                <a:latin typeface="Arial"/>
                <a:cs typeface="Arial"/>
              </a:rPr>
              <a:t>er </a:t>
            </a:r>
            <a:r>
              <a:rPr sz="1200" b="1" spc="-20" smtClean="0">
                <a:latin typeface="Arial"/>
                <a:cs typeface="Arial"/>
              </a:rPr>
              <a:t>P</a:t>
            </a:r>
            <a:r>
              <a:rPr sz="1200" b="1" spc="20" smtClean="0">
                <a:latin typeface="Arial"/>
                <a:cs typeface="Arial"/>
              </a:rPr>
              <a:t>l</a:t>
            </a:r>
            <a:r>
              <a:rPr sz="1200" b="1" spc="35" smtClean="0">
                <a:latin typeface="Arial"/>
                <a:cs typeface="Arial"/>
              </a:rPr>
              <a:t>an</a:t>
            </a:r>
            <a:r>
              <a:rPr sz="1200" b="1" spc="25" smtClean="0">
                <a:latin typeface="Arial"/>
                <a:cs typeface="Arial"/>
              </a:rPr>
              <a:t>e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65" smtClean="0">
                <a:latin typeface="Arial"/>
                <a:cs typeface="Arial"/>
              </a:rPr>
              <a:t>eM</a:t>
            </a:r>
            <a:r>
              <a:rPr sz="1200" b="1" spc="60" smtClean="0">
                <a:latin typeface="Arial"/>
                <a:cs typeface="Arial"/>
              </a:rPr>
              <a:t>B</a:t>
            </a:r>
            <a:r>
              <a:rPr sz="1200" b="1" spc="-60" smtClean="0">
                <a:latin typeface="Arial"/>
                <a:cs typeface="Arial"/>
              </a:rPr>
              <a:t>B:</a:t>
            </a:r>
            <a:r>
              <a:rPr sz="1200" b="1" spc="40" smtClean="0">
                <a:latin typeface="Arial"/>
                <a:cs typeface="Arial"/>
              </a:rPr>
              <a:t> </a:t>
            </a:r>
            <a:r>
              <a:rPr sz="1200" b="1" spc="65" smtClean="0">
                <a:latin typeface="Arial"/>
                <a:cs typeface="Arial"/>
              </a:rPr>
              <a:t>4</a:t>
            </a:r>
            <a:r>
              <a:rPr sz="1200" b="1" spc="15" smtClean="0">
                <a:latin typeface="Arial"/>
                <a:cs typeface="Arial"/>
              </a:rPr>
              <a:t>ms</a:t>
            </a:r>
            <a:endParaRPr sz="1200">
              <a:latin typeface="Arial"/>
              <a:cs typeface="Arial"/>
            </a:endParaRPr>
          </a:p>
          <a:p>
            <a:pPr marL="67945">
              <a:lnSpc>
                <a:spcPct val="100000"/>
              </a:lnSpc>
            </a:pPr>
            <a:r>
              <a:rPr sz="1200" b="1" spc="5" smtClean="0">
                <a:latin typeface="Arial"/>
                <a:cs typeface="Arial"/>
              </a:rPr>
              <a:t>Us</a:t>
            </a:r>
            <a:r>
              <a:rPr sz="1200" b="1" spc="-5" smtClean="0">
                <a:latin typeface="Arial"/>
                <a:cs typeface="Arial"/>
              </a:rPr>
              <a:t>e</a:t>
            </a:r>
            <a:r>
              <a:rPr sz="1200" b="1" spc="40" smtClean="0">
                <a:latin typeface="Arial"/>
                <a:cs typeface="Arial"/>
              </a:rPr>
              <a:t>r</a:t>
            </a:r>
            <a:r>
              <a:rPr sz="1200" b="1" spc="30" smtClean="0">
                <a:latin typeface="Arial"/>
                <a:cs typeface="Arial"/>
              </a:rPr>
              <a:t> </a:t>
            </a:r>
            <a:r>
              <a:rPr sz="1200" b="1" spc="5" smtClean="0">
                <a:latin typeface="Arial"/>
                <a:cs typeface="Arial"/>
              </a:rPr>
              <a:t>Pl</a:t>
            </a:r>
            <a:r>
              <a:rPr sz="1200" b="1" spc="30" smtClean="0">
                <a:latin typeface="Arial"/>
                <a:cs typeface="Arial"/>
              </a:rPr>
              <a:t>ane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-25" smtClean="0">
                <a:latin typeface="Arial"/>
                <a:cs typeface="Arial"/>
              </a:rPr>
              <a:t>uRL</a:t>
            </a:r>
            <a:r>
              <a:rPr sz="1200" b="1" spc="-70" smtClean="0">
                <a:latin typeface="Arial"/>
                <a:cs typeface="Arial"/>
              </a:rPr>
              <a:t>LC:</a:t>
            </a:r>
            <a:r>
              <a:rPr sz="1200" b="1" spc="15" smtClean="0">
                <a:latin typeface="Arial"/>
                <a:cs typeface="Arial"/>
              </a:rPr>
              <a:t> </a:t>
            </a:r>
            <a:r>
              <a:rPr sz="1200" b="1" spc="50" smtClean="0">
                <a:latin typeface="Arial"/>
                <a:cs typeface="Arial"/>
              </a:rPr>
              <a:t>0</a:t>
            </a:r>
            <a:r>
              <a:rPr sz="1200" b="1" spc="30" smtClean="0">
                <a:latin typeface="Arial"/>
                <a:cs typeface="Arial"/>
              </a:rPr>
              <a:t>.5ms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730097" y="4228845"/>
            <a:ext cx="1968500" cy="10452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pc="65" smtClean="0">
                <a:latin typeface="Arial"/>
                <a:cs typeface="Arial"/>
              </a:rPr>
              <a:t>100</a:t>
            </a:r>
            <a:r>
              <a:rPr sz="1200" b="1" spc="55" smtClean="0">
                <a:latin typeface="Arial"/>
                <a:cs typeface="Arial"/>
              </a:rPr>
              <a:t>X(I</a:t>
            </a:r>
            <a:r>
              <a:rPr sz="1200" b="1" spc="10" smtClean="0">
                <a:latin typeface="Arial"/>
                <a:cs typeface="Arial"/>
              </a:rPr>
              <a:t>T</a:t>
            </a:r>
            <a:r>
              <a:rPr sz="1200" b="1" spc="60" smtClean="0">
                <a:latin typeface="Arial"/>
                <a:cs typeface="Arial"/>
              </a:rPr>
              <a:t>U</a:t>
            </a:r>
            <a:r>
              <a:rPr sz="1200" b="1" spc="65" smtClean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  <a:p>
            <a:pPr>
              <a:lnSpc>
                <a:spcPts val="550"/>
              </a:lnSpc>
              <a:spcBef>
                <a:spcPts val="37"/>
              </a:spcBef>
            </a:pPr>
            <a:endParaRPr sz="550"/>
          </a:p>
          <a:p>
            <a:pPr marL="752475">
              <a:lnSpc>
                <a:spcPts val="1395"/>
              </a:lnSpc>
            </a:pPr>
            <a:r>
              <a:rPr sz="1200" smtClean="0">
                <a:latin typeface="Microsoft JhengHei"/>
                <a:cs typeface="Microsoft JhengHei"/>
              </a:rPr>
              <a:t>连接密度</a:t>
            </a:r>
            <a:endParaRPr sz="1200">
              <a:latin typeface="Microsoft JhengHei"/>
              <a:cs typeface="Microsoft JhengHei"/>
            </a:endParaRPr>
          </a:p>
          <a:p>
            <a:pPr marL="541655" algn="ctr">
              <a:lnSpc>
                <a:spcPts val="1160"/>
              </a:lnSpc>
            </a:pPr>
            <a:r>
              <a:rPr sz="1200" b="1" spc="15" smtClean="0">
                <a:latin typeface="Arial"/>
                <a:cs typeface="Arial"/>
              </a:rPr>
              <a:t>Conn</a:t>
            </a:r>
            <a:r>
              <a:rPr sz="1200" b="1" spc="25" smtClean="0">
                <a:latin typeface="Arial"/>
                <a:cs typeface="Arial"/>
              </a:rPr>
              <a:t>ec</a:t>
            </a:r>
            <a:r>
              <a:rPr sz="1200" b="1" spc="10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50" smtClean="0">
                <a:latin typeface="Arial"/>
                <a:cs typeface="Arial"/>
              </a:rPr>
              <a:t>o</a:t>
            </a:r>
            <a:r>
              <a:rPr sz="1200" b="1" spc="40" smtClean="0">
                <a:latin typeface="Arial"/>
                <a:cs typeface="Arial"/>
              </a:rPr>
              <a:t>n</a:t>
            </a:r>
            <a:endParaRPr sz="1200">
              <a:latin typeface="Arial"/>
              <a:cs typeface="Arial"/>
            </a:endParaRPr>
          </a:p>
          <a:p>
            <a:pPr marL="543560" algn="ctr">
              <a:lnSpc>
                <a:spcPct val="100000"/>
              </a:lnSpc>
            </a:pPr>
            <a:r>
              <a:rPr sz="1200" b="1" spc="60" smtClean="0">
                <a:latin typeface="Arial"/>
                <a:cs typeface="Arial"/>
              </a:rPr>
              <a:t>D</a:t>
            </a:r>
            <a:r>
              <a:rPr sz="1200" b="1" spc="40" smtClean="0">
                <a:latin typeface="Arial"/>
                <a:cs typeface="Arial"/>
              </a:rPr>
              <a:t>e</a:t>
            </a:r>
            <a:r>
              <a:rPr sz="1200" b="1" spc="15" smtClean="0">
                <a:latin typeface="Arial"/>
                <a:cs typeface="Arial"/>
              </a:rPr>
              <a:t>nsity</a:t>
            </a:r>
            <a:endParaRPr sz="1200">
              <a:latin typeface="Arial"/>
              <a:cs typeface="Arial"/>
            </a:endParaRPr>
          </a:p>
          <a:p>
            <a:pPr>
              <a:lnSpc>
                <a:spcPts val="650"/>
              </a:lnSpc>
              <a:spcBef>
                <a:spcPts val="13"/>
              </a:spcBef>
            </a:pPr>
            <a:endParaRPr sz="650"/>
          </a:p>
          <a:p>
            <a:pPr marL="717550">
              <a:lnSpc>
                <a:spcPct val="100000"/>
              </a:lnSpc>
            </a:pPr>
            <a:r>
              <a:rPr sz="1200" b="1" spc="65" smtClean="0">
                <a:latin typeface="Arial"/>
                <a:cs typeface="Arial"/>
              </a:rPr>
              <a:t>1</a:t>
            </a:r>
            <a:r>
              <a:rPr sz="1200" b="1" spc="225" smtClean="0">
                <a:latin typeface="Arial"/>
                <a:cs typeface="Arial"/>
              </a:rPr>
              <a:t>M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45" smtClean="0">
                <a:latin typeface="Arial"/>
                <a:cs typeface="Arial"/>
              </a:rPr>
              <a:t>d</a:t>
            </a:r>
            <a:r>
              <a:rPr sz="1200" b="1" spc="20" smtClean="0">
                <a:latin typeface="Arial"/>
                <a:cs typeface="Arial"/>
              </a:rPr>
              <a:t>evi</a:t>
            </a:r>
            <a:r>
              <a:rPr sz="1200" b="1" spc="-35" smtClean="0">
                <a:latin typeface="Arial"/>
                <a:cs typeface="Arial"/>
              </a:rPr>
              <a:t>ce</a:t>
            </a:r>
            <a:r>
              <a:rPr sz="1200" b="1" spc="-40" smtClean="0">
                <a:latin typeface="Arial"/>
                <a:cs typeface="Arial"/>
              </a:rPr>
              <a:t>s</a:t>
            </a:r>
            <a:r>
              <a:rPr sz="1200" b="1" spc="130" smtClean="0">
                <a:latin typeface="Arial"/>
                <a:cs typeface="Arial"/>
              </a:rPr>
              <a:t>/km</a:t>
            </a:r>
            <a:r>
              <a:rPr sz="1200" b="1" spc="67" baseline="24305" smtClean="0">
                <a:latin typeface="Arial"/>
                <a:cs typeface="Arial"/>
              </a:rPr>
              <a:t>2</a:t>
            </a:r>
            <a:endParaRPr sz="1200" baseline="24305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391792" y="1324102"/>
            <a:ext cx="1188085" cy="7283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93980" algn="ctr">
              <a:lnSpc>
                <a:spcPct val="100000"/>
              </a:lnSpc>
            </a:pPr>
            <a:r>
              <a:rPr sz="1200" smtClean="0">
                <a:latin typeface="Microsoft JhengHei"/>
                <a:cs typeface="Microsoft JhengHei"/>
              </a:rPr>
              <a:t>峰值速率</a:t>
            </a:r>
            <a:endParaRPr sz="1200">
              <a:latin typeface="Microsoft JhengHei"/>
              <a:cs typeface="Microsoft JhengHei"/>
            </a:endParaRPr>
          </a:p>
          <a:p>
            <a:pPr algn="ctr">
              <a:lnSpc>
                <a:spcPts val="1315"/>
              </a:lnSpc>
            </a:pPr>
            <a:r>
              <a:rPr sz="1200" b="1" spc="-20" smtClean="0">
                <a:latin typeface="Arial"/>
                <a:cs typeface="Arial"/>
              </a:rPr>
              <a:t>P</a:t>
            </a:r>
            <a:r>
              <a:rPr sz="1200" b="1" spc="30" smtClean="0">
                <a:latin typeface="Arial"/>
                <a:cs typeface="Arial"/>
              </a:rPr>
              <a:t>eak</a:t>
            </a:r>
            <a:r>
              <a:rPr sz="1200" b="1" spc="15" smtClean="0">
                <a:latin typeface="Arial"/>
                <a:cs typeface="Arial"/>
              </a:rPr>
              <a:t> </a:t>
            </a:r>
            <a:r>
              <a:rPr sz="1200" b="1" spc="75" smtClean="0">
                <a:latin typeface="Arial"/>
                <a:cs typeface="Arial"/>
              </a:rPr>
              <a:t>Da</a:t>
            </a:r>
            <a:r>
              <a:rPr sz="1200" b="1" spc="35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a</a:t>
            </a:r>
            <a:r>
              <a:rPr sz="1200" b="1" spc="15" smtClean="0">
                <a:latin typeface="Arial"/>
                <a:cs typeface="Arial"/>
              </a:rPr>
              <a:t> </a:t>
            </a:r>
            <a:r>
              <a:rPr sz="1200" b="1" spc="-10" smtClean="0">
                <a:latin typeface="Arial"/>
                <a:cs typeface="Arial"/>
              </a:rPr>
              <a:t>Ra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5" smtClean="0">
                <a:latin typeface="Arial"/>
                <a:cs typeface="Arial"/>
              </a:rPr>
              <a:t>e</a:t>
            </a:r>
            <a:endParaRPr sz="1200">
              <a:latin typeface="Arial"/>
              <a:cs typeface="Arial"/>
            </a:endParaRPr>
          </a:p>
          <a:p>
            <a:pPr marL="154305" marR="154305" algn="ctr">
              <a:lnSpc>
                <a:spcPct val="100000"/>
              </a:lnSpc>
            </a:pPr>
            <a:r>
              <a:rPr sz="1200" b="1" spc="-20" smtClean="0">
                <a:latin typeface="Arial"/>
                <a:cs typeface="Arial"/>
              </a:rPr>
              <a:t>DL:</a:t>
            </a:r>
            <a:r>
              <a:rPr sz="1200" b="1" spc="30" smtClean="0">
                <a:latin typeface="Arial"/>
                <a:cs typeface="Arial"/>
              </a:rPr>
              <a:t> </a:t>
            </a:r>
            <a:r>
              <a:rPr sz="1200" b="1" spc="70" smtClean="0">
                <a:latin typeface="Arial"/>
                <a:cs typeface="Arial"/>
              </a:rPr>
              <a:t>2</a:t>
            </a:r>
            <a:r>
              <a:rPr sz="1200" b="1" spc="65" smtClean="0">
                <a:latin typeface="Arial"/>
                <a:cs typeface="Arial"/>
              </a:rPr>
              <a:t>0</a:t>
            </a:r>
            <a:r>
              <a:rPr sz="1200" b="1" spc="-20" smtClean="0">
                <a:latin typeface="Arial"/>
                <a:cs typeface="Arial"/>
              </a:rPr>
              <a:t>G</a:t>
            </a:r>
            <a:r>
              <a:rPr sz="1200" b="1" spc="65" smtClean="0">
                <a:latin typeface="Arial"/>
                <a:cs typeface="Arial"/>
              </a:rPr>
              <a:t>bp</a:t>
            </a:r>
            <a:r>
              <a:rPr sz="1200" b="1" spc="-80" smtClean="0">
                <a:latin typeface="Arial"/>
                <a:cs typeface="Arial"/>
              </a:rPr>
              <a:t>s</a:t>
            </a:r>
            <a:r>
              <a:rPr sz="1200" b="1" spc="-40" smtClean="0">
                <a:latin typeface="Arial"/>
                <a:cs typeface="Arial"/>
              </a:rPr>
              <a:t> </a:t>
            </a:r>
            <a:r>
              <a:rPr sz="1200" b="1" spc="60" smtClean="0">
                <a:latin typeface="Arial"/>
                <a:cs typeface="Arial"/>
              </a:rPr>
              <a:t>U</a:t>
            </a:r>
            <a:r>
              <a:rPr sz="1200" b="1" spc="-85" smtClean="0">
                <a:latin typeface="Arial"/>
                <a:cs typeface="Arial"/>
              </a:rPr>
              <a:t>L</a:t>
            </a:r>
            <a:r>
              <a:rPr sz="1200" b="1" spc="-60" smtClean="0">
                <a:latin typeface="Arial"/>
                <a:cs typeface="Arial"/>
              </a:rPr>
              <a:t>: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70" smtClean="0">
                <a:latin typeface="Arial"/>
                <a:cs typeface="Arial"/>
              </a:rPr>
              <a:t>1</a:t>
            </a:r>
            <a:r>
              <a:rPr sz="1200" b="1" spc="65" smtClean="0">
                <a:latin typeface="Arial"/>
                <a:cs typeface="Arial"/>
              </a:rPr>
              <a:t>0</a:t>
            </a:r>
            <a:r>
              <a:rPr sz="1200" b="1" spc="-20" smtClean="0">
                <a:latin typeface="Arial"/>
                <a:cs typeface="Arial"/>
              </a:rPr>
              <a:t>G</a:t>
            </a:r>
            <a:r>
              <a:rPr sz="1200" b="1" spc="65" smtClean="0">
                <a:latin typeface="Arial"/>
                <a:cs typeface="Arial"/>
              </a:rPr>
              <a:t>bp</a:t>
            </a:r>
            <a:r>
              <a:rPr sz="1200" b="1" spc="-80" smtClean="0">
                <a:latin typeface="Arial"/>
                <a:cs typeface="Arial"/>
              </a:rPr>
              <a:t>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188589" y="1347215"/>
            <a:ext cx="1449705" cy="88836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17170">
              <a:lnSpc>
                <a:spcPts val="1405"/>
              </a:lnSpc>
            </a:pPr>
            <a:r>
              <a:rPr sz="1200" smtClean="0">
                <a:latin typeface="Microsoft JhengHei"/>
                <a:cs typeface="Microsoft JhengHei"/>
              </a:rPr>
              <a:t>用户体验数据速率</a:t>
            </a:r>
            <a:endParaRPr sz="1200">
              <a:latin typeface="Microsoft JhengHei"/>
              <a:cs typeface="Microsoft JhengHei"/>
            </a:endParaRPr>
          </a:p>
          <a:p>
            <a:pPr marR="99060" algn="ctr">
              <a:lnSpc>
                <a:spcPts val="1170"/>
              </a:lnSpc>
            </a:pPr>
            <a:r>
              <a:rPr sz="1200" b="1" spc="60" smtClean="0">
                <a:latin typeface="Arial"/>
                <a:cs typeface="Arial"/>
              </a:rPr>
              <a:t>U</a:t>
            </a:r>
            <a:r>
              <a:rPr sz="1200" b="1" spc="-85" smtClean="0">
                <a:latin typeface="Arial"/>
                <a:cs typeface="Arial"/>
              </a:rPr>
              <a:t>s</a:t>
            </a:r>
            <a:r>
              <a:rPr sz="1200" b="1" spc="30" smtClean="0">
                <a:latin typeface="Arial"/>
                <a:cs typeface="Arial"/>
              </a:rPr>
              <a:t>er </a:t>
            </a:r>
            <a:r>
              <a:rPr sz="1200" b="1" spc="-50" smtClean="0">
                <a:latin typeface="Arial"/>
                <a:cs typeface="Arial"/>
              </a:rPr>
              <a:t>Ex</a:t>
            </a:r>
            <a:r>
              <a:rPr sz="1200" b="1" spc="65" smtClean="0">
                <a:latin typeface="Arial"/>
                <a:cs typeface="Arial"/>
              </a:rPr>
              <a:t>p</a:t>
            </a:r>
            <a:r>
              <a:rPr sz="1200" b="1" spc="40" smtClean="0">
                <a:latin typeface="Arial"/>
                <a:cs typeface="Arial"/>
              </a:rPr>
              <a:t>e</a:t>
            </a:r>
            <a:r>
              <a:rPr sz="1200" b="1" spc="15" smtClean="0">
                <a:latin typeface="Arial"/>
                <a:cs typeface="Arial"/>
              </a:rPr>
              <a:t>r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5" smtClean="0">
                <a:latin typeface="Arial"/>
                <a:cs typeface="Arial"/>
              </a:rPr>
              <a:t>enc</a:t>
            </a:r>
            <a:r>
              <a:rPr sz="1200" b="1" spc="40" smtClean="0">
                <a:latin typeface="Arial"/>
                <a:cs typeface="Arial"/>
              </a:rPr>
              <a:t>ed</a:t>
            </a:r>
            <a:endParaRPr sz="1200">
              <a:latin typeface="Arial"/>
              <a:cs typeface="Arial"/>
            </a:endParaRPr>
          </a:p>
          <a:p>
            <a:pPr marL="167640" marR="267970" indent="46355" algn="ctr">
              <a:lnSpc>
                <a:spcPct val="100000"/>
              </a:lnSpc>
            </a:pPr>
            <a:r>
              <a:rPr sz="1200" b="1" spc="75" smtClean="0">
                <a:latin typeface="Arial"/>
                <a:cs typeface="Arial"/>
              </a:rPr>
              <a:t>Da</a:t>
            </a:r>
            <a:r>
              <a:rPr sz="1200" b="1" spc="35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a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-10" smtClean="0">
                <a:latin typeface="Arial"/>
                <a:cs typeface="Arial"/>
              </a:rPr>
              <a:t>Ra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5" smtClean="0">
                <a:latin typeface="Arial"/>
                <a:cs typeface="Arial"/>
              </a:rPr>
              <a:t>e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-20" smtClean="0">
                <a:latin typeface="Arial"/>
                <a:cs typeface="Arial"/>
              </a:rPr>
              <a:t>DL:</a:t>
            </a:r>
            <a:r>
              <a:rPr sz="1200" b="1" spc="30" smtClean="0">
                <a:latin typeface="Arial"/>
                <a:cs typeface="Arial"/>
              </a:rPr>
              <a:t> </a:t>
            </a:r>
            <a:r>
              <a:rPr sz="1200" b="1" spc="70" smtClean="0">
                <a:latin typeface="Arial"/>
                <a:cs typeface="Arial"/>
              </a:rPr>
              <a:t>1</a:t>
            </a:r>
            <a:r>
              <a:rPr sz="1200" b="1" spc="65" smtClean="0">
                <a:latin typeface="Arial"/>
                <a:cs typeface="Arial"/>
              </a:rPr>
              <a:t>00</a:t>
            </a:r>
            <a:r>
              <a:rPr sz="1200" b="1" spc="170" smtClean="0">
                <a:latin typeface="Arial"/>
                <a:cs typeface="Arial"/>
              </a:rPr>
              <a:t>M</a:t>
            </a:r>
            <a:r>
              <a:rPr sz="1200" b="1" spc="125" smtClean="0">
                <a:latin typeface="Arial"/>
                <a:cs typeface="Arial"/>
              </a:rPr>
              <a:t>b</a:t>
            </a:r>
            <a:r>
              <a:rPr sz="1200" b="1" spc="65" smtClean="0">
                <a:latin typeface="Arial"/>
                <a:cs typeface="Arial"/>
              </a:rPr>
              <a:t>p</a:t>
            </a:r>
            <a:r>
              <a:rPr sz="1200" b="1" spc="-80" smtClean="0">
                <a:latin typeface="Arial"/>
                <a:cs typeface="Arial"/>
              </a:rPr>
              <a:t>s</a:t>
            </a:r>
            <a:r>
              <a:rPr sz="1200" b="1" spc="-40" smtClean="0">
                <a:latin typeface="Arial"/>
                <a:cs typeface="Arial"/>
              </a:rPr>
              <a:t> </a:t>
            </a:r>
            <a:r>
              <a:rPr sz="1200" b="1" spc="60" smtClean="0">
                <a:latin typeface="Arial"/>
                <a:cs typeface="Arial"/>
              </a:rPr>
              <a:t>U</a:t>
            </a:r>
            <a:r>
              <a:rPr sz="1200" b="1" spc="-85" smtClean="0">
                <a:latin typeface="Arial"/>
                <a:cs typeface="Arial"/>
              </a:rPr>
              <a:t>L</a:t>
            </a:r>
            <a:r>
              <a:rPr sz="1200" b="1" spc="-60" smtClean="0">
                <a:latin typeface="Arial"/>
                <a:cs typeface="Arial"/>
              </a:rPr>
              <a:t>:</a:t>
            </a:r>
            <a:r>
              <a:rPr sz="1200" b="1" spc="25" smtClean="0">
                <a:latin typeface="Arial"/>
                <a:cs typeface="Arial"/>
              </a:rPr>
              <a:t> </a:t>
            </a:r>
            <a:r>
              <a:rPr sz="1200" b="1" spc="70" smtClean="0">
                <a:latin typeface="Arial"/>
                <a:cs typeface="Arial"/>
              </a:rPr>
              <a:t>5</a:t>
            </a:r>
            <a:r>
              <a:rPr sz="1200" b="1" spc="65" smtClean="0">
                <a:latin typeface="Arial"/>
                <a:cs typeface="Arial"/>
              </a:rPr>
              <a:t>0</a:t>
            </a:r>
            <a:r>
              <a:rPr sz="1200" b="1" spc="170" smtClean="0">
                <a:latin typeface="Arial"/>
                <a:cs typeface="Arial"/>
              </a:rPr>
              <a:t>M</a:t>
            </a:r>
            <a:r>
              <a:rPr sz="1200" b="1" spc="125" smtClean="0">
                <a:latin typeface="Arial"/>
                <a:cs typeface="Arial"/>
              </a:rPr>
              <a:t>b</a:t>
            </a:r>
            <a:r>
              <a:rPr sz="1200" b="1" spc="65" smtClean="0">
                <a:latin typeface="Arial"/>
                <a:cs typeface="Arial"/>
              </a:rPr>
              <a:t>p</a:t>
            </a:r>
            <a:r>
              <a:rPr sz="1200" b="1" spc="-80" smtClean="0">
                <a:latin typeface="Arial"/>
                <a:cs typeface="Arial"/>
              </a:rPr>
              <a:t>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072254" y="3551031"/>
            <a:ext cx="839469" cy="5194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121285">
              <a:lnSpc>
                <a:spcPct val="92300"/>
              </a:lnSpc>
            </a:pPr>
            <a:r>
              <a:rPr sz="1200" smtClean="0">
                <a:latin typeface="Microsoft JhengHei"/>
                <a:cs typeface="Microsoft JhengHei"/>
              </a:rPr>
              <a:t>移动性 </a:t>
            </a:r>
            <a:r>
              <a:rPr sz="1200" b="1" spc="135" smtClean="0">
                <a:latin typeface="Arial"/>
                <a:cs typeface="Arial"/>
              </a:rPr>
              <a:t>Mo</a:t>
            </a:r>
            <a:r>
              <a:rPr sz="1200" b="1" spc="65" smtClean="0">
                <a:latin typeface="Arial"/>
                <a:cs typeface="Arial"/>
              </a:rPr>
              <a:t>b</a:t>
            </a:r>
            <a:r>
              <a:rPr sz="1200" b="1" spc="20" smtClean="0">
                <a:latin typeface="Arial"/>
                <a:cs typeface="Arial"/>
              </a:rPr>
              <a:t>ili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y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65" smtClean="0">
                <a:latin typeface="Arial"/>
                <a:cs typeface="Arial"/>
              </a:rPr>
              <a:t>(500</a:t>
            </a:r>
            <a:r>
              <a:rPr sz="1200" b="1" spc="45" smtClean="0">
                <a:latin typeface="Arial"/>
                <a:cs typeface="Arial"/>
              </a:rPr>
              <a:t>k</a:t>
            </a:r>
            <a:r>
              <a:rPr sz="1200" b="1" spc="254" smtClean="0">
                <a:latin typeface="Arial"/>
                <a:cs typeface="Arial"/>
              </a:rPr>
              <a:t>m</a:t>
            </a:r>
            <a:r>
              <a:rPr sz="1200" b="1" spc="70" smtClean="0">
                <a:latin typeface="Arial"/>
                <a:cs typeface="Arial"/>
              </a:rPr>
              <a:t>/</a:t>
            </a:r>
            <a:r>
              <a:rPr sz="1200" b="1" spc="35" smtClean="0">
                <a:latin typeface="Arial"/>
                <a:cs typeface="Arial"/>
              </a:rPr>
              <a:t>h</a:t>
            </a:r>
            <a:r>
              <a:rPr sz="1200" b="1" spc="65" smtClean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70051" y="2414270"/>
            <a:ext cx="960755" cy="6686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20320" algn="ctr">
              <a:lnSpc>
                <a:spcPts val="1260"/>
              </a:lnSpc>
            </a:pPr>
            <a:r>
              <a:rPr sz="1200" smtClean="0">
                <a:latin typeface="Microsoft JhengHei"/>
                <a:cs typeface="Microsoft JhengHei"/>
              </a:rPr>
              <a:t>区域话务容量</a:t>
            </a:r>
            <a:endParaRPr sz="1200">
              <a:latin typeface="Microsoft JhengHei"/>
              <a:cs typeface="Microsoft JhengHei"/>
            </a:endParaRPr>
          </a:p>
          <a:p>
            <a:pPr marL="22860" algn="ctr">
              <a:lnSpc>
                <a:spcPts val="1019"/>
              </a:lnSpc>
            </a:pPr>
            <a:r>
              <a:rPr sz="1200" b="1" spc="40" smtClean="0">
                <a:latin typeface="Arial"/>
                <a:cs typeface="Arial"/>
              </a:rPr>
              <a:t>A</a:t>
            </a:r>
            <a:r>
              <a:rPr sz="1200" b="1" spc="10" smtClean="0">
                <a:latin typeface="Arial"/>
                <a:cs typeface="Arial"/>
              </a:rPr>
              <a:t>r</a:t>
            </a:r>
            <a:r>
              <a:rPr sz="1200" b="1" spc="25" smtClean="0">
                <a:latin typeface="Arial"/>
                <a:cs typeface="Arial"/>
              </a:rPr>
              <a:t>ea</a:t>
            </a:r>
            <a:r>
              <a:rPr sz="1200" b="1" spc="35" smtClean="0">
                <a:latin typeface="Arial"/>
                <a:cs typeface="Arial"/>
              </a:rPr>
              <a:t> </a:t>
            </a:r>
            <a:r>
              <a:rPr sz="1200" b="1" spc="10" smtClean="0">
                <a:latin typeface="Arial"/>
                <a:cs typeface="Arial"/>
              </a:rPr>
              <a:t>T</a:t>
            </a:r>
            <a:r>
              <a:rPr sz="1200" b="1" spc="30" smtClean="0">
                <a:latin typeface="Arial"/>
                <a:cs typeface="Arial"/>
              </a:rPr>
              <a:t>r</a:t>
            </a:r>
            <a:r>
              <a:rPr sz="1200" b="1" spc="65" smtClean="0">
                <a:latin typeface="Arial"/>
                <a:cs typeface="Arial"/>
              </a:rPr>
              <a:t>a</a:t>
            </a:r>
            <a:r>
              <a:rPr sz="1200" b="1" spc="45" smtClean="0">
                <a:latin typeface="Arial"/>
                <a:cs typeface="Arial"/>
              </a:rPr>
              <a:t>f</a:t>
            </a:r>
            <a:r>
              <a:rPr sz="1200" b="1" spc="80" smtClean="0">
                <a:latin typeface="Arial"/>
                <a:cs typeface="Arial"/>
              </a:rPr>
              <a:t>f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-55" smtClean="0">
                <a:latin typeface="Arial"/>
                <a:cs typeface="Arial"/>
              </a:rPr>
              <a:t>c</a:t>
            </a:r>
            <a:endParaRPr sz="1200">
              <a:latin typeface="Arial"/>
              <a:cs typeface="Arial"/>
            </a:endParaRPr>
          </a:p>
          <a:p>
            <a:pPr marL="38735" marR="12700" indent="-635" algn="ctr">
              <a:lnSpc>
                <a:spcPct val="100000"/>
              </a:lnSpc>
            </a:pPr>
            <a:r>
              <a:rPr sz="1200" b="1" spc="5" smtClean="0">
                <a:latin typeface="Arial"/>
                <a:cs typeface="Arial"/>
              </a:rPr>
              <a:t>Cap</a:t>
            </a:r>
            <a:r>
              <a:rPr sz="1200" b="1" spc="-15" smtClean="0">
                <a:latin typeface="Arial"/>
                <a:cs typeface="Arial"/>
              </a:rPr>
              <a:t>a</a:t>
            </a:r>
            <a:r>
              <a:rPr sz="1200" b="1" spc="-10" smtClean="0">
                <a:latin typeface="Arial"/>
                <a:cs typeface="Arial"/>
              </a:rPr>
              <a:t>c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90" smtClean="0">
                <a:latin typeface="Arial"/>
                <a:cs typeface="Arial"/>
              </a:rPr>
              <a:t>t</a:t>
            </a:r>
            <a:r>
              <a:rPr sz="1200" b="1" spc="20" smtClean="0">
                <a:latin typeface="Arial"/>
                <a:cs typeface="Arial"/>
              </a:rPr>
              <a:t>y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65" smtClean="0">
                <a:latin typeface="Arial"/>
                <a:cs typeface="Arial"/>
              </a:rPr>
              <a:t>10</a:t>
            </a:r>
            <a:r>
              <a:rPr sz="1200" b="1" spc="170" smtClean="0">
                <a:latin typeface="Arial"/>
                <a:cs typeface="Arial"/>
              </a:rPr>
              <a:t>M</a:t>
            </a:r>
            <a:r>
              <a:rPr sz="1200" b="1" spc="125" smtClean="0">
                <a:latin typeface="Arial"/>
                <a:cs typeface="Arial"/>
              </a:rPr>
              <a:t>b</a:t>
            </a:r>
            <a:r>
              <a:rPr sz="1200" b="1" spc="65" smtClean="0">
                <a:latin typeface="Arial"/>
                <a:cs typeface="Arial"/>
              </a:rPr>
              <a:t>p</a:t>
            </a:r>
            <a:r>
              <a:rPr sz="1200" b="1" spc="-85" smtClean="0">
                <a:latin typeface="Arial"/>
                <a:cs typeface="Arial"/>
              </a:rPr>
              <a:t>s</a:t>
            </a:r>
            <a:r>
              <a:rPr sz="1200" b="1" spc="80" smtClean="0">
                <a:latin typeface="Arial"/>
                <a:cs typeface="Arial"/>
              </a:rPr>
              <a:t>/</a:t>
            </a:r>
            <a:r>
              <a:rPr sz="1200" b="1" spc="250" smtClean="0">
                <a:latin typeface="Arial"/>
                <a:cs typeface="Arial"/>
              </a:rPr>
              <a:t>m</a:t>
            </a:r>
            <a:r>
              <a:rPr sz="1200" b="1" spc="67" baseline="24305" smtClean="0">
                <a:latin typeface="Arial"/>
                <a:cs typeface="Arial"/>
              </a:rPr>
              <a:t>2</a:t>
            </a:r>
            <a:endParaRPr sz="1200" baseline="24305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759053" y="3384011"/>
            <a:ext cx="761365" cy="7226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14604" algn="ctr">
              <a:lnSpc>
                <a:spcPct val="97100"/>
              </a:lnSpc>
            </a:pPr>
            <a:r>
              <a:rPr sz="1200" smtClean="0">
                <a:latin typeface="Microsoft JhengHei"/>
                <a:cs typeface="Microsoft JhengHei"/>
              </a:rPr>
              <a:t>网络能效 </a:t>
            </a:r>
            <a:r>
              <a:rPr sz="1200" b="1" spc="105" smtClean="0">
                <a:latin typeface="Arial"/>
                <a:cs typeface="Arial"/>
              </a:rPr>
              <a:t>Ne</a:t>
            </a:r>
            <a:r>
              <a:rPr sz="1200" b="1" spc="50" smtClean="0">
                <a:latin typeface="Arial"/>
                <a:cs typeface="Arial"/>
              </a:rPr>
              <a:t>t</a:t>
            </a:r>
            <a:r>
              <a:rPr sz="1200" b="1" spc="65" smtClean="0">
                <a:latin typeface="Arial"/>
                <a:cs typeface="Arial"/>
              </a:rPr>
              <a:t>wo</a:t>
            </a:r>
            <a:r>
              <a:rPr sz="1200" b="1" spc="30" smtClean="0">
                <a:latin typeface="Arial"/>
                <a:cs typeface="Arial"/>
              </a:rPr>
              <a:t>r</a:t>
            </a:r>
            <a:r>
              <a:rPr sz="1200" b="1" spc="45" smtClean="0">
                <a:latin typeface="Arial"/>
                <a:cs typeface="Arial"/>
              </a:rPr>
              <a:t>k</a:t>
            </a:r>
            <a:r>
              <a:rPr sz="1200" b="1" spc="20" smtClean="0">
                <a:latin typeface="Arial"/>
                <a:cs typeface="Arial"/>
              </a:rPr>
              <a:t> Ene</a:t>
            </a:r>
            <a:r>
              <a:rPr sz="1200" b="1" spc="-10" smtClean="0">
                <a:latin typeface="Arial"/>
                <a:cs typeface="Arial"/>
              </a:rPr>
              <a:t>r</a:t>
            </a:r>
            <a:r>
              <a:rPr sz="1200" b="1" spc="45" smtClean="0">
                <a:latin typeface="Arial"/>
                <a:cs typeface="Arial"/>
              </a:rPr>
              <a:t>g</a:t>
            </a:r>
            <a:r>
              <a:rPr sz="1200" b="1" spc="20" smtClean="0">
                <a:latin typeface="Arial"/>
                <a:cs typeface="Arial"/>
              </a:rPr>
              <a:t>y</a:t>
            </a:r>
            <a:r>
              <a:rPr sz="1200" b="1" spc="10" smtClean="0">
                <a:latin typeface="Arial"/>
                <a:cs typeface="Arial"/>
              </a:rPr>
              <a:t> </a:t>
            </a:r>
            <a:r>
              <a:rPr sz="1200" b="1" spc="-125" smtClean="0">
                <a:latin typeface="Arial"/>
                <a:cs typeface="Arial"/>
              </a:rPr>
              <a:t>E</a:t>
            </a:r>
            <a:r>
              <a:rPr sz="1200" b="1" spc="80" smtClean="0">
                <a:latin typeface="Arial"/>
                <a:cs typeface="Arial"/>
              </a:rPr>
              <a:t>ff</a:t>
            </a:r>
            <a:r>
              <a:rPr sz="1200" b="1" spc="20" smtClean="0">
                <a:latin typeface="Arial"/>
                <a:cs typeface="Arial"/>
              </a:rPr>
              <a:t>i</a:t>
            </a:r>
            <a:r>
              <a:rPr sz="1200" b="1" spc="-20" smtClean="0">
                <a:latin typeface="Arial"/>
                <a:cs typeface="Arial"/>
              </a:rPr>
              <a:t>c</a:t>
            </a:r>
            <a:r>
              <a:rPr sz="1200" b="1" spc="-5" smtClean="0">
                <a:latin typeface="Arial"/>
                <a:cs typeface="Arial"/>
              </a:rPr>
              <a:t>i</a:t>
            </a:r>
            <a:r>
              <a:rPr sz="1200" b="1" spc="20" smtClean="0">
                <a:latin typeface="Arial"/>
                <a:cs typeface="Arial"/>
              </a:rPr>
              <a:t>e</a:t>
            </a:r>
            <a:r>
              <a:rPr sz="1200" b="1" spc="5" smtClean="0">
                <a:latin typeface="Arial"/>
                <a:cs typeface="Arial"/>
              </a:rPr>
              <a:t>ncy</a:t>
            </a:r>
            <a:endParaRPr sz="12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2771394" y="2939160"/>
            <a:ext cx="47434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pc="-85" smtClean="0">
                <a:latin typeface="Arial"/>
                <a:cs typeface="Arial"/>
              </a:rPr>
              <a:t>L</a:t>
            </a:r>
            <a:r>
              <a:rPr sz="1200" b="1" spc="10" smtClean="0">
                <a:latin typeface="Arial"/>
                <a:cs typeface="Arial"/>
              </a:rPr>
              <a:t>T</a:t>
            </a:r>
            <a:r>
              <a:rPr sz="1200" b="1" spc="-120" smtClean="0">
                <a:latin typeface="Arial"/>
                <a:cs typeface="Arial"/>
              </a:rPr>
              <a:t>E</a:t>
            </a:r>
            <a:r>
              <a:rPr sz="1200" b="1" spc="120" smtClean="0">
                <a:latin typeface="Arial"/>
                <a:cs typeface="Arial"/>
              </a:rPr>
              <a:t>-</a:t>
            </a:r>
            <a:r>
              <a:rPr sz="1200" b="1" spc="30" smtClean="0">
                <a:latin typeface="Arial"/>
                <a:cs typeface="Arial"/>
              </a:rPr>
              <a:t>A</a:t>
            </a:r>
            <a:endParaRPr sz="12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298954" y="2290826"/>
            <a:ext cx="516890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pc="65" smtClean="0">
                <a:latin typeface="Arial"/>
                <a:cs typeface="Arial"/>
              </a:rPr>
              <a:t>5</a:t>
            </a:r>
            <a:r>
              <a:rPr sz="1200" b="1" spc="-20" smtClean="0">
                <a:latin typeface="Arial"/>
                <a:cs typeface="Arial"/>
              </a:rPr>
              <a:t>G</a:t>
            </a:r>
            <a:r>
              <a:rPr sz="1200" b="1" spc="15" smtClean="0">
                <a:latin typeface="Arial"/>
                <a:cs typeface="Arial"/>
              </a:rPr>
              <a:t> </a:t>
            </a:r>
            <a:r>
              <a:rPr sz="1200" b="1" spc="60" smtClean="0">
                <a:latin typeface="Arial"/>
                <a:cs typeface="Arial"/>
              </a:rPr>
              <a:t>NR</a:t>
            </a:r>
            <a:endParaRPr sz="12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616710" y="992759"/>
            <a:ext cx="2334260" cy="2743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2155"/>
              </a:lnSpc>
            </a:pPr>
            <a:r>
              <a:rPr sz="1800" b="1" spc="20" smtClean="0">
                <a:latin typeface="Arial"/>
                <a:cs typeface="Arial"/>
              </a:rPr>
              <a:t>3G</a:t>
            </a:r>
            <a:r>
              <a:rPr sz="1800" b="1" spc="25" smtClean="0">
                <a:latin typeface="Arial"/>
                <a:cs typeface="Arial"/>
              </a:rPr>
              <a:t>P</a:t>
            </a:r>
            <a:r>
              <a:rPr sz="1800" b="1" spc="-20" smtClean="0">
                <a:latin typeface="Arial"/>
                <a:cs typeface="Arial"/>
              </a:rPr>
              <a:t>P</a:t>
            </a:r>
            <a:r>
              <a:rPr sz="1800" b="1" spc="-5" smtClean="0">
                <a:latin typeface="Microsoft JhengHei"/>
                <a:cs typeface="Microsoft JhengHei"/>
              </a:rPr>
              <a:t>定义</a:t>
            </a:r>
            <a:r>
              <a:rPr sz="1800" b="1" spc="35" smtClean="0">
                <a:latin typeface="Arial"/>
                <a:cs typeface="Arial"/>
              </a:rPr>
              <a:t>5G</a:t>
            </a:r>
            <a:r>
              <a:rPr sz="1800" b="1" spc="35" smtClean="0">
                <a:latin typeface="Microsoft JhengHei"/>
                <a:cs typeface="Microsoft JhengHei"/>
              </a:rPr>
              <a:t>网络目标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5" name="object 5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ts val="3835"/>
              </a:lnSpc>
            </a:pP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5G</a:t>
            </a:r>
            <a:r>
              <a:rPr sz="3200" b="1" spc="5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网络目标与三大业务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312152" y="1258824"/>
            <a:ext cx="4472940" cy="34411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/>
          <p:nvPr/>
        </p:nvSpPr>
        <p:spPr>
          <a:xfrm>
            <a:off x="7340345" y="1287017"/>
            <a:ext cx="4416552" cy="3384804"/>
          </a:xfrm>
          <a:custGeom>
            <a:rect l="l" t="t" r="r" b="b"/>
            <a:pathLst>
              <a:path w="4416552" h="3384804">
                <a:moveTo>
                  <a:pt x="0" y="120141"/>
                </a:moveTo>
                <a:lnTo>
                  <a:pt x="7641" y="77837"/>
                </a:lnTo>
                <a:lnTo>
                  <a:pt x="28715" y="42139"/>
                </a:lnTo>
                <a:lnTo>
                  <a:pt x="60446" y="15824"/>
                </a:lnTo>
                <a:lnTo>
                  <a:pt x="100060" y="1666"/>
                </a:lnTo>
                <a:lnTo>
                  <a:pt x="4296410" y="0"/>
                </a:lnTo>
                <a:lnTo>
                  <a:pt x="4311074" y="883"/>
                </a:lnTo>
                <a:lnTo>
                  <a:pt x="4351484" y="13310"/>
                </a:lnTo>
                <a:lnTo>
                  <a:pt x="4384363" y="38245"/>
                </a:lnTo>
                <a:lnTo>
                  <a:pt x="4406935" y="72912"/>
                </a:lnTo>
                <a:lnTo>
                  <a:pt x="4416423" y="114536"/>
                </a:lnTo>
                <a:lnTo>
                  <a:pt x="4416552" y="3264661"/>
                </a:lnTo>
                <a:lnTo>
                  <a:pt x="4415668" y="3279326"/>
                </a:lnTo>
                <a:lnTo>
                  <a:pt x="4403241" y="3319736"/>
                </a:lnTo>
                <a:lnTo>
                  <a:pt x="4378306" y="3352615"/>
                </a:lnTo>
                <a:lnTo>
                  <a:pt x="4343639" y="3375187"/>
                </a:lnTo>
                <a:lnTo>
                  <a:pt x="4302015" y="3384675"/>
                </a:lnTo>
                <a:lnTo>
                  <a:pt x="120142" y="3384804"/>
                </a:lnTo>
                <a:lnTo>
                  <a:pt x="105477" y="3383920"/>
                </a:lnTo>
                <a:lnTo>
                  <a:pt x="65067" y="3371493"/>
                </a:lnTo>
                <a:lnTo>
                  <a:pt x="32188" y="3346558"/>
                </a:lnTo>
                <a:lnTo>
                  <a:pt x="9616" y="3311891"/>
                </a:lnTo>
                <a:lnTo>
                  <a:pt x="128" y="3270267"/>
                </a:lnTo>
                <a:lnTo>
                  <a:pt x="0" y="120141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712466" y="925957"/>
            <a:ext cx="7681595" cy="2952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5988685"/>
              </a:tabLst>
            </a:pPr>
            <a:r>
              <a:rPr sz="1800" b="1" spc="-155" smtClean="0">
                <a:latin typeface="Arial"/>
                <a:cs typeface="Arial"/>
              </a:rPr>
              <a:t>O</a:t>
            </a:r>
            <a:r>
              <a:rPr sz="1800" b="1" spc="-135" smtClean="0">
                <a:latin typeface="Arial"/>
                <a:cs typeface="Arial"/>
              </a:rPr>
              <a:t>p</a:t>
            </a:r>
            <a:r>
              <a:rPr sz="1800" b="1" spc="-95" smtClean="0">
                <a:latin typeface="Arial"/>
                <a:cs typeface="Arial"/>
              </a:rPr>
              <a:t>tion</a:t>
            </a:r>
            <a:r>
              <a:rPr sz="1800" b="1" spc="55" smtClean="0">
                <a:latin typeface="Arial"/>
                <a:cs typeface="Arial"/>
              </a:rPr>
              <a:t> </a:t>
            </a:r>
            <a:r>
              <a:rPr sz="1800" b="1" spc="-30" smtClean="0">
                <a:latin typeface="Arial"/>
                <a:cs typeface="Arial"/>
              </a:rPr>
              <a:t>3x/7x</a:t>
            </a:r>
            <a:r>
              <a:rPr sz="1800" b="1" spc="85" smtClean="0">
                <a:latin typeface="Arial"/>
                <a:cs typeface="Arial"/>
              </a:rPr>
              <a:t> </a:t>
            </a:r>
            <a:r>
              <a:rPr sz="1800" b="1" spc="-90" smtClean="0">
                <a:latin typeface="Arial"/>
                <a:cs typeface="Arial"/>
              </a:rPr>
              <a:t>in</a:t>
            </a:r>
            <a:r>
              <a:rPr sz="1800" b="1" spc="65" smtClean="0">
                <a:latin typeface="Arial"/>
                <a:cs typeface="Arial"/>
              </a:rPr>
              <a:t> </a:t>
            </a:r>
            <a:r>
              <a:rPr sz="1800" b="1" spc="-130" smtClean="0">
                <a:latin typeface="Arial"/>
                <a:cs typeface="Arial"/>
              </a:rPr>
              <a:t>NSA	</a:t>
            </a:r>
            <a:r>
              <a:rPr sz="2700" b="1" spc="-232" baseline="1543" smtClean="0">
                <a:latin typeface="Arial"/>
                <a:cs typeface="Arial"/>
              </a:rPr>
              <a:t>O</a:t>
            </a:r>
            <a:r>
              <a:rPr sz="2700" b="1" spc="-202" baseline="1543" smtClean="0">
                <a:latin typeface="Arial"/>
                <a:cs typeface="Arial"/>
              </a:rPr>
              <a:t>p</a:t>
            </a:r>
            <a:r>
              <a:rPr sz="2700" b="1" spc="-142" baseline="1543" smtClean="0">
                <a:latin typeface="Arial"/>
                <a:cs typeface="Arial"/>
              </a:rPr>
              <a:t>tion</a:t>
            </a:r>
            <a:r>
              <a:rPr sz="2700" b="1" spc="97" baseline="1543" smtClean="0">
                <a:latin typeface="Arial"/>
                <a:cs typeface="Arial"/>
              </a:rPr>
              <a:t> </a:t>
            </a:r>
            <a:r>
              <a:rPr sz="2700" b="1" spc="37" baseline="1543" smtClean="0">
                <a:latin typeface="Arial"/>
                <a:cs typeface="Arial"/>
              </a:rPr>
              <a:t>2/4</a:t>
            </a:r>
            <a:r>
              <a:rPr sz="2700" b="1" spc="127" baseline="1543" smtClean="0">
                <a:latin typeface="Arial"/>
                <a:cs typeface="Arial"/>
              </a:rPr>
              <a:t> </a:t>
            </a:r>
            <a:r>
              <a:rPr sz="2700" b="1" spc="-135" baseline="1543" smtClean="0">
                <a:latin typeface="Arial"/>
                <a:cs typeface="Arial"/>
              </a:rPr>
              <a:t>in</a:t>
            </a:r>
            <a:r>
              <a:rPr sz="2700" b="1" spc="97" baseline="1543" smtClean="0">
                <a:latin typeface="Arial"/>
                <a:cs typeface="Arial"/>
              </a:rPr>
              <a:t> </a:t>
            </a:r>
            <a:r>
              <a:rPr sz="2700" b="1" spc="-209" baseline="1543" smtClean="0">
                <a:latin typeface="Arial"/>
                <a:cs typeface="Arial"/>
              </a:rPr>
              <a:t>SA</a:t>
            </a:r>
            <a:endParaRPr sz="2700" baseline="1543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53625" y="4707890"/>
            <a:ext cx="568325" cy="2095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pc="-95" smtClean="0">
                <a:latin typeface="Arial"/>
                <a:cs typeface="Arial"/>
              </a:rPr>
              <a:t>CP</a:t>
            </a:r>
            <a:r>
              <a:rPr sz="1200" b="1" spc="35" smtClean="0">
                <a:latin typeface="Arial"/>
                <a:cs typeface="Arial"/>
              </a:rPr>
              <a:t> </a:t>
            </a:r>
            <a:r>
              <a:rPr sz="1200" b="1" spc="0" smtClean="0">
                <a:latin typeface="Microsoft JhengHei"/>
                <a:cs typeface="Microsoft JhengHei"/>
              </a:rPr>
              <a:t>锚点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001247" y="4707635"/>
            <a:ext cx="568325" cy="2095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pc="-95" smtClean="0">
                <a:latin typeface="Arial"/>
                <a:cs typeface="Arial"/>
              </a:rPr>
              <a:t>UP</a:t>
            </a:r>
            <a:r>
              <a:rPr sz="1200" b="1" spc="35" smtClean="0">
                <a:latin typeface="Arial"/>
                <a:cs typeface="Arial"/>
              </a:rPr>
              <a:t> </a:t>
            </a:r>
            <a:r>
              <a:rPr sz="1200" b="1" spc="0" smtClean="0">
                <a:latin typeface="Microsoft JhengHei"/>
                <a:cs typeface="Microsoft JhengHei"/>
              </a:rPr>
              <a:t>分流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0818876" y="4742688"/>
            <a:ext cx="143255" cy="143256"/>
          </a:xfrm>
          <a:custGeom>
            <a:rect l="l" t="t" r="r" b="b"/>
            <a:pathLst>
              <a:path w="143255" h="143255">
                <a:moveTo>
                  <a:pt x="143256" y="54737"/>
                </a:moveTo>
                <a:lnTo>
                  <a:pt x="0" y="54737"/>
                </a:lnTo>
                <a:lnTo>
                  <a:pt x="44323" y="88519"/>
                </a:lnTo>
                <a:lnTo>
                  <a:pt x="27305" y="143256"/>
                </a:lnTo>
                <a:lnTo>
                  <a:pt x="71628" y="109474"/>
                </a:lnTo>
                <a:lnTo>
                  <a:pt x="105448" y="109474"/>
                </a:lnTo>
                <a:lnTo>
                  <a:pt x="98933" y="88519"/>
                </a:lnTo>
                <a:lnTo>
                  <a:pt x="143256" y="54737"/>
                </a:lnTo>
                <a:close/>
              </a:path>
              <a:path w="143255" h="143255">
                <a:moveTo>
                  <a:pt x="105448" y="109474"/>
                </a:moveTo>
                <a:lnTo>
                  <a:pt x="71628" y="109474"/>
                </a:lnTo>
                <a:lnTo>
                  <a:pt x="115951" y="143256"/>
                </a:lnTo>
                <a:lnTo>
                  <a:pt x="105448" y="109474"/>
                </a:lnTo>
                <a:close/>
              </a:path>
              <a:path w="143255" h="143255">
                <a:moveTo>
                  <a:pt x="71628" y="0"/>
                </a:moveTo>
                <a:lnTo>
                  <a:pt x="54736" y="54737"/>
                </a:lnTo>
                <a:lnTo>
                  <a:pt x="88519" y="54737"/>
                </a:lnTo>
                <a:lnTo>
                  <a:pt x="71628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10818876" y="4742688"/>
            <a:ext cx="143255" cy="143256"/>
          </a:xfrm>
          <a:custGeom>
            <a:rect l="l" t="t" r="r" b="b"/>
            <a:pathLst>
              <a:path w="143255" h="143255">
                <a:moveTo>
                  <a:pt x="0" y="54737"/>
                </a:moveTo>
                <a:lnTo>
                  <a:pt x="54736" y="54737"/>
                </a:lnTo>
                <a:lnTo>
                  <a:pt x="71628" y="0"/>
                </a:lnTo>
                <a:lnTo>
                  <a:pt x="88519" y="54737"/>
                </a:lnTo>
                <a:lnTo>
                  <a:pt x="143256" y="54737"/>
                </a:lnTo>
                <a:lnTo>
                  <a:pt x="98933" y="88519"/>
                </a:lnTo>
                <a:lnTo>
                  <a:pt x="115951" y="143256"/>
                </a:lnTo>
                <a:lnTo>
                  <a:pt x="71628" y="109474"/>
                </a:lnTo>
                <a:lnTo>
                  <a:pt x="27305" y="143256"/>
                </a:lnTo>
                <a:lnTo>
                  <a:pt x="44323" y="88519"/>
                </a:lnTo>
                <a:lnTo>
                  <a:pt x="0" y="54737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9796271" y="4767071"/>
            <a:ext cx="105155" cy="91439"/>
          </a:xfrm>
          <a:custGeom>
            <a:rect l="l" t="t" r="r" b="b"/>
            <a:pathLst>
              <a:path w="105153" h="91439">
                <a:moveTo>
                  <a:pt x="52577" y="0"/>
                </a:moveTo>
                <a:lnTo>
                  <a:pt x="0" y="91439"/>
                </a:lnTo>
                <a:lnTo>
                  <a:pt x="105155" y="91439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9796271" y="4767071"/>
            <a:ext cx="105155" cy="91439"/>
          </a:xfrm>
          <a:custGeom>
            <a:rect l="l" t="t" r="r" b="b"/>
            <a:pathLst>
              <a:path w="105153" h="91439">
                <a:moveTo>
                  <a:pt x="0" y="91439"/>
                </a:moveTo>
                <a:lnTo>
                  <a:pt x="52577" y="0"/>
                </a:lnTo>
                <a:lnTo>
                  <a:pt x="105155" y="91439"/>
                </a:lnTo>
                <a:lnTo>
                  <a:pt x="0" y="91439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362711" y="1258824"/>
            <a:ext cx="6641592" cy="34411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390906" y="1287017"/>
            <a:ext cx="6585204" cy="3384804"/>
          </a:xfrm>
          <a:custGeom>
            <a:rect l="l" t="t" r="r" b="b"/>
            <a:pathLst>
              <a:path w="6585204" h="3384804">
                <a:moveTo>
                  <a:pt x="0" y="120141"/>
                </a:moveTo>
                <a:lnTo>
                  <a:pt x="7649" y="77829"/>
                </a:lnTo>
                <a:lnTo>
                  <a:pt x="28739" y="42126"/>
                </a:lnTo>
                <a:lnTo>
                  <a:pt x="60476" y="15811"/>
                </a:lnTo>
                <a:lnTo>
                  <a:pt x="100072" y="1660"/>
                </a:lnTo>
                <a:lnTo>
                  <a:pt x="6465062" y="0"/>
                </a:lnTo>
                <a:lnTo>
                  <a:pt x="6479726" y="883"/>
                </a:lnTo>
                <a:lnTo>
                  <a:pt x="6520136" y="13310"/>
                </a:lnTo>
                <a:lnTo>
                  <a:pt x="6553015" y="38245"/>
                </a:lnTo>
                <a:lnTo>
                  <a:pt x="6575587" y="72912"/>
                </a:lnTo>
                <a:lnTo>
                  <a:pt x="6585075" y="114536"/>
                </a:lnTo>
                <a:lnTo>
                  <a:pt x="6585204" y="3264661"/>
                </a:lnTo>
                <a:lnTo>
                  <a:pt x="6584320" y="3279326"/>
                </a:lnTo>
                <a:lnTo>
                  <a:pt x="6571893" y="3319736"/>
                </a:lnTo>
                <a:lnTo>
                  <a:pt x="6546958" y="3352615"/>
                </a:lnTo>
                <a:lnTo>
                  <a:pt x="6512291" y="3375187"/>
                </a:lnTo>
                <a:lnTo>
                  <a:pt x="6470667" y="3384675"/>
                </a:lnTo>
                <a:lnTo>
                  <a:pt x="120091" y="3384804"/>
                </a:lnTo>
                <a:lnTo>
                  <a:pt x="105444" y="3383920"/>
                </a:lnTo>
                <a:lnTo>
                  <a:pt x="65061" y="3371488"/>
                </a:lnTo>
                <a:lnTo>
                  <a:pt x="32187" y="3346543"/>
                </a:lnTo>
                <a:lnTo>
                  <a:pt x="9611" y="3311864"/>
                </a:lnTo>
                <a:lnTo>
                  <a:pt x="126" y="3270227"/>
                </a:lnTo>
                <a:lnTo>
                  <a:pt x="0" y="120141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941069" y="2013966"/>
            <a:ext cx="0" cy="404240"/>
          </a:xfrm>
          <a:custGeom>
            <a:rect l="l" t="t" r="r" b="b"/>
            <a:pathLst>
              <a:path h="404240">
                <a:moveTo>
                  <a:pt x="0" y="0"/>
                </a:moveTo>
                <a:lnTo>
                  <a:pt x="0" y="404241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735330" y="1756410"/>
            <a:ext cx="1452371" cy="252984"/>
          </a:xfrm>
          <a:custGeom>
            <a:rect l="l" t="t" r="r" b="b"/>
            <a:pathLst>
              <a:path w="1452371" h="252984">
                <a:moveTo>
                  <a:pt x="0" y="42163"/>
                </a:moveTo>
                <a:lnTo>
                  <a:pt x="19344" y="6712"/>
                </a:lnTo>
                <a:lnTo>
                  <a:pt x="1410208" y="0"/>
                </a:lnTo>
                <a:lnTo>
                  <a:pt x="1424329" y="2434"/>
                </a:lnTo>
                <a:lnTo>
                  <a:pt x="1436428" y="9171"/>
                </a:lnTo>
                <a:lnTo>
                  <a:pt x="1445659" y="19366"/>
                </a:lnTo>
                <a:lnTo>
                  <a:pt x="1451174" y="32171"/>
                </a:lnTo>
                <a:lnTo>
                  <a:pt x="1452372" y="210819"/>
                </a:lnTo>
                <a:lnTo>
                  <a:pt x="1449937" y="224941"/>
                </a:lnTo>
                <a:lnTo>
                  <a:pt x="1443200" y="237040"/>
                </a:lnTo>
                <a:lnTo>
                  <a:pt x="1433005" y="246271"/>
                </a:lnTo>
                <a:lnTo>
                  <a:pt x="1420200" y="251786"/>
                </a:lnTo>
                <a:lnTo>
                  <a:pt x="42164" y="252983"/>
                </a:lnTo>
                <a:lnTo>
                  <a:pt x="28022" y="250549"/>
                </a:lnTo>
                <a:lnTo>
                  <a:pt x="15922" y="243812"/>
                </a:lnTo>
                <a:lnTo>
                  <a:pt x="6700" y="233617"/>
                </a:lnTo>
                <a:lnTo>
                  <a:pt x="1194" y="220812"/>
                </a:lnTo>
                <a:lnTo>
                  <a:pt x="0" y="42163"/>
                </a:lnTo>
                <a:close/>
              </a:path>
            </a:pathLst>
          </a:custGeom>
          <a:ln w="19812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1085850" y="2004822"/>
            <a:ext cx="0" cy="414020"/>
          </a:xfrm>
          <a:custGeom>
            <a:rect l="l" t="t" r="r" b="b"/>
            <a:pathLst>
              <a:path h="414020">
                <a:moveTo>
                  <a:pt x="0" y="414020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735330" y="2419350"/>
            <a:ext cx="563880" cy="251460"/>
          </a:xfrm>
          <a:custGeom>
            <a:rect l="l" t="t" r="r" b="b"/>
            <a:pathLst>
              <a:path w="563880" h="251460">
                <a:moveTo>
                  <a:pt x="0" y="41910"/>
                </a:moveTo>
                <a:lnTo>
                  <a:pt x="19438" y="6533"/>
                </a:lnTo>
                <a:lnTo>
                  <a:pt x="521970" y="0"/>
                </a:lnTo>
                <a:lnTo>
                  <a:pt x="536091" y="2446"/>
                </a:lnTo>
                <a:lnTo>
                  <a:pt x="548167" y="9216"/>
                </a:lnTo>
                <a:lnTo>
                  <a:pt x="557346" y="19455"/>
                </a:lnTo>
                <a:lnTo>
                  <a:pt x="562770" y="32307"/>
                </a:lnTo>
                <a:lnTo>
                  <a:pt x="563880" y="209550"/>
                </a:lnTo>
                <a:lnTo>
                  <a:pt x="561433" y="223671"/>
                </a:lnTo>
                <a:lnTo>
                  <a:pt x="554663" y="235747"/>
                </a:lnTo>
                <a:lnTo>
                  <a:pt x="544424" y="244926"/>
                </a:lnTo>
                <a:lnTo>
                  <a:pt x="531572" y="250350"/>
                </a:lnTo>
                <a:lnTo>
                  <a:pt x="41910" y="251460"/>
                </a:lnTo>
                <a:lnTo>
                  <a:pt x="27773" y="249013"/>
                </a:lnTo>
                <a:lnTo>
                  <a:pt x="15696" y="242243"/>
                </a:lnTo>
                <a:lnTo>
                  <a:pt x="6524" y="232004"/>
                </a:lnTo>
                <a:lnTo>
                  <a:pt x="1107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1617725" y="2423922"/>
            <a:ext cx="563880" cy="251460"/>
          </a:xfrm>
          <a:custGeom>
            <a:rect l="l" t="t" r="r" b="b"/>
            <a:pathLst>
              <a:path w="563880" h="251460">
                <a:moveTo>
                  <a:pt x="0" y="41910"/>
                </a:moveTo>
                <a:lnTo>
                  <a:pt x="19455" y="6533"/>
                </a:lnTo>
                <a:lnTo>
                  <a:pt x="521970" y="0"/>
                </a:lnTo>
                <a:lnTo>
                  <a:pt x="536091" y="2446"/>
                </a:lnTo>
                <a:lnTo>
                  <a:pt x="548167" y="9216"/>
                </a:lnTo>
                <a:lnTo>
                  <a:pt x="557346" y="19455"/>
                </a:lnTo>
                <a:lnTo>
                  <a:pt x="562770" y="32307"/>
                </a:lnTo>
                <a:lnTo>
                  <a:pt x="563880" y="209550"/>
                </a:lnTo>
                <a:lnTo>
                  <a:pt x="561433" y="223671"/>
                </a:lnTo>
                <a:lnTo>
                  <a:pt x="554663" y="235747"/>
                </a:lnTo>
                <a:lnTo>
                  <a:pt x="544424" y="244926"/>
                </a:lnTo>
                <a:lnTo>
                  <a:pt x="531572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1299210" y="2503170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1294638" y="2596133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3163061" y="2013966"/>
            <a:ext cx="0" cy="404240"/>
          </a:xfrm>
          <a:custGeom>
            <a:rect l="l" t="t" r="r" b="b"/>
            <a:pathLst>
              <a:path h="404240">
                <a:moveTo>
                  <a:pt x="0" y="0"/>
                </a:moveTo>
                <a:lnTo>
                  <a:pt x="0" y="404241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2957322" y="1756410"/>
            <a:ext cx="1450848" cy="252984"/>
          </a:xfrm>
          <a:custGeom>
            <a:rect l="l" t="t" r="r" b="b"/>
            <a:pathLst>
              <a:path w="1450848" h="252984">
                <a:moveTo>
                  <a:pt x="0" y="42163"/>
                </a:moveTo>
                <a:lnTo>
                  <a:pt x="19366" y="6712"/>
                </a:lnTo>
                <a:lnTo>
                  <a:pt x="1408684" y="0"/>
                </a:lnTo>
                <a:lnTo>
                  <a:pt x="1422805" y="2434"/>
                </a:lnTo>
                <a:lnTo>
                  <a:pt x="1434904" y="9171"/>
                </a:lnTo>
                <a:lnTo>
                  <a:pt x="1444135" y="19366"/>
                </a:lnTo>
                <a:lnTo>
                  <a:pt x="1449650" y="32171"/>
                </a:lnTo>
                <a:lnTo>
                  <a:pt x="1450848" y="210819"/>
                </a:lnTo>
                <a:lnTo>
                  <a:pt x="1448413" y="224941"/>
                </a:lnTo>
                <a:lnTo>
                  <a:pt x="1441676" y="237040"/>
                </a:lnTo>
                <a:lnTo>
                  <a:pt x="1431481" y="246271"/>
                </a:lnTo>
                <a:lnTo>
                  <a:pt x="1418676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2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3307841" y="2004822"/>
            <a:ext cx="0" cy="414020"/>
          </a:xfrm>
          <a:custGeom>
            <a:rect l="l" t="t" r="r" b="b"/>
            <a:pathLst>
              <a:path h="414020">
                <a:moveTo>
                  <a:pt x="0" y="414020"/>
                </a:moveTo>
                <a:lnTo>
                  <a:pt x="0" y="0"/>
                </a:lnTo>
              </a:path>
            </a:pathLst>
          </a:custGeom>
          <a:ln w="25908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/>
          <p:nvPr/>
        </p:nvSpPr>
        <p:spPr>
          <a:xfrm>
            <a:off x="2957322" y="2419350"/>
            <a:ext cx="563879" cy="251460"/>
          </a:xfrm>
          <a:custGeom>
            <a:rect l="l" t="t" r="r" b="b"/>
            <a:pathLst>
              <a:path w="563879" h="251460">
                <a:moveTo>
                  <a:pt x="0" y="41910"/>
                </a:moveTo>
                <a:lnTo>
                  <a:pt x="19455" y="6533"/>
                </a:lnTo>
                <a:lnTo>
                  <a:pt x="521970" y="0"/>
                </a:lnTo>
                <a:lnTo>
                  <a:pt x="536091" y="2446"/>
                </a:lnTo>
                <a:lnTo>
                  <a:pt x="548167" y="9216"/>
                </a:lnTo>
                <a:lnTo>
                  <a:pt x="557346" y="19455"/>
                </a:lnTo>
                <a:lnTo>
                  <a:pt x="562770" y="32307"/>
                </a:lnTo>
                <a:lnTo>
                  <a:pt x="563880" y="209550"/>
                </a:lnTo>
                <a:lnTo>
                  <a:pt x="561433" y="223671"/>
                </a:lnTo>
                <a:lnTo>
                  <a:pt x="554663" y="235747"/>
                </a:lnTo>
                <a:lnTo>
                  <a:pt x="544424" y="244926"/>
                </a:lnTo>
                <a:lnTo>
                  <a:pt x="531572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>
            <a:off x="3839717" y="2423922"/>
            <a:ext cx="563879" cy="251460"/>
          </a:xfrm>
          <a:custGeom>
            <a:rect l="l" t="t" r="r" b="b"/>
            <a:pathLst>
              <a:path w="563879" h="251460">
                <a:moveTo>
                  <a:pt x="0" y="41910"/>
                </a:moveTo>
                <a:lnTo>
                  <a:pt x="19455" y="6533"/>
                </a:lnTo>
                <a:lnTo>
                  <a:pt x="521970" y="0"/>
                </a:lnTo>
                <a:lnTo>
                  <a:pt x="536091" y="2446"/>
                </a:lnTo>
                <a:lnTo>
                  <a:pt x="548167" y="9216"/>
                </a:lnTo>
                <a:lnTo>
                  <a:pt x="557346" y="19455"/>
                </a:lnTo>
                <a:lnTo>
                  <a:pt x="562770" y="32307"/>
                </a:lnTo>
                <a:lnTo>
                  <a:pt x="563880" y="209550"/>
                </a:lnTo>
                <a:lnTo>
                  <a:pt x="561433" y="223671"/>
                </a:lnTo>
                <a:lnTo>
                  <a:pt x="554663" y="235747"/>
                </a:lnTo>
                <a:lnTo>
                  <a:pt x="544424" y="244926"/>
                </a:lnTo>
                <a:lnTo>
                  <a:pt x="531572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>
            <a:off x="3516629" y="2544317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4114038" y="2009394"/>
            <a:ext cx="0" cy="414020"/>
          </a:xfrm>
          <a:custGeom>
            <a:rect l="l" t="t" r="r" b="b"/>
            <a:pathLst>
              <a:path h="414020">
                <a:moveTo>
                  <a:pt x="0" y="414020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5389626" y="2010917"/>
            <a:ext cx="0" cy="404240"/>
          </a:xfrm>
          <a:custGeom>
            <a:rect l="l" t="t" r="r" b="b"/>
            <a:pathLst>
              <a:path h="404240">
                <a:moveTo>
                  <a:pt x="0" y="0"/>
                </a:moveTo>
                <a:lnTo>
                  <a:pt x="0" y="404241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5185409" y="1753361"/>
            <a:ext cx="1450847" cy="251460"/>
          </a:xfrm>
          <a:custGeom>
            <a:rect l="l" t="t" r="r" b="b"/>
            <a:pathLst>
              <a:path w="1450848" h="251460">
                <a:moveTo>
                  <a:pt x="0" y="41910"/>
                </a:moveTo>
                <a:lnTo>
                  <a:pt x="19455" y="6533"/>
                </a:lnTo>
                <a:lnTo>
                  <a:pt x="1408938" y="0"/>
                </a:lnTo>
                <a:lnTo>
                  <a:pt x="1423059" y="2446"/>
                </a:lnTo>
                <a:lnTo>
                  <a:pt x="1435135" y="9216"/>
                </a:lnTo>
                <a:lnTo>
                  <a:pt x="1444314" y="19455"/>
                </a:lnTo>
                <a:lnTo>
                  <a:pt x="1449738" y="32307"/>
                </a:lnTo>
                <a:lnTo>
                  <a:pt x="1450848" y="209550"/>
                </a:lnTo>
                <a:lnTo>
                  <a:pt x="1448401" y="223671"/>
                </a:lnTo>
                <a:lnTo>
                  <a:pt x="1441631" y="235747"/>
                </a:lnTo>
                <a:lnTo>
                  <a:pt x="1431392" y="244926"/>
                </a:lnTo>
                <a:lnTo>
                  <a:pt x="1418540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1101039" y="1485646"/>
            <a:ext cx="5293360" cy="5060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0" algn="ctr">
              <a:lnSpc>
                <a:spcPct val="100000"/>
              </a:lnSpc>
              <a:tabLst>
                <a:tab pos="2256790"/>
                <a:tab pos="4465320"/>
              </a:tabLst>
            </a:pPr>
            <a:r>
              <a:rPr sz="2400" spc="-127" baseline="3472" smtClean="0">
                <a:latin typeface="Arial"/>
                <a:cs typeface="Arial"/>
              </a:rPr>
              <a:t>Opti</a:t>
            </a:r>
            <a:r>
              <a:rPr sz="2400" spc="-142" baseline="3472" smtClean="0">
                <a:latin typeface="Arial"/>
                <a:cs typeface="Arial"/>
              </a:rPr>
              <a:t>o</a:t>
            </a:r>
            <a:r>
              <a:rPr sz="2400" spc="-150" baseline="3472" smtClean="0">
                <a:latin typeface="Arial"/>
                <a:cs typeface="Arial"/>
              </a:rPr>
              <a:t>n</a:t>
            </a:r>
            <a:r>
              <a:rPr sz="2400" spc="104" baseline="3472" smtClean="0">
                <a:latin typeface="Arial"/>
                <a:cs typeface="Arial"/>
              </a:rPr>
              <a:t> </a:t>
            </a:r>
            <a:r>
              <a:rPr sz="2400" spc="-82" baseline="3472" smtClean="0">
                <a:latin typeface="Arial"/>
                <a:cs typeface="Arial"/>
              </a:rPr>
              <a:t>3	</a:t>
            </a: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75" smtClean="0">
                <a:latin typeface="Arial"/>
                <a:cs typeface="Arial"/>
              </a:rPr>
              <a:t>3a	</a:t>
            </a:r>
            <a:r>
              <a:rPr sz="2400" spc="-127" baseline="1736" smtClean="0">
                <a:latin typeface="Arial"/>
                <a:cs typeface="Arial"/>
              </a:rPr>
              <a:t>Opti</a:t>
            </a:r>
            <a:r>
              <a:rPr sz="2400" spc="-142" baseline="1736" smtClean="0">
                <a:latin typeface="Arial"/>
                <a:cs typeface="Arial"/>
              </a:rPr>
              <a:t>o</a:t>
            </a:r>
            <a:r>
              <a:rPr sz="2400" spc="-150" baseline="1736" smtClean="0">
                <a:latin typeface="Arial"/>
                <a:cs typeface="Arial"/>
              </a:rPr>
              <a:t>n</a:t>
            </a:r>
            <a:r>
              <a:rPr sz="2400" spc="104" baseline="1736" smtClean="0">
                <a:latin typeface="Arial"/>
                <a:cs typeface="Arial"/>
              </a:rPr>
              <a:t> </a:t>
            </a:r>
            <a:r>
              <a:rPr sz="2400" spc="-104" baseline="1736" smtClean="0">
                <a:latin typeface="Arial"/>
                <a:cs typeface="Arial"/>
              </a:rPr>
              <a:t>3x</a:t>
            </a:r>
            <a:endParaRPr sz="2400" baseline="1736">
              <a:latin typeface="Arial"/>
              <a:cs typeface="Arial"/>
            </a:endParaRPr>
          </a:p>
          <a:p>
            <a:pPr marR="126364" algn="ctr">
              <a:lnSpc>
                <a:spcPct val="100000"/>
              </a:lnSpc>
              <a:spcBef>
                <a:spcPts val="155"/>
              </a:spcBef>
              <a:tabLst>
                <a:tab pos="2221865"/>
                <a:tab pos="4449445"/>
              </a:tabLst>
            </a:pPr>
            <a:r>
              <a:rPr sz="1400" b="1" spc="-100" smtClean="0">
                <a:latin typeface="Arial"/>
                <a:cs typeface="Arial"/>
              </a:rPr>
              <a:t>EP</a:t>
            </a:r>
            <a:r>
              <a:rPr sz="1400" b="1" spc="-105" smtClean="0">
                <a:latin typeface="Arial"/>
                <a:cs typeface="Arial"/>
              </a:rPr>
              <a:t>C	</a:t>
            </a:r>
            <a:r>
              <a:rPr sz="1400" b="1" spc="-100" smtClean="0">
                <a:latin typeface="Arial"/>
                <a:cs typeface="Arial"/>
              </a:rPr>
              <a:t>EP</a:t>
            </a:r>
            <a:r>
              <a:rPr sz="1400" b="1" spc="-105" smtClean="0">
                <a:latin typeface="Arial"/>
                <a:cs typeface="Arial"/>
              </a:rPr>
              <a:t>C	</a:t>
            </a:r>
            <a:r>
              <a:rPr sz="2100" b="1" spc="-157" baseline="1984" smtClean="0">
                <a:latin typeface="Arial"/>
                <a:cs typeface="Arial"/>
              </a:rPr>
              <a:t>EPC</a:t>
            </a:r>
            <a:endParaRPr sz="2100" baseline="1984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48664" y="2411476"/>
            <a:ext cx="32702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95" smtClean="0">
                <a:latin typeface="Arial"/>
                <a:cs typeface="Arial"/>
              </a:rPr>
              <a:t>LTE</a:t>
            </a:r>
            <a:endParaRPr sz="14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770126" y="2415794"/>
            <a:ext cx="25717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1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39876" y="2113279"/>
            <a:ext cx="2951480" cy="3454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485140"/>
                <a:tab pos="2249170"/>
                <a:tab pos="2707005"/>
              </a:tabLst>
            </a:pPr>
            <a:r>
              <a:rPr sz="1050" b="1" spc="-35" smtClean="0">
                <a:latin typeface="Arial"/>
                <a:cs typeface="Arial"/>
              </a:rPr>
              <a:t>S1</a:t>
            </a:r>
            <a:r>
              <a:rPr sz="1050" b="1" spc="240" smtClean="0">
                <a:latin typeface="Arial"/>
                <a:cs typeface="Arial"/>
              </a:rPr>
              <a:t>-	</a:t>
            </a:r>
            <a:r>
              <a:rPr sz="1050" b="1" spc="-35" smtClean="0">
                <a:latin typeface="Arial"/>
                <a:cs typeface="Arial"/>
              </a:rPr>
              <a:t>S1</a:t>
            </a:r>
            <a:r>
              <a:rPr sz="1050" b="1" spc="240" smtClean="0">
                <a:latin typeface="Arial"/>
                <a:cs typeface="Arial"/>
              </a:rPr>
              <a:t>-	</a:t>
            </a:r>
            <a:r>
              <a:rPr sz="1050" b="1" spc="-35" smtClean="0">
                <a:latin typeface="Arial"/>
                <a:cs typeface="Arial"/>
              </a:rPr>
              <a:t>S1</a:t>
            </a:r>
            <a:r>
              <a:rPr sz="1050" b="1" spc="240" smtClean="0">
                <a:latin typeface="Arial"/>
                <a:cs typeface="Arial"/>
              </a:rPr>
              <a:t>-	</a:t>
            </a:r>
            <a:r>
              <a:rPr sz="1050" b="1" spc="-35" smtClean="0">
                <a:latin typeface="Arial"/>
                <a:cs typeface="Arial"/>
              </a:rPr>
              <a:t>S1</a:t>
            </a:r>
            <a:r>
              <a:rPr sz="1050" b="1" spc="240" smtClean="0">
                <a:latin typeface="Arial"/>
                <a:cs typeface="Arial"/>
              </a:rPr>
              <a:t>-</a:t>
            </a:r>
            <a:endParaRPr sz="1050">
              <a:latin typeface="Arial"/>
              <a:cs typeface="Arial"/>
            </a:endParaRPr>
          </a:p>
          <a:p>
            <a:pPr marL="556895">
              <a:lnSpc>
                <a:spcPct val="100000"/>
              </a:lnSpc>
              <a:tabLst>
                <a:tab pos="2320925"/>
                <a:tab pos="2778760"/>
              </a:tabLst>
            </a:pPr>
            <a:r>
              <a:rPr sz="1050" b="1" spc="-80" smtClean="0">
                <a:latin typeface="Arial"/>
                <a:cs typeface="Arial"/>
              </a:rPr>
              <a:t>U	C	U</a:t>
            </a:r>
            <a:endParaRPr sz="105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11504" y="2273680"/>
            <a:ext cx="113030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0" smtClean="0">
                <a:latin typeface="Arial"/>
                <a:cs typeface="Arial"/>
              </a:rPr>
              <a:t>C</a:t>
            </a:r>
            <a:endParaRPr sz="105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070605" y="2411476"/>
            <a:ext cx="32702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95" smtClean="0">
                <a:latin typeface="Arial"/>
                <a:cs typeface="Arial"/>
              </a:rPr>
              <a:t>LTE</a:t>
            </a:r>
            <a:endParaRPr sz="1400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5185409" y="2416301"/>
            <a:ext cx="562356" cy="251460"/>
          </a:xfrm>
          <a:custGeom>
            <a:rect l="l" t="t" r="r" b="b"/>
            <a:pathLst>
              <a:path w="562356" h="251460">
                <a:moveTo>
                  <a:pt x="0" y="41910"/>
                </a:moveTo>
                <a:lnTo>
                  <a:pt x="19455" y="6533"/>
                </a:lnTo>
                <a:lnTo>
                  <a:pt x="520445" y="0"/>
                </a:lnTo>
                <a:lnTo>
                  <a:pt x="534567" y="2446"/>
                </a:lnTo>
                <a:lnTo>
                  <a:pt x="546643" y="9216"/>
                </a:lnTo>
                <a:lnTo>
                  <a:pt x="555822" y="19455"/>
                </a:lnTo>
                <a:lnTo>
                  <a:pt x="561246" y="32307"/>
                </a:lnTo>
                <a:lnTo>
                  <a:pt x="562356" y="209550"/>
                </a:lnTo>
                <a:lnTo>
                  <a:pt x="559909" y="223671"/>
                </a:lnTo>
                <a:lnTo>
                  <a:pt x="553139" y="235747"/>
                </a:lnTo>
                <a:lnTo>
                  <a:pt x="542900" y="244926"/>
                </a:lnTo>
                <a:lnTo>
                  <a:pt x="530048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2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6" name="object 36"/>
          <p:cNvSpPr/>
          <p:nvPr/>
        </p:nvSpPr>
        <p:spPr>
          <a:xfrm>
            <a:off x="6067805" y="2419350"/>
            <a:ext cx="562355" cy="252984"/>
          </a:xfrm>
          <a:custGeom>
            <a:rect l="l" t="t" r="r" b="b"/>
            <a:pathLst>
              <a:path w="562355" h="252984">
                <a:moveTo>
                  <a:pt x="0" y="42163"/>
                </a:moveTo>
                <a:lnTo>
                  <a:pt x="19366" y="6712"/>
                </a:lnTo>
                <a:lnTo>
                  <a:pt x="520192" y="0"/>
                </a:lnTo>
                <a:lnTo>
                  <a:pt x="534313" y="2434"/>
                </a:lnTo>
                <a:lnTo>
                  <a:pt x="546412" y="9171"/>
                </a:lnTo>
                <a:lnTo>
                  <a:pt x="555643" y="19366"/>
                </a:lnTo>
                <a:lnTo>
                  <a:pt x="561158" y="32171"/>
                </a:lnTo>
                <a:lnTo>
                  <a:pt x="562356" y="210819"/>
                </a:lnTo>
                <a:lnTo>
                  <a:pt x="559921" y="224941"/>
                </a:lnTo>
                <a:lnTo>
                  <a:pt x="553184" y="237040"/>
                </a:lnTo>
                <a:lnTo>
                  <a:pt x="542989" y="246271"/>
                </a:lnTo>
                <a:lnTo>
                  <a:pt x="530184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7" name="object 37"/>
          <p:cNvSpPr/>
          <p:nvPr/>
        </p:nvSpPr>
        <p:spPr>
          <a:xfrm>
            <a:off x="5747765" y="2498598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/>
          <p:nvPr/>
        </p:nvSpPr>
        <p:spPr>
          <a:xfrm>
            <a:off x="5743194" y="2593085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6340602" y="2006345"/>
            <a:ext cx="0" cy="414020"/>
          </a:xfrm>
          <a:custGeom>
            <a:rect l="l" t="t" r="r" b="b"/>
            <a:pathLst>
              <a:path h="414020">
                <a:moveTo>
                  <a:pt x="0" y="414020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3992117" y="2116073"/>
            <a:ext cx="2729865" cy="5422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32410" marR="12700" indent="-71755">
              <a:lnSpc>
                <a:spcPct val="100000"/>
              </a:lnSpc>
              <a:tabLst>
                <a:tab pos="1070610"/>
                <a:tab pos="1571625"/>
                <a:tab pos="2399030"/>
              </a:tabLst>
            </a:pPr>
            <a:r>
              <a:rPr sz="1050" b="1" spc="-35" smtClean="0">
                <a:latin typeface="Arial"/>
                <a:cs typeface="Arial"/>
              </a:rPr>
              <a:t>S1</a:t>
            </a:r>
            <a:r>
              <a:rPr sz="1050" b="1" spc="240" smtClean="0">
                <a:latin typeface="Arial"/>
                <a:cs typeface="Arial"/>
              </a:rPr>
              <a:t>-	</a:t>
            </a:r>
            <a:r>
              <a:rPr sz="1575" b="1" spc="-52" baseline="2645" smtClean="0">
                <a:latin typeface="Arial"/>
                <a:cs typeface="Arial"/>
              </a:rPr>
              <a:t>S1</a:t>
            </a:r>
            <a:r>
              <a:rPr sz="1575" b="1" spc="352" baseline="2645" smtClean="0">
                <a:latin typeface="Arial"/>
                <a:cs typeface="Arial"/>
              </a:rPr>
              <a:t>-</a:t>
            </a:r>
            <a:r>
              <a:rPr sz="1575" b="1" spc="-120" baseline="2645" smtClean="0">
                <a:latin typeface="Arial"/>
                <a:cs typeface="Arial"/>
              </a:rPr>
              <a:t>C	</a:t>
            </a:r>
            <a:r>
              <a:rPr sz="1575" b="1" spc="-52" baseline="2645" smtClean="0">
                <a:latin typeface="Arial"/>
                <a:cs typeface="Arial"/>
              </a:rPr>
              <a:t>S1</a:t>
            </a:r>
            <a:r>
              <a:rPr sz="1575" b="1" spc="352" baseline="2645" smtClean="0">
                <a:latin typeface="Arial"/>
                <a:cs typeface="Arial"/>
              </a:rPr>
              <a:t>-</a:t>
            </a:r>
            <a:r>
              <a:rPr sz="1575" b="1" spc="-120" baseline="2645" smtClean="0">
                <a:latin typeface="Arial"/>
                <a:cs typeface="Arial"/>
              </a:rPr>
              <a:t>U	</a:t>
            </a:r>
            <a:r>
              <a:rPr sz="1575" b="1" spc="-52" baseline="2645" smtClean="0">
                <a:latin typeface="Arial"/>
                <a:cs typeface="Arial"/>
              </a:rPr>
              <a:t>S1</a:t>
            </a:r>
            <a:r>
              <a:rPr sz="1575" b="1" spc="352" baseline="2645" smtClean="0">
                <a:latin typeface="Arial"/>
                <a:cs typeface="Arial"/>
              </a:rPr>
              <a:t>-</a:t>
            </a:r>
            <a:r>
              <a:rPr sz="1575" b="1" spc="-120" baseline="2645" smtClean="0">
                <a:latin typeface="Arial"/>
                <a:cs typeface="Arial"/>
              </a:rPr>
              <a:t>U</a:t>
            </a:r>
            <a:r>
              <a:rPr sz="1575" b="1" spc="-44" baseline="2645" smtClean="0">
                <a:latin typeface="Arial"/>
                <a:cs typeface="Arial"/>
              </a:rPr>
              <a:t> 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  <a:p>
            <a:pPr marL="12700">
              <a:lnSpc>
                <a:spcPts val="1520"/>
              </a:lnSpc>
              <a:tabLst>
                <a:tab pos="1318895"/>
                <a:tab pos="2258060"/>
              </a:tabLst>
            </a:pPr>
            <a:r>
              <a:rPr sz="1400" b="1" spc="-110" smtClean="0">
                <a:latin typeface="Arial"/>
                <a:cs typeface="Arial"/>
              </a:rPr>
              <a:t>N</a:t>
            </a:r>
            <a:r>
              <a:rPr sz="1400" b="1" spc="-105" smtClean="0">
                <a:latin typeface="Arial"/>
                <a:cs typeface="Arial"/>
              </a:rPr>
              <a:t>R	</a:t>
            </a:r>
            <a:r>
              <a:rPr sz="2100" b="1" spc="-142" baseline="1984" smtClean="0">
                <a:latin typeface="Arial"/>
                <a:cs typeface="Arial"/>
              </a:rPr>
              <a:t>LTE	</a:t>
            </a:r>
            <a:r>
              <a:rPr sz="2100" b="1" spc="-165" baseline="1984" smtClean="0">
                <a:latin typeface="Arial"/>
                <a:cs typeface="Arial"/>
              </a:rPr>
              <a:t>NR</a:t>
            </a:r>
            <a:endParaRPr sz="2100" baseline="1984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3898391" y="1831848"/>
            <a:ext cx="111251" cy="111252"/>
          </a:xfrm>
          <a:custGeom>
            <a:rect l="l" t="t" r="r" b="b"/>
            <a:pathLst>
              <a:path w="111251" h="111252">
                <a:moveTo>
                  <a:pt x="111252" y="42545"/>
                </a:moveTo>
                <a:lnTo>
                  <a:pt x="0" y="42545"/>
                </a:lnTo>
                <a:lnTo>
                  <a:pt x="34417" y="68707"/>
                </a:lnTo>
                <a:lnTo>
                  <a:pt x="21209" y="111252"/>
                </a:lnTo>
                <a:lnTo>
                  <a:pt x="55626" y="84963"/>
                </a:lnTo>
                <a:lnTo>
                  <a:pt x="81881" y="84963"/>
                </a:lnTo>
                <a:lnTo>
                  <a:pt x="76835" y="68707"/>
                </a:lnTo>
                <a:lnTo>
                  <a:pt x="111252" y="42545"/>
                </a:lnTo>
                <a:close/>
              </a:path>
              <a:path w="111251" h="111252">
                <a:moveTo>
                  <a:pt x="81881" y="84963"/>
                </a:moveTo>
                <a:lnTo>
                  <a:pt x="55626" y="84963"/>
                </a:lnTo>
                <a:lnTo>
                  <a:pt x="90043" y="111252"/>
                </a:lnTo>
                <a:lnTo>
                  <a:pt x="81881" y="84963"/>
                </a:lnTo>
                <a:close/>
              </a:path>
              <a:path w="111251" h="111252">
                <a:moveTo>
                  <a:pt x="55626" y="0"/>
                </a:moveTo>
                <a:lnTo>
                  <a:pt x="42545" y="42545"/>
                </a:lnTo>
                <a:lnTo>
                  <a:pt x="68707" y="42545"/>
                </a:lnTo>
                <a:lnTo>
                  <a:pt x="5562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/>
          <p:nvPr/>
        </p:nvSpPr>
        <p:spPr>
          <a:xfrm>
            <a:off x="3898391" y="1831848"/>
            <a:ext cx="111251" cy="111252"/>
          </a:xfrm>
          <a:custGeom>
            <a:rect l="l" t="t" r="r" b="b"/>
            <a:pathLst>
              <a:path w="111251" h="111252">
                <a:moveTo>
                  <a:pt x="0" y="42545"/>
                </a:moveTo>
                <a:lnTo>
                  <a:pt x="42545" y="42545"/>
                </a:lnTo>
                <a:lnTo>
                  <a:pt x="55626" y="0"/>
                </a:lnTo>
                <a:lnTo>
                  <a:pt x="68707" y="42545"/>
                </a:lnTo>
                <a:lnTo>
                  <a:pt x="111252" y="42545"/>
                </a:lnTo>
                <a:lnTo>
                  <a:pt x="76835" y="68707"/>
                </a:lnTo>
                <a:lnTo>
                  <a:pt x="90043" y="111252"/>
                </a:lnTo>
                <a:lnTo>
                  <a:pt x="55626" y="84963"/>
                </a:lnTo>
                <a:lnTo>
                  <a:pt x="21209" y="111252"/>
                </a:lnTo>
                <a:lnTo>
                  <a:pt x="34417" y="68707"/>
                </a:lnTo>
                <a:lnTo>
                  <a:pt x="0" y="4254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3" name="object 43"/>
          <p:cNvSpPr/>
          <p:nvPr/>
        </p:nvSpPr>
        <p:spPr>
          <a:xfrm>
            <a:off x="1147572" y="2433827"/>
            <a:ext cx="111252" cy="111252"/>
          </a:xfrm>
          <a:custGeom>
            <a:rect l="l" t="t" r="r" b="b"/>
            <a:pathLst>
              <a:path w="111252" h="111252">
                <a:moveTo>
                  <a:pt x="111252" y="42545"/>
                </a:moveTo>
                <a:lnTo>
                  <a:pt x="0" y="42545"/>
                </a:lnTo>
                <a:lnTo>
                  <a:pt x="34378" y="68707"/>
                </a:lnTo>
                <a:lnTo>
                  <a:pt x="21247" y="111252"/>
                </a:lnTo>
                <a:lnTo>
                  <a:pt x="55626" y="84963"/>
                </a:lnTo>
                <a:lnTo>
                  <a:pt x="81890" y="84963"/>
                </a:lnTo>
                <a:lnTo>
                  <a:pt x="76873" y="68707"/>
                </a:lnTo>
                <a:lnTo>
                  <a:pt x="111252" y="42545"/>
                </a:lnTo>
                <a:close/>
              </a:path>
              <a:path w="111252" h="111252">
                <a:moveTo>
                  <a:pt x="81890" y="84963"/>
                </a:moveTo>
                <a:lnTo>
                  <a:pt x="55626" y="84963"/>
                </a:lnTo>
                <a:lnTo>
                  <a:pt x="90004" y="111252"/>
                </a:lnTo>
                <a:lnTo>
                  <a:pt x="81890" y="84963"/>
                </a:lnTo>
                <a:close/>
              </a:path>
              <a:path w="111252" h="111252">
                <a:moveTo>
                  <a:pt x="55626" y="0"/>
                </a:moveTo>
                <a:lnTo>
                  <a:pt x="42494" y="42545"/>
                </a:lnTo>
                <a:lnTo>
                  <a:pt x="68757" y="42545"/>
                </a:lnTo>
                <a:lnTo>
                  <a:pt x="5562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4" name="object 44"/>
          <p:cNvSpPr/>
          <p:nvPr/>
        </p:nvSpPr>
        <p:spPr>
          <a:xfrm>
            <a:off x="1147572" y="2433827"/>
            <a:ext cx="111252" cy="111252"/>
          </a:xfrm>
          <a:custGeom>
            <a:rect l="l" t="t" r="r" b="b"/>
            <a:pathLst>
              <a:path w="111252" h="111252">
                <a:moveTo>
                  <a:pt x="0" y="42545"/>
                </a:moveTo>
                <a:lnTo>
                  <a:pt x="42494" y="42545"/>
                </a:lnTo>
                <a:lnTo>
                  <a:pt x="55626" y="0"/>
                </a:lnTo>
                <a:lnTo>
                  <a:pt x="68757" y="42545"/>
                </a:lnTo>
                <a:lnTo>
                  <a:pt x="111252" y="42545"/>
                </a:lnTo>
                <a:lnTo>
                  <a:pt x="76873" y="68707"/>
                </a:lnTo>
                <a:lnTo>
                  <a:pt x="90004" y="111252"/>
                </a:lnTo>
                <a:lnTo>
                  <a:pt x="55626" y="84963"/>
                </a:lnTo>
                <a:lnTo>
                  <a:pt x="21247" y="111252"/>
                </a:lnTo>
                <a:lnTo>
                  <a:pt x="34378" y="68707"/>
                </a:lnTo>
                <a:lnTo>
                  <a:pt x="0" y="4254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5" name="object 45"/>
          <p:cNvSpPr/>
          <p:nvPr/>
        </p:nvSpPr>
        <p:spPr>
          <a:xfrm>
            <a:off x="1146047" y="2558795"/>
            <a:ext cx="105156" cy="91439"/>
          </a:xfrm>
          <a:custGeom>
            <a:rect l="l" t="t" r="r" b="b"/>
            <a:pathLst>
              <a:path w="105154" h="91439">
                <a:moveTo>
                  <a:pt x="52577" y="0"/>
                </a:moveTo>
                <a:lnTo>
                  <a:pt x="0" y="91439"/>
                </a:lnTo>
                <a:lnTo>
                  <a:pt x="105155" y="91439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6" name="object 46"/>
          <p:cNvSpPr/>
          <p:nvPr/>
        </p:nvSpPr>
        <p:spPr>
          <a:xfrm>
            <a:off x="1146047" y="2558795"/>
            <a:ext cx="105156" cy="91439"/>
          </a:xfrm>
          <a:custGeom>
            <a:rect l="l" t="t" r="r" b="b"/>
            <a:pathLst>
              <a:path w="105154" h="91439">
                <a:moveTo>
                  <a:pt x="0" y="91439"/>
                </a:moveTo>
                <a:lnTo>
                  <a:pt x="52577" y="0"/>
                </a:lnTo>
                <a:lnTo>
                  <a:pt x="105155" y="91439"/>
                </a:lnTo>
                <a:lnTo>
                  <a:pt x="0" y="91439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7" name="object 47"/>
          <p:cNvSpPr/>
          <p:nvPr/>
        </p:nvSpPr>
        <p:spPr>
          <a:xfrm>
            <a:off x="3366515" y="2496311"/>
            <a:ext cx="105155" cy="89915"/>
          </a:xfrm>
          <a:custGeom>
            <a:rect l="l" t="t" r="r" b="b"/>
            <a:pathLst>
              <a:path w="105153" h="89915">
                <a:moveTo>
                  <a:pt x="52577" y="0"/>
                </a:moveTo>
                <a:lnTo>
                  <a:pt x="0" y="89915"/>
                </a:lnTo>
                <a:lnTo>
                  <a:pt x="105155" y="89915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8" name="object 48"/>
          <p:cNvSpPr/>
          <p:nvPr/>
        </p:nvSpPr>
        <p:spPr>
          <a:xfrm>
            <a:off x="3366515" y="2496311"/>
            <a:ext cx="105155" cy="89915"/>
          </a:xfrm>
          <a:custGeom>
            <a:rect l="l" t="t" r="r" b="b"/>
            <a:pathLst>
              <a:path w="105153" h="89915">
                <a:moveTo>
                  <a:pt x="0" y="89915"/>
                </a:moveTo>
                <a:lnTo>
                  <a:pt x="52577" y="0"/>
                </a:lnTo>
                <a:lnTo>
                  <a:pt x="105155" y="89915"/>
                </a:lnTo>
                <a:lnTo>
                  <a:pt x="0" y="8991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9" name="object 49"/>
          <p:cNvSpPr/>
          <p:nvPr/>
        </p:nvSpPr>
        <p:spPr>
          <a:xfrm>
            <a:off x="6470903" y="2484120"/>
            <a:ext cx="111251" cy="111252"/>
          </a:xfrm>
          <a:custGeom>
            <a:rect l="l" t="t" r="r" b="b"/>
            <a:pathLst>
              <a:path w="111251" h="111252">
                <a:moveTo>
                  <a:pt x="111252" y="42545"/>
                </a:moveTo>
                <a:lnTo>
                  <a:pt x="0" y="42545"/>
                </a:lnTo>
                <a:lnTo>
                  <a:pt x="34417" y="68707"/>
                </a:lnTo>
                <a:lnTo>
                  <a:pt x="21209" y="111252"/>
                </a:lnTo>
                <a:lnTo>
                  <a:pt x="55626" y="84963"/>
                </a:lnTo>
                <a:lnTo>
                  <a:pt x="81881" y="84963"/>
                </a:lnTo>
                <a:lnTo>
                  <a:pt x="76835" y="68707"/>
                </a:lnTo>
                <a:lnTo>
                  <a:pt x="111252" y="42545"/>
                </a:lnTo>
                <a:close/>
              </a:path>
              <a:path w="111251" h="111252">
                <a:moveTo>
                  <a:pt x="81881" y="84963"/>
                </a:moveTo>
                <a:lnTo>
                  <a:pt x="55626" y="84963"/>
                </a:lnTo>
                <a:lnTo>
                  <a:pt x="90043" y="111252"/>
                </a:lnTo>
                <a:lnTo>
                  <a:pt x="81881" y="84963"/>
                </a:lnTo>
                <a:close/>
              </a:path>
              <a:path w="111251" h="111252">
                <a:moveTo>
                  <a:pt x="55626" y="0"/>
                </a:moveTo>
                <a:lnTo>
                  <a:pt x="42545" y="42545"/>
                </a:lnTo>
                <a:lnTo>
                  <a:pt x="68707" y="42545"/>
                </a:lnTo>
                <a:lnTo>
                  <a:pt x="5562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0" name="object 50"/>
          <p:cNvSpPr/>
          <p:nvPr/>
        </p:nvSpPr>
        <p:spPr>
          <a:xfrm>
            <a:off x="6470903" y="2484120"/>
            <a:ext cx="111251" cy="111252"/>
          </a:xfrm>
          <a:custGeom>
            <a:rect l="l" t="t" r="r" b="b"/>
            <a:pathLst>
              <a:path w="111251" h="111252">
                <a:moveTo>
                  <a:pt x="0" y="42545"/>
                </a:moveTo>
                <a:lnTo>
                  <a:pt x="42545" y="42545"/>
                </a:lnTo>
                <a:lnTo>
                  <a:pt x="55626" y="0"/>
                </a:lnTo>
                <a:lnTo>
                  <a:pt x="68707" y="42545"/>
                </a:lnTo>
                <a:lnTo>
                  <a:pt x="111252" y="42545"/>
                </a:lnTo>
                <a:lnTo>
                  <a:pt x="76835" y="68707"/>
                </a:lnTo>
                <a:lnTo>
                  <a:pt x="90043" y="111252"/>
                </a:lnTo>
                <a:lnTo>
                  <a:pt x="55626" y="84963"/>
                </a:lnTo>
                <a:lnTo>
                  <a:pt x="21209" y="111252"/>
                </a:lnTo>
                <a:lnTo>
                  <a:pt x="34417" y="68707"/>
                </a:lnTo>
                <a:lnTo>
                  <a:pt x="0" y="4254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1" name="object 51"/>
          <p:cNvSpPr/>
          <p:nvPr/>
        </p:nvSpPr>
        <p:spPr>
          <a:xfrm>
            <a:off x="5596128" y="2496311"/>
            <a:ext cx="103632" cy="89915"/>
          </a:xfrm>
          <a:custGeom>
            <a:rect l="l" t="t" r="r" b="b"/>
            <a:pathLst>
              <a:path w="103632" h="89915">
                <a:moveTo>
                  <a:pt x="51816" y="0"/>
                </a:moveTo>
                <a:lnTo>
                  <a:pt x="0" y="89915"/>
                </a:lnTo>
                <a:lnTo>
                  <a:pt x="103632" y="89915"/>
                </a:lnTo>
                <a:lnTo>
                  <a:pt x="5181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2" name="object 52"/>
          <p:cNvSpPr/>
          <p:nvPr/>
        </p:nvSpPr>
        <p:spPr>
          <a:xfrm>
            <a:off x="5596128" y="2496311"/>
            <a:ext cx="103632" cy="89915"/>
          </a:xfrm>
          <a:custGeom>
            <a:rect l="l" t="t" r="r" b="b"/>
            <a:pathLst>
              <a:path w="103632" h="89915">
                <a:moveTo>
                  <a:pt x="0" y="89915"/>
                </a:moveTo>
                <a:lnTo>
                  <a:pt x="51816" y="0"/>
                </a:lnTo>
                <a:lnTo>
                  <a:pt x="103632" y="89915"/>
                </a:lnTo>
                <a:lnTo>
                  <a:pt x="0" y="8991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1102867" y="3061842"/>
            <a:ext cx="736600" cy="2749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55" smtClean="0">
                <a:latin typeface="Arial"/>
                <a:cs typeface="Arial"/>
              </a:rPr>
              <a:t>7</a:t>
            </a:r>
            <a:endParaRPr sz="16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359911" y="3060572"/>
            <a:ext cx="838200" cy="2749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75" smtClean="0">
                <a:latin typeface="Arial"/>
                <a:cs typeface="Arial"/>
              </a:rPr>
              <a:t>7a</a:t>
            </a:r>
            <a:endParaRPr sz="1600">
              <a:latin typeface="Arial"/>
              <a:cs typeface="Arial"/>
            </a:endParaRPr>
          </a:p>
        </p:txBody>
      </p:sp>
      <p:sp>
        <p:nvSpPr>
          <p:cNvPr id="55" name="object 55"/>
          <p:cNvSpPr/>
          <p:nvPr/>
        </p:nvSpPr>
        <p:spPr>
          <a:xfrm flipH="1">
            <a:off x="954786" y="3609594"/>
            <a:ext cx="0" cy="404241"/>
          </a:xfrm>
          <a:custGeom>
            <a:rect l="l" t="t" r="r" b="b"/>
            <a:pathLst>
              <a:path h="404241">
                <a:moveTo>
                  <a:pt x="0" y="0"/>
                </a:moveTo>
                <a:lnTo>
                  <a:pt x="0" y="40424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6" name="object 56"/>
          <p:cNvSpPr/>
          <p:nvPr/>
        </p:nvSpPr>
        <p:spPr>
          <a:xfrm>
            <a:off x="750569" y="3352038"/>
            <a:ext cx="1450848" cy="251460"/>
          </a:xfrm>
          <a:custGeom>
            <a:rect l="l" t="t" r="r" b="b"/>
            <a:pathLst>
              <a:path w="1450848" h="251460">
                <a:moveTo>
                  <a:pt x="0" y="41910"/>
                </a:moveTo>
                <a:lnTo>
                  <a:pt x="19438" y="6533"/>
                </a:lnTo>
                <a:lnTo>
                  <a:pt x="1408938" y="0"/>
                </a:lnTo>
                <a:lnTo>
                  <a:pt x="1423059" y="2446"/>
                </a:lnTo>
                <a:lnTo>
                  <a:pt x="1435135" y="9216"/>
                </a:lnTo>
                <a:lnTo>
                  <a:pt x="1444314" y="19455"/>
                </a:lnTo>
                <a:lnTo>
                  <a:pt x="1449738" y="32307"/>
                </a:lnTo>
                <a:lnTo>
                  <a:pt x="1450848" y="209550"/>
                </a:lnTo>
                <a:lnTo>
                  <a:pt x="1448401" y="223671"/>
                </a:lnTo>
                <a:lnTo>
                  <a:pt x="1441631" y="235747"/>
                </a:lnTo>
                <a:lnTo>
                  <a:pt x="1431392" y="244926"/>
                </a:lnTo>
                <a:lnTo>
                  <a:pt x="1418540" y="250350"/>
                </a:lnTo>
                <a:lnTo>
                  <a:pt x="41910" y="251460"/>
                </a:lnTo>
                <a:lnTo>
                  <a:pt x="27773" y="249013"/>
                </a:lnTo>
                <a:lnTo>
                  <a:pt x="15696" y="242243"/>
                </a:lnTo>
                <a:lnTo>
                  <a:pt x="6524" y="232004"/>
                </a:lnTo>
                <a:lnTo>
                  <a:pt x="1107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1101089" y="3598926"/>
            <a:ext cx="0" cy="414019"/>
          </a:xfrm>
          <a:custGeom>
            <a:rect l="l" t="t" r="r" b="b"/>
            <a:pathLst>
              <a:path h="414020">
                <a:moveTo>
                  <a:pt x="0" y="414019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8" name="object 58"/>
          <p:cNvSpPr/>
          <p:nvPr/>
        </p:nvSpPr>
        <p:spPr>
          <a:xfrm>
            <a:off x="750569" y="4014978"/>
            <a:ext cx="562355" cy="251460"/>
          </a:xfrm>
          <a:custGeom>
            <a:rect l="l" t="t" r="r" b="b"/>
            <a:pathLst>
              <a:path w="562356" h="251460">
                <a:moveTo>
                  <a:pt x="0" y="41910"/>
                </a:moveTo>
                <a:lnTo>
                  <a:pt x="19438" y="6533"/>
                </a:lnTo>
                <a:lnTo>
                  <a:pt x="520445" y="0"/>
                </a:lnTo>
                <a:lnTo>
                  <a:pt x="534567" y="2446"/>
                </a:lnTo>
                <a:lnTo>
                  <a:pt x="546643" y="9216"/>
                </a:lnTo>
                <a:lnTo>
                  <a:pt x="555822" y="19455"/>
                </a:lnTo>
                <a:lnTo>
                  <a:pt x="561246" y="32307"/>
                </a:lnTo>
                <a:lnTo>
                  <a:pt x="562356" y="209550"/>
                </a:lnTo>
                <a:lnTo>
                  <a:pt x="559909" y="223671"/>
                </a:lnTo>
                <a:lnTo>
                  <a:pt x="553139" y="235747"/>
                </a:lnTo>
                <a:lnTo>
                  <a:pt x="542900" y="244926"/>
                </a:lnTo>
                <a:lnTo>
                  <a:pt x="530048" y="250350"/>
                </a:lnTo>
                <a:lnTo>
                  <a:pt x="41910" y="251460"/>
                </a:lnTo>
                <a:lnTo>
                  <a:pt x="27773" y="249013"/>
                </a:lnTo>
                <a:lnTo>
                  <a:pt x="15696" y="242243"/>
                </a:lnTo>
                <a:lnTo>
                  <a:pt x="6524" y="232004"/>
                </a:lnTo>
                <a:lnTo>
                  <a:pt x="1107" y="219152"/>
                </a:lnTo>
                <a:lnTo>
                  <a:pt x="0" y="41910"/>
                </a:lnTo>
                <a:close/>
              </a:path>
            </a:pathLst>
          </a:custGeom>
          <a:ln w="19812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805383" y="4007104"/>
            <a:ext cx="4171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85" smtClean="0">
                <a:latin typeface="Arial"/>
                <a:cs typeface="Arial"/>
              </a:rPr>
              <a:t>eL</a:t>
            </a:r>
            <a:r>
              <a:rPr sz="1400" b="1" spc="-100" smtClean="0">
                <a:latin typeface="Arial"/>
                <a:cs typeface="Arial"/>
              </a:rPr>
              <a:t>T</a:t>
            </a:r>
            <a:r>
              <a:rPr sz="1400" b="1" spc="-95" smtClean="0">
                <a:latin typeface="Arial"/>
                <a:cs typeface="Arial"/>
              </a:rPr>
              <a:t>E</a:t>
            </a:r>
            <a:endParaRPr sz="1400">
              <a:latin typeface="Arial"/>
              <a:cs typeface="Arial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1632966" y="4018026"/>
            <a:ext cx="562356" cy="252983"/>
          </a:xfrm>
          <a:custGeom>
            <a:rect l="l" t="t" r="r" b="b"/>
            <a:pathLst>
              <a:path w="562356" h="252983">
                <a:moveTo>
                  <a:pt x="0" y="42163"/>
                </a:moveTo>
                <a:lnTo>
                  <a:pt x="19366" y="6712"/>
                </a:lnTo>
                <a:lnTo>
                  <a:pt x="520192" y="0"/>
                </a:lnTo>
                <a:lnTo>
                  <a:pt x="534313" y="2434"/>
                </a:lnTo>
                <a:lnTo>
                  <a:pt x="546412" y="9171"/>
                </a:lnTo>
                <a:lnTo>
                  <a:pt x="555643" y="19366"/>
                </a:lnTo>
                <a:lnTo>
                  <a:pt x="561158" y="32171"/>
                </a:lnTo>
                <a:lnTo>
                  <a:pt x="562356" y="210819"/>
                </a:lnTo>
                <a:lnTo>
                  <a:pt x="559921" y="224941"/>
                </a:lnTo>
                <a:lnTo>
                  <a:pt x="553184" y="237040"/>
                </a:lnTo>
                <a:lnTo>
                  <a:pt x="542989" y="246271"/>
                </a:lnTo>
                <a:lnTo>
                  <a:pt x="530184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1784350" y="4011421"/>
            <a:ext cx="25717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1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1312925" y="4097273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3" name="object 63"/>
          <p:cNvSpPr/>
          <p:nvPr/>
        </p:nvSpPr>
        <p:spPr>
          <a:xfrm>
            <a:off x="1308353" y="4191761"/>
            <a:ext cx="323849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575259" y="3680967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C</a:t>
            </a:r>
            <a:endParaRPr sz="105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141577" y="3680967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1149096" y="4034028"/>
            <a:ext cx="111252" cy="109728"/>
          </a:xfrm>
          <a:custGeom>
            <a:rect l="l" t="t" r="r" b="b"/>
            <a:pathLst>
              <a:path w="111252" h="109727">
                <a:moveTo>
                  <a:pt x="111252" y="41910"/>
                </a:moveTo>
                <a:lnTo>
                  <a:pt x="0" y="41910"/>
                </a:lnTo>
                <a:lnTo>
                  <a:pt x="34378" y="67818"/>
                </a:lnTo>
                <a:lnTo>
                  <a:pt x="21247" y="109728"/>
                </a:lnTo>
                <a:lnTo>
                  <a:pt x="55626" y="83820"/>
                </a:lnTo>
                <a:lnTo>
                  <a:pt x="81887" y="83820"/>
                </a:lnTo>
                <a:lnTo>
                  <a:pt x="76873" y="67818"/>
                </a:lnTo>
                <a:lnTo>
                  <a:pt x="111252" y="41910"/>
                </a:lnTo>
                <a:close/>
              </a:path>
              <a:path w="111252" h="109727">
                <a:moveTo>
                  <a:pt x="81887" y="83820"/>
                </a:moveTo>
                <a:lnTo>
                  <a:pt x="55626" y="83820"/>
                </a:lnTo>
                <a:lnTo>
                  <a:pt x="90004" y="109728"/>
                </a:lnTo>
                <a:lnTo>
                  <a:pt x="81887" y="83820"/>
                </a:lnTo>
                <a:close/>
              </a:path>
              <a:path w="111252" h="109727">
                <a:moveTo>
                  <a:pt x="55626" y="0"/>
                </a:moveTo>
                <a:lnTo>
                  <a:pt x="42494" y="41910"/>
                </a:lnTo>
                <a:lnTo>
                  <a:pt x="68757" y="41910"/>
                </a:lnTo>
                <a:lnTo>
                  <a:pt x="5562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7" name="object 67"/>
          <p:cNvSpPr/>
          <p:nvPr/>
        </p:nvSpPr>
        <p:spPr>
          <a:xfrm>
            <a:off x="1149096" y="4034028"/>
            <a:ext cx="111252" cy="109728"/>
          </a:xfrm>
          <a:custGeom>
            <a:rect l="l" t="t" r="r" b="b"/>
            <a:pathLst>
              <a:path w="111252" h="109727">
                <a:moveTo>
                  <a:pt x="0" y="41910"/>
                </a:moveTo>
                <a:lnTo>
                  <a:pt x="42494" y="41910"/>
                </a:lnTo>
                <a:lnTo>
                  <a:pt x="55626" y="0"/>
                </a:lnTo>
                <a:lnTo>
                  <a:pt x="68757" y="41910"/>
                </a:lnTo>
                <a:lnTo>
                  <a:pt x="111252" y="41910"/>
                </a:lnTo>
                <a:lnTo>
                  <a:pt x="76873" y="67818"/>
                </a:lnTo>
                <a:lnTo>
                  <a:pt x="90004" y="109728"/>
                </a:lnTo>
                <a:lnTo>
                  <a:pt x="55626" y="83820"/>
                </a:lnTo>
                <a:lnTo>
                  <a:pt x="21247" y="109728"/>
                </a:lnTo>
                <a:lnTo>
                  <a:pt x="34378" y="67818"/>
                </a:lnTo>
                <a:lnTo>
                  <a:pt x="0" y="41910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8" name="object 68"/>
          <p:cNvSpPr/>
          <p:nvPr/>
        </p:nvSpPr>
        <p:spPr>
          <a:xfrm>
            <a:off x="1159763" y="4158996"/>
            <a:ext cx="105156" cy="89916"/>
          </a:xfrm>
          <a:custGeom>
            <a:rect l="l" t="t" r="r" b="b"/>
            <a:pathLst>
              <a:path w="105154" h="89916">
                <a:moveTo>
                  <a:pt x="52577" y="0"/>
                </a:moveTo>
                <a:lnTo>
                  <a:pt x="0" y="89915"/>
                </a:lnTo>
                <a:lnTo>
                  <a:pt x="105155" y="89915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9" name="object 69"/>
          <p:cNvSpPr/>
          <p:nvPr/>
        </p:nvSpPr>
        <p:spPr>
          <a:xfrm>
            <a:off x="1159763" y="4158996"/>
            <a:ext cx="105156" cy="89916"/>
          </a:xfrm>
          <a:custGeom>
            <a:rect l="l" t="t" r="r" b="b"/>
            <a:pathLst>
              <a:path w="105154" h="89916">
                <a:moveTo>
                  <a:pt x="0" y="89915"/>
                </a:moveTo>
                <a:lnTo>
                  <a:pt x="52577" y="0"/>
                </a:lnTo>
                <a:lnTo>
                  <a:pt x="105155" y="89915"/>
                </a:lnTo>
                <a:lnTo>
                  <a:pt x="0" y="8991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0" name="object 70"/>
          <p:cNvSpPr/>
          <p:nvPr/>
        </p:nvSpPr>
        <p:spPr>
          <a:xfrm flipH="1">
            <a:off x="3176777" y="3609594"/>
            <a:ext cx="0" cy="404241"/>
          </a:xfrm>
          <a:custGeom>
            <a:rect l="l" t="t" r="r" b="b"/>
            <a:pathLst>
              <a:path h="404241">
                <a:moveTo>
                  <a:pt x="0" y="0"/>
                </a:moveTo>
                <a:lnTo>
                  <a:pt x="0" y="40424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1" name="object 71"/>
          <p:cNvSpPr/>
          <p:nvPr/>
        </p:nvSpPr>
        <p:spPr>
          <a:xfrm>
            <a:off x="2971038" y="3352038"/>
            <a:ext cx="1452372" cy="251460"/>
          </a:xfrm>
          <a:custGeom>
            <a:rect l="l" t="t" r="r" b="b"/>
            <a:pathLst>
              <a:path w="1452372" h="251460">
                <a:moveTo>
                  <a:pt x="0" y="41910"/>
                </a:moveTo>
                <a:lnTo>
                  <a:pt x="19455" y="6533"/>
                </a:lnTo>
                <a:lnTo>
                  <a:pt x="1410462" y="0"/>
                </a:lnTo>
                <a:lnTo>
                  <a:pt x="1424583" y="2446"/>
                </a:lnTo>
                <a:lnTo>
                  <a:pt x="1436659" y="9216"/>
                </a:lnTo>
                <a:lnTo>
                  <a:pt x="1445838" y="19455"/>
                </a:lnTo>
                <a:lnTo>
                  <a:pt x="1451262" y="32307"/>
                </a:lnTo>
                <a:lnTo>
                  <a:pt x="1452372" y="209550"/>
                </a:lnTo>
                <a:lnTo>
                  <a:pt x="1449925" y="223671"/>
                </a:lnTo>
                <a:lnTo>
                  <a:pt x="1443155" y="235747"/>
                </a:lnTo>
                <a:lnTo>
                  <a:pt x="1432916" y="244926"/>
                </a:lnTo>
                <a:lnTo>
                  <a:pt x="1420064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2" name="object 72"/>
          <p:cNvSpPr/>
          <p:nvPr/>
        </p:nvSpPr>
        <p:spPr>
          <a:xfrm flipH="1">
            <a:off x="3323082" y="3598926"/>
            <a:ext cx="0" cy="414019"/>
          </a:xfrm>
          <a:custGeom>
            <a:rect l="l" t="t" r="r" b="b"/>
            <a:pathLst>
              <a:path h="414020">
                <a:moveTo>
                  <a:pt x="0" y="414019"/>
                </a:moveTo>
                <a:lnTo>
                  <a:pt x="0" y="0"/>
                </a:lnTo>
              </a:path>
            </a:pathLst>
          </a:custGeom>
          <a:ln w="25908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3" name="object 73"/>
          <p:cNvSpPr/>
          <p:nvPr/>
        </p:nvSpPr>
        <p:spPr>
          <a:xfrm>
            <a:off x="2971038" y="4014978"/>
            <a:ext cx="563879" cy="251460"/>
          </a:xfrm>
          <a:custGeom>
            <a:rect l="l" t="t" r="r" b="b"/>
            <a:pathLst>
              <a:path w="563879" h="251460">
                <a:moveTo>
                  <a:pt x="0" y="41910"/>
                </a:moveTo>
                <a:lnTo>
                  <a:pt x="19455" y="6533"/>
                </a:lnTo>
                <a:lnTo>
                  <a:pt x="521970" y="0"/>
                </a:lnTo>
                <a:lnTo>
                  <a:pt x="536091" y="2446"/>
                </a:lnTo>
                <a:lnTo>
                  <a:pt x="548167" y="9216"/>
                </a:lnTo>
                <a:lnTo>
                  <a:pt x="557346" y="19455"/>
                </a:lnTo>
                <a:lnTo>
                  <a:pt x="562770" y="32307"/>
                </a:lnTo>
                <a:lnTo>
                  <a:pt x="563880" y="209550"/>
                </a:lnTo>
                <a:lnTo>
                  <a:pt x="561433" y="223671"/>
                </a:lnTo>
                <a:lnTo>
                  <a:pt x="554663" y="235747"/>
                </a:lnTo>
                <a:lnTo>
                  <a:pt x="544424" y="244926"/>
                </a:lnTo>
                <a:lnTo>
                  <a:pt x="531572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3027426" y="4007104"/>
            <a:ext cx="4171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85" smtClean="0">
                <a:latin typeface="Arial"/>
                <a:cs typeface="Arial"/>
              </a:rPr>
              <a:t>eL</a:t>
            </a:r>
            <a:r>
              <a:rPr sz="1400" b="1" spc="-100" smtClean="0">
                <a:latin typeface="Arial"/>
                <a:cs typeface="Arial"/>
              </a:rPr>
              <a:t>T</a:t>
            </a:r>
            <a:r>
              <a:rPr sz="1400" b="1" spc="-95" smtClean="0">
                <a:latin typeface="Arial"/>
                <a:cs typeface="Arial"/>
              </a:rPr>
              <a:t>E</a:t>
            </a:r>
            <a:endParaRPr sz="1400">
              <a:latin typeface="Arial"/>
              <a:cs typeface="Arial"/>
            </a:endParaRPr>
          </a:p>
        </p:txBody>
      </p:sp>
      <p:sp>
        <p:nvSpPr>
          <p:cNvPr id="75" name="object 75"/>
          <p:cNvSpPr/>
          <p:nvPr/>
        </p:nvSpPr>
        <p:spPr>
          <a:xfrm>
            <a:off x="3854958" y="4018026"/>
            <a:ext cx="562356" cy="252983"/>
          </a:xfrm>
          <a:custGeom>
            <a:rect l="l" t="t" r="r" b="b"/>
            <a:pathLst>
              <a:path w="562356" h="252983">
                <a:moveTo>
                  <a:pt x="0" y="42163"/>
                </a:moveTo>
                <a:lnTo>
                  <a:pt x="19366" y="6712"/>
                </a:lnTo>
                <a:lnTo>
                  <a:pt x="520192" y="0"/>
                </a:lnTo>
                <a:lnTo>
                  <a:pt x="534313" y="2434"/>
                </a:lnTo>
                <a:lnTo>
                  <a:pt x="546412" y="9171"/>
                </a:lnTo>
                <a:lnTo>
                  <a:pt x="555643" y="19366"/>
                </a:lnTo>
                <a:lnTo>
                  <a:pt x="561158" y="32171"/>
                </a:lnTo>
                <a:lnTo>
                  <a:pt x="562356" y="210819"/>
                </a:lnTo>
                <a:lnTo>
                  <a:pt x="559921" y="224941"/>
                </a:lnTo>
                <a:lnTo>
                  <a:pt x="553184" y="237040"/>
                </a:lnTo>
                <a:lnTo>
                  <a:pt x="542989" y="246271"/>
                </a:lnTo>
                <a:lnTo>
                  <a:pt x="530184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6" name="object 76"/>
          <p:cNvSpPr txBox="1"/>
          <p:nvPr/>
        </p:nvSpPr>
        <p:spPr>
          <a:xfrm>
            <a:off x="4006722" y="4011421"/>
            <a:ext cx="25717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1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3530346" y="4138421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8" name="object 78"/>
          <p:cNvSpPr txBox="1"/>
          <p:nvPr/>
        </p:nvSpPr>
        <p:spPr>
          <a:xfrm>
            <a:off x="2752470" y="3680967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C</a:t>
            </a:r>
            <a:endParaRPr sz="1050">
              <a:latin typeface="Arial"/>
              <a:cs typeface="Arial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3363595" y="3680967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80" name="object 80"/>
          <p:cNvSpPr/>
          <p:nvPr/>
        </p:nvSpPr>
        <p:spPr>
          <a:xfrm flipH="1">
            <a:off x="4127753" y="3605021"/>
            <a:ext cx="0" cy="414019"/>
          </a:xfrm>
          <a:custGeom>
            <a:rect l="l" t="t" r="r" b="b"/>
            <a:pathLst>
              <a:path h="414020">
                <a:moveTo>
                  <a:pt x="0" y="414019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1" name="object 81"/>
          <p:cNvSpPr txBox="1"/>
          <p:nvPr/>
        </p:nvSpPr>
        <p:spPr>
          <a:xfrm>
            <a:off x="4177410" y="3680967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3913632" y="3427476"/>
            <a:ext cx="111251" cy="111252"/>
          </a:xfrm>
          <a:custGeom>
            <a:rect l="l" t="t" r="r" b="b"/>
            <a:pathLst>
              <a:path w="111251" h="111252">
                <a:moveTo>
                  <a:pt x="111252" y="42545"/>
                </a:moveTo>
                <a:lnTo>
                  <a:pt x="0" y="42545"/>
                </a:lnTo>
                <a:lnTo>
                  <a:pt x="34417" y="68707"/>
                </a:lnTo>
                <a:lnTo>
                  <a:pt x="21209" y="111252"/>
                </a:lnTo>
                <a:lnTo>
                  <a:pt x="55626" y="84963"/>
                </a:lnTo>
                <a:lnTo>
                  <a:pt x="81881" y="84963"/>
                </a:lnTo>
                <a:lnTo>
                  <a:pt x="76835" y="68707"/>
                </a:lnTo>
                <a:lnTo>
                  <a:pt x="111252" y="42545"/>
                </a:lnTo>
                <a:close/>
              </a:path>
              <a:path w="111251" h="111252">
                <a:moveTo>
                  <a:pt x="81881" y="84963"/>
                </a:moveTo>
                <a:lnTo>
                  <a:pt x="55626" y="84963"/>
                </a:lnTo>
                <a:lnTo>
                  <a:pt x="90043" y="111252"/>
                </a:lnTo>
                <a:lnTo>
                  <a:pt x="81881" y="84963"/>
                </a:lnTo>
                <a:close/>
              </a:path>
              <a:path w="111251" h="111252">
                <a:moveTo>
                  <a:pt x="55626" y="0"/>
                </a:moveTo>
                <a:lnTo>
                  <a:pt x="42545" y="42545"/>
                </a:lnTo>
                <a:lnTo>
                  <a:pt x="68707" y="42545"/>
                </a:lnTo>
                <a:lnTo>
                  <a:pt x="5562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3" name="object 83"/>
          <p:cNvSpPr/>
          <p:nvPr/>
        </p:nvSpPr>
        <p:spPr>
          <a:xfrm>
            <a:off x="3913632" y="3427476"/>
            <a:ext cx="111251" cy="111252"/>
          </a:xfrm>
          <a:custGeom>
            <a:rect l="l" t="t" r="r" b="b"/>
            <a:pathLst>
              <a:path w="111251" h="111252">
                <a:moveTo>
                  <a:pt x="0" y="42545"/>
                </a:moveTo>
                <a:lnTo>
                  <a:pt x="42545" y="42545"/>
                </a:lnTo>
                <a:lnTo>
                  <a:pt x="55626" y="0"/>
                </a:lnTo>
                <a:lnTo>
                  <a:pt x="68707" y="42545"/>
                </a:lnTo>
                <a:lnTo>
                  <a:pt x="111252" y="42545"/>
                </a:lnTo>
                <a:lnTo>
                  <a:pt x="76835" y="68707"/>
                </a:lnTo>
                <a:lnTo>
                  <a:pt x="90043" y="111252"/>
                </a:lnTo>
                <a:lnTo>
                  <a:pt x="55626" y="84963"/>
                </a:lnTo>
                <a:lnTo>
                  <a:pt x="21209" y="111252"/>
                </a:lnTo>
                <a:lnTo>
                  <a:pt x="34417" y="68707"/>
                </a:lnTo>
                <a:lnTo>
                  <a:pt x="0" y="4254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4" name="object 84"/>
          <p:cNvSpPr/>
          <p:nvPr/>
        </p:nvSpPr>
        <p:spPr>
          <a:xfrm>
            <a:off x="3381755" y="4093464"/>
            <a:ext cx="105155" cy="89916"/>
          </a:xfrm>
          <a:custGeom>
            <a:rect l="l" t="t" r="r" b="b"/>
            <a:pathLst>
              <a:path w="105153" h="89916">
                <a:moveTo>
                  <a:pt x="52577" y="0"/>
                </a:moveTo>
                <a:lnTo>
                  <a:pt x="0" y="89916"/>
                </a:lnTo>
                <a:lnTo>
                  <a:pt x="105155" y="89916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5" name="object 85"/>
          <p:cNvSpPr/>
          <p:nvPr/>
        </p:nvSpPr>
        <p:spPr>
          <a:xfrm>
            <a:off x="3381755" y="4093464"/>
            <a:ext cx="105155" cy="89916"/>
          </a:xfrm>
          <a:custGeom>
            <a:rect l="l" t="t" r="r" b="b"/>
            <a:pathLst>
              <a:path w="105153" h="89916">
                <a:moveTo>
                  <a:pt x="0" y="89916"/>
                </a:moveTo>
                <a:lnTo>
                  <a:pt x="52577" y="0"/>
                </a:lnTo>
                <a:lnTo>
                  <a:pt x="105155" y="89916"/>
                </a:lnTo>
                <a:lnTo>
                  <a:pt x="0" y="89916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6" name="object 86"/>
          <p:cNvSpPr/>
          <p:nvPr/>
        </p:nvSpPr>
        <p:spPr>
          <a:xfrm flipH="1">
            <a:off x="5404865" y="3609594"/>
            <a:ext cx="0" cy="404241"/>
          </a:xfrm>
          <a:custGeom>
            <a:rect l="l" t="t" r="r" b="b"/>
            <a:pathLst>
              <a:path h="404241">
                <a:moveTo>
                  <a:pt x="0" y="0"/>
                </a:moveTo>
                <a:lnTo>
                  <a:pt x="0" y="40424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7" name="object 87"/>
          <p:cNvSpPr/>
          <p:nvPr/>
        </p:nvSpPr>
        <p:spPr>
          <a:xfrm>
            <a:off x="5199126" y="3352038"/>
            <a:ext cx="1452372" cy="251460"/>
          </a:xfrm>
          <a:custGeom>
            <a:rect l="l" t="t" r="r" b="b"/>
            <a:pathLst>
              <a:path w="1452372" h="251460">
                <a:moveTo>
                  <a:pt x="0" y="41910"/>
                </a:moveTo>
                <a:lnTo>
                  <a:pt x="19455" y="6533"/>
                </a:lnTo>
                <a:lnTo>
                  <a:pt x="1410462" y="0"/>
                </a:lnTo>
                <a:lnTo>
                  <a:pt x="1424583" y="2446"/>
                </a:lnTo>
                <a:lnTo>
                  <a:pt x="1436659" y="9216"/>
                </a:lnTo>
                <a:lnTo>
                  <a:pt x="1445838" y="19455"/>
                </a:lnTo>
                <a:lnTo>
                  <a:pt x="1451262" y="32307"/>
                </a:lnTo>
                <a:lnTo>
                  <a:pt x="1452372" y="209550"/>
                </a:lnTo>
                <a:lnTo>
                  <a:pt x="1449925" y="223671"/>
                </a:lnTo>
                <a:lnTo>
                  <a:pt x="1443155" y="235747"/>
                </a:lnTo>
                <a:lnTo>
                  <a:pt x="1432916" y="244926"/>
                </a:lnTo>
                <a:lnTo>
                  <a:pt x="1420064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8" name="object 88"/>
          <p:cNvSpPr/>
          <p:nvPr/>
        </p:nvSpPr>
        <p:spPr>
          <a:xfrm>
            <a:off x="5199126" y="4014978"/>
            <a:ext cx="563879" cy="251460"/>
          </a:xfrm>
          <a:custGeom>
            <a:rect l="l" t="t" r="r" b="b"/>
            <a:pathLst>
              <a:path w="563879" h="251460">
                <a:moveTo>
                  <a:pt x="0" y="41910"/>
                </a:moveTo>
                <a:lnTo>
                  <a:pt x="19455" y="6533"/>
                </a:lnTo>
                <a:lnTo>
                  <a:pt x="521970" y="0"/>
                </a:lnTo>
                <a:lnTo>
                  <a:pt x="536091" y="2446"/>
                </a:lnTo>
                <a:lnTo>
                  <a:pt x="548167" y="9216"/>
                </a:lnTo>
                <a:lnTo>
                  <a:pt x="557346" y="19455"/>
                </a:lnTo>
                <a:lnTo>
                  <a:pt x="562770" y="32307"/>
                </a:lnTo>
                <a:lnTo>
                  <a:pt x="563880" y="209550"/>
                </a:lnTo>
                <a:lnTo>
                  <a:pt x="561433" y="223671"/>
                </a:lnTo>
                <a:lnTo>
                  <a:pt x="554663" y="235747"/>
                </a:lnTo>
                <a:lnTo>
                  <a:pt x="544424" y="244926"/>
                </a:lnTo>
                <a:lnTo>
                  <a:pt x="531572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9" name="object 89"/>
          <p:cNvSpPr txBox="1"/>
          <p:nvPr/>
        </p:nvSpPr>
        <p:spPr>
          <a:xfrm>
            <a:off x="5255133" y="4007104"/>
            <a:ext cx="4171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85" smtClean="0">
                <a:latin typeface="Arial"/>
                <a:cs typeface="Arial"/>
              </a:rPr>
              <a:t>eL</a:t>
            </a:r>
            <a:r>
              <a:rPr sz="1400" b="1" spc="-100" smtClean="0">
                <a:latin typeface="Arial"/>
                <a:cs typeface="Arial"/>
              </a:rPr>
              <a:t>T</a:t>
            </a:r>
            <a:r>
              <a:rPr sz="1400" b="1" spc="-95" smtClean="0">
                <a:latin typeface="Arial"/>
                <a:cs typeface="Arial"/>
              </a:rPr>
              <a:t>E</a:t>
            </a:r>
            <a:endParaRPr sz="1400">
              <a:latin typeface="Arial"/>
              <a:cs typeface="Arial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6081521" y="4018026"/>
            <a:ext cx="563879" cy="252983"/>
          </a:xfrm>
          <a:custGeom>
            <a:rect l="l" t="t" r="r" b="b"/>
            <a:pathLst>
              <a:path w="563879" h="252983">
                <a:moveTo>
                  <a:pt x="0" y="42163"/>
                </a:moveTo>
                <a:lnTo>
                  <a:pt x="19366" y="6712"/>
                </a:lnTo>
                <a:lnTo>
                  <a:pt x="521716" y="0"/>
                </a:lnTo>
                <a:lnTo>
                  <a:pt x="535837" y="2434"/>
                </a:lnTo>
                <a:lnTo>
                  <a:pt x="547936" y="9171"/>
                </a:lnTo>
                <a:lnTo>
                  <a:pt x="557167" y="19366"/>
                </a:lnTo>
                <a:lnTo>
                  <a:pt x="562682" y="32171"/>
                </a:lnTo>
                <a:lnTo>
                  <a:pt x="563880" y="210819"/>
                </a:lnTo>
                <a:lnTo>
                  <a:pt x="561445" y="224941"/>
                </a:lnTo>
                <a:lnTo>
                  <a:pt x="554708" y="237040"/>
                </a:lnTo>
                <a:lnTo>
                  <a:pt x="544513" y="246271"/>
                </a:lnTo>
                <a:lnTo>
                  <a:pt x="531708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1" name="object 91"/>
          <p:cNvSpPr txBox="1"/>
          <p:nvPr/>
        </p:nvSpPr>
        <p:spPr>
          <a:xfrm>
            <a:off x="6196076" y="4011421"/>
            <a:ext cx="25717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1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</p:txBody>
      </p:sp>
      <p:sp>
        <p:nvSpPr>
          <p:cNvPr id="92" name="object 92"/>
          <p:cNvSpPr/>
          <p:nvPr/>
        </p:nvSpPr>
        <p:spPr>
          <a:xfrm>
            <a:off x="5763005" y="4097273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00AFE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3" name="object 93"/>
          <p:cNvSpPr/>
          <p:nvPr/>
        </p:nvSpPr>
        <p:spPr>
          <a:xfrm>
            <a:off x="5758434" y="4191761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4" name="object 94"/>
          <p:cNvSpPr txBox="1"/>
          <p:nvPr/>
        </p:nvSpPr>
        <p:spPr>
          <a:xfrm>
            <a:off x="5023484" y="3684523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C</a:t>
            </a:r>
            <a:endParaRPr sz="1050">
              <a:latin typeface="Arial"/>
              <a:cs typeface="Arial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5585586" y="3684523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96" name="object 96"/>
          <p:cNvSpPr/>
          <p:nvPr/>
        </p:nvSpPr>
        <p:spPr>
          <a:xfrm flipH="1">
            <a:off x="6355841" y="3605021"/>
            <a:ext cx="0" cy="414019"/>
          </a:xfrm>
          <a:custGeom>
            <a:rect l="l" t="t" r="r" b="b"/>
            <a:pathLst>
              <a:path h="414020">
                <a:moveTo>
                  <a:pt x="0" y="414019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7" name="object 97"/>
          <p:cNvSpPr txBox="1"/>
          <p:nvPr/>
        </p:nvSpPr>
        <p:spPr>
          <a:xfrm>
            <a:off x="6391147" y="3684523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98" name="object 98"/>
          <p:cNvSpPr/>
          <p:nvPr/>
        </p:nvSpPr>
        <p:spPr>
          <a:xfrm>
            <a:off x="6472428" y="4079747"/>
            <a:ext cx="111251" cy="109728"/>
          </a:xfrm>
          <a:custGeom>
            <a:rect l="l" t="t" r="r" b="b"/>
            <a:pathLst>
              <a:path w="111251" h="109727">
                <a:moveTo>
                  <a:pt x="111252" y="41909"/>
                </a:moveTo>
                <a:lnTo>
                  <a:pt x="0" y="41909"/>
                </a:lnTo>
                <a:lnTo>
                  <a:pt x="34417" y="67817"/>
                </a:lnTo>
                <a:lnTo>
                  <a:pt x="21209" y="109727"/>
                </a:lnTo>
                <a:lnTo>
                  <a:pt x="55626" y="83819"/>
                </a:lnTo>
                <a:lnTo>
                  <a:pt x="81878" y="83819"/>
                </a:lnTo>
                <a:lnTo>
                  <a:pt x="76835" y="67817"/>
                </a:lnTo>
                <a:lnTo>
                  <a:pt x="111252" y="41909"/>
                </a:lnTo>
                <a:close/>
              </a:path>
              <a:path w="111251" h="109727">
                <a:moveTo>
                  <a:pt x="81878" y="83819"/>
                </a:moveTo>
                <a:lnTo>
                  <a:pt x="55626" y="83819"/>
                </a:lnTo>
                <a:lnTo>
                  <a:pt x="90043" y="109727"/>
                </a:lnTo>
                <a:lnTo>
                  <a:pt x="81878" y="83819"/>
                </a:lnTo>
                <a:close/>
              </a:path>
              <a:path w="111251" h="109727">
                <a:moveTo>
                  <a:pt x="55626" y="0"/>
                </a:moveTo>
                <a:lnTo>
                  <a:pt x="42545" y="41909"/>
                </a:lnTo>
                <a:lnTo>
                  <a:pt x="68707" y="41909"/>
                </a:lnTo>
                <a:lnTo>
                  <a:pt x="5562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9" name="object 99"/>
          <p:cNvSpPr/>
          <p:nvPr/>
        </p:nvSpPr>
        <p:spPr>
          <a:xfrm>
            <a:off x="6472428" y="4079747"/>
            <a:ext cx="111251" cy="109728"/>
          </a:xfrm>
          <a:custGeom>
            <a:rect l="l" t="t" r="r" b="b"/>
            <a:pathLst>
              <a:path w="111251" h="109727">
                <a:moveTo>
                  <a:pt x="0" y="41909"/>
                </a:moveTo>
                <a:lnTo>
                  <a:pt x="42545" y="41909"/>
                </a:lnTo>
                <a:lnTo>
                  <a:pt x="55626" y="0"/>
                </a:lnTo>
                <a:lnTo>
                  <a:pt x="68707" y="41909"/>
                </a:lnTo>
                <a:lnTo>
                  <a:pt x="111252" y="41909"/>
                </a:lnTo>
                <a:lnTo>
                  <a:pt x="76835" y="67817"/>
                </a:lnTo>
                <a:lnTo>
                  <a:pt x="90043" y="109727"/>
                </a:lnTo>
                <a:lnTo>
                  <a:pt x="55626" y="83819"/>
                </a:lnTo>
                <a:lnTo>
                  <a:pt x="21209" y="109727"/>
                </a:lnTo>
                <a:lnTo>
                  <a:pt x="34417" y="67817"/>
                </a:lnTo>
                <a:lnTo>
                  <a:pt x="0" y="41909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0" name="object 100"/>
          <p:cNvSpPr/>
          <p:nvPr/>
        </p:nvSpPr>
        <p:spPr>
          <a:xfrm>
            <a:off x="5623559" y="4091940"/>
            <a:ext cx="103632" cy="89916"/>
          </a:xfrm>
          <a:custGeom>
            <a:rect l="l" t="t" r="r" b="b"/>
            <a:pathLst>
              <a:path w="103632" h="89916">
                <a:moveTo>
                  <a:pt x="51816" y="0"/>
                </a:moveTo>
                <a:lnTo>
                  <a:pt x="0" y="89916"/>
                </a:lnTo>
                <a:lnTo>
                  <a:pt x="103632" y="89916"/>
                </a:lnTo>
                <a:lnTo>
                  <a:pt x="51816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1" name="object 101"/>
          <p:cNvSpPr/>
          <p:nvPr/>
        </p:nvSpPr>
        <p:spPr>
          <a:xfrm>
            <a:off x="5623559" y="4091940"/>
            <a:ext cx="103632" cy="89916"/>
          </a:xfrm>
          <a:custGeom>
            <a:rect l="l" t="t" r="r" b="b"/>
            <a:pathLst>
              <a:path w="103632" h="89916">
                <a:moveTo>
                  <a:pt x="0" y="89916"/>
                </a:moveTo>
                <a:lnTo>
                  <a:pt x="51816" y="0"/>
                </a:lnTo>
                <a:lnTo>
                  <a:pt x="103632" y="89916"/>
                </a:lnTo>
                <a:lnTo>
                  <a:pt x="0" y="89916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2" name="object 102"/>
          <p:cNvSpPr/>
          <p:nvPr/>
        </p:nvSpPr>
        <p:spPr>
          <a:xfrm flipH="1">
            <a:off x="9469373" y="1981961"/>
            <a:ext cx="0" cy="404240"/>
          </a:xfrm>
          <a:custGeom>
            <a:rect l="l" t="t" r="r" b="b"/>
            <a:pathLst>
              <a:path h="404240">
                <a:moveTo>
                  <a:pt x="0" y="0"/>
                </a:moveTo>
                <a:lnTo>
                  <a:pt x="0" y="404241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3" name="object 103"/>
          <p:cNvSpPr/>
          <p:nvPr/>
        </p:nvSpPr>
        <p:spPr>
          <a:xfrm>
            <a:off x="8818626" y="1725929"/>
            <a:ext cx="1452372" cy="251460"/>
          </a:xfrm>
          <a:custGeom>
            <a:rect l="l" t="t" r="r" b="b"/>
            <a:pathLst>
              <a:path w="1452372" h="251460">
                <a:moveTo>
                  <a:pt x="0" y="41910"/>
                </a:moveTo>
                <a:lnTo>
                  <a:pt x="19455" y="6533"/>
                </a:lnTo>
                <a:lnTo>
                  <a:pt x="1410462" y="0"/>
                </a:lnTo>
                <a:lnTo>
                  <a:pt x="1424583" y="2446"/>
                </a:lnTo>
                <a:lnTo>
                  <a:pt x="1436659" y="9216"/>
                </a:lnTo>
                <a:lnTo>
                  <a:pt x="1445838" y="19455"/>
                </a:lnTo>
                <a:lnTo>
                  <a:pt x="1451262" y="32307"/>
                </a:lnTo>
                <a:lnTo>
                  <a:pt x="1452372" y="209550"/>
                </a:lnTo>
                <a:lnTo>
                  <a:pt x="1449925" y="223671"/>
                </a:lnTo>
                <a:lnTo>
                  <a:pt x="1443155" y="235747"/>
                </a:lnTo>
                <a:lnTo>
                  <a:pt x="1432916" y="244926"/>
                </a:lnTo>
                <a:lnTo>
                  <a:pt x="1420064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4" name="object 104"/>
          <p:cNvSpPr/>
          <p:nvPr/>
        </p:nvSpPr>
        <p:spPr>
          <a:xfrm flipH="1">
            <a:off x="9614154" y="1972817"/>
            <a:ext cx="0" cy="414020"/>
          </a:xfrm>
          <a:custGeom>
            <a:rect l="l" t="t" r="r" b="b"/>
            <a:pathLst>
              <a:path h="414020">
                <a:moveTo>
                  <a:pt x="0" y="414020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5" name="object 105"/>
          <p:cNvSpPr/>
          <p:nvPr/>
        </p:nvSpPr>
        <p:spPr>
          <a:xfrm>
            <a:off x="9268206" y="2381250"/>
            <a:ext cx="563879" cy="251460"/>
          </a:xfrm>
          <a:custGeom>
            <a:rect l="l" t="t" r="r" b="b"/>
            <a:pathLst>
              <a:path w="563879" h="251460">
                <a:moveTo>
                  <a:pt x="0" y="41910"/>
                </a:moveTo>
                <a:lnTo>
                  <a:pt x="19455" y="6533"/>
                </a:lnTo>
                <a:lnTo>
                  <a:pt x="521970" y="0"/>
                </a:lnTo>
                <a:lnTo>
                  <a:pt x="536091" y="2446"/>
                </a:lnTo>
                <a:lnTo>
                  <a:pt x="548167" y="9216"/>
                </a:lnTo>
                <a:lnTo>
                  <a:pt x="557346" y="19455"/>
                </a:lnTo>
                <a:lnTo>
                  <a:pt x="562770" y="32307"/>
                </a:lnTo>
                <a:lnTo>
                  <a:pt x="563880" y="209550"/>
                </a:lnTo>
                <a:lnTo>
                  <a:pt x="561433" y="223671"/>
                </a:lnTo>
                <a:lnTo>
                  <a:pt x="554663" y="235747"/>
                </a:lnTo>
                <a:lnTo>
                  <a:pt x="544424" y="244926"/>
                </a:lnTo>
                <a:lnTo>
                  <a:pt x="531572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6" name="object 106"/>
          <p:cNvSpPr/>
          <p:nvPr/>
        </p:nvSpPr>
        <p:spPr>
          <a:xfrm>
            <a:off x="9611868" y="2461260"/>
            <a:ext cx="105155" cy="91439"/>
          </a:xfrm>
          <a:custGeom>
            <a:rect l="l" t="t" r="r" b="b"/>
            <a:pathLst>
              <a:path w="105153" h="91439">
                <a:moveTo>
                  <a:pt x="52577" y="0"/>
                </a:moveTo>
                <a:lnTo>
                  <a:pt x="0" y="91439"/>
                </a:lnTo>
                <a:lnTo>
                  <a:pt x="105155" y="91439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7" name="object 107"/>
          <p:cNvSpPr/>
          <p:nvPr/>
        </p:nvSpPr>
        <p:spPr>
          <a:xfrm>
            <a:off x="9611868" y="2461260"/>
            <a:ext cx="105155" cy="91439"/>
          </a:xfrm>
          <a:custGeom>
            <a:rect l="l" t="t" r="r" b="b"/>
            <a:pathLst>
              <a:path w="105153" h="91439">
                <a:moveTo>
                  <a:pt x="0" y="91439"/>
                </a:moveTo>
                <a:lnTo>
                  <a:pt x="52577" y="0"/>
                </a:lnTo>
                <a:lnTo>
                  <a:pt x="105155" y="91439"/>
                </a:lnTo>
                <a:lnTo>
                  <a:pt x="0" y="91439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8" name="object 108"/>
          <p:cNvSpPr/>
          <p:nvPr/>
        </p:nvSpPr>
        <p:spPr>
          <a:xfrm flipH="1">
            <a:off x="8746997" y="3614165"/>
            <a:ext cx="0" cy="404241"/>
          </a:xfrm>
          <a:custGeom>
            <a:rect l="l" t="t" r="r" b="b"/>
            <a:pathLst>
              <a:path h="404241">
                <a:moveTo>
                  <a:pt x="0" y="0"/>
                </a:moveTo>
                <a:lnTo>
                  <a:pt x="0" y="40424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9" name="object 109"/>
          <p:cNvSpPr/>
          <p:nvPr/>
        </p:nvSpPr>
        <p:spPr>
          <a:xfrm>
            <a:off x="7663433" y="3358134"/>
            <a:ext cx="1452372" cy="251460"/>
          </a:xfrm>
          <a:custGeom>
            <a:rect l="l" t="t" r="r" b="b"/>
            <a:pathLst>
              <a:path w="1452372" h="251460">
                <a:moveTo>
                  <a:pt x="0" y="41910"/>
                </a:moveTo>
                <a:lnTo>
                  <a:pt x="19455" y="6533"/>
                </a:lnTo>
                <a:lnTo>
                  <a:pt x="1410462" y="0"/>
                </a:lnTo>
                <a:lnTo>
                  <a:pt x="1424583" y="2446"/>
                </a:lnTo>
                <a:lnTo>
                  <a:pt x="1436659" y="9216"/>
                </a:lnTo>
                <a:lnTo>
                  <a:pt x="1445838" y="19455"/>
                </a:lnTo>
                <a:lnTo>
                  <a:pt x="1451262" y="32307"/>
                </a:lnTo>
                <a:lnTo>
                  <a:pt x="1452372" y="209550"/>
                </a:lnTo>
                <a:lnTo>
                  <a:pt x="1449925" y="223671"/>
                </a:lnTo>
                <a:lnTo>
                  <a:pt x="1443155" y="235747"/>
                </a:lnTo>
                <a:lnTo>
                  <a:pt x="1432916" y="244926"/>
                </a:lnTo>
                <a:lnTo>
                  <a:pt x="1420064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2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0" name="object 110"/>
          <p:cNvSpPr txBox="1"/>
          <p:nvPr/>
        </p:nvSpPr>
        <p:spPr>
          <a:xfrm>
            <a:off x="8204961" y="3350514"/>
            <a:ext cx="3663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70" smtClean="0">
                <a:latin typeface="Arial"/>
                <a:cs typeface="Arial"/>
              </a:rPr>
              <a:t>5GC</a:t>
            </a:r>
            <a:endParaRPr sz="1400">
              <a:latin typeface="Arial"/>
              <a:cs typeface="Arial"/>
            </a:endParaRPr>
          </a:p>
        </p:txBody>
      </p:sp>
      <p:sp>
        <p:nvSpPr>
          <p:cNvPr id="111" name="object 111"/>
          <p:cNvSpPr/>
          <p:nvPr/>
        </p:nvSpPr>
        <p:spPr>
          <a:xfrm flipH="1">
            <a:off x="8893302" y="3605021"/>
            <a:ext cx="0" cy="414019"/>
          </a:xfrm>
          <a:custGeom>
            <a:rect l="l" t="t" r="r" b="b"/>
            <a:pathLst>
              <a:path h="414020">
                <a:moveTo>
                  <a:pt x="0" y="414019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2" name="object 112"/>
          <p:cNvSpPr/>
          <p:nvPr/>
        </p:nvSpPr>
        <p:spPr>
          <a:xfrm>
            <a:off x="7663433" y="4019550"/>
            <a:ext cx="563879" cy="252983"/>
          </a:xfrm>
          <a:custGeom>
            <a:rect l="l" t="t" r="r" b="b"/>
            <a:pathLst>
              <a:path w="563879" h="252983">
                <a:moveTo>
                  <a:pt x="0" y="42163"/>
                </a:moveTo>
                <a:lnTo>
                  <a:pt x="19366" y="6712"/>
                </a:lnTo>
                <a:lnTo>
                  <a:pt x="521716" y="0"/>
                </a:lnTo>
                <a:lnTo>
                  <a:pt x="535837" y="2434"/>
                </a:lnTo>
                <a:lnTo>
                  <a:pt x="547936" y="9171"/>
                </a:lnTo>
                <a:lnTo>
                  <a:pt x="557167" y="19366"/>
                </a:lnTo>
                <a:lnTo>
                  <a:pt x="562682" y="32171"/>
                </a:lnTo>
                <a:lnTo>
                  <a:pt x="563880" y="210819"/>
                </a:lnTo>
                <a:lnTo>
                  <a:pt x="561445" y="224941"/>
                </a:lnTo>
                <a:lnTo>
                  <a:pt x="554708" y="237040"/>
                </a:lnTo>
                <a:lnTo>
                  <a:pt x="544513" y="246271"/>
                </a:lnTo>
                <a:lnTo>
                  <a:pt x="531708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1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3" name="object 113"/>
          <p:cNvSpPr txBox="1"/>
          <p:nvPr/>
        </p:nvSpPr>
        <p:spPr>
          <a:xfrm>
            <a:off x="7736840" y="4012945"/>
            <a:ext cx="4171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85" smtClean="0">
                <a:latin typeface="Arial"/>
                <a:cs typeface="Arial"/>
              </a:rPr>
              <a:t>eL</a:t>
            </a:r>
            <a:r>
              <a:rPr sz="1400" b="1" spc="-100" smtClean="0">
                <a:latin typeface="Arial"/>
                <a:cs typeface="Arial"/>
              </a:rPr>
              <a:t>T</a:t>
            </a:r>
            <a:r>
              <a:rPr sz="1400" b="1" spc="-95" smtClean="0">
                <a:latin typeface="Arial"/>
                <a:cs typeface="Arial"/>
              </a:rPr>
              <a:t>E</a:t>
            </a:r>
            <a:endParaRPr sz="1400">
              <a:latin typeface="Arial"/>
              <a:cs typeface="Arial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8545830" y="4024121"/>
            <a:ext cx="563879" cy="252983"/>
          </a:xfrm>
          <a:custGeom>
            <a:rect l="l" t="t" r="r" b="b"/>
            <a:pathLst>
              <a:path w="563879" h="252983">
                <a:moveTo>
                  <a:pt x="0" y="42163"/>
                </a:moveTo>
                <a:lnTo>
                  <a:pt x="19366" y="6712"/>
                </a:lnTo>
                <a:lnTo>
                  <a:pt x="521716" y="0"/>
                </a:lnTo>
                <a:lnTo>
                  <a:pt x="535837" y="2434"/>
                </a:lnTo>
                <a:lnTo>
                  <a:pt x="547936" y="9171"/>
                </a:lnTo>
                <a:lnTo>
                  <a:pt x="557167" y="19366"/>
                </a:lnTo>
                <a:lnTo>
                  <a:pt x="562682" y="32171"/>
                </a:lnTo>
                <a:lnTo>
                  <a:pt x="563880" y="210819"/>
                </a:lnTo>
                <a:lnTo>
                  <a:pt x="561445" y="224941"/>
                </a:lnTo>
                <a:lnTo>
                  <a:pt x="554708" y="237040"/>
                </a:lnTo>
                <a:lnTo>
                  <a:pt x="544513" y="246271"/>
                </a:lnTo>
                <a:lnTo>
                  <a:pt x="531708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5" name="object 115"/>
          <p:cNvSpPr txBox="1"/>
          <p:nvPr/>
        </p:nvSpPr>
        <p:spPr>
          <a:xfrm>
            <a:off x="8660638" y="4017136"/>
            <a:ext cx="25717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1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16" name="object 116"/>
          <p:cNvSpPr/>
          <p:nvPr/>
        </p:nvSpPr>
        <p:spPr>
          <a:xfrm>
            <a:off x="8227314" y="4103370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7" name="object 117"/>
          <p:cNvSpPr/>
          <p:nvPr/>
        </p:nvSpPr>
        <p:spPr>
          <a:xfrm>
            <a:off x="8222742" y="4197858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468BD3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8" name="object 118"/>
          <p:cNvSpPr txBox="1"/>
          <p:nvPr/>
        </p:nvSpPr>
        <p:spPr>
          <a:xfrm>
            <a:off x="8349488" y="3714750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C</a:t>
            </a:r>
            <a:endParaRPr sz="105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8924290" y="3712336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120" name="object 120"/>
          <p:cNvSpPr/>
          <p:nvPr/>
        </p:nvSpPr>
        <p:spPr>
          <a:xfrm flipH="1">
            <a:off x="10976609" y="3614165"/>
            <a:ext cx="0" cy="404241"/>
          </a:xfrm>
          <a:custGeom>
            <a:rect l="l" t="t" r="r" b="b"/>
            <a:pathLst>
              <a:path h="404241">
                <a:moveTo>
                  <a:pt x="0" y="0"/>
                </a:moveTo>
                <a:lnTo>
                  <a:pt x="0" y="40424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1" name="object 121"/>
          <p:cNvSpPr/>
          <p:nvPr/>
        </p:nvSpPr>
        <p:spPr>
          <a:xfrm>
            <a:off x="9885426" y="3358134"/>
            <a:ext cx="1450848" cy="251460"/>
          </a:xfrm>
          <a:custGeom>
            <a:rect l="l" t="t" r="r" b="b"/>
            <a:pathLst>
              <a:path w="1450848" h="251460">
                <a:moveTo>
                  <a:pt x="0" y="41910"/>
                </a:moveTo>
                <a:lnTo>
                  <a:pt x="19455" y="6533"/>
                </a:lnTo>
                <a:lnTo>
                  <a:pt x="1408938" y="0"/>
                </a:lnTo>
                <a:lnTo>
                  <a:pt x="1423059" y="2446"/>
                </a:lnTo>
                <a:lnTo>
                  <a:pt x="1435135" y="9216"/>
                </a:lnTo>
                <a:lnTo>
                  <a:pt x="1444314" y="19455"/>
                </a:lnTo>
                <a:lnTo>
                  <a:pt x="1449738" y="32307"/>
                </a:lnTo>
                <a:lnTo>
                  <a:pt x="1450848" y="209550"/>
                </a:lnTo>
                <a:lnTo>
                  <a:pt x="1448401" y="223671"/>
                </a:lnTo>
                <a:lnTo>
                  <a:pt x="1441631" y="235747"/>
                </a:lnTo>
                <a:lnTo>
                  <a:pt x="1431392" y="244926"/>
                </a:lnTo>
                <a:lnTo>
                  <a:pt x="1418540" y="250350"/>
                </a:lnTo>
                <a:lnTo>
                  <a:pt x="41910" y="251460"/>
                </a:lnTo>
                <a:lnTo>
                  <a:pt x="27788" y="249013"/>
                </a:lnTo>
                <a:lnTo>
                  <a:pt x="15712" y="242243"/>
                </a:lnTo>
                <a:lnTo>
                  <a:pt x="6533" y="232004"/>
                </a:lnTo>
                <a:lnTo>
                  <a:pt x="1109" y="219152"/>
                </a:lnTo>
                <a:lnTo>
                  <a:pt x="0" y="41910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2" name="object 122"/>
          <p:cNvSpPr txBox="1"/>
          <p:nvPr/>
        </p:nvSpPr>
        <p:spPr>
          <a:xfrm>
            <a:off x="10427334" y="3350514"/>
            <a:ext cx="3663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70" smtClean="0">
                <a:latin typeface="Arial"/>
                <a:cs typeface="Arial"/>
              </a:rPr>
              <a:t>5GC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3" name="object 123"/>
          <p:cNvSpPr/>
          <p:nvPr/>
        </p:nvSpPr>
        <p:spPr>
          <a:xfrm flipH="1">
            <a:off x="11121390" y="3605021"/>
            <a:ext cx="0" cy="414019"/>
          </a:xfrm>
          <a:custGeom>
            <a:rect l="l" t="t" r="r" b="b"/>
            <a:pathLst>
              <a:path h="414020">
                <a:moveTo>
                  <a:pt x="0" y="414019"/>
                </a:moveTo>
                <a:lnTo>
                  <a:pt x="0" y="0"/>
                </a:lnTo>
              </a:path>
            </a:pathLst>
          </a:custGeom>
          <a:ln w="259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4" name="object 124"/>
          <p:cNvSpPr/>
          <p:nvPr/>
        </p:nvSpPr>
        <p:spPr>
          <a:xfrm>
            <a:off x="9885426" y="4019550"/>
            <a:ext cx="563879" cy="252983"/>
          </a:xfrm>
          <a:custGeom>
            <a:rect l="l" t="t" r="r" b="b"/>
            <a:pathLst>
              <a:path w="563879" h="252983">
                <a:moveTo>
                  <a:pt x="0" y="42163"/>
                </a:moveTo>
                <a:lnTo>
                  <a:pt x="19366" y="6712"/>
                </a:lnTo>
                <a:lnTo>
                  <a:pt x="521716" y="0"/>
                </a:lnTo>
                <a:lnTo>
                  <a:pt x="535837" y="2434"/>
                </a:lnTo>
                <a:lnTo>
                  <a:pt x="547936" y="9171"/>
                </a:lnTo>
                <a:lnTo>
                  <a:pt x="557167" y="19366"/>
                </a:lnTo>
                <a:lnTo>
                  <a:pt x="562682" y="32171"/>
                </a:lnTo>
                <a:lnTo>
                  <a:pt x="563880" y="210819"/>
                </a:lnTo>
                <a:lnTo>
                  <a:pt x="561445" y="224941"/>
                </a:lnTo>
                <a:lnTo>
                  <a:pt x="554708" y="237040"/>
                </a:lnTo>
                <a:lnTo>
                  <a:pt x="544513" y="246271"/>
                </a:lnTo>
                <a:lnTo>
                  <a:pt x="531708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1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5" name="object 125"/>
          <p:cNvSpPr txBox="1"/>
          <p:nvPr/>
        </p:nvSpPr>
        <p:spPr>
          <a:xfrm>
            <a:off x="9958831" y="4012945"/>
            <a:ext cx="4171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85" smtClean="0">
                <a:latin typeface="Arial"/>
                <a:cs typeface="Arial"/>
              </a:rPr>
              <a:t>eL</a:t>
            </a:r>
            <a:r>
              <a:rPr sz="1400" b="1" spc="-100" smtClean="0">
                <a:latin typeface="Arial"/>
                <a:cs typeface="Arial"/>
              </a:rPr>
              <a:t>T</a:t>
            </a:r>
            <a:r>
              <a:rPr sz="1400" b="1" spc="-95" smtClean="0">
                <a:latin typeface="Arial"/>
                <a:cs typeface="Arial"/>
              </a:rPr>
              <a:t>E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6" name="object 126"/>
          <p:cNvSpPr/>
          <p:nvPr/>
        </p:nvSpPr>
        <p:spPr>
          <a:xfrm>
            <a:off x="10767821" y="4024121"/>
            <a:ext cx="563879" cy="252983"/>
          </a:xfrm>
          <a:custGeom>
            <a:rect l="l" t="t" r="r" b="b"/>
            <a:pathLst>
              <a:path w="563879" h="252983">
                <a:moveTo>
                  <a:pt x="0" y="42163"/>
                </a:moveTo>
                <a:lnTo>
                  <a:pt x="19366" y="6712"/>
                </a:lnTo>
                <a:lnTo>
                  <a:pt x="521716" y="0"/>
                </a:lnTo>
                <a:lnTo>
                  <a:pt x="535837" y="2434"/>
                </a:lnTo>
                <a:lnTo>
                  <a:pt x="547936" y="9171"/>
                </a:lnTo>
                <a:lnTo>
                  <a:pt x="557167" y="19366"/>
                </a:lnTo>
                <a:lnTo>
                  <a:pt x="562682" y="32171"/>
                </a:lnTo>
                <a:lnTo>
                  <a:pt x="563880" y="210819"/>
                </a:lnTo>
                <a:lnTo>
                  <a:pt x="561445" y="224941"/>
                </a:lnTo>
                <a:lnTo>
                  <a:pt x="554708" y="237040"/>
                </a:lnTo>
                <a:lnTo>
                  <a:pt x="544513" y="246271"/>
                </a:lnTo>
                <a:lnTo>
                  <a:pt x="531708" y="251786"/>
                </a:lnTo>
                <a:lnTo>
                  <a:pt x="42164" y="252983"/>
                </a:lnTo>
                <a:lnTo>
                  <a:pt x="28042" y="250549"/>
                </a:lnTo>
                <a:lnTo>
                  <a:pt x="15943" y="243812"/>
                </a:lnTo>
                <a:lnTo>
                  <a:pt x="6712" y="233617"/>
                </a:lnTo>
                <a:lnTo>
                  <a:pt x="1197" y="220812"/>
                </a:lnTo>
                <a:lnTo>
                  <a:pt x="0" y="42163"/>
                </a:lnTo>
                <a:close/>
              </a:path>
            </a:pathLst>
          </a:custGeom>
          <a:ln w="19811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7" name="object 127"/>
          <p:cNvSpPr txBox="1"/>
          <p:nvPr/>
        </p:nvSpPr>
        <p:spPr>
          <a:xfrm>
            <a:off x="10882630" y="4017136"/>
            <a:ext cx="25717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1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8" name="object 128"/>
          <p:cNvSpPr/>
          <p:nvPr/>
        </p:nvSpPr>
        <p:spPr>
          <a:xfrm>
            <a:off x="10444733" y="4144517"/>
            <a:ext cx="323850" cy="0"/>
          </a:xfrm>
          <a:custGeom>
            <a:rect l="l" t="t" r="r" b="b"/>
            <a:pathLst>
              <a:path w="323850">
                <a:moveTo>
                  <a:pt x="0" y="0"/>
                </a:moveTo>
                <a:lnTo>
                  <a:pt x="323850" y="0"/>
                </a:lnTo>
              </a:path>
            </a:pathLst>
          </a:custGeom>
          <a:ln w="25908">
            <a:solidFill>
              <a:srgbClr val="C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9" name="object 129"/>
          <p:cNvSpPr txBox="1"/>
          <p:nvPr/>
        </p:nvSpPr>
        <p:spPr>
          <a:xfrm>
            <a:off x="10589132" y="3714750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C</a:t>
            </a:r>
            <a:endParaRPr sz="1050">
              <a:latin typeface="Arial"/>
              <a:cs typeface="Arial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11172190" y="3712336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131" name="object 131"/>
          <p:cNvSpPr/>
          <p:nvPr/>
        </p:nvSpPr>
        <p:spPr>
          <a:xfrm flipH="1">
            <a:off x="10168890" y="3611117"/>
            <a:ext cx="0" cy="414019"/>
          </a:xfrm>
          <a:custGeom>
            <a:rect l="l" t="t" r="r" b="b"/>
            <a:pathLst>
              <a:path h="414020">
                <a:moveTo>
                  <a:pt x="0" y="414019"/>
                </a:moveTo>
                <a:lnTo>
                  <a:pt x="0" y="0"/>
                </a:lnTo>
              </a:path>
            </a:pathLst>
          </a:custGeom>
          <a:ln w="25908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2" name="object 132"/>
          <p:cNvSpPr txBox="1"/>
          <p:nvPr/>
        </p:nvSpPr>
        <p:spPr>
          <a:xfrm>
            <a:off x="9809733" y="3717544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133" name="object 133"/>
          <p:cNvSpPr/>
          <p:nvPr/>
        </p:nvSpPr>
        <p:spPr>
          <a:xfrm>
            <a:off x="8903207" y="4046220"/>
            <a:ext cx="109727" cy="111251"/>
          </a:xfrm>
          <a:custGeom>
            <a:rect l="l" t="t" r="r" b="b"/>
            <a:pathLst>
              <a:path w="109727" h="111251">
                <a:moveTo>
                  <a:pt x="109728" y="42544"/>
                </a:moveTo>
                <a:lnTo>
                  <a:pt x="0" y="42544"/>
                </a:lnTo>
                <a:lnTo>
                  <a:pt x="33909" y="68706"/>
                </a:lnTo>
                <a:lnTo>
                  <a:pt x="20955" y="111251"/>
                </a:lnTo>
                <a:lnTo>
                  <a:pt x="54864" y="84962"/>
                </a:lnTo>
                <a:lnTo>
                  <a:pt x="80768" y="84962"/>
                </a:lnTo>
                <a:lnTo>
                  <a:pt x="75819" y="68706"/>
                </a:lnTo>
                <a:lnTo>
                  <a:pt x="109728" y="42544"/>
                </a:lnTo>
                <a:close/>
              </a:path>
              <a:path w="109727" h="111251">
                <a:moveTo>
                  <a:pt x="80768" y="84962"/>
                </a:moveTo>
                <a:lnTo>
                  <a:pt x="54864" y="84962"/>
                </a:lnTo>
                <a:lnTo>
                  <a:pt x="88773" y="111251"/>
                </a:lnTo>
                <a:lnTo>
                  <a:pt x="80768" y="84962"/>
                </a:lnTo>
                <a:close/>
              </a:path>
              <a:path w="109727" h="111251">
                <a:moveTo>
                  <a:pt x="54864" y="0"/>
                </a:moveTo>
                <a:lnTo>
                  <a:pt x="41910" y="42544"/>
                </a:lnTo>
                <a:lnTo>
                  <a:pt x="67818" y="42544"/>
                </a:lnTo>
                <a:lnTo>
                  <a:pt x="5486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4" name="object 134"/>
          <p:cNvSpPr/>
          <p:nvPr/>
        </p:nvSpPr>
        <p:spPr>
          <a:xfrm>
            <a:off x="8903207" y="4046220"/>
            <a:ext cx="109727" cy="111251"/>
          </a:xfrm>
          <a:custGeom>
            <a:rect l="l" t="t" r="r" b="b"/>
            <a:pathLst>
              <a:path w="109727" h="111251">
                <a:moveTo>
                  <a:pt x="0" y="42544"/>
                </a:moveTo>
                <a:lnTo>
                  <a:pt x="41910" y="42544"/>
                </a:lnTo>
                <a:lnTo>
                  <a:pt x="54864" y="0"/>
                </a:lnTo>
                <a:lnTo>
                  <a:pt x="67818" y="42544"/>
                </a:lnTo>
                <a:lnTo>
                  <a:pt x="109728" y="42544"/>
                </a:lnTo>
                <a:lnTo>
                  <a:pt x="75819" y="68706"/>
                </a:lnTo>
                <a:lnTo>
                  <a:pt x="88773" y="111251"/>
                </a:lnTo>
                <a:lnTo>
                  <a:pt x="54864" y="84962"/>
                </a:lnTo>
                <a:lnTo>
                  <a:pt x="20955" y="111251"/>
                </a:lnTo>
                <a:lnTo>
                  <a:pt x="33909" y="68706"/>
                </a:lnTo>
                <a:lnTo>
                  <a:pt x="0" y="42544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5" name="object 135"/>
          <p:cNvSpPr txBox="1"/>
          <p:nvPr/>
        </p:nvSpPr>
        <p:spPr>
          <a:xfrm>
            <a:off x="5568188" y="2683509"/>
            <a:ext cx="828040" cy="6413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76200" algn="ctr">
              <a:lnSpc>
                <a:spcPct val="100000"/>
              </a:lnSpc>
            </a:pPr>
            <a:r>
              <a:rPr sz="2100" spc="-95" smtClean="0">
                <a:solidFill>
                  <a:srgbClr val="FF0000"/>
                </a:solidFill>
                <a:latin typeface="Microsoft JhengHei"/>
                <a:cs typeface="Microsoft JhengHei"/>
              </a:rPr>
              <a:t>优选</a:t>
            </a:r>
            <a:endParaRPr sz="21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365"/>
              </a:spcBef>
            </a:pP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70" smtClean="0">
                <a:latin typeface="Arial"/>
                <a:cs typeface="Arial"/>
              </a:rPr>
              <a:t>7x</a:t>
            </a:r>
            <a:endParaRPr sz="1600">
              <a:latin typeface="Arial"/>
              <a:cs typeface="Arial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1290574" y="3344798"/>
            <a:ext cx="3663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70" smtClean="0">
                <a:latin typeface="Arial"/>
                <a:cs typeface="Arial"/>
              </a:rPr>
              <a:t>5GC</a:t>
            </a:r>
            <a:endParaRPr sz="1400">
              <a:latin typeface="Arial"/>
              <a:cs typeface="Arial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3512565" y="3344798"/>
            <a:ext cx="3663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70" smtClean="0">
                <a:latin typeface="Arial"/>
                <a:cs typeface="Arial"/>
              </a:rPr>
              <a:t>5GC</a:t>
            </a:r>
            <a:endParaRPr sz="1400">
              <a:latin typeface="Arial"/>
              <a:cs typeface="Arial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5740400" y="3344798"/>
            <a:ext cx="3663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70" smtClean="0">
                <a:latin typeface="Arial"/>
                <a:cs typeface="Arial"/>
              </a:rPr>
              <a:t>5GC</a:t>
            </a:r>
            <a:endParaRPr sz="1400">
              <a:latin typeface="Arial"/>
              <a:cs typeface="Arial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9182861" y="1434846"/>
            <a:ext cx="736600" cy="2749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55" smtClean="0">
                <a:latin typeface="Arial"/>
                <a:cs typeface="Arial"/>
              </a:rPr>
              <a:t>2</a:t>
            </a:r>
            <a:endParaRPr sz="1600">
              <a:latin typeface="Arial"/>
              <a:cs typeface="Arial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9360789" y="1717421"/>
            <a:ext cx="36639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70" smtClean="0">
                <a:latin typeface="Arial"/>
                <a:cs typeface="Arial"/>
              </a:rPr>
              <a:t>5GC</a:t>
            </a:r>
            <a:endParaRPr sz="1400">
              <a:latin typeface="Arial"/>
              <a:cs typeface="Arial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9382759" y="2373121"/>
            <a:ext cx="257175" cy="2425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-110" smtClean="0">
                <a:latin typeface="Arial"/>
                <a:cs typeface="Arial"/>
              </a:rPr>
              <a:t>NR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9071609" y="2049271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C</a:t>
            </a:r>
            <a:endParaRPr sz="1050">
              <a:latin typeface="Arial"/>
              <a:cs typeface="Arial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9658857" y="2049271"/>
            <a:ext cx="368935" cy="1854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pc="-85" smtClean="0">
                <a:latin typeface="Arial"/>
                <a:cs typeface="Arial"/>
              </a:rPr>
              <a:t>NG</a:t>
            </a:r>
            <a:r>
              <a:rPr sz="1050" b="1" spc="235" smtClean="0">
                <a:latin typeface="Arial"/>
                <a:cs typeface="Arial"/>
              </a:rPr>
              <a:t>-</a:t>
            </a:r>
            <a:r>
              <a:rPr sz="1050" b="1" spc="-80" smtClean="0">
                <a:latin typeface="Arial"/>
                <a:cs typeface="Arial"/>
              </a:rPr>
              <a:t>U</a:t>
            </a:r>
            <a:endParaRPr sz="1050">
              <a:latin typeface="Arial"/>
              <a:cs typeface="Arial"/>
            </a:endParaRPr>
          </a:p>
        </p:txBody>
      </p:sp>
      <p:sp>
        <p:nvSpPr>
          <p:cNvPr id="144" name="object 144"/>
          <p:cNvSpPr txBox="1"/>
          <p:nvPr/>
        </p:nvSpPr>
        <p:spPr>
          <a:xfrm>
            <a:off x="8029702" y="3078607"/>
            <a:ext cx="737235" cy="2749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90" smtClean="0">
                <a:latin typeface="Arial"/>
                <a:cs typeface="Arial"/>
              </a:rPr>
              <a:t>Option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55" smtClean="0">
                <a:latin typeface="Arial"/>
                <a:cs typeface="Arial"/>
              </a:rPr>
              <a:t>4</a:t>
            </a:r>
            <a:endParaRPr sz="1600">
              <a:latin typeface="Arial"/>
              <a:cs typeface="Arial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10287127" y="3077083"/>
            <a:ext cx="838200" cy="2749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75" smtClean="0">
                <a:latin typeface="Arial"/>
                <a:cs typeface="Arial"/>
              </a:rPr>
              <a:t>4a</a:t>
            </a:r>
            <a:endParaRPr sz="1600">
              <a:latin typeface="Arial"/>
              <a:cs typeface="Arial"/>
            </a:endParaRPr>
          </a:p>
        </p:txBody>
      </p:sp>
      <p:sp>
        <p:nvSpPr>
          <p:cNvPr id="146" name="object 146"/>
          <p:cNvSpPr/>
          <p:nvPr/>
        </p:nvSpPr>
        <p:spPr>
          <a:xfrm>
            <a:off x="8910828" y="4162044"/>
            <a:ext cx="105155" cy="91439"/>
          </a:xfrm>
          <a:custGeom>
            <a:rect l="l" t="t" r="r" b="b"/>
            <a:pathLst>
              <a:path w="105153" h="91439">
                <a:moveTo>
                  <a:pt x="52577" y="0"/>
                </a:moveTo>
                <a:lnTo>
                  <a:pt x="0" y="91439"/>
                </a:lnTo>
                <a:lnTo>
                  <a:pt x="105155" y="91439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7" name="object 147"/>
          <p:cNvSpPr/>
          <p:nvPr/>
        </p:nvSpPr>
        <p:spPr>
          <a:xfrm>
            <a:off x="8910828" y="4162044"/>
            <a:ext cx="105155" cy="91439"/>
          </a:xfrm>
          <a:custGeom>
            <a:rect l="l" t="t" r="r" b="b"/>
            <a:pathLst>
              <a:path w="105153" h="91439">
                <a:moveTo>
                  <a:pt x="0" y="91439"/>
                </a:moveTo>
                <a:lnTo>
                  <a:pt x="52577" y="0"/>
                </a:lnTo>
                <a:lnTo>
                  <a:pt x="105155" y="91439"/>
                </a:lnTo>
                <a:lnTo>
                  <a:pt x="0" y="91439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8" name="object 148"/>
          <p:cNvSpPr/>
          <p:nvPr/>
        </p:nvSpPr>
        <p:spPr>
          <a:xfrm>
            <a:off x="11172443" y="4108703"/>
            <a:ext cx="105155" cy="91439"/>
          </a:xfrm>
          <a:custGeom>
            <a:rect l="l" t="t" r="r" b="b"/>
            <a:pathLst>
              <a:path w="105153" h="91439">
                <a:moveTo>
                  <a:pt x="52577" y="0"/>
                </a:moveTo>
                <a:lnTo>
                  <a:pt x="0" y="91440"/>
                </a:lnTo>
                <a:lnTo>
                  <a:pt x="105155" y="91440"/>
                </a:lnTo>
                <a:lnTo>
                  <a:pt x="5257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9" name="object 149"/>
          <p:cNvSpPr/>
          <p:nvPr/>
        </p:nvSpPr>
        <p:spPr>
          <a:xfrm>
            <a:off x="11172443" y="4108703"/>
            <a:ext cx="105155" cy="91439"/>
          </a:xfrm>
          <a:custGeom>
            <a:rect l="l" t="t" r="r" b="b"/>
            <a:pathLst>
              <a:path w="105153" h="91439">
                <a:moveTo>
                  <a:pt x="0" y="91440"/>
                </a:moveTo>
                <a:lnTo>
                  <a:pt x="52577" y="0"/>
                </a:lnTo>
                <a:lnTo>
                  <a:pt x="105155" y="91440"/>
                </a:lnTo>
                <a:lnTo>
                  <a:pt x="0" y="91440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0" name="object 150"/>
          <p:cNvSpPr/>
          <p:nvPr/>
        </p:nvSpPr>
        <p:spPr>
          <a:xfrm>
            <a:off x="10858500" y="3425952"/>
            <a:ext cx="109727" cy="111252"/>
          </a:xfrm>
          <a:custGeom>
            <a:rect l="l" t="t" r="r" b="b"/>
            <a:pathLst>
              <a:path w="109727" h="111252">
                <a:moveTo>
                  <a:pt x="109728" y="42545"/>
                </a:moveTo>
                <a:lnTo>
                  <a:pt x="0" y="42545"/>
                </a:lnTo>
                <a:lnTo>
                  <a:pt x="33909" y="68707"/>
                </a:lnTo>
                <a:lnTo>
                  <a:pt x="20955" y="111252"/>
                </a:lnTo>
                <a:lnTo>
                  <a:pt x="54864" y="84963"/>
                </a:lnTo>
                <a:lnTo>
                  <a:pt x="80768" y="84963"/>
                </a:lnTo>
                <a:lnTo>
                  <a:pt x="75819" y="68707"/>
                </a:lnTo>
                <a:lnTo>
                  <a:pt x="109728" y="42545"/>
                </a:lnTo>
                <a:close/>
              </a:path>
              <a:path w="109727" h="111252">
                <a:moveTo>
                  <a:pt x="80768" y="84963"/>
                </a:moveTo>
                <a:lnTo>
                  <a:pt x="54864" y="84963"/>
                </a:lnTo>
                <a:lnTo>
                  <a:pt x="88773" y="111252"/>
                </a:lnTo>
                <a:lnTo>
                  <a:pt x="80768" y="84963"/>
                </a:lnTo>
                <a:close/>
              </a:path>
              <a:path w="109727" h="111252">
                <a:moveTo>
                  <a:pt x="54864" y="0"/>
                </a:moveTo>
                <a:lnTo>
                  <a:pt x="41910" y="42545"/>
                </a:lnTo>
                <a:lnTo>
                  <a:pt x="67818" y="42545"/>
                </a:lnTo>
                <a:lnTo>
                  <a:pt x="5486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1" name="object 151"/>
          <p:cNvSpPr/>
          <p:nvPr/>
        </p:nvSpPr>
        <p:spPr>
          <a:xfrm>
            <a:off x="10858500" y="3425952"/>
            <a:ext cx="109727" cy="111252"/>
          </a:xfrm>
          <a:custGeom>
            <a:rect l="l" t="t" r="r" b="b"/>
            <a:pathLst>
              <a:path w="109727" h="111252">
                <a:moveTo>
                  <a:pt x="0" y="42545"/>
                </a:moveTo>
                <a:lnTo>
                  <a:pt x="41910" y="42545"/>
                </a:lnTo>
                <a:lnTo>
                  <a:pt x="54864" y="0"/>
                </a:lnTo>
                <a:lnTo>
                  <a:pt x="67818" y="42545"/>
                </a:lnTo>
                <a:lnTo>
                  <a:pt x="109728" y="42545"/>
                </a:lnTo>
                <a:lnTo>
                  <a:pt x="75819" y="68707"/>
                </a:lnTo>
                <a:lnTo>
                  <a:pt x="88773" y="111252"/>
                </a:lnTo>
                <a:lnTo>
                  <a:pt x="54864" y="84963"/>
                </a:lnTo>
                <a:lnTo>
                  <a:pt x="20955" y="111252"/>
                </a:lnTo>
                <a:lnTo>
                  <a:pt x="33909" y="68707"/>
                </a:lnTo>
                <a:lnTo>
                  <a:pt x="0" y="42545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2" name="object 152"/>
          <p:cNvSpPr/>
          <p:nvPr/>
        </p:nvSpPr>
        <p:spPr>
          <a:xfrm flipH="1">
            <a:off x="5531358" y="2001773"/>
            <a:ext cx="0" cy="414020"/>
          </a:xfrm>
          <a:custGeom>
            <a:rect l="l" t="t" r="r" b="b"/>
            <a:pathLst>
              <a:path h="414020">
                <a:moveTo>
                  <a:pt x="0" y="414020"/>
                </a:moveTo>
                <a:lnTo>
                  <a:pt x="0" y="0"/>
                </a:lnTo>
              </a:path>
            </a:pathLst>
          </a:custGeom>
          <a:ln w="25908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3" name="object 153"/>
          <p:cNvSpPr/>
          <p:nvPr/>
        </p:nvSpPr>
        <p:spPr>
          <a:xfrm flipH="1">
            <a:off x="5549646" y="3594353"/>
            <a:ext cx="0" cy="414020"/>
          </a:xfrm>
          <a:custGeom>
            <a:rect l="l" t="t" r="r" b="b"/>
            <a:pathLst>
              <a:path h="414020">
                <a:moveTo>
                  <a:pt x="0" y="414020"/>
                </a:moveTo>
                <a:lnTo>
                  <a:pt x="0" y="0"/>
                </a:lnTo>
              </a:path>
            </a:pathLst>
          </a:custGeom>
          <a:ln w="25908">
            <a:solidFill>
              <a:srgbClr val="468BD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4" name="object 154"/>
          <p:cNvSpPr txBox="1"/>
          <p:nvPr/>
        </p:nvSpPr>
        <p:spPr>
          <a:xfrm>
            <a:off x="2277236" y="5993079"/>
            <a:ext cx="7216140" cy="2749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35" smtClean="0">
                <a:latin typeface="Arial"/>
                <a:cs typeface="Arial"/>
              </a:rPr>
              <a:t>N</a:t>
            </a:r>
            <a:r>
              <a:rPr sz="1600" spc="-120" smtClean="0">
                <a:latin typeface="Arial"/>
                <a:cs typeface="Arial"/>
              </a:rPr>
              <a:t>SA</a:t>
            </a:r>
            <a:r>
              <a:rPr sz="1600" spc="80" smtClean="0">
                <a:latin typeface="Arial"/>
                <a:cs typeface="Arial"/>
              </a:rPr>
              <a:t> </a:t>
            </a: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-70" smtClean="0">
                <a:latin typeface="Arial"/>
                <a:cs typeface="Arial"/>
              </a:rPr>
              <a:t>3x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50" smtClean="0">
                <a:latin typeface="Arial"/>
                <a:cs typeface="Arial"/>
              </a:rPr>
              <a:t>,</a:t>
            </a:r>
            <a:r>
              <a:rPr sz="1600" spc="65" smtClean="0">
                <a:latin typeface="Arial"/>
                <a:cs typeface="Arial"/>
              </a:rPr>
              <a:t> </a:t>
            </a:r>
            <a:r>
              <a:rPr sz="1600" spc="-120" smtClean="0">
                <a:latin typeface="Arial"/>
                <a:cs typeface="Arial"/>
              </a:rPr>
              <a:t>SA</a:t>
            </a:r>
            <a:r>
              <a:rPr sz="1600" spc="85" smtClean="0">
                <a:latin typeface="Arial"/>
                <a:cs typeface="Arial"/>
              </a:rPr>
              <a:t> </a:t>
            </a: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55" smtClean="0">
                <a:latin typeface="Arial"/>
                <a:cs typeface="Arial"/>
              </a:rPr>
              <a:t>2</a:t>
            </a:r>
            <a:r>
              <a:rPr sz="1600" spc="65" smtClean="0">
                <a:latin typeface="Arial"/>
                <a:cs typeface="Arial"/>
              </a:rPr>
              <a:t> </a:t>
            </a:r>
            <a:r>
              <a:rPr sz="1600" spc="-20" smtClean="0">
                <a:latin typeface="Microsoft JhengHei Light"/>
                <a:cs typeface="Microsoft JhengHei Light"/>
              </a:rPr>
              <a:t>正逐步被接受为优选方案</a:t>
            </a:r>
            <a:r>
              <a:rPr sz="1600" spc="60" smtClean="0">
                <a:latin typeface="Arial"/>
                <a:cs typeface="Arial"/>
              </a:rPr>
              <a:t>.</a:t>
            </a:r>
            <a:r>
              <a:rPr sz="1600" spc="110" smtClean="0">
                <a:latin typeface="Arial"/>
                <a:cs typeface="Arial"/>
              </a:rPr>
              <a:t> </a:t>
            </a:r>
            <a:r>
              <a:rPr sz="1600" spc="-85" smtClean="0">
                <a:latin typeface="Arial"/>
                <a:cs typeface="Arial"/>
              </a:rPr>
              <a:t>Opti</a:t>
            </a:r>
            <a:r>
              <a:rPr sz="1600" spc="-95" smtClean="0">
                <a:latin typeface="Arial"/>
                <a:cs typeface="Arial"/>
              </a:rPr>
              <a:t>o</a:t>
            </a:r>
            <a:r>
              <a:rPr sz="1600" spc="-100" smtClean="0">
                <a:latin typeface="Arial"/>
                <a:cs typeface="Arial"/>
              </a:rPr>
              <a:t>n</a:t>
            </a:r>
            <a:r>
              <a:rPr sz="1600" spc="70" smtClean="0">
                <a:latin typeface="Arial"/>
                <a:cs typeface="Arial"/>
              </a:rPr>
              <a:t> </a:t>
            </a:r>
            <a:r>
              <a:rPr sz="1600" spc="-35" smtClean="0">
                <a:latin typeface="Arial"/>
                <a:cs typeface="Arial"/>
              </a:rPr>
              <a:t>7x/4</a:t>
            </a:r>
            <a:r>
              <a:rPr sz="1600" spc="85" smtClean="0">
                <a:latin typeface="Arial"/>
                <a:cs typeface="Arial"/>
              </a:rPr>
              <a:t> </a:t>
            </a:r>
            <a:r>
              <a:rPr sz="1600" spc="-20" smtClean="0">
                <a:latin typeface="Microsoft JhengHei Light"/>
                <a:cs typeface="Microsoft JhengHei Light"/>
              </a:rPr>
              <a:t>会在</a:t>
            </a:r>
            <a:r>
              <a:rPr sz="1600" spc="-80" smtClean="0">
                <a:latin typeface="Arial"/>
                <a:cs typeface="Arial"/>
              </a:rPr>
              <a:t>18Q4</a:t>
            </a:r>
            <a:r>
              <a:rPr sz="1600" spc="-20" smtClean="0">
                <a:latin typeface="Microsoft JhengHei Light"/>
                <a:cs typeface="Microsoft JhengHei Light"/>
              </a:rPr>
              <a:t>冻结</a:t>
            </a:r>
            <a:r>
              <a:rPr sz="1600" spc="60" smtClean="0">
                <a:latin typeface="Arial"/>
                <a:cs typeface="Arial"/>
              </a:rPr>
              <a:t>.</a:t>
            </a:r>
            <a:endParaRPr sz="1600">
              <a:latin typeface="Arial"/>
              <a:cs typeface="Arial"/>
            </a:endParaRPr>
          </a:p>
        </p:txBody>
      </p:sp>
      <p:sp>
        <p:nvSpPr>
          <p:cNvPr id="155" name="object 155"/>
          <p:cNvSpPr/>
          <p:nvPr/>
        </p:nvSpPr>
        <p:spPr>
          <a:xfrm>
            <a:off x="367512" y="5013197"/>
            <a:ext cx="11398656" cy="0"/>
          </a:xfrm>
          <a:custGeom>
            <a:rect l="l" t="t" r="r" b="b"/>
            <a:pathLst>
              <a:path w="11398656">
                <a:moveTo>
                  <a:pt x="0" y="0"/>
                </a:moveTo>
                <a:lnTo>
                  <a:pt x="11398656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7" name="object 157"/>
          <p:cNvSpPr txBox="1"/>
          <p:nvPr/>
        </p:nvSpPr>
        <p:spPr>
          <a:xfrm>
            <a:off x="3397122" y="5038597"/>
            <a:ext cx="830580" cy="2159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-380" smtClean="0">
                <a:latin typeface="Arial"/>
                <a:cs typeface="Arial"/>
              </a:rPr>
              <a:t>O</a:t>
            </a:r>
            <a:r>
              <a:rPr sz="1400" spc="-80" smtClean="0">
                <a:latin typeface="Arial"/>
                <a:cs typeface="Arial"/>
              </a:rPr>
              <a:t>p</a:t>
            </a:r>
            <a:r>
              <a:rPr sz="1400" spc="315" smtClean="0">
                <a:latin typeface="Arial"/>
                <a:cs typeface="Arial"/>
              </a:rPr>
              <a:t>t</a:t>
            </a:r>
            <a:r>
              <a:rPr sz="1400" spc="375" smtClean="0">
                <a:latin typeface="Arial"/>
                <a:cs typeface="Arial"/>
              </a:rPr>
              <a:t>i</a:t>
            </a:r>
            <a:r>
              <a:rPr sz="1400" spc="-80" smtClean="0">
                <a:latin typeface="Arial"/>
                <a:cs typeface="Arial"/>
              </a:rPr>
              <a:t>on </a:t>
            </a:r>
            <a:r>
              <a:rPr sz="1400" spc="-125" smtClean="0">
                <a:latin typeface="Arial"/>
                <a:cs typeface="Arial"/>
              </a:rPr>
              <a:t> </a:t>
            </a:r>
            <a:r>
              <a:rPr sz="1400" spc="-30" smtClean="0">
                <a:latin typeface="Arial"/>
                <a:cs typeface="Arial"/>
              </a:rPr>
              <a:t>3x</a:t>
            </a:r>
            <a:endParaRPr sz="1400">
              <a:latin typeface="Arial"/>
              <a:cs typeface="Arial"/>
            </a:endParaRPr>
          </a:p>
        </p:txBody>
      </p:sp>
      <p:sp>
        <p:nvSpPr>
          <p:cNvPr id="158" name="object 158"/>
          <p:cNvSpPr txBox="1"/>
          <p:nvPr/>
        </p:nvSpPr>
        <p:spPr>
          <a:xfrm>
            <a:off x="5652642" y="5038597"/>
            <a:ext cx="830580" cy="2159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-380" smtClean="0">
                <a:latin typeface="Arial"/>
                <a:cs typeface="Arial"/>
              </a:rPr>
              <a:t>O</a:t>
            </a:r>
            <a:r>
              <a:rPr sz="1400" spc="-80" smtClean="0">
                <a:latin typeface="Arial"/>
                <a:cs typeface="Arial"/>
              </a:rPr>
              <a:t>p</a:t>
            </a:r>
            <a:r>
              <a:rPr sz="1400" spc="315" smtClean="0">
                <a:latin typeface="Arial"/>
                <a:cs typeface="Arial"/>
              </a:rPr>
              <a:t>t</a:t>
            </a:r>
            <a:r>
              <a:rPr sz="1400" spc="375" smtClean="0">
                <a:latin typeface="Arial"/>
                <a:cs typeface="Arial"/>
              </a:rPr>
              <a:t>i</a:t>
            </a:r>
            <a:r>
              <a:rPr sz="1400" spc="-80" smtClean="0">
                <a:latin typeface="Arial"/>
                <a:cs typeface="Arial"/>
              </a:rPr>
              <a:t>on </a:t>
            </a:r>
            <a:r>
              <a:rPr sz="1400" spc="-125" smtClean="0">
                <a:latin typeface="Arial"/>
                <a:cs typeface="Arial"/>
              </a:rPr>
              <a:t> </a:t>
            </a:r>
            <a:r>
              <a:rPr sz="1400" spc="-30" smtClean="0">
                <a:latin typeface="Arial"/>
                <a:cs typeface="Arial"/>
              </a:rPr>
              <a:t>7x</a:t>
            </a:r>
            <a:endParaRPr sz="1400">
              <a:latin typeface="Arial"/>
              <a:cs typeface="Arial"/>
            </a:endParaRPr>
          </a:p>
        </p:txBody>
      </p:sp>
      <p:sp>
        <p:nvSpPr>
          <p:cNvPr id="159" name="object 159"/>
          <p:cNvSpPr txBox="1"/>
          <p:nvPr/>
        </p:nvSpPr>
        <p:spPr>
          <a:xfrm>
            <a:off x="7978267" y="5038597"/>
            <a:ext cx="735965" cy="2159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-380" smtClean="0">
                <a:latin typeface="Arial"/>
                <a:cs typeface="Arial"/>
              </a:rPr>
              <a:t>O</a:t>
            </a:r>
            <a:r>
              <a:rPr sz="1400" spc="-80" smtClean="0">
                <a:latin typeface="Arial"/>
                <a:cs typeface="Arial"/>
              </a:rPr>
              <a:t>p</a:t>
            </a:r>
            <a:r>
              <a:rPr sz="1400" spc="310" smtClean="0">
                <a:latin typeface="Arial"/>
                <a:cs typeface="Arial"/>
              </a:rPr>
              <a:t>t</a:t>
            </a:r>
            <a:r>
              <a:rPr sz="1400" spc="375" smtClean="0">
                <a:latin typeface="Arial"/>
                <a:cs typeface="Arial"/>
              </a:rPr>
              <a:t>i</a:t>
            </a:r>
            <a:r>
              <a:rPr sz="1400" spc="-80" smtClean="0">
                <a:latin typeface="Arial"/>
                <a:cs typeface="Arial"/>
              </a:rPr>
              <a:t>on </a:t>
            </a:r>
            <a:r>
              <a:rPr sz="1400" spc="-125" smtClean="0">
                <a:latin typeface="Arial"/>
                <a:cs typeface="Arial"/>
              </a:rPr>
              <a:t> </a:t>
            </a:r>
            <a:r>
              <a:rPr sz="1400" spc="-80" smtClean="0">
                <a:latin typeface="Arial"/>
                <a:cs typeface="Arial"/>
              </a:rPr>
              <a:t>4</a:t>
            </a:r>
            <a:endParaRPr sz="1400">
              <a:latin typeface="Arial"/>
              <a:cs typeface="Arial"/>
            </a:endParaRPr>
          </a:p>
        </p:txBody>
      </p:sp>
      <p:sp>
        <p:nvSpPr>
          <p:cNvPr id="160" name="object 160"/>
          <p:cNvSpPr txBox="1"/>
          <p:nvPr/>
        </p:nvSpPr>
        <p:spPr>
          <a:xfrm>
            <a:off x="10258425" y="5038597"/>
            <a:ext cx="735965" cy="2159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-380" smtClean="0">
                <a:latin typeface="Arial"/>
                <a:cs typeface="Arial"/>
              </a:rPr>
              <a:t>O</a:t>
            </a:r>
            <a:r>
              <a:rPr sz="1400" spc="-80" smtClean="0">
                <a:latin typeface="Arial"/>
                <a:cs typeface="Arial"/>
              </a:rPr>
              <a:t>p</a:t>
            </a:r>
            <a:r>
              <a:rPr sz="1400" spc="310" smtClean="0">
                <a:latin typeface="Arial"/>
                <a:cs typeface="Arial"/>
              </a:rPr>
              <a:t>t</a:t>
            </a:r>
            <a:r>
              <a:rPr sz="1400" spc="375" smtClean="0">
                <a:latin typeface="Arial"/>
                <a:cs typeface="Arial"/>
              </a:rPr>
              <a:t>i</a:t>
            </a:r>
            <a:r>
              <a:rPr sz="1400" spc="-80" smtClean="0">
                <a:latin typeface="Arial"/>
                <a:cs typeface="Arial"/>
              </a:rPr>
              <a:t>on </a:t>
            </a:r>
            <a:r>
              <a:rPr sz="1400" spc="-125" smtClean="0">
                <a:latin typeface="Arial"/>
                <a:cs typeface="Arial"/>
              </a:rPr>
              <a:t> </a:t>
            </a:r>
            <a:r>
              <a:rPr sz="1400" spc="-80" smtClean="0">
                <a:latin typeface="Arial"/>
                <a:cs typeface="Arial"/>
              </a:rPr>
              <a:t>2</a:t>
            </a:r>
            <a:endParaRPr sz="1400">
              <a:latin typeface="Arial"/>
              <a:cs typeface="Arial"/>
            </a:endParaRPr>
          </a:p>
        </p:txBody>
      </p:sp>
      <p:sp>
        <p:nvSpPr>
          <p:cNvPr id="161" name="object 161"/>
          <p:cNvSpPr/>
          <p:nvPr/>
        </p:nvSpPr>
        <p:spPr>
          <a:xfrm>
            <a:off x="4866894" y="1125474"/>
            <a:ext cx="2220468" cy="1955292"/>
          </a:xfrm>
          <a:custGeom>
            <a:rect l="l" t="t" r="r" b="b"/>
            <a:pathLst>
              <a:path w="2220468" h="1955292">
                <a:moveTo>
                  <a:pt x="0" y="977646"/>
                </a:moveTo>
                <a:lnTo>
                  <a:pt x="3680" y="897472"/>
                </a:lnTo>
                <a:lnTo>
                  <a:pt x="14531" y="819081"/>
                </a:lnTo>
                <a:lnTo>
                  <a:pt x="32266" y="742726"/>
                </a:lnTo>
                <a:lnTo>
                  <a:pt x="56601" y="668658"/>
                </a:lnTo>
                <a:lnTo>
                  <a:pt x="87249" y="597128"/>
                </a:lnTo>
                <a:lnTo>
                  <a:pt x="123924" y="528388"/>
                </a:lnTo>
                <a:lnTo>
                  <a:pt x="166340" y="462691"/>
                </a:lnTo>
                <a:lnTo>
                  <a:pt x="214213" y="400287"/>
                </a:lnTo>
                <a:lnTo>
                  <a:pt x="267256" y="341429"/>
                </a:lnTo>
                <a:lnTo>
                  <a:pt x="325183" y="286369"/>
                </a:lnTo>
                <a:lnTo>
                  <a:pt x="387709" y="235357"/>
                </a:lnTo>
                <a:lnTo>
                  <a:pt x="454548" y="188646"/>
                </a:lnTo>
                <a:lnTo>
                  <a:pt x="525414" y="146488"/>
                </a:lnTo>
                <a:lnTo>
                  <a:pt x="600021" y="109134"/>
                </a:lnTo>
                <a:lnTo>
                  <a:pt x="678084" y="76836"/>
                </a:lnTo>
                <a:lnTo>
                  <a:pt x="759317" y="49846"/>
                </a:lnTo>
                <a:lnTo>
                  <a:pt x="843434" y="28416"/>
                </a:lnTo>
                <a:lnTo>
                  <a:pt x="930150" y="12797"/>
                </a:lnTo>
                <a:lnTo>
                  <a:pt x="1019178" y="3241"/>
                </a:lnTo>
                <a:lnTo>
                  <a:pt x="1110234" y="0"/>
                </a:lnTo>
                <a:lnTo>
                  <a:pt x="1201289" y="3241"/>
                </a:lnTo>
                <a:lnTo>
                  <a:pt x="1290317" y="12797"/>
                </a:lnTo>
                <a:lnTo>
                  <a:pt x="1377033" y="28416"/>
                </a:lnTo>
                <a:lnTo>
                  <a:pt x="1461150" y="49846"/>
                </a:lnTo>
                <a:lnTo>
                  <a:pt x="1542383" y="76836"/>
                </a:lnTo>
                <a:lnTo>
                  <a:pt x="1620446" y="109134"/>
                </a:lnTo>
                <a:lnTo>
                  <a:pt x="1695053" y="146488"/>
                </a:lnTo>
                <a:lnTo>
                  <a:pt x="1765919" y="188646"/>
                </a:lnTo>
                <a:lnTo>
                  <a:pt x="1832758" y="235357"/>
                </a:lnTo>
                <a:lnTo>
                  <a:pt x="1895284" y="286369"/>
                </a:lnTo>
                <a:lnTo>
                  <a:pt x="1953211" y="341429"/>
                </a:lnTo>
                <a:lnTo>
                  <a:pt x="2006254" y="400287"/>
                </a:lnTo>
                <a:lnTo>
                  <a:pt x="2054127" y="462691"/>
                </a:lnTo>
                <a:lnTo>
                  <a:pt x="2096543" y="528388"/>
                </a:lnTo>
                <a:lnTo>
                  <a:pt x="2133219" y="597128"/>
                </a:lnTo>
                <a:lnTo>
                  <a:pt x="2163866" y="668658"/>
                </a:lnTo>
                <a:lnTo>
                  <a:pt x="2188201" y="742726"/>
                </a:lnTo>
                <a:lnTo>
                  <a:pt x="2205936" y="819081"/>
                </a:lnTo>
                <a:lnTo>
                  <a:pt x="2216787" y="897472"/>
                </a:lnTo>
                <a:lnTo>
                  <a:pt x="2220468" y="977646"/>
                </a:lnTo>
                <a:lnTo>
                  <a:pt x="2216787" y="1057819"/>
                </a:lnTo>
                <a:lnTo>
                  <a:pt x="2205936" y="1136210"/>
                </a:lnTo>
                <a:lnTo>
                  <a:pt x="2188201" y="1212565"/>
                </a:lnTo>
                <a:lnTo>
                  <a:pt x="2163866" y="1286633"/>
                </a:lnTo>
                <a:lnTo>
                  <a:pt x="2133219" y="1358163"/>
                </a:lnTo>
                <a:lnTo>
                  <a:pt x="2096543" y="1426903"/>
                </a:lnTo>
                <a:lnTo>
                  <a:pt x="2054127" y="1492600"/>
                </a:lnTo>
                <a:lnTo>
                  <a:pt x="2006254" y="1555004"/>
                </a:lnTo>
                <a:lnTo>
                  <a:pt x="1953211" y="1613862"/>
                </a:lnTo>
                <a:lnTo>
                  <a:pt x="1895284" y="1668922"/>
                </a:lnTo>
                <a:lnTo>
                  <a:pt x="1832758" y="1719934"/>
                </a:lnTo>
                <a:lnTo>
                  <a:pt x="1765919" y="1766645"/>
                </a:lnTo>
                <a:lnTo>
                  <a:pt x="1695053" y="1808803"/>
                </a:lnTo>
                <a:lnTo>
                  <a:pt x="1620446" y="1846157"/>
                </a:lnTo>
                <a:lnTo>
                  <a:pt x="1542383" y="1878455"/>
                </a:lnTo>
                <a:lnTo>
                  <a:pt x="1461150" y="1905445"/>
                </a:lnTo>
                <a:lnTo>
                  <a:pt x="1377033" y="1926875"/>
                </a:lnTo>
                <a:lnTo>
                  <a:pt x="1290317" y="1942494"/>
                </a:lnTo>
                <a:lnTo>
                  <a:pt x="1201289" y="1952050"/>
                </a:lnTo>
                <a:lnTo>
                  <a:pt x="1110234" y="1955292"/>
                </a:lnTo>
                <a:lnTo>
                  <a:pt x="1019178" y="1952050"/>
                </a:lnTo>
                <a:lnTo>
                  <a:pt x="930150" y="1942494"/>
                </a:lnTo>
                <a:lnTo>
                  <a:pt x="843434" y="1926875"/>
                </a:lnTo>
                <a:lnTo>
                  <a:pt x="759317" y="1905445"/>
                </a:lnTo>
                <a:lnTo>
                  <a:pt x="678084" y="1878455"/>
                </a:lnTo>
                <a:lnTo>
                  <a:pt x="600021" y="1846157"/>
                </a:lnTo>
                <a:lnTo>
                  <a:pt x="525414" y="1808803"/>
                </a:lnTo>
                <a:lnTo>
                  <a:pt x="454548" y="1766645"/>
                </a:lnTo>
                <a:lnTo>
                  <a:pt x="387709" y="1719934"/>
                </a:lnTo>
                <a:lnTo>
                  <a:pt x="325183" y="1668922"/>
                </a:lnTo>
                <a:lnTo>
                  <a:pt x="267256" y="1613862"/>
                </a:lnTo>
                <a:lnTo>
                  <a:pt x="214213" y="1555004"/>
                </a:lnTo>
                <a:lnTo>
                  <a:pt x="166340" y="1492600"/>
                </a:lnTo>
                <a:lnTo>
                  <a:pt x="123924" y="1426903"/>
                </a:lnTo>
                <a:lnTo>
                  <a:pt x="87249" y="1358163"/>
                </a:lnTo>
                <a:lnTo>
                  <a:pt x="56601" y="1286633"/>
                </a:lnTo>
                <a:lnTo>
                  <a:pt x="32266" y="1212565"/>
                </a:lnTo>
                <a:lnTo>
                  <a:pt x="14531" y="1136210"/>
                </a:lnTo>
                <a:lnTo>
                  <a:pt x="3680" y="1057819"/>
                </a:lnTo>
                <a:lnTo>
                  <a:pt x="0" y="977646"/>
                </a:lnTo>
                <a:close/>
              </a:path>
            </a:pathLst>
          </a:custGeom>
          <a:ln w="25908">
            <a:solidFill>
              <a:srgbClr val="FF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2" name="object 16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ts val="3835"/>
              </a:lnSpc>
            </a:pP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5G</a:t>
            </a:r>
            <a:r>
              <a:rPr sz="3200" b="1" spc="6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37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3200" b="1" spc="-10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组网方式：</a:t>
            </a:r>
            <a:r>
              <a:rPr sz="2400" spc="15" smtClean="0">
                <a:solidFill>
                  <a:srgbClr val="C00000"/>
                </a:solidFill>
                <a:latin typeface="Arial"/>
                <a:cs typeface="Arial"/>
              </a:rPr>
              <a:t>NSA</a:t>
            </a:r>
            <a:r>
              <a:rPr sz="2400" spc="15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信令锚点在</a:t>
            </a:r>
            <a:r>
              <a:rPr sz="2400" spc="-155" smtClean="0">
                <a:solidFill>
                  <a:srgbClr val="C00000"/>
                </a:solidFill>
                <a:latin typeface="Arial"/>
                <a:cs typeface="Arial"/>
              </a:rPr>
              <a:t>LT</a:t>
            </a:r>
            <a:r>
              <a:rPr sz="2400" spc="-185" smtClean="0">
                <a:solidFill>
                  <a:srgbClr val="C00000"/>
                </a:solidFill>
                <a:latin typeface="Arial"/>
                <a:cs typeface="Arial"/>
              </a:rPr>
              <a:t>E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基站，</a:t>
            </a:r>
            <a:r>
              <a:rPr sz="2400" spc="-70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2400" spc="-65" smtClean="0">
                <a:solidFill>
                  <a:srgbClr val="C00000"/>
                </a:solidFill>
                <a:latin typeface="Arial"/>
                <a:cs typeface="Arial"/>
              </a:rPr>
              <a:t>A</a:t>
            </a:r>
            <a:r>
              <a:rPr sz="2400" spc="-65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信令锚点在</a:t>
            </a:r>
            <a:r>
              <a:rPr sz="2400" spc="1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2400" spc="2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基站</a:t>
            </a:r>
            <a:endParaRPr sz="2400">
              <a:latin typeface="Microsoft JhengHei Light"/>
              <a:cs typeface="Microsoft JhengHei Light"/>
            </a:endParaRPr>
          </a:p>
        </p:txBody>
      </p:sp>
      <p:sp>
        <p:nvSpPr>
          <p:cNvPr id="163" name="object 16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5</a:t>
            </a:fld>
            <a:endParaRPr sz="1200">
              <a:latin typeface="Arial"/>
              <a:cs typeface="Arial"/>
            </a:endParaRPr>
          </a:p>
        </p:txBody>
      </p:sp>
      <p:graphicFrame>
        <p:nvGraphicFramePr>
          <p:cNvPr id="156" name="object 156"/>
          <p:cNvGraphicFramePr>
            <a:graphicFrameLocks noGrp="1"/>
          </p:cNvGraphicFramePr>
          <p:nvPr/>
        </p:nvGraphicFramePr>
        <p:xfrm>
          <a:off x="361162" y="5285866"/>
          <a:ext cx="11411356" cy="6494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06573"/>
                <a:gridCol w="1965070"/>
                <a:gridCol w="2267712"/>
                <a:gridCol w="2280030"/>
                <a:gridCol w="2279268"/>
              </a:tblGrid>
              <a:tr h="212217">
                <a:tc>
                  <a:txBody>
                    <a:bodyPr vert="horz" wrap="square"/>
                    <a:lstStyle/>
                    <a:p>
                      <a:pPr marL="495300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LTE&amp;N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R </a:t>
                      </a:r>
                      <a:r>
                        <a:rPr sz="1400" spc="-12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DC</a:t>
                      </a:r>
                      <a:r>
                        <a:rPr sz="1400" spc="0" smtClean="0">
                          <a:latin typeface="Microsoft JhengHei"/>
                          <a:cs typeface="Microsoft JhengHei"/>
                        </a:rPr>
                        <a:t>双联接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9019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06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000000"/>
                    </a:solidFill>
                  </a:tcPr>
                </a:tc>
              </a:tr>
              <a:tr h="218643">
                <a:tc>
                  <a:txBody>
                    <a:bodyPr vert="horz" wrap="square"/>
                    <a:lstStyle/>
                    <a:p>
                      <a:pPr marL="808355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LT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E </a:t>
                      </a:r>
                      <a:r>
                        <a:rPr sz="1400" spc="-10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0" smtClean="0">
                          <a:latin typeface="Microsoft JhengHei"/>
                          <a:cs typeface="Microsoft JhengHei"/>
                        </a:rPr>
                        <a:t>升级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9019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1206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</a:tr>
              <a:tr h="218617">
                <a:tc>
                  <a:txBody>
                    <a:bodyPr vert="horz" wrap="square"/>
                    <a:lstStyle/>
                    <a:p>
                      <a:pPr marL="808355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5G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C </a:t>
                      </a:r>
                      <a:r>
                        <a:rPr sz="1400" spc="-10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0" smtClean="0">
                          <a:latin typeface="Microsoft JhengHei"/>
                          <a:cs typeface="Microsoft JhengHei"/>
                        </a:rPr>
                        <a:t>部署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06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"/>
                          <a:cs typeface="Microsoft JhengHei"/>
                        </a:rPr>
                        <a:t>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449823" y="798576"/>
            <a:ext cx="6118860" cy="5437632"/>
          </a:xfrm>
          <a:custGeom>
            <a:rect l="l" t="t" r="r" b="b"/>
            <a:pathLst>
              <a:path w="6118860" h="5437632">
                <a:moveTo>
                  <a:pt x="0" y="5437632"/>
                </a:moveTo>
                <a:lnTo>
                  <a:pt x="6118860" y="5437632"/>
                </a:lnTo>
                <a:lnTo>
                  <a:pt x="6118860" y="0"/>
                </a:lnTo>
                <a:lnTo>
                  <a:pt x="0" y="0"/>
                </a:lnTo>
                <a:lnTo>
                  <a:pt x="0" y="5437632"/>
                </a:lnTo>
                <a:close/>
              </a:path>
            </a:pathLst>
          </a:custGeom>
          <a:ln w="12192">
            <a:solidFill>
              <a:srgbClr val="F0D4B8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5G</a:t>
            </a:r>
            <a:r>
              <a:rPr sz="3200" b="1" spc="6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37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3200" b="1" spc="-65" smtClean="0">
                <a:solidFill>
                  <a:srgbClr val="C00000"/>
                </a:solidFill>
                <a:latin typeface="Arial"/>
                <a:cs typeface="Arial"/>
              </a:rPr>
              <a:t>SA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方案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118604" y="1807464"/>
            <a:ext cx="2008631" cy="295655"/>
          </a:xfrm>
          <a:custGeom>
            <a:rect l="l" t="t" r="r" b="b"/>
            <a:pathLst>
              <a:path w="2008631" h="295655">
                <a:moveTo>
                  <a:pt x="0" y="295655"/>
                </a:moveTo>
                <a:lnTo>
                  <a:pt x="2008631" y="295655"/>
                </a:lnTo>
                <a:lnTo>
                  <a:pt x="2008631" y="0"/>
                </a:lnTo>
                <a:lnTo>
                  <a:pt x="0" y="0"/>
                </a:lnTo>
                <a:lnTo>
                  <a:pt x="0" y="295655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6451091" y="1420367"/>
            <a:ext cx="688339" cy="567309"/>
          </a:xfrm>
          <a:custGeom>
            <a:rect l="l" t="t" r="r" b="b"/>
            <a:pathLst>
              <a:path w="688340" h="567309">
                <a:moveTo>
                  <a:pt x="0" y="0"/>
                </a:moveTo>
                <a:lnTo>
                  <a:pt x="688340" y="567309"/>
                </a:lnTo>
              </a:path>
            </a:pathLst>
          </a:custGeom>
          <a:ln w="914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5875020" y="981455"/>
            <a:ext cx="672083" cy="9326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5862065" y="968502"/>
            <a:ext cx="697991" cy="958596"/>
          </a:xfrm>
          <a:custGeom>
            <a:rect l="l" t="t" r="r" b="b"/>
            <a:pathLst>
              <a:path w="697992" h="958596">
                <a:moveTo>
                  <a:pt x="0" y="958596"/>
                </a:moveTo>
                <a:lnTo>
                  <a:pt x="697991" y="958596"/>
                </a:lnTo>
                <a:lnTo>
                  <a:pt x="697991" y="0"/>
                </a:lnTo>
                <a:lnTo>
                  <a:pt x="0" y="0"/>
                </a:lnTo>
                <a:lnTo>
                  <a:pt x="0" y="958596"/>
                </a:lnTo>
                <a:close/>
              </a:path>
            </a:pathLst>
          </a:custGeom>
          <a:ln w="25908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7246619" y="1935479"/>
            <a:ext cx="803148" cy="9677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7233666" y="1922526"/>
            <a:ext cx="829055" cy="993648"/>
          </a:xfrm>
          <a:custGeom>
            <a:rect l="l" t="t" r="r" b="b"/>
            <a:pathLst>
              <a:path w="829055" h="993647">
                <a:moveTo>
                  <a:pt x="0" y="993648"/>
                </a:moveTo>
                <a:lnTo>
                  <a:pt x="829055" y="993648"/>
                </a:lnTo>
                <a:lnTo>
                  <a:pt x="829055" y="0"/>
                </a:lnTo>
                <a:lnTo>
                  <a:pt x="0" y="0"/>
                </a:lnTo>
                <a:lnTo>
                  <a:pt x="0" y="993648"/>
                </a:lnTo>
                <a:close/>
              </a:path>
            </a:pathLst>
          </a:custGeom>
          <a:ln w="25907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9733788" y="1097280"/>
            <a:ext cx="670559" cy="93421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9720833" y="1084325"/>
            <a:ext cx="696468" cy="960120"/>
          </a:xfrm>
          <a:custGeom>
            <a:rect l="l" t="t" r="r" b="b"/>
            <a:pathLst>
              <a:path w="696468" h="960119">
                <a:moveTo>
                  <a:pt x="0" y="960120"/>
                </a:moveTo>
                <a:lnTo>
                  <a:pt x="696468" y="960120"/>
                </a:lnTo>
                <a:lnTo>
                  <a:pt x="696468" y="0"/>
                </a:lnTo>
                <a:lnTo>
                  <a:pt x="0" y="0"/>
                </a:lnTo>
                <a:lnTo>
                  <a:pt x="0" y="960120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8139683" y="1944623"/>
            <a:ext cx="865631" cy="9585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8126730" y="1931670"/>
            <a:ext cx="891540" cy="984503"/>
          </a:xfrm>
          <a:custGeom>
            <a:rect l="l" t="t" r="r" b="b"/>
            <a:pathLst>
              <a:path w="891540" h="984503">
                <a:moveTo>
                  <a:pt x="0" y="984503"/>
                </a:moveTo>
                <a:lnTo>
                  <a:pt x="891540" y="984503"/>
                </a:lnTo>
                <a:lnTo>
                  <a:pt x="891540" y="0"/>
                </a:lnTo>
                <a:lnTo>
                  <a:pt x="0" y="0"/>
                </a:lnTo>
                <a:lnTo>
                  <a:pt x="0" y="984503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8572500" y="1565147"/>
            <a:ext cx="1160906" cy="380619"/>
          </a:xfrm>
          <a:custGeom>
            <a:rect l="l" t="t" r="r" b="b"/>
            <a:pathLst>
              <a:path w="1160906" h="380619">
                <a:moveTo>
                  <a:pt x="1160906" y="0"/>
                </a:moveTo>
                <a:lnTo>
                  <a:pt x="0" y="380619"/>
                </a:lnTo>
              </a:path>
            </a:pathLst>
          </a:custGeom>
          <a:ln w="914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7781543" y="1565147"/>
            <a:ext cx="1951735" cy="361569"/>
          </a:xfrm>
          <a:custGeom>
            <a:rect l="l" t="t" r="r" b="b"/>
            <a:pathLst>
              <a:path w="1951735" h="361569">
                <a:moveTo>
                  <a:pt x="1951735" y="0"/>
                </a:moveTo>
                <a:lnTo>
                  <a:pt x="0" y="361569"/>
                </a:lnTo>
              </a:path>
            </a:pathLst>
          </a:custGeom>
          <a:ln w="914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7325868" y="3982211"/>
            <a:ext cx="333756" cy="431292"/>
          </a:xfrm>
          <a:custGeom>
            <a:rect l="l" t="t" r="r" b="b"/>
            <a:pathLst>
              <a:path w="333756" h="431292">
                <a:moveTo>
                  <a:pt x="251714" y="0"/>
                </a:moveTo>
                <a:lnTo>
                  <a:pt x="82042" y="0"/>
                </a:lnTo>
                <a:lnTo>
                  <a:pt x="49276" y="9271"/>
                </a:lnTo>
                <a:lnTo>
                  <a:pt x="21844" y="23241"/>
                </a:lnTo>
                <a:lnTo>
                  <a:pt x="5461" y="46355"/>
                </a:lnTo>
                <a:lnTo>
                  <a:pt x="0" y="60325"/>
                </a:lnTo>
                <a:lnTo>
                  <a:pt x="0" y="370967"/>
                </a:lnTo>
                <a:lnTo>
                  <a:pt x="5461" y="384937"/>
                </a:lnTo>
                <a:lnTo>
                  <a:pt x="21844" y="408051"/>
                </a:lnTo>
                <a:lnTo>
                  <a:pt x="49276" y="426593"/>
                </a:lnTo>
                <a:lnTo>
                  <a:pt x="65659" y="431292"/>
                </a:lnTo>
                <a:lnTo>
                  <a:pt x="268097" y="431292"/>
                </a:lnTo>
                <a:lnTo>
                  <a:pt x="284480" y="426593"/>
                </a:lnTo>
                <a:lnTo>
                  <a:pt x="311912" y="408051"/>
                </a:lnTo>
                <a:lnTo>
                  <a:pt x="325054" y="389509"/>
                </a:lnTo>
                <a:lnTo>
                  <a:pt x="76581" y="389509"/>
                </a:lnTo>
                <a:lnTo>
                  <a:pt x="65659" y="380238"/>
                </a:lnTo>
                <a:lnTo>
                  <a:pt x="60198" y="370967"/>
                </a:lnTo>
                <a:lnTo>
                  <a:pt x="60198" y="352425"/>
                </a:lnTo>
                <a:lnTo>
                  <a:pt x="65659" y="343154"/>
                </a:lnTo>
                <a:lnTo>
                  <a:pt x="76581" y="338582"/>
                </a:lnTo>
                <a:lnTo>
                  <a:pt x="92964" y="333883"/>
                </a:lnTo>
                <a:lnTo>
                  <a:pt x="333756" y="333883"/>
                </a:lnTo>
                <a:lnTo>
                  <a:pt x="333756" y="324612"/>
                </a:lnTo>
                <a:lnTo>
                  <a:pt x="98425" y="324612"/>
                </a:lnTo>
                <a:lnTo>
                  <a:pt x="65659" y="320040"/>
                </a:lnTo>
                <a:lnTo>
                  <a:pt x="43815" y="306070"/>
                </a:lnTo>
                <a:lnTo>
                  <a:pt x="27305" y="292227"/>
                </a:lnTo>
                <a:lnTo>
                  <a:pt x="21844" y="268986"/>
                </a:lnTo>
                <a:lnTo>
                  <a:pt x="21844" y="83439"/>
                </a:lnTo>
                <a:lnTo>
                  <a:pt x="27305" y="60325"/>
                </a:lnTo>
                <a:lnTo>
                  <a:pt x="43815" y="41783"/>
                </a:lnTo>
                <a:lnTo>
                  <a:pt x="65659" y="32512"/>
                </a:lnTo>
                <a:lnTo>
                  <a:pt x="98425" y="27813"/>
                </a:lnTo>
                <a:lnTo>
                  <a:pt x="315152" y="27813"/>
                </a:lnTo>
                <a:lnTo>
                  <a:pt x="311912" y="23241"/>
                </a:lnTo>
                <a:lnTo>
                  <a:pt x="284480" y="9271"/>
                </a:lnTo>
                <a:lnTo>
                  <a:pt x="251714" y="0"/>
                </a:lnTo>
                <a:close/>
              </a:path>
              <a:path w="333756" h="431292">
                <a:moveTo>
                  <a:pt x="240792" y="333883"/>
                </a:moveTo>
                <a:lnTo>
                  <a:pt x="92964" y="333883"/>
                </a:lnTo>
                <a:lnTo>
                  <a:pt x="114935" y="343154"/>
                </a:lnTo>
                <a:lnTo>
                  <a:pt x="125857" y="361696"/>
                </a:lnTo>
                <a:lnTo>
                  <a:pt x="114935" y="380238"/>
                </a:lnTo>
                <a:lnTo>
                  <a:pt x="104013" y="389509"/>
                </a:lnTo>
                <a:lnTo>
                  <a:pt x="229743" y="389509"/>
                </a:lnTo>
                <a:lnTo>
                  <a:pt x="218821" y="380238"/>
                </a:lnTo>
                <a:lnTo>
                  <a:pt x="207899" y="361696"/>
                </a:lnTo>
                <a:lnTo>
                  <a:pt x="218821" y="343154"/>
                </a:lnTo>
                <a:lnTo>
                  <a:pt x="240792" y="333883"/>
                </a:lnTo>
                <a:close/>
              </a:path>
              <a:path w="333756" h="431292">
                <a:moveTo>
                  <a:pt x="333756" y="333883"/>
                </a:moveTo>
                <a:lnTo>
                  <a:pt x="240792" y="333883"/>
                </a:lnTo>
                <a:lnTo>
                  <a:pt x="257175" y="338582"/>
                </a:lnTo>
                <a:lnTo>
                  <a:pt x="268097" y="343154"/>
                </a:lnTo>
                <a:lnTo>
                  <a:pt x="273558" y="352425"/>
                </a:lnTo>
                <a:lnTo>
                  <a:pt x="273558" y="370967"/>
                </a:lnTo>
                <a:lnTo>
                  <a:pt x="268097" y="380238"/>
                </a:lnTo>
                <a:lnTo>
                  <a:pt x="257175" y="389509"/>
                </a:lnTo>
                <a:lnTo>
                  <a:pt x="325054" y="389509"/>
                </a:lnTo>
                <a:lnTo>
                  <a:pt x="328295" y="384937"/>
                </a:lnTo>
                <a:lnTo>
                  <a:pt x="333756" y="370967"/>
                </a:lnTo>
                <a:lnTo>
                  <a:pt x="333756" y="333883"/>
                </a:lnTo>
                <a:close/>
              </a:path>
              <a:path w="333756" h="431292">
                <a:moveTo>
                  <a:pt x="315152" y="27813"/>
                </a:moveTo>
                <a:lnTo>
                  <a:pt x="235331" y="27813"/>
                </a:lnTo>
                <a:lnTo>
                  <a:pt x="268097" y="32512"/>
                </a:lnTo>
                <a:lnTo>
                  <a:pt x="289941" y="41783"/>
                </a:lnTo>
                <a:lnTo>
                  <a:pt x="306451" y="60325"/>
                </a:lnTo>
                <a:lnTo>
                  <a:pt x="311912" y="83439"/>
                </a:lnTo>
                <a:lnTo>
                  <a:pt x="311912" y="268986"/>
                </a:lnTo>
                <a:lnTo>
                  <a:pt x="306451" y="292227"/>
                </a:lnTo>
                <a:lnTo>
                  <a:pt x="289941" y="306070"/>
                </a:lnTo>
                <a:lnTo>
                  <a:pt x="268097" y="320040"/>
                </a:lnTo>
                <a:lnTo>
                  <a:pt x="235331" y="324612"/>
                </a:lnTo>
                <a:lnTo>
                  <a:pt x="333756" y="324612"/>
                </a:lnTo>
                <a:lnTo>
                  <a:pt x="333756" y="60325"/>
                </a:lnTo>
                <a:lnTo>
                  <a:pt x="328295" y="46355"/>
                </a:lnTo>
                <a:lnTo>
                  <a:pt x="315152" y="27813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8927592" y="3982211"/>
            <a:ext cx="333756" cy="388619"/>
          </a:xfrm>
          <a:custGeom>
            <a:rect l="l" t="t" r="r" b="b"/>
            <a:pathLst>
              <a:path w="333756" h="388620">
                <a:moveTo>
                  <a:pt x="251714" y="0"/>
                </a:moveTo>
                <a:lnTo>
                  <a:pt x="82042" y="0"/>
                </a:lnTo>
                <a:lnTo>
                  <a:pt x="49276" y="8382"/>
                </a:lnTo>
                <a:lnTo>
                  <a:pt x="21844" y="20955"/>
                </a:lnTo>
                <a:lnTo>
                  <a:pt x="5461" y="41783"/>
                </a:lnTo>
                <a:lnTo>
                  <a:pt x="0" y="54356"/>
                </a:lnTo>
                <a:lnTo>
                  <a:pt x="0" y="334264"/>
                </a:lnTo>
                <a:lnTo>
                  <a:pt x="5461" y="346837"/>
                </a:lnTo>
                <a:lnTo>
                  <a:pt x="21844" y="367665"/>
                </a:lnTo>
                <a:lnTo>
                  <a:pt x="49276" y="384429"/>
                </a:lnTo>
                <a:lnTo>
                  <a:pt x="65659" y="388620"/>
                </a:lnTo>
                <a:lnTo>
                  <a:pt x="268097" y="388620"/>
                </a:lnTo>
                <a:lnTo>
                  <a:pt x="284480" y="384429"/>
                </a:lnTo>
                <a:lnTo>
                  <a:pt x="311912" y="367665"/>
                </a:lnTo>
                <a:lnTo>
                  <a:pt x="324998" y="351028"/>
                </a:lnTo>
                <a:lnTo>
                  <a:pt x="76581" y="351028"/>
                </a:lnTo>
                <a:lnTo>
                  <a:pt x="65659" y="342646"/>
                </a:lnTo>
                <a:lnTo>
                  <a:pt x="60198" y="334264"/>
                </a:lnTo>
                <a:lnTo>
                  <a:pt x="60198" y="317627"/>
                </a:lnTo>
                <a:lnTo>
                  <a:pt x="65659" y="309245"/>
                </a:lnTo>
                <a:lnTo>
                  <a:pt x="76581" y="305054"/>
                </a:lnTo>
                <a:lnTo>
                  <a:pt x="92964" y="300863"/>
                </a:lnTo>
                <a:lnTo>
                  <a:pt x="333756" y="300863"/>
                </a:lnTo>
                <a:lnTo>
                  <a:pt x="333756" y="292481"/>
                </a:lnTo>
                <a:lnTo>
                  <a:pt x="98425" y="292481"/>
                </a:lnTo>
                <a:lnTo>
                  <a:pt x="65659" y="288290"/>
                </a:lnTo>
                <a:lnTo>
                  <a:pt x="43815" y="275844"/>
                </a:lnTo>
                <a:lnTo>
                  <a:pt x="27305" y="263271"/>
                </a:lnTo>
                <a:lnTo>
                  <a:pt x="21844" y="242315"/>
                </a:lnTo>
                <a:lnTo>
                  <a:pt x="21844" y="75184"/>
                </a:lnTo>
                <a:lnTo>
                  <a:pt x="27305" y="54356"/>
                </a:lnTo>
                <a:lnTo>
                  <a:pt x="43815" y="37592"/>
                </a:lnTo>
                <a:lnTo>
                  <a:pt x="65659" y="29209"/>
                </a:lnTo>
                <a:lnTo>
                  <a:pt x="98425" y="25019"/>
                </a:lnTo>
                <a:lnTo>
                  <a:pt x="315108" y="25019"/>
                </a:lnTo>
                <a:lnTo>
                  <a:pt x="311912" y="20955"/>
                </a:lnTo>
                <a:lnTo>
                  <a:pt x="284480" y="8382"/>
                </a:lnTo>
                <a:lnTo>
                  <a:pt x="251714" y="0"/>
                </a:lnTo>
                <a:close/>
              </a:path>
              <a:path w="333756" h="388620">
                <a:moveTo>
                  <a:pt x="240792" y="300863"/>
                </a:moveTo>
                <a:lnTo>
                  <a:pt x="92964" y="300863"/>
                </a:lnTo>
                <a:lnTo>
                  <a:pt x="114935" y="309245"/>
                </a:lnTo>
                <a:lnTo>
                  <a:pt x="120396" y="317627"/>
                </a:lnTo>
                <a:lnTo>
                  <a:pt x="125857" y="325882"/>
                </a:lnTo>
                <a:lnTo>
                  <a:pt x="114935" y="342646"/>
                </a:lnTo>
                <a:lnTo>
                  <a:pt x="104013" y="351028"/>
                </a:lnTo>
                <a:lnTo>
                  <a:pt x="229743" y="351028"/>
                </a:lnTo>
                <a:lnTo>
                  <a:pt x="218821" y="342646"/>
                </a:lnTo>
                <a:lnTo>
                  <a:pt x="207899" y="325882"/>
                </a:lnTo>
                <a:lnTo>
                  <a:pt x="213360" y="317627"/>
                </a:lnTo>
                <a:lnTo>
                  <a:pt x="218821" y="309245"/>
                </a:lnTo>
                <a:lnTo>
                  <a:pt x="240792" y="300863"/>
                </a:lnTo>
                <a:close/>
              </a:path>
              <a:path w="333756" h="388620">
                <a:moveTo>
                  <a:pt x="333756" y="300863"/>
                </a:moveTo>
                <a:lnTo>
                  <a:pt x="240792" y="300863"/>
                </a:lnTo>
                <a:lnTo>
                  <a:pt x="257175" y="305054"/>
                </a:lnTo>
                <a:lnTo>
                  <a:pt x="268097" y="309245"/>
                </a:lnTo>
                <a:lnTo>
                  <a:pt x="273558" y="317627"/>
                </a:lnTo>
                <a:lnTo>
                  <a:pt x="273558" y="334264"/>
                </a:lnTo>
                <a:lnTo>
                  <a:pt x="268097" y="342646"/>
                </a:lnTo>
                <a:lnTo>
                  <a:pt x="257175" y="351028"/>
                </a:lnTo>
                <a:lnTo>
                  <a:pt x="324998" y="351028"/>
                </a:lnTo>
                <a:lnTo>
                  <a:pt x="328295" y="346837"/>
                </a:lnTo>
                <a:lnTo>
                  <a:pt x="333756" y="334264"/>
                </a:lnTo>
                <a:lnTo>
                  <a:pt x="333756" y="300863"/>
                </a:lnTo>
                <a:close/>
              </a:path>
              <a:path w="333756" h="388620">
                <a:moveTo>
                  <a:pt x="315108" y="25019"/>
                </a:moveTo>
                <a:lnTo>
                  <a:pt x="235331" y="25019"/>
                </a:lnTo>
                <a:lnTo>
                  <a:pt x="268097" y="29209"/>
                </a:lnTo>
                <a:lnTo>
                  <a:pt x="289941" y="37592"/>
                </a:lnTo>
                <a:lnTo>
                  <a:pt x="306451" y="54356"/>
                </a:lnTo>
                <a:lnTo>
                  <a:pt x="311912" y="75184"/>
                </a:lnTo>
                <a:lnTo>
                  <a:pt x="311912" y="242315"/>
                </a:lnTo>
                <a:lnTo>
                  <a:pt x="306451" y="263271"/>
                </a:lnTo>
                <a:lnTo>
                  <a:pt x="289941" y="275844"/>
                </a:lnTo>
                <a:lnTo>
                  <a:pt x="268097" y="288290"/>
                </a:lnTo>
                <a:lnTo>
                  <a:pt x="235331" y="292481"/>
                </a:lnTo>
                <a:lnTo>
                  <a:pt x="333756" y="292481"/>
                </a:lnTo>
                <a:lnTo>
                  <a:pt x="333756" y="54356"/>
                </a:lnTo>
                <a:lnTo>
                  <a:pt x="328295" y="41783"/>
                </a:lnTo>
                <a:lnTo>
                  <a:pt x="315108" y="25019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5529198" y="4447920"/>
            <a:ext cx="5828030" cy="17005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456690" algn="ctr">
              <a:lnSpc>
                <a:spcPct val="100000"/>
              </a:lnSpc>
            </a:pPr>
            <a:r>
              <a:rPr sz="1200" b="1" smtClean="0">
                <a:latin typeface="Arial"/>
                <a:cs typeface="Arial"/>
              </a:rPr>
              <a:t>4G&amp;5G</a:t>
            </a:r>
            <a:r>
              <a:rPr sz="1200" b="1" smtClean="0">
                <a:latin typeface="Microsoft JhengHei"/>
                <a:cs typeface="Microsoft JhengHei"/>
              </a:rPr>
              <a:t>双模</a:t>
            </a:r>
            <a:r>
              <a:rPr sz="1200" b="1" spc="20" smtClean="0">
                <a:latin typeface="Microsoft JhengHei"/>
                <a:cs typeface="Microsoft JhengHei"/>
              </a:rPr>
              <a:t> </a:t>
            </a:r>
            <a:r>
              <a:rPr sz="1200" b="1" spc="-5" smtClean="0">
                <a:latin typeface="Arial"/>
                <a:cs typeface="Arial"/>
              </a:rPr>
              <a:t>UE</a:t>
            </a:r>
            <a:endParaRPr sz="1200">
              <a:latin typeface="Arial"/>
              <a:cs typeface="Arial"/>
            </a:endParaRPr>
          </a:p>
          <a:p>
            <a:pPr marL="1458595" algn="ctr">
              <a:lnSpc>
                <a:spcPct val="100000"/>
              </a:lnSpc>
              <a:spcBef>
                <a:spcPts val="10"/>
              </a:spcBef>
            </a:pPr>
            <a:r>
              <a:rPr sz="1200" b="1" smtClean="0">
                <a:solidFill>
                  <a:srgbClr val="FF0000"/>
                </a:solidFill>
                <a:latin typeface="Arial"/>
                <a:cs typeface="Arial"/>
              </a:rPr>
              <a:t>PL</a:t>
            </a:r>
            <a:r>
              <a:rPr sz="12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N:5G</a:t>
            </a:r>
            <a:endParaRPr sz="1200">
              <a:latin typeface="Arial"/>
              <a:cs typeface="Arial"/>
            </a:endParaRPr>
          </a:p>
          <a:p>
            <a:pPr>
              <a:lnSpc>
                <a:spcPts val="1100"/>
              </a:lnSpc>
              <a:spcBef>
                <a:spcPts val="56"/>
              </a:spcBef>
            </a:pPr>
            <a:endParaRPr sz="1100"/>
          </a:p>
          <a:p>
            <a:pPr marL="12700">
              <a:lnSpc>
                <a:spcPct val="100000"/>
              </a:lnSpc>
              <a:tabLst>
                <a:tab pos="354965"/>
              </a:tabLst>
            </a:pPr>
            <a:r>
              <a:rPr sz="140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①	为</a:t>
            </a:r>
            <a:r>
              <a:rPr sz="1400" spc="-5" smtClean="0">
                <a:solidFill>
                  <a:srgbClr val="0000FF"/>
                </a:solidFill>
                <a:latin typeface="Arial"/>
                <a:cs typeface="Arial"/>
              </a:rPr>
              <a:t>5</a:t>
            </a:r>
            <a:r>
              <a:rPr sz="1400" spc="-20" smtClean="0">
                <a:solidFill>
                  <a:srgbClr val="0000FF"/>
                </a:solidFill>
                <a:latin typeface="Arial"/>
                <a:cs typeface="Arial"/>
              </a:rPr>
              <a:t>G</a:t>
            </a:r>
            <a:r>
              <a:rPr sz="1400" spc="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网络规划单独的</a:t>
            </a:r>
            <a:r>
              <a:rPr sz="1400" spc="-15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新</a:t>
            </a:r>
            <a:r>
              <a:rPr sz="1400" spc="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的</a:t>
            </a:r>
            <a:r>
              <a:rPr sz="1400" spc="-85" smtClean="0">
                <a:solidFill>
                  <a:srgbClr val="0000FF"/>
                </a:solidFill>
                <a:latin typeface="Arial"/>
                <a:cs typeface="Arial"/>
              </a:rPr>
              <a:t>P</a:t>
            </a:r>
            <a:r>
              <a:rPr sz="1400" spc="-80" smtClean="0">
                <a:solidFill>
                  <a:srgbClr val="0000FF"/>
                </a:solidFill>
                <a:latin typeface="Arial"/>
                <a:cs typeface="Arial"/>
              </a:rPr>
              <a:t>L</a:t>
            </a:r>
            <a:r>
              <a:rPr sz="1400" spc="175" smtClean="0">
                <a:solidFill>
                  <a:srgbClr val="0000FF"/>
                </a:solidFill>
                <a:latin typeface="Arial"/>
                <a:cs typeface="Arial"/>
              </a:rPr>
              <a:t>M</a:t>
            </a:r>
            <a:r>
              <a:rPr sz="1400" spc="135" smtClean="0">
                <a:solidFill>
                  <a:srgbClr val="0000FF"/>
                </a:solidFill>
                <a:latin typeface="Arial"/>
                <a:cs typeface="Arial"/>
              </a:rPr>
              <a:t>N</a:t>
            </a:r>
            <a:r>
              <a:rPr sz="1400" spc="0" smtClean="0">
                <a:latin typeface="Microsoft JhengHei Light"/>
                <a:cs typeface="Microsoft JhengHei Light"/>
              </a:rPr>
              <a:t>；</a:t>
            </a:r>
            <a:endParaRPr sz="1400">
              <a:latin typeface="Microsoft JhengHei Light"/>
              <a:cs typeface="Microsoft JhengHei Light"/>
            </a:endParaRPr>
          </a:p>
          <a:p>
            <a:pPr>
              <a:lnSpc>
                <a:spcPts val="800"/>
              </a:lnSpc>
              <a:spcBef>
                <a:spcPts val="39"/>
              </a:spcBef>
            </a:pPr>
            <a:endParaRPr sz="800"/>
          </a:p>
          <a:p>
            <a:pPr marL="12700">
              <a:lnSpc>
                <a:spcPct val="100000"/>
              </a:lnSpc>
              <a:tabLst>
                <a:tab pos="354965"/>
              </a:tabLst>
            </a:pPr>
            <a:r>
              <a:rPr sz="1400" smtClean="0">
                <a:latin typeface="Microsoft JhengHei Light"/>
                <a:cs typeface="Microsoft JhengHei Light"/>
              </a:rPr>
              <a:t>②	</a:t>
            </a:r>
            <a:r>
              <a:rPr sz="1400" spc="-150" smtClean="0">
                <a:latin typeface="Arial"/>
                <a:cs typeface="Arial"/>
              </a:rPr>
              <a:t>L</a:t>
            </a:r>
            <a:r>
              <a:rPr sz="1400" spc="-105" smtClean="0">
                <a:latin typeface="Arial"/>
                <a:cs typeface="Arial"/>
              </a:rPr>
              <a:t>T</a:t>
            </a:r>
            <a:r>
              <a:rPr sz="1400" spc="-120" smtClean="0">
                <a:latin typeface="Arial"/>
                <a:cs typeface="Arial"/>
              </a:rPr>
              <a:t>E</a:t>
            </a:r>
            <a:r>
              <a:rPr sz="1400" spc="0" smtClean="0">
                <a:latin typeface="Microsoft JhengHei Light"/>
                <a:cs typeface="Microsoft JhengHei Light"/>
              </a:rPr>
              <a:t>同时广播两个</a:t>
            </a:r>
            <a:r>
              <a:rPr sz="1400" spc="-85" smtClean="0">
                <a:latin typeface="Arial"/>
                <a:cs typeface="Arial"/>
              </a:rPr>
              <a:t>P</a:t>
            </a:r>
            <a:r>
              <a:rPr sz="1400" spc="50" smtClean="0">
                <a:latin typeface="Arial"/>
                <a:cs typeface="Arial"/>
              </a:rPr>
              <a:t>L</a:t>
            </a:r>
            <a:r>
              <a:rPr sz="1400" spc="60" smtClean="0">
                <a:latin typeface="Arial"/>
                <a:cs typeface="Arial"/>
              </a:rPr>
              <a:t>M</a:t>
            </a:r>
            <a:r>
              <a:rPr sz="1400" spc="120" smtClean="0">
                <a:latin typeface="Arial"/>
                <a:cs typeface="Arial"/>
              </a:rPr>
              <a:t>N</a:t>
            </a:r>
            <a:r>
              <a:rPr sz="1400" spc="120" smtClean="0">
                <a:latin typeface="Microsoft JhengHei Light"/>
                <a:cs typeface="Microsoft JhengHei Light"/>
              </a:rPr>
              <a:t>信息；</a:t>
            </a:r>
            <a:endParaRPr sz="1400">
              <a:latin typeface="Microsoft JhengHei Light"/>
              <a:cs typeface="Microsoft JhengHei Light"/>
            </a:endParaRPr>
          </a:p>
          <a:p>
            <a:pPr>
              <a:lnSpc>
                <a:spcPts val="800"/>
              </a:lnSpc>
              <a:spcBef>
                <a:spcPts val="40"/>
              </a:spcBef>
            </a:pPr>
            <a:endParaRPr sz="800"/>
          </a:p>
          <a:p>
            <a:pPr marL="12700">
              <a:lnSpc>
                <a:spcPct val="100000"/>
              </a:lnSpc>
              <a:tabLst>
                <a:tab pos="354965"/>
              </a:tabLst>
            </a:pPr>
            <a:r>
              <a:rPr sz="1400" smtClean="0">
                <a:latin typeface="Microsoft JhengHei Light"/>
                <a:cs typeface="Microsoft JhengHei Light"/>
              </a:rPr>
              <a:t>③	</a:t>
            </a:r>
            <a:r>
              <a:rPr sz="1400" spc="-150" smtClean="0">
                <a:latin typeface="Arial"/>
                <a:cs typeface="Arial"/>
              </a:rPr>
              <a:t>L</a:t>
            </a:r>
            <a:r>
              <a:rPr sz="1400" spc="-105" smtClean="0">
                <a:latin typeface="Arial"/>
                <a:cs typeface="Arial"/>
              </a:rPr>
              <a:t>T</a:t>
            </a:r>
            <a:r>
              <a:rPr sz="1400" spc="-120" smtClean="0">
                <a:latin typeface="Arial"/>
                <a:cs typeface="Arial"/>
              </a:rPr>
              <a:t>E</a:t>
            </a:r>
            <a:r>
              <a:rPr sz="1400" spc="0" smtClean="0">
                <a:latin typeface="Microsoft JhengHei Light"/>
                <a:cs typeface="Microsoft JhengHei Light"/>
              </a:rPr>
              <a:t>根据</a:t>
            </a:r>
            <a:r>
              <a:rPr sz="1400" spc="-75" smtClean="0">
                <a:latin typeface="Arial"/>
                <a:cs typeface="Arial"/>
              </a:rPr>
              <a:t>UE</a:t>
            </a:r>
            <a:r>
              <a:rPr sz="1400" spc="0" smtClean="0">
                <a:latin typeface="Microsoft JhengHei Light"/>
                <a:cs typeface="Microsoft JhengHei Light"/>
              </a:rPr>
              <a:t>上报的</a:t>
            </a:r>
            <a:r>
              <a:rPr sz="1400" spc="-25" smtClean="0">
                <a:latin typeface="Arial"/>
                <a:cs typeface="Arial"/>
              </a:rPr>
              <a:t>s</a:t>
            </a:r>
            <a:r>
              <a:rPr sz="1400" spc="-35" smtClean="0">
                <a:latin typeface="Arial"/>
                <a:cs typeface="Arial"/>
              </a:rPr>
              <a:t>e</a:t>
            </a:r>
            <a:r>
              <a:rPr sz="1400" spc="20" smtClean="0">
                <a:latin typeface="Arial"/>
                <a:cs typeface="Arial"/>
              </a:rPr>
              <a:t>l</a:t>
            </a:r>
            <a:r>
              <a:rPr sz="1400" spc="40" smtClean="0">
                <a:latin typeface="Arial"/>
                <a:cs typeface="Arial"/>
              </a:rPr>
              <a:t>e</a:t>
            </a:r>
            <a:r>
              <a:rPr sz="1400" spc="0" smtClean="0">
                <a:latin typeface="Arial"/>
                <a:cs typeface="Arial"/>
              </a:rPr>
              <a:t>c</a:t>
            </a:r>
            <a:r>
              <a:rPr sz="1400" spc="120" smtClean="0">
                <a:latin typeface="Arial"/>
                <a:cs typeface="Arial"/>
              </a:rPr>
              <a:t>t</a:t>
            </a:r>
            <a:r>
              <a:rPr sz="1400" spc="60" smtClean="0">
                <a:latin typeface="Arial"/>
                <a:cs typeface="Arial"/>
              </a:rPr>
              <a:t>ed</a:t>
            </a:r>
            <a:r>
              <a:rPr sz="1400" spc="25" smtClean="0">
                <a:latin typeface="Arial"/>
                <a:cs typeface="Arial"/>
              </a:rPr>
              <a:t> </a:t>
            </a:r>
            <a:r>
              <a:rPr sz="1400" spc="-80" smtClean="0">
                <a:latin typeface="Arial"/>
                <a:cs typeface="Arial"/>
              </a:rPr>
              <a:t>P</a:t>
            </a:r>
            <a:r>
              <a:rPr sz="1400" spc="85" smtClean="0">
                <a:latin typeface="Arial"/>
                <a:cs typeface="Arial"/>
              </a:rPr>
              <a:t>LMN</a:t>
            </a:r>
            <a:r>
              <a:rPr sz="1400" spc="0" smtClean="0">
                <a:latin typeface="Microsoft JhengHei Light"/>
                <a:cs typeface="Microsoft JhengHei Light"/>
              </a:rPr>
              <a:t>将</a:t>
            </a:r>
            <a:r>
              <a:rPr sz="1400" spc="-75" smtClean="0">
                <a:latin typeface="Arial"/>
                <a:cs typeface="Arial"/>
              </a:rPr>
              <a:t>UE</a:t>
            </a:r>
            <a:r>
              <a:rPr sz="1400" spc="0" smtClean="0">
                <a:latin typeface="Microsoft JhengHei Light"/>
                <a:cs typeface="Microsoft JhengHei Light"/>
              </a:rPr>
              <a:t>转发到不同的网络</a:t>
            </a:r>
            <a:r>
              <a:rPr sz="1400" spc="-10" smtClean="0">
                <a:latin typeface="Microsoft JhengHei Light"/>
                <a:cs typeface="Microsoft JhengHei Light"/>
              </a:rPr>
              <a:t>。</a:t>
            </a:r>
            <a:r>
              <a:rPr sz="1400" spc="-5" smtClean="0">
                <a:solidFill>
                  <a:srgbClr val="0000FF"/>
                </a:solidFill>
                <a:latin typeface="Arial"/>
                <a:cs typeface="Arial"/>
              </a:rPr>
              <a:t>4</a:t>
            </a:r>
            <a:r>
              <a:rPr sz="1400" spc="-20" smtClean="0">
                <a:solidFill>
                  <a:srgbClr val="0000FF"/>
                </a:solidFill>
                <a:latin typeface="Arial"/>
                <a:cs typeface="Arial"/>
              </a:rPr>
              <a:t>G</a:t>
            </a:r>
            <a:r>
              <a:rPr sz="1400" spc="-15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用</a:t>
            </a:r>
            <a:r>
              <a:rPr sz="1400" spc="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户走</a:t>
            </a:r>
            <a:endParaRPr sz="1400">
              <a:latin typeface="Microsoft JhengHei Light"/>
              <a:cs typeface="Microsoft JhengHei Light"/>
            </a:endParaRPr>
          </a:p>
          <a:p>
            <a:pPr>
              <a:lnSpc>
                <a:spcPts val="800"/>
              </a:lnSpc>
              <a:spcBef>
                <a:spcPts val="40"/>
              </a:spcBef>
            </a:pPr>
            <a:endParaRPr sz="800"/>
          </a:p>
          <a:p>
            <a:pPr marL="355600">
              <a:lnSpc>
                <a:spcPct val="100000"/>
              </a:lnSpc>
            </a:pPr>
            <a:r>
              <a:rPr sz="1400" smtClean="0">
                <a:solidFill>
                  <a:srgbClr val="0000FF"/>
                </a:solidFill>
                <a:latin typeface="Arial"/>
                <a:cs typeface="Arial"/>
              </a:rPr>
              <a:t>4</a:t>
            </a:r>
            <a:r>
              <a:rPr sz="1400" spc="-5" smtClean="0">
                <a:solidFill>
                  <a:srgbClr val="0000FF"/>
                </a:solidFill>
                <a:latin typeface="Arial"/>
                <a:cs typeface="Arial"/>
              </a:rPr>
              <a:t>G</a:t>
            </a:r>
            <a:r>
              <a:rPr sz="1400" spc="-5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核心网，</a:t>
            </a:r>
            <a:r>
              <a:rPr sz="1400" spc="0" smtClean="0">
                <a:solidFill>
                  <a:srgbClr val="0000FF"/>
                </a:solidFill>
                <a:latin typeface="Arial"/>
                <a:cs typeface="Arial"/>
              </a:rPr>
              <a:t>5</a:t>
            </a:r>
            <a:r>
              <a:rPr sz="1400" spc="-5" smtClean="0">
                <a:solidFill>
                  <a:srgbClr val="0000FF"/>
                </a:solidFill>
                <a:latin typeface="Arial"/>
                <a:cs typeface="Arial"/>
              </a:rPr>
              <a:t>G</a:t>
            </a:r>
            <a:r>
              <a:rPr sz="1400" spc="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用</a:t>
            </a:r>
            <a:r>
              <a:rPr sz="1400" spc="-2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户</a:t>
            </a:r>
            <a:r>
              <a:rPr sz="1400" spc="-5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走</a:t>
            </a:r>
            <a:r>
              <a:rPr sz="1400" spc="0" smtClean="0">
                <a:solidFill>
                  <a:srgbClr val="0000FF"/>
                </a:solidFill>
                <a:latin typeface="Arial"/>
                <a:cs typeface="Arial"/>
              </a:rPr>
              <a:t>5</a:t>
            </a:r>
            <a:r>
              <a:rPr sz="1400" spc="-15" smtClean="0">
                <a:solidFill>
                  <a:srgbClr val="0000FF"/>
                </a:solidFill>
                <a:latin typeface="Arial"/>
                <a:cs typeface="Arial"/>
              </a:rPr>
              <a:t>G</a:t>
            </a:r>
            <a:r>
              <a:rPr sz="1400" spc="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核</a:t>
            </a:r>
            <a:r>
              <a:rPr sz="1400" spc="-5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心</a:t>
            </a:r>
            <a:r>
              <a:rPr sz="1400" spc="-15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网</a:t>
            </a:r>
            <a:r>
              <a:rPr sz="1400" spc="0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。</a:t>
            </a:r>
            <a:endParaRPr sz="1400">
              <a:latin typeface="Microsoft JhengHei Light"/>
              <a:cs typeface="Microsoft JhengHei Ligh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228078" y="2939288"/>
            <a:ext cx="758190" cy="2546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eNodeB</a:t>
            </a:r>
            <a:endParaRPr sz="16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28461" y="2061717"/>
            <a:ext cx="103886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已有核心网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610470" y="2102865"/>
            <a:ext cx="836294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新核心网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138921" y="2929890"/>
            <a:ext cx="758825" cy="2546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gNod</a:t>
            </a:r>
            <a:r>
              <a:rPr sz="1600" spc="-15" smtClean="0">
                <a:latin typeface="Arial"/>
                <a:cs typeface="Arial"/>
              </a:rPr>
              <a:t>eB</a:t>
            </a:r>
            <a:endParaRPr sz="16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599301" y="1176782"/>
            <a:ext cx="755015" cy="1943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mtClean="0">
                <a:solidFill>
                  <a:srgbClr val="FF0000"/>
                </a:solidFill>
                <a:latin typeface="Arial"/>
                <a:cs typeface="Arial"/>
              </a:rPr>
              <a:t>PL</a:t>
            </a:r>
            <a:r>
              <a:rPr sz="12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N: </a:t>
            </a:r>
            <a:r>
              <a:rPr sz="1200" b="1" spc="5" smtClean="0">
                <a:solidFill>
                  <a:srgbClr val="FF0000"/>
                </a:solidFill>
                <a:latin typeface="Arial"/>
                <a:cs typeface="Arial"/>
              </a:rPr>
              <a:t>4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G</a:t>
            </a:r>
            <a:endParaRPr sz="12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131045" y="2952622"/>
            <a:ext cx="712470" cy="1943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mtClean="0">
                <a:solidFill>
                  <a:srgbClr val="FF0000"/>
                </a:solidFill>
                <a:latin typeface="Arial"/>
                <a:cs typeface="Arial"/>
              </a:rPr>
              <a:t>PL</a:t>
            </a:r>
            <a:r>
              <a:rPr sz="12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N:5G</a:t>
            </a:r>
            <a:endParaRPr sz="12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484866" y="1434719"/>
            <a:ext cx="755015" cy="1943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b="1" smtClean="0">
                <a:solidFill>
                  <a:srgbClr val="FF0000"/>
                </a:solidFill>
                <a:latin typeface="Arial"/>
                <a:cs typeface="Arial"/>
              </a:rPr>
              <a:t>PL</a:t>
            </a:r>
            <a:r>
              <a:rPr sz="12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N: </a:t>
            </a:r>
            <a:r>
              <a:rPr sz="1200" b="1" spc="5" smtClean="0">
                <a:solidFill>
                  <a:srgbClr val="FF0000"/>
                </a:solidFill>
                <a:latin typeface="Arial"/>
                <a:cs typeface="Arial"/>
              </a:rPr>
              <a:t>5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G</a:t>
            </a:r>
            <a:endParaRPr sz="12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053198" y="4449445"/>
            <a:ext cx="864869" cy="3771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algn="ctr">
              <a:lnSpc>
                <a:spcPct val="100000"/>
              </a:lnSpc>
            </a:pPr>
            <a:r>
              <a:rPr sz="1200" b="1" smtClean="0">
                <a:latin typeface="Arial"/>
                <a:cs typeface="Arial"/>
              </a:rPr>
              <a:t>4G</a:t>
            </a:r>
            <a:r>
              <a:rPr sz="1200" b="1" spc="-10" smtClean="0">
                <a:latin typeface="Arial"/>
                <a:cs typeface="Arial"/>
              </a:rPr>
              <a:t> </a:t>
            </a:r>
            <a:r>
              <a:rPr sz="1200" b="1" spc="0" smtClean="0">
                <a:latin typeface="Arial"/>
                <a:cs typeface="Arial"/>
              </a:rPr>
              <a:t>Only</a:t>
            </a:r>
            <a:r>
              <a:rPr sz="1200" b="1" spc="5" smtClean="0">
                <a:latin typeface="Arial"/>
                <a:cs typeface="Arial"/>
              </a:rPr>
              <a:t> </a:t>
            </a:r>
            <a:r>
              <a:rPr sz="1200" b="1" spc="0" smtClean="0">
                <a:latin typeface="Arial"/>
                <a:cs typeface="Arial"/>
              </a:rPr>
              <a:t>UE</a:t>
            </a:r>
            <a:endParaRPr sz="1200">
              <a:latin typeface="Arial"/>
              <a:cs typeface="Arial"/>
            </a:endParaRPr>
          </a:p>
          <a:p>
            <a:pPr marR="0" algn="ctr">
              <a:lnSpc>
                <a:spcPct val="100000"/>
              </a:lnSpc>
            </a:pPr>
            <a:r>
              <a:rPr sz="1200" b="1" smtClean="0">
                <a:solidFill>
                  <a:srgbClr val="FF0000"/>
                </a:solidFill>
                <a:latin typeface="Arial"/>
                <a:cs typeface="Arial"/>
              </a:rPr>
              <a:t>PL</a:t>
            </a:r>
            <a:r>
              <a:rPr sz="12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N:4G</a:t>
            </a:r>
            <a:endParaRPr sz="12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450329" y="1771650"/>
            <a:ext cx="1087374" cy="2211578"/>
          </a:xfrm>
          <a:custGeom>
            <a:rect l="l" t="t" r="r" b="b"/>
            <a:pathLst>
              <a:path w="1087374" h="2211578">
                <a:moveTo>
                  <a:pt x="1059053" y="2151634"/>
                </a:moveTo>
                <a:lnTo>
                  <a:pt x="1057148" y="2210943"/>
                </a:lnTo>
                <a:lnTo>
                  <a:pt x="1076960" y="2211578"/>
                </a:lnTo>
                <a:lnTo>
                  <a:pt x="1078865" y="2152269"/>
                </a:lnTo>
                <a:lnTo>
                  <a:pt x="1059053" y="2151634"/>
                </a:lnTo>
                <a:close/>
              </a:path>
              <a:path w="1087374" h="2211578">
                <a:moveTo>
                  <a:pt x="1061593" y="2072386"/>
                </a:moveTo>
                <a:lnTo>
                  <a:pt x="1059688" y="2131822"/>
                </a:lnTo>
                <a:lnTo>
                  <a:pt x="1079500" y="2132457"/>
                </a:lnTo>
                <a:lnTo>
                  <a:pt x="1081405" y="2073021"/>
                </a:lnTo>
                <a:lnTo>
                  <a:pt x="1061593" y="2072386"/>
                </a:lnTo>
                <a:close/>
              </a:path>
              <a:path w="1087374" h="2211578">
                <a:moveTo>
                  <a:pt x="1064006" y="1993264"/>
                </a:moveTo>
                <a:lnTo>
                  <a:pt x="1063349" y="2019046"/>
                </a:lnTo>
                <a:lnTo>
                  <a:pt x="1062228" y="2052574"/>
                </a:lnTo>
                <a:lnTo>
                  <a:pt x="1082040" y="2053209"/>
                </a:lnTo>
                <a:lnTo>
                  <a:pt x="1083198" y="2018411"/>
                </a:lnTo>
                <a:lnTo>
                  <a:pt x="1083818" y="1993773"/>
                </a:lnTo>
                <a:lnTo>
                  <a:pt x="1064006" y="1993264"/>
                </a:lnTo>
                <a:close/>
              </a:path>
              <a:path w="1087374" h="2211578">
                <a:moveTo>
                  <a:pt x="1065911" y="1914144"/>
                </a:moveTo>
                <a:lnTo>
                  <a:pt x="1065771" y="1923161"/>
                </a:lnTo>
                <a:lnTo>
                  <a:pt x="1064514" y="1973453"/>
                </a:lnTo>
                <a:lnTo>
                  <a:pt x="1084326" y="1973961"/>
                </a:lnTo>
                <a:lnTo>
                  <a:pt x="1085596" y="1923161"/>
                </a:lnTo>
                <a:lnTo>
                  <a:pt x="1085723" y="1914398"/>
                </a:lnTo>
                <a:lnTo>
                  <a:pt x="1065911" y="1914144"/>
                </a:lnTo>
                <a:close/>
              </a:path>
              <a:path w="1087374" h="2211578">
                <a:moveTo>
                  <a:pt x="1067054" y="1834896"/>
                </a:moveTo>
                <a:lnTo>
                  <a:pt x="1066165" y="1894332"/>
                </a:lnTo>
                <a:lnTo>
                  <a:pt x="1085977" y="1894586"/>
                </a:lnTo>
                <a:lnTo>
                  <a:pt x="1086866" y="1835150"/>
                </a:lnTo>
                <a:lnTo>
                  <a:pt x="1067054" y="1834896"/>
                </a:lnTo>
                <a:close/>
              </a:path>
              <a:path w="1087374" h="2211578">
                <a:moveTo>
                  <a:pt x="1087247" y="1755775"/>
                </a:moveTo>
                <a:lnTo>
                  <a:pt x="1067435" y="1755775"/>
                </a:lnTo>
                <a:lnTo>
                  <a:pt x="1067181" y="1815211"/>
                </a:lnTo>
                <a:lnTo>
                  <a:pt x="1086993" y="1815211"/>
                </a:lnTo>
                <a:lnTo>
                  <a:pt x="1087247" y="1755775"/>
                </a:lnTo>
                <a:close/>
              </a:path>
              <a:path w="1087374" h="2211578">
                <a:moveTo>
                  <a:pt x="1086739" y="1676400"/>
                </a:moveTo>
                <a:lnTo>
                  <a:pt x="1066927" y="1676654"/>
                </a:lnTo>
                <a:lnTo>
                  <a:pt x="1067562" y="1733423"/>
                </a:lnTo>
                <a:lnTo>
                  <a:pt x="1067562" y="1735963"/>
                </a:lnTo>
                <a:lnTo>
                  <a:pt x="1087374" y="1735963"/>
                </a:lnTo>
                <a:lnTo>
                  <a:pt x="1087372" y="1733423"/>
                </a:lnTo>
                <a:lnTo>
                  <a:pt x="1086739" y="1676400"/>
                </a:lnTo>
                <a:close/>
              </a:path>
              <a:path w="1087374" h="2211578">
                <a:moveTo>
                  <a:pt x="1085088" y="1597025"/>
                </a:moveTo>
                <a:lnTo>
                  <a:pt x="1065276" y="1597660"/>
                </a:lnTo>
                <a:lnTo>
                  <a:pt x="1066546" y="1640332"/>
                </a:lnTo>
                <a:lnTo>
                  <a:pt x="1066673" y="1656842"/>
                </a:lnTo>
                <a:lnTo>
                  <a:pt x="1086485" y="1656588"/>
                </a:lnTo>
                <a:lnTo>
                  <a:pt x="1086358" y="1640077"/>
                </a:lnTo>
                <a:lnTo>
                  <a:pt x="1085088" y="1597025"/>
                </a:lnTo>
                <a:close/>
              </a:path>
              <a:path w="1087374" h="2211578">
                <a:moveTo>
                  <a:pt x="1082167" y="1517650"/>
                </a:moveTo>
                <a:lnTo>
                  <a:pt x="1062355" y="1518539"/>
                </a:lnTo>
                <a:lnTo>
                  <a:pt x="1063752" y="1548638"/>
                </a:lnTo>
                <a:lnTo>
                  <a:pt x="1064641" y="1577848"/>
                </a:lnTo>
                <a:lnTo>
                  <a:pt x="1084453" y="1577213"/>
                </a:lnTo>
                <a:lnTo>
                  <a:pt x="1083564" y="1548003"/>
                </a:lnTo>
                <a:lnTo>
                  <a:pt x="1082167" y="1517650"/>
                </a:lnTo>
                <a:close/>
              </a:path>
              <a:path w="1087374" h="2211578">
                <a:moveTo>
                  <a:pt x="1077468" y="1438275"/>
                </a:moveTo>
                <a:lnTo>
                  <a:pt x="1057656" y="1439799"/>
                </a:lnTo>
                <a:lnTo>
                  <a:pt x="1059053" y="1458341"/>
                </a:lnTo>
                <a:lnTo>
                  <a:pt x="1061466" y="1498981"/>
                </a:lnTo>
                <a:lnTo>
                  <a:pt x="1081151" y="1497711"/>
                </a:lnTo>
                <a:lnTo>
                  <a:pt x="1078738" y="1457198"/>
                </a:lnTo>
                <a:lnTo>
                  <a:pt x="1077468" y="1438275"/>
                </a:lnTo>
                <a:close/>
              </a:path>
              <a:path w="1087374" h="2211578">
                <a:moveTo>
                  <a:pt x="1070737" y="1359027"/>
                </a:moveTo>
                <a:lnTo>
                  <a:pt x="1050925" y="1361059"/>
                </a:lnTo>
                <a:lnTo>
                  <a:pt x="1051941" y="1369949"/>
                </a:lnTo>
                <a:lnTo>
                  <a:pt x="1055751" y="1413891"/>
                </a:lnTo>
                <a:lnTo>
                  <a:pt x="1056259" y="1419987"/>
                </a:lnTo>
                <a:lnTo>
                  <a:pt x="1075944" y="1418590"/>
                </a:lnTo>
                <a:lnTo>
                  <a:pt x="1075563" y="1412494"/>
                </a:lnTo>
                <a:lnTo>
                  <a:pt x="1071626" y="1368298"/>
                </a:lnTo>
                <a:lnTo>
                  <a:pt x="1070737" y="1359027"/>
                </a:lnTo>
                <a:close/>
              </a:path>
              <a:path w="1087374" h="2211578">
                <a:moveTo>
                  <a:pt x="1061847" y="1279906"/>
                </a:moveTo>
                <a:lnTo>
                  <a:pt x="1042162" y="1282700"/>
                </a:lnTo>
                <a:lnTo>
                  <a:pt x="1042289" y="1283462"/>
                </a:lnTo>
                <a:lnTo>
                  <a:pt x="1047369" y="1326515"/>
                </a:lnTo>
                <a:lnTo>
                  <a:pt x="1048893" y="1341374"/>
                </a:lnTo>
                <a:lnTo>
                  <a:pt x="1068705" y="1339342"/>
                </a:lnTo>
                <a:lnTo>
                  <a:pt x="1067181" y="1324483"/>
                </a:lnTo>
                <a:lnTo>
                  <a:pt x="1061847" y="1279906"/>
                </a:lnTo>
                <a:close/>
              </a:path>
              <a:path w="1087374" h="2211578">
                <a:moveTo>
                  <a:pt x="1050290" y="1201420"/>
                </a:moveTo>
                <a:lnTo>
                  <a:pt x="1030732" y="1204468"/>
                </a:lnTo>
                <a:lnTo>
                  <a:pt x="1036447" y="1241044"/>
                </a:lnTo>
                <a:lnTo>
                  <a:pt x="1039495" y="1263015"/>
                </a:lnTo>
                <a:lnTo>
                  <a:pt x="1059053" y="1260348"/>
                </a:lnTo>
                <a:lnTo>
                  <a:pt x="1056005" y="1238377"/>
                </a:lnTo>
                <a:lnTo>
                  <a:pt x="1050290" y="1201420"/>
                </a:lnTo>
                <a:close/>
              </a:path>
              <a:path w="1087374" h="2211578">
                <a:moveTo>
                  <a:pt x="1035558" y="1123061"/>
                </a:moveTo>
                <a:lnTo>
                  <a:pt x="1016254" y="1126998"/>
                </a:lnTo>
                <a:lnTo>
                  <a:pt x="1022477" y="1157859"/>
                </a:lnTo>
                <a:lnTo>
                  <a:pt x="1027303" y="1185164"/>
                </a:lnTo>
                <a:lnTo>
                  <a:pt x="1046861" y="1181608"/>
                </a:lnTo>
                <a:lnTo>
                  <a:pt x="1042035" y="1154430"/>
                </a:lnTo>
                <a:lnTo>
                  <a:pt x="1035558" y="1123061"/>
                </a:lnTo>
                <a:close/>
              </a:path>
              <a:path w="1087374" h="2211578">
                <a:moveTo>
                  <a:pt x="1017651" y="1045337"/>
                </a:moveTo>
                <a:lnTo>
                  <a:pt x="998347" y="1050290"/>
                </a:lnTo>
                <a:lnTo>
                  <a:pt x="1005205" y="1077214"/>
                </a:lnTo>
                <a:lnTo>
                  <a:pt x="1012063" y="1107821"/>
                </a:lnTo>
                <a:lnTo>
                  <a:pt x="1031367" y="1103503"/>
                </a:lnTo>
                <a:lnTo>
                  <a:pt x="1024509" y="1072896"/>
                </a:lnTo>
                <a:lnTo>
                  <a:pt x="1017651" y="1045337"/>
                </a:lnTo>
                <a:close/>
              </a:path>
              <a:path w="1087374" h="2211578">
                <a:moveTo>
                  <a:pt x="995553" y="968756"/>
                </a:moveTo>
                <a:lnTo>
                  <a:pt x="976630" y="974598"/>
                </a:lnTo>
                <a:lnTo>
                  <a:pt x="984377" y="999363"/>
                </a:lnTo>
                <a:lnTo>
                  <a:pt x="993394" y="1031367"/>
                </a:lnTo>
                <a:lnTo>
                  <a:pt x="1012444" y="1026033"/>
                </a:lnTo>
                <a:lnTo>
                  <a:pt x="1003427" y="994029"/>
                </a:lnTo>
                <a:lnTo>
                  <a:pt x="995553" y="968756"/>
                </a:lnTo>
                <a:close/>
              </a:path>
              <a:path w="1087374" h="2211578">
                <a:moveTo>
                  <a:pt x="969137" y="893318"/>
                </a:moveTo>
                <a:lnTo>
                  <a:pt x="950722" y="900430"/>
                </a:lnTo>
                <a:lnTo>
                  <a:pt x="959739" y="924433"/>
                </a:lnTo>
                <a:lnTo>
                  <a:pt x="970661" y="956056"/>
                </a:lnTo>
                <a:lnTo>
                  <a:pt x="989457" y="949579"/>
                </a:lnTo>
                <a:lnTo>
                  <a:pt x="978535" y="917956"/>
                </a:lnTo>
                <a:lnTo>
                  <a:pt x="969137" y="893318"/>
                </a:lnTo>
                <a:close/>
              </a:path>
              <a:path w="1087374" h="2211578">
                <a:moveTo>
                  <a:pt x="937768" y="819912"/>
                </a:moveTo>
                <a:lnTo>
                  <a:pt x="919861" y="828167"/>
                </a:lnTo>
                <a:lnTo>
                  <a:pt x="931037" y="852551"/>
                </a:lnTo>
                <a:lnTo>
                  <a:pt x="943610" y="882269"/>
                </a:lnTo>
                <a:lnTo>
                  <a:pt x="961771" y="874649"/>
                </a:lnTo>
                <a:lnTo>
                  <a:pt x="949325" y="844931"/>
                </a:lnTo>
                <a:lnTo>
                  <a:pt x="937768" y="819912"/>
                </a:lnTo>
                <a:close/>
              </a:path>
              <a:path w="1087374" h="2211578">
                <a:moveTo>
                  <a:pt x="900176" y="749173"/>
                </a:moveTo>
                <a:lnTo>
                  <a:pt x="883031" y="759079"/>
                </a:lnTo>
                <a:lnTo>
                  <a:pt x="897636" y="784098"/>
                </a:lnTo>
                <a:lnTo>
                  <a:pt x="911352" y="810768"/>
                </a:lnTo>
                <a:lnTo>
                  <a:pt x="929005" y="801624"/>
                </a:lnTo>
                <a:lnTo>
                  <a:pt x="915162" y="774954"/>
                </a:lnTo>
                <a:lnTo>
                  <a:pt x="900176" y="749173"/>
                </a:lnTo>
                <a:close/>
              </a:path>
              <a:path w="1087374" h="2211578">
                <a:moveTo>
                  <a:pt x="855980" y="682244"/>
                </a:moveTo>
                <a:lnTo>
                  <a:pt x="839851" y="693801"/>
                </a:lnTo>
                <a:lnTo>
                  <a:pt x="856869" y="717677"/>
                </a:lnTo>
                <a:lnTo>
                  <a:pt x="872998" y="742569"/>
                </a:lnTo>
                <a:lnTo>
                  <a:pt x="889635" y="731901"/>
                </a:lnTo>
                <a:lnTo>
                  <a:pt x="873506" y="706882"/>
                </a:lnTo>
                <a:lnTo>
                  <a:pt x="855980" y="682244"/>
                </a:lnTo>
                <a:close/>
              </a:path>
              <a:path w="1087374" h="2211578">
                <a:moveTo>
                  <a:pt x="806704" y="619379"/>
                </a:moveTo>
                <a:lnTo>
                  <a:pt x="791464" y="631952"/>
                </a:lnTo>
                <a:lnTo>
                  <a:pt x="808990" y="653161"/>
                </a:lnTo>
                <a:lnTo>
                  <a:pt x="828294" y="678180"/>
                </a:lnTo>
                <a:lnTo>
                  <a:pt x="844042" y="665988"/>
                </a:lnTo>
                <a:lnTo>
                  <a:pt x="824738" y="641096"/>
                </a:lnTo>
                <a:lnTo>
                  <a:pt x="806704" y="619379"/>
                </a:lnTo>
                <a:close/>
              </a:path>
              <a:path w="1087374" h="2211578">
                <a:moveTo>
                  <a:pt x="753491" y="559816"/>
                </a:moveTo>
                <a:lnTo>
                  <a:pt x="739140" y="573405"/>
                </a:lnTo>
                <a:lnTo>
                  <a:pt x="755396" y="590550"/>
                </a:lnTo>
                <a:lnTo>
                  <a:pt x="778891" y="617093"/>
                </a:lnTo>
                <a:lnTo>
                  <a:pt x="793750" y="603885"/>
                </a:lnTo>
                <a:lnTo>
                  <a:pt x="770128" y="577342"/>
                </a:lnTo>
                <a:lnTo>
                  <a:pt x="753491" y="559816"/>
                </a:lnTo>
                <a:close/>
              </a:path>
              <a:path w="1087374" h="2211578">
                <a:moveTo>
                  <a:pt x="697357" y="503174"/>
                </a:moveTo>
                <a:lnTo>
                  <a:pt x="683641" y="517525"/>
                </a:lnTo>
                <a:lnTo>
                  <a:pt x="696595" y="529844"/>
                </a:lnTo>
                <a:lnTo>
                  <a:pt x="725678" y="559181"/>
                </a:lnTo>
                <a:lnTo>
                  <a:pt x="739775" y="545211"/>
                </a:lnTo>
                <a:lnTo>
                  <a:pt x="710692" y="516000"/>
                </a:lnTo>
                <a:lnTo>
                  <a:pt x="697357" y="503174"/>
                </a:lnTo>
                <a:close/>
              </a:path>
              <a:path w="1087374" h="2211578">
                <a:moveTo>
                  <a:pt x="638683" y="449199"/>
                </a:moveTo>
                <a:lnTo>
                  <a:pt x="625602" y="464185"/>
                </a:lnTo>
                <a:lnTo>
                  <a:pt x="633984" y="471424"/>
                </a:lnTo>
                <a:lnTo>
                  <a:pt x="665734" y="500380"/>
                </a:lnTo>
                <a:lnTo>
                  <a:pt x="669290" y="503809"/>
                </a:lnTo>
                <a:lnTo>
                  <a:pt x="683006" y="489457"/>
                </a:lnTo>
                <a:lnTo>
                  <a:pt x="679450" y="486029"/>
                </a:lnTo>
                <a:lnTo>
                  <a:pt x="647319" y="456819"/>
                </a:lnTo>
                <a:lnTo>
                  <a:pt x="638683" y="449199"/>
                </a:lnTo>
                <a:close/>
              </a:path>
              <a:path w="1087374" h="2211578">
                <a:moveTo>
                  <a:pt x="578104" y="397510"/>
                </a:moveTo>
                <a:lnTo>
                  <a:pt x="565658" y="412876"/>
                </a:lnTo>
                <a:lnTo>
                  <a:pt x="568452" y="415163"/>
                </a:lnTo>
                <a:lnTo>
                  <a:pt x="601472" y="442975"/>
                </a:lnTo>
                <a:lnTo>
                  <a:pt x="610743" y="451104"/>
                </a:lnTo>
                <a:lnTo>
                  <a:pt x="623697" y="436244"/>
                </a:lnTo>
                <a:lnTo>
                  <a:pt x="614553" y="428117"/>
                </a:lnTo>
                <a:lnTo>
                  <a:pt x="581279" y="400050"/>
                </a:lnTo>
                <a:lnTo>
                  <a:pt x="578104" y="397510"/>
                </a:lnTo>
                <a:close/>
              </a:path>
              <a:path w="1087374" h="2211578">
                <a:moveTo>
                  <a:pt x="516128" y="347980"/>
                </a:moveTo>
                <a:lnTo>
                  <a:pt x="503809" y="363600"/>
                </a:lnTo>
                <a:lnTo>
                  <a:pt x="534924" y="387985"/>
                </a:lnTo>
                <a:lnTo>
                  <a:pt x="550291" y="400431"/>
                </a:lnTo>
                <a:lnTo>
                  <a:pt x="562737" y="385063"/>
                </a:lnTo>
                <a:lnTo>
                  <a:pt x="547370" y="372491"/>
                </a:lnTo>
                <a:lnTo>
                  <a:pt x="516128" y="347980"/>
                </a:lnTo>
                <a:close/>
              </a:path>
              <a:path w="1087374" h="2211578">
                <a:moveTo>
                  <a:pt x="452755" y="299974"/>
                </a:moveTo>
                <a:lnTo>
                  <a:pt x="440944" y="315849"/>
                </a:lnTo>
                <a:lnTo>
                  <a:pt x="466852" y="335153"/>
                </a:lnTo>
                <a:lnTo>
                  <a:pt x="488188" y="351536"/>
                </a:lnTo>
                <a:lnTo>
                  <a:pt x="500253" y="335788"/>
                </a:lnTo>
                <a:lnTo>
                  <a:pt x="478790" y="319405"/>
                </a:lnTo>
                <a:lnTo>
                  <a:pt x="452755" y="299974"/>
                </a:lnTo>
                <a:close/>
              </a:path>
              <a:path w="1087374" h="2211578">
                <a:moveTo>
                  <a:pt x="388366" y="253492"/>
                </a:moveTo>
                <a:lnTo>
                  <a:pt x="376809" y="269620"/>
                </a:lnTo>
                <a:lnTo>
                  <a:pt x="398272" y="284861"/>
                </a:lnTo>
                <a:lnTo>
                  <a:pt x="425069" y="304292"/>
                </a:lnTo>
                <a:lnTo>
                  <a:pt x="436626" y="288163"/>
                </a:lnTo>
                <a:lnTo>
                  <a:pt x="409956" y="268859"/>
                </a:lnTo>
                <a:lnTo>
                  <a:pt x="388366" y="253492"/>
                </a:lnTo>
                <a:close/>
              </a:path>
              <a:path w="1087374" h="2211578">
                <a:moveTo>
                  <a:pt x="323215" y="208025"/>
                </a:moveTo>
                <a:lnTo>
                  <a:pt x="312039" y="224281"/>
                </a:lnTo>
                <a:lnTo>
                  <a:pt x="360680" y="258191"/>
                </a:lnTo>
                <a:lnTo>
                  <a:pt x="372110" y="241935"/>
                </a:lnTo>
                <a:lnTo>
                  <a:pt x="341884" y="220853"/>
                </a:lnTo>
                <a:lnTo>
                  <a:pt x="323215" y="208025"/>
                </a:lnTo>
                <a:close/>
              </a:path>
              <a:path w="1087374" h="2211578">
                <a:moveTo>
                  <a:pt x="257556" y="163449"/>
                </a:moveTo>
                <a:lnTo>
                  <a:pt x="246507" y="179959"/>
                </a:lnTo>
                <a:lnTo>
                  <a:pt x="295783" y="213106"/>
                </a:lnTo>
                <a:lnTo>
                  <a:pt x="306832" y="196723"/>
                </a:lnTo>
                <a:lnTo>
                  <a:pt x="257556" y="163449"/>
                </a:lnTo>
                <a:close/>
              </a:path>
              <a:path w="1087374" h="2211578">
                <a:moveTo>
                  <a:pt x="191516" y="119506"/>
                </a:moveTo>
                <a:lnTo>
                  <a:pt x="180594" y="136017"/>
                </a:lnTo>
                <a:lnTo>
                  <a:pt x="201041" y="149479"/>
                </a:lnTo>
                <a:lnTo>
                  <a:pt x="229997" y="168910"/>
                </a:lnTo>
                <a:lnTo>
                  <a:pt x="241046" y="152400"/>
                </a:lnTo>
                <a:lnTo>
                  <a:pt x="191516" y="119506"/>
                </a:lnTo>
                <a:close/>
              </a:path>
              <a:path w="1087374" h="2211578">
                <a:moveTo>
                  <a:pt x="125603" y="75565"/>
                </a:moveTo>
                <a:lnTo>
                  <a:pt x="114554" y="92075"/>
                </a:lnTo>
                <a:lnTo>
                  <a:pt x="164084" y="124968"/>
                </a:lnTo>
                <a:lnTo>
                  <a:pt x="175006" y="108457"/>
                </a:lnTo>
                <a:lnTo>
                  <a:pt x="125603" y="75565"/>
                </a:lnTo>
                <a:close/>
              </a:path>
              <a:path w="1087374" h="2211578">
                <a:moveTo>
                  <a:pt x="67704" y="36304"/>
                </a:moveTo>
                <a:lnTo>
                  <a:pt x="56166" y="52404"/>
                </a:lnTo>
                <a:lnTo>
                  <a:pt x="60706" y="55625"/>
                </a:lnTo>
                <a:lnTo>
                  <a:pt x="86233" y="73025"/>
                </a:lnTo>
                <a:lnTo>
                  <a:pt x="98171" y="81025"/>
                </a:lnTo>
                <a:lnTo>
                  <a:pt x="109220" y="64516"/>
                </a:lnTo>
                <a:lnTo>
                  <a:pt x="71882" y="39243"/>
                </a:lnTo>
                <a:lnTo>
                  <a:pt x="67704" y="36304"/>
                </a:lnTo>
                <a:close/>
              </a:path>
              <a:path w="1087374" h="2211578">
                <a:moveTo>
                  <a:pt x="0" y="0"/>
                </a:moveTo>
                <a:lnTo>
                  <a:pt x="39751" y="75311"/>
                </a:lnTo>
                <a:lnTo>
                  <a:pt x="56166" y="52404"/>
                </a:lnTo>
                <a:lnTo>
                  <a:pt x="48895" y="47243"/>
                </a:lnTo>
                <a:lnTo>
                  <a:pt x="60325" y="31115"/>
                </a:lnTo>
                <a:lnTo>
                  <a:pt x="71423" y="31115"/>
                </a:lnTo>
                <a:lnTo>
                  <a:pt x="84074" y="13462"/>
                </a:lnTo>
                <a:lnTo>
                  <a:pt x="0" y="0"/>
                </a:lnTo>
                <a:close/>
              </a:path>
              <a:path w="1087374" h="2211578">
                <a:moveTo>
                  <a:pt x="60325" y="31115"/>
                </a:moveTo>
                <a:lnTo>
                  <a:pt x="48895" y="47243"/>
                </a:lnTo>
                <a:lnTo>
                  <a:pt x="56166" y="52404"/>
                </a:lnTo>
                <a:lnTo>
                  <a:pt x="67704" y="36304"/>
                </a:lnTo>
                <a:lnTo>
                  <a:pt x="60325" y="31115"/>
                </a:lnTo>
                <a:close/>
              </a:path>
              <a:path w="1087374" h="2211578">
                <a:moveTo>
                  <a:pt x="71423" y="31115"/>
                </a:moveTo>
                <a:lnTo>
                  <a:pt x="60325" y="31115"/>
                </a:lnTo>
                <a:lnTo>
                  <a:pt x="67704" y="36304"/>
                </a:lnTo>
                <a:lnTo>
                  <a:pt x="71423" y="31115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6278626" y="2796794"/>
            <a:ext cx="712470" cy="3771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00000"/>
              </a:lnSpc>
            </a:pPr>
            <a:r>
              <a:rPr sz="1200" b="1" smtClean="0">
                <a:solidFill>
                  <a:srgbClr val="FF0000"/>
                </a:solidFill>
                <a:latin typeface="Arial"/>
                <a:cs typeface="Arial"/>
              </a:rPr>
              <a:t>PL</a:t>
            </a:r>
            <a:r>
              <a:rPr sz="12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N:4G PL</a:t>
            </a:r>
            <a:r>
              <a:rPr sz="12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200" b="1" spc="0" smtClean="0">
                <a:solidFill>
                  <a:srgbClr val="FF0000"/>
                </a:solidFill>
                <a:latin typeface="Arial"/>
                <a:cs typeface="Arial"/>
              </a:rPr>
              <a:t>N:5G</a:t>
            </a:r>
            <a:endParaRPr sz="120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7607807" y="1631950"/>
            <a:ext cx="2091690" cy="2359279"/>
          </a:xfrm>
          <a:custGeom>
            <a:rect l="l" t="t" r="r" b="b"/>
            <a:pathLst>
              <a:path w="2091689" h="2359279">
                <a:moveTo>
                  <a:pt x="1393571" y="2309495"/>
                </a:moveTo>
                <a:lnTo>
                  <a:pt x="1382395" y="2325878"/>
                </a:lnTo>
                <a:lnTo>
                  <a:pt x="1431544" y="2359279"/>
                </a:lnTo>
                <a:lnTo>
                  <a:pt x="1442720" y="2342769"/>
                </a:lnTo>
                <a:lnTo>
                  <a:pt x="1393571" y="2309495"/>
                </a:lnTo>
                <a:close/>
              </a:path>
              <a:path w="2091689" h="2359279">
                <a:moveTo>
                  <a:pt x="1327912" y="2264918"/>
                </a:moveTo>
                <a:lnTo>
                  <a:pt x="1316863" y="2281301"/>
                </a:lnTo>
                <a:lnTo>
                  <a:pt x="1366012" y="2314702"/>
                </a:lnTo>
                <a:lnTo>
                  <a:pt x="1377188" y="2298319"/>
                </a:lnTo>
                <a:lnTo>
                  <a:pt x="1327912" y="2264918"/>
                </a:lnTo>
                <a:close/>
              </a:path>
              <a:path w="2091689" h="2359279">
                <a:moveTo>
                  <a:pt x="1262507" y="2220341"/>
                </a:moveTo>
                <a:lnTo>
                  <a:pt x="1251331" y="2236724"/>
                </a:lnTo>
                <a:lnTo>
                  <a:pt x="1300480" y="2270125"/>
                </a:lnTo>
                <a:lnTo>
                  <a:pt x="1311529" y="2253742"/>
                </a:lnTo>
                <a:lnTo>
                  <a:pt x="1262507" y="2220341"/>
                </a:lnTo>
                <a:close/>
              </a:path>
              <a:path w="2091689" h="2359279">
                <a:moveTo>
                  <a:pt x="1197102" y="2175637"/>
                </a:moveTo>
                <a:lnTo>
                  <a:pt x="1185926" y="2192020"/>
                </a:lnTo>
                <a:lnTo>
                  <a:pt x="1234948" y="2225548"/>
                </a:lnTo>
                <a:lnTo>
                  <a:pt x="1246124" y="2209165"/>
                </a:lnTo>
                <a:lnTo>
                  <a:pt x="1197102" y="2175637"/>
                </a:lnTo>
                <a:close/>
              </a:path>
              <a:path w="2091689" h="2359279">
                <a:moveTo>
                  <a:pt x="1131824" y="2130806"/>
                </a:moveTo>
                <a:lnTo>
                  <a:pt x="1120521" y="2147062"/>
                </a:lnTo>
                <a:lnTo>
                  <a:pt x="1147064" y="2165477"/>
                </a:lnTo>
                <a:lnTo>
                  <a:pt x="1169543" y="2180844"/>
                </a:lnTo>
                <a:lnTo>
                  <a:pt x="1180719" y="2164461"/>
                </a:lnTo>
                <a:lnTo>
                  <a:pt x="1131824" y="2130806"/>
                </a:lnTo>
                <a:close/>
              </a:path>
              <a:path w="2091689" h="2359279">
                <a:moveTo>
                  <a:pt x="1066673" y="2085594"/>
                </a:moveTo>
                <a:lnTo>
                  <a:pt x="1055370" y="2101850"/>
                </a:lnTo>
                <a:lnTo>
                  <a:pt x="1104265" y="2135759"/>
                </a:lnTo>
                <a:lnTo>
                  <a:pt x="1115441" y="2119503"/>
                </a:lnTo>
                <a:lnTo>
                  <a:pt x="1066673" y="2085594"/>
                </a:lnTo>
                <a:close/>
              </a:path>
              <a:path w="2091689" h="2359279">
                <a:moveTo>
                  <a:pt x="1001776" y="2040255"/>
                </a:moveTo>
                <a:lnTo>
                  <a:pt x="990346" y="2056384"/>
                </a:lnTo>
                <a:lnTo>
                  <a:pt x="1008126" y="2068957"/>
                </a:lnTo>
                <a:lnTo>
                  <a:pt x="1039114" y="2090547"/>
                </a:lnTo>
                <a:lnTo>
                  <a:pt x="1050417" y="2074291"/>
                </a:lnTo>
                <a:lnTo>
                  <a:pt x="1001776" y="2040255"/>
                </a:lnTo>
                <a:close/>
              </a:path>
              <a:path w="2091689" h="2359279">
                <a:moveTo>
                  <a:pt x="937133" y="1994535"/>
                </a:moveTo>
                <a:lnTo>
                  <a:pt x="925576" y="2010664"/>
                </a:lnTo>
                <a:lnTo>
                  <a:pt x="974217" y="2045081"/>
                </a:lnTo>
                <a:lnTo>
                  <a:pt x="985647" y="2028825"/>
                </a:lnTo>
                <a:lnTo>
                  <a:pt x="951357" y="2004695"/>
                </a:lnTo>
                <a:lnTo>
                  <a:pt x="937133" y="1994535"/>
                </a:lnTo>
                <a:close/>
              </a:path>
              <a:path w="2091689" h="2359279">
                <a:moveTo>
                  <a:pt x="872744" y="1948434"/>
                </a:moveTo>
                <a:lnTo>
                  <a:pt x="861060" y="1964563"/>
                </a:lnTo>
                <a:lnTo>
                  <a:pt x="909447" y="1999234"/>
                </a:lnTo>
                <a:lnTo>
                  <a:pt x="921004" y="1983105"/>
                </a:lnTo>
                <a:lnTo>
                  <a:pt x="884301" y="1956943"/>
                </a:lnTo>
                <a:lnTo>
                  <a:pt x="872744" y="1948434"/>
                </a:lnTo>
                <a:close/>
              </a:path>
              <a:path w="2091689" h="2359279">
                <a:moveTo>
                  <a:pt x="808736" y="1901952"/>
                </a:moveTo>
                <a:lnTo>
                  <a:pt x="796925" y="1917954"/>
                </a:lnTo>
                <a:lnTo>
                  <a:pt x="845058" y="1952879"/>
                </a:lnTo>
                <a:lnTo>
                  <a:pt x="856615" y="1936877"/>
                </a:lnTo>
                <a:lnTo>
                  <a:pt x="818642" y="1909318"/>
                </a:lnTo>
                <a:lnTo>
                  <a:pt x="808736" y="1901952"/>
                </a:lnTo>
                <a:close/>
              </a:path>
              <a:path w="2091689" h="2359279">
                <a:moveTo>
                  <a:pt x="745109" y="1854835"/>
                </a:moveTo>
                <a:lnTo>
                  <a:pt x="733171" y="1870710"/>
                </a:lnTo>
                <a:lnTo>
                  <a:pt x="742696" y="1877949"/>
                </a:lnTo>
                <a:lnTo>
                  <a:pt x="780923" y="1906143"/>
                </a:lnTo>
                <a:lnTo>
                  <a:pt x="792734" y="1890141"/>
                </a:lnTo>
                <a:lnTo>
                  <a:pt x="754507" y="1861947"/>
                </a:lnTo>
                <a:lnTo>
                  <a:pt x="745109" y="1854835"/>
                </a:lnTo>
                <a:close/>
              </a:path>
              <a:path w="2091689" h="2359279">
                <a:moveTo>
                  <a:pt x="681863" y="1807210"/>
                </a:moveTo>
                <a:lnTo>
                  <a:pt x="669798" y="1822831"/>
                </a:lnTo>
                <a:lnTo>
                  <a:pt x="679831" y="1830578"/>
                </a:lnTo>
                <a:lnTo>
                  <a:pt x="717296" y="1858772"/>
                </a:lnTo>
                <a:lnTo>
                  <a:pt x="729234" y="1842897"/>
                </a:lnTo>
                <a:lnTo>
                  <a:pt x="681863" y="1807210"/>
                </a:lnTo>
                <a:close/>
              </a:path>
              <a:path w="2091689" h="2359279">
                <a:moveTo>
                  <a:pt x="619379" y="1758696"/>
                </a:moveTo>
                <a:lnTo>
                  <a:pt x="607060" y="1774317"/>
                </a:lnTo>
                <a:lnTo>
                  <a:pt x="618744" y="1783588"/>
                </a:lnTo>
                <a:lnTo>
                  <a:pt x="654177" y="1810766"/>
                </a:lnTo>
                <a:lnTo>
                  <a:pt x="666242" y="1795018"/>
                </a:lnTo>
                <a:lnTo>
                  <a:pt x="630936" y="1767840"/>
                </a:lnTo>
                <a:lnTo>
                  <a:pt x="619379" y="1758696"/>
                </a:lnTo>
                <a:close/>
              </a:path>
              <a:path w="2091689" h="2359279">
                <a:moveTo>
                  <a:pt x="557403" y="1709547"/>
                </a:moveTo>
                <a:lnTo>
                  <a:pt x="544957" y="1724914"/>
                </a:lnTo>
                <a:lnTo>
                  <a:pt x="559689" y="1736852"/>
                </a:lnTo>
                <a:lnTo>
                  <a:pt x="591566" y="1761998"/>
                </a:lnTo>
                <a:lnTo>
                  <a:pt x="603758" y="1746504"/>
                </a:lnTo>
                <a:lnTo>
                  <a:pt x="571881" y="1721231"/>
                </a:lnTo>
                <a:lnTo>
                  <a:pt x="557403" y="1709547"/>
                </a:lnTo>
                <a:close/>
              </a:path>
              <a:path w="2091689" h="2359279">
                <a:moveTo>
                  <a:pt x="496189" y="1659382"/>
                </a:moveTo>
                <a:lnTo>
                  <a:pt x="483489" y="1674495"/>
                </a:lnTo>
                <a:lnTo>
                  <a:pt x="502539" y="1690497"/>
                </a:lnTo>
                <a:lnTo>
                  <a:pt x="529590" y="1712341"/>
                </a:lnTo>
                <a:lnTo>
                  <a:pt x="542036" y="1696974"/>
                </a:lnTo>
                <a:lnTo>
                  <a:pt x="496189" y="1659382"/>
                </a:lnTo>
                <a:close/>
              </a:path>
              <a:path w="2091689" h="2359279">
                <a:moveTo>
                  <a:pt x="436118" y="1607947"/>
                </a:moveTo>
                <a:lnTo>
                  <a:pt x="423164" y="1622933"/>
                </a:lnTo>
                <a:lnTo>
                  <a:pt x="468249" y="1661795"/>
                </a:lnTo>
                <a:lnTo>
                  <a:pt x="481076" y="1646682"/>
                </a:lnTo>
                <a:lnTo>
                  <a:pt x="460502" y="1629156"/>
                </a:lnTo>
                <a:lnTo>
                  <a:pt x="436118" y="1607947"/>
                </a:lnTo>
                <a:close/>
              </a:path>
              <a:path w="2091689" h="2359279">
                <a:moveTo>
                  <a:pt x="377190" y="1555496"/>
                </a:moveTo>
                <a:lnTo>
                  <a:pt x="363728" y="1570101"/>
                </a:lnTo>
                <a:lnTo>
                  <a:pt x="395224" y="1598422"/>
                </a:lnTo>
                <a:lnTo>
                  <a:pt x="408178" y="1609852"/>
                </a:lnTo>
                <a:lnTo>
                  <a:pt x="421259" y="1594993"/>
                </a:lnTo>
                <a:lnTo>
                  <a:pt x="408305" y="1583563"/>
                </a:lnTo>
                <a:lnTo>
                  <a:pt x="383159" y="1560957"/>
                </a:lnTo>
                <a:lnTo>
                  <a:pt x="377190" y="1555496"/>
                </a:lnTo>
                <a:close/>
              </a:path>
              <a:path w="2091689" h="2359279">
                <a:moveTo>
                  <a:pt x="319659" y="1501267"/>
                </a:moveTo>
                <a:lnTo>
                  <a:pt x="305943" y="1515491"/>
                </a:lnTo>
                <a:lnTo>
                  <a:pt x="321310" y="1530350"/>
                </a:lnTo>
                <a:lnTo>
                  <a:pt x="345313" y="1553083"/>
                </a:lnTo>
                <a:lnTo>
                  <a:pt x="349123" y="1556639"/>
                </a:lnTo>
                <a:lnTo>
                  <a:pt x="362585" y="1542034"/>
                </a:lnTo>
                <a:lnTo>
                  <a:pt x="334899" y="1515999"/>
                </a:lnTo>
                <a:lnTo>
                  <a:pt x="319659" y="1501267"/>
                </a:lnTo>
                <a:close/>
              </a:path>
              <a:path w="2091689" h="2359279">
                <a:moveTo>
                  <a:pt x="264033" y="1445514"/>
                </a:moveTo>
                <a:lnTo>
                  <a:pt x="249555" y="1459103"/>
                </a:lnTo>
                <a:lnTo>
                  <a:pt x="253619" y="1463421"/>
                </a:lnTo>
                <a:lnTo>
                  <a:pt x="275463" y="1485519"/>
                </a:lnTo>
                <a:lnTo>
                  <a:pt x="291592" y="1501648"/>
                </a:lnTo>
                <a:lnTo>
                  <a:pt x="305562" y="1487551"/>
                </a:lnTo>
                <a:lnTo>
                  <a:pt x="289560" y="1471549"/>
                </a:lnTo>
                <a:lnTo>
                  <a:pt x="267716" y="1449451"/>
                </a:lnTo>
                <a:lnTo>
                  <a:pt x="264033" y="1445514"/>
                </a:lnTo>
                <a:close/>
              </a:path>
              <a:path w="2091689" h="2359279">
                <a:moveTo>
                  <a:pt x="210693" y="1387348"/>
                </a:moveTo>
                <a:lnTo>
                  <a:pt x="195834" y="1400556"/>
                </a:lnTo>
                <a:lnTo>
                  <a:pt x="212217" y="1419098"/>
                </a:lnTo>
                <a:lnTo>
                  <a:pt x="232537" y="1441196"/>
                </a:lnTo>
                <a:lnTo>
                  <a:pt x="235966" y="1444752"/>
                </a:lnTo>
                <a:lnTo>
                  <a:pt x="250317" y="1431163"/>
                </a:lnTo>
                <a:lnTo>
                  <a:pt x="226822" y="1405763"/>
                </a:lnTo>
                <a:lnTo>
                  <a:pt x="210693" y="1387348"/>
                </a:lnTo>
                <a:close/>
              </a:path>
              <a:path w="2091689" h="2359279">
                <a:moveTo>
                  <a:pt x="160401" y="1326896"/>
                </a:moveTo>
                <a:lnTo>
                  <a:pt x="144780" y="1339088"/>
                </a:lnTo>
                <a:lnTo>
                  <a:pt x="156210" y="1353566"/>
                </a:lnTo>
                <a:lnTo>
                  <a:pt x="174117" y="1375283"/>
                </a:lnTo>
                <a:lnTo>
                  <a:pt x="182753" y="1385316"/>
                </a:lnTo>
                <a:lnTo>
                  <a:pt x="197866" y="1372489"/>
                </a:lnTo>
                <a:lnTo>
                  <a:pt x="189230" y="1362329"/>
                </a:lnTo>
                <a:lnTo>
                  <a:pt x="171450" y="1340993"/>
                </a:lnTo>
                <a:lnTo>
                  <a:pt x="160401" y="1326896"/>
                </a:lnTo>
                <a:close/>
              </a:path>
              <a:path w="2091689" h="2359279">
                <a:moveTo>
                  <a:pt x="114427" y="1263269"/>
                </a:moveTo>
                <a:lnTo>
                  <a:pt x="97917" y="1274318"/>
                </a:lnTo>
                <a:lnTo>
                  <a:pt x="107823" y="1289050"/>
                </a:lnTo>
                <a:lnTo>
                  <a:pt x="123063" y="1310513"/>
                </a:lnTo>
                <a:lnTo>
                  <a:pt x="132588" y="1323213"/>
                </a:lnTo>
                <a:lnTo>
                  <a:pt x="148463" y="1311275"/>
                </a:lnTo>
                <a:lnTo>
                  <a:pt x="138938" y="1298575"/>
                </a:lnTo>
                <a:lnTo>
                  <a:pt x="123952" y="1277493"/>
                </a:lnTo>
                <a:lnTo>
                  <a:pt x="114427" y="1263269"/>
                </a:lnTo>
                <a:close/>
              </a:path>
              <a:path w="2091689" h="2359279">
                <a:moveTo>
                  <a:pt x="74041" y="1196086"/>
                </a:moveTo>
                <a:lnTo>
                  <a:pt x="56769" y="1205611"/>
                </a:lnTo>
                <a:lnTo>
                  <a:pt x="67691" y="1225550"/>
                </a:lnTo>
                <a:lnTo>
                  <a:pt x="80137" y="1246632"/>
                </a:lnTo>
                <a:lnTo>
                  <a:pt x="86995" y="1257554"/>
                </a:lnTo>
                <a:lnTo>
                  <a:pt x="103759" y="1246886"/>
                </a:lnTo>
                <a:lnTo>
                  <a:pt x="96901" y="1236091"/>
                </a:lnTo>
                <a:lnTo>
                  <a:pt x="84709" y="1215517"/>
                </a:lnTo>
                <a:lnTo>
                  <a:pt x="74041" y="1196086"/>
                </a:lnTo>
                <a:close/>
              </a:path>
              <a:path w="2091689" h="2359279">
                <a:moveTo>
                  <a:pt x="42545" y="1125220"/>
                </a:moveTo>
                <a:lnTo>
                  <a:pt x="23876" y="1131824"/>
                </a:lnTo>
                <a:lnTo>
                  <a:pt x="27813" y="1142746"/>
                </a:lnTo>
                <a:lnTo>
                  <a:pt x="36195" y="1163193"/>
                </a:lnTo>
                <a:lnTo>
                  <a:pt x="45720" y="1183894"/>
                </a:lnTo>
                <a:lnTo>
                  <a:pt x="47625" y="1187704"/>
                </a:lnTo>
                <a:lnTo>
                  <a:pt x="65278" y="1178814"/>
                </a:lnTo>
                <a:lnTo>
                  <a:pt x="63373" y="1175004"/>
                </a:lnTo>
                <a:lnTo>
                  <a:pt x="54229" y="1154938"/>
                </a:lnTo>
                <a:lnTo>
                  <a:pt x="46101" y="1135253"/>
                </a:lnTo>
                <a:lnTo>
                  <a:pt x="42545" y="1125220"/>
                </a:lnTo>
                <a:close/>
              </a:path>
              <a:path w="2091689" h="2359279">
                <a:moveTo>
                  <a:pt x="23368" y="1050417"/>
                </a:moveTo>
                <a:lnTo>
                  <a:pt x="3810" y="1053338"/>
                </a:lnTo>
                <a:lnTo>
                  <a:pt x="5080" y="1061720"/>
                </a:lnTo>
                <a:lnTo>
                  <a:pt x="9017" y="1081786"/>
                </a:lnTo>
                <a:lnTo>
                  <a:pt x="14224" y="1101979"/>
                </a:lnTo>
                <a:lnTo>
                  <a:pt x="17526" y="1112647"/>
                </a:lnTo>
                <a:lnTo>
                  <a:pt x="36449" y="1106805"/>
                </a:lnTo>
                <a:lnTo>
                  <a:pt x="33020" y="1096137"/>
                </a:lnTo>
                <a:lnTo>
                  <a:pt x="28321" y="1076960"/>
                </a:lnTo>
                <a:lnTo>
                  <a:pt x="24511" y="1057910"/>
                </a:lnTo>
                <a:lnTo>
                  <a:pt x="23368" y="1050417"/>
                </a:lnTo>
                <a:close/>
              </a:path>
              <a:path w="2091689" h="2359279">
                <a:moveTo>
                  <a:pt x="1905" y="971931"/>
                </a:moveTo>
                <a:lnTo>
                  <a:pt x="762" y="982980"/>
                </a:lnTo>
                <a:lnTo>
                  <a:pt x="0" y="1002538"/>
                </a:lnTo>
                <a:lnTo>
                  <a:pt x="381" y="1022096"/>
                </a:lnTo>
                <a:lnTo>
                  <a:pt x="1397" y="1033018"/>
                </a:lnTo>
                <a:lnTo>
                  <a:pt x="21082" y="1031367"/>
                </a:lnTo>
                <a:lnTo>
                  <a:pt x="20193" y="1020445"/>
                </a:lnTo>
                <a:lnTo>
                  <a:pt x="19812" y="1002030"/>
                </a:lnTo>
                <a:lnTo>
                  <a:pt x="20574" y="983869"/>
                </a:lnTo>
                <a:lnTo>
                  <a:pt x="21590" y="973963"/>
                </a:lnTo>
                <a:lnTo>
                  <a:pt x="1905" y="971931"/>
                </a:lnTo>
                <a:close/>
              </a:path>
              <a:path w="2091689" h="2359279">
                <a:moveTo>
                  <a:pt x="23495" y="892683"/>
                </a:moveTo>
                <a:lnTo>
                  <a:pt x="17145" y="906526"/>
                </a:lnTo>
                <a:lnTo>
                  <a:pt x="10668" y="925576"/>
                </a:lnTo>
                <a:lnTo>
                  <a:pt x="6096" y="944626"/>
                </a:lnTo>
                <a:lnTo>
                  <a:pt x="4826" y="951611"/>
                </a:lnTo>
                <a:lnTo>
                  <a:pt x="24384" y="955040"/>
                </a:lnTo>
                <a:lnTo>
                  <a:pt x="25527" y="947928"/>
                </a:lnTo>
                <a:lnTo>
                  <a:pt x="29845" y="930402"/>
                </a:lnTo>
                <a:lnTo>
                  <a:pt x="35941" y="912876"/>
                </a:lnTo>
                <a:lnTo>
                  <a:pt x="41402" y="900938"/>
                </a:lnTo>
                <a:lnTo>
                  <a:pt x="23495" y="892683"/>
                </a:lnTo>
                <a:close/>
              </a:path>
              <a:path w="2091689" h="2359279">
                <a:moveTo>
                  <a:pt x="68834" y="824611"/>
                </a:moveTo>
                <a:lnTo>
                  <a:pt x="64135" y="830072"/>
                </a:lnTo>
                <a:lnTo>
                  <a:pt x="49530" y="848995"/>
                </a:lnTo>
                <a:lnTo>
                  <a:pt x="36703" y="868172"/>
                </a:lnTo>
                <a:lnTo>
                  <a:pt x="33147" y="874522"/>
                </a:lnTo>
                <a:lnTo>
                  <a:pt x="50419" y="884301"/>
                </a:lnTo>
                <a:lnTo>
                  <a:pt x="53975" y="877951"/>
                </a:lnTo>
                <a:lnTo>
                  <a:pt x="65913" y="860044"/>
                </a:lnTo>
                <a:lnTo>
                  <a:pt x="79883" y="842137"/>
                </a:lnTo>
                <a:lnTo>
                  <a:pt x="83820" y="837692"/>
                </a:lnTo>
                <a:lnTo>
                  <a:pt x="68834" y="824611"/>
                </a:lnTo>
                <a:close/>
              </a:path>
              <a:path w="2091689" h="2359279">
                <a:moveTo>
                  <a:pt x="125603" y="767461"/>
                </a:moveTo>
                <a:lnTo>
                  <a:pt x="119253" y="773049"/>
                </a:lnTo>
                <a:lnTo>
                  <a:pt x="99060" y="791972"/>
                </a:lnTo>
                <a:lnTo>
                  <a:pt x="82296" y="809371"/>
                </a:lnTo>
                <a:lnTo>
                  <a:pt x="96520" y="823087"/>
                </a:lnTo>
                <a:lnTo>
                  <a:pt x="113284" y="805688"/>
                </a:lnTo>
                <a:lnTo>
                  <a:pt x="132842" y="787527"/>
                </a:lnTo>
                <a:lnTo>
                  <a:pt x="138557" y="782447"/>
                </a:lnTo>
                <a:lnTo>
                  <a:pt x="125603" y="767461"/>
                </a:lnTo>
                <a:close/>
              </a:path>
              <a:path w="2091689" h="2359279">
                <a:moveTo>
                  <a:pt x="187833" y="717423"/>
                </a:moveTo>
                <a:lnTo>
                  <a:pt x="164338" y="735203"/>
                </a:lnTo>
                <a:lnTo>
                  <a:pt x="140970" y="754126"/>
                </a:lnTo>
                <a:lnTo>
                  <a:pt x="140462" y="754507"/>
                </a:lnTo>
                <a:lnTo>
                  <a:pt x="153543" y="769366"/>
                </a:lnTo>
                <a:lnTo>
                  <a:pt x="153924" y="769112"/>
                </a:lnTo>
                <a:lnTo>
                  <a:pt x="176784" y="750570"/>
                </a:lnTo>
                <a:lnTo>
                  <a:pt x="199771" y="733298"/>
                </a:lnTo>
                <a:lnTo>
                  <a:pt x="187833" y="717423"/>
                </a:lnTo>
                <a:close/>
              </a:path>
              <a:path w="2091689" h="2359279">
                <a:moveTo>
                  <a:pt x="253873" y="672465"/>
                </a:moveTo>
                <a:lnTo>
                  <a:pt x="215646" y="697611"/>
                </a:lnTo>
                <a:lnTo>
                  <a:pt x="204216" y="705739"/>
                </a:lnTo>
                <a:lnTo>
                  <a:pt x="215646" y="721868"/>
                </a:lnTo>
                <a:lnTo>
                  <a:pt x="227076" y="713740"/>
                </a:lnTo>
                <a:lnTo>
                  <a:pt x="264795" y="689102"/>
                </a:lnTo>
                <a:lnTo>
                  <a:pt x="253873" y="672465"/>
                </a:lnTo>
                <a:close/>
              </a:path>
              <a:path w="2091689" h="2359279">
                <a:moveTo>
                  <a:pt x="321818" y="630809"/>
                </a:moveTo>
                <a:lnTo>
                  <a:pt x="272415" y="660400"/>
                </a:lnTo>
                <a:lnTo>
                  <a:pt x="270510" y="661670"/>
                </a:lnTo>
                <a:lnTo>
                  <a:pt x="281305" y="678180"/>
                </a:lnTo>
                <a:lnTo>
                  <a:pt x="283337" y="676910"/>
                </a:lnTo>
                <a:lnTo>
                  <a:pt x="331978" y="647827"/>
                </a:lnTo>
                <a:lnTo>
                  <a:pt x="321818" y="630809"/>
                </a:lnTo>
                <a:close/>
              </a:path>
              <a:path w="2091689" h="2359279">
                <a:moveTo>
                  <a:pt x="391160" y="591947"/>
                </a:moveTo>
                <a:lnTo>
                  <a:pt x="339217" y="620649"/>
                </a:lnTo>
                <a:lnTo>
                  <a:pt x="348742" y="637921"/>
                </a:lnTo>
                <a:lnTo>
                  <a:pt x="400812" y="609219"/>
                </a:lnTo>
                <a:lnTo>
                  <a:pt x="391160" y="591947"/>
                </a:lnTo>
                <a:close/>
              </a:path>
              <a:path w="2091689" h="2359279">
                <a:moveTo>
                  <a:pt x="461772" y="555244"/>
                </a:moveTo>
                <a:lnTo>
                  <a:pt x="408940" y="582422"/>
                </a:lnTo>
                <a:lnTo>
                  <a:pt x="417957" y="600075"/>
                </a:lnTo>
                <a:lnTo>
                  <a:pt x="470916" y="572897"/>
                </a:lnTo>
                <a:lnTo>
                  <a:pt x="461772" y="555244"/>
                </a:lnTo>
                <a:close/>
              </a:path>
              <a:path w="2091689" h="2359279">
                <a:moveTo>
                  <a:pt x="533400" y="520573"/>
                </a:moveTo>
                <a:lnTo>
                  <a:pt x="479806" y="546354"/>
                </a:lnTo>
                <a:lnTo>
                  <a:pt x="488315" y="564134"/>
                </a:lnTo>
                <a:lnTo>
                  <a:pt x="541909" y="538480"/>
                </a:lnTo>
                <a:lnTo>
                  <a:pt x="533400" y="520573"/>
                </a:lnTo>
                <a:close/>
              </a:path>
              <a:path w="2091689" h="2359279">
                <a:moveTo>
                  <a:pt x="605536" y="487426"/>
                </a:moveTo>
                <a:lnTo>
                  <a:pt x="551434" y="511937"/>
                </a:lnTo>
                <a:lnTo>
                  <a:pt x="559689" y="529971"/>
                </a:lnTo>
                <a:lnTo>
                  <a:pt x="613791" y="505460"/>
                </a:lnTo>
                <a:lnTo>
                  <a:pt x="605536" y="487426"/>
                </a:lnTo>
                <a:close/>
              </a:path>
              <a:path w="2091689" h="2359279">
                <a:moveTo>
                  <a:pt x="678307" y="455549"/>
                </a:moveTo>
                <a:lnTo>
                  <a:pt x="624967" y="478536"/>
                </a:lnTo>
                <a:lnTo>
                  <a:pt x="623570" y="479171"/>
                </a:lnTo>
                <a:lnTo>
                  <a:pt x="631825" y="497205"/>
                </a:lnTo>
                <a:lnTo>
                  <a:pt x="633222" y="496570"/>
                </a:lnTo>
                <a:lnTo>
                  <a:pt x="686181" y="473710"/>
                </a:lnTo>
                <a:lnTo>
                  <a:pt x="678307" y="455549"/>
                </a:lnTo>
                <a:close/>
              </a:path>
              <a:path w="2091689" h="2359279">
                <a:moveTo>
                  <a:pt x="751586" y="424942"/>
                </a:moveTo>
                <a:lnTo>
                  <a:pt x="705739" y="443738"/>
                </a:lnTo>
                <a:lnTo>
                  <a:pt x="696468" y="447675"/>
                </a:lnTo>
                <a:lnTo>
                  <a:pt x="704342" y="465963"/>
                </a:lnTo>
                <a:lnTo>
                  <a:pt x="713486" y="462026"/>
                </a:lnTo>
                <a:lnTo>
                  <a:pt x="759079" y="443230"/>
                </a:lnTo>
                <a:lnTo>
                  <a:pt x="751586" y="424942"/>
                </a:lnTo>
                <a:close/>
              </a:path>
              <a:path w="2091689" h="2359279">
                <a:moveTo>
                  <a:pt x="825246" y="395351"/>
                </a:moveTo>
                <a:lnTo>
                  <a:pt x="788670" y="409702"/>
                </a:lnTo>
                <a:lnTo>
                  <a:pt x="769874" y="417449"/>
                </a:lnTo>
                <a:lnTo>
                  <a:pt x="777494" y="435737"/>
                </a:lnTo>
                <a:lnTo>
                  <a:pt x="796163" y="427990"/>
                </a:lnTo>
                <a:lnTo>
                  <a:pt x="832485" y="413766"/>
                </a:lnTo>
                <a:lnTo>
                  <a:pt x="825246" y="395351"/>
                </a:lnTo>
                <a:close/>
              </a:path>
              <a:path w="2091689" h="2359279">
                <a:moveTo>
                  <a:pt x="899287" y="366649"/>
                </a:moveTo>
                <a:lnTo>
                  <a:pt x="873125" y="376555"/>
                </a:lnTo>
                <a:lnTo>
                  <a:pt x="843661" y="388112"/>
                </a:lnTo>
                <a:lnTo>
                  <a:pt x="850900" y="406527"/>
                </a:lnTo>
                <a:lnTo>
                  <a:pt x="880364" y="394970"/>
                </a:lnTo>
                <a:lnTo>
                  <a:pt x="906272" y="385191"/>
                </a:lnTo>
                <a:lnTo>
                  <a:pt x="899287" y="366649"/>
                </a:lnTo>
                <a:close/>
              </a:path>
              <a:path w="2091689" h="2359279">
                <a:moveTo>
                  <a:pt x="973709" y="338836"/>
                </a:moveTo>
                <a:lnTo>
                  <a:pt x="958977" y="344043"/>
                </a:lnTo>
                <a:lnTo>
                  <a:pt x="917829" y="359664"/>
                </a:lnTo>
                <a:lnTo>
                  <a:pt x="924814" y="378206"/>
                </a:lnTo>
                <a:lnTo>
                  <a:pt x="965962" y="362585"/>
                </a:lnTo>
                <a:lnTo>
                  <a:pt x="980313" y="357505"/>
                </a:lnTo>
                <a:lnTo>
                  <a:pt x="973709" y="338836"/>
                </a:lnTo>
                <a:close/>
              </a:path>
              <a:path w="2091689" h="2359279">
                <a:moveTo>
                  <a:pt x="1048385" y="312166"/>
                </a:moveTo>
                <a:lnTo>
                  <a:pt x="992378" y="332231"/>
                </a:lnTo>
                <a:lnTo>
                  <a:pt x="998982" y="350901"/>
                </a:lnTo>
                <a:lnTo>
                  <a:pt x="1054989" y="330835"/>
                </a:lnTo>
                <a:lnTo>
                  <a:pt x="1048385" y="312166"/>
                </a:lnTo>
                <a:close/>
              </a:path>
              <a:path w="2091689" h="2359279">
                <a:moveTo>
                  <a:pt x="1122934" y="285623"/>
                </a:moveTo>
                <a:lnTo>
                  <a:pt x="1066927" y="305562"/>
                </a:lnTo>
                <a:lnTo>
                  <a:pt x="1073658" y="324231"/>
                </a:lnTo>
                <a:lnTo>
                  <a:pt x="1129665" y="304292"/>
                </a:lnTo>
                <a:lnTo>
                  <a:pt x="1122934" y="285623"/>
                </a:lnTo>
                <a:close/>
              </a:path>
              <a:path w="2091689" h="2359279">
                <a:moveTo>
                  <a:pt x="1198245" y="260350"/>
                </a:moveTo>
                <a:lnTo>
                  <a:pt x="1141857" y="279019"/>
                </a:lnTo>
                <a:lnTo>
                  <a:pt x="1148207" y="297815"/>
                </a:lnTo>
                <a:lnTo>
                  <a:pt x="1204595" y="279146"/>
                </a:lnTo>
                <a:lnTo>
                  <a:pt x="1198245" y="260350"/>
                </a:lnTo>
                <a:close/>
              </a:path>
              <a:path w="2091689" h="2359279">
                <a:moveTo>
                  <a:pt x="1273429" y="235204"/>
                </a:moveTo>
                <a:lnTo>
                  <a:pt x="1217041" y="254000"/>
                </a:lnTo>
                <a:lnTo>
                  <a:pt x="1223391" y="272796"/>
                </a:lnTo>
                <a:lnTo>
                  <a:pt x="1279779" y="254000"/>
                </a:lnTo>
                <a:lnTo>
                  <a:pt x="1273429" y="235204"/>
                </a:lnTo>
                <a:close/>
              </a:path>
              <a:path w="2091689" h="2359279">
                <a:moveTo>
                  <a:pt x="1348994" y="210820"/>
                </a:moveTo>
                <a:lnTo>
                  <a:pt x="1304417" y="224917"/>
                </a:lnTo>
                <a:lnTo>
                  <a:pt x="1292225" y="228981"/>
                </a:lnTo>
                <a:lnTo>
                  <a:pt x="1298575" y="247777"/>
                </a:lnTo>
                <a:lnTo>
                  <a:pt x="1354963" y="229743"/>
                </a:lnTo>
                <a:lnTo>
                  <a:pt x="1348994" y="210820"/>
                </a:lnTo>
                <a:close/>
              </a:path>
              <a:path w="2091689" h="2359279">
                <a:moveTo>
                  <a:pt x="1424686" y="187198"/>
                </a:moveTo>
                <a:lnTo>
                  <a:pt x="1388745" y="198120"/>
                </a:lnTo>
                <a:lnTo>
                  <a:pt x="1367917" y="204851"/>
                </a:lnTo>
                <a:lnTo>
                  <a:pt x="1373886" y="223647"/>
                </a:lnTo>
                <a:lnTo>
                  <a:pt x="1430528" y="206121"/>
                </a:lnTo>
                <a:lnTo>
                  <a:pt x="1424686" y="187198"/>
                </a:lnTo>
                <a:close/>
              </a:path>
              <a:path w="2091689" h="2359279">
                <a:moveTo>
                  <a:pt x="1500632" y="164084"/>
                </a:moveTo>
                <a:lnTo>
                  <a:pt x="1443736" y="181356"/>
                </a:lnTo>
                <a:lnTo>
                  <a:pt x="1449451" y="200279"/>
                </a:lnTo>
                <a:lnTo>
                  <a:pt x="1506347" y="183134"/>
                </a:lnTo>
                <a:lnTo>
                  <a:pt x="1500632" y="164084"/>
                </a:lnTo>
                <a:close/>
              </a:path>
              <a:path w="2091689" h="2359279">
                <a:moveTo>
                  <a:pt x="1576705" y="141731"/>
                </a:moveTo>
                <a:lnTo>
                  <a:pt x="1551813" y="148844"/>
                </a:lnTo>
                <a:lnTo>
                  <a:pt x="1519682" y="158496"/>
                </a:lnTo>
                <a:lnTo>
                  <a:pt x="1525270" y="177419"/>
                </a:lnTo>
                <a:lnTo>
                  <a:pt x="1582293" y="160655"/>
                </a:lnTo>
                <a:lnTo>
                  <a:pt x="1576705" y="141731"/>
                </a:lnTo>
                <a:close/>
              </a:path>
              <a:path w="2091689" h="2359279">
                <a:moveTo>
                  <a:pt x="1653032" y="119887"/>
                </a:moveTo>
                <a:lnTo>
                  <a:pt x="1595755" y="136144"/>
                </a:lnTo>
                <a:lnTo>
                  <a:pt x="1601216" y="155194"/>
                </a:lnTo>
                <a:lnTo>
                  <a:pt x="1658366" y="138937"/>
                </a:lnTo>
                <a:lnTo>
                  <a:pt x="1653032" y="119887"/>
                </a:lnTo>
                <a:close/>
              </a:path>
              <a:path w="2091689" h="2359279">
                <a:moveTo>
                  <a:pt x="1729486" y="98679"/>
                </a:moveTo>
                <a:lnTo>
                  <a:pt x="1703578" y="105664"/>
                </a:lnTo>
                <a:lnTo>
                  <a:pt x="1672082" y="114554"/>
                </a:lnTo>
                <a:lnTo>
                  <a:pt x="1677416" y="133604"/>
                </a:lnTo>
                <a:lnTo>
                  <a:pt x="1708912" y="124714"/>
                </a:lnTo>
                <a:lnTo>
                  <a:pt x="1734693" y="117856"/>
                </a:lnTo>
                <a:lnTo>
                  <a:pt x="1729486" y="98679"/>
                </a:lnTo>
                <a:close/>
              </a:path>
              <a:path w="2091689" h="2359279">
                <a:moveTo>
                  <a:pt x="1806194" y="78231"/>
                </a:moveTo>
                <a:lnTo>
                  <a:pt x="1748536" y="93472"/>
                </a:lnTo>
                <a:lnTo>
                  <a:pt x="1753743" y="112649"/>
                </a:lnTo>
                <a:lnTo>
                  <a:pt x="1811147" y="97409"/>
                </a:lnTo>
                <a:lnTo>
                  <a:pt x="1806194" y="78231"/>
                </a:lnTo>
                <a:close/>
              </a:path>
              <a:path w="2091689" h="2359279">
                <a:moveTo>
                  <a:pt x="1883029" y="58674"/>
                </a:moveTo>
                <a:lnTo>
                  <a:pt x="1840357" y="69342"/>
                </a:lnTo>
                <a:lnTo>
                  <a:pt x="1825244" y="73279"/>
                </a:lnTo>
                <a:lnTo>
                  <a:pt x="1830324" y="92456"/>
                </a:lnTo>
                <a:lnTo>
                  <a:pt x="1887855" y="77851"/>
                </a:lnTo>
                <a:lnTo>
                  <a:pt x="1883029" y="58674"/>
                </a:lnTo>
                <a:close/>
              </a:path>
              <a:path w="2091689" h="2359279">
                <a:moveTo>
                  <a:pt x="1960245" y="39878"/>
                </a:moveTo>
                <a:lnTo>
                  <a:pt x="1957959" y="40386"/>
                </a:lnTo>
                <a:lnTo>
                  <a:pt x="1902333" y="53721"/>
                </a:lnTo>
                <a:lnTo>
                  <a:pt x="1906905" y="73025"/>
                </a:lnTo>
                <a:lnTo>
                  <a:pt x="1964690" y="59181"/>
                </a:lnTo>
                <a:lnTo>
                  <a:pt x="1960245" y="39878"/>
                </a:lnTo>
                <a:close/>
              </a:path>
              <a:path w="2091689" h="2359279">
                <a:moveTo>
                  <a:pt x="2088102" y="25146"/>
                </a:moveTo>
                <a:lnTo>
                  <a:pt x="2027428" y="25146"/>
                </a:lnTo>
                <a:lnTo>
                  <a:pt x="2031492" y="44577"/>
                </a:lnTo>
                <a:lnTo>
                  <a:pt x="2018975" y="47114"/>
                </a:lnTo>
                <a:lnTo>
                  <a:pt x="2024507" y="74676"/>
                </a:lnTo>
                <a:lnTo>
                  <a:pt x="2088102" y="25146"/>
                </a:lnTo>
                <a:close/>
              </a:path>
              <a:path w="2091689" h="2359279">
                <a:moveTo>
                  <a:pt x="2015079" y="27698"/>
                </a:moveTo>
                <a:lnTo>
                  <a:pt x="2008378" y="29083"/>
                </a:lnTo>
                <a:lnTo>
                  <a:pt x="1979549" y="35560"/>
                </a:lnTo>
                <a:lnTo>
                  <a:pt x="1983994" y="54864"/>
                </a:lnTo>
                <a:lnTo>
                  <a:pt x="1988312" y="53848"/>
                </a:lnTo>
                <a:lnTo>
                  <a:pt x="2012696" y="48387"/>
                </a:lnTo>
                <a:lnTo>
                  <a:pt x="2018975" y="47114"/>
                </a:lnTo>
                <a:lnTo>
                  <a:pt x="2015079" y="27698"/>
                </a:lnTo>
                <a:close/>
              </a:path>
              <a:path w="2091689" h="2359279">
                <a:moveTo>
                  <a:pt x="2027428" y="25146"/>
                </a:moveTo>
                <a:lnTo>
                  <a:pt x="2015079" y="27698"/>
                </a:lnTo>
                <a:lnTo>
                  <a:pt x="2018975" y="47114"/>
                </a:lnTo>
                <a:lnTo>
                  <a:pt x="2031492" y="44577"/>
                </a:lnTo>
                <a:lnTo>
                  <a:pt x="2027428" y="25146"/>
                </a:lnTo>
                <a:close/>
              </a:path>
              <a:path w="2091689" h="2359279">
                <a:moveTo>
                  <a:pt x="2009521" y="0"/>
                </a:moveTo>
                <a:lnTo>
                  <a:pt x="2015079" y="27698"/>
                </a:lnTo>
                <a:lnTo>
                  <a:pt x="2027428" y="25146"/>
                </a:lnTo>
                <a:lnTo>
                  <a:pt x="2088102" y="25146"/>
                </a:lnTo>
                <a:lnTo>
                  <a:pt x="2091690" y="22352"/>
                </a:lnTo>
                <a:lnTo>
                  <a:pt x="2009521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/>
          <p:nvPr/>
        </p:nvSpPr>
        <p:spPr>
          <a:xfrm>
            <a:off x="972311" y="2604516"/>
            <a:ext cx="3276600" cy="684276"/>
          </a:xfrm>
          <a:custGeom>
            <a:rect l="l" t="t" r="r" b="b"/>
            <a:pathLst>
              <a:path w="3276600" h="684276">
                <a:moveTo>
                  <a:pt x="1638300" y="0"/>
                </a:moveTo>
                <a:lnTo>
                  <a:pt x="1503942" y="1134"/>
                </a:lnTo>
                <a:lnTo>
                  <a:pt x="1372573" y="4477"/>
                </a:lnTo>
                <a:lnTo>
                  <a:pt x="1244617" y="9942"/>
                </a:lnTo>
                <a:lnTo>
                  <a:pt x="1120493" y="17440"/>
                </a:lnTo>
                <a:lnTo>
                  <a:pt x="1000625" y="26884"/>
                </a:lnTo>
                <a:lnTo>
                  <a:pt x="885433" y="38185"/>
                </a:lnTo>
                <a:lnTo>
                  <a:pt x="775340" y="51255"/>
                </a:lnTo>
                <a:lnTo>
                  <a:pt x="670767" y="66007"/>
                </a:lnTo>
                <a:lnTo>
                  <a:pt x="572136" y="82352"/>
                </a:lnTo>
                <a:lnTo>
                  <a:pt x="479869" y="100202"/>
                </a:lnTo>
                <a:lnTo>
                  <a:pt x="394388" y="119470"/>
                </a:lnTo>
                <a:lnTo>
                  <a:pt x="316114" y="140067"/>
                </a:lnTo>
                <a:lnTo>
                  <a:pt x="245469" y="161906"/>
                </a:lnTo>
                <a:lnTo>
                  <a:pt x="182875" y="184897"/>
                </a:lnTo>
                <a:lnTo>
                  <a:pt x="128754" y="208954"/>
                </a:lnTo>
                <a:lnTo>
                  <a:pt x="83527" y="233988"/>
                </a:lnTo>
                <a:lnTo>
                  <a:pt x="47616" y="259912"/>
                </a:lnTo>
                <a:lnTo>
                  <a:pt x="5431" y="314074"/>
                </a:lnTo>
                <a:lnTo>
                  <a:pt x="0" y="342138"/>
                </a:lnTo>
                <a:lnTo>
                  <a:pt x="5431" y="370201"/>
                </a:lnTo>
                <a:lnTo>
                  <a:pt x="47616" y="424363"/>
                </a:lnTo>
                <a:lnTo>
                  <a:pt x="83527" y="450287"/>
                </a:lnTo>
                <a:lnTo>
                  <a:pt x="128754" y="475321"/>
                </a:lnTo>
                <a:lnTo>
                  <a:pt x="182875" y="499378"/>
                </a:lnTo>
                <a:lnTo>
                  <a:pt x="245469" y="522369"/>
                </a:lnTo>
                <a:lnTo>
                  <a:pt x="316114" y="544208"/>
                </a:lnTo>
                <a:lnTo>
                  <a:pt x="394388" y="564805"/>
                </a:lnTo>
                <a:lnTo>
                  <a:pt x="479869" y="584072"/>
                </a:lnTo>
                <a:lnTo>
                  <a:pt x="572136" y="601923"/>
                </a:lnTo>
                <a:lnTo>
                  <a:pt x="670767" y="618268"/>
                </a:lnTo>
                <a:lnTo>
                  <a:pt x="775340" y="633020"/>
                </a:lnTo>
                <a:lnTo>
                  <a:pt x="885433" y="646090"/>
                </a:lnTo>
                <a:lnTo>
                  <a:pt x="1000625" y="657391"/>
                </a:lnTo>
                <a:lnTo>
                  <a:pt x="1120493" y="666835"/>
                </a:lnTo>
                <a:lnTo>
                  <a:pt x="1244617" y="674333"/>
                </a:lnTo>
                <a:lnTo>
                  <a:pt x="1372573" y="679798"/>
                </a:lnTo>
                <a:lnTo>
                  <a:pt x="1503942" y="683141"/>
                </a:lnTo>
                <a:lnTo>
                  <a:pt x="1638300" y="684276"/>
                </a:lnTo>
                <a:lnTo>
                  <a:pt x="1772657" y="683141"/>
                </a:lnTo>
                <a:lnTo>
                  <a:pt x="1904026" y="679798"/>
                </a:lnTo>
                <a:lnTo>
                  <a:pt x="2031982" y="674333"/>
                </a:lnTo>
                <a:lnTo>
                  <a:pt x="2156106" y="666835"/>
                </a:lnTo>
                <a:lnTo>
                  <a:pt x="2275974" y="657391"/>
                </a:lnTo>
                <a:lnTo>
                  <a:pt x="2391166" y="646090"/>
                </a:lnTo>
                <a:lnTo>
                  <a:pt x="2501259" y="633020"/>
                </a:lnTo>
                <a:lnTo>
                  <a:pt x="2605832" y="618268"/>
                </a:lnTo>
                <a:lnTo>
                  <a:pt x="2704463" y="601923"/>
                </a:lnTo>
                <a:lnTo>
                  <a:pt x="2796730" y="584072"/>
                </a:lnTo>
                <a:lnTo>
                  <a:pt x="2882211" y="564805"/>
                </a:lnTo>
                <a:lnTo>
                  <a:pt x="2960485" y="544208"/>
                </a:lnTo>
                <a:lnTo>
                  <a:pt x="3031130" y="522369"/>
                </a:lnTo>
                <a:lnTo>
                  <a:pt x="3093724" y="499378"/>
                </a:lnTo>
                <a:lnTo>
                  <a:pt x="3147845" y="475321"/>
                </a:lnTo>
                <a:lnTo>
                  <a:pt x="3193072" y="450287"/>
                </a:lnTo>
                <a:lnTo>
                  <a:pt x="3228983" y="424363"/>
                </a:lnTo>
                <a:lnTo>
                  <a:pt x="3271168" y="370201"/>
                </a:lnTo>
                <a:lnTo>
                  <a:pt x="3276600" y="342138"/>
                </a:lnTo>
                <a:lnTo>
                  <a:pt x="3271168" y="314074"/>
                </a:lnTo>
                <a:lnTo>
                  <a:pt x="3228983" y="259912"/>
                </a:lnTo>
                <a:lnTo>
                  <a:pt x="3193072" y="233988"/>
                </a:lnTo>
                <a:lnTo>
                  <a:pt x="3147845" y="208954"/>
                </a:lnTo>
                <a:lnTo>
                  <a:pt x="3093724" y="184897"/>
                </a:lnTo>
                <a:lnTo>
                  <a:pt x="3031130" y="161906"/>
                </a:lnTo>
                <a:lnTo>
                  <a:pt x="2960485" y="140067"/>
                </a:lnTo>
                <a:lnTo>
                  <a:pt x="2882211" y="119470"/>
                </a:lnTo>
                <a:lnTo>
                  <a:pt x="2796730" y="100202"/>
                </a:lnTo>
                <a:lnTo>
                  <a:pt x="2704463" y="82352"/>
                </a:lnTo>
                <a:lnTo>
                  <a:pt x="2605832" y="66007"/>
                </a:lnTo>
                <a:lnTo>
                  <a:pt x="2501259" y="51255"/>
                </a:lnTo>
                <a:lnTo>
                  <a:pt x="2391166" y="38185"/>
                </a:lnTo>
                <a:lnTo>
                  <a:pt x="2275974" y="26884"/>
                </a:lnTo>
                <a:lnTo>
                  <a:pt x="2156106" y="17440"/>
                </a:lnTo>
                <a:lnTo>
                  <a:pt x="2031982" y="9942"/>
                </a:lnTo>
                <a:lnTo>
                  <a:pt x="1904026" y="4477"/>
                </a:lnTo>
                <a:lnTo>
                  <a:pt x="1772657" y="1134"/>
                </a:lnTo>
                <a:lnTo>
                  <a:pt x="1638300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1988820" y="1786127"/>
            <a:ext cx="0" cy="888873"/>
          </a:xfrm>
          <a:custGeom>
            <a:rect l="l" t="t" r="r" b="b"/>
            <a:pathLst>
              <a:path h="888872">
                <a:moveTo>
                  <a:pt x="0" y="0"/>
                </a:moveTo>
                <a:lnTo>
                  <a:pt x="0" y="888872"/>
                </a:lnTo>
              </a:path>
            </a:pathLst>
          </a:custGeom>
          <a:ln w="15240">
            <a:solidFill>
              <a:srgbClr val="C00000"/>
            </a:solidFill>
            <a:prstDash val="lg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2" name="object 32"/>
          <p:cNvSpPr/>
          <p:nvPr/>
        </p:nvSpPr>
        <p:spPr>
          <a:xfrm>
            <a:off x="1463039" y="1237488"/>
            <a:ext cx="1298448" cy="530351"/>
          </a:xfrm>
          <a:custGeom>
            <a:rect l="l" t="t" r="r" b="b"/>
            <a:pathLst>
              <a:path w="1298448" h="530351">
                <a:moveTo>
                  <a:pt x="603758" y="0"/>
                </a:moveTo>
                <a:lnTo>
                  <a:pt x="548388" y="2732"/>
                </a:lnTo>
                <a:lnTo>
                  <a:pt x="495703" y="10657"/>
                </a:lnTo>
                <a:lnTo>
                  <a:pt x="446442" y="23368"/>
                </a:lnTo>
                <a:lnTo>
                  <a:pt x="401346" y="40457"/>
                </a:lnTo>
                <a:lnTo>
                  <a:pt x="361156" y="61515"/>
                </a:lnTo>
                <a:lnTo>
                  <a:pt x="326612" y="86136"/>
                </a:lnTo>
                <a:lnTo>
                  <a:pt x="298455" y="113912"/>
                </a:lnTo>
                <a:lnTo>
                  <a:pt x="269816" y="160598"/>
                </a:lnTo>
                <a:lnTo>
                  <a:pt x="259715" y="212089"/>
                </a:lnTo>
                <a:lnTo>
                  <a:pt x="260186" y="224330"/>
                </a:lnTo>
                <a:lnTo>
                  <a:pt x="263487" y="237294"/>
                </a:lnTo>
                <a:lnTo>
                  <a:pt x="251766" y="240933"/>
                </a:lnTo>
                <a:lnTo>
                  <a:pt x="239408" y="241790"/>
                </a:lnTo>
                <a:lnTo>
                  <a:pt x="219326" y="242264"/>
                </a:lnTo>
                <a:lnTo>
                  <a:pt x="199773" y="243657"/>
                </a:lnTo>
                <a:lnTo>
                  <a:pt x="144827" y="253002"/>
                </a:lnTo>
                <a:lnTo>
                  <a:pt x="96590" y="269362"/>
                </a:lnTo>
                <a:lnTo>
                  <a:pt x="56527" y="291793"/>
                </a:lnTo>
                <a:lnTo>
                  <a:pt x="26098" y="319352"/>
                </a:lnTo>
                <a:lnTo>
                  <a:pt x="3044" y="362443"/>
                </a:lnTo>
                <a:lnTo>
                  <a:pt x="0" y="386080"/>
                </a:lnTo>
                <a:lnTo>
                  <a:pt x="769" y="398043"/>
                </a:lnTo>
                <a:lnTo>
                  <a:pt x="18260" y="442644"/>
                </a:lnTo>
                <a:lnTo>
                  <a:pt x="44874" y="471702"/>
                </a:lnTo>
                <a:lnTo>
                  <a:pt x="81302" y="495945"/>
                </a:lnTo>
                <a:lnTo>
                  <a:pt x="125965" y="514431"/>
                </a:lnTo>
                <a:lnTo>
                  <a:pt x="177284" y="526214"/>
                </a:lnTo>
                <a:lnTo>
                  <a:pt x="233680" y="530352"/>
                </a:lnTo>
                <a:lnTo>
                  <a:pt x="986695" y="530352"/>
                </a:lnTo>
                <a:lnTo>
                  <a:pt x="1038035" y="527870"/>
                </a:lnTo>
                <a:lnTo>
                  <a:pt x="1086454" y="520680"/>
                </a:lnTo>
                <a:lnTo>
                  <a:pt x="1131365" y="509164"/>
                </a:lnTo>
                <a:lnTo>
                  <a:pt x="1172185" y="493702"/>
                </a:lnTo>
                <a:lnTo>
                  <a:pt x="1208329" y="474678"/>
                </a:lnTo>
                <a:lnTo>
                  <a:pt x="1252499" y="440295"/>
                </a:lnTo>
                <a:lnTo>
                  <a:pt x="1282859" y="400043"/>
                </a:lnTo>
                <a:lnTo>
                  <a:pt x="1297437" y="355210"/>
                </a:lnTo>
                <a:lnTo>
                  <a:pt x="1298448" y="339470"/>
                </a:lnTo>
                <a:lnTo>
                  <a:pt x="1297437" y="323713"/>
                </a:lnTo>
                <a:lnTo>
                  <a:pt x="1282860" y="278836"/>
                </a:lnTo>
                <a:lnTo>
                  <a:pt x="1252503" y="238553"/>
                </a:lnTo>
                <a:lnTo>
                  <a:pt x="1208341" y="204152"/>
                </a:lnTo>
                <a:lnTo>
                  <a:pt x="1172205" y="185120"/>
                </a:lnTo>
                <a:lnTo>
                  <a:pt x="1131397" y="169654"/>
                </a:lnTo>
                <a:lnTo>
                  <a:pt x="1086502" y="158135"/>
                </a:lnTo>
                <a:lnTo>
                  <a:pt x="1038104" y="150944"/>
                </a:lnTo>
                <a:lnTo>
                  <a:pt x="986790" y="148462"/>
                </a:lnTo>
                <a:lnTo>
                  <a:pt x="936137" y="148462"/>
                </a:lnTo>
                <a:lnTo>
                  <a:pt x="929402" y="135901"/>
                </a:lnTo>
                <a:lnTo>
                  <a:pt x="901111" y="100445"/>
                </a:lnTo>
                <a:lnTo>
                  <a:pt x="861900" y="68998"/>
                </a:lnTo>
                <a:lnTo>
                  <a:pt x="813326" y="42417"/>
                </a:lnTo>
                <a:lnTo>
                  <a:pt x="776509" y="27826"/>
                </a:lnTo>
                <a:lnTo>
                  <a:pt x="736683" y="16034"/>
                </a:lnTo>
                <a:lnTo>
                  <a:pt x="694309" y="7295"/>
                </a:lnTo>
                <a:lnTo>
                  <a:pt x="649846" y="1866"/>
                </a:lnTo>
                <a:lnTo>
                  <a:pt x="626977" y="471"/>
                </a:lnTo>
                <a:lnTo>
                  <a:pt x="603758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3" name="object 33"/>
          <p:cNvSpPr/>
          <p:nvPr/>
        </p:nvSpPr>
        <p:spPr>
          <a:xfrm>
            <a:off x="2586227" y="3503676"/>
            <a:ext cx="175259" cy="281939"/>
          </a:xfrm>
          <a:custGeom>
            <a:rect l="l" t="t" r="r" b="b"/>
            <a:pathLst>
              <a:path w="175259" h="281939">
                <a:moveTo>
                  <a:pt x="146430" y="0"/>
                </a:moveTo>
                <a:lnTo>
                  <a:pt x="30860" y="0"/>
                </a:lnTo>
                <a:lnTo>
                  <a:pt x="0" y="26865"/>
                </a:lnTo>
                <a:lnTo>
                  <a:pt x="182" y="258146"/>
                </a:lnTo>
                <a:lnTo>
                  <a:pt x="5270" y="270328"/>
                </a:lnTo>
                <a:lnTo>
                  <a:pt x="16068" y="278778"/>
                </a:lnTo>
                <a:lnTo>
                  <a:pt x="30862" y="281939"/>
                </a:lnTo>
                <a:lnTo>
                  <a:pt x="147919" y="281776"/>
                </a:lnTo>
                <a:lnTo>
                  <a:pt x="161968" y="277316"/>
                </a:lnTo>
                <a:lnTo>
                  <a:pt x="165836" y="273558"/>
                </a:lnTo>
                <a:lnTo>
                  <a:pt x="80898" y="273558"/>
                </a:lnTo>
                <a:lnTo>
                  <a:pt x="77088" y="268478"/>
                </a:lnTo>
                <a:lnTo>
                  <a:pt x="77088" y="258445"/>
                </a:lnTo>
                <a:lnTo>
                  <a:pt x="80898" y="253365"/>
                </a:lnTo>
                <a:lnTo>
                  <a:pt x="175259" y="253365"/>
                </a:lnTo>
                <a:lnTo>
                  <a:pt x="175258" y="246633"/>
                </a:lnTo>
                <a:lnTo>
                  <a:pt x="13462" y="246621"/>
                </a:lnTo>
                <a:lnTo>
                  <a:pt x="15381" y="35179"/>
                </a:lnTo>
                <a:lnTo>
                  <a:pt x="175220" y="35179"/>
                </a:lnTo>
                <a:lnTo>
                  <a:pt x="175218" y="25356"/>
                </a:lnTo>
                <a:lnTo>
                  <a:pt x="170695" y="12378"/>
                </a:lnTo>
                <a:lnTo>
                  <a:pt x="160322" y="3372"/>
                </a:lnTo>
                <a:lnTo>
                  <a:pt x="146430" y="0"/>
                </a:lnTo>
                <a:close/>
              </a:path>
              <a:path w="175259" h="281939">
                <a:moveTo>
                  <a:pt x="175259" y="253365"/>
                </a:moveTo>
                <a:lnTo>
                  <a:pt x="94360" y="253365"/>
                </a:lnTo>
                <a:lnTo>
                  <a:pt x="98170" y="258445"/>
                </a:lnTo>
                <a:lnTo>
                  <a:pt x="98170" y="268478"/>
                </a:lnTo>
                <a:lnTo>
                  <a:pt x="94360" y="273558"/>
                </a:lnTo>
                <a:lnTo>
                  <a:pt x="165836" y="273558"/>
                </a:lnTo>
                <a:lnTo>
                  <a:pt x="171651" y="267908"/>
                </a:lnTo>
                <a:lnTo>
                  <a:pt x="175259" y="255092"/>
                </a:lnTo>
                <a:lnTo>
                  <a:pt x="175259" y="253365"/>
                </a:lnTo>
                <a:close/>
              </a:path>
              <a:path w="175259" h="281939">
                <a:moveTo>
                  <a:pt x="175220" y="35179"/>
                </a:moveTo>
                <a:lnTo>
                  <a:pt x="15381" y="35179"/>
                </a:lnTo>
                <a:lnTo>
                  <a:pt x="161797" y="36957"/>
                </a:lnTo>
                <a:lnTo>
                  <a:pt x="161768" y="246633"/>
                </a:lnTo>
                <a:lnTo>
                  <a:pt x="175258" y="246633"/>
                </a:lnTo>
                <a:lnTo>
                  <a:pt x="175220" y="35179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4" name="object 34"/>
          <p:cNvSpPr/>
          <p:nvPr/>
        </p:nvSpPr>
        <p:spPr>
          <a:xfrm>
            <a:off x="1984248" y="2717419"/>
            <a:ext cx="550926" cy="750570"/>
          </a:xfrm>
          <a:custGeom>
            <a:rect l="l" t="t" r="r" b="b"/>
            <a:pathLst>
              <a:path w="550926" h="750570">
                <a:moveTo>
                  <a:pt x="12192" y="0"/>
                </a:moveTo>
                <a:lnTo>
                  <a:pt x="0" y="8890"/>
                </a:lnTo>
                <a:lnTo>
                  <a:pt x="35941" y="58166"/>
                </a:lnTo>
                <a:lnTo>
                  <a:pt x="48260" y="49149"/>
                </a:lnTo>
                <a:lnTo>
                  <a:pt x="12192" y="0"/>
                </a:lnTo>
                <a:close/>
              </a:path>
              <a:path w="550926" h="750570">
                <a:moveTo>
                  <a:pt x="75184" y="86106"/>
                </a:moveTo>
                <a:lnTo>
                  <a:pt x="62865" y="95123"/>
                </a:lnTo>
                <a:lnTo>
                  <a:pt x="98806" y="144272"/>
                </a:lnTo>
                <a:lnTo>
                  <a:pt x="111125" y="135382"/>
                </a:lnTo>
                <a:lnTo>
                  <a:pt x="75184" y="86106"/>
                </a:lnTo>
                <a:close/>
              </a:path>
              <a:path w="550926" h="750570">
                <a:moveTo>
                  <a:pt x="138049" y="172212"/>
                </a:moveTo>
                <a:lnTo>
                  <a:pt x="125730" y="181229"/>
                </a:lnTo>
                <a:lnTo>
                  <a:pt x="161671" y="230504"/>
                </a:lnTo>
                <a:lnTo>
                  <a:pt x="173990" y="221488"/>
                </a:lnTo>
                <a:lnTo>
                  <a:pt x="138049" y="172212"/>
                </a:lnTo>
                <a:close/>
              </a:path>
              <a:path w="550926" h="750570">
                <a:moveTo>
                  <a:pt x="201041" y="258445"/>
                </a:moveTo>
                <a:lnTo>
                  <a:pt x="188722" y="267462"/>
                </a:lnTo>
                <a:lnTo>
                  <a:pt x="224663" y="316611"/>
                </a:lnTo>
                <a:lnTo>
                  <a:pt x="236982" y="307594"/>
                </a:lnTo>
                <a:lnTo>
                  <a:pt x="201041" y="258445"/>
                </a:lnTo>
                <a:close/>
              </a:path>
              <a:path w="550926" h="750570">
                <a:moveTo>
                  <a:pt x="263906" y="344551"/>
                </a:moveTo>
                <a:lnTo>
                  <a:pt x="251587" y="353568"/>
                </a:lnTo>
                <a:lnTo>
                  <a:pt x="287528" y="402844"/>
                </a:lnTo>
                <a:lnTo>
                  <a:pt x="299847" y="393827"/>
                </a:lnTo>
                <a:lnTo>
                  <a:pt x="263906" y="344551"/>
                </a:lnTo>
                <a:close/>
              </a:path>
              <a:path w="550926" h="750570">
                <a:moveTo>
                  <a:pt x="326771" y="430784"/>
                </a:moveTo>
                <a:lnTo>
                  <a:pt x="314452" y="439673"/>
                </a:lnTo>
                <a:lnTo>
                  <a:pt x="350520" y="488950"/>
                </a:lnTo>
                <a:lnTo>
                  <a:pt x="362712" y="479933"/>
                </a:lnTo>
                <a:lnTo>
                  <a:pt x="326771" y="430784"/>
                </a:lnTo>
                <a:close/>
              </a:path>
              <a:path w="550926" h="750570">
                <a:moveTo>
                  <a:pt x="389763" y="516890"/>
                </a:moveTo>
                <a:lnTo>
                  <a:pt x="377444" y="525907"/>
                </a:lnTo>
                <a:lnTo>
                  <a:pt x="413385" y="575056"/>
                </a:lnTo>
                <a:lnTo>
                  <a:pt x="425704" y="566166"/>
                </a:lnTo>
                <a:lnTo>
                  <a:pt x="389763" y="516890"/>
                </a:lnTo>
                <a:close/>
              </a:path>
              <a:path w="550926" h="750570">
                <a:moveTo>
                  <a:pt x="460375" y="694309"/>
                </a:moveTo>
                <a:lnTo>
                  <a:pt x="455803" y="696087"/>
                </a:lnTo>
                <a:lnTo>
                  <a:pt x="454152" y="699897"/>
                </a:lnTo>
                <a:lnTo>
                  <a:pt x="452501" y="703834"/>
                </a:lnTo>
                <a:lnTo>
                  <a:pt x="454279" y="708279"/>
                </a:lnTo>
                <a:lnTo>
                  <a:pt x="550926" y="750570"/>
                </a:lnTo>
                <a:lnTo>
                  <a:pt x="550125" y="742823"/>
                </a:lnTo>
                <a:lnTo>
                  <a:pt x="535813" y="742823"/>
                </a:lnTo>
                <a:lnTo>
                  <a:pt x="519192" y="719970"/>
                </a:lnTo>
                <a:lnTo>
                  <a:pt x="460375" y="694309"/>
                </a:lnTo>
                <a:close/>
              </a:path>
              <a:path w="550926" h="750570">
                <a:moveTo>
                  <a:pt x="519192" y="719970"/>
                </a:moveTo>
                <a:lnTo>
                  <a:pt x="535813" y="742823"/>
                </a:lnTo>
                <a:lnTo>
                  <a:pt x="540844" y="739140"/>
                </a:lnTo>
                <a:lnTo>
                  <a:pt x="534416" y="739140"/>
                </a:lnTo>
                <a:lnTo>
                  <a:pt x="533068" y="726023"/>
                </a:lnTo>
                <a:lnTo>
                  <a:pt x="519192" y="719970"/>
                </a:lnTo>
                <a:close/>
              </a:path>
              <a:path w="550926" h="750570">
                <a:moveTo>
                  <a:pt x="536321" y="642493"/>
                </a:moveTo>
                <a:lnTo>
                  <a:pt x="532130" y="643001"/>
                </a:lnTo>
                <a:lnTo>
                  <a:pt x="527939" y="643382"/>
                </a:lnTo>
                <a:lnTo>
                  <a:pt x="524891" y="647192"/>
                </a:lnTo>
                <a:lnTo>
                  <a:pt x="525399" y="651383"/>
                </a:lnTo>
                <a:lnTo>
                  <a:pt x="531539" y="711144"/>
                </a:lnTo>
                <a:lnTo>
                  <a:pt x="548132" y="733806"/>
                </a:lnTo>
                <a:lnTo>
                  <a:pt x="535813" y="742823"/>
                </a:lnTo>
                <a:lnTo>
                  <a:pt x="550125" y="742823"/>
                </a:lnTo>
                <a:lnTo>
                  <a:pt x="540512" y="649732"/>
                </a:lnTo>
                <a:lnTo>
                  <a:pt x="540131" y="645541"/>
                </a:lnTo>
                <a:lnTo>
                  <a:pt x="536321" y="642493"/>
                </a:lnTo>
                <a:close/>
              </a:path>
              <a:path w="550926" h="750570">
                <a:moveTo>
                  <a:pt x="533068" y="726023"/>
                </a:moveTo>
                <a:lnTo>
                  <a:pt x="534416" y="739140"/>
                </a:lnTo>
                <a:lnTo>
                  <a:pt x="545084" y="731266"/>
                </a:lnTo>
                <a:lnTo>
                  <a:pt x="533068" y="726023"/>
                </a:lnTo>
                <a:close/>
              </a:path>
              <a:path w="550926" h="750570">
                <a:moveTo>
                  <a:pt x="531539" y="711144"/>
                </a:moveTo>
                <a:lnTo>
                  <a:pt x="533068" y="726023"/>
                </a:lnTo>
                <a:lnTo>
                  <a:pt x="545084" y="731266"/>
                </a:lnTo>
                <a:lnTo>
                  <a:pt x="534416" y="739140"/>
                </a:lnTo>
                <a:lnTo>
                  <a:pt x="540844" y="739140"/>
                </a:lnTo>
                <a:lnTo>
                  <a:pt x="548132" y="733806"/>
                </a:lnTo>
                <a:lnTo>
                  <a:pt x="531539" y="711144"/>
                </a:lnTo>
                <a:close/>
              </a:path>
              <a:path w="550926" h="750570">
                <a:moveTo>
                  <a:pt x="515493" y="689229"/>
                </a:moveTo>
                <a:lnTo>
                  <a:pt x="503301" y="698119"/>
                </a:lnTo>
                <a:lnTo>
                  <a:pt x="519192" y="719970"/>
                </a:lnTo>
                <a:lnTo>
                  <a:pt x="533068" y="726023"/>
                </a:lnTo>
                <a:lnTo>
                  <a:pt x="531539" y="711144"/>
                </a:lnTo>
                <a:lnTo>
                  <a:pt x="515493" y="689229"/>
                </a:lnTo>
                <a:close/>
              </a:path>
              <a:path w="550926" h="750570">
                <a:moveTo>
                  <a:pt x="452628" y="602996"/>
                </a:moveTo>
                <a:lnTo>
                  <a:pt x="440309" y="612013"/>
                </a:lnTo>
                <a:lnTo>
                  <a:pt x="476250" y="661289"/>
                </a:lnTo>
                <a:lnTo>
                  <a:pt x="488569" y="652272"/>
                </a:lnTo>
                <a:lnTo>
                  <a:pt x="452628" y="602996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5" name="object 35"/>
          <p:cNvSpPr/>
          <p:nvPr/>
        </p:nvSpPr>
        <p:spPr>
          <a:xfrm>
            <a:off x="2753105" y="2885820"/>
            <a:ext cx="354202" cy="569849"/>
          </a:xfrm>
          <a:custGeom>
            <a:rect l="l" t="t" r="r" b="b"/>
            <a:pathLst>
              <a:path w="354202" h="569849">
                <a:moveTo>
                  <a:pt x="9016" y="430148"/>
                </a:moveTo>
                <a:lnTo>
                  <a:pt x="2412" y="436498"/>
                </a:lnTo>
                <a:lnTo>
                  <a:pt x="2276" y="445008"/>
                </a:lnTo>
                <a:lnTo>
                  <a:pt x="0" y="569849"/>
                </a:lnTo>
                <a:lnTo>
                  <a:pt x="31428" y="552831"/>
                </a:lnTo>
                <a:lnTo>
                  <a:pt x="27304" y="552831"/>
                </a:lnTo>
                <a:lnTo>
                  <a:pt x="2539" y="537718"/>
                </a:lnTo>
                <a:lnTo>
                  <a:pt x="30352" y="491968"/>
                </a:lnTo>
                <a:lnTo>
                  <a:pt x="31250" y="444500"/>
                </a:lnTo>
                <a:lnTo>
                  <a:pt x="31368" y="437006"/>
                </a:lnTo>
                <a:lnTo>
                  <a:pt x="25018" y="430403"/>
                </a:lnTo>
                <a:lnTo>
                  <a:pt x="9016" y="430148"/>
                </a:lnTo>
                <a:close/>
              </a:path>
              <a:path w="354202" h="569849">
                <a:moveTo>
                  <a:pt x="30352" y="491968"/>
                </a:moveTo>
                <a:lnTo>
                  <a:pt x="2539" y="537718"/>
                </a:lnTo>
                <a:lnTo>
                  <a:pt x="27304" y="552831"/>
                </a:lnTo>
                <a:lnTo>
                  <a:pt x="31704" y="545592"/>
                </a:lnTo>
                <a:lnTo>
                  <a:pt x="29336" y="545592"/>
                </a:lnTo>
                <a:lnTo>
                  <a:pt x="8000" y="532511"/>
                </a:lnTo>
                <a:lnTo>
                  <a:pt x="29808" y="520698"/>
                </a:lnTo>
                <a:lnTo>
                  <a:pt x="30352" y="491968"/>
                </a:lnTo>
                <a:close/>
              </a:path>
              <a:path w="354202" h="569849">
                <a:moveTo>
                  <a:pt x="103504" y="480822"/>
                </a:moveTo>
                <a:lnTo>
                  <a:pt x="55191" y="506949"/>
                </a:lnTo>
                <a:lnTo>
                  <a:pt x="27304" y="552831"/>
                </a:lnTo>
                <a:lnTo>
                  <a:pt x="31428" y="552831"/>
                </a:lnTo>
                <a:lnTo>
                  <a:pt x="117220" y="506348"/>
                </a:lnTo>
                <a:lnTo>
                  <a:pt x="119887" y="497586"/>
                </a:lnTo>
                <a:lnTo>
                  <a:pt x="116077" y="490473"/>
                </a:lnTo>
                <a:lnTo>
                  <a:pt x="112267" y="483489"/>
                </a:lnTo>
                <a:lnTo>
                  <a:pt x="103504" y="480822"/>
                </a:lnTo>
                <a:close/>
              </a:path>
              <a:path w="354202" h="569849">
                <a:moveTo>
                  <a:pt x="29808" y="520698"/>
                </a:moveTo>
                <a:lnTo>
                  <a:pt x="8000" y="532511"/>
                </a:lnTo>
                <a:lnTo>
                  <a:pt x="29336" y="545592"/>
                </a:lnTo>
                <a:lnTo>
                  <a:pt x="29808" y="520698"/>
                </a:lnTo>
                <a:close/>
              </a:path>
              <a:path w="354202" h="569849">
                <a:moveTo>
                  <a:pt x="55191" y="506949"/>
                </a:moveTo>
                <a:lnTo>
                  <a:pt x="29808" y="520698"/>
                </a:lnTo>
                <a:lnTo>
                  <a:pt x="29336" y="545592"/>
                </a:lnTo>
                <a:lnTo>
                  <a:pt x="31704" y="545592"/>
                </a:lnTo>
                <a:lnTo>
                  <a:pt x="55191" y="506949"/>
                </a:lnTo>
                <a:close/>
              </a:path>
              <a:path w="354202" h="569849">
                <a:moveTo>
                  <a:pt x="329438" y="0"/>
                </a:moveTo>
                <a:lnTo>
                  <a:pt x="30352" y="491968"/>
                </a:lnTo>
                <a:lnTo>
                  <a:pt x="29808" y="520698"/>
                </a:lnTo>
                <a:lnTo>
                  <a:pt x="55191" y="506949"/>
                </a:lnTo>
                <a:lnTo>
                  <a:pt x="354202" y="14986"/>
                </a:lnTo>
                <a:lnTo>
                  <a:pt x="329438" y="0"/>
                </a:lnTo>
                <a:close/>
              </a:path>
            </a:pathLst>
          </a:custGeom>
          <a:solidFill>
            <a:srgbClr val="31B8B5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6" name="object 36"/>
          <p:cNvSpPr/>
          <p:nvPr/>
        </p:nvSpPr>
        <p:spPr>
          <a:xfrm>
            <a:off x="3031998" y="2093214"/>
            <a:ext cx="328167" cy="0"/>
          </a:xfrm>
          <a:custGeom>
            <a:rect l="l" t="t" r="r" b="b"/>
            <a:pathLst>
              <a:path w="328167">
                <a:moveTo>
                  <a:pt x="0" y="0"/>
                </a:moveTo>
                <a:lnTo>
                  <a:pt x="328168" y="0"/>
                </a:lnTo>
              </a:path>
            </a:pathLst>
          </a:custGeom>
          <a:ln w="19812">
            <a:solidFill>
              <a:srgbClr val="FF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7" name="object 37"/>
          <p:cNvSpPr/>
          <p:nvPr/>
        </p:nvSpPr>
        <p:spPr>
          <a:xfrm>
            <a:off x="3031998" y="1901189"/>
            <a:ext cx="328167" cy="0"/>
          </a:xfrm>
          <a:custGeom>
            <a:rect l="l" t="t" r="r" b="b"/>
            <a:pathLst>
              <a:path w="328167">
                <a:moveTo>
                  <a:pt x="0" y="0"/>
                </a:moveTo>
                <a:lnTo>
                  <a:pt x="328168" y="0"/>
                </a:lnTo>
              </a:path>
            </a:pathLst>
          </a:custGeom>
          <a:ln w="19812">
            <a:solidFill>
              <a:srgbClr val="FF0000"/>
            </a:solidFill>
            <a:prstDash val="lg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/>
          <p:nvPr/>
        </p:nvSpPr>
        <p:spPr>
          <a:xfrm>
            <a:off x="2610611" y="2712720"/>
            <a:ext cx="1431036" cy="443483"/>
          </a:xfrm>
          <a:custGeom>
            <a:rect l="l" t="t" r="r" b="b"/>
            <a:pathLst>
              <a:path w="1431036" h="443483">
                <a:moveTo>
                  <a:pt x="715518" y="0"/>
                </a:moveTo>
                <a:lnTo>
                  <a:pt x="656827" y="735"/>
                </a:lnTo>
                <a:lnTo>
                  <a:pt x="599444" y="2903"/>
                </a:lnTo>
                <a:lnTo>
                  <a:pt x="543553" y="6446"/>
                </a:lnTo>
                <a:lnTo>
                  <a:pt x="489338" y="11308"/>
                </a:lnTo>
                <a:lnTo>
                  <a:pt x="436983" y="17430"/>
                </a:lnTo>
                <a:lnTo>
                  <a:pt x="386672" y="24757"/>
                </a:lnTo>
                <a:lnTo>
                  <a:pt x="338589" y="33230"/>
                </a:lnTo>
                <a:lnTo>
                  <a:pt x="292918" y="42793"/>
                </a:lnTo>
                <a:lnTo>
                  <a:pt x="249844" y="53389"/>
                </a:lnTo>
                <a:lnTo>
                  <a:pt x="209550" y="64960"/>
                </a:lnTo>
                <a:lnTo>
                  <a:pt x="172219" y="77449"/>
                </a:lnTo>
                <a:lnTo>
                  <a:pt x="107188" y="104954"/>
                </a:lnTo>
                <a:lnTo>
                  <a:pt x="56221" y="135445"/>
                </a:lnTo>
                <a:lnTo>
                  <a:pt x="20791" y="168466"/>
                </a:lnTo>
                <a:lnTo>
                  <a:pt x="2371" y="203560"/>
                </a:lnTo>
                <a:lnTo>
                  <a:pt x="0" y="221741"/>
                </a:lnTo>
                <a:lnTo>
                  <a:pt x="2371" y="239923"/>
                </a:lnTo>
                <a:lnTo>
                  <a:pt x="20791" y="275017"/>
                </a:lnTo>
                <a:lnTo>
                  <a:pt x="56221" y="308038"/>
                </a:lnTo>
                <a:lnTo>
                  <a:pt x="107188" y="338529"/>
                </a:lnTo>
                <a:lnTo>
                  <a:pt x="172219" y="366034"/>
                </a:lnTo>
                <a:lnTo>
                  <a:pt x="209550" y="378523"/>
                </a:lnTo>
                <a:lnTo>
                  <a:pt x="249844" y="390094"/>
                </a:lnTo>
                <a:lnTo>
                  <a:pt x="292918" y="400690"/>
                </a:lnTo>
                <a:lnTo>
                  <a:pt x="338589" y="410253"/>
                </a:lnTo>
                <a:lnTo>
                  <a:pt x="386672" y="418726"/>
                </a:lnTo>
                <a:lnTo>
                  <a:pt x="436983" y="426053"/>
                </a:lnTo>
                <a:lnTo>
                  <a:pt x="489338" y="432175"/>
                </a:lnTo>
                <a:lnTo>
                  <a:pt x="543553" y="437037"/>
                </a:lnTo>
                <a:lnTo>
                  <a:pt x="599444" y="440580"/>
                </a:lnTo>
                <a:lnTo>
                  <a:pt x="656827" y="442748"/>
                </a:lnTo>
                <a:lnTo>
                  <a:pt x="715518" y="443483"/>
                </a:lnTo>
                <a:lnTo>
                  <a:pt x="774208" y="442748"/>
                </a:lnTo>
                <a:lnTo>
                  <a:pt x="831591" y="440580"/>
                </a:lnTo>
                <a:lnTo>
                  <a:pt x="887482" y="437037"/>
                </a:lnTo>
                <a:lnTo>
                  <a:pt x="941697" y="432175"/>
                </a:lnTo>
                <a:lnTo>
                  <a:pt x="994052" y="426053"/>
                </a:lnTo>
                <a:lnTo>
                  <a:pt x="1044363" y="418726"/>
                </a:lnTo>
                <a:lnTo>
                  <a:pt x="1092446" y="410253"/>
                </a:lnTo>
                <a:lnTo>
                  <a:pt x="1138117" y="400690"/>
                </a:lnTo>
                <a:lnTo>
                  <a:pt x="1181191" y="390094"/>
                </a:lnTo>
                <a:lnTo>
                  <a:pt x="1221486" y="378523"/>
                </a:lnTo>
                <a:lnTo>
                  <a:pt x="1258816" y="366034"/>
                </a:lnTo>
                <a:lnTo>
                  <a:pt x="1323847" y="338529"/>
                </a:lnTo>
                <a:lnTo>
                  <a:pt x="1374814" y="308038"/>
                </a:lnTo>
                <a:lnTo>
                  <a:pt x="1410244" y="275017"/>
                </a:lnTo>
                <a:lnTo>
                  <a:pt x="1428664" y="239923"/>
                </a:lnTo>
                <a:lnTo>
                  <a:pt x="1431036" y="221741"/>
                </a:lnTo>
                <a:lnTo>
                  <a:pt x="1428664" y="203560"/>
                </a:lnTo>
                <a:lnTo>
                  <a:pt x="1410244" y="168466"/>
                </a:lnTo>
                <a:lnTo>
                  <a:pt x="1374814" y="135445"/>
                </a:lnTo>
                <a:lnTo>
                  <a:pt x="1323847" y="104954"/>
                </a:lnTo>
                <a:lnTo>
                  <a:pt x="1258816" y="77449"/>
                </a:lnTo>
                <a:lnTo>
                  <a:pt x="1221486" y="64960"/>
                </a:lnTo>
                <a:lnTo>
                  <a:pt x="1181191" y="53389"/>
                </a:lnTo>
                <a:lnTo>
                  <a:pt x="1138117" y="42793"/>
                </a:lnTo>
                <a:lnTo>
                  <a:pt x="1092446" y="33230"/>
                </a:lnTo>
                <a:lnTo>
                  <a:pt x="1044363" y="24757"/>
                </a:lnTo>
                <a:lnTo>
                  <a:pt x="994052" y="17430"/>
                </a:lnTo>
                <a:lnTo>
                  <a:pt x="941697" y="11308"/>
                </a:lnTo>
                <a:lnTo>
                  <a:pt x="887482" y="6446"/>
                </a:lnTo>
                <a:lnTo>
                  <a:pt x="831591" y="2903"/>
                </a:lnTo>
                <a:lnTo>
                  <a:pt x="774208" y="735"/>
                </a:lnTo>
                <a:lnTo>
                  <a:pt x="715518" y="0"/>
                </a:lnTo>
                <a:close/>
              </a:path>
            </a:pathLst>
          </a:custGeom>
          <a:solidFill>
            <a:srgbClr val="31B8B5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9" name="object 39"/>
          <p:cNvSpPr/>
          <p:nvPr/>
        </p:nvSpPr>
        <p:spPr>
          <a:xfrm>
            <a:off x="3046476" y="2747424"/>
            <a:ext cx="138393" cy="176890"/>
          </a:xfrm>
          <a:custGeom>
            <a:rect l="l" t="t" r="r" b="b"/>
            <a:pathLst>
              <a:path w="138393" h="176890">
                <a:moveTo>
                  <a:pt x="58030" y="0"/>
                </a:moveTo>
                <a:lnTo>
                  <a:pt x="16656" y="29965"/>
                </a:lnTo>
                <a:lnTo>
                  <a:pt x="1141" y="71755"/>
                </a:lnTo>
                <a:lnTo>
                  <a:pt x="0" y="87977"/>
                </a:lnTo>
                <a:lnTo>
                  <a:pt x="28" y="90582"/>
                </a:lnTo>
                <a:lnTo>
                  <a:pt x="10313" y="134375"/>
                </a:lnTo>
                <a:lnTo>
                  <a:pt x="36428" y="165301"/>
                </a:lnTo>
                <a:lnTo>
                  <a:pt x="74482" y="176890"/>
                </a:lnTo>
                <a:lnTo>
                  <a:pt x="86149" y="174474"/>
                </a:lnTo>
                <a:lnTo>
                  <a:pt x="123689" y="141744"/>
                </a:lnTo>
                <a:lnTo>
                  <a:pt x="137458" y="97449"/>
                </a:lnTo>
                <a:lnTo>
                  <a:pt x="138393" y="79774"/>
                </a:lnTo>
                <a:lnTo>
                  <a:pt x="136325" y="65039"/>
                </a:lnTo>
                <a:lnTo>
                  <a:pt x="118978" y="27450"/>
                </a:lnTo>
                <a:lnTo>
                  <a:pt x="86703" y="4386"/>
                </a:lnTo>
                <a:lnTo>
                  <a:pt x="5803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0" name="object 40"/>
          <p:cNvSpPr/>
          <p:nvPr/>
        </p:nvSpPr>
        <p:spPr>
          <a:xfrm>
            <a:off x="2142744" y="1767839"/>
            <a:ext cx="923670" cy="1004315"/>
          </a:xfrm>
          <a:custGeom>
            <a:rect l="l" t="t" r="r" b="b"/>
            <a:pathLst>
              <a:path w="923669" h="1004315">
                <a:moveTo>
                  <a:pt x="0" y="0"/>
                </a:moveTo>
                <a:lnTo>
                  <a:pt x="923671" y="1004316"/>
                </a:lnTo>
              </a:path>
            </a:pathLst>
          </a:custGeom>
          <a:ln w="64008">
            <a:solidFill>
              <a:srgbClr val="C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1" name="object 41"/>
          <p:cNvSpPr/>
          <p:nvPr/>
        </p:nvSpPr>
        <p:spPr>
          <a:xfrm>
            <a:off x="2203704" y="2814827"/>
            <a:ext cx="900683" cy="86715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/>
          <p:nvPr/>
        </p:nvSpPr>
        <p:spPr>
          <a:xfrm>
            <a:off x="2245105" y="2834639"/>
            <a:ext cx="817372" cy="598297"/>
          </a:xfrm>
          <a:custGeom>
            <a:rect l="l" t="t" r="r" b="b"/>
            <a:pathLst>
              <a:path w="817372" h="598297">
                <a:moveTo>
                  <a:pt x="272878" y="485550"/>
                </a:moveTo>
                <a:lnTo>
                  <a:pt x="263175" y="491456"/>
                </a:lnTo>
                <a:lnTo>
                  <a:pt x="255469" y="504729"/>
                </a:lnTo>
                <a:lnTo>
                  <a:pt x="258417" y="516188"/>
                </a:lnTo>
                <a:lnTo>
                  <a:pt x="267462" y="524256"/>
                </a:lnTo>
                <a:lnTo>
                  <a:pt x="429641" y="598297"/>
                </a:lnTo>
                <a:lnTo>
                  <a:pt x="427756" y="576707"/>
                </a:lnTo>
                <a:lnTo>
                  <a:pt x="389255" y="576707"/>
                </a:lnTo>
                <a:lnTo>
                  <a:pt x="345445" y="514634"/>
                </a:lnTo>
                <a:lnTo>
                  <a:pt x="283147" y="486197"/>
                </a:lnTo>
                <a:lnTo>
                  <a:pt x="272878" y="485550"/>
                </a:lnTo>
                <a:close/>
              </a:path>
              <a:path w="817372" h="598297">
                <a:moveTo>
                  <a:pt x="345445" y="514634"/>
                </a:moveTo>
                <a:lnTo>
                  <a:pt x="389255" y="576707"/>
                </a:lnTo>
                <a:lnTo>
                  <a:pt x="403549" y="566674"/>
                </a:lnTo>
                <a:lnTo>
                  <a:pt x="385572" y="566674"/>
                </a:lnTo>
                <a:lnTo>
                  <a:pt x="382533" y="531564"/>
                </a:lnTo>
                <a:lnTo>
                  <a:pt x="345445" y="514634"/>
                </a:lnTo>
                <a:close/>
              </a:path>
              <a:path w="817372" h="598297">
                <a:moveTo>
                  <a:pt x="386556" y="403174"/>
                </a:moveTo>
                <a:lnTo>
                  <a:pt x="376412" y="411394"/>
                </a:lnTo>
                <a:lnTo>
                  <a:pt x="373253" y="424307"/>
                </a:lnTo>
                <a:lnTo>
                  <a:pt x="379016" y="490914"/>
                </a:lnTo>
                <a:lnTo>
                  <a:pt x="422910" y="553085"/>
                </a:lnTo>
                <a:lnTo>
                  <a:pt x="389255" y="576707"/>
                </a:lnTo>
                <a:lnTo>
                  <a:pt x="427756" y="576707"/>
                </a:lnTo>
                <a:lnTo>
                  <a:pt x="414147" y="420751"/>
                </a:lnTo>
                <a:lnTo>
                  <a:pt x="411346" y="412175"/>
                </a:lnTo>
                <a:lnTo>
                  <a:pt x="401903" y="404638"/>
                </a:lnTo>
                <a:lnTo>
                  <a:pt x="386556" y="403174"/>
                </a:lnTo>
                <a:close/>
              </a:path>
              <a:path w="817372" h="598297">
                <a:moveTo>
                  <a:pt x="382533" y="531564"/>
                </a:moveTo>
                <a:lnTo>
                  <a:pt x="385572" y="566674"/>
                </a:lnTo>
                <a:lnTo>
                  <a:pt x="414655" y="546227"/>
                </a:lnTo>
                <a:lnTo>
                  <a:pt x="382533" y="531564"/>
                </a:lnTo>
                <a:close/>
              </a:path>
              <a:path w="817372" h="598297">
                <a:moveTo>
                  <a:pt x="379016" y="490914"/>
                </a:moveTo>
                <a:lnTo>
                  <a:pt x="382533" y="531564"/>
                </a:lnTo>
                <a:lnTo>
                  <a:pt x="414655" y="546227"/>
                </a:lnTo>
                <a:lnTo>
                  <a:pt x="385572" y="566674"/>
                </a:lnTo>
                <a:lnTo>
                  <a:pt x="403549" y="566674"/>
                </a:lnTo>
                <a:lnTo>
                  <a:pt x="422910" y="553085"/>
                </a:lnTo>
                <a:lnTo>
                  <a:pt x="379016" y="490914"/>
                </a:lnTo>
                <a:close/>
              </a:path>
              <a:path w="817372" h="598297">
                <a:moveTo>
                  <a:pt x="817372" y="0"/>
                </a:moveTo>
                <a:lnTo>
                  <a:pt x="14097" y="0"/>
                </a:lnTo>
                <a:lnTo>
                  <a:pt x="7112" y="4318"/>
                </a:lnTo>
                <a:lnTo>
                  <a:pt x="3556" y="11049"/>
                </a:lnTo>
                <a:lnTo>
                  <a:pt x="0" y="17907"/>
                </a:lnTo>
                <a:lnTo>
                  <a:pt x="635" y="26162"/>
                </a:lnTo>
                <a:lnTo>
                  <a:pt x="5080" y="32385"/>
                </a:lnTo>
                <a:lnTo>
                  <a:pt x="345445" y="514634"/>
                </a:lnTo>
                <a:lnTo>
                  <a:pt x="382533" y="531564"/>
                </a:lnTo>
                <a:lnTo>
                  <a:pt x="379016" y="490914"/>
                </a:lnTo>
                <a:lnTo>
                  <a:pt x="61472" y="41148"/>
                </a:lnTo>
                <a:lnTo>
                  <a:pt x="21844" y="41148"/>
                </a:lnTo>
                <a:lnTo>
                  <a:pt x="38608" y="8763"/>
                </a:lnTo>
                <a:lnTo>
                  <a:pt x="817372" y="8763"/>
                </a:lnTo>
                <a:lnTo>
                  <a:pt x="817372" y="0"/>
                </a:lnTo>
                <a:close/>
              </a:path>
              <a:path w="817372" h="598297">
                <a:moveTo>
                  <a:pt x="38608" y="8763"/>
                </a:moveTo>
                <a:lnTo>
                  <a:pt x="21844" y="41148"/>
                </a:lnTo>
                <a:lnTo>
                  <a:pt x="61472" y="41148"/>
                </a:lnTo>
                <a:lnTo>
                  <a:pt x="38608" y="8763"/>
                </a:lnTo>
                <a:close/>
              </a:path>
              <a:path w="817372" h="598297">
                <a:moveTo>
                  <a:pt x="817372" y="8763"/>
                </a:moveTo>
                <a:lnTo>
                  <a:pt x="38608" y="8763"/>
                </a:lnTo>
                <a:lnTo>
                  <a:pt x="61472" y="41148"/>
                </a:lnTo>
                <a:lnTo>
                  <a:pt x="817372" y="41148"/>
                </a:lnTo>
                <a:lnTo>
                  <a:pt x="817372" y="8763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1221739" y="3868928"/>
            <a:ext cx="3590290" cy="21602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967740">
              <a:lnSpc>
                <a:spcPct val="100000"/>
              </a:lnSpc>
            </a:pPr>
            <a:r>
              <a:rPr sz="1600" b="1" spc="-25" smtClean="0">
                <a:latin typeface="Arial"/>
                <a:cs typeface="Arial"/>
              </a:rPr>
              <a:t>O</a:t>
            </a:r>
            <a:r>
              <a:rPr sz="1600" b="1" spc="-10" smtClean="0">
                <a:latin typeface="Arial"/>
                <a:cs typeface="Arial"/>
              </a:rPr>
              <a:t>p</a:t>
            </a:r>
            <a:r>
              <a:rPr sz="1600" b="1" spc="-20" smtClean="0">
                <a:latin typeface="Arial"/>
                <a:cs typeface="Arial"/>
              </a:rPr>
              <a:t>t</a:t>
            </a:r>
            <a:r>
              <a:rPr sz="1600" b="1" spc="-10" smtClean="0">
                <a:latin typeface="Arial"/>
                <a:cs typeface="Arial"/>
              </a:rPr>
              <a:t>ion</a:t>
            </a:r>
            <a:r>
              <a:rPr sz="1600" b="1" spc="35" smtClean="0">
                <a:latin typeface="Arial"/>
                <a:cs typeface="Arial"/>
              </a:rPr>
              <a:t> </a:t>
            </a:r>
            <a:r>
              <a:rPr sz="1600" b="1" spc="-10" smtClean="0">
                <a:latin typeface="Arial"/>
                <a:cs typeface="Arial"/>
              </a:rPr>
              <a:t>3x</a:t>
            </a:r>
            <a:endParaRPr sz="1600">
              <a:latin typeface="Arial"/>
              <a:cs typeface="Arial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300"/>
              </a:lnSpc>
              <a:spcBef>
                <a:spcPts val="7"/>
              </a:spcBef>
            </a:pPr>
            <a:endParaRPr sz="1300"/>
          </a:p>
          <a:p>
            <a:pPr marL="12700">
              <a:lnSpc>
                <a:spcPct val="100000"/>
              </a:lnSpc>
            </a:pPr>
            <a:r>
              <a:rPr sz="1400" smtClean="0">
                <a:latin typeface="Wingdings"/>
                <a:cs typeface="Wingdings"/>
              </a:rPr>
              <a:t></a:t>
            </a:r>
            <a:r>
              <a:rPr sz="1400" smtClean="0">
                <a:latin typeface="Times New Roman"/>
                <a:cs typeface="Times New Roman"/>
              </a:rPr>
              <a:t> </a:t>
            </a:r>
            <a:r>
              <a:rPr sz="1400" spc="120" smtClean="0">
                <a:latin typeface="Times New Roman"/>
                <a:cs typeface="Times New Roman"/>
              </a:rPr>
              <a:t> </a:t>
            </a:r>
            <a:r>
              <a:rPr sz="1400" spc="-180" smtClean="0">
                <a:latin typeface="Arial"/>
                <a:cs typeface="Arial"/>
              </a:rPr>
              <a:t>5</a:t>
            </a:r>
            <a:r>
              <a:rPr sz="1400" spc="-270" smtClean="0">
                <a:latin typeface="Arial"/>
                <a:cs typeface="Arial"/>
              </a:rPr>
              <a:t>G</a:t>
            </a:r>
            <a:r>
              <a:rPr sz="1400" spc="0" smtClean="0">
                <a:latin typeface="Microsoft JhengHei"/>
                <a:cs typeface="Microsoft JhengHei"/>
              </a:rPr>
              <a:t>基站作</a:t>
            </a:r>
            <a:r>
              <a:rPr sz="1400" spc="-15" smtClean="0">
                <a:latin typeface="Microsoft JhengHei"/>
                <a:cs typeface="Microsoft JhengHei"/>
              </a:rPr>
              <a:t>为</a:t>
            </a:r>
            <a:r>
              <a:rPr sz="1400" spc="0" smtClean="0">
                <a:latin typeface="Microsoft JhengHei"/>
                <a:cs typeface="Microsoft JhengHei"/>
              </a:rPr>
              <a:t>数据</a:t>
            </a:r>
            <a:r>
              <a:rPr sz="1400" spc="-15" smtClean="0">
                <a:latin typeface="Microsoft JhengHei"/>
                <a:cs typeface="Microsoft JhengHei"/>
              </a:rPr>
              <a:t>分</a:t>
            </a:r>
            <a:r>
              <a:rPr sz="1400" spc="0" smtClean="0">
                <a:latin typeface="Microsoft JhengHei"/>
                <a:cs typeface="Microsoft JhengHei"/>
              </a:rPr>
              <a:t>流控</a:t>
            </a:r>
            <a:r>
              <a:rPr sz="1400" spc="-15" smtClean="0">
                <a:latin typeface="Microsoft JhengHei"/>
                <a:cs typeface="Microsoft JhengHei"/>
              </a:rPr>
              <a:t>制</a:t>
            </a:r>
            <a:r>
              <a:rPr sz="1400" spc="0" smtClean="0">
                <a:latin typeface="Microsoft JhengHei"/>
                <a:cs typeface="Microsoft JhengHei"/>
              </a:rPr>
              <a:t>点</a:t>
            </a:r>
            <a:endParaRPr sz="1400">
              <a:latin typeface="Microsoft JhengHei"/>
              <a:cs typeface="Microsoft JhengHei"/>
            </a:endParaRPr>
          </a:p>
          <a:p>
            <a:pPr>
              <a:lnSpc>
                <a:spcPts val="800"/>
              </a:lnSpc>
              <a:spcBef>
                <a:spcPts val="39"/>
              </a:spcBef>
            </a:pPr>
            <a:endParaRPr sz="800"/>
          </a:p>
          <a:p>
            <a:pPr marL="12700">
              <a:lnSpc>
                <a:spcPct val="100000"/>
              </a:lnSpc>
            </a:pPr>
            <a:r>
              <a:rPr sz="1400" smtClean="0">
                <a:latin typeface="Wingdings"/>
                <a:cs typeface="Wingdings"/>
              </a:rPr>
              <a:t></a:t>
            </a:r>
            <a:r>
              <a:rPr sz="1400" smtClean="0">
                <a:latin typeface="Times New Roman"/>
                <a:cs typeface="Times New Roman"/>
              </a:rPr>
              <a:t> </a:t>
            </a:r>
            <a:r>
              <a:rPr sz="1400" spc="120" smtClean="0">
                <a:latin typeface="Times New Roman"/>
                <a:cs typeface="Times New Roman"/>
              </a:rPr>
              <a:t> </a:t>
            </a:r>
            <a:r>
              <a:rPr sz="1400" spc="0" smtClean="0">
                <a:latin typeface="Microsoft JhengHei"/>
                <a:cs typeface="Microsoft JhengHei"/>
              </a:rPr>
              <a:t>根据无线情况制定分流</a:t>
            </a:r>
            <a:r>
              <a:rPr sz="1400" spc="-15" smtClean="0">
                <a:latin typeface="Microsoft JhengHei"/>
                <a:cs typeface="Microsoft JhengHei"/>
              </a:rPr>
              <a:t>策</a:t>
            </a:r>
            <a:r>
              <a:rPr sz="1400" spc="0" smtClean="0">
                <a:latin typeface="Microsoft JhengHei"/>
                <a:cs typeface="Microsoft JhengHei"/>
              </a:rPr>
              <a:t>略，</a:t>
            </a:r>
            <a:r>
              <a:rPr sz="1400" spc="-15" smtClean="0">
                <a:latin typeface="Microsoft JhengHei"/>
                <a:cs typeface="Microsoft JhengHei"/>
              </a:rPr>
              <a:t>性</a:t>
            </a:r>
            <a:r>
              <a:rPr sz="1400" spc="0" smtClean="0">
                <a:latin typeface="Microsoft JhengHei"/>
                <a:cs typeface="Microsoft JhengHei"/>
              </a:rPr>
              <a:t>能最佳</a:t>
            </a:r>
            <a:endParaRPr sz="1400">
              <a:latin typeface="Microsoft JhengHei"/>
              <a:cs typeface="Microsoft JhengHei"/>
            </a:endParaRPr>
          </a:p>
          <a:p>
            <a:pPr>
              <a:lnSpc>
                <a:spcPts val="800"/>
              </a:lnSpc>
              <a:spcBef>
                <a:spcPts val="40"/>
              </a:spcBef>
            </a:pPr>
            <a:endParaRPr sz="800"/>
          </a:p>
          <a:p>
            <a:pPr marL="12700">
              <a:lnSpc>
                <a:spcPct val="100000"/>
              </a:lnSpc>
            </a:pPr>
            <a:r>
              <a:rPr sz="1400" smtClean="0">
                <a:latin typeface="Wingdings"/>
                <a:cs typeface="Wingdings"/>
              </a:rPr>
              <a:t></a:t>
            </a:r>
            <a:r>
              <a:rPr sz="1400" smtClean="0">
                <a:latin typeface="Times New Roman"/>
                <a:cs typeface="Times New Roman"/>
              </a:rPr>
              <a:t> </a:t>
            </a:r>
            <a:r>
              <a:rPr sz="1400" spc="114" smtClean="0">
                <a:latin typeface="Times New Roman"/>
                <a:cs typeface="Times New Roman"/>
              </a:rPr>
              <a:t> </a:t>
            </a:r>
            <a:r>
              <a:rPr sz="1400" spc="-235" smtClean="0">
                <a:latin typeface="Arial"/>
                <a:cs typeface="Arial"/>
              </a:rPr>
              <a:t>4G</a:t>
            </a:r>
            <a:r>
              <a:rPr sz="1400" spc="-235" smtClean="0">
                <a:latin typeface="Microsoft JhengHei"/>
                <a:cs typeface="Microsoft JhengHei"/>
              </a:rPr>
              <a:t>作</a:t>
            </a:r>
            <a:r>
              <a:rPr sz="1400" spc="-5" smtClean="0">
                <a:latin typeface="Microsoft JhengHei"/>
                <a:cs typeface="Microsoft JhengHei"/>
              </a:rPr>
              <a:t>为</a:t>
            </a:r>
            <a:r>
              <a:rPr sz="1400" spc="0" smtClean="0">
                <a:latin typeface="Microsoft JhengHei"/>
                <a:cs typeface="Microsoft JhengHei"/>
              </a:rPr>
              <a:t>控</a:t>
            </a:r>
            <a:r>
              <a:rPr sz="1400" spc="-5" smtClean="0">
                <a:latin typeface="Microsoft JhengHei"/>
                <a:cs typeface="Microsoft JhengHei"/>
              </a:rPr>
              <a:t>制</a:t>
            </a:r>
            <a:r>
              <a:rPr sz="1400" spc="0" smtClean="0">
                <a:latin typeface="Microsoft JhengHei"/>
                <a:cs typeface="Microsoft JhengHei"/>
              </a:rPr>
              <a:t>锚</a:t>
            </a:r>
            <a:r>
              <a:rPr sz="1400" spc="-5" smtClean="0">
                <a:latin typeface="Microsoft JhengHei"/>
                <a:cs typeface="Microsoft JhengHei"/>
              </a:rPr>
              <a:t>点</a:t>
            </a:r>
            <a:r>
              <a:rPr sz="1400" spc="-15" smtClean="0">
                <a:latin typeface="Microsoft JhengHei"/>
                <a:cs typeface="Microsoft JhengHei"/>
              </a:rPr>
              <a:t>，</a:t>
            </a:r>
            <a:r>
              <a:rPr sz="1400" spc="0" smtClean="0">
                <a:latin typeface="Microsoft JhengHei"/>
                <a:cs typeface="Microsoft JhengHei"/>
              </a:rPr>
              <a:t>信</a:t>
            </a:r>
            <a:r>
              <a:rPr sz="1400" spc="-5" smtClean="0">
                <a:latin typeface="Microsoft JhengHei"/>
                <a:cs typeface="Microsoft JhengHei"/>
              </a:rPr>
              <a:t>令</a:t>
            </a:r>
            <a:r>
              <a:rPr sz="1400" spc="-15" smtClean="0">
                <a:latin typeface="Microsoft JhengHei"/>
                <a:cs typeface="Microsoft JhengHei"/>
              </a:rPr>
              <a:t>面</a:t>
            </a:r>
            <a:r>
              <a:rPr sz="1400" spc="-5" smtClean="0">
                <a:latin typeface="Microsoft JhengHei"/>
                <a:cs typeface="Microsoft JhengHei"/>
              </a:rPr>
              <a:t>走</a:t>
            </a:r>
            <a:r>
              <a:rPr sz="1400" spc="-204" smtClean="0">
                <a:latin typeface="Arial"/>
                <a:cs typeface="Arial"/>
              </a:rPr>
              <a:t>4</a:t>
            </a:r>
            <a:r>
              <a:rPr sz="1400" spc="-275" smtClean="0">
                <a:latin typeface="Arial"/>
                <a:cs typeface="Arial"/>
              </a:rPr>
              <a:t>G</a:t>
            </a:r>
            <a:r>
              <a:rPr sz="1400" spc="-15" smtClean="0">
                <a:latin typeface="Microsoft JhengHei"/>
                <a:cs typeface="Microsoft JhengHei"/>
              </a:rPr>
              <a:t>网</a:t>
            </a:r>
            <a:r>
              <a:rPr sz="1400" spc="0" smtClean="0">
                <a:latin typeface="Microsoft JhengHei"/>
                <a:cs typeface="Microsoft JhengHei"/>
              </a:rPr>
              <a:t>络</a:t>
            </a:r>
            <a:r>
              <a:rPr sz="1400" spc="-5" smtClean="0">
                <a:latin typeface="Microsoft JhengHei"/>
                <a:cs typeface="Microsoft JhengHei"/>
              </a:rPr>
              <a:t>，</a:t>
            </a:r>
            <a:r>
              <a:rPr sz="1400" spc="-15" smtClean="0">
                <a:latin typeface="Microsoft JhengHei"/>
                <a:cs typeface="Microsoft JhengHei"/>
              </a:rPr>
              <a:t>数</a:t>
            </a:r>
            <a:r>
              <a:rPr sz="1400" spc="0" smtClean="0">
                <a:latin typeface="Microsoft JhengHei"/>
                <a:cs typeface="Microsoft JhengHei"/>
              </a:rPr>
              <a:t>据</a:t>
            </a:r>
            <a:endParaRPr sz="1400">
              <a:latin typeface="Microsoft JhengHei"/>
              <a:cs typeface="Microsoft JhengHei"/>
            </a:endParaRPr>
          </a:p>
          <a:p>
            <a:pPr marL="198120" marR="12700">
              <a:lnSpc>
                <a:spcPct val="150000"/>
              </a:lnSpc>
            </a:pPr>
            <a:r>
              <a:rPr sz="1400" smtClean="0">
                <a:latin typeface="Microsoft JhengHei"/>
                <a:cs typeface="Microsoft JhengHei"/>
              </a:rPr>
              <a:t>面走</a:t>
            </a:r>
            <a:r>
              <a:rPr sz="1400" spc="-204" smtClean="0">
                <a:latin typeface="Arial"/>
                <a:cs typeface="Arial"/>
              </a:rPr>
              <a:t>4</a:t>
            </a:r>
            <a:r>
              <a:rPr sz="1400" spc="-270" smtClean="0">
                <a:latin typeface="Arial"/>
                <a:cs typeface="Arial"/>
              </a:rPr>
              <a:t>G</a:t>
            </a:r>
            <a:r>
              <a:rPr sz="1400" spc="-15" smtClean="0">
                <a:latin typeface="Microsoft JhengHei"/>
                <a:cs typeface="Microsoft JhengHei"/>
              </a:rPr>
              <a:t>和</a:t>
            </a:r>
            <a:r>
              <a:rPr sz="1400" spc="-204" smtClean="0">
                <a:latin typeface="Arial"/>
                <a:cs typeface="Arial"/>
              </a:rPr>
              <a:t>5</a:t>
            </a:r>
            <a:r>
              <a:rPr sz="1400" spc="-270" smtClean="0">
                <a:latin typeface="Arial"/>
                <a:cs typeface="Arial"/>
              </a:rPr>
              <a:t>G</a:t>
            </a:r>
            <a:r>
              <a:rPr sz="1400" spc="0" smtClean="0">
                <a:latin typeface="Microsoft JhengHei"/>
                <a:cs typeface="Microsoft JhengHei"/>
              </a:rPr>
              <a:t>双</a:t>
            </a:r>
            <a:r>
              <a:rPr sz="1400" spc="-15" smtClean="0">
                <a:latin typeface="Microsoft JhengHei"/>
                <a:cs typeface="Microsoft JhengHei"/>
              </a:rPr>
              <a:t>连接</a:t>
            </a:r>
            <a:r>
              <a:rPr sz="1400" spc="0" smtClean="0">
                <a:latin typeface="Microsoft JhengHei"/>
                <a:cs typeface="Microsoft JhengHei"/>
              </a:rPr>
              <a:t>，主要</a:t>
            </a:r>
            <a:r>
              <a:rPr sz="1400" spc="-15" smtClean="0">
                <a:latin typeface="Microsoft JhengHei"/>
                <a:cs typeface="Microsoft JhengHei"/>
              </a:rPr>
              <a:t>适</a:t>
            </a:r>
            <a:r>
              <a:rPr sz="1400" spc="0" smtClean="0">
                <a:latin typeface="Microsoft JhengHei"/>
                <a:cs typeface="Microsoft JhengHei"/>
              </a:rPr>
              <a:t>用</a:t>
            </a:r>
            <a:r>
              <a:rPr sz="1400" spc="-10" smtClean="0">
                <a:latin typeface="Microsoft JhengHei"/>
                <a:cs typeface="Microsoft JhengHei"/>
              </a:rPr>
              <a:t>于</a:t>
            </a:r>
            <a:r>
              <a:rPr sz="1400" spc="-80" smtClean="0">
                <a:latin typeface="Arial"/>
                <a:cs typeface="Arial"/>
              </a:rPr>
              <a:t>e</a:t>
            </a:r>
            <a:r>
              <a:rPr sz="1400" spc="-480" smtClean="0">
                <a:latin typeface="Arial"/>
                <a:cs typeface="Arial"/>
              </a:rPr>
              <a:t>M</a:t>
            </a:r>
            <a:r>
              <a:rPr sz="1400" spc="-245" smtClean="0">
                <a:latin typeface="Arial"/>
                <a:cs typeface="Arial"/>
              </a:rPr>
              <a:t>B</a:t>
            </a:r>
            <a:r>
              <a:rPr sz="1400" spc="-240" smtClean="0">
                <a:latin typeface="Arial"/>
                <a:cs typeface="Arial"/>
              </a:rPr>
              <a:t>B</a:t>
            </a:r>
            <a:r>
              <a:rPr sz="1400" spc="0" smtClean="0">
                <a:latin typeface="Microsoft JhengHei"/>
                <a:cs typeface="Microsoft JhengHei"/>
              </a:rPr>
              <a:t>场景， 用于提升用户速率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561846" y="2756534"/>
            <a:ext cx="450850" cy="3175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000" b="1" spc="-290" smtClean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2000" b="1" spc="-90" smtClean="0">
                <a:solidFill>
                  <a:srgbClr val="FFFFFF"/>
                </a:solidFill>
                <a:latin typeface="Arial"/>
                <a:cs typeface="Arial"/>
              </a:rPr>
              <a:t>TE</a:t>
            </a:r>
            <a:endParaRPr sz="20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3245866" y="2776982"/>
            <a:ext cx="763270" cy="2870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b="1" spc="100" smtClean="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1800" b="1" spc="-30" smtClean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1800" b="1" spc="30" smtClean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0" smtClean="0">
                <a:solidFill>
                  <a:srgbClr val="FFFFFF"/>
                </a:solidFill>
                <a:latin typeface="Arial"/>
                <a:cs typeface="Arial"/>
              </a:rPr>
              <a:t>NR</a:t>
            </a:r>
            <a:endParaRPr sz="180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561715" y="1779346"/>
            <a:ext cx="446405" cy="4305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24500"/>
              </a:lnSpc>
            </a:pPr>
            <a:r>
              <a:rPr sz="1100" smtClean="0">
                <a:latin typeface="Microsoft JhengHei Light"/>
                <a:cs typeface="Microsoft JhengHei Light"/>
              </a:rPr>
              <a:t>控制面 用户面</a:t>
            </a:r>
            <a:endParaRPr sz="1100">
              <a:latin typeface="Microsoft JhengHei Light"/>
              <a:cs typeface="Microsoft JhengHei Light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554743" y="4718304"/>
            <a:ext cx="426712" cy="425195"/>
          </a:xfrm>
          <a:custGeom>
            <a:rect l="l" t="t" r="r" b="b"/>
            <a:pathLst>
              <a:path w="426712" h="425195">
                <a:moveTo>
                  <a:pt x="36872" y="0"/>
                </a:moveTo>
                <a:lnTo>
                  <a:pt x="3975" y="21898"/>
                </a:lnTo>
                <a:lnTo>
                  <a:pt x="0" y="384809"/>
                </a:lnTo>
                <a:lnTo>
                  <a:pt x="2360" y="399228"/>
                </a:lnTo>
                <a:lnTo>
                  <a:pt x="9002" y="411520"/>
                </a:lnTo>
                <a:lnTo>
                  <a:pt x="19225" y="420473"/>
                </a:lnTo>
                <a:lnTo>
                  <a:pt x="32337" y="424916"/>
                </a:lnTo>
                <a:lnTo>
                  <a:pt x="389825" y="425195"/>
                </a:lnTo>
                <a:lnTo>
                  <a:pt x="403710" y="422371"/>
                </a:lnTo>
                <a:lnTo>
                  <a:pt x="414907" y="414682"/>
                </a:lnTo>
                <a:lnTo>
                  <a:pt x="422728" y="403300"/>
                </a:lnTo>
                <a:lnTo>
                  <a:pt x="426041" y="391032"/>
                </a:lnTo>
                <a:lnTo>
                  <a:pt x="33762" y="391032"/>
                </a:lnTo>
                <a:lnTo>
                  <a:pt x="30688" y="387984"/>
                </a:lnTo>
                <a:lnTo>
                  <a:pt x="30688" y="37210"/>
                </a:lnTo>
                <a:lnTo>
                  <a:pt x="33762" y="34162"/>
                </a:lnTo>
                <a:lnTo>
                  <a:pt x="310016" y="34162"/>
                </a:lnTo>
                <a:lnTo>
                  <a:pt x="316557" y="23163"/>
                </a:lnTo>
                <a:lnTo>
                  <a:pt x="323755" y="12863"/>
                </a:lnTo>
                <a:lnTo>
                  <a:pt x="330472" y="2076"/>
                </a:lnTo>
                <a:lnTo>
                  <a:pt x="36872" y="0"/>
                </a:lnTo>
                <a:close/>
              </a:path>
              <a:path w="426712" h="425195">
                <a:moveTo>
                  <a:pt x="426712" y="71413"/>
                </a:moveTo>
                <a:lnTo>
                  <a:pt x="419846" y="82281"/>
                </a:lnTo>
                <a:lnTo>
                  <a:pt x="413406" y="93139"/>
                </a:lnTo>
                <a:lnTo>
                  <a:pt x="407122" y="103996"/>
                </a:lnTo>
                <a:lnTo>
                  <a:pt x="400720" y="114862"/>
                </a:lnTo>
                <a:lnTo>
                  <a:pt x="393929" y="125745"/>
                </a:lnTo>
                <a:lnTo>
                  <a:pt x="392943" y="384766"/>
                </a:lnTo>
                <a:lnTo>
                  <a:pt x="392943" y="391032"/>
                </a:lnTo>
                <a:lnTo>
                  <a:pt x="426041" y="391032"/>
                </a:lnTo>
                <a:lnTo>
                  <a:pt x="426482" y="389398"/>
                </a:lnTo>
                <a:lnTo>
                  <a:pt x="426712" y="71413"/>
                </a:lnTo>
                <a:close/>
              </a:path>
            </a:pathLst>
          </a:custGeom>
          <a:solidFill>
            <a:srgbClr val="00AF5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8" name="object 48"/>
          <p:cNvSpPr/>
          <p:nvPr/>
        </p:nvSpPr>
        <p:spPr>
          <a:xfrm>
            <a:off x="629441" y="4549140"/>
            <a:ext cx="513558" cy="493771"/>
          </a:xfrm>
          <a:custGeom>
            <a:rect l="l" t="t" r="r" b="b"/>
            <a:pathLst>
              <a:path w="513558" h="493771">
                <a:moveTo>
                  <a:pt x="59915" y="304572"/>
                </a:moveTo>
                <a:lnTo>
                  <a:pt x="11926" y="328169"/>
                </a:lnTo>
                <a:lnTo>
                  <a:pt x="0" y="346924"/>
                </a:lnTo>
                <a:lnTo>
                  <a:pt x="2404" y="355323"/>
                </a:lnTo>
                <a:lnTo>
                  <a:pt x="10217" y="365579"/>
                </a:lnTo>
                <a:lnTo>
                  <a:pt x="21366" y="376690"/>
                </a:lnTo>
                <a:lnTo>
                  <a:pt x="31428" y="387179"/>
                </a:lnTo>
                <a:lnTo>
                  <a:pt x="57280" y="416865"/>
                </a:lnTo>
                <a:lnTo>
                  <a:pt x="84119" y="453608"/>
                </a:lnTo>
                <a:lnTo>
                  <a:pt x="103856" y="479275"/>
                </a:lnTo>
                <a:lnTo>
                  <a:pt x="109366" y="486116"/>
                </a:lnTo>
                <a:lnTo>
                  <a:pt x="116225" y="490074"/>
                </a:lnTo>
                <a:lnTo>
                  <a:pt x="128392" y="492729"/>
                </a:lnTo>
                <a:lnTo>
                  <a:pt x="146145" y="493771"/>
                </a:lnTo>
                <a:lnTo>
                  <a:pt x="165039" y="493184"/>
                </a:lnTo>
                <a:lnTo>
                  <a:pt x="179436" y="491225"/>
                </a:lnTo>
                <a:lnTo>
                  <a:pt x="189724" y="487609"/>
                </a:lnTo>
                <a:lnTo>
                  <a:pt x="196296" y="482050"/>
                </a:lnTo>
                <a:lnTo>
                  <a:pt x="199435" y="476454"/>
                </a:lnTo>
                <a:lnTo>
                  <a:pt x="204263" y="468002"/>
                </a:lnTo>
                <a:lnTo>
                  <a:pt x="210355" y="456648"/>
                </a:lnTo>
                <a:lnTo>
                  <a:pt x="217285" y="442343"/>
                </a:lnTo>
                <a:lnTo>
                  <a:pt x="223453" y="427842"/>
                </a:lnTo>
                <a:lnTo>
                  <a:pt x="229658" y="413629"/>
                </a:lnTo>
                <a:lnTo>
                  <a:pt x="235904" y="399691"/>
                </a:lnTo>
                <a:lnTo>
                  <a:pt x="240917" y="388797"/>
                </a:lnTo>
                <a:lnTo>
                  <a:pt x="159621" y="388797"/>
                </a:lnTo>
                <a:lnTo>
                  <a:pt x="149350" y="376595"/>
                </a:lnTo>
                <a:lnTo>
                  <a:pt x="131051" y="354474"/>
                </a:lnTo>
                <a:lnTo>
                  <a:pt x="122764" y="344685"/>
                </a:lnTo>
                <a:lnTo>
                  <a:pt x="92713" y="318305"/>
                </a:lnTo>
                <a:lnTo>
                  <a:pt x="69199" y="306674"/>
                </a:lnTo>
                <a:lnTo>
                  <a:pt x="59915" y="304572"/>
                </a:lnTo>
                <a:close/>
              </a:path>
              <a:path w="513558" h="493771">
                <a:moveTo>
                  <a:pt x="510484" y="0"/>
                </a:moveTo>
                <a:lnTo>
                  <a:pt x="504337" y="0"/>
                </a:lnTo>
                <a:lnTo>
                  <a:pt x="496664" y="706"/>
                </a:lnTo>
                <a:lnTo>
                  <a:pt x="469014" y="5049"/>
                </a:lnTo>
                <a:lnTo>
                  <a:pt x="449247" y="7638"/>
                </a:lnTo>
                <a:lnTo>
                  <a:pt x="407604" y="22188"/>
                </a:lnTo>
                <a:lnTo>
                  <a:pt x="373763" y="55336"/>
                </a:lnTo>
                <a:lnTo>
                  <a:pt x="341009" y="93321"/>
                </a:lnTo>
                <a:lnTo>
                  <a:pt x="314594" y="127193"/>
                </a:lnTo>
                <a:lnTo>
                  <a:pt x="290875" y="160167"/>
                </a:lnTo>
                <a:lnTo>
                  <a:pt x="269624" y="191955"/>
                </a:lnTo>
                <a:lnTo>
                  <a:pt x="244269" y="233217"/>
                </a:lnTo>
                <a:lnTo>
                  <a:pt x="238341" y="243436"/>
                </a:lnTo>
                <a:lnTo>
                  <a:pt x="231288" y="255437"/>
                </a:lnTo>
                <a:lnTo>
                  <a:pt x="211466" y="290130"/>
                </a:lnTo>
                <a:lnTo>
                  <a:pt x="187450" y="334349"/>
                </a:lnTo>
                <a:lnTo>
                  <a:pt x="165092" y="377835"/>
                </a:lnTo>
                <a:lnTo>
                  <a:pt x="159621" y="388797"/>
                </a:lnTo>
                <a:lnTo>
                  <a:pt x="240917" y="388797"/>
                </a:lnTo>
                <a:lnTo>
                  <a:pt x="242196" y="386016"/>
                </a:lnTo>
                <a:lnTo>
                  <a:pt x="248541" y="372591"/>
                </a:lnTo>
                <a:lnTo>
                  <a:pt x="267942" y="333688"/>
                </a:lnTo>
                <a:lnTo>
                  <a:pt x="288007" y="296575"/>
                </a:lnTo>
                <a:lnTo>
                  <a:pt x="308880" y="260908"/>
                </a:lnTo>
                <a:lnTo>
                  <a:pt x="330709" y="226342"/>
                </a:lnTo>
                <a:lnTo>
                  <a:pt x="353639" y="192532"/>
                </a:lnTo>
                <a:lnTo>
                  <a:pt x="380623" y="156391"/>
                </a:lnTo>
                <a:lnTo>
                  <a:pt x="406568" y="123215"/>
                </a:lnTo>
                <a:lnTo>
                  <a:pt x="431574" y="93102"/>
                </a:lnTo>
                <a:lnTo>
                  <a:pt x="463629" y="57886"/>
                </a:lnTo>
                <a:lnTo>
                  <a:pt x="494430" y="28525"/>
                </a:lnTo>
                <a:lnTo>
                  <a:pt x="504337" y="18669"/>
                </a:lnTo>
                <a:lnTo>
                  <a:pt x="507449" y="15456"/>
                </a:lnTo>
                <a:lnTo>
                  <a:pt x="510484" y="12446"/>
                </a:lnTo>
                <a:lnTo>
                  <a:pt x="510484" y="9271"/>
                </a:lnTo>
                <a:lnTo>
                  <a:pt x="513558" y="9271"/>
                </a:lnTo>
                <a:lnTo>
                  <a:pt x="513558" y="3048"/>
                </a:lnTo>
                <a:lnTo>
                  <a:pt x="510484" y="0"/>
                </a:lnTo>
                <a:close/>
              </a:path>
            </a:pathLst>
          </a:custGeom>
          <a:solidFill>
            <a:srgbClr val="00AF5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9" name="object 49"/>
          <p:cNvSpPr/>
          <p:nvPr/>
        </p:nvSpPr>
        <p:spPr>
          <a:xfrm>
            <a:off x="467868" y="798576"/>
            <a:ext cx="4765548" cy="5437632"/>
          </a:xfrm>
          <a:custGeom>
            <a:rect l="l" t="t" r="r" b="b"/>
            <a:pathLst>
              <a:path w="4765548" h="5437632">
                <a:moveTo>
                  <a:pt x="0" y="5437632"/>
                </a:moveTo>
                <a:lnTo>
                  <a:pt x="4765548" y="5437632"/>
                </a:lnTo>
                <a:lnTo>
                  <a:pt x="4765548" y="0"/>
                </a:lnTo>
                <a:lnTo>
                  <a:pt x="0" y="0"/>
                </a:lnTo>
                <a:lnTo>
                  <a:pt x="0" y="5437632"/>
                </a:lnTo>
                <a:close/>
              </a:path>
            </a:pathLst>
          </a:custGeom>
          <a:ln w="12192">
            <a:solidFill>
              <a:srgbClr val="F0D4B8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1814322" y="831215"/>
            <a:ext cx="1386840" cy="8134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459740">
              <a:lnSpc>
                <a:spcPct val="100000"/>
              </a:lnSpc>
            </a:pPr>
            <a:r>
              <a:rPr sz="1800" b="1" smtClean="0">
                <a:latin typeface="Microsoft JhengHei"/>
                <a:cs typeface="Microsoft JhengHei"/>
              </a:rPr>
              <a:t>架构方案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ts val="950"/>
              </a:lnSpc>
              <a:spcBef>
                <a:spcPts val="37"/>
              </a:spcBef>
            </a:pPr>
            <a:endParaRPr sz="95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800" b="1" spc="-100" smtClean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800" b="1" spc="-95" smtClean="0">
                <a:solidFill>
                  <a:srgbClr val="FFFFFF"/>
                </a:solidFill>
                <a:latin typeface="Arial"/>
                <a:cs typeface="Arial"/>
              </a:rPr>
              <a:t>PC+</a:t>
            </a:r>
            <a:endParaRPr sz="1800">
              <a:latin typeface="Arial"/>
              <a:cs typeface="Arial"/>
            </a:endParaRPr>
          </a:p>
        </p:txBody>
      </p:sp>
      <p:sp>
        <p:nvSpPr>
          <p:cNvPr id="52" name="object 5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6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7905115" y="834263"/>
            <a:ext cx="1284605" cy="298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b="1" spc="-10" smtClean="0">
                <a:latin typeface="Calibri"/>
                <a:cs typeface="Calibri"/>
              </a:rPr>
              <a:t>E2</a:t>
            </a:r>
            <a:r>
              <a:rPr sz="1800" b="1" spc="-15" smtClean="0">
                <a:latin typeface="Calibri"/>
                <a:cs typeface="Calibri"/>
              </a:rPr>
              <a:t>E</a:t>
            </a:r>
            <a:r>
              <a:rPr sz="1800" spc="10" smtClean="0">
                <a:latin typeface="Microsoft JhengHei"/>
                <a:cs typeface="Microsoft JhengHei"/>
              </a:rPr>
              <a:t>部署方案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455540" y="1340751"/>
            <a:ext cx="1068590" cy="232016"/>
          </a:xfrm>
          <a:custGeom>
            <a:rect l="l" t="t" r="r" b="b"/>
            <a:pathLst>
              <a:path w="1068590" h="232016">
                <a:moveTo>
                  <a:pt x="0" y="232016"/>
                </a:moveTo>
                <a:lnTo>
                  <a:pt x="1068590" y="232016"/>
                </a:lnTo>
                <a:lnTo>
                  <a:pt x="1068590" y="0"/>
                </a:lnTo>
                <a:lnTo>
                  <a:pt x="0" y="0"/>
                </a:lnTo>
                <a:lnTo>
                  <a:pt x="0" y="232016"/>
                </a:lnTo>
                <a:close/>
              </a:path>
            </a:pathLst>
          </a:custGeom>
          <a:solidFill>
            <a:srgbClr val="99FF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/>
          <p:nvPr/>
        </p:nvSpPr>
        <p:spPr>
          <a:xfrm>
            <a:off x="5524119" y="2036838"/>
            <a:ext cx="1068590" cy="232016"/>
          </a:xfrm>
          <a:custGeom>
            <a:rect l="l" t="t" r="r" b="b"/>
            <a:pathLst>
              <a:path w="1068590" h="232016">
                <a:moveTo>
                  <a:pt x="0" y="232016"/>
                </a:moveTo>
                <a:lnTo>
                  <a:pt x="1068590" y="232016"/>
                </a:lnTo>
                <a:lnTo>
                  <a:pt x="1068590" y="0"/>
                </a:lnTo>
                <a:lnTo>
                  <a:pt x="0" y="0"/>
                </a:lnTo>
                <a:lnTo>
                  <a:pt x="0" y="232016"/>
                </a:lnTo>
                <a:close/>
              </a:path>
            </a:pathLst>
          </a:custGeom>
          <a:solidFill>
            <a:srgbClr val="99FF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 flipH="1">
            <a:off x="5524119" y="1337563"/>
            <a:ext cx="0" cy="470408"/>
          </a:xfrm>
          <a:custGeom>
            <a:rect l="l" t="t" r="r" b="b"/>
            <a:pathLst>
              <a:path h="470408">
                <a:moveTo>
                  <a:pt x="0" y="0"/>
                </a:moveTo>
                <a:lnTo>
                  <a:pt x="0" y="470408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5524119" y="1807972"/>
            <a:ext cx="0" cy="464058"/>
          </a:xfrm>
          <a:custGeom>
            <a:rect l="l" t="t" r="r" b="b"/>
            <a:pathLst>
              <a:path h="464058">
                <a:moveTo>
                  <a:pt x="0" y="0"/>
                </a:moveTo>
                <a:lnTo>
                  <a:pt x="0" y="464058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4452365" y="1572767"/>
            <a:ext cx="2143506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4452365" y="1804797"/>
            <a:ext cx="2143506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4452365" y="2036826"/>
            <a:ext cx="2143506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4455540" y="1337563"/>
            <a:ext cx="0" cy="934465"/>
          </a:xfrm>
          <a:custGeom>
            <a:rect l="l" t="t" r="r" b="b"/>
            <a:pathLst>
              <a:path h="934465">
                <a:moveTo>
                  <a:pt x="0" y="0"/>
                </a:moveTo>
                <a:lnTo>
                  <a:pt x="0" y="934466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6592696" y="1337563"/>
            <a:ext cx="0" cy="934465"/>
          </a:xfrm>
          <a:custGeom>
            <a:rect l="l" t="t" r="r" b="b"/>
            <a:pathLst>
              <a:path h="934465">
                <a:moveTo>
                  <a:pt x="0" y="0"/>
                </a:moveTo>
                <a:lnTo>
                  <a:pt x="0" y="934466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4452365" y="1340738"/>
            <a:ext cx="2143506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4452365" y="2268854"/>
            <a:ext cx="2143506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6755130" y="1340751"/>
            <a:ext cx="2137155" cy="232016"/>
          </a:xfrm>
          <a:custGeom>
            <a:rect l="l" t="t" r="r" b="b"/>
            <a:pathLst>
              <a:path w="2137155" h="232016">
                <a:moveTo>
                  <a:pt x="0" y="232016"/>
                </a:moveTo>
                <a:lnTo>
                  <a:pt x="2137155" y="232016"/>
                </a:lnTo>
                <a:lnTo>
                  <a:pt x="2137155" y="0"/>
                </a:lnTo>
                <a:lnTo>
                  <a:pt x="0" y="0"/>
                </a:lnTo>
                <a:lnTo>
                  <a:pt x="0" y="232016"/>
                </a:lnTo>
                <a:close/>
              </a:path>
            </a:pathLst>
          </a:custGeom>
          <a:solidFill>
            <a:srgbClr val="DAF7CA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7823707" y="2036838"/>
            <a:ext cx="1068590" cy="232016"/>
          </a:xfrm>
          <a:custGeom>
            <a:rect l="l" t="t" r="r" b="b"/>
            <a:pathLst>
              <a:path w="1068590" h="232016">
                <a:moveTo>
                  <a:pt x="0" y="232016"/>
                </a:moveTo>
                <a:lnTo>
                  <a:pt x="1068590" y="232016"/>
                </a:lnTo>
                <a:lnTo>
                  <a:pt x="1068590" y="0"/>
                </a:lnTo>
                <a:lnTo>
                  <a:pt x="0" y="0"/>
                </a:lnTo>
                <a:lnTo>
                  <a:pt x="0" y="232016"/>
                </a:lnTo>
                <a:close/>
              </a:path>
            </a:pathLst>
          </a:custGeom>
          <a:solidFill>
            <a:srgbClr val="DAF7CA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7823707" y="1569592"/>
            <a:ext cx="0" cy="702437"/>
          </a:xfrm>
          <a:custGeom>
            <a:rect l="l" t="t" r="r" b="b"/>
            <a:pathLst>
              <a:path h="702437">
                <a:moveTo>
                  <a:pt x="0" y="0"/>
                </a:moveTo>
                <a:lnTo>
                  <a:pt x="0" y="702437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6751955" y="1572767"/>
            <a:ext cx="2143505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6751955" y="1804797"/>
            <a:ext cx="2143505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6751955" y="2036826"/>
            <a:ext cx="2143505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6755130" y="1337563"/>
            <a:ext cx="0" cy="934465"/>
          </a:xfrm>
          <a:custGeom>
            <a:rect l="l" t="t" r="r" b="b"/>
            <a:pathLst>
              <a:path h="934465">
                <a:moveTo>
                  <a:pt x="0" y="0"/>
                </a:moveTo>
                <a:lnTo>
                  <a:pt x="0" y="934466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8892285" y="1337563"/>
            <a:ext cx="0" cy="934465"/>
          </a:xfrm>
          <a:custGeom>
            <a:rect l="l" t="t" r="r" b="b"/>
            <a:pathLst>
              <a:path h="934465">
                <a:moveTo>
                  <a:pt x="0" y="0"/>
                </a:moveTo>
                <a:lnTo>
                  <a:pt x="0" y="934466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6751955" y="1340738"/>
            <a:ext cx="2143505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/>
          <p:nvPr/>
        </p:nvSpPr>
        <p:spPr>
          <a:xfrm>
            <a:off x="6751955" y="2268854"/>
            <a:ext cx="2143505" cy="0"/>
          </a:xfrm>
          <a:custGeom>
            <a:rect l="l" t="t" r="r" b="b"/>
            <a:pathLst>
              <a:path w="2143505">
                <a:moveTo>
                  <a:pt x="0" y="0"/>
                </a:moveTo>
                <a:lnTo>
                  <a:pt x="214350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/>
          <p:nvPr/>
        </p:nvSpPr>
        <p:spPr>
          <a:xfrm>
            <a:off x="6443471" y="2414016"/>
            <a:ext cx="1659763" cy="86867"/>
          </a:xfrm>
          <a:custGeom>
            <a:rect l="l" t="t" r="r" b="b"/>
            <a:pathLst>
              <a:path w="1659763" h="86867">
                <a:moveTo>
                  <a:pt x="43434" y="0"/>
                </a:moveTo>
                <a:lnTo>
                  <a:pt x="0" y="43433"/>
                </a:lnTo>
                <a:lnTo>
                  <a:pt x="43434" y="86867"/>
                </a:lnTo>
                <a:lnTo>
                  <a:pt x="72390" y="57911"/>
                </a:lnTo>
                <a:lnTo>
                  <a:pt x="43434" y="57911"/>
                </a:lnTo>
                <a:lnTo>
                  <a:pt x="43434" y="28955"/>
                </a:lnTo>
                <a:lnTo>
                  <a:pt x="72390" y="28955"/>
                </a:lnTo>
                <a:lnTo>
                  <a:pt x="43434" y="0"/>
                </a:lnTo>
                <a:close/>
              </a:path>
              <a:path w="1659763" h="86867">
                <a:moveTo>
                  <a:pt x="1616329" y="0"/>
                </a:moveTo>
                <a:lnTo>
                  <a:pt x="1572895" y="43433"/>
                </a:lnTo>
                <a:lnTo>
                  <a:pt x="1616329" y="86867"/>
                </a:lnTo>
                <a:lnTo>
                  <a:pt x="1645285" y="57911"/>
                </a:lnTo>
                <a:lnTo>
                  <a:pt x="1616329" y="57911"/>
                </a:lnTo>
                <a:lnTo>
                  <a:pt x="1616329" y="28955"/>
                </a:lnTo>
                <a:lnTo>
                  <a:pt x="1645285" y="28955"/>
                </a:lnTo>
                <a:lnTo>
                  <a:pt x="1616329" y="0"/>
                </a:lnTo>
                <a:close/>
              </a:path>
              <a:path w="1659763" h="86867">
                <a:moveTo>
                  <a:pt x="72390" y="28955"/>
                </a:moveTo>
                <a:lnTo>
                  <a:pt x="43434" y="28955"/>
                </a:lnTo>
                <a:lnTo>
                  <a:pt x="43434" y="57911"/>
                </a:lnTo>
                <a:lnTo>
                  <a:pt x="72390" y="57911"/>
                </a:lnTo>
                <a:lnTo>
                  <a:pt x="86868" y="43433"/>
                </a:lnTo>
                <a:lnTo>
                  <a:pt x="72390" y="28955"/>
                </a:lnTo>
                <a:close/>
              </a:path>
              <a:path w="1659763" h="86867">
                <a:moveTo>
                  <a:pt x="1587373" y="28955"/>
                </a:moveTo>
                <a:lnTo>
                  <a:pt x="72390" y="28955"/>
                </a:lnTo>
                <a:lnTo>
                  <a:pt x="86868" y="43433"/>
                </a:lnTo>
                <a:lnTo>
                  <a:pt x="72390" y="57911"/>
                </a:lnTo>
                <a:lnTo>
                  <a:pt x="1587373" y="57911"/>
                </a:lnTo>
                <a:lnTo>
                  <a:pt x="1572895" y="43433"/>
                </a:lnTo>
                <a:lnTo>
                  <a:pt x="1587373" y="28955"/>
                </a:lnTo>
                <a:close/>
              </a:path>
              <a:path w="1659763" h="86867">
                <a:moveTo>
                  <a:pt x="1645285" y="28955"/>
                </a:moveTo>
                <a:lnTo>
                  <a:pt x="1616329" y="28955"/>
                </a:lnTo>
                <a:lnTo>
                  <a:pt x="1616329" y="57911"/>
                </a:lnTo>
                <a:lnTo>
                  <a:pt x="1645285" y="57911"/>
                </a:lnTo>
                <a:lnTo>
                  <a:pt x="1659763" y="43433"/>
                </a:lnTo>
                <a:lnTo>
                  <a:pt x="1645285" y="28955"/>
                </a:lnTo>
                <a:close/>
              </a:path>
            </a:pathLst>
          </a:custGeom>
          <a:solidFill>
            <a:srgbClr val="6F2F9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7279893" y="2286253"/>
            <a:ext cx="161925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20" smtClean="0">
                <a:latin typeface="Arial"/>
                <a:cs typeface="Arial"/>
              </a:rPr>
              <a:t>CI</a:t>
            </a:r>
            <a:endParaRPr sz="11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597146" y="1353058"/>
            <a:ext cx="66865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pc="25" smtClean="0">
                <a:latin typeface="Arial"/>
                <a:cs typeface="Arial"/>
              </a:rPr>
              <a:t>U</a:t>
            </a:r>
            <a:r>
              <a:rPr sz="1200" spc="-50" smtClean="0">
                <a:latin typeface="Arial"/>
                <a:cs typeface="Arial"/>
              </a:rPr>
              <a:t>BB</a:t>
            </a:r>
            <a:r>
              <a:rPr sz="1200" spc="-130" smtClean="0">
                <a:latin typeface="Arial"/>
                <a:cs typeface="Arial"/>
              </a:rPr>
              <a:t>P</a:t>
            </a:r>
            <a:r>
              <a:rPr sz="1200" spc="100" smtClean="0">
                <a:latin typeface="Arial"/>
                <a:cs typeface="Arial"/>
              </a:rPr>
              <a:t>d</a:t>
            </a:r>
            <a:r>
              <a:rPr sz="1200" spc="95" smtClean="0">
                <a:latin typeface="Arial"/>
                <a:cs typeface="Arial"/>
              </a:rPr>
              <a:t>/e</a:t>
            </a:r>
            <a:endParaRPr sz="12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879206" y="1334389"/>
            <a:ext cx="69024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pc="25" smtClean="0">
                <a:latin typeface="Arial"/>
                <a:cs typeface="Arial"/>
              </a:rPr>
              <a:t>U</a:t>
            </a:r>
            <a:r>
              <a:rPr sz="1200" spc="-50" smtClean="0">
                <a:latin typeface="Arial"/>
                <a:cs typeface="Arial"/>
              </a:rPr>
              <a:t>BB</a:t>
            </a:r>
            <a:r>
              <a:rPr sz="1200" spc="5" smtClean="0">
                <a:latin typeface="Arial"/>
                <a:cs typeface="Arial"/>
              </a:rPr>
              <a:t>P</a:t>
            </a:r>
            <a:r>
              <a:rPr sz="1200" spc="20" smtClean="0">
                <a:latin typeface="Arial"/>
                <a:cs typeface="Arial"/>
              </a:rPr>
              <a:t>f</a:t>
            </a:r>
            <a:r>
              <a:rPr sz="1200" spc="50" smtClean="0">
                <a:latin typeface="Arial"/>
                <a:cs typeface="Arial"/>
              </a:rPr>
              <a:t>w1</a:t>
            </a:r>
            <a:endParaRPr sz="12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8016240" y="2125979"/>
            <a:ext cx="86867" cy="374904"/>
          </a:xfrm>
          <a:custGeom>
            <a:rect l="l" t="t" r="r" b="b"/>
            <a:pathLst>
              <a:path w="86867" h="374904">
                <a:moveTo>
                  <a:pt x="57911" y="302514"/>
                </a:moveTo>
                <a:lnTo>
                  <a:pt x="57911" y="331470"/>
                </a:lnTo>
                <a:lnTo>
                  <a:pt x="0" y="331470"/>
                </a:lnTo>
                <a:lnTo>
                  <a:pt x="43433" y="374904"/>
                </a:lnTo>
                <a:lnTo>
                  <a:pt x="86867" y="331470"/>
                </a:lnTo>
                <a:lnTo>
                  <a:pt x="28955" y="331470"/>
                </a:lnTo>
                <a:lnTo>
                  <a:pt x="28955" y="302514"/>
                </a:lnTo>
                <a:lnTo>
                  <a:pt x="57911" y="302514"/>
                </a:lnTo>
                <a:close/>
              </a:path>
              <a:path w="86867" h="374904">
                <a:moveTo>
                  <a:pt x="43433" y="288036"/>
                </a:moveTo>
                <a:lnTo>
                  <a:pt x="28955" y="302514"/>
                </a:lnTo>
                <a:lnTo>
                  <a:pt x="28955" y="331470"/>
                </a:lnTo>
                <a:lnTo>
                  <a:pt x="57911" y="331470"/>
                </a:lnTo>
                <a:lnTo>
                  <a:pt x="57911" y="302514"/>
                </a:lnTo>
                <a:lnTo>
                  <a:pt x="43433" y="288036"/>
                </a:lnTo>
                <a:close/>
              </a:path>
              <a:path w="86867" h="374904">
                <a:moveTo>
                  <a:pt x="28955" y="72390"/>
                </a:moveTo>
                <a:lnTo>
                  <a:pt x="28955" y="302514"/>
                </a:lnTo>
                <a:lnTo>
                  <a:pt x="43433" y="288036"/>
                </a:lnTo>
                <a:lnTo>
                  <a:pt x="57911" y="288036"/>
                </a:lnTo>
                <a:lnTo>
                  <a:pt x="57911" y="86868"/>
                </a:lnTo>
                <a:lnTo>
                  <a:pt x="43433" y="86868"/>
                </a:lnTo>
                <a:lnTo>
                  <a:pt x="28955" y="72390"/>
                </a:lnTo>
                <a:close/>
              </a:path>
              <a:path w="86867" h="374904">
                <a:moveTo>
                  <a:pt x="57911" y="288036"/>
                </a:moveTo>
                <a:lnTo>
                  <a:pt x="43433" y="288036"/>
                </a:lnTo>
                <a:lnTo>
                  <a:pt x="57911" y="302514"/>
                </a:lnTo>
                <a:lnTo>
                  <a:pt x="57911" y="288036"/>
                </a:lnTo>
                <a:close/>
              </a:path>
              <a:path w="86867" h="374904">
                <a:moveTo>
                  <a:pt x="57911" y="43434"/>
                </a:moveTo>
                <a:lnTo>
                  <a:pt x="28955" y="43434"/>
                </a:lnTo>
                <a:lnTo>
                  <a:pt x="28955" y="72390"/>
                </a:lnTo>
                <a:lnTo>
                  <a:pt x="43433" y="86868"/>
                </a:lnTo>
                <a:lnTo>
                  <a:pt x="57911" y="72390"/>
                </a:lnTo>
                <a:lnTo>
                  <a:pt x="57911" y="43434"/>
                </a:lnTo>
                <a:close/>
              </a:path>
              <a:path w="86867" h="374904">
                <a:moveTo>
                  <a:pt x="57911" y="72390"/>
                </a:moveTo>
                <a:lnTo>
                  <a:pt x="43433" y="86868"/>
                </a:lnTo>
                <a:lnTo>
                  <a:pt x="57911" y="86868"/>
                </a:lnTo>
                <a:lnTo>
                  <a:pt x="57911" y="72390"/>
                </a:lnTo>
                <a:close/>
              </a:path>
              <a:path w="86867" h="374904">
                <a:moveTo>
                  <a:pt x="43433" y="0"/>
                </a:moveTo>
                <a:lnTo>
                  <a:pt x="0" y="43434"/>
                </a:lnTo>
                <a:lnTo>
                  <a:pt x="28955" y="72390"/>
                </a:lnTo>
                <a:lnTo>
                  <a:pt x="28955" y="43434"/>
                </a:lnTo>
                <a:lnTo>
                  <a:pt x="86867" y="43434"/>
                </a:lnTo>
                <a:lnTo>
                  <a:pt x="43433" y="0"/>
                </a:lnTo>
                <a:close/>
              </a:path>
              <a:path w="86867" h="374904">
                <a:moveTo>
                  <a:pt x="86867" y="43434"/>
                </a:moveTo>
                <a:lnTo>
                  <a:pt x="57911" y="43434"/>
                </a:lnTo>
                <a:lnTo>
                  <a:pt x="57911" y="72390"/>
                </a:lnTo>
                <a:lnTo>
                  <a:pt x="86867" y="43434"/>
                </a:lnTo>
                <a:close/>
              </a:path>
            </a:pathLst>
          </a:custGeom>
          <a:solidFill>
            <a:srgbClr val="6F2F9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6443471" y="2125979"/>
            <a:ext cx="86868" cy="374904"/>
          </a:xfrm>
          <a:custGeom>
            <a:rect l="l" t="t" r="r" b="b"/>
            <a:pathLst>
              <a:path w="86868" h="374904">
                <a:moveTo>
                  <a:pt x="57912" y="302514"/>
                </a:moveTo>
                <a:lnTo>
                  <a:pt x="57912" y="331470"/>
                </a:lnTo>
                <a:lnTo>
                  <a:pt x="0" y="331470"/>
                </a:lnTo>
                <a:lnTo>
                  <a:pt x="43434" y="374904"/>
                </a:lnTo>
                <a:lnTo>
                  <a:pt x="86868" y="331470"/>
                </a:lnTo>
                <a:lnTo>
                  <a:pt x="28956" y="331470"/>
                </a:lnTo>
                <a:lnTo>
                  <a:pt x="28956" y="302514"/>
                </a:lnTo>
                <a:lnTo>
                  <a:pt x="57912" y="302514"/>
                </a:lnTo>
                <a:close/>
              </a:path>
              <a:path w="86868" h="374904">
                <a:moveTo>
                  <a:pt x="43434" y="288036"/>
                </a:moveTo>
                <a:lnTo>
                  <a:pt x="28956" y="302514"/>
                </a:lnTo>
                <a:lnTo>
                  <a:pt x="28956" y="331470"/>
                </a:lnTo>
                <a:lnTo>
                  <a:pt x="57912" y="331470"/>
                </a:lnTo>
                <a:lnTo>
                  <a:pt x="57912" y="302514"/>
                </a:lnTo>
                <a:lnTo>
                  <a:pt x="43434" y="288036"/>
                </a:lnTo>
                <a:close/>
              </a:path>
              <a:path w="86868" h="374904">
                <a:moveTo>
                  <a:pt x="28956" y="72390"/>
                </a:moveTo>
                <a:lnTo>
                  <a:pt x="28956" y="302514"/>
                </a:lnTo>
                <a:lnTo>
                  <a:pt x="43434" y="288036"/>
                </a:lnTo>
                <a:lnTo>
                  <a:pt x="57912" y="288036"/>
                </a:lnTo>
                <a:lnTo>
                  <a:pt x="57912" y="86868"/>
                </a:lnTo>
                <a:lnTo>
                  <a:pt x="43434" y="86868"/>
                </a:lnTo>
                <a:lnTo>
                  <a:pt x="28956" y="72390"/>
                </a:lnTo>
                <a:close/>
              </a:path>
              <a:path w="86868" h="374904">
                <a:moveTo>
                  <a:pt x="57912" y="288036"/>
                </a:moveTo>
                <a:lnTo>
                  <a:pt x="43434" y="288036"/>
                </a:lnTo>
                <a:lnTo>
                  <a:pt x="57912" y="302514"/>
                </a:lnTo>
                <a:lnTo>
                  <a:pt x="57912" y="288036"/>
                </a:lnTo>
                <a:close/>
              </a:path>
              <a:path w="86868" h="374904">
                <a:moveTo>
                  <a:pt x="57912" y="43434"/>
                </a:moveTo>
                <a:lnTo>
                  <a:pt x="28956" y="43434"/>
                </a:lnTo>
                <a:lnTo>
                  <a:pt x="28956" y="72390"/>
                </a:lnTo>
                <a:lnTo>
                  <a:pt x="43434" y="86868"/>
                </a:lnTo>
                <a:lnTo>
                  <a:pt x="57911" y="72390"/>
                </a:lnTo>
                <a:lnTo>
                  <a:pt x="57912" y="43434"/>
                </a:lnTo>
                <a:close/>
              </a:path>
              <a:path w="86868" h="374904">
                <a:moveTo>
                  <a:pt x="57912" y="72390"/>
                </a:moveTo>
                <a:lnTo>
                  <a:pt x="43434" y="86868"/>
                </a:lnTo>
                <a:lnTo>
                  <a:pt x="57912" y="86868"/>
                </a:lnTo>
                <a:lnTo>
                  <a:pt x="57912" y="72390"/>
                </a:lnTo>
                <a:close/>
              </a:path>
              <a:path w="86868" h="374904">
                <a:moveTo>
                  <a:pt x="43434" y="0"/>
                </a:moveTo>
                <a:lnTo>
                  <a:pt x="0" y="43434"/>
                </a:lnTo>
                <a:lnTo>
                  <a:pt x="28956" y="72390"/>
                </a:lnTo>
                <a:lnTo>
                  <a:pt x="28956" y="43434"/>
                </a:lnTo>
                <a:lnTo>
                  <a:pt x="86868" y="43434"/>
                </a:lnTo>
                <a:lnTo>
                  <a:pt x="43434" y="0"/>
                </a:lnTo>
                <a:close/>
              </a:path>
              <a:path w="86868" h="374904">
                <a:moveTo>
                  <a:pt x="86868" y="43434"/>
                </a:moveTo>
                <a:lnTo>
                  <a:pt x="57912" y="43434"/>
                </a:lnTo>
                <a:lnTo>
                  <a:pt x="57912" y="72390"/>
                </a:lnTo>
                <a:lnTo>
                  <a:pt x="86868" y="43434"/>
                </a:lnTo>
                <a:close/>
              </a:path>
            </a:pathLst>
          </a:custGeom>
          <a:solidFill>
            <a:srgbClr val="6F2F9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/>
          <p:nvPr/>
        </p:nvSpPr>
        <p:spPr>
          <a:xfrm>
            <a:off x="5547359" y="3140964"/>
            <a:ext cx="792479" cy="2289048"/>
          </a:xfrm>
          <a:custGeom>
            <a:rect l="l" t="t" r="r" b="b"/>
            <a:pathLst>
              <a:path w="792479" h="2289048">
                <a:moveTo>
                  <a:pt x="0" y="1144524"/>
                </a:moveTo>
                <a:lnTo>
                  <a:pt x="1313" y="1050658"/>
                </a:lnTo>
                <a:lnTo>
                  <a:pt x="5186" y="958882"/>
                </a:lnTo>
                <a:lnTo>
                  <a:pt x="11516" y="869489"/>
                </a:lnTo>
                <a:lnTo>
                  <a:pt x="20202" y="782775"/>
                </a:lnTo>
                <a:lnTo>
                  <a:pt x="31140" y="699033"/>
                </a:lnTo>
                <a:lnTo>
                  <a:pt x="44230" y="618559"/>
                </a:lnTo>
                <a:lnTo>
                  <a:pt x="59369" y="541648"/>
                </a:lnTo>
                <a:lnTo>
                  <a:pt x="76456" y="468593"/>
                </a:lnTo>
                <a:lnTo>
                  <a:pt x="95387" y="399689"/>
                </a:lnTo>
                <a:lnTo>
                  <a:pt x="116062" y="335232"/>
                </a:lnTo>
                <a:lnTo>
                  <a:pt x="138377" y="275515"/>
                </a:lnTo>
                <a:lnTo>
                  <a:pt x="162232" y="220833"/>
                </a:lnTo>
                <a:lnTo>
                  <a:pt x="187524" y="171481"/>
                </a:lnTo>
                <a:lnTo>
                  <a:pt x="214152" y="127754"/>
                </a:lnTo>
                <a:lnTo>
                  <a:pt x="242012" y="89945"/>
                </a:lnTo>
                <a:lnTo>
                  <a:pt x="271003" y="58350"/>
                </a:lnTo>
                <a:lnTo>
                  <a:pt x="301024" y="33264"/>
                </a:lnTo>
                <a:lnTo>
                  <a:pt x="363744" y="3794"/>
                </a:lnTo>
                <a:lnTo>
                  <a:pt x="396240" y="0"/>
                </a:lnTo>
                <a:lnTo>
                  <a:pt x="428735" y="3794"/>
                </a:lnTo>
                <a:lnTo>
                  <a:pt x="491455" y="33264"/>
                </a:lnTo>
                <a:lnTo>
                  <a:pt x="521476" y="58350"/>
                </a:lnTo>
                <a:lnTo>
                  <a:pt x="550467" y="89945"/>
                </a:lnTo>
                <a:lnTo>
                  <a:pt x="578327" y="127754"/>
                </a:lnTo>
                <a:lnTo>
                  <a:pt x="604955" y="171481"/>
                </a:lnTo>
                <a:lnTo>
                  <a:pt x="630247" y="220833"/>
                </a:lnTo>
                <a:lnTo>
                  <a:pt x="654102" y="275515"/>
                </a:lnTo>
                <a:lnTo>
                  <a:pt x="676417" y="335232"/>
                </a:lnTo>
                <a:lnTo>
                  <a:pt x="697092" y="399689"/>
                </a:lnTo>
                <a:lnTo>
                  <a:pt x="716023" y="468593"/>
                </a:lnTo>
                <a:lnTo>
                  <a:pt x="733110" y="541648"/>
                </a:lnTo>
                <a:lnTo>
                  <a:pt x="748249" y="618559"/>
                </a:lnTo>
                <a:lnTo>
                  <a:pt x="761339" y="699033"/>
                </a:lnTo>
                <a:lnTo>
                  <a:pt x="772277" y="782775"/>
                </a:lnTo>
                <a:lnTo>
                  <a:pt x="780963" y="869489"/>
                </a:lnTo>
                <a:lnTo>
                  <a:pt x="787293" y="958882"/>
                </a:lnTo>
                <a:lnTo>
                  <a:pt x="791166" y="1050658"/>
                </a:lnTo>
                <a:lnTo>
                  <a:pt x="792480" y="1144524"/>
                </a:lnTo>
                <a:lnTo>
                  <a:pt x="791166" y="1238389"/>
                </a:lnTo>
                <a:lnTo>
                  <a:pt x="787293" y="1330165"/>
                </a:lnTo>
                <a:lnTo>
                  <a:pt x="780963" y="1419558"/>
                </a:lnTo>
                <a:lnTo>
                  <a:pt x="772277" y="1506272"/>
                </a:lnTo>
                <a:lnTo>
                  <a:pt x="761339" y="1590014"/>
                </a:lnTo>
                <a:lnTo>
                  <a:pt x="748249" y="1670488"/>
                </a:lnTo>
                <a:lnTo>
                  <a:pt x="733110" y="1747399"/>
                </a:lnTo>
                <a:lnTo>
                  <a:pt x="716023" y="1820454"/>
                </a:lnTo>
                <a:lnTo>
                  <a:pt x="697092" y="1889358"/>
                </a:lnTo>
                <a:lnTo>
                  <a:pt x="676417" y="1953815"/>
                </a:lnTo>
                <a:lnTo>
                  <a:pt x="654102" y="2013532"/>
                </a:lnTo>
                <a:lnTo>
                  <a:pt x="630247" y="2068214"/>
                </a:lnTo>
                <a:lnTo>
                  <a:pt x="604955" y="2117566"/>
                </a:lnTo>
                <a:lnTo>
                  <a:pt x="578327" y="2161293"/>
                </a:lnTo>
                <a:lnTo>
                  <a:pt x="550467" y="2199102"/>
                </a:lnTo>
                <a:lnTo>
                  <a:pt x="521476" y="2230697"/>
                </a:lnTo>
                <a:lnTo>
                  <a:pt x="491455" y="2255783"/>
                </a:lnTo>
                <a:lnTo>
                  <a:pt x="428735" y="2285253"/>
                </a:lnTo>
                <a:lnTo>
                  <a:pt x="396240" y="2289048"/>
                </a:lnTo>
                <a:lnTo>
                  <a:pt x="363744" y="2285253"/>
                </a:lnTo>
                <a:lnTo>
                  <a:pt x="301024" y="2255783"/>
                </a:lnTo>
                <a:lnTo>
                  <a:pt x="271003" y="2230697"/>
                </a:lnTo>
                <a:lnTo>
                  <a:pt x="242012" y="2199102"/>
                </a:lnTo>
                <a:lnTo>
                  <a:pt x="214152" y="2161293"/>
                </a:lnTo>
                <a:lnTo>
                  <a:pt x="187524" y="2117566"/>
                </a:lnTo>
                <a:lnTo>
                  <a:pt x="162232" y="2068214"/>
                </a:lnTo>
                <a:lnTo>
                  <a:pt x="138377" y="2013532"/>
                </a:lnTo>
                <a:lnTo>
                  <a:pt x="116062" y="1953815"/>
                </a:lnTo>
                <a:lnTo>
                  <a:pt x="95387" y="1889358"/>
                </a:lnTo>
                <a:lnTo>
                  <a:pt x="76456" y="1820454"/>
                </a:lnTo>
                <a:lnTo>
                  <a:pt x="59369" y="1747399"/>
                </a:lnTo>
                <a:lnTo>
                  <a:pt x="44230" y="1670488"/>
                </a:lnTo>
                <a:lnTo>
                  <a:pt x="31140" y="1590014"/>
                </a:lnTo>
                <a:lnTo>
                  <a:pt x="20202" y="1506272"/>
                </a:lnTo>
                <a:lnTo>
                  <a:pt x="11516" y="1419558"/>
                </a:lnTo>
                <a:lnTo>
                  <a:pt x="5186" y="1330165"/>
                </a:lnTo>
                <a:lnTo>
                  <a:pt x="1313" y="1238389"/>
                </a:lnTo>
                <a:lnTo>
                  <a:pt x="0" y="1144524"/>
                </a:lnTo>
                <a:close/>
              </a:path>
            </a:pathLst>
          </a:custGeom>
          <a:ln w="57912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/>
          <p:nvPr/>
        </p:nvSpPr>
        <p:spPr>
          <a:xfrm>
            <a:off x="8182356" y="3140964"/>
            <a:ext cx="792479" cy="2289048"/>
          </a:xfrm>
          <a:custGeom>
            <a:rect l="l" t="t" r="r" b="b"/>
            <a:pathLst>
              <a:path w="792479" h="2289048">
                <a:moveTo>
                  <a:pt x="0" y="1144524"/>
                </a:moveTo>
                <a:lnTo>
                  <a:pt x="1313" y="1050658"/>
                </a:lnTo>
                <a:lnTo>
                  <a:pt x="5186" y="958882"/>
                </a:lnTo>
                <a:lnTo>
                  <a:pt x="11516" y="869489"/>
                </a:lnTo>
                <a:lnTo>
                  <a:pt x="20202" y="782775"/>
                </a:lnTo>
                <a:lnTo>
                  <a:pt x="31140" y="699033"/>
                </a:lnTo>
                <a:lnTo>
                  <a:pt x="44230" y="618559"/>
                </a:lnTo>
                <a:lnTo>
                  <a:pt x="59369" y="541648"/>
                </a:lnTo>
                <a:lnTo>
                  <a:pt x="76456" y="468593"/>
                </a:lnTo>
                <a:lnTo>
                  <a:pt x="95387" y="399689"/>
                </a:lnTo>
                <a:lnTo>
                  <a:pt x="116062" y="335232"/>
                </a:lnTo>
                <a:lnTo>
                  <a:pt x="138377" y="275515"/>
                </a:lnTo>
                <a:lnTo>
                  <a:pt x="162232" y="220833"/>
                </a:lnTo>
                <a:lnTo>
                  <a:pt x="187524" y="171481"/>
                </a:lnTo>
                <a:lnTo>
                  <a:pt x="214152" y="127754"/>
                </a:lnTo>
                <a:lnTo>
                  <a:pt x="242012" y="89945"/>
                </a:lnTo>
                <a:lnTo>
                  <a:pt x="271003" y="58350"/>
                </a:lnTo>
                <a:lnTo>
                  <a:pt x="301024" y="33264"/>
                </a:lnTo>
                <a:lnTo>
                  <a:pt x="363744" y="3794"/>
                </a:lnTo>
                <a:lnTo>
                  <a:pt x="396240" y="0"/>
                </a:lnTo>
                <a:lnTo>
                  <a:pt x="428735" y="3794"/>
                </a:lnTo>
                <a:lnTo>
                  <a:pt x="491455" y="33264"/>
                </a:lnTo>
                <a:lnTo>
                  <a:pt x="521476" y="58350"/>
                </a:lnTo>
                <a:lnTo>
                  <a:pt x="550467" y="89945"/>
                </a:lnTo>
                <a:lnTo>
                  <a:pt x="578327" y="127754"/>
                </a:lnTo>
                <a:lnTo>
                  <a:pt x="604955" y="171481"/>
                </a:lnTo>
                <a:lnTo>
                  <a:pt x="630247" y="220833"/>
                </a:lnTo>
                <a:lnTo>
                  <a:pt x="654102" y="275515"/>
                </a:lnTo>
                <a:lnTo>
                  <a:pt x="676417" y="335232"/>
                </a:lnTo>
                <a:lnTo>
                  <a:pt x="697092" y="399689"/>
                </a:lnTo>
                <a:lnTo>
                  <a:pt x="716023" y="468593"/>
                </a:lnTo>
                <a:lnTo>
                  <a:pt x="733110" y="541648"/>
                </a:lnTo>
                <a:lnTo>
                  <a:pt x="748249" y="618559"/>
                </a:lnTo>
                <a:lnTo>
                  <a:pt x="761339" y="699033"/>
                </a:lnTo>
                <a:lnTo>
                  <a:pt x="772277" y="782775"/>
                </a:lnTo>
                <a:lnTo>
                  <a:pt x="780963" y="869489"/>
                </a:lnTo>
                <a:lnTo>
                  <a:pt x="787293" y="958882"/>
                </a:lnTo>
                <a:lnTo>
                  <a:pt x="791166" y="1050658"/>
                </a:lnTo>
                <a:lnTo>
                  <a:pt x="792480" y="1144524"/>
                </a:lnTo>
                <a:lnTo>
                  <a:pt x="791166" y="1238389"/>
                </a:lnTo>
                <a:lnTo>
                  <a:pt x="787293" y="1330165"/>
                </a:lnTo>
                <a:lnTo>
                  <a:pt x="780963" y="1419558"/>
                </a:lnTo>
                <a:lnTo>
                  <a:pt x="772277" y="1506272"/>
                </a:lnTo>
                <a:lnTo>
                  <a:pt x="761339" y="1590014"/>
                </a:lnTo>
                <a:lnTo>
                  <a:pt x="748249" y="1670488"/>
                </a:lnTo>
                <a:lnTo>
                  <a:pt x="733110" y="1747399"/>
                </a:lnTo>
                <a:lnTo>
                  <a:pt x="716023" y="1820454"/>
                </a:lnTo>
                <a:lnTo>
                  <a:pt x="697092" y="1889358"/>
                </a:lnTo>
                <a:lnTo>
                  <a:pt x="676417" y="1953815"/>
                </a:lnTo>
                <a:lnTo>
                  <a:pt x="654102" y="2013532"/>
                </a:lnTo>
                <a:lnTo>
                  <a:pt x="630247" y="2068214"/>
                </a:lnTo>
                <a:lnTo>
                  <a:pt x="604955" y="2117566"/>
                </a:lnTo>
                <a:lnTo>
                  <a:pt x="578327" y="2161293"/>
                </a:lnTo>
                <a:lnTo>
                  <a:pt x="550467" y="2199102"/>
                </a:lnTo>
                <a:lnTo>
                  <a:pt x="521476" y="2230697"/>
                </a:lnTo>
                <a:lnTo>
                  <a:pt x="491455" y="2255783"/>
                </a:lnTo>
                <a:lnTo>
                  <a:pt x="428735" y="2285253"/>
                </a:lnTo>
                <a:lnTo>
                  <a:pt x="396240" y="2289048"/>
                </a:lnTo>
                <a:lnTo>
                  <a:pt x="363744" y="2285253"/>
                </a:lnTo>
                <a:lnTo>
                  <a:pt x="301024" y="2255783"/>
                </a:lnTo>
                <a:lnTo>
                  <a:pt x="271003" y="2230697"/>
                </a:lnTo>
                <a:lnTo>
                  <a:pt x="242012" y="2199102"/>
                </a:lnTo>
                <a:lnTo>
                  <a:pt x="214152" y="2161293"/>
                </a:lnTo>
                <a:lnTo>
                  <a:pt x="187524" y="2117566"/>
                </a:lnTo>
                <a:lnTo>
                  <a:pt x="162232" y="2068214"/>
                </a:lnTo>
                <a:lnTo>
                  <a:pt x="138377" y="2013532"/>
                </a:lnTo>
                <a:lnTo>
                  <a:pt x="116062" y="1953815"/>
                </a:lnTo>
                <a:lnTo>
                  <a:pt x="95387" y="1889358"/>
                </a:lnTo>
                <a:lnTo>
                  <a:pt x="76456" y="1820454"/>
                </a:lnTo>
                <a:lnTo>
                  <a:pt x="59369" y="1747399"/>
                </a:lnTo>
                <a:lnTo>
                  <a:pt x="44230" y="1670488"/>
                </a:lnTo>
                <a:lnTo>
                  <a:pt x="31140" y="1590014"/>
                </a:lnTo>
                <a:lnTo>
                  <a:pt x="20202" y="1506272"/>
                </a:lnTo>
                <a:lnTo>
                  <a:pt x="11516" y="1419558"/>
                </a:lnTo>
                <a:lnTo>
                  <a:pt x="5186" y="1330165"/>
                </a:lnTo>
                <a:lnTo>
                  <a:pt x="1313" y="1238389"/>
                </a:lnTo>
                <a:lnTo>
                  <a:pt x="0" y="1144524"/>
                </a:lnTo>
                <a:close/>
              </a:path>
            </a:pathLst>
          </a:custGeom>
          <a:ln w="57912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/>
          <p:nvPr/>
        </p:nvSpPr>
        <p:spPr>
          <a:xfrm>
            <a:off x="5472684" y="2072004"/>
            <a:ext cx="3726179" cy="368719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9283445" y="2983610"/>
            <a:ext cx="579120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50" smtClean="0">
                <a:latin typeface="Arial"/>
                <a:cs typeface="Arial"/>
              </a:rPr>
              <a:t>960/970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751959" y="3003422"/>
            <a:ext cx="579120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50" smtClean="0">
                <a:latin typeface="Arial"/>
                <a:cs typeface="Arial"/>
              </a:rPr>
              <a:t>960/970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650228" y="3544061"/>
            <a:ext cx="635635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70" smtClean="0">
                <a:latin typeface="Arial"/>
                <a:cs typeface="Arial"/>
              </a:rPr>
              <a:t>P</a:t>
            </a:r>
            <a:r>
              <a:rPr sz="1100" spc="30" smtClean="0">
                <a:latin typeface="Arial"/>
                <a:cs typeface="Arial"/>
              </a:rPr>
              <a:t>TN7900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513701" y="3662933"/>
            <a:ext cx="635000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65" smtClean="0">
                <a:latin typeface="Arial"/>
                <a:cs typeface="Arial"/>
              </a:rPr>
              <a:t>P</a:t>
            </a:r>
            <a:r>
              <a:rPr sz="1100" spc="-45" smtClean="0">
                <a:latin typeface="Arial"/>
                <a:cs typeface="Arial"/>
              </a:rPr>
              <a:t>T</a:t>
            </a:r>
            <a:r>
              <a:rPr sz="1100" spc="60" smtClean="0">
                <a:latin typeface="Arial"/>
                <a:cs typeface="Arial"/>
              </a:rPr>
              <a:t>N7</a:t>
            </a:r>
            <a:r>
              <a:rPr sz="1100" spc="30" smtClean="0">
                <a:latin typeface="Arial"/>
                <a:cs typeface="Arial"/>
              </a:rPr>
              <a:t>900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074911" y="5354573"/>
            <a:ext cx="646430" cy="3479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mtClean="0">
                <a:latin typeface="Arial"/>
                <a:cs typeface="Arial"/>
              </a:rPr>
              <a:t>5G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100" spc="55" smtClean="0">
                <a:latin typeface="Arial"/>
                <a:cs typeface="Arial"/>
              </a:rPr>
              <a:t>New</a:t>
            </a:r>
            <a:r>
              <a:rPr sz="1100" spc="-65" smtClean="0">
                <a:latin typeface="Arial"/>
                <a:cs typeface="Arial"/>
              </a:rPr>
              <a:t>C</a:t>
            </a:r>
            <a:r>
              <a:rPr sz="1100" spc="75" smtClean="0">
                <a:latin typeface="Arial"/>
                <a:cs typeface="Arial"/>
              </a:rPr>
              <a:t>o</a:t>
            </a:r>
            <a:r>
              <a:rPr sz="1100" spc="30" smtClean="0">
                <a:latin typeface="Arial"/>
                <a:cs typeface="Arial"/>
              </a:rPr>
              <a:t>re</a:t>
            </a:r>
            <a:endParaRPr sz="11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071998" y="5415915"/>
            <a:ext cx="282575" cy="3479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00000"/>
              </a:lnSpc>
            </a:pPr>
            <a:r>
              <a:rPr sz="1100" smtClean="0">
                <a:latin typeface="Arial"/>
                <a:cs typeface="Arial"/>
              </a:rPr>
              <a:t>4G </a:t>
            </a:r>
            <a:r>
              <a:rPr sz="1100" spc="-135" smtClean="0">
                <a:latin typeface="Arial"/>
                <a:cs typeface="Arial"/>
              </a:rPr>
              <a:t>E</a:t>
            </a:r>
            <a:r>
              <a:rPr sz="1100" spc="-65" smtClean="0">
                <a:latin typeface="Arial"/>
                <a:cs typeface="Arial"/>
              </a:rPr>
              <a:t>PC</a:t>
            </a:r>
            <a:endParaRPr sz="11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991920" y="1856485"/>
            <a:ext cx="1101090" cy="298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mtClean="0">
                <a:latin typeface="Microsoft JhengHei"/>
                <a:cs typeface="Microsoft JhengHei"/>
              </a:rPr>
              <a:t>标</a:t>
            </a:r>
            <a:r>
              <a:rPr sz="1800" spc="-5" smtClean="0">
                <a:latin typeface="Microsoft JhengHei"/>
                <a:cs typeface="Microsoft JhengHei"/>
              </a:rPr>
              <a:t>准</a:t>
            </a:r>
            <a:r>
              <a:rPr sz="1800" spc="-15" smtClean="0">
                <a:latin typeface="Calibri"/>
                <a:cs typeface="Calibri"/>
              </a:rPr>
              <a:t>N</a:t>
            </a:r>
            <a:r>
              <a:rPr sz="1800" spc="-20" smtClean="0">
                <a:latin typeface="Calibri"/>
                <a:cs typeface="Calibri"/>
              </a:rPr>
              <a:t>S</a:t>
            </a:r>
            <a:r>
              <a:rPr sz="1800" spc="-10" smtClean="0">
                <a:latin typeface="Calibri"/>
                <a:cs typeface="Calibri"/>
              </a:rPr>
              <a:t>A3X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9896093" y="1229867"/>
            <a:ext cx="481710" cy="76200"/>
          </a:xfrm>
          <a:custGeom>
            <a:rect l="l" t="t" r="r" b="b"/>
            <a:pathLst>
              <a:path w="481710" h="76200">
                <a:moveTo>
                  <a:pt x="152400" y="0"/>
                </a:moveTo>
                <a:lnTo>
                  <a:pt x="0" y="0"/>
                </a:lnTo>
                <a:lnTo>
                  <a:pt x="0" y="38100"/>
                </a:lnTo>
                <a:lnTo>
                  <a:pt x="152400" y="38100"/>
                </a:lnTo>
                <a:lnTo>
                  <a:pt x="152400" y="0"/>
                </a:lnTo>
                <a:close/>
              </a:path>
              <a:path w="481710" h="76200">
                <a:moveTo>
                  <a:pt x="367411" y="-38100"/>
                </a:moveTo>
                <a:lnTo>
                  <a:pt x="367411" y="76200"/>
                </a:lnTo>
                <a:lnTo>
                  <a:pt x="443611" y="38100"/>
                </a:lnTo>
                <a:lnTo>
                  <a:pt x="386461" y="38100"/>
                </a:lnTo>
                <a:lnTo>
                  <a:pt x="386461" y="0"/>
                </a:lnTo>
                <a:lnTo>
                  <a:pt x="443611" y="0"/>
                </a:lnTo>
                <a:lnTo>
                  <a:pt x="367411" y="-38100"/>
                </a:lnTo>
                <a:close/>
              </a:path>
              <a:path w="481710" h="76200">
                <a:moveTo>
                  <a:pt x="367411" y="0"/>
                </a:moveTo>
                <a:lnTo>
                  <a:pt x="266700" y="0"/>
                </a:lnTo>
                <a:lnTo>
                  <a:pt x="266700" y="38100"/>
                </a:lnTo>
                <a:lnTo>
                  <a:pt x="367411" y="38100"/>
                </a:lnTo>
                <a:lnTo>
                  <a:pt x="367411" y="0"/>
                </a:lnTo>
                <a:close/>
              </a:path>
              <a:path w="481710" h="76200">
                <a:moveTo>
                  <a:pt x="443611" y="0"/>
                </a:moveTo>
                <a:lnTo>
                  <a:pt x="386461" y="0"/>
                </a:lnTo>
                <a:lnTo>
                  <a:pt x="386461" y="38100"/>
                </a:lnTo>
                <a:lnTo>
                  <a:pt x="443611" y="38100"/>
                </a:lnTo>
                <a:lnTo>
                  <a:pt x="481711" y="19050"/>
                </a:lnTo>
                <a:lnTo>
                  <a:pt x="443611" y="0"/>
                </a:lnTo>
                <a:close/>
              </a:path>
            </a:pathLst>
          </a:custGeom>
          <a:solidFill>
            <a:srgbClr val="FF33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0" name="object 40"/>
          <p:cNvSpPr/>
          <p:nvPr/>
        </p:nvSpPr>
        <p:spPr>
          <a:xfrm>
            <a:off x="9896093" y="1505711"/>
            <a:ext cx="481710" cy="48005"/>
          </a:xfrm>
          <a:custGeom>
            <a:rect l="l" t="t" r="r" b="b"/>
            <a:pathLst>
              <a:path w="481710" h="48005">
                <a:moveTo>
                  <a:pt x="79248" y="0"/>
                </a:moveTo>
                <a:lnTo>
                  <a:pt x="0" y="0"/>
                </a:lnTo>
                <a:lnTo>
                  <a:pt x="0" y="19812"/>
                </a:lnTo>
                <a:lnTo>
                  <a:pt x="79248" y="19812"/>
                </a:lnTo>
                <a:lnTo>
                  <a:pt x="79248" y="0"/>
                </a:lnTo>
                <a:close/>
              </a:path>
              <a:path w="481710" h="48005">
                <a:moveTo>
                  <a:pt x="217932" y="0"/>
                </a:moveTo>
                <a:lnTo>
                  <a:pt x="138684" y="0"/>
                </a:lnTo>
                <a:lnTo>
                  <a:pt x="138684" y="19812"/>
                </a:lnTo>
                <a:lnTo>
                  <a:pt x="217932" y="19812"/>
                </a:lnTo>
                <a:lnTo>
                  <a:pt x="217932" y="0"/>
                </a:lnTo>
                <a:close/>
              </a:path>
              <a:path w="481710" h="48005">
                <a:moveTo>
                  <a:pt x="356616" y="0"/>
                </a:moveTo>
                <a:lnTo>
                  <a:pt x="277368" y="0"/>
                </a:lnTo>
                <a:lnTo>
                  <a:pt x="277368" y="19812"/>
                </a:lnTo>
                <a:lnTo>
                  <a:pt x="356616" y="19812"/>
                </a:lnTo>
                <a:lnTo>
                  <a:pt x="356616" y="0"/>
                </a:lnTo>
                <a:close/>
              </a:path>
              <a:path w="481710" h="48005">
                <a:moveTo>
                  <a:pt x="405511" y="-28194"/>
                </a:moveTo>
                <a:lnTo>
                  <a:pt x="405511" y="48006"/>
                </a:lnTo>
                <a:lnTo>
                  <a:pt x="461898" y="19812"/>
                </a:lnTo>
                <a:lnTo>
                  <a:pt x="416052" y="19812"/>
                </a:lnTo>
                <a:lnTo>
                  <a:pt x="416052" y="0"/>
                </a:lnTo>
                <a:lnTo>
                  <a:pt x="461898" y="0"/>
                </a:lnTo>
                <a:lnTo>
                  <a:pt x="405511" y="-28194"/>
                </a:lnTo>
                <a:close/>
              </a:path>
              <a:path w="481710" h="48005">
                <a:moveTo>
                  <a:pt x="418211" y="0"/>
                </a:moveTo>
                <a:lnTo>
                  <a:pt x="416052" y="0"/>
                </a:lnTo>
                <a:lnTo>
                  <a:pt x="416052" y="19812"/>
                </a:lnTo>
                <a:lnTo>
                  <a:pt x="418211" y="19812"/>
                </a:lnTo>
                <a:lnTo>
                  <a:pt x="418211" y="0"/>
                </a:lnTo>
                <a:close/>
              </a:path>
              <a:path w="481710" h="48005">
                <a:moveTo>
                  <a:pt x="461898" y="0"/>
                </a:moveTo>
                <a:lnTo>
                  <a:pt x="418211" y="0"/>
                </a:lnTo>
                <a:lnTo>
                  <a:pt x="418211" y="19812"/>
                </a:lnTo>
                <a:lnTo>
                  <a:pt x="461898" y="19812"/>
                </a:lnTo>
                <a:lnTo>
                  <a:pt x="481711" y="9906"/>
                </a:lnTo>
                <a:lnTo>
                  <a:pt x="461898" y="0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1" name="object 41"/>
          <p:cNvSpPr/>
          <p:nvPr/>
        </p:nvSpPr>
        <p:spPr>
          <a:xfrm>
            <a:off x="9896093" y="1773935"/>
            <a:ext cx="481710" cy="48005"/>
          </a:xfrm>
          <a:custGeom>
            <a:rect l="l" t="t" r="r" b="b"/>
            <a:pathLst>
              <a:path w="481710" h="48005">
                <a:moveTo>
                  <a:pt x="79248" y="0"/>
                </a:moveTo>
                <a:lnTo>
                  <a:pt x="0" y="0"/>
                </a:lnTo>
                <a:lnTo>
                  <a:pt x="0" y="19812"/>
                </a:lnTo>
                <a:lnTo>
                  <a:pt x="79248" y="19812"/>
                </a:lnTo>
                <a:lnTo>
                  <a:pt x="79248" y="0"/>
                </a:lnTo>
                <a:close/>
              </a:path>
              <a:path w="481710" h="48005">
                <a:moveTo>
                  <a:pt x="217932" y="0"/>
                </a:moveTo>
                <a:lnTo>
                  <a:pt x="138684" y="0"/>
                </a:lnTo>
                <a:lnTo>
                  <a:pt x="138684" y="19812"/>
                </a:lnTo>
                <a:lnTo>
                  <a:pt x="217932" y="19812"/>
                </a:lnTo>
                <a:lnTo>
                  <a:pt x="217932" y="0"/>
                </a:lnTo>
                <a:close/>
              </a:path>
              <a:path w="481710" h="48005">
                <a:moveTo>
                  <a:pt x="356616" y="0"/>
                </a:moveTo>
                <a:lnTo>
                  <a:pt x="277368" y="0"/>
                </a:lnTo>
                <a:lnTo>
                  <a:pt x="277368" y="19812"/>
                </a:lnTo>
                <a:lnTo>
                  <a:pt x="356616" y="19812"/>
                </a:lnTo>
                <a:lnTo>
                  <a:pt x="356616" y="0"/>
                </a:lnTo>
                <a:close/>
              </a:path>
              <a:path w="481710" h="48005">
                <a:moveTo>
                  <a:pt x="405511" y="-28194"/>
                </a:moveTo>
                <a:lnTo>
                  <a:pt x="405511" y="48006"/>
                </a:lnTo>
                <a:lnTo>
                  <a:pt x="461898" y="19812"/>
                </a:lnTo>
                <a:lnTo>
                  <a:pt x="416052" y="19812"/>
                </a:lnTo>
                <a:lnTo>
                  <a:pt x="416052" y="0"/>
                </a:lnTo>
                <a:lnTo>
                  <a:pt x="461898" y="0"/>
                </a:lnTo>
                <a:lnTo>
                  <a:pt x="405511" y="-28194"/>
                </a:lnTo>
                <a:close/>
              </a:path>
              <a:path w="481710" h="48005">
                <a:moveTo>
                  <a:pt x="418211" y="0"/>
                </a:moveTo>
                <a:lnTo>
                  <a:pt x="416052" y="0"/>
                </a:lnTo>
                <a:lnTo>
                  <a:pt x="416052" y="19812"/>
                </a:lnTo>
                <a:lnTo>
                  <a:pt x="418211" y="19812"/>
                </a:lnTo>
                <a:lnTo>
                  <a:pt x="418211" y="0"/>
                </a:lnTo>
                <a:close/>
              </a:path>
              <a:path w="481710" h="48005">
                <a:moveTo>
                  <a:pt x="461898" y="0"/>
                </a:moveTo>
                <a:lnTo>
                  <a:pt x="418211" y="0"/>
                </a:lnTo>
                <a:lnTo>
                  <a:pt x="418211" y="19812"/>
                </a:lnTo>
                <a:lnTo>
                  <a:pt x="461898" y="19812"/>
                </a:lnTo>
                <a:lnTo>
                  <a:pt x="481711" y="9906"/>
                </a:lnTo>
                <a:lnTo>
                  <a:pt x="461898" y="0"/>
                </a:lnTo>
                <a:close/>
              </a:path>
            </a:pathLst>
          </a:custGeom>
          <a:solidFill>
            <a:srgbClr val="3333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/>
          <p:nvPr/>
        </p:nvSpPr>
        <p:spPr>
          <a:xfrm>
            <a:off x="719327" y="2238755"/>
            <a:ext cx="2189988" cy="3191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3" name="object 43"/>
          <p:cNvSpPr/>
          <p:nvPr/>
        </p:nvSpPr>
        <p:spPr>
          <a:xfrm>
            <a:off x="9896093" y="2072639"/>
            <a:ext cx="481710" cy="48005"/>
          </a:xfrm>
          <a:custGeom>
            <a:rect l="l" t="t" r="r" b="b"/>
            <a:pathLst>
              <a:path w="481710" h="48005">
                <a:moveTo>
                  <a:pt x="79248" y="0"/>
                </a:moveTo>
                <a:lnTo>
                  <a:pt x="0" y="0"/>
                </a:lnTo>
                <a:lnTo>
                  <a:pt x="0" y="19812"/>
                </a:lnTo>
                <a:lnTo>
                  <a:pt x="79248" y="19812"/>
                </a:lnTo>
                <a:lnTo>
                  <a:pt x="79248" y="0"/>
                </a:lnTo>
                <a:close/>
              </a:path>
              <a:path w="481710" h="48005">
                <a:moveTo>
                  <a:pt x="217932" y="0"/>
                </a:moveTo>
                <a:lnTo>
                  <a:pt x="138684" y="0"/>
                </a:lnTo>
                <a:lnTo>
                  <a:pt x="138684" y="19812"/>
                </a:lnTo>
                <a:lnTo>
                  <a:pt x="217932" y="19812"/>
                </a:lnTo>
                <a:lnTo>
                  <a:pt x="217932" y="0"/>
                </a:lnTo>
                <a:close/>
              </a:path>
              <a:path w="481710" h="48005">
                <a:moveTo>
                  <a:pt x="356616" y="0"/>
                </a:moveTo>
                <a:lnTo>
                  <a:pt x="277368" y="0"/>
                </a:lnTo>
                <a:lnTo>
                  <a:pt x="277368" y="19812"/>
                </a:lnTo>
                <a:lnTo>
                  <a:pt x="356616" y="19812"/>
                </a:lnTo>
                <a:lnTo>
                  <a:pt x="356616" y="0"/>
                </a:lnTo>
                <a:close/>
              </a:path>
              <a:path w="481710" h="48005">
                <a:moveTo>
                  <a:pt x="405511" y="-28194"/>
                </a:moveTo>
                <a:lnTo>
                  <a:pt x="405511" y="48006"/>
                </a:lnTo>
                <a:lnTo>
                  <a:pt x="461898" y="19812"/>
                </a:lnTo>
                <a:lnTo>
                  <a:pt x="416052" y="19812"/>
                </a:lnTo>
                <a:lnTo>
                  <a:pt x="416052" y="0"/>
                </a:lnTo>
                <a:lnTo>
                  <a:pt x="461898" y="0"/>
                </a:lnTo>
                <a:lnTo>
                  <a:pt x="405511" y="-28194"/>
                </a:lnTo>
                <a:close/>
              </a:path>
              <a:path w="481710" h="48005">
                <a:moveTo>
                  <a:pt x="418211" y="0"/>
                </a:moveTo>
                <a:lnTo>
                  <a:pt x="416052" y="0"/>
                </a:lnTo>
                <a:lnTo>
                  <a:pt x="416052" y="19812"/>
                </a:lnTo>
                <a:lnTo>
                  <a:pt x="418211" y="19812"/>
                </a:lnTo>
                <a:lnTo>
                  <a:pt x="418211" y="0"/>
                </a:lnTo>
                <a:close/>
              </a:path>
              <a:path w="481710" h="48005">
                <a:moveTo>
                  <a:pt x="461898" y="0"/>
                </a:moveTo>
                <a:lnTo>
                  <a:pt x="418211" y="0"/>
                </a:lnTo>
                <a:lnTo>
                  <a:pt x="418211" y="19812"/>
                </a:lnTo>
                <a:lnTo>
                  <a:pt x="461898" y="19812"/>
                </a:lnTo>
                <a:lnTo>
                  <a:pt x="481711" y="9906"/>
                </a:lnTo>
                <a:lnTo>
                  <a:pt x="461898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10481564" y="1139825"/>
            <a:ext cx="1141730" cy="10198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45" smtClean="0">
                <a:latin typeface="Arial"/>
                <a:cs typeface="Arial"/>
              </a:rPr>
              <a:t>S</a:t>
            </a:r>
            <a:r>
              <a:rPr sz="1100" spc="-35" smtClean="0">
                <a:latin typeface="Arial"/>
                <a:cs typeface="Arial"/>
              </a:rPr>
              <a:t>1</a:t>
            </a:r>
            <a:r>
              <a:rPr sz="1100" spc="105" smtClean="0">
                <a:latin typeface="Arial"/>
                <a:cs typeface="Arial"/>
              </a:rPr>
              <a:t>-</a:t>
            </a:r>
            <a:r>
              <a:rPr sz="1100" spc="20" smtClean="0">
                <a:latin typeface="Arial"/>
                <a:cs typeface="Arial"/>
              </a:rPr>
              <a:t>U</a:t>
            </a:r>
            <a:endParaRPr sz="1100">
              <a:latin typeface="Arial"/>
              <a:cs typeface="Arial"/>
            </a:endParaRPr>
          </a:p>
          <a:p>
            <a:pPr marL="12700" marR="336550">
              <a:lnSpc>
                <a:spcPct val="166700"/>
              </a:lnSpc>
            </a:pPr>
            <a:r>
              <a:rPr sz="1100" spc="30" smtClean="0">
                <a:latin typeface="Arial"/>
                <a:cs typeface="Arial"/>
              </a:rPr>
              <a:t>4</a:t>
            </a:r>
            <a:r>
              <a:rPr sz="1100" spc="-45" smtClean="0">
                <a:latin typeface="Arial"/>
                <a:cs typeface="Arial"/>
              </a:rPr>
              <a:t>G</a:t>
            </a:r>
            <a:r>
              <a:rPr sz="1100" spc="15" smtClean="0">
                <a:latin typeface="Arial"/>
                <a:cs typeface="Arial"/>
              </a:rPr>
              <a:t> </a:t>
            </a:r>
            <a:r>
              <a:rPr sz="1100" spc="0" smtClean="0">
                <a:latin typeface="Arial"/>
                <a:cs typeface="Arial"/>
              </a:rPr>
              <a:t>5G</a:t>
            </a:r>
            <a:r>
              <a:rPr sz="1100" spc="10" smtClean="0">
                <a:latin typeface="Arial"/>
                <a:cs typeface="Arial"/>
              </a:rPr>
              <a:t> </a:t>
            </a:r>
            <a:r>
              <a:rPr sz="1100" spc="-35" smtClean="0">
                <a:latin typeface="Arial"/>
                <a:cs typeface="Arial"/>
              </a:rPr>
              <a:t>X</a:t>
            </a:r>
            <a:r>
              <a:rPr sz="1100" spc="30" smtClean="0">
                <a:latin typeface="Arial"/>
                <a:cs typeface="Arial"/>
              </a:rPr>
              <a:t>2</a:t>
            </a:r>
            <a:r>
              <a:rPr sz="1100" spc="105" smtClean="0">
                <a:latin typeface="Arial"/>
                <a:cs typeface="Arial"/>
              </a:rPr>
              <a:t>-</a:t>
            </a:r>
            <a:r>
              <a:rPr sz="1100" spc="20" smtClean="0">
                <a:latin typeface="Arial"/>
                <a:cs typeface="Arial"/>
              </a:rPr>
              <a:t>U</a:t>
            </a:r>
            <a:r>
              <a:rPr sz="1100" spc="5" smtClean="0">
                <a:latin typeface="Arial"/>
                <a:cs typeface="Arial"/>
              </a:rPr>
              <a:t> </a:t>
            </a:r>
            <a:r>
              <a:rPr sz="1100" spc="-45" smtClean="0">
                <a:latin typeface="Arial"/>
                <a:cs typeface="Arial"/>
              </a:rPr>
              <a:t>S</a:t>
            </a:r>
            <a:r>
              <a:rPr sz="1100" spc="-35" smtClean="0">
                <a:latin typeface="Arial"/>
                <a:cs typeface="Arial"/>
              </a:rPr>
              <a:t>1</a:t>
            </a:r>
            <a:r>
              <a:rPr sz="1100" spc="105" smtClean="0">
                <a:latin typeface="Arial"/>
                <a:cs typeface="Arial"/>
              </a:rPr>
              <a:t>-</a:t>
            </a:r>
            <a:r>
              <a:rPr sz="1100" spc="-65" smtClean="0">
                <a:latin typeface="Arial"/>
                <a:cs typeface="Arial"/>
              </a:rPr>
              <a:t>C</a:t>
            </a:r>
            <a:endParaRPr sz="1100">
              <a:latin typeface="Arial"/>
              <a:cs typeface="Arial"/>
            </a:endParaRPr>
          </a:p>
          <a:p>
            <a:pPr>
              <a:lnSpc>
                <a:spcPts val="850"/>
              </a:lnSpc>
              <a:spcBef>
                <a:spcPts val="32"/>
              </a:spcBef>
            </a:pPr>
            <a:endParaRPr sz="850"/>
          </a:p>
          <a:p>
            <a:pPr marL="34290">
              <a:lnSpc>
                <a:spcPct val="100000"/>
              </a:lnSpc>
            </a:pPr>
            <a:r>
              <a:rPr sz="1100" smtClean="0">
                <a:latin typeface="Arial"/>
                <a:cs typeface="Arial"/>
              </a:rPr>
              <a:t>4</a:t>
            </a:r>
            <a:r>
              <a:rPr sz="1100" spc="-5" smtClean="0">
                <a:latin typeface="Arial"/>
                <a:cs typeface="Arial"/>
              </a:rPr>
              <a:t>G</a:t>
            </a:r>
            <a:r>
              <a:rPr sz="1100" spc="0" smtClean="0">
                <a:latin typeface="Arial"/>
                <a:cs typeface="Arial"/>
              </a:rPr>
              <a:t>5G</a:t>
            </a:r>
            <a:r>
              <a:rPr sz="1100" spc="15" smtClean="0">
                <a:latin typeface="Arial"/>
                <a:cs typeface="Arial"/>
              </a:rPr>
              <a:t> </a:t>
            </a:r>
            <a:r>
              <a:rPr sz="1100" spc="-35" smtClean="0">
                <a:latin typeface="Arial"/>
                <a:cs typeface="Arial"/>
              </a:rPr>
              <a:t>X</a:t>
            </a:r>
            <a:r>
              <a:rPr sz="1100" spc="30" smtClean="0">
                <a:latin typeface="Arial"/>
                <a:cs typeface="Arial"/>
              </a:rPr>
              <a:t>2</a:t>
            </a:r>
            <a:r>
              <a:rPr sz="1100" spc="105" smtClean="0">
                <a:latin typeface="Arial"/>
                <a:cs typeface="Arial"/>
              </a:rPr>
              <a:t>-</a:t>
            </a:r>
            <a:r>
              <a:rPr sz="1100" spc="-65" smtClean="0">
                <a:latin typeface="Arial"/>
                <a:cs typeface="Arial"/>
              </a:rPr>
              <a:t>C </a:t>
            </a:r>
            <a:r>
              <a:rPr sz="1100" spc="35" smtClean="0">
                <a:latin typeface="Arial"/>
                <a:cs typeface="Arial"/>
              </a:rPr>
              <a:t> </a:t>
            </a:r>
            <a:r>
              <a:rPr sz="1100" spc="5" smtClean="0">
                <a:latin typeface="Arial"/>
                <a:cs typeface="Arial"/>
              </a:rPr>
              <a:t>(</a:t>
            </a:r>
            <a:r>
              <a:rPr sz="1100" spc="15" smtClean="0">
                <a:latin typeface="Arial"/>
                <a:cs typeface="Arial"/>
              </a:rPr>
              <a:t>Xn)</a:t>
            </a:r>
            <a:endParaRPr sz="1100">
              <a:latin typeface="Arial"/>
              <a:cs typeface="Arial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6131305" y="2129154"/>
            <a:ext cx="2492756" cy="1967357"/>
          </a:xfrm>
          <a:custGeom>
            <a:rect l="l" t="t" r="r" b="b"/>
            <a:pathLst>
              <a:path w="2492755" h="1967357">
                <a:moveTo>
                  <a:pt x="2447315" y="70777"/>
                </a:moveTo>
                <a:lnTo>
                  <a:pt x="2440940" y="122809"/>
                </a:lnTo>
                <a:lnTo>
                  <a:pt x="2439543" y="138176"/>
                </a:lnTo>
                <a:lnTo>
                  <a:pt x="2439416" y="138684"/>
                </a:lnTo>
                <a:lnTo>
                  <a:pt x="2459228" y="140335"/>
                </a:lnTo>
                <a:lnTo>
                  <a:pt x="2459389" y="138176"/>
                </a:lnTo>
                <a:lnTo>
                  <a:pt x="2460625" y="124587"/>
                </a:lnTo>
                <a:lnTo>
                  <a:pt x="2462149" y="109855"/>
                </a:lnTo>
                <a:lnTo>
                  <a:pt x="2463546" y="95631"/>
                </a:lnTo>
                <a:lnTo>
                  <a:pt x="2464816" y="83185"/>
                </a:lnTo>
                <a:lnTo>
                  <a:pt x="2466365" y="76191"/>
                </a:lnTo>
                <a:lnTo>
                  <a:pt x="2447315" y="70777"/>
                </a:lnTo>
                <a:close/>
              </a:path>
              <a:path w="2492755" h="1967357">
                <a:moveTo>
                  <a:pt x="2488096" y="58928"/>
                </a:moveTo>
                <a:lnTo>
                  <a:pt x="2449957" y="58928"/>
                </a:lnTo>
                <a:lnTo>
                  <a:pt x="2469261" y="63119"/>
                </a:lnTo>
                <a:lnTo>
                  <a:pt x="2466365" y="76191"/>
                </a:lnTo>
                <a:lnTo>
                  <a:pt x="2492756" y="83693"/>
                </a:lnTo>
                <a:lnTo>
                  <a:pt x="2488096" y="58928"/>
                </a:lnTo>
                <a:close/>
              </a:path>
              <a:path w="2492755" h="1967357">
                <a:moveTo>
                  <a:pt x="2449957" y="58928"/>
                </a:moveTo>
                <a:lnTo>
                  <a:pt x="2447315" y="70777"/>
                </a:lnTo>
                <a:lnTo>
                  <a:pt x="2466365" y="76191"/>
                </a:lnTo>
                <a:lnTo>
                  <a:pt x="2469261" y="63119"/>
                </a:lnTo>
                <a:lnTo>
                  <a:pt x="2449957" y="58928"/>
                </a:lnTo>
                <a:close/>
              </a:path>
              <a:path w="2492755" h="1967357">
                <a:moveTo>
                  <a:pt x="2477008" y="0"/>
                </a:moveTo>
                <a:lnTo>
                  <a:pt x="2419477" y="62865"/>
                </a:lnTo>
                <a:lnTo>
                  <a:pt x="2447315" y="70777"/>
                </a:lnTo>
                <a:lnTo>
                  <a:pt x="2449957" y="58928"/>
                </a:lnTo>
                <a:lnTo>
                  <a:pt x="2488096" y="58928"/>
                </a:lnTo>
                <a:lnTo>
                  <a:pt x="2477008" y="0"/>
                </a:lnTo>
                <a:close/>
              </a:path>
              <a:path w="2492755" h="1967357">
                <a:moveTo>
                  <a:pt x="2434717" y="197993"/>
                </a:moveTo>
                <a:lnTo>
                  <a:pt x="2431824" y="237998"/>
                </a:lnTo>
                <a:lnTo>
                  <a:pt x="2429676" y="271018"/>
                </a:lnTo>
                <a:lnTo>
                  <a:pt x="2429256" y="277114"/>
                </a:lnTo>
                <a:lnTo>
                  <a:pt x="2449068" y="278511"/>
                </a:lnTo>
                <a:lnTo>
                  <a:pt x="2451845" y="236474"/>
                </a:lnTo>
                <a:lnTo>
                  <a:pt x="2454529" y="199517"/>
                </a:lnTo>
                <a:lnTo>
                  <a:pt x="2434717" y="197993"/>
                </a:lnTo>
                <a:close/>
              </a:path>
              <a:path w="2492755" h="1967357">
                <a:moveTo>
                  <a:pt x="2425319" y="336423"/>
                </a:moveTo>
                <a:lnTo>
                  <a:pt x="2424684" y="347218"/>
                </a:lnTo>
                <a:lnTo>
                  <a:pt x="2423573" y="362585"/>
                </a:lnTo>
                <a:lnTo>
                  <a:pt x="2422671" y="375920"/>
                </a:lnTo>
                <a:lnTo>
                  <a:pt x="2421890" y="386969"/>
                </a:lnTo>
                <a:lnTo>
                  <a:pt x="2420620" y="410972"/>
                </a:lnTo>
                <a:lnTo>
                  <a:pt x="2420620" y="416179"/>
                </a:lnTo>
                <a:lnTo>
                  <a:pt x="2440432" y="416306"/>
                </a:lnTo>
                <a:lnTo>
                  <a:pt x="2440493" y="410972"/>
                </a:lnTo>
                <a:lnTo>
                  <a:pt x="2441787" y="386969"/>
                </a:lnTo>
                <a:lnTo>
                  <a:pt x="2442464" y="375920"/>
                </a:lnTo>
                <a:lnTo>
                  <a:pt x="2443480" y="362585"/>
                </a:lnTo>
                <a:lnTo>
                  <a:pt x="2444467" y="347218"/>
                </a:lnTo>
                <a:lnTo>
                  <a:pt x="2445131" y="337820"/>
                </a:lnTo>
                <a:lnTo>
                  <a:pt x="2425319" y="336423"/>
                </a:lnTo>
                <a:close/>
              </a:path>
              <a:path w="2492755" h="1967357">
                <a:moveTo>
                  <a:pt x="2441702" y="475107"/>
                </a:moveTo>
                <a:lnTo>
                  <a:pt x="2421890" y="476123"/>
                </a:lnTo>
                <a:lnTo>
                  <a:pt x="2422144" y="481584"/>
                </a:lnTo>
                <a:lnTo>
                  <a:pt x="2425446" y="527304"/>
                </a:lnTo>
                <a:lnTo>
                  <a:pt x="2427605" y="555371"/>
                </a:lnTo>
                <a:lnTo>
                  <a:pt x="2447290" y="553974"/>
                </a:lnTo>
                <a:lnTo>
                  <a:pt x="2441956" y="480568"/>
                </a:lnTo>
                <a:lnTo>
                  <a:pt x="2441702" y="475107"/>
                </a:lnTo>
                <a:close/>
              </a:path>
              <a:path w="2492755" h="1967357">
                <a:moveTo>
                  <a:pt x="2450211" y="613791"/>
                </a:moveTo>
                <a:lnTo>
                  <a:pt x="2430399" y="614299"/>
                </a:lnTo>
                <a:lnTo>
                  <a:pt x="2430526" y="619252"/>
                </a:lnTo>
                <a:lnTo>
                  <a:pt x="2430257" y="643001"/>
                </a:lnTo>
                <a:lnTo>
                  <a:pt x="2428875" y="666623"/>
                </a:lnTo>
                <a:lnTo>
                  <a:pt x="2426462" y="691134"/>
                </a:lnTo>
                <a:lnTo>
                  <a:pt x="2426335" y="691642"/>
                </a:lnTo>
                <a:lnTo>
                  <a:pt x="2446020" y="694563"/>
                </a:lnTo>
                <a:lnTo>
                  <a:pt x="2448687" y="667766"/>
                </a:lnTo>
                <a:lnTo>
                  <a:pt x="2450086" y="642747"/>
                </a:lnTo>
                <a:lnTo>
                  <a:pt x="2450332" y="619252"/>
                </a:lnTo>
                <a:lnTo>
                  <a:pt x="2450211" y="613791"/>
                </a:lnTo>
                <a:close/>
              </a:path>
              <a:path w="2492755" h="1967357">
                <a:moveTo>
                  <a:pt x="2415413" y="748792"/>
                </a:moveTo>
                <a:lnTo>
                  <a:pt x="2409952" y="768858"/>
                </a:lnTo>
                <a:lnTo>
                  <a:pt x="2400808" y="796290"/>
                </a:lnTo>
                <a:lnTo>
                  <a:pt x="2390267" y="822833"/>
                </a:lnTo>
                <a:lnTo>
                  <a:pt x="2408809" y="830072"/>
                </a:lnTo>
                <a:lnTo>
                  <a:pt x="2419477" y="802640"/>
                </a:lnTo>
                <a:lnTo>
                  <a:pt x="2429129" y="773938"/>
                </a:lnTo>
                <a:lnTo>
                  <a:pt x="2434463" y="753999"/>
                </a:lnTo>
                <a:lnTo>
                  <a:pt x="2415413" y="748792"/>
                </a:lnTo>
                <a:close/>
              </a:path>
              <a:path w="2492755" h="1967357">
                <a:moveTo>
                  <a:pt x="2365629" y="875919"/>
                </a:moveTo>
                <a:lnTo>
                  <a:pt x="2361946" y="883412"/>
                </a:lnTo>
                <a:lnTo>
                  <a:pt x="2346198" y="913765"/>
                </a:lnTo>
                <a:lnTo>
                  <a:pt x="2329307" y="944626"/>
                </a:lnTo>
                <a:lnTo>
                  <a:pt x="2328799" y="945515"/>
                </a:lnTo>
                <a:lnTo>
                  <a:pt x="2346071" y="955167"/>
                </a:lnTo>
                <a:lnTo>
                  <a:pt x="2346579" y="954151"/>
                </a:lnTo>
                <a:lnTo>
                  <a:pt x="2363724" y="922909"/>
                </a:lnTo>
                <a:lnTo>
                  <a:pt x="2379853" y="892175"/>
                </a:lnTo>
                <a:lnTo>
                  <a:pt x="2383409" y="884682"/>
                </a:lnTo>
                <a:lnTo>
                  <a:pt x="2365629" y="875919"/>
                </a:lnTo>
                <a:close/>
              </a:path>
              <a:path w="2492755" h="1967357">
                <a:moveTo>
                  <a:pt x="2299589" y="997077"/>
                </a:moveTo>
                <a:lnTo>
                  <a:pt x="2259965" y="1065784"/>
                </a:lnTo>
                <a:lnTo>
                  <a:pt x="2277110" y="1075690"/>
                </a:lnTo>
                <a:lnTo>
                  <a:pt x="2316734" y="1006983"/>
                </a:lnTo>
                <a:lnTo>
                  <a:pt x="2299589" y="997077"/>
                </a:lnTo>
                <a:close/>
              </a:path>
              <a:path w="2492755" h="1967357">
                <a:moveTo>
                  <a:pt x="2230628" y="1117600"/>
                </a:moveTo>
                <a:lnTo>
                  <a:pt x="2219579" y="1137793"/>
                </a:lnTo>
                <a:lnTo>
                  <a:pt x="2202180" y="1170686"/>
                </a:lnTo>
                <a:lnTo>
                  <a:pt x="2193544" y="1188085"/>
                </a:lnTo>
                <a:lnTo>
                  <a:pt x="2211197" y="1196975"/>
                </a:lnTo>
                <a:lnTo>
                  <a:pt x="2219706" y="1179957"/>
                </a:lnTo>
                <a:lnTo>
                  <a:pt x="2236851" y="1147318"/>
                </a:lnTo>
                <a:lnTo>
                  <a:pt x="2248027" y="1127252"/>
                </a:lnTo>
                <a:lnTo>
                  <a:pt x="2230628" y="1117600"/>
                </a:lnTo>
                <a:close/>
              </a:path>
              <a:path w="2492755" h="1967357">
                <a:moveTo>
                  <a:pt x="2167890" y="1242441"/>
                </a:moveTo>
                <a:lnTo>
                  <a:pt x="2156587" y="1269365"/>
                </a:lnTo>
                <a:lnTo>
                  <a:pt x="2150237" y="1286256"/>
                </a:lnTo>
                <a:lnTo>
                  <a:pt x="2144268" y="1303655"/>
                </a:lnTo>
                <a:lnTo>
                  <a:pt x="2140077" y="1317752"/>
                </a:lnTo>
                <a:lnTo>
                  <a:pt x="2159127" y="1323340"/>
                </a:lnTo>
                <a:lnTo>
                  <a:pt x="2163064" y="1310132"/>
                </a:lnTo>
                <a:lnTo>
                  <a:pt x="2168652" y="1293241"/>
                </a:lnTo>
                <a:lnTo>
                  <a:pt x="2174875" y="1276985"/>
                </a:lnTo>
                <a:lnTo>
                  <a:pt x="2186178" y="1250188"/>
                </a:lnTo>
                <a:lnTo>
                  <a:pt x="2167890" y="1242441"/>
                </a:lnTo>
                <a:close/>
              </a:path>
              <a:path w="2492755" h="1967357">
                <a:moveTo>
                  <a:pt x="2124710" y="1375537"/>
                </a:moveTo>
                <a:lnTo>
                  <a:pt x="2124075" y="1378077"/>
                </a:lnTo>
                <a:lnTo>
                  <a:pt x="2115566" y="1417447"/>
                </a:lnTo>
                <a:lnTo>
                  <a:pt x="2108454" y="1453642"/>
                </a:lnTo>
                <a:lnTo>
                  <a:pt x="2128012" y="1457452"/>
                </a:lnTo>
                <a:lnTo>
                  <a:pt x="2134870" y="1421511"/>
                </a:lnTo>
                <a:lnTo>
                  <a:pt x="2143252" y="1382903"/>
                </a:lnTo>
                <a:lnTo>
                  <a:pt x="2143887" y="1380363"/>
                </a:lnTo>
                <a:lnTo>
                  <a:pt x="2124710" y="1375537"/>
                </a:lnTo>
                <a:close/>
              </a:path>
              <a:path w="2492755" h="1967357">
                <a:moveTo>
                  <a:pt x="2097913" y="1512316"/>
                </a:moveTo>
                <a:lnTo>
                  <a:pt x="2093468" y="1537335"/>
                </a:lnTo>
                <a:lnTo>
                  <a:pt x="2086483" y="1576451"/>
                </a:lnTo>
                <a:lnTo>
                  <a:pt x="2083689" y="1590167"/>
                </a:lnTo>
                <a:lnTo>
                  <a:pt x="2103120" y="1593977"/>
                </a:lnTo>
                <a:lnTo>
                  <a:pt x="2105914" y="1579880"/>
                </a:lnTo>
                <a:lnTo>
                  <a:pt x="2113026" y="1540764"/>
                </a:lnTo>
                <a:lnTo>
                  <a:pt x="2117471" y="1515745"/>
                </a:lnTo>
                <a:lnTo>
                  <a:pt x="2097913" y="1512316"/>
                </a:lnTo>
                <a:close/>
              </a:path>
              <a:path w="2492755" h="1967357">
                <a:moveTo>
                  <a:pt x="2071497" y="1648079"/>
                </a:moveTo>
                <a:lnTo>
                  <a:pt x="2057527" y="1700022"/>
                </a:lnTo>
                <a:lnTo>
                  <a:pt x="2049526" y="1722755"/>
                </a:lnTo>
                <a:lnTo>
                  <a:pt x="2068195" y="1729613"/>
                </a:lnTo>
                <a:lnTo>
                  <a:pt x="2081403" y="1689227"/>
                </a:lnTo>
                <a:lnTo>
                  <a:pt x="2090801" y="1652270"/>
                </a:lnTo>
                <a:lnTo>
                  <a:pt x="2071497" y="1648079"/>
                </a:lnTo>
                <a:close/>
              </a:path>
              <a:path w="2492755" h="1967357">
                <a:moveTo>
                  <a:pt x="1991931" y="1805705"/>
                </a:moveTo>
                <a:lnTo>
                  <a:pt x="1982343" y="1810131"/>
                </a:lnTo>
                <a:lnTo>
                  <a:pt x="1973326" y="1812925"/>
                </a:lnTo>
                <a:lnTo>
                  <a:pt x="1967992" y="1813814"/>
                </a:lnTo>
                <a:lnTo>
                  <a:pt x="1971421" y="1833372"/>
                </a:lnTo>
                <a:lnTo>
                  <a:pt x="2012188" y="1815973"/>
                </a:lnTo>
                <a:lnTo>
                  <a:pt x="2023033" y="1806321"/>
                </a:lnTo>
                <a:lnTo>
                  <a:pt x="1990979" y="1806321"/>
                </a:lnTo>
                <a:lnTo>
                  <a:pt x="1991931" y="1805705"/>
                </a:lnTo>
                <a:close/>
              </a:path>
              <a:path w="2492755" h="1967357">
                <a:moveTo>
                  <a:pt x="1992249" y="1805559"/>
                </a:moveTo>
                <a:lnTo>
                  <a:pt x="1991931" y="1805705"/>
                </a:lnTo>
                <a:lnTo>
                  <a:pt x="1990979" y="1806321"/>
                </a:lnTo>
                <a:lnTo>
                  <a:pt x="1992249" y="1805559"/>
                </a:lnTo>
                <a:close/>
              </a:path>
              <a:path w="2492755" h="1967357">
                <a:moveTo>
                  <a:pt x="2023753" y="1805559"/>
                </a:moveTo>
                <a:lnTo>
                  <a:pt x="1992249" y="1805559"/>
                </a:lnTo>
                <a:lnTo>
                  <a:pt x="1990979" y="1806321"/>
                </a:lnTo>
                <a:lnTo>
                  <a:pt x="2023033" y="1806321"/>
                </a:lnTo>
                <a:lnTo>
                  <a:pt x="2023753" y="1805559"/>
                </a:lnTo>
                <a:close/>
              </a:path>
              <a:path w="2492755" h="1967357">
                <a:moveTo>
                  <a:pt x="2024126" y="1773809"/>
                </a:moveTo>
                <a:lnTo>
                  <a:pt x="1991931" y="1805705"/>
                </a:lnTo>
                <a:lnTo>
                  <a:pt x="1992249" y="1805559"/>
                </a:lnTo>
                <a:lnTo>
                  <a:pt x="2023753" y="1805559"/>
                </a:lnTo>
                <a:lnTo>
                  <a:pt x="2030476" y="1798447"/>
                </a:lnTo>
                <a:lnTo>
                  <a:pt x="2038731" y="1787906"/>
                </a:lnTo>
                <a:lnTo>
                  <a:pt x="2040763" y="1784731"/>
                </a:lnTo>
                <a:lnTo>
                  <a:pt x="2024126" y="1773809"/>
                </a:lnTo>
                <a:close/>
              </a:path>
              <a:path w="2492755" h="1967357">
                <a:moveTo>
                  <a:pt x="1841246" y="1781429"/>
                </a:moveTo>
                <a:lnTo>
                  <a:pt x="1832737" y="1799463"/>
                </a:lnTo>
                <a:lnTo>
                  <a:pt x="1835785" y="1800860"/>
                </a:lnTo>
                <a:lnTo>
                  <a:pt x="1863344" y="1812798"/>
                </a:lnTo>
                <a:lnTo>
                  <a:pt x="1877060" y="1818132"/>
                </a:lnTo>
                <a:lnTo>
                  <a:pt x="1890522" y="1822958"/>
                </a:lnTo>
                <a:lnTo>
                  <a:pt x="1903857" y="1827149"/>
                </a:lnTo>
                <a:lnTo>
                  <a:pt x="1908429" y="1828292"/>
                </a:lnTo>
                <a:lnTo>
                  <a:pt x="1913382" y="1809115"/>
                </a:lnTo>
                <a:lnTo>
                  <a:pt x="1908810" y="1807972"/>
                </a:lnTo>
                <a:lnTo>
                  <a:pt x="1896491" y="1804035"/>
                </a:lnTo>
                <a:lnTo>
                  <a:pt x="1883664" y="1799463"/>
                </a:lnTo>
                <a:lnTo>
                  <a:pt x="1870710" y="1794383"/>
                </a:lnTo>
                <a:lnTo>
                  <a:pt x="1843659" y="1782572"/>
                </a:lnTo>
                <a:lnTo>
                  <a:pt x="1841246" y="1781429"/>
                </a:lnTo>
                <a:close/>
              </a:path>
              <a:path w="2492755" h="1967357">
                <a:moveTo>
                  <a:pt x="1714500" y="1723517"/>
                </a:moveTo>
                <a:lnTo>
                  <a:pt x="1707388" y="1741932"/>
                </a:lnTo>
                <a:lnTo>
                  <a:pt x="1721231" y="1747393"/>
                </a:lnTo>
                <a:lnTo>
                  <a:pt x="1749933" y="1759966"/>
                </a:lnTo>
                <a:lnTo>
                  <a:pt x="1778762" y="1773555"/>
                </a:lnTo>
                <a:lnTo>
                  <a:pt x="1779016" y="1773809"/>
                </a:lnTo>
                <a:lnTo>
                  <a:pt x="1787652" y="1755902"/>
                </a:lnTo>
                <a:lnTo>
                  <a:pt x="1787271" y="1755775"/>
                </a:lnTo>
                <a:lnTo>
                  <a:pt x="1758442" y="1742059"/>
                </a:lnTo>
                <a:lnTo>
                  <a:pt x="1729232" y="1729232"/>
                </a:lnTo>
                <a:lnTo>
                  <a:pt x="1714500" y="1723517"/>
                </a:lnTo>
                <a:close/>
              </a:path>
              <a:path w="2492755" h="1967357">
                <a:moveTo>
                  <a:pt x="1653136" y="1719834"/>
                </a:moveTo>
                <a:lnTo>
                  <a:pt x="1611376" y="1719834"/>
                </a:lnTo>
                <a:lnTo>
                  <a:pt x="1624457" y="1720342"/>
                </a:lnTo>
                <a:lnTo>
                  <a:pt x="1637538" y="1721866"/>
                </a:lnTo>
                <a:lnTo>
                  <a:pt x="1651127" y="1724406"/>
                </a:lnTo>
                <a:lnTo>
                  <a:pt x="1652016" y="1724533"/>
                </a:lnTo>
                <a:lnTo>
                  <a:pt x="1653136" y="1719834"/>
                </a:lnTo>
                <a:close/>
              </a:path>
              <a:path w="2492755" h="1967357">
                <a:moveTo>
                  <a:pt x="1612265" y="1700149"/>
                </a:moveTo>
                <a:lnTo>
                  <a:pt x="1598041" y="1700530"/>
                </a:lnTo>
                <a:lnTo>
                  <a:pt x="1583944" y="1702308"/>
                </a:lnTo>
                <a:lnTo>
                  <a:pt x="1573657" y="1704594"/>
                </a:lnTo>
                <a:lnTo>
                  <a:pt x="1577848" y="1723898"/>
                </a:lnTo>
                <a:lnTo>
                  <a:pt x="1586484" y="1721993"/>
                </a:lnTo>
                <a:lnTo>
                  <a:pt x="1598803" y="1720342"/>
                </a:lnTo>
                <a:lnTo>
                  <a:pt x="1611376" y="1719834"/>
                </a:lnTo>
                <a:lnTo>
                  <a:pt x="1653136" y="1719834"/>
                </a:lnTo>
                <a:lnTo>
                  <a:pt x="1656588" y="1705356"/>
                </a:lnTo>
                <a:lnTo>
                  <a:pt x="1655826" y="1705102"/>
                </a:lnTo>
                <a:lnTo>
                  <a:pt x="1641094" y="1702435"/>
                </a:lnTo>
                <a:lnTo>
                  <a:pt x="1626743" y="1700784"/>
                </a:lnTo>
                <a:lnTo>
                  <a:pt x="1612265" y="1700149"/>
                </a:lnTo>
                <a:close/>
              </a:path>
              <a:path w="2492755" h="1967357">
                <a:moveTo>
                  <a:pt x="1515999" y="1726565"/>
                </a:moveTo>
                <a:lnTo>
                  <a:pt x="1473835" y="1751584"/>
                </a:lnTo>
                <a:lnTo>
                  <a:pt x="1447800" y="1769618"/>
                </a:lnTo>
                <a:lnTo>
                  <a:pt x="1459103" y="1785874"/>
                </a:lnTo>
                <a:lnTo>
                  <a:pt x="1484503" y="1768221"/>
                </a:lnTo>
                <a:lnTo>
                  <a:pt x="1497584" y="1759839"/>
                </a:lnTo>
                <a:lnTo>
                  <a:pt x="1510538" y="1751965"/>
                </a:lnTo>
                <a:lnTo>
                  <a:pt x="1523492" y="1744980"/>
                </a:lnTo>
                <a:lnTo>
                  <a:pt x="1524762" y="1744345"/>
                </a:lnTo>
                <a:lnTo>
                  <a:pt x="1515999" y="1726565"/>
                </a:lnTo>
                <a:close/>
              </a:path>
              <a:path w="2492755" h="1967357">
                <a:moveTo>
                  <a:pt x="1400175" y="1806194"/>
                </a:moveTo>
                <a:lnTo>
                  <a:pt x="1392936" y="1811909"/>
                </a:lnTo>
                <a:lnTo>
                  <a:pt x="1366266" y="1833499"/>
                </a:lnTo>
                <a:lnTo>
                  <a:pt x="1338453" y="1855724"/>
                </a:lnTo>
                <a:lnTo>
                  <a:pt x="1350645" y="1871345"/>
                </a:lnTo>
                <a:lnTo>
                  <a:pt x="1352169" y="1870202"/>
                </a:lnTo>
                <a:lnTo>
                  <a:pt x="1412494" y="1821688"/>
                </a:lnTo>
                <a:lnTo>
                  <a:pt x="1400175" y="1806194"/>
                </a:lnTo>
                <a:close/>
              </a:path>
              <a:path w="2492755" h="1967357">
                <a:moveTo>
                  <a:pt x="1291336" y="1891411"/>
                </a:moveTo>
                <a:lnTo>
                  <a:pt x="1249680" y="1918462"/>
                </a:lnTo>
                <a:lnTo>
                  <a:pt x="1224915" y="1931289"/>
                </a:lnTo>
                <a:lnTo>
                  <a:pt x="1233678" y="1949069"/>
                </a:lnTo>
                <a:lnTo>
                  <a:pt x="1272921" y="1927606"/>
                </a:lnTo>
                <a:lnTo>
                  <a:pt x="1303020" y="1907413"/>
                </a:lnTo>
                <a:lnTo>
                  <a:pt x="1291336" y="1891411"/>
                </a:lnTo>
                <a:close/>
              </a:path>
              <a:path w="2492755" h="1967357">
                <a:moveTo>
                  <a:pt x="1099185" y="1934718"/>
                </a:moveTo>
                <a:lnTo>
                  <a:pt x="1091184" y="1952752"/>
                </a:lnTo>
                <a:lnTo>
                  <a:pt x="1092708" y="1953514"/>
                </a:lnTo>
                <a:lnTo>
                  <a:pt x="1104900" y="1958086"/>
                </a:lnTo>
                <a:lnTo>
                  <a:pt x="1117219" y="1961769"/>
                </a:lnTo>
                <a:lnTo>
                  <a:pt x="1129665" y="1964563"/>
                </a:lnTo>
                <a:lnTo>
                  <a:pt x="1142365" y="1966468"/>
                </a:lnTo>
                <a:lnTo>
                  <a:pt x="1155192" y="1967357"/>
                </a:lnTo>
                <a:lnTo>
                  <a:pt x="1168146" y="1967103"/>
                </a:lnTo>
                <a:lnTo>
                  <a:pt x="1173607" y="1966468"/>
                </a:lnTo>
                <a:lnTo>
                  <a:pt x="1171531" y="1947545"/>
                </a:lnTo>
                <a:lnTo>
                  <a:pt x="1154938" y="1947545"/>
                </a:lnTo>
                <a:lnTo>
                  <a:pt x="1143762" y="1946656"/>
                </a:lnTo>
                <a:lnTo>
                  <a:pt x="1132586" y="1945005"/>
                </a:lnTo>
                <a:lnTo>
                  <a:pt x="1121664" y="1942465"/>
                </a:lnTo>
                <a:lnTo>
                  <a:pt x="1110615" y="1939163"/>
                </a:lnTo>
                <a:lnTo>
                  <a:pt x="1099185" y="1934718"/>
                </a:lnTo>
                <a:close/>
              </a:path>
              <a:path w="2492755" h="1967357">
                <a:moveTo>
                  <a:pt x="1171448" y="1946783"/>
                </a:moveTo>
                <a:lnTo>
                  <a:pt x="1166114" y="1947418"/>
                </a:lnTo>
                <a:lnTo>
                  <a:pt x="1154938" y="1947545"/>
                </a:lnTo>
                <a:lnTo>
                  <a:pt x="1171531" y="1947545"/>
                </a:lnTo>
                <a:lnTo>
                  <a:pt x="1171448" y="1946783"/>
                </a:lnTo>
                <a:close/>
              </a:path>
              <a:path w="2492755" h="1967357">
                <a:moveTo>
                  <a:pt x="985901" y="1860169"/>
                </a:moveTo>
                <a:lnTo>
                  <a:pt x="973455" y="1875536"/>
                </a:lnTo>
                <a:lnTo>
                  <a:pt x="978281" y="1879473"/>
                </a:lnTo>
                <a:lnTo>
                  <a:pt x="1000506" y="1896872"/>
                </a:lnTo>
                <a:lnTo>
                  <a:pt x="1022985" y="1913636"/>
                </a:lnTo>
                <a:lnTo>
                  <a:pt x="1037590" y="1923415"/>
                </a:lnTo>
                <a:lnTo>
                  <a:pt x="1048639" y="1907032"/>
                </a:lnTo>
                <a:lnTo>
                  <a:pt x="1034034" y="1897253"/>
                </a:lnTo>
                <a:lnTo>
                  <a:pt x="1012317" y="1880997"/>
                </a:lnTo>
                <a:lnTo>
                  <a:pt x="985901" y="1860169"/>
                </a:lnTo>
                <a:close/>
              </a:path>
              <a:path w="2492755" h="1967357">
                <a:moveTo>
                  <a:pt x="873887" y="1776222"/>
                </a:moveTo>
                <a:lnTo>
                  <a:pt x="863727" y="1793240"/>
                </a:lnTo>
                <a:lnTo>
                  <a:pt x="868807" y="1796161"/>
                </a:lnTo>
                <a:lnTo>
                  <a:pt x="890651" y="1810639"/>
                </a:lnTo>
                <a:lnTo>
                  <a:pt x="912495" y="1826641"/>
                </a:lnTo>
                <a:lnTo>
                  <a:pt x="927354" y="1838325"/>
                </a:lnTo>
                <a:lnTo>
                  <a:pt x="939546" y="1822704"/>
                </a:lnTo>
                <a:lnTo>
                  <a:pt x="924687" y="1811020"/>
                </a:lnTo>
                <a:lnTo>
                  <a:pt x="902335" y="1794637"/>
                </a:lnTo>
                <a:lnTo>
                  <a:pt x="879729" y="1779651"/>
                </a:lnTo>
                <a:lnTo>
                  <a:pt x="873887" y="1776222"/>
                </a:lnTo>
                <a:close/>
              </a:path>
              <a:path w="2492755" h="1967357">
                <a:moveTo>
                  <a:pt x="814131" y="1762887"/>
                </a:moveTo>
                <a:lnTo>
                  <a:pt x="768604" y="1762887"/>
                </a:lnTo>
                <a:lnTo>
                  <a:pt x="780415" y="1763522"/>
                </a:lnTo>
                <a:lnTo>
                  <a:pt x="791718" y="1764792"/>
                </a:lnTo>
                <a:lnTo>
                  <a:pt x="802894" y="1767078"/>
                </a:lnTo>
                <a:lnTo>
                  <a:pt x="812292" y="1769618"/>
                </a:lnTo>
                <a:lnTo>
                  <a:pt x="814131" y="1762887"/>
                </a:lnTo>
                <a:close/>
              </a:path>
              <a:path w="2492755" h="1967357">
                <a:moveTo>
                  <a:pt x="769619" y="1743202"/>
                </a:moveTo>
                <a:lnTo>
                  <a:pt x="756285" y="1743329"/>
                </a:lnTo>
                <a:lnTo>
                  <a:pt x="742950" y="1744091"/>
                </a:lnTo>
                <a:lnTo>
                  <a:pt x="735330" y="1744980"/>
                </a:lnTo>
                <a:lnTo>
                  <a:pt x="737616" y="1764665"/>
                </a:lnTo>
                <a:lnTo>
                  <a:pt x="744093" y="1763903"/>
                </a:lnTo>
                <a:lnTo>
                  <a:pt x="756538" y="1763141"/>
                </a:lnTo>
                <a:lnTo>
                  <a:pt x="768604" y="1762887"/>
                </a:lnTo>
                <a:lnTo>
                  <a:pt x="814131" y="1762887"/>
                </a:lnTo>
                <a:lnTo>
                  <a:pt x="817499" y="1750568"/>
                </a:lnTo>
                <a:lnTo>
                  <a:pt x="808228" y="1748028"/>
                </a:lnTo>
                <a:lnTo>
                  <a:pt x="795655" y="1745488"/>
                </a:lnTo>
                <a:lnTo>
                  <a:pt x="782701" y="1743837"/>
                </a:lnTo>
                <a:lnTo>
                  <a:pt x="769619" y="1743202"/>
                </a:lnTo>
                <a:close/>
              </a:path>
              <a:path w="2492755" h="1967357">
                <a:moveTo>
                  <a:pt x="675894" y="1756156"/>
                </a:moveTo>
                <a:lnTo>
                  <a:pt x="674751" y="1756410"/>
                </a:lnTo>
                <a:lnTo>
                  <a:pt x="647319" y="1763649"/>
                </a:lnTo>
                <a:lnTo>
                  <a:pt x="598932" y="1777238"/>
                </a:lnTo>
                <a:lnTo>
                  <a:pt x="604266" y="1796288"/>
                </a:lnTo>
                <a:lnTo>
                  <a:pt x="652399" y="1782826"/>
                </a:lnTo>
                <a:lnTo>
                  <a:pt x="679196" y="1775714"/>
                </a:lnTo>
                <a:lnTo>
                  <a:pt x="680212" y="1775460"/>
                </a:lnTo>
                <a:lnTo>
                  <a:pt x="675894" y="1756156"/>
                </a:lnTo>
                <a:close/>
              </a:path>
              <a:path w="2492755" h="1967357">
                <a:moveTo>
                  <a:pt x="467233" y="1792351"/>
                </a:moveTo>
                <a:lnTo>
                  <a:pt x="463169" y="1811782"/>
                </a:lnTo>
                <a:lnTo>
                  <a:pt x="472440" y="1813687"/>
                </a:lnTo>
                <a:lnTo>
                  <a:pt x="483997" y="1815084"/>
                </a:lnTo>
                <a:lnTo>
                  <a:pt x="496062" y="1815465"/>
                </a:lnTo>
                <a:lnTo>
                  <a:pt x="508127" y="1815211"/>
                </a:lnTo>
                <a:lnTo>
                  <a:pt x="520700" y="1814195"/>
                </a:lnTo>
                <a:lnTo>
                  <a:pt x="533146" y="1812544"/>
                </a:lnTo>
                <a:lnTo>
                  <a:pt x="545465" y="1810512"/>
                </a:lnTo>
                <a:lnTo>
                  <a:pt x="542977" y="1795780"/>
                </a:lnTo>
                <a:lnTo>
                  <a:pt x="495554" y="1795780"/>
                </a:lnTo>
                <a:lnTo>
                  <a:pt x="484886" y="1795272"/>
                </a:lnTo>
                <a:lnTo>
                  <a:pt x="474853" y="1794002"/>
                </a:lnTo>
                <a:lnTo>
                  <a:pt x="467233" y="1792351"/>
                </a:lnTo>
                <a:close/>
              </a:path>
              <a:path w="2492755" h="1967357">
                <a:moveTo>
                  <a:pt x="542163" y="1790954"/>
                </a:moveTo>
                <a:lnTo>
                  <a:pt x="529844" y="1792986"/>
                </a:lnTo>
                <a:lnTo>
                  <a:pt x="518033" y="1794510"/>
                </a:lnTo>
                <a:lnTo>
                  <a:pt x="506603" y="1795399"/>
                </a:lnTo>
                <a:lnTo>
                  <a:pt x="495554" y="1795780"/>
                </a:lnTo>
                <a:lnTo>
                  <a:pt x="542977" y="1795780"/>
                </a:lnTo>
                <a:lnTo>
                  <a:pt x="542163" y="1790954"/>
                </a:lnTo>
                <a:close/>
              </a:path>
              <a:path w="2492755" h="1967357">
                <a:moveTo>
                  <a:pt x="390906" y="1698244"/>
                </a:moveTo>
                <a:lnTo>
                  <a:pt x="371729" y="1703324"/>
                </a:lnTo>
                <a:lnTo>
                  <a:pt x="372618" y="1706626"/>
                </a:lnTo>
                <a:lnTo>
                  <a:pt x="377317" y="1721485"/>
                </a:lnTo>
                <a:lnTo>
                  <a:pt x="395224" y="1760728"/>
                </a:lnTo>
                <a:lnTo>
                  <a:pt x="407669" y="1778000"/>
                </a:lnTo>
                <a:lnTo>
                  <a:pt x="423037" y="1765427"/>
                </a:lnTo>
                <a:lnTo>
                  <a:pt x="417956" y="1759204"/>
                </a:lnTo>
                <a:lnTo>
                  <a:pt x="411606" y="1749679"/>
                </a:lnTo>
                <a:lnTo>
                  <a:pt x="406019" y="1739265"/>
                </a:lnTo>
                <a:lnTo>
                  <a:pt x="400685" y="1727327"/>
                </a:lnTo>
                <a:lnTo>
                  <a:pt x="395859" y="1714500"/>
                </a:lnTo>
                <a:lnTo>
                  <a:pt x="391541" y="1700657"/>
                </a:lnTo>
                <a:lnTo>
                  <a:pt x="390906" y="1698244"/>
                </a:lnTo>
                <a:close/>
              </a:path>
              <a:path w="2492755" h="1967357">
                <a:moveTo>
                  <a:pt x="368681" y="1562989"/>
                </a:moveTo>
                <a:lnTo>
                  <a:pt x="348996" y="1565148"/>
                </a:lnTo>
                <a:lnTo>
                  <a:pt x="353060" y="1602867"/>
                </a:lnTo>
                <a:lnTo>
                  <a:pt x="355473" y="1621663"/>
                </a:lnTo>
                <a:lnTo>
                  <a:pt x="358267" y="1639824"/>
                </a:lnTo>
                <a:lnTo>
                  <a:pt x="359029" y="1644396"/>
                </a:lnTo>
                <a:lnTo>
                  <a:pt x="378460" y="1641094"/>
                </a:lnTo>
                <a:lnTo>
                  <a:pt x="377698" y="1636522"/>
                </a:lnTo>
                <a:lnTo>
                  <a:pt x="375158" y="1618742"/>
                </a:lnTo>
                <a:lnTo>
                  <a:pt x="372744" y="1600327"/>
                </a:lnTo>
                <a:lnTo>
                  <a:pt x="368681" y="1562989"/>
                </a:lnTo>
                <a:close/>
              </a:path>
              <a:path w="2492755" h="1967357">
                <a:moveTo>
                  <a:pt x="356362" y="1425067"/>
                </a:moveTo>
                <a:lnTo>
                  <a:pt x="336677" y="1426972"/>
                </a:lnTo>
                <a:lnTo>
                  <a:pt x="338200" y="1442212"/>
                </a:lnTo>
                <a:lnTo>
                  <a:pt x="341756" y="1483233"/>
                </a:lnTo>
                <a:lnTo>
                  <a:pt x="343662" y="1505712"/>
                </a:lnTo>
                <a:lnTo>
                  <a:pt x="363347" y="1504061"/>
                </a:lnTo>
                <a:lnTo>
                  <a:pt x="361442" y="1481582"/>
                </a:lnTo>
                <a:lnTo>
                  <a:pt x="357886" y="1440561"/>
                </a:lnTo>
                <a:lnTo>
                  <a:pt x="356362" y="1425067"/>
                </a:lnTo>
                <a:close/>
              </a:path>
              <a:path w="2492755" h="1967357">
                <a:moveTo>
                  <a:pt x="337058" y="1286891"/>
                </a:moveTo>
                <a:lnTo>
                  <a:pt x="317627" y="1290574"/>
                </a:lnTo>
                <a:lnTo>
                  <a:pt x="323850" y="1322832"/>
                </a:lnTo>
                <a:lnTo>
                  <a:pt x="329565" y="1361440"/>
                </a:lnTo>
                <a:lnTo>
                  <a:pt x="330327" y="1368044"/>
                </a:lnTo>
                <a:lnTo>
                  <a:pt x="350012" y="1365758"/>
                </a:lnTo>
                <a:lnTo>
                  <a:pt x="349250" y="1359154"/>
                </a:lnTo>
                <a:lnTo>
                  <a:pt x="343408" y="1319911"/>
                </a:lnTo>
                <a:lnTo>
                  <a:pt x="337058" y="1286891"/>
                </a:lnTo>
                <a:close/>
              </a:path>
              <a:path w="2492755" h="1967357">
                <a:moveTo>
                  <a:pt x="288290" y="1154684"/>
                </a:moveTo>
                <a:lnTo>
                  <a:pt x="270637" y="1163574"/>
                </a:lnTo>
                <a:lnTo>
                  <a:pt x="284606" y="1191006"/>
                </a:lnTo>
                <a:lnTo>
                  <a:pt x="291338" y="1205738"/>
                </a:lnTo>
                <a:lnTo>
                  <a:pt x="297434" y="1220597"/>
                </a:lnTo>
                <a:lnTo>
                  <a:pt x="302641" y="1234694"/>
                </a:lnTo>
                <a:lnTo>
                  <a:pt x="321183" y="1227963"/>
                </a:lnTo>
                <a:lnTo>
                  <a:pt x="315975" y="1213739"/>
                </a:lnTo>
                <a:lnTo>
                  <a:pt x="309625" y="1198118"/>
                </a:lnTo>
                <a:lnTo>
                  <a:pt x="302641" y="1182751"/>
                </a:lnTo>
                <a:lnTo>
                  <a:pt x="288290" y="1154684"/>
                </a:lnTo>
                <a:close/>
              </a:path>
              <a:path w="2492755" h="1967357">
                <a:moveTo>
                  <a:pt x="211328" y="1037336"/>
                </a:moveTo>
                <a:lnTo>
                  <a:pt x="195580" y="1049401"/>
                </a:lnTo>
                <a:lnTo>
                  <a:pt x="196215" y="1050163"/>
                </a:lnTo>
                <a:lnTo>
                  <a:pt x="216154" y="1077468"/>
                </a:lnTo>
                <a:lnTo>
                  <a:pt x="235077" y="1105027"/>
                </a:lnTo>
                <a:lnTo>
                  <a:pt x="240537" y="1113536"/>
                </a:lnTo>
                <a:lnTo>
                  <a:pt x="257302" y="1102868"/>
                </a:lnTo>
                <a:lnTo>
                  <a:pt x="251841" y="1094359"/>
                </a:lnTo>
                <a:lnTo>
                  <a:pt x="232410" y="1066165"/>
                </a:lnTo>
                <a:lnTo>
                  <a:pt x="212217" y="1038606"/>
                </a:lnTo>
                <a:lnTo>
                  <a:pt x="211328" y="1037336"/>
                </a:lnTo>
                <a:close/>
              </a:path>
              <a:path w="2492755" h="1967357">
                <a:moveTo>
                  <a:pt x="126365" y="927608"/>
                </a:moveTo>
                <a:lnTo>
                  <a:pt x="110617" y="939673"/>
                </a:lnTo>
                <a:lnTo>
                  <a:pt x="115443" y="946023"/>
                </a:lnTo>
                <a:lnTo>
                  <a:pt x="135255" y="971423"/>
                </a:lnTo>
                <a:lnTo>
                  <a:pt x="155575" y="997204"/>
                </a:lnTo>
                <a:lnTo>
                  <a:pt x="159385" y="1002157"/>
                </a:lnTo>
                <a:lnTo>
                  <a:pt x="175133" y="990092"/>
                </a:lnTo>
                <a:lnTo>
                  <a:pt x="150749" y="959231"/>
                </a:lnTo>
                <a:lnTo>
                  <a:pt x="131063" y="933831"/>
                </a:lnTo>
                <a:lnTo>
                  <a:pt x="126365" y="927608"/>
                </a:lnTo>
                <a:close/>
              </a:path>
              <a:path w="2492755" h="1967357">
                <a:moveTo>
                  <a:pt x="51688" y="813689"/>
                </a:moveTo>
                <a:lnTo>
                  <a:pt x="33655" y="821944"/>
                </a:lnTo>
                <a:lnTo>
                  <a:pt x="34543" y="823976"/>
                </a:lnTo>
                <a:lnTo>
                  <a:pt x="40640" y="835914"/>
                </a:lnTo>
                <a:lnTo>
                  <a:pt x="47243" y="847852"/>
                </a:lnTo>
                <a:lnTo>
                  <a:pt x="61975" y="871982"/>
                </a:lnTo>
                <a:lnTo>
                  <a:pt x="75184" y="891286"/>
                </a:lnTo>
                <a:lnTo>
                  <a:pt x="91567" y="880237"/>
                </a:lnTo>
                <a:lnTo>
                  <a:pt x="78486" y="860933"/>
                </a:lnTo>
                <a:lnTo>
                  <a:pt x="64262" y="837565"/>
                </a:lnTo>
                <a:lnTo>
                  <a:pt x="57912" y="826262"/>
                </a:lnTo>
                <a:lnTo>
                  <a:pt x="52197" y="814959"/>
                </a:lnTo>
                <a:lnTo>
                  <a:pt x="51688" y="813689"/>
                </a:lnTo>
                <a:close/>
              </a:path>
              <a:path w="2492755" h="1967357">
                <a:moveTo>
                  <a:pt x="19812" y="683768"/>
                </a:moveTo>
                <a:lnTo>
                  <a:pt x="0" y="684530"/>
                </a:lnTo>
                <a:lnTo>
                  <a:pt x="508" y="699516"/>
                </a:lnTo>
                <a:lnTo>
                  <a:pt x="2412" y="717804"/>
                </a:lnTo>
                <a:lnTo>
                  <a:pt x="5587" y="736981"/>
                </a:lnTo>
                <a:lnTo>
                  <a:pt x="10287" y="756920"/>
                </a:lnTo>
                <a:lnTo>
                  <a:pt x="12573" y="764921"/>
                </a:lnTo>
                <a:lnTo>
                  <a:pt x="31623" y="759460"/>
                </a:lnTo>
                <a:lnTo>
                  <a:pt x="29210" y="751332"/>
                </a:lnTo>
                <a:lnTo>
                  <a:pt x="24892" y="732536"/>
                </a:lnTo>
                <a:lnTo>
                  <a:pt x="21971" y="714629"/>
                </a:lnTo>
                <a:lnTo>
                  <a:pt x="20319" y="697484"/>
                </a:lnTo>
                <a:lnTo>
                  <a:pt x="19812" y="683768"/>
                </a:lnTo>
                <a:close/>
              </a:path>
              <a:path w="2492755" h="1967357">
                <a:moveTo>
                  <a:pt x="14859" y="545084"/>
                </a:moveTo>
                <a:lnTo>
                  <a:pt x="10541" y="575437"/>
                </a:lnTo>
                <a:lnTo>
                  <a:pt x="7747" y="594106"/>
                </a:lnTo>
                <a:lnTo>
                  <a:pt x="5206" y="612013"/>
                </a:lnTo>
                <a:lnTo>
                  <a:pt x="3683" y="623570"/>
                </a:lnTo>
                <a:lnTo>
                  <a:pt x="23368" y="626110"/>
                </a:lnTo>
                <a:lnTo>
                  <a:pt x="24765" y="614553"/>
                </a:lnTo>
                <a:lnTo>
                  <a:pt x="27305" y="596900"/>
                </a:lnTo>
                <a:lnTo>
                  <a:pt x="33019" y="558800"/>
                </a:lnTo>
                <a:lnTo>
                  <a:pt x="34417" y="547751"/>
                </a:lnTo>
                <a:lnTo>
                  <a:pt x="14859" y="545084"/>
                </a:lnTo>
                <a:close/>
              </a:path>
              <a:path w="2492755" h="1967357">
                <a:moveTo>
                  <a:pt x="28448" y="407416"/>
                </a:moveTo>
                <a:lnTo>
                  <a:pt x="25654" y="435737"/>
                </a:lnTo>
                <a:lnTo>
                  <a:pt x="24130" y="450215"/>
                </a:lnTo>
                <a:lnTo>
                  <a:pt x="22987" y="464058"/>
                </a:lnTo>
                <a:lnTo>
                  <a:pt x="21843" y="477266"/>
                </a:lnTo>
                <a:lnTo>
                  <a:pt x="21081" y="486537"/>
                </a:lnTo>
                <a:lnTo>
                  <a:pt x="40767" y="488188"/>
                </a:lnTo>
                <a:lnTo>
                  <a:pt x="41529" y="478917"/>
                </a:lnTo>
                <a:lnTo>
                  <a:pt x="42672" y="465709"/>
                </a:lnTo>
                <a:lnTo>
                  <a:pt x="43942" y="451993"/>
                </a:lnTo>
                <a:lnTo>
                  <a:pt x="45338" y="437642"/>
                </a:lnTo>
                <a:lnTo>
                  <a:pt x="48133" y="409448"/>
                </a:lnTo>
                <a:lnTo>
                  <a:pt x="28448" y="407416"/>
                </a:lnTo>
                <a:close/>
              </a:path>
              <a:path w="2492755" h="1967357">
                <a:moveTo>
                  <a:pt x="44958" y="269494"/>
                </a:moveTo>
                <a:lnTo>
                  <a:pt x="40131" y="307213"/>
                </a:lnTo>
                <a:lnTo>
                  <a:pt x="36068" y="340995"/>
                </a:lnTo>
                <a:lnTo>
                  <a:pt x="35179" y="348234"/>
                </a:lnTo>
                <a:lnTo>
                  <a:pt x="54863" y="350520"/>
                </a:lnTo>
                <a:lnTo>
                  <a:pt x="55625" y="343281"/>
                </a:lnTo>
                <a:lnTo>
                  <a:pt x="59817" y="309626"/>
                </a:lnTo>
                <a:lnTo>
                  <a:pt x="64643" y="272034"/>
                </a:lnTo>
                <a:lnTo>
                  <a:pt x="44958" y="269494"/>
                </a:lnTo>
                <a:close/>
              </a:path>
              <a:path w="2492755" h="1967357">
                <a:moveTo>
                  <a:pt x="64008" y="131953"/>
                </a:moveTo>
                <a:lnTo>
                  <a:pt x="62865" y="139573"/>
                </a:lnTo>
                <a:lnTo>
                  <a:pt x="58166" y="171704"/>
                </a:lnTo>
                <a:lnTo>
                  <a:pt x="52831" y="210439"/>
                </a:lnTo>
                <a:lnTo>
                  <a:pt x="72390" y="213106"/>
                </a:lnTo>
                <a:lnTo>
                  <a:pt x="77850" y="174371"/>
                </a:lnTo>
                <a:lnTo>
                  <a:pt x="82550" y="142367"/>
                </a:lnTo>
                <a:lnTo>
                  <a:pt x="83693" y="134747"/>
                </a:lnTo>
                <a:lnTo>
                  <a:pt x="64008" y="131953"/>
                </a:lnTo>
                <a:close/>
              </a:path>
              <a:path w="2492755" h="1967357">
                <a:moveTo>
                  <a:pt x="93980" y="9017"/>
                </a:moveTo>
                <a:lnTo>
                  <a:pt x="43687" y="77851"/>
                </a:lnTo>
                <a:lnTo>
                  <a:pt x="118872" y="90424"/>
                </a:lnTo>
                <a:lnTo>
                  <a:pt x="114522" y="76200"/>
                </a:lnTo>
                <a:lnTo>
                  <a:pt x="92710" y="76200"/>
                </a:lnTo>
                <a:lnTo>
                  <a:pt x="73152" y="73025"/>
                </a:lnTo>
                <a:lnTo>
                  <a:pt x="73660" y="70104"/>
                </a:lnTo>
                <a:lnTo>
                  <a:pt x="112658" y="70104"/>
                </a:lnTo>
                <a:lnTo>
                  <a:pt x="93980" y="9017"/>
                </a:lnTo>
                <a:close/>
              </a:path>
              <a:path w="2492755" h="1967357">
                <a:moveTo>
                  <a:pt x="73660" y="70104"/>
                </a:moveTo>
                <a:lnTo>
                  <a:pt x="73152" y="73025"/>
                </a:lnTo>
                <a:lnTo>
                  <a:pt x="92710" y="76200"/>
                </a:lnTo>
                <a:lnTo>
                  <a:pt x="93218" y="73152"/>
                </a:lnTo>
                <a:lnTo>
                  <a:pt x="73660" y="70104"/>
                </a:lnTo>
                <a:close/>
              </a:path>
              <a:path w="2492755" h="1967357">
                <a:moveTo>
                  <a:pt x="112658" y="70104"/>
                </a:moveTo>
                <a:lnTo>
                  <a:pt x="73660" y="70104"/>
                </a:lnTo>
                <a:lnTo>
                  <a:pt x="93218" y="73152"/>
                </a:lnTo>
                <a:lnTo>
                  <a:pt x="92710" y="76200"/>
                </a:lnTo>
                <a:lnTo>
                  <a:pt x="114522" y="76200"/>
                </a:lnTo>
                <a:lnTo>
                  <a:pt x="112658" y="70104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6127750" y="6212332"/>
            <a:ext cx="2188210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mtClean="0">
                <a:latin typeface="Microsoft JhengHei Light"/>
                <a:cs typeface="Microsoft JhengHei Light"/>
              </a:rPr>
              <a:t>协议要求</a:t>
            </a:r>
            <a:r>
              <a:rPr sz="1400" spc="15" smtClean="0">
                <a:latin typeface="Arial"/>
                <a:cs typeface="Arial"/>
              </a:rPr>
              <a:t>X</a:t>
            </a:r>
            <a:r>
              <a:rPr sz="1400" spc="20" smtClean="0">
                <a:latin typeface="Arial"/>
                <a:cs typeface="Arial"/>
              </a:rPr>
              <a:t>n</a:t>
            </a:r>
            <a:r>
              <a:rPr sz="1400" spc="5" smtClean="0">
                <a:latin typeface="Arial"/>
                <a:cs typeface="Arial"/>
              </a:rPr>
              <a:t> </a:t>
            </a:r>
            <a:r>
              <a:rPr sz="1400" spc="0" smtClean="0">
                <a:latin typeface="Microsoft JhengHei Light"/>
                <a:cs typeface="Microsoft JhengHei Light"/>
              </a:rPr>
              <a:t>之间单向</a:t>
            </a:r>
            <a:r>
              <a:rPr sz="1400" spc="45" smtClean="0">
                <a:latin typeface="Arial"/>
                <a:cs typeface="Arial"/>
              </a:rPr>
              <a:t>25ms</a:t>
            </a:r>
            <a:endParaRPr sz="1400">
              <a:latin typeface="Arial"/>
              <a:cs typeface="Arial"/>
            </a:endParaRPr>
          </a:p>
        </p:txBody>
      </p:sp>
      <p:sp>
        <p:nvSpPr>
          <p:cNvPr id="52" name="object 5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7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7847838" y="1829689"/>
            <a:ext cx="76390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pc="25" smtClean="0">
                <a:latin typeface="Arial"/>
                <a:cs typeface="Arial"/>
              </a:rPr>
              <a:t>U</a:t>
            </a:r>
            <a:r>
              <a:rPr sz="1200" spc="45" smtClean="0">
                <a:latin typeface="Arial"/>
                <a:cs typeface="Arial"/>
              </a:rPr>
              <a:t>MP</a:t>
            </a:r>
            <a:r>
              <a:rPr sz="1200" spc="-190" smtClean="0">
                <a:latin typeface="Arial"/>
                <a:cs typeface="Arial"/>
              </a:rPr>
              <a:t>T</a:t>
            </a:r>
            <a:r>
              <a:rPr sz="1200" spc="10" smtClean="0">
                <a:latin typeface="Arial"/>
                <a:cs typeface="Arial"/>
              </a:rPr>
              <a:t>e</a:t>
            </a:r>
            <a:r>
              <a:rPr sz="1200" spc="-5" smtClean="0">
                <a:latin typeface="Arial"/>
                <a:cs typeface="Arial"/>
              </a:rPr>
              <a:t>(</a:t>
            </a:r>
            <a:r>
              <a:rPr sz="1200" spc="95" smtClean="0">
                <a:latin typeface="Arial"/>
                <a:cs typeface="Arial"/>
              </a:rPr>
              <a:t>N</a:t>
            </a:r>
            <a:r>
              <a:rPr sz="1200" spc="0" smtClean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557773" y="1829689"/>
            <a:ext cx="71183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pc="25" smtClean="0">
                <a:latin typeface="Arial"/>
                <a:cs typeface="Arial"/>
              </a:rPr>
              <a:t>U</a:t>
            </a:r>
            <a:r>
              <a:rPr sz="1200" spc="45" smtClean="0">
                <a:latin typeface="Arial"/>
                <a:cs typeface="Arial"/>
              </a:rPr>
              <a:t>MP</a:t>
            </a:r>
            <a:r>
              <a:rPr sz="1200" spc="-170" smtClean="0">
                <a:latin typeface="Arial"/>
                <a:cs typeface="Arial"/>
              </a:rPr>
              <a:t>T</a:t>
            </a:r>
            <a:r>
              <a:rPr sz="1200" spc="10" smtClean="0">
                <a:latin typeface="Arial"/>
                <a:cs typeface="Arial"/>
              </a:rPr>
              <a:t>x</a:t>
            </a:r>
            <a:r>
              <a:rPr sz="1200" spc="-5" smtClean="0">
                <a:latin typeface="Arial"/>
                <a:cs typeface="Arial"/>
              </a:rPr>
              <a:t>(</a:t>
            </a:r>
            <a:r>
              <a:rPr sz="1200" spc="-60" smtClean="0">
                <a:latin typeface="Arial"/>
                <a:cs typeface="Arial"/>
              </a:rPr>
              <a:t>L</a:t>
            </a:r>
            <a:r>
              <a:rPr sz="1200" spc="0" smtClean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952746" y="939419"/>
            <a:ext cx="777240" cy="298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pc="-135" smtClean="0">
                <a:latin typeface="Calibri"/>
                <a:cs typeface="Calibri"/>
              </a:rPr>
              <a:t>L</a:t>
            </a:r>
            <a:r>
              <a:rPr sz="1800" spc="0" smtClean="0">
                <a:latin typeface="Calibri"/>
                <a:cs typeface="Calibri"/>
              </a:rPr>
              <a:t>TE</a:t>
            </a:r>
            <a:r>
              <a:rPr sz="1800" spc="5" smtClean="0">
                <a:latin typeface="Calibri"/>
                <a:cs typeface="Calibri"/>
              </a:rPr>
              <a:t> </a:t>
            </a:r>
            <a:r>
              <a:rPr sz="1800" spc="-10" smtClean="0">
                <a:latin typeface="Calibri"/>
                <a:cs typeface="Calibri"/>
              </a:rPr>
              <a:t>B</a:t>
            </a:r>
            <a:r>
              <a:rPr sz="1800" spc="-5" smtClean="0">
                <a:latin typeface="Calibri"/>
                <a:cs typeface="Calibri"/>
              </a:rPr>
              <a:t>B</a:t>
            </a:r>
            <a:r>
              <a:rPr sz="1800" spc="-15" smtClean="0">
                <a:latin typeface="Calibri"/>
                <a:cs typeface="Calibri"/>
              </a:rPr>
              <a:t>U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257415" y="939419"/>
            <a:ext cx="734060" cy="298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pc="-15" smtClean="0">
                <a:latin typeface="Calibri"/>
                <a:cs typeface="Calibri"/>
              </a:rPr>
              <a:t>5G </a:t>
            </a:r>
            <a:r>
              <a:rPr sz="1800" spc="-5" smtClean="0">
                <a:latin typeface="Calibri"/>
                <a:cs typeface="Calibri"/>
              </a:rPr>
              <a:t>B</a:t>
            </a:r>
            <a:r>
              <a:rPr sz="1800" spc="-15" smtClean="0">
                <a:latin typeface="Calibri"/>
                <a:cs typeface="Calibri"/>
              </a:rPr>
              <a:t>BU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1" name="object 5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90" smtClean="0">
                <a:solidFill>
                  <a:srgbClr val="C00000"/>
                </a:solidFill>
                <a:latin typeface="Arial"/>
                <a:cs typeface="Arial"/>
              </a:rPr>
              <a:t>NSA</a:t>
            </a:r>
            <a:r>
              <a:rPr sz="3200" b="1" spc="90" smtClean="0">
                <a:solidFill>
                  <a:srgbClr val="C00000"/>
                </a:solidFill>
                <a:latin typeface="Microsoft JhengHei"/>
                <a:cs typeface="Microsoft JhengHei"/>
              </a:rPr>
              <a:t>组网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4189" y="5107178"/>
            <a:ext cx="6177280" cy="8661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mtClean="0">
                <a:latin typeface="Microsoft JhengHei Light"/>
                <a:cs typeface="Microsoft JhengHei Light"/>
              </a:rPr>
              <a:t>组网原则</a:t>
            </a:r>
            <a:r>
              <a:rPr sz="1400" spc="-55" smtClean="0">
                <a:latin typeface="Arial"/>
                <a:cs typeface="Arial"/>
              </a:rPr>
              <a:t>: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354965"/>
              </a:tabLst>
            </a:pPr>
            <a:r>
              <a:rPr sz="1400" spc="-5" smtClean="0">
                <a:latin typeface="Arial"/>
                <a:cs typeface="Arial"/>
              </a:rPr>
              <a:t>1.	</a:t>
            </a:r>
            <a:r>
              <a:rPr sz="1400" spc="-5" smtClean="0">
                <a:latin typeface="Microsoft JhengHei Light"/>
                <a:cs typeface="Microsoft JhengHei Light"/>
              </a:rPr>
              <a:t>针对此次验证区域新建</a:t>
            </a:r>
            <a:r>
              <a:rPr sz="1400" spc="-15" smtClean="0">
                <a:latin typeface="Microsoft JhengHei Light"/>
                <a:cs typeface="Microsoft JhengHei Light"/>
              </a:rPr>
              <a:t>一</a:t>
            </a:r>
            <a:r>
              <a:rPr sz="1400" spc="0" smtClean="0">
                <a:latin typeface="Microsoft JhengHei Light"/>
                <a:cs typeface="Microsoft JhengHei Light"/>
              </a:rPr>
              <a:t>套</a:t>
            </a:r>
            <a:r>
              <a:rPr sz="1400" spc="20" smtClean="0">
                <a:latin typeface="Arial"/>
                <a:cs typeface="Arial"/>
              </a:rPr>
              <a:t>RA</a:t>
            </a:r>
            <a:r>
              <a:rPr sz="1400" spc="30" smtClean="0">
                <a:latin typeface="Arial"/>
                <a:cs typeface="Arial"/>
              </a:rPr>
              <a:t>N</a:t>
            </a:r>
            <a:r>
              <a:rPr sz="1400" spc="30" smtClean="0">
                <a:latin typeface="Microsoft JhengHei Light"/>
                <a:cs typeface="Microsoft JhengHei Light"/>
              </a:rPr>
              <a:t>网</a:t>
            </a:r>
            <a:r>
              <a:rPr sz="1400" spc="-15" smtClean="0">
                <a:latin typeface="Microsoft JhengHei Light"/>
                <a:cs typeface="Microsoft JhengHei Light"/>
              </a:rPr>
              <a:t>管</a:t>
            </a:r>
            <a:r>
              <a:rPr sz="1400" spc="0" smtClean="0">
                <a:latin typeface="Microsoft JhengHei Light"/>
                <a:cs typeface="Microsoft JhengHei Light"/>
              </a:rPr>
              <a:t>、核</a:t>
            </a:r>
            <a:r>
              <a:rPr sz="1400" spc="-15" smtClean="0">
                <a:latin typeface="Microsoft JhengHei Light"/>
                <a:cs typeface="Microsoft JhengHei Light"/>
              </a:rPr>
              <a:t>心</a:t>
            </a:r>
            <a:r>
              <a:rPr sz="1400" spc="0" smtClean="0">
                <a:latin typeface="Microsoft JhengHei Light"/>
                <a:cs typeface="Microsoft JhengHei Light"/>
              </a:rPr>
              <a:t>网网</a:t>
            </a:r>
            <a:r>
              <a:rPr sz="1400" spc="-15" smtClean="0">
                <a:latin typeface="Microsoft JhengHei Light"/>
                <a:cs typeface="Microsoft JhengHei Light"/>
              </a:rPr>
              <a:t>管</a:t>
            </a:r>
            <a:r>
              <a:rPr sz="1400" spc="0" smtClean="0">
                <a:latin typeface="Microsoft JhengHei Light"/>
                <a:cs typeface="Microsoft JhengHei Light"/>
              </a:rPr>
              <a:t>以及</a:t>
            </a:r>
            <a:r>
              <a:rPr sz="1400" spc="-15" smtClean="0">
                <a:latin typeface="Microsoft JhengHei Light"/>
                <a:cs typeface="Microsoft JhengHei Light"/>
              </a:rPr>
              <a:t>新</a:t>
            </a:r>
            <a:r>
              <a:rPr sz="1400" spc="0" smtClean="0">
                <a:latin typeface="Microsoft JhengHei Light"/>
                <a:cs typeface="Microsoft JhengHei Light"/>
              </a:rPr>
              <a:t>核心</a:t>
            </a:r>
            <a:r>
              <a:rPr sz="1400" spc="-15" smtClean="0">
                <a:latin typeface="Microsoft JhengHei Light"/>
                <a:cs typeface="Microsoft JhengHei Light"/>
              </a:rPr>
              <a:t>网</a:t>
            </a:r>
            <a:r>
              <a:rPr sz="1400" spc="5" smtClean="0">
                <a:latin typeface="Microsoft JhengHei Light"/>
                <a:cs typeface="Microsoft JhengHei Light"/>
              </a:rPr>
              <a:t>和</a:t>
            </a:r>
            <a:r>
              <a:rPr sz="1400" spc="5" smtClean="0">
                <a:latin typeface="Arial"/>
                <a:cs typeface="Arial"/>
              </a:rPr>
              <a:t>NR</a:t>
            </a:r>
            <a:r>
              <a:rPr sz="1400" spc="0" smtClean="0">
                <a:latin typeface="Microsoft JhengHei Light"/>
                <a:cs typeface="Microsoft JhengHei Light"/>
              </a:rPr>
              <a:t>基站</a:t>
            </a:r>
            <a:endParaRPr sz="1400">
              <a:latin typeface="Microsoft JhengHei Light"/>
              <a:cs typeface="Microsoft JhengHei Light"/>
            </a:endParaRPr>
          </a:p>
          <a:p>
            <a:pPr marL="12700">
              <a:lnSpc>
                <a:spcPct val="100000"/>
              </a:lnSpc>
              <a:tabLst>
                <a:tab pos="354965"/>
              </a:tabLst>
            </a:pPr>
            <a:r>
              <a:rPr sz="1400" spc="-5" smtClean="0">
                <a:latin typeface="Arial"/>
                <a:cs typeface="Arial"/>
              </a:rPr>
              <a:t>2.	</a:t>
            </a:r>
            <a:r>
              <a:rPr sz="1400" spc="-5" smtClean="0">
                <a:latin typeface="Microsoft JhengHei Light"/>
                <a:cs typeface="Microsoft JhengHei Light"/>
              </a:rPr>
              <a:t>新建的</a:t>
            </a:r>
            <a:r>
              <a:rPr sz="1400" spc="-5" smtClean="0">
                <a:latin typeface="Arial"/>
                <a:cs typeface="Arial"/>
              </a:rPr>
              <a:t>5</a:t>
            </a:r>
            <a:r>
              <a:rPr sz="1400" spc="-20" smtClean="0">
                <a:latin typeface="Arial"/>
                <a:cs typeface="Arial"/>
              </a:rPr>
              <a:t>G</a:t>
            </a:r>
            <a:r>
              <a:rPr sz="1400" spc="0" smtClean="0">
                <a:latin typeface="Microsoft JhengHei Light"/>
                <a:cs typeface="Microsoft JhengHei Light"/>
              </a:rPr>
              <a:t>站点，建议</a:t>
            </a:r>
            <a:r>
              <a:rPr sz="1400" spc="-15" smtClean="0">
                <a:latin typeface="Microsoft JhengHei Light"/>
                <a:cs typeface="Microsoft JhengHei Light"/>
              </a:rPr>
              <a:t>都</a:t>
            </a:r>
            <a:r>
              <a:rPr sz="1400" spc="0" smtClean="0">
                <a:latin typeface="Microsoft JhengHei Light"/>
                <a:cs typeface="Microsoft JhengHei Light"/>
              </a:rPr>
              <a:t>割接</a:t>
            </a:r>
            <a:r>
              <a:rPr sz="1400" spc="-10" smtClean="0">
                <a:latin typeface="Microsoft JhengHei Light"/>
                <a:cs typeface="Microsoft JhengHei Light"/>
              </a:rPr>
              <a:t>到</a:t>
            </a:r>
            <a:r>
              <a:rPr sz="1400" spc="-5" smtClean="0">
                <a:latin typeface="Arial"/>
                <a:cs typeface="Arial"/>
              </a:rPr>
              <a:t>5</a:t>
            </a:r>
            <a:r>
              <a:rPr sz="1400" spc="-30" smtClean="0">
                <a:latin typeface="Arial"/>
                <a:cs typeface="Arial"/>
              </a:rPr>
              <a:t>G</a:t>
            </a:r>
            <a:r>
              <a:rPr sz="1400" spc="0" smtClean="0">
                <a:latin typeface="Microsoft JhengHei Light"/>
                <a:cs typeface="Microsoft JhengHei Light"/>
              </a:rPr>
              <a:t>的网管</a:t>
            </a:r>
            <a:endParaRPr sz="1400">
              <a:latin typeface="Microsoft JhengHei Light"/>
              <a:cs typeface="Microsoft JhengHei Light"/>
            </a:endParaRPr>
          </a:p>
          <a:p>
            <a:pPr marL="12700">
              <a:lnSpc>
                <a:spcPct val="100000"/>
              </a:lnSpc>
              <a:tabLst>
                <a:tab pos="354965"/>
              </a:tabLst>
            </a:pPr>
            <a:r>
              <a:rPr sz="1400" spc="-10" smtClean="0">
                <a:solidFill>
                  <a:srgbClr val="0000FF"/>
                </a:solidFill>
                <a:latin typeface="Arial"/>
                <a:cs typeface="Arial"/>
              </a:rPr>
              <a:t>3.	</a:t>
            </a:r>
            <a:r>
              <a:rPr sz="1400" spc="-5" smtClean="0">
                <a:solidFill>
                  <a:srgbClr val="0000FF"/>
                </a:solidFill>
                <a:latin typeface="Microsoft JhengHei Light"/>
                <a:cs typeface="Microsoft JhengHei Light"/>
              </a:rPr>
              <a:t>新建测试</a:t>
            </a:r>
            <a:r>
              <a:rPr sz="1400" spc="15" smtClean="0">
                <a:solidFill>
                  <a:srgbClr val="0000FF"/>
                </a:solidFill>
                <a:latin typeface="Arial"/>
                <a:cs typeface="Arial"/>
              </a:rPr>
              <a:t>PLM</a:t>
            </a:r>
            <a:r>
              <a:rPr sz="1400" spc="130" smtClean="0">
                <a:solidFill>
                  <a:srgbClr val="0000FF"/>
                </a:solidFill>
                <a:latin typeface="Arial"/>
                <a:cs typeface="Arial"/>
              </a:rPr>
              <a:t>N</a:t>
            </a:r>
            <a:endParaRPr sz="14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808976" y="3614928"/>
            <a:ext cx="1972055" cy="1109472"/>
          </a:xfrm>
          <a:custGeom>
            <a:rect l="l" t="t" r="r" b="b"/>
            <a:pathLst>
              <a:path w="1972055" h="1109472">
                <a:moveTo>
                  <a:pt x="0" y="1109472"/>
                </a:moveTo>
                <a:lnTo>
                  <a:pt x="1972055" y="1109472"/>
                </a:lnTo>
                <a:lnTo>
                  <a:pt x="1972055" y="0"/>
                </a:lnTo>
                <a:lnTo>
                  <a:pt x="0" y="0"/>
                </a:lnTo>
                <a:lnTo>
                  <a:pt x="0" y="1109472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2330195" y="3235451"/>
            <a:ext cx="675767" cy="379856"/>
          </a:xfrm>
          <a:custGeom>
            <a:rect l="l" t="t" r="r" b="b"/>
            <a:pathLst>
              <a:path w="675767" h="379856">
                <a:moveTo>
                  <a:pt x="0" y="0"/>
                </a:moveTo>
                <a:lnTo>
                  <a:pt x="675767" y="379857"/>
                </a:lnTo>
              </a:path>
            </a:pathLst>
          </a:custGeom>
          <a:ln w="914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094735" y="4271009"/>
            <a:ext cx="758190" cy="2546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eNodeB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17370" y="3672585"/>
            <a:ext cx="63373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核心网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740407" y="2430779"/>
            <a:ext cx="355092" cy="510666"/>
          </a:xfrm>
          <a:custGeom>
            <a:rect l="l" t="t" r="r" b="b"/>
            <a:pathLst>
              <a:path w="355092" h="510665">
                <a:moveTo>
                  <a:pt x="0" y="0"/>
                </a:moveTo>
                <a:lnTo>
                  <a:pt x="355092" y="510667"/>
                </a:lnTo>
              </a:path>
            </a:pathLst>
          </a:custGeom>
          <a:ln w="914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1303019" y="1804416"/>
            <a:ext cx="873252" cy="626363"/>
          </a:xfrm>
          <a:custGeom>
            <a:rect l="l" t="t" r="r" b="b"/>
            <a:pathLst>
              <a:path w="873252" h="626363">
                <a:moveTo>
                  <a:pt x="0" y="626363"/>
                </a:moveTo>
                <a:lnTo>
                  <a:pt x="873252" y="626363"/>
                </a:lnTo>
                <a:lnTo>
                  <a:pt x="873252" y="0"/>
                </a:lnTo>
                <a:lnTo>
                  <a:pt x="0" y="0"/>
                </a:lnTo>
                <a:lnTo>
                  <a:pt x="0" y="62636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1303019" y="1804416"/>
            <a:ext cx="873252" cy="626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1287017" y="1788414"/>
            <a:ext cx="905256" cy="658367"/>
          </a:xfrm>
          <a:custGeom>
            <a:rect l="l" t="t" r="r" b="b"/>
            <a:pathLst>
              <a:path w="905256" h="658367">
                <a:moveTo>
                  <a:pt x="0" y="658367"/>
                </a:moveTo>
                <a:lnTo>
                  <a:pt x="905256" y="658367"/>
                </a:lnTo>
                <a:lnTo>
                  <a:pt x="905256" y="0"/>
                </a:lnTo>
                <a:lnTo>
                  <a:pt x="0" y="0"/>
                </a:lnTo>
                <a:lnTo>
                  <a:pt x="0" y="658367"/>
                </a:lnTo>
                <a:close/>
              </a:path>
            </a:pathLst>
          </a:custGeom>
          <a:ln w="32004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1764792" y="2941320"/>
            <a:ext cx="659892" cy="6248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1751838" y="2928366"/>
            <a:ext cx="685800" cy="650748"/>
          </a:xfrm>
          <a:custGeom>
            <a:rect l="l" t="t" r="r" b="b"/>
            <a:pathLst>
              <a:path w="685800" h="650748">
                <a:moveTo>
                  <a:pt x="0" y="650748"/>
                </a:moveTo>
                <a:lnTo>
                  <a:pt x="685800" y="650748"/>
                </a:lnTo>
                <a:lnTo>
                  <a:pt x="685800" y="0"/>
                </a:lnTo>
                <a:lnTo>
                  <a:pt x="0" y="0"/>
                </a:lnTo>
                <a:lnTo>
                  <a:pt x="0" y="650748"/>
                </a:lnTo>
                <a:close/>
              </a:path>
            </a:pathLst>
          </a:custGeom>
          <a:ln w="25908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3112007" y="3579876"/>
            <a:ext cx="787907" cy="64922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3099054" y="3566921"/>
            <a:ext cx="813816" cy="675132"/>
          </a:xfrm>
          <a:custGeom>
            <a:rect l="l" t="t" r="r" b="b"/>
            <a:pathLst>
              <a:path w="813816" h="675131">
                <a:moveTo>
                  <a:pt x="0" y="675132"/>
                </a:moveTo>
                <a:lnTo>
                  <a:pt x="813816" y="675132"/>
                </a:lnTo>
                <a:lnTo>
                  <a:pt x="813816" y="0"/>
                </a:lnTo>
                <a:lnTo>
                  <a:pt x="0" y="0"/>
                </a:lnTo>
                <a:lnTo>
                  <a:pt x="0" y="675132"/>
                </a:lnTo>
                <a:close/>
              </a:path>
            </a:pathLst>
          </a:custGeom>
          <a:ln w="25908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3131820" y="2452116"/>
            <a:ext cx="373888" cy="1129030"/>
          </a:xfrm>
          <a:custGeom>
            <a:rect l="l" t="t" r="r" b="b"/>
            <a:pathLst>
              <a:path w="373888" h="1129030">
                <a:moveTo>
                  <a:pt x="0" y="0"/>
                </a:moveTo>
                <a:lnTo>
                  <a:pt x="373888" y="1129030"/>
                </a:lnTo>
              </a:path>
            </a:pathLst>
          </a:custGeom>
          <a:ln w="9143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1313814" y="2519934"/>
            <a:ext cx="63373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核心网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13814" y="2763773"/>
            <a:ext cx="431165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5" smtClean="0">
                <a:latin typeface="Microsoft JhengHei Light"/>
                <a:cs typeface="Microsoft JhengHei Light"/>
              </a:rPr>
              <a:t>网管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2694432" y="1824227"/>
            <a:ext cx="874775" cy="627888"/>
          </a:xfrm>
          <a:custGeom>
            <a:rect l="l" t="t" r="r" b="b"/>
            <a:pathLst>
              <a:path w="874776" h="627888">
                <a:moveTo>
                  <a:pt x="0" y="627888"/>
                </a:moveTo>
                <a:lnTo>
                  <a:pt x="874775" y="627888"/>
                </a:lnTo>
                <a:lnTo>
                  <a:pt x="874775" y="0"/>
                </a:lnTo>
                <a:lnTo>
                  <a:pt x="0" y="0"/>
                </a:lnTo>
                <a:lnTo>
                  <a:pt x="0" y="627888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2694432" y="1824227"/>
            <a:ext cx="874775" cy="6278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2678429" y="1808226"/>
            <a:ext cx="906780" cy="659891"/>
          </a:xfrm>
          <a:custGeom>
            <a:rect l="l" t="t" r="r" b="b"/>
            <a:pathLst>
              <a:path w="906778" h="659891">
                <a:moveTo>
                  <a:pt x="0" y="659891"/>
                </a:moveTo>
                <a:lnTo>
                  <a:pt x="906780" y="659891"/>
                </a:lnTo>
                <a:lnTo>
                  <a:pt x="906780" y="0"/>
                </a:lnTo>
                <a:lnTo>
                  <a:pt x="0" y="0"/>
                </a:lnTo>
                <a:lnTo>
                  <a:pt x="0" y="659891"/>
                </a:lnTo>
                <a:close/>
              </a:path>
            </a:pathLst>
          </a:custGeom>
          <a:ln w="32004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7153656" y="3354323"/>
            <a:ext cx="675767" cy="379856"/>
          </a:xfrm>
          <a:custGeom>
            <a:rect l="l" t="t" r="r" b="b"/>
            <a:pathLst>
              <a:path w="675767" h="379856">
                <a:moveTo>
                  <a:pt x="0" y="0"/>
                </a:moveTo>
                <a:lnTo>
                  <a:pt x="675767" y="379857"/>
                </a:lnTo>
              </a:path>
            </a:pathLst>
          </a:custGeom>
          <a:ln w="914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7918831" y="4391025"/>
            <a:ext cx="758190" cy="2546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eNodeB</a:t>
            </a:r>
            <a:endParaRPr sz="16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46265" y="3802507"/>
            <a:ext cx="63373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核心网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563868" y="2551176"/>
            <a:ext cx="355092" cy="510666"/>
          </a:xfrm>
          <a:custGeom>
            <a:rect l="l" t="t" r="r" b="b"/>
            <a:pathLst>
              <a:path w="355092" h="510665">
                <a:moveTo>
                  <a:pt x="0" y="0"/>
                </a:moveTo>
                <a:lnTo>
                  <a:pt x="355092" y="510667"/>
                </a:lnTo>
              </a:path>
            </a:pathLst>
          </a:custGeom>
          <a:ln w="914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>
            <a:off x="6126479" y="1923288"/>
            <a:ext cx="874776" cy="627888"/>
          </a:xfrm>
          <a:custGeom>
            <a:rect l="l" t="t" r="r" b="b"/>
            <a:pathLst>
              <a:path w="874776" h="627888">
                <a:moveTo>
                  <a:pt x="0" y="627888"/>
                </a:moveTo>
                <a:lnTo>
                  <a:pt x="874776" y="627888"/>
                </a:lnTo>
                <a:lnTo>
                  <a:pt x="874776" y="0"/>
                </a:lnTo>
                <a:lnTo>
                  <a:pt x="0" y="0"/>
                </a:lnTo>
                <a:lnTo>
                  <a:pt x="0" y="627888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>
            <a:off x="6126479" y="1923288"/>
            <a:ext cx="874776" cy="6278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>
            <a:off x="6110478" y="1907285"/>
            <a:ext cx="906779" cy="659891"/>
          </a:xfrm>
          <a:custGeom>
            <a:rect l="l" t="t" r="r" b="b"/>
            <a:pathLst>
              <a:path w="906778" h="659891">
                <a:moveTo>
                  <a:pt x="0" y="659891"/>
                </a:moveTo>
                <a:lnTo>
                  <a:pt x="906779" y="659891"/>
                </a:lnTo>
                <a:lnTo>
                  <a:pt x="906779" y="0"/>
                </a:lnTo>
                <a:lnTo>
                  <a:pt x="0" y="0"/>
                </a:lnTo>
                <a:lnTo>
                  <a:pt x="0" y="659891"/>
                </a:lnTo>
                <a:close/>
              </a:path>
            </a:pathLst>
          </a:custGeom>
          <a:ln w="32004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6588252" y="3061716"/>
            <a:ext cx="659892" cy="62484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/>
          <p:nvPr/>
        </p:nvSpPr>
        <p:spPr>
          <a:xfrm>
            <a:off x="6575297" y="3048761"/>
            <a:ext cx="685800" cy="650748"/>
          </a:xfrm>
          <a:custGeom>
            <a:rect l="l" t="t" r="r" b="b"/>
            <a:pathLst>
              <a:path w="685800" h="650748">
                <a:moveTo>
                  <a:pt x="0" y="650748"/>
                </a:moveTo>
                <a:lnTo>
                  <a:pt x="685800" y="650748"/>
                </a:lnTo>
                <a:lnTo>
                  <a:pt x="685800" y="0"/>
                </a:lnTo>
                <a:lnTo>
                  <a:pt x="0" y="0"/>
                </a:lnTo>
                <a:lnTo>
                  <a:pt x="0" y="650748"/>
                </a:lnTo>
                <a:close/>
              </a:path>
            </a:pathLst>
          </a:custGeom>
          <a:ln w="25908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/>
          <p:nvPr/>
        </p:nvSpPr>
        <p:spPr>
          <a:xfrm>
            <a:off x="7935468" y="3700271"/>
            <a:ext cx="787907" cy="6477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/>
          <p:nvPr/>
        </p:nvSpPr>
        <p:spPr>
          <a:xfrm>
            <a:off x="8906256" y="1943100"/>
            <a:ext cx="874776" cy="626363"/>
          </a:xfrm>
          <a:custGeom>
            <a:rect l="l" t="t" r="r" b="b"/>
            <a:pathLst>
              <a:path w="874776" h="626363">
                <a:moveTo>
                  <a:pt x="0" y="626363"/>
                </a:moveTo>
                <a:lnTo>
                  <a:pt x="874776" y="626363"/>
                </a:lnTo>
                <a:lnTo>
                  <a:pt x="874776" y="0"/>
                </a:lnTo>
                <a:lnTo>
                  <a:pt x="0" y="0"/>
                </a:lnTo>
                <a:lnTo>
                  <a:pt x="0" y="626363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2" name="object 32"/>
          <p:cNvSpPr/>
          <p:nvPr/>
        </p:nvSpPr>
        <p:spPr>
          <a:xfrm>
            <a:off x="8906256" y="1943100"/>
            <a:ext cx="874776" cy="626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3" name="object 33"/>
          <p:cNvSpPr/>
          <p:nvPr/>
        </p:nvSpPr>
        <p:spPr>
          <a:xfrm>
            <a:off x="8893302" y="1930145"/>
            <a:ext cx="900683" cy="652272"/>
          </a:xfrm>
          <a:custGeom>
            <a:rect l="l" t="t" r="r" b="b"/>
            <a:pathLst>
              <a:path w="900683" h="652272">
                <a:moveTo>
                  <a:pt x="0" y="652272"/>
                </a:moveTo>
                <a:lnTo>
                  <a:pt x="900683" y="652272"/>
                </a:lnTo>
                <a:lnTo>
                  <a:pt x="900683" y="0"/>
                </a:lnTo>
                <a:lnTo>
                  <a:pt x="0" y="0"/>
                </a:lnTo>
                <a:lnTo>
                  <a:pt x="0" y="652272"/>
                </a:lnTo>
                <a:close/>
              </a:path>
            </a:pathLst>
          </a:custGeom>
          <a:ln w="25908">
            <a:solidFill>
              <a:srgbClr val="FF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4" name="object 34"/>
          <p:cNvSpPr/>
          <p:nvPr/>
        </p:nvSpPr>
        <p:spPr>
          <a:xfrm>
            <a:off x="10376916" y="3139439"/>
            <a:ext cx="658368" cy="62484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5" name="object 35"/>
          <p:cNvSpPr/>
          <p:nvPr/>
        </p:nvSpPr>
        <p:spPr>
          <a:xfrm>
            <a:off x="10363961" y="3126485"/>
            <a:ext cx="684276" cy="650747"/>
          </a:xfrm>
          <a:custGeom>
            <a:rect l="l" t="t" r="r" b="b"/>
            <a:pathLst>
              <a:path w="684276" h="650748">
                <a:moveTo>
                  <a:pt x="0" y="650747"/>
                </a:moveTo>
                <a:lnTo>
                  <a:pt x="684276" y="650747"/>
                </a:lnTo>
                <a:lnTo>
                  <a:pt x="684276" y="0"/>
                </a:lnTo>
                <a:lnTo>
                  <a:pt x="0" y="0"/>
                </a:lnTo>
                <a:lnTo>
                  <a:pt x="0" y="650747"/>
                </a:lnTo>
                <a:close/>
              </a:path>
            </a:pathLst>
          </a:custGeom>
          <a:ln w="25908">
            <a:solidFill>
              <a:srgbClr val="FF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6" name="object 36"/>
          <p:cNvSpPr/>
          <p:nvPr/>
        </p:nvSpPr>
        <p:spPr>
          <a:xfrm>
            <a:off x="8811768" y="3706367"/>
            <a:ext cx="848868" cy="64160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10649839" y="3873754"/>
            <a:ext cx="836294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5" smtClean="0">
                <a:latin typeface="Microsoft JhengHei Light"/>
                <a:cs typeface="Microsoft JhengHei Light"/>
              </a:rPr>
              <a:t>新核心网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9236964" y="3451859"/>
            <a:ext cx="1139825" cy="254762"/>
          </a:xfrm>
          <a:custGeom>
            <a:rect l="l" t="t" r="r" b="b"/>
            <a:pathLst>
              <a:path w="1139825" h="254760">
                <a:moveTo>
                  <a:pt x="1139825" y="0"/>
                </a:moveTo>
                <a:lnTo>
                  <a:pt x="0" y="254761"/>
                </a:lnTo>
              </a:path>
            </a:pathLst>
          </a:custGeom>
          <a:ln w="9144">
            <a:solidFill>
              <a:srgbClr val="FF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0" name="object 40"/>
          <p:cNvSpPr/>
          <p:nvPr/>
        </p:nvSpPr>
        <p:spPr>
          <a:xfrm>
            <a:off x="8459723" y="3451859"/>
            <a:ext cx="1916302" cy="242062"/>
          </a:xfrm>
          <a:custGeom>
            <a:rect l="l" t="t" r="r" b="b"/>
            <a:pathLst>
              <a:path w="1916301" h="242060">
                <a:moveTo>
                  <a:pt x="1916302" y="0"/>
                </a:moveTo>
                <a:lnTo>
                  <a:pt x="0" y="242061"/>
                </a:lnTo>
              </a:path>
            </a:pathLst>
          </a:custGeom>
          <a:ln w="9144">
            <a:solidFill>
              <a:srgbClr val="FF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1" name="object 41"/>
          <p:cNvSpPr/>
          <p:nvPr/>
        </p:nvSpPr>
        <p:spPr>
          <a:xfrm>
            <a:off x="9236964" y="2569464"/>
            <a:ext cx="107696" cy="1136396"/>
          </a:xfrm>
          <a:custGeom>
            <a:rect l="l" t="t" r="r" b="b"/>
            <a:pathLst>
              <a:path w="107696" h="1136396">
                <a:moveTo>
                  <a:pt x="107696" y="0"/>
                </a:moveTo>
                <a:lnTo>
                  <a:pt x="0" y="1136396"/>
                </a:lnTo>
              </a:path>
            </a:pathLst>
          </a:custGeom>
          <a:ln w="9144">
            <a:solidFill>
              <a:srgbClr val="FF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/>
          <p:nvPr/>
        </p:nvSpPr>
        <p:spPr>
          <a:xfrm>
            <a:off x="10706100" y="2567939"/>
            <a:ext cx="214629" cy="570611"/>
          </a:xfrm>
          <a:custGeom>
            <a:rect l="l" t="t" r="r" b="b"/>
            <a:pathLst>
              <a:path w="214627" h="570611">
                <a:moveTo>
                  <a:pt x="214629" y="0"/>
                </a:moveTo>
                <a:lnTo>
                  <a:pt x="0" y="570611"/>
                </a:lnTo>
              </a:path>
            </a:pathLst>
          </a:custGeom>
          <a:ln w="9144">
            <a:solidFill>
              <a:srgbClr val="FF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8938641" y="2658236"/>
            <a:ext cx="107442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新</a:t>
            </a:r>
            <a:r>
              <a:rPr sz="1600" spc="-35" smtClean="0">
                <a:latin typeface="Arial"/>
                <a:cs typeface="Arial"/>
              </a:rPr>
              <a:t>R</a:t>
            </a:r>
            <a:r>
              <a:rPr sz="1600" spc="-30" smtClean="0">
                <a:latin typeface="Arial"/>
                <a:cs typeface="Arial"/>
              </a:rPr>
              <a:t>A</a:t>
            </a:r>
            <a:r>
              <a:rPr sz="1600" spc="135" smtClean="0">
                <a:latin typeface="Arial"/>
                <a:cs typeface="Arial"/>
              </a:rPr>
              <a:t>N</a:t>
            </a:r>
            <a:r>
              <a:rPr sz="1600" spc="-20" smtClean="0">
                <a:latin typeface="Microsoft JhengHei Light"/>
                <a:cs typeface="Microsoft JhengHei Light"/>
              </a:rPr>
              <a:t>网管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137909" y="2639695"/>
            <a:ext cx="633730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核心网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137909" y="2883789"/>
            <a:ext cx="431165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网管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813038" y="4384675"/>
            <a:ext cx="758190" cy="2546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0" smtClean="0">
                <a:latin typeface="Arial"/>
                <a:cs typeface="Arial"/>
              </a:rPr>
              <a:t>gNodeB</a:t>
            </a:r>
            <a:endParaRPr sz="1600">
              <a:latin typeface="Arial"/>
              <a:cs typeface="Arial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10483595" y="1941576"/>
            <a:ext cx="874776" cy="626363"/>
          </a:xfrm>
          <a:custGeom>
            <a:rect l="l" t="t" r="r" b="b"/>
            <a:pathLst>
              <a:path w="874776" h="626363">
                <a:moveTo>
                  <a:pt x="0" y="626363"/>
                </a:moveTo>
                <a:lnTo>
                  <a:pt x="874776" y="626363"/>
                </a:lnTo>
                <a:lnTo>
                  <a:pt x="874776" y="0"/>
                </a:lnTo>
                <a:lnTo>
                  <a:pt x="0" y="0"/>
                </a:lnTo>
                <a:lnTo>
                  <a:pt x="0" y="626363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8" name="object 48"/>
          <p:cNvSpPr/>
          <p:nvPr/>
        </p:nvSpPr>
        <p:spPr>
          <a:xfrm>
            <a:off x="10483595" y="1941576"/>
            <a:ext cx="874776" cy="626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9" name="object 49"/>
          <p:cNvSpPr/>
          <p:nvPr/>
        </p:nvSpPr>
        <p:spPr>
          <a:xfrm>
            <a:off x="10470642" y="1928622"/>
            <a:ext cx="900683" cy="652272"/>
          </a:xfrm>
          <a:custGeom>
            <a:rect l="l" t="t" r="r" b="b"/>
            <a:pathLst>
              <a:path w="900683" h="652272">
                <a:moveTo>
                  <a:pt x="0" y="652272"/>
                </a:moveTo>
                <a:lnTo>
                  <a:pt x="900683" y="652272"/>
                </a:lnTo>
                <a:lnTo>
                  <a:pt x="900683" y="0"/>
                </a:lnTo>
                <a:lnTo>
                  <a:pt x="0" y="0"/>
                </a:lnTo>
                <a:lnTo>
                  <a:pt x="0" y="652272"/>
                </a:lnTo>
                <a:close/>
              </a:path>
            </a:pathLst>
          </a:custGeom>
          <a:ln w="25908">
            <a:solidFill>
              <a:srgbClr val="FF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10649839" y="2658236"/>
            <a:ext cx="633730" cy="5003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新核心</a:t>
            </a:r>
            <a:r>
              <a:rPr sz="1600" spc="-15" smtClean="0">
                <a:latin typeface="Microsoft JhengHei Light"/>
                <a:cs typeface="Microsoft JhengHei Light"/>
              </a:rPr>
              <a:t> 网网管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8328659" y="2569464"/>
            <a:ext cx="1014983" cy="1130300"/>
          </a:xfrm>
          <a:custGeom>
            <a:rect l="l" t="t" r="r" b="b"/>
            <a:pathLst>
              <a:path w="1014983" h="1130300">
                <a:moveTo>
                  <a:pt x="1014983" y="0"/>
                </a:moveTo>
                <a:lnTo>
                  <a:pt x="0" y="1130300"/>
                </a:lnTo>
              </a:path>
            </a:pathLst>
          </a:custGeom>
          <a:ln w="9144">
            <a:solidFill>
              <a:srgbClr val="FF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8083422" y="1610105"/>
            <a:ext cx="1849755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5" smtClean="0">
                <a:latin typeface="Arial"/>
                <a:cs typeface="Arial"/>
              </a:rPr>
              <a:t>e</a:t>
            </a:r>
            <a:r>
              <a:rPr sz="1600" spc="30" smtClean="0">
                <a:latin typeface="Arial"/>
                <a:cs typeface="Arial"/>
              </a:rPr>
              <a:t>N</a:t>
            </a:r>
            <a:r>
              <a:rPr sz="1600" spc="20" smtClean="0">
                <a:latin typeface="Arial"/>
                <a:cs typeface="Arial"/>
              </a:rPr>
              <a:t>B</a:t>
            </a:r>
            <a:r>
              <a:rPr sz="1600" spc="-20" smtClean="0">
                <a:latin typeface="Microsoft JhengHei Light"/>
                <a:cs typeface="Microsoft JhengHei Light"/>
              </a:rPr>
              <a:t>割接到新的网管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4276344" y="2726435"/>
            <a:ext cx="954024" cy="586739"/>
          </a:xfrm>
          <a:custGeom>
            <a:rect l="l" t="t" r="r" b="b"/>
            <a:pathLst>
              <a:path w="954024" h="586739">
                <a:moveTo>
                  <a:pt x="0" y="146685"/>
                </a:moveTo>
                <a:lnTo>
                  <a:pt x="660654" y="146685"/>
                </a:lnTo>
                <a:lnTo>
                  <a:pt x="660654" y="0"/>
                </a:lnTo>
                <a:lnTo>
                  <a:pt x="954024" y="293370"/>
                </a:lnTo>
                <a:lnTo>
                  <a:pt x="660654" y="586740"/>
                </a:lnTo>
                <a:lnTo>
                  <a:pt x="660654" y="440055"/>
                </a:lnTo>
                <a:lnTo>
                  <a:pt x="0" y="440055"/>
                </a:lnTo>
                <a:lnTo>
                  <a:pt x="146685" y="293370"/>
                </a:lnTo>
                <a:lnTo>
                  <a:pt x="0" y="146685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4" name="object 54"/>
          <p:cNvSpPr/>
          <p:nvPr/>
        </p:nvSpPr>
        <p:spPr>
          <a:xfrm>
            <a:off x="7498080" y="1929383"/>
            <a:ext cx="873251" cy="626363"/>
          </a:xfrm>
          <a:custGeom>
            <a:rect l="l" t="t" r="r" b="b"/>
            <a:pathLst>
              <a:path w="873250" h="626363">
                <a:moveTo>
                  <a:pt x="0" y="626363"/>
                </a:moveTo>
                <a:lnTo>
                  <a:pt x="873251" y="626363"/>
                </a:lnTo>
                <a:lnTo>
                  <a:pt x="873251" y="0"/>
                </a:lnTo>
                <a:lnTo>
                  <a:pt x="0" y="0"/>
                </a:lnTo>
                <a:lnTo>
                  <a:pt x="0" y="62636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5" name="object 55"/>
          <p:cNvSpPr/>
          <p:nvPr/>
        </p:nvSpPr>
        <p:spPr>
          <a:xfrm>
            <a:off x="7498080" y="1929383"/>
            <a:ext cx="873251" cy="6263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6" name="object 56"/>
          <p:cNvSpPr/>
          <p:nvPr/>
        </p:nvSpPr>
        <p:spPr>
          <a:xfrm>
            <a:off x="7482078" y="1913382"/>
            <a:ext cx="905255" cy="658368"/>
          </a:xfrm>
          <a:custGeom>
            <a:rect l="l" t="t" r="r" b="b"/>
            <a:pathLst>
              <a:path w="905255" h="658368">
                <a:moveTo>
                  <a:pt x="0" y="658368"/>
                </a:moveTo>
                <a:lnTo>
                  <a:pt x="905255" y="658368"/>
                </a:lnTo>
                <a:lnTo>
                  <a:pt x="905255" y="0"/>
                </a:lnTo>
                <a:lnTo>
                  <a:pt x="0" y="0"/>
                </a:lnTo>
                <a:lnTo>
                  <a:pt x="0" y="658368"/>
                </a:lnTo>
                <a:close/>
              </a:path>
            </a:pathLst>
          </a:custGeom>
          <a:ln w="32004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2665602" y="2533650"/>
            <a:ext cx="669290" cy="5003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35" smtClean="0">
                <a:latin typeface="Arial"/>
                <a:cs typeface="Arial"/>
              </a:rPr>
              <a:t>R</a:t>
            </a:r>
            <a:r>
              <a:rPr sz="1600" spc="-30" smtClean="0">
                <a:latin typeface="Arial"/>
                <a:cs typeface="Arial"/>
              </a:rPr>
              <a:t>A</a:t>
            </a:r>
            <a:r>
              <a:rPr sz="1600" spc="135" smtClean="0">
                <a:latin typeface="Arial"/>
                <a:cs typeface="Arial"/>
              </a:rPr>
              <a:t>N</a:t>
            </a:r>
            <a:r>
              <a:rPr sz="1600" spc="-20" smtClean="0">
                <a:latin typeface="Microsoft JhengHei Light"/>
                <a:cs typeface="Microsoft JhengHei Light"/>
              </a:rPr>
              <a:t>侧</a:t>
            </a:r>
            <a:endParaRPr sz="1600">
              <a:latin typeface="Microsoft JhengHei Light"/>
              <a:cs typeface="Microsoft JhengHei Light"/>
            </a:endParaRPr>
          </a:p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网管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60" name="object 6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8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512557" y="2609215"/>
            <a:ext cx="669290" cy="5003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35" smtClean="0">
                <a:latin typeface="Arial"/>
                <a:cs typeface="Arial"/>
              </a:rPr>
              <a:t>R</a:t>
            </a:r>
            <a:r>
              <a:rPr sz="1600" spc="-30" smtClean="0">
                <a:latin typeface="Arial"/>
                <a:cs typeface="Arial"/>
              </a:rPr>
              <a:t>A</a:t>
            </a:r>
            <a:r>
              <a:rPr sz="1600" spc="135" smtClean="0">
                <a:latin typeface="Arial"/>
                <a:cs typeface="Arial"/>
              </a:rPr>
              <a:t>N</a:t>
            </a:r>
            <a:r>
              <a:rPr sz="1600" spc="-20" smtClean="0">
                <a:latin typeface="Microsoft JhengHei Light"/>
                <a:cs typeface="Microsoft JhengHei Light"/>
              </a:rPr>
              <a:t>侧</a:t>
            </a:r>
            <a:endParaRPr sz="1600">
              <a:latin typeface="Microsoft JhengHei Light"/>
              <a:cs typeface="Microsoft JhengHei Light"/>
            </a:endParaRPr>
          </a:p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网管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59" name="object 5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90" smtClean="0">
                <a:solidFill>
                  <a:srgbClr val="C00000"/>
                </a:solidFill>
                <a:latin typeface="Arial"/>
                <a:cs typeface="Arial"/>
              </a:rPr>
              <a:t>NSA</a:t>
            </a:r>
            <a:r>
              <a:rPr sz="3200" b="1" spc="90" smtClean="0">
                <a:solidFill>
                  <a:srgbClr val="C00000"/>
                </a:solidFill>
                <a:latin typeface="Microsoft JhengHei"/>
                <a:cs typeface="Microsoft JhengHei"/>
              </a:rPr>
              <a:t>组网：</a:t>
            </a:r>
            <a:r>
              <a:rPr sz="3200" b="1" spc="-50" smtClean="0">
                <a:solidFill>
                  <a:srgbClr val="C00000"/>
                </a:solidFill>
                <a:latin typeface="Arial"/>
                <a:cs typeface="Arial"/>
              </a:rPr>
              <a:t>O</a:t>
            </a:r>
            <a:r>
              <a:rPr sz="3200" b="1" spc="-40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3200" b="1" spc="-210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网</a:t>
            </a:r>
            <a:r>
              <a:rPr sz="32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管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、核</a:t>
            </a:r>
            <a:r>
              <a:rPr sz="32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心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网割</a:t>
            </a:r>
            <a:r>
              <a:rPr sz="3200" b="1" spc="-10" smtClean="0">
                <a:solidFill>
                  <a:srgbClr val="C00000"/>
                </a:solidFill>
                <a:latin typeface="Microsoft JhengHei"/>
                <a:cs typeface="Microsoft JhengHei"/>
              </a:rPr>
              <a:t>接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方案</a:t>
            </a:r>
            <a:endParaRPr sz="3200">
              <a:latin typeface="Microsoft JhengHei"/>
              <a:cs typeface="Microsoft JhengHei"/>
            </a:endParaRPr>
          </a:p>
        </p:txBody>
      </p:sp>
      <p:graphicFrame>
        <p:nvGraphicFramePr>
          <p:cNvPr id="37" name="object 37"/>
          <p:cNvGraphicFramePr>
            <a:graphicFrameLocks noGrp="1"/>
          </p:cNvGraphicFramePr>
          <p:nvPr/>
        </p:nvGraphicFramePr>
        <p:xfrm>
          <a:off x="7909559" y="3677411"/>
          <a:ext cx="1789937" cy="69646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13816"/>
                <a:gridCol w="62483"/>
                <a:gridCol w="874776"/>
              </a:tblGrid>
              <a:tr h="670560">
                <a:tc>
                  <a:txBody>
                    <a:bodyPr vert="horz" wrap="square"/>
                    <a:lstStyle/>
                    <a:p>
                      <a:endParaRPr sz="16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25908">
                      <a:solidFill>
                        <a:srgbClr val="7E7E7E"/>
                      </a:solidFill>
                      <a:prstDash val="solid"/>
                    </a:lnL>
                    <a:lnR w="25908">
                      <a:solidFill>
                        <a:srgbClr val="7E7E7E"/>
                      </a:solidFill>
                      <a:prstDash val="solid"/>
                    </a:lnR>
                    <a:lnT w="25908">
                      <a:solidFill>
                        <a:srgbClr val="7E7E7E"/>
                      </a:solidFill>
                      <a:prstDash val="solid"/>
                    </a:lnT>
                    <a:lnB w="25908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6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25908">
                      <a:solidFill>
                        <a:srgbClr val="7E7E7E"/>
                      </a:solidFill>
                      <a:prstDash val="solid"/>
                    </a:lnL>
                    <a:lnR w="25908">
                      <a:solidFill>
                        <a:srgbClr val="FF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6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25908">
                      <a:solidFill>
                        <a:srgbClr val="FF0000"/>
                      </a:solidFill>
                      <a:prstDash val="solid"/>
                    </a:lnL>
                    <a:lnR w="25908">
                      <a:solidFill>
                        <a:srgbClr val="FF0000"/>
                      </a:solidFill>
                      <a:prstDash val="solid"/>
                    </a:lnR>
                    <a:lnT w="25908">
                      <a:solidFill>
                        <a:srgbClr val="FF0000"/>
                      </a:solidFill>
                      <a:prstDash val="solid"/>
                    </a:lnT>
                    <a:lnB w="25908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99644" y="763523"/>
            <a:ext cx="5835396" cy="4462272"/>
          </a:xfrm>
          <a:custGeom>
            <a:rect l="l" t="t" r="r" b="b"/>
            <a:pathLst>
              <a:path w="5835396" h="4462272">
                <a:moveTo>
                  <a:pt x="0" y="4462272"/>
                </a:moveTo>
                <a:lnTo>
                  <a:pt x="5835396" y="4462272"/>
                </a:lnTo>
                <a:lnTo>
                  <a:pt x="5835396" y="0"/>
                </a:lnTo>
                <a:lnTo>
                  <a:pt x="0" y="0"/>
                </a:lnTo>
                <a:lnTo>
                  <a:pt x="0" y="4462272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35991" y="5865469"/>
            <a:ext cx="11530330" cy="3175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000" b="1" smtClean="0">
                <a:solidFill>
                  <a:srgbClr val="C00000"/>
                </a:solidFill>
                <a:latin typeface="Arial"/>
                <a:cs typeface="Arial"/>
              </a:rPr>
              <a:t>L/NR</a:t>
            </a:r>
            <a:r>
              <a:rPr sz="20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频谱共享</a:t>
            </a:r>
            <a:r>
              <a:rPr sz="2000" b="1" spc="5" smtClean="0">
                <a:solidFill>
                  <a:srgbClr val="C00000"/>
                </a:solidFill>
                <a:latin typeface="Arial"/>
                <a:cs typeface="Arial"/>
              </a:rPr>
              <a:t>+N</a:t>
            </a:r>
            <a:r>
              <a:rPr sz="2000" b="1" spc="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2000" b="1" spc="-10" smtClean="0">
                <a:solidFill>
                  <a:srgbClr val="C00000"/>
                </a:solidFill>
                <a:latin typeface="Microsoft JhengHei"/>
                <a:cs typeface="Microsoft JhengHei"/>
              </a:rPr>
              <a:t>上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下行解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耦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，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促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进黄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金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频谱平</a:t>
            </a:r>
            <a:r>
              <a:rPr sz="2000" b="1" spc="-10" smtClean="0">
                <a:solidFill>
                  <a:srgbClr val="C00000"/>
                </a:solidFill>
                <a:latin typeface="Microsoft JhengHei"/>
                <a:cs typeface="Microsoft JhengHei"/>
              </a:rPr>
              <a:t>滑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演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进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，增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强</a:t>
            </a:r>
            <a:r>
              <a:rPr sz="2000" b="1" spc="5" smtClean="0">
                <a:solidFill>
                  <a:srgbClr val="C00000"/>
                </a:solidFill>
                <a:latin typeface="Arial"/>
                <a:cs typeface="Arial"/>
              </a:rPr>
              <a:t>NR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上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行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覆盖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能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力，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使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能</a:t>
            </a:r>
            <a:r>
              <a:rPr sz="2000" b="1" spc="5" smtClean="0">
                <a:solidFill>
                  <a:srgbClr val="C00000"/>
                </a:solidFill>
                <a:latin typeface="Arial"/>
                <a:cs typeface="Arial"/>
              </a:rPr>
              <a:t>NR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规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模连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续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组网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828544" y="5361432"/>
            <a:ext cx="6723888" cy="3596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6166103" y="818388"/>
            <a:ext cx="5861304" cy="4462272"/>
          </a:xfrm>
          <a:custGeom>
            <a:rect l="l" t="t" r="r" b="b"/>
            <a:pathLst>
              <a:path w="5861304" h="4462272">
                <a:moveTo>
                  <a:pt x="0" y="4462272"/>
                </a:moveTo>
                <a:lnTo>
                  <a:pt x="5861304" y="4462272"/>
                </a:lnTo>
                <a:lnTo>
                  <a:pt x="5861304" y="0"/>
                </a:lnTo>
                <a:lnTo>
                  <a:pt x="0" y="0"/>
                </a:lnTo>
                <a:lnTo>
                  <a:pt x="0" y="4462272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21665" y="3261812"/>
            <a:ext cx="2757170" cy="16592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52400" marR="32384" indent="-140335">
              <a:lnSpc>
                <a:spcPct val="150100"/>
              </a:lnSpc>
            </a:pPr>
            <a:r>
              <a:rPr sz="600" smtClean="0">
                <a:latin typeface="Wingdings"/>
                <a:cs typeface="Wingdings"/>
              </a:rPr>
              <a:t></a:t>
            </a:r>
            <a:r>
              <a:rPr sz="600" smtClean="0">
                <a:latin typeface="Times New Roman"/>
                <a:cs typeface="Times New Roman"/>
              </a:rPr>
              <a:t>   </a:t>
            </a:r>
            <a:r>
              <a:rPr sz="600" spc="55" smtClean="0">
                <a:latin typeface="Times New Roman"/>
                <a:cs typeface="Times New Roman"/>
              </a:rPr>
              <a:t> </a:t>
            </a:r>
            <a:r>
              <a:rPr sz="1200" spc="0" smtClean="0">
                <a:latin typeface="Microsoft JhengHei Light"/>
                <a:cs typeface="Microsoft JhengHei Light"/>
              </a:rPr>
              <a:t>现网密集城</a:t>
            </a:r>
            <a:r>
              <a:rPr sz="1200" spc="-5" smtClean="0">
                <a:latin typeface="Microsoft JhengHei Light"/>
                <a:cs typeface="Microsoft JhengHei Light"/>
              </a:rPr>
              <a:t>区</a:t>
            </a:r>
            <a:r>
              <a:rPr sz="1200" spc="-60" smtClean="0">
                <a:latin typeface="Arial"/>
                <a:cs typeface="Arial"/>
              </a:rPr>
              <a:t>LT</a:t>
            </a:r>
            <a:r>
              <a:rPr sz="1200" spc="-145" smtClean="0">
                <a:latin typeface="Arial"/>
                <a:cs typeface="Arial"/>
              </a:rPr>
              <a:t>E</a:t>
            </a:r>
            <a:r>
              <a:rPr sz="1200" spc="25" smtClean="0">
                <a:latin typeface="Arial"/>
                <a:cs typeface="Arial"/>
              </a:rPr>
              <a:t> </a:t>
            </a:r>
            <a:r>
              <a:rPr sz="1200" spc="-30" smtClean="0">
                <a:latin typeface="Arial"/>
                <a:cs typeface="Arial"/>
              </a:rPr>
              <a:t>F</a:t>
            </a:r>
            <a:r>
              <a:rPr sz="1200" spc="-40" smtClean="0">
                <a:latin typeface="Arial"/>
                <a:cs typeface="Arial"/>
              </a:rPr>
              <a:t>D</a:t>
            </a:r>
            <a:r>
              <a:rPr sz="1200" spc="35" smtClean="0">
                <a:latin typeface="Arial"/>
                <a:cs typeface="Arial"/>
              </a:rPr>
              <a:t>D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上下行</a:t>
            </a:r>
            <a:r>
              <a:rPr sz="1200" spc="-75" smtClean="0">
                <a:solidFill>
                  <a:srgbClr val="C00000"/>
                </a:solidFill>
                <a:latin typeface="Arial"/>
                <a:cs typeface="Arial"/>
              </a:rPr>
              <a:t>P</a:t>
            </a:r>
            <a:r>
              <a:rPr sz="1200" spc="-9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1200" spc="-50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1200" spc="-5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利用 率比例约为</a:t>
            </a:r>
            <a:r>
              <a:rPr sz="1200" spc="30" smtClean="0">
                <a:solidFill>
                  <a:srgbClr val="C00000"/>
                </a:solidFill>
                <a:latin typeface="Arial"/>
                <a:cs typeface="Arial"/>
              </a:rPr>
              <a:t>1</a:t>
            </a:r>
            <a:r>
              <a:rPr sz="1200" spc="-5" smtClean="0">
                <a:solidFill>
                  <a:srgbClr val="C00000"/>
                </a:solidFill>
                <a:latin typeface="Arial"/>
                <a:cs typeface="Arial"/>
              </a:rPr>
              <a:t>:3</a:t>
            </a:r>
            <a:r>
              <a:rPr sz="1200" spc="-5" smtClean="0">
                <a:latin typeface="Microsoft JhengHei Light"/>
                <a:cs typeface="Microsoft JhengHei Light"/>
              </a:rPr>
              <a:t>，热点的区域上下行 </a:t>
            </a:r>
            <a:r>
              <a:rPr sz="1200" spc="-75" smtClean="0">
                <a:latin typeface="Arial"/>
                <a:cs typeface="Arial"/>
              </a:rPr>
              <a:t>P</a:t>
            </a:r>
            <a:r>
              <a:rPr sz="1200" spc="-90" smtClean="0">
                <a:latin typeface="Arial"/>
                <a:cs typeface="Arial"/>
              </a:rPr>
              <a:t>R</a:t>
            </a:r>
            <a:r>
              <a:rPr sz="1200" spc="-50" smtClean="0">
                <a:latin typeface="Arial"/>
                <a:cs typeface="Arial"/>
              </a:rPr>
              <a:t>B</a:t>
            </a:r>
            <a:r>
              <a:rPr sz="1200" spc="-50" smtClean="0">
                <a:latin typeface="Microsoft JhengHei Light"/>
                <a:cs typeface="Microsoft JhengHei Light"/>
              </a:rPr>
              <a:t>利用率差值越大。</a:t>
            </a:r>
            <a:endParaRPr sz="1200">
              <a:latin typeface="Microsoft JhengHei Light"/>
              <a:cs typeface="Microsoft JhengHei Light"/>
            </a:endParaRPr>
          </a:p>
          <a:p>
            <a:pPr marL="152400" marR="12700" indent="-140335" algn="just">
              <a:lnSpc>
                <a:spcPct val="150000"/>
              </a:lnSpc>
            </a:pPr>
            <a:r>
              <a:rPr sz="600" smtClean="0">
                <a:latin typeface="Wingdings"/>
                <a:cs typeface="Wingdings"/>
              </a:rPr>
              <a:t></a:t>
            </a:r>
            <a:r>
              <a:rPr sz="600" smtClean="0">
                <a:latin typeface="Times New Roman"/>
                <a:cs typeface="Times New Roman"/>
              </a:rPr>
              <a:t>   </a:t>
            </a:r>
            <a:r>
              <a:rPr sz="600" spc="55" smtClean="0">
                <a:latin typeface="Times New Roman"/>
                <a:cs typeface="Times New Roman"/>
              </a:rPr>
              <a:t> </a:t>
            </a:r>
            <a:r>
              <a:rPr sz="1200" spc="0" smtClean="0">
                <a:latin typeface="Microsoft JhengHei Light"/>
                <a:cs typeface="Microsoft JhengHei Light"/>
              </a:rPr>
              <a:t>若上行开启预调度，上行话务量占用的 上行</a:t>
            </a:r>
            <a:r>
              <a:rPr sz="1200" spc="-75" smtClean="0">
                <a:latin typeface="Arial"/>
                <a:cs typeface="Arial"/>
              </a:rPr>
              <a:t>P</a:t>
            </a:r>
            <a:r>
              <a:rPr sz="1200" spc="-90" smtClean="0">
                <a:latin typeface="Arial"/>
                <a:cs typeface="Arial"/>
              </a:rPr>
              <a:t>R</a:t>
            </a:r>
            <a:r>
              <a:rPr sz="1200" spc="-45" smtClean="0">
                <a:latin typeface="Arial"/>
                <a:cs typeface="Arial"/>
              </a:rPr>
              <a:t>B</a:t>
            </a:r>
            <a:r>
              <a:rPr sz="1200" spc="0" smtClean="0">
                <a:latin typeface="Microsoft JhengHei Light"/>
                <a:cs typeface="Microsoft JhengHei Light"/>
              </a:rPr>
              <a:t>利用率应再减</a:t>
            </a:r>
            <a:r>
              <a:rPr sz="1200" spc="-5" smtClean="0">
                <a:latin typeface="Microsoft JhengHei Light"/>
                <a:cs typeface="Microsoft JhengHei Light"/>
              </a:rPr>
              <a:t>少</a:t>
            </a:r>
            <a:r>
              <a:rPr sz="1200" spc="30" smtClean="0">
                <a:solidFill>
                  <a:srgbClr val="C00000"/>
                </a:solidFill>
                <a:latin typeface="Arial"/>
                <a:cs typeface="Arial"/>
              </a:rPr>
              <a:t>20</a:t>
            </a:r>
            <a:r>
              <a:rPr sz="1200" spc="80" smtClean="0">
                <a:solidFill>
                  <a:srgbClr val="C00000"/>
                </a:solidFill>
                <a:latin typeface="Arial"/>
                <a:cs typeface="Arial"/>
              </a:rPr>
              <a:t>~5</a:t>
            </a:r>
            <a:r>
              <a:rPr sz="1200" spc="85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1200" spc="0" smtClean="0">
                <a:solidFill>
                  <a:srgbClr val="C00000"/>
                </a:solidFill>
                <a:latin typeface="Arial"/>
                <a:cs typeface="Arial"/>
              </a:rPr>
              <a:t>%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，</a:t>
            </a:r>
            <a:r>
              <a:rPr sz="1200" spc="0" smtClean="0">
                <a:latin typeface="Microsoft JhengHei Light"/>
                <a:cs typeface="Microsoft JhengHei Light"/>
              </a:rPr>
              <a:t>上 下行</a:t>
            </a:r>
            <a:r>
              <a:rPr sz="1200" spc="-75" smtClean="0">
                <a:latin typeface="Arial"/>
                <a:cs typeface="Arial"/>
              </a:rPr>
              <a:t>P</a:t>
            </a:r>
            <a:r>
              <a:rPr sz="1200" spc="-90" smtClean="0">
                <a:latin typeface="Arial"/>
                <a:cs typeface="Arial"/>
              </a:rPr>
              <a:t>R</a:t>
            </a:r>
            <a:r>
              <a:rPr sz="1200" spc="-45" smtClean="0">
                <a:latin typeface="Arial"/>
                <a:cs typeface="Arial"/>
              </a:rPr>
              <a:t>B</a:t>
            </a:r>
            <a:r>
              <a:rPr sz="1200" spc="0" smtClean="0">
                <a:latin typeface="Microsoft JhengHei Light"/>
                <a:cs typeface="Microsoft JhengHei Light"/>
              </a:rPr>
              <a:t>利用率降</a:t>
            </a:r>
            <a:r>
              <a:rPr sz="1200" spc="-5" smtClean="0">
                <a:latin typeface="Microsoft JhengHei Light"/>
                <a:cs typeface="Microsoft JhengHei Light"/>
              </a:rPr>
              <a:t>到</a:t>
            </a:r>
            <a:r>
              <a:rPr sz="1200" spc="30" smtClean="0">
                <a:solidFill>
                  <a:srgbClr val="C00000"/>
                </a:solidFill>
                <a:latin typeface="Arial"/>
                <a:cs typeface="Arial"/>
              </a:rPr>
              <a:t>1</a:t>
            </a:r>
            <a:r>
              <a:rPr sz="1200" spc="-5" smtClean="0">
                <a:solidFill>
                  <a:srgbClr val="C00000"/>
                </a:solidFill>
                <a:latin typeface="Arial"/>
                <a:cs typeface="Arial"/>
              </a:rPr>
              <a:t>:4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88036" y="1315211"/>
            <a:ext cx="2924556" cy="177698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3357371" y="1869948"/>
            <a:ext cx="2481072" cy="53949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4032503" y="1972055"/>
            <a:ext cx="1130808" cy="37795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3404615" y="1897379"/>
            <a:ext cx="2386584" cy="44500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3404615" y="1897379"/>
            <a:ext cx="2386584" cy="445007"/>
          </a:xfrm>
          <a:custGeom>
            <a:rect l="l" t="t" r="r" b="b"/>
            <a:pathLst>
              <a:path w="2386584" h="445007">
                <a:moveTo>
                  <a:pt x="0" y="74167"/>
                </a:moveTo>
                <a:lnTo>
                  <a:pt x="11909" y="33794"/>
                </a:lnTo>
                <a:lnTo>
                  <a:pt x="42792" y="6922"/>
                </a:lnTo>
                <a:lnTo>
                  <a:pt x="2312416" y="0"/>
                </a:lnTo>
                <a:lnTo>
                  <a:pt x="2326925" y="1412"/>
                </a:lnTo>
                <a:lnTo>
                  <a:pt x="2363605" y="20454"/>
                </a:lnTo>
                <a:lnTo>
                  <a:pt x="2384362" y="56046"/>
                </a:lnTo>
                <a:lnTo>
                  <a:pt x="2386584" y="370839"/>
                </a:lnTo>
                <a:lnTo>
                  <a:pt x="2385171" y="385349"/>
                </a:lnTo>
                <a:lnTo>
                  <a:pt x="2366129" y="422029"/>
                </a:lnTo>
                <a:lnTo>
                  <a:pt x="2330537" y="442786"/>
                </a:lnTo>
                <a:lnTo>
                  <a:pt x="74168" y="445007"/>
                </a:lnTo>
                <a:lnTo>
                  <a:pt x="59658" y="443595"/>
                </a:lnTo>
                <a:lnTo>
                  <a:pt x="22978" y="424553"/>
                </a:lnTo>
                <a:lnTo>
                  <a:pt x="2221" y="388961"/>
                </a:lnTo>
                <a:lnTo>
                  <a:pt x="0" y="74167"/>
                </a:lnTo>
                <a:close/>
              </a:path>
            </a:pathLst>
          </a:custGeom>
          <a:ln w="9144">
            <a:solidFill>
              <a:srgbClr val="497DBA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4146550" y="2031365"/>
            <a:ext cx="903605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75" smtClean="0">
                <a:latin typeface="Arial"/>
                <a:cs typeface="Arial"/>
              </a:rPr>
              <a:t>LTE</a:t>
            </a:r>
            <a:r>
              <a:rPr sz="1100" spc="-5" smtClean="0">
                <a:latin typeface="Arial"/>
                <a:cs typeface="Arial"/>
              </a:rPr>
              <a:t> </a:t>
            </a:r>
            <a:r>
              <a:rPr sz="1100" spc="0" smtClean="0">
                <a:latin typeface="Arial"/>
                <a:cs typeface="Arial"/>
              </a:rPr>
              <a:t>FDD</a:t>
            </a:r>
            <a:r>
              <a:rPr sz="1100" spc="15" smtClean="0">
                <a:latin typeface="Arial"/>
                <a:cs typeface="Arial"/>
              </a:rPr>
              <a:t> </a:t>
            </a:r>
            <a:r>
              <a:rPr sz="1100" spc="0" smtClean="0">
                <a:latin typeface="Microsoft JhengHei Light"/>
                <a:cs typeface="Microsoft JhengHei Light"/>
              </a:rPr>
              <a:t>上行</a:t>
            </a:r>
            <a:endParaRPr sz="1100">
              <a:latin typeface="Microsoft JhengHei Light"/>
              <a:cs typeface="Microsoft JhengHei Ligh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357371" y="1315211"/>
            <a:ext cx="2481072" cy="53949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4032503" y="1415796"/>
            <a:ext cx="1130808" cy="37947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3404615" y="1342644"/>
            <a:ext cx="2386584" cy="44500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3404615" y="1342644"/>
            <a:ext cx="2386584" cy="445007"/>
          </a:xfrm>
          <a:custGeom>
            <a:rect l="l" t="t" r="r" b="b"/>
            <a:pathLst>
              <a:path w="2386584" h="445007">
                <a:moveTo>
                  <a:pt x="0" y="74167"/>
                </a:moveTo>
                <a:lnTo>
                  <a:pt x="11909" y="33794"/>
                </a:lnTo>
                <a:lnTo>
                  <a:pt x="42792" y="6922"/>
                </a:lnTo>
                <a:lnTo>
                  <a:pt x="2312416" y="0"/>
                </a:lnTo>
                <a:lnTo>
                  <a:pt x="2326925" y="1412"/>
                </a:lnTo>
                <a:lnTo>
                  <a:pt x="2363605" y="20454"/>
                </a:lnTo>
                <a:lnTo>
                  <a:pt x="2384362" y="56046"/>
                </a:lnTo>
                <a:lnTo>
                  <a:pt x="2386584" y="370839"/>
                </a:lnTo>
                <a:lnTo>
                  <a:pt x="2385171" y="385349"/>
                </a:lnTo>
                <a:lnTo>
                  <a:pt x="2366129" y="422029"/>
                </a:lnTo>
                <a:lnTo>
                  <a:pt x="2330537" y="442786"/>
                </a:lnTo>
                <a:lnTo>
                  <a:pt x="74168" y="445007"/>
                </a:lnTo>
                <a:lnTo>
                  <a:pt x="59658" y="443595"/>
                </a:lnTo>
                <a:lnTo>
                  <a:pt x="22978" y="424553"/>
                </a:lnTo>
                <a:lnTo>
                  <a:pt x="2221" y="388961"/>
                </a:lnTo>
                <a:lnTo>
                  <a:pt x="0" y="74167"/>
                </a:lnTo>
                <a:close/>
              </a:path>
            </a:pathLst>
          </a:custGeom>
          <a:ln w="9144">
            <a:solidFill>
              <a:srgbClr val="BD4A47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146550" y="1475485"/>
            <a:ext cx="903605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75" smtClean="0">
                <a:latin typeface="Arial"/>
                <a:cs typeface="Arial"/>
              </a:rPr>
              <a:t>LTE</a:t>
            </a:r>
            <a:r>
              <a:rPr sz="1100" spc="-5" smtClean="0">
                <a:latin typeface="Arial"/>
                <a:cs typeface="Arial"/>
              </a:rPr>
              <a:t> </a:t>
            </a:r>
            <a:r>
              <a:rPr sz="1100" spc="0" smtClean="0">
                <a:latin typeface="Arial"/>
                <a:cs typeface="Arial"/>
              </a:rPr>
              <a:t>FDD</a:t>
            </a:r>
            <a:r>
              <a:rPr sz="1100" spc="15" smtClean="0">
                <a:latin typeface="Arial"/>
                <a:cs typeface="Arial"/>
              </a:rPr>
              <a:t> </a:t>
            </a:r>
            <a:r>
              <a:rPr sz="1100" spc="0" smtClean="0">
                <a:latin typeface="Microsoft JhengHei Light"/>
                <a:cs typeface="Microsoft JhengHei Light"/>
              </a:rPr>
              <a:t>下行</a:t>
            </a:r>
            <a:endParaRPr sz="1100">
              <a:latin typeface="Microsoft JhengHei Light"/>
              <a:cs typeface="Microsoft JhengHei Light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352800" y="3368040"/>
            <a:ext cx="2481072" cy="53949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3672840" y="3470147"/>
            <a:ext cx="1840991" cy="377951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3400044" y="3395471"/>
            <a:ext cx="2386583" cy="44500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3400044" y="3395471"/>
            <a:ext cx="2386583" cy="445007"/>
          </a:xfrm>
          <a:custGeom>
            <a:rect l="l" t="t" r="r" b="b"/>
            <a:pathLst>
              <a:path w="2386583" h="445007">
                <a:moveTo>
                  <a:pt x="0" y="74167"/>
                </a:moveTo>
                <a:lnTo>
                  <a:pt x="11909" y="33794"/>
                </a:lnTo>
                <a:lnTo>
                  <a:pt x="42792" y="6922"/>
                </a:lnTo>
                <a:lnTo>
                  <a:pt x="2312416" y="0"/>
                </a:lnTo>
                <a:lnTo>
                  <a:pt x="2326925" y="1412"/>
                </a:lnTo>
                <a:lnTo>
                  <a:pt x="2363605" y="20454"/>
                </a:lnTo>
                <a:lnTo>
                  <a:pt x="2384362" y="56046"/>
                </a:lnTo>
                <a:lnTo>
                  <a:pt x="2386584" y="370839"/>
                </a:lnTo>
                <a:lnTo>
                  <a:pt x="2385171" y="385349"/>
                </a:lnTo>
                <a:lnTo>
                  <a:pt x="2366129" y="422029"/>
                </a:lnTo>
                <a:lnTo>
                  <a:pt x="2330537" y="442786"/>
                </a:lnTo>
                <a:lnTo>
                  <a:pt x="74168" y="445007"/>
                </a:lnTo>
                <a:lnTo>
                  <a:pt x="59658" y="443595"/>
                </a:lnTo>
                <a:lnTo>
                  <a:pt x="22978" y="424553"/>
                </a:lnTo>
                <a:lnTo>
                  <a:pt x="2221" y="388961"/>
                </a:lnTo>
                <a:lnTo>
                  <a:pt x="0" y="74167"/>
                </a:lnTo>
                <a:close/>
              </a:path>
            </a:pathLst>
          </a:custGeom>
          <a:ln w="9144">
            <a:solidFill>
              <a:srgbClr val="497DBA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3787266" y="3529838"/>
            <a:ext cx="1613535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55" smtClean="0">
                <a:latin typeface="Arial"/>
                <a:cs typeface="Arial"/>
              </a:rPr>
              <a:t>L</a:t>
            </a:r>
            <a:r>
              <a:rPr sz="1100" spc="-85" smtClean="0">
                <a:latin typeface="Arial"/>
                <a:cs typeface="Arial"/>
              </a:rPr>
              <a:t>TE</a:t>
            </a:r>
            <a:r>
              <a:rPr sz="1100" spc="-5" smtClean="0">
                <a:latin typeface="Arial"/>
                <a:cs typeface="Arial"/>
              </a:rPr>
              <a:t> </a:t>
            </a:r>
            <a:r>
              <a:rPr sz="1100" spc="0" smtClean="0">
                <a:latin typeface="Arial"/>
                <a:cs typeface="Arial"/>
              </a:rPr>
              <a:t>FDD</a:t>
            </a:r>
            <a:r>
              <a:rPr sz="1100" spc="10" smtClean="0">
                <a:latin typeface="Arial"/>
                <a:cs typeface="Arial"/>
              </a:rPr>
              <a:t> </a:t>
            </a:r>
            <a:r>
              <a:rPr sz="1100" spc="-5" smtClean="0">
                <a:latin typeface="Microsoft JhengHei Light"/>
                <a:cs typeface="Microsoft JhengHei Light"/>
              </a:rPr>
              <a:t>上</a:t>
            </a:r>
            <a:r>
              <a:rPr sz="1100" spc="0" smtClean="0">
                <a:latin typeface="Microsoft JhengHei Light"/>
                <a:cs typeface="Microsoft JhengHei Light"/>
              </a:rPr>
              <a:t>行</a:t>
            </a:r>
            <a:r>
              <a:rPr sz="1100" spc="-20" smtClean="0">
                <a:latin typeface="Microsoft JhengHei Light"/>
                <a:cs typeface="Microsoft JhengHei Light"/>
              </a:rPr>
              <a:t> </a:t>
            </a:r>
            <a:r>
              <a:rPr sz="1100" spc="170" smtClean="0">
                <a:latin typeface="Arial"/>
                <a:cs typeface="Arial"/>
              </a:rPr>
              <a:t>+</a:t>
            </a:r>
            <a:r>
              <a:rPr sz="1100" spc="10" smtClean="0">
                <a:latin typeface="Arial"/>
                <a:cs typeface="Arial"/>
              </a:rPr>
              <a:t> </a:t>
            </a:r>
            <a:r>
              <a:rPr sz="1100" spc="15" smtClean="0">
                <a:solidFill>
                  <a:srgbClr val="C00000"/>
                </a:solidFill>
                <a:latin typeface="Arial"/>
                <a:cs typeface="Arial"/>
              </a:rPr>
              <a:t>NR </a:t>
            </a:r>
            <a:r>
              <a:rPr sz="1100" spc="-5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上行</a:t>
            </a:r>
            <a:endParaRPr sz="1100">
              <a:latin typeface="Microsoft JhengHei Light"/>
              <a:cs typeface="Microsoft JhengHei Light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352800" y="2813304"/>
            <a:ext cx="2481072" cy="53949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>
            <a:off x="4027932" y="2913888"/>
            <a:ext cx="1130808" cy="37947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>
            <a:off x="3400044" y="2840735"/>
            <a:ext cx="2386583" cy="44500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>
            <a:off x="3400044" y="2840735"/>
            <a:ext cx="2386583" cy="445007"/>
          </a:xfrm>
          <a:custGeom>
            <a:rect l="l" t="t" r="r" b="b"/>
            <a:pathLst>
              <a:path w="2386583" h="445007">
                <a:moveTo>
                  <a:pt x="0" y="74167"/>
                </a:moveTo>
                <a:lnTo>
                  <a:pt x="11909" y="33794"/>
                </a:lnTo>
                <a:lnTo>
                  <a:pt x="42792" y="6922"/>
                </a:lnTo>
                <a:lnTo>
                  <a:pt x="2312416" y="0"/>
                </a:lnTo>
                <a:lnTo>
                  <a:pt x="2326925" y="1412"/>
                </a:lnTo>
                <a:lnTo>
                  <a:pt x="2363605" y="20454"/>
                </a:lnTo>
                <a:lnTo>
                  <a:pt x="2384362" y="56046"/>
                </a:lnTo>
                <a:lnTo>
                  <a:pt x="2386584" y="370839"/>
                </a:lnTo>
                <a:lnTo>
                  <a:pt x="2385171" y="385349"/>
                </a:lnTo>
                <a:lnTo>
                  <a:pt x="2366129" y="422029"/>
                </a:lnTo>
                <a:lnTo>
                  <a:pt x="2330537" y="442786"/>
                </a:lnTo>
                <a:lnTo>
                  <a:pt x="74168" y="445007"/>
                </a:lnTo>
                <a:lnTo>
                  <a:pt x="59658" y="443595"/>
                </a:lnTo>
                <a:lnTo>
                  <a:pt x="22978" y="424553"/>
                </a:lnTo>
                <a:lnTo>
                  <a:pt x="2221" y="388961"/>
                </a:lnTo>
                <a:lnTo>
                  <a:pt x="0" y="74167"/>
                </a:lnTo>
                <a:close/>
              </a:path>
            </a:pathLst>
          </a:custGeom>
          <a:ln w="9144">
            <a:solidFill>
              <a:srgbClr val="BD4A47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4142359" y="2974085"/>
            <a:ext cx="903605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00" spc="-75" smtClean="0">
                <a:latin typeface="Arial"/>
                <a:cs typeface="Arial"/>
              </a:rPr>
              <a:t>LTE</a:t>
            </a:r>
            <a:r>
              <a:rPr sz="1100" spc="-5" smtClean="0">
                <a:latin typeface="Arial"/>
                <a:cs typeface="Arial"/>
              </a:rPr>
              <a:t> </a:t>
            </a:r>
            <a:r>
              <a:rPr sz="1100" spc="0" smtClean="0">
                <a:latin typeface="Arial"/>
                <a:cs typeface="Arial"/>
              </a:rPr>
              <a:t>FDD</a:t>
            </a:r>
            <a:r>
              <a:rPr sz="1100" spc="15" smtClean="0">
                <a:latin typeface="Arial"/>
                <a:cs typeface="Arial"/>
              </a:rPr>
              <a:t> </a:t>
            </a:r>
            <a:r>
              <a:rPr sz="1100" spc="0" smtClean="0">
                <a:latin typeface="Microsoft JhengHei Light"/>
                <a:cs typeface="Microsoft JhengHei Light"/>
              </a:rPr>
              <a:t>下行</a:t>
            </a:r>
            <a:endParaRPr sz="1100">
              <a:latin typeface="Microsoft JhengHei Light"/>
              <a:cs typeface="Microsoft JhengHei Light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4459223" y="2421635"/>
            <a:ext cx="269748" cy="359663"/>
          </a:xfrm>
          <a:custGeom>
            <a:rect l="l" t="t" r="r" b="b"/>
            <a:pathLst>
              <a:path w="269748" h="359663">
                <a:moveTo>
                  <a:pt x="269748" y="224789"/>
                </a:moveTo>
                <a:lnTo>
                  <a:pt x="0" y="224789"/>
                </a:lnTo>
                <a:lnTo>
                  <a:pt x="134874" y="359663"/>
                </a:lnTo>
                <a:lnTo>
                  <a:pt x="269748" y="224789"/>
                </a:lnTo>
                <a:close/>
              </a:path>
              <a:path w="269748" h="359663">
                <a:moveTo>
                  <a:pt x="202311" y="0"/>
                </a:moveTo>
                <a:lnTo>
                  <a:pt x="67437" y="0"/>
                </a:lnTo>
                <a:lnTo>
                  <a:pt x="67437" y="224789"/>
                </a:lnTo>
                <a:lnTo>
                  <a:pt x="202311" y="224789"/>
                </a:lnTo>
                <a:lnTo>
                  <a:pt x="202311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/>
          <p:nvPr/>
        </p:nvSpPr>
        <p:spPr>
          <a:xfrm>
            <a:off x="4459223" y="2421635"/>
            <a:ext cx="269748" cy="359663"/>
          </a:xfrm>
          <a:custGeom>
            <a:rect l="l" t="t" r="r" b="b"/>
            <a:pathLst>
              <a:path w="269748" h="359663">
                <a:moveTo>
                  <a:pt x="0" y="224789"/>
                </a:moveTo>
                <a:lnTo>
                  <a:pt x="67437" y="224789"/>
                </a:lnTo>
                <a:lnTo>
                  <a:pt x="67437" y="0"/>
                </a:lnTo>
                <a:lnTo>
                  <a:pt x="202311" y="0"/>
                </a:lnTo>
                <a:lnTo>
                  <a:pt x="202311" y="224789"/>
                </a:lnTo>
                <a:lnTo>
                  <a:pt x="269748" y="224789"/>
                </a:lnTo>
                <a:lnTo>
                  <a:pt x="134874" y="359663"/>
                </a:lnTo>
                <a:lnTo>
                  <a:pt x="0" y="224789"/>
                </a:lnTo>
                <a:close/>
              </a:path>
            </a:pathLst>
          </a:custGeom>
          <a:ln w="9143">
            <a:solidFill>
              <a:srgbClr val="CCEB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3526663" y="4012691"/>
            <a:ext cx="2073910" cy="8356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52400" marR="12700" indent="-140335" algn="just">
              <a:lnSpc>
                <a:spcPct val="150000"/>
              </a:lnSpc>
            </a:pPr>
            <a:r>
              <a:rPr sz="600" smtClean="0">
                <a:solidFill>
                  <a:srgbClr val="C00000"/>
                </a:solidFill>
                <a:latin typeface="Wingdings"/>
                <a:cs typeface="Wingdings"/>
              </a:rPr>
              <a:t></a:t>
            </a:r>
            <a:r>
              <a:rPr sz="600" smtClean="0">
                <a:solidFill>
                  <a:srgbClr val="C00000"/>
                </a:solidFill>
                <a:latin typeface="Times New Roman"/>
                <a:cs typeface="Times New Roman"/>
              </a:rPr>
              <a:t>   </a:t>
            </a:r>
            <a:r>
              <a:rPr sz="600" spc="55" smtClean="0">
                <a:solidFill>
                  <a:srgbClr val="C00000"/>
                </a:solidFill>
                <a:latin typeface="Times New Roman"/>
                <a:cs typeface="Times New Roman"/>
              </a:rPr>
              <a:t> </a:t>
            </a:r>
            <a:r>
              <a:rPr sz="1200" spc="-60" smtClean="0">
                <a:solidFill>
                  <a:srgbClr val="C00000"/>
                </a:solidFill>
                <a:latin typeface="Arial"/>
                <a:cs typeface="Arial"/>
              </a:rPr>
              <a:t>LT</a:t>
            </a:r>
            <a:r>
              <a:rPr sz="1200" spc="15" smtClean="0">
                <a:solidFill>
                  <a:srgbClr val="C00000"/>
                </a:solidFill>
                <a:latin typeface="Arial"/>
                <a:cs typeface="Arial"/>
              </a:rPr>
              <a:t>E/</a:t>
            </a:r>
            <a:r>
              <a:rPr sz="1200" spc="9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1200" spc="-95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上行频谱共享，</a:t>
            </a:r>
            <a:r>
              <a:rPr sz="1200" spc="0" smtClean="0">
                <a:latin typeface="Microsoft JhengHei Light"/>
                <a:cs typeface="Microsoft JhengHei Light"/>
              </a:rPr>
              <a:t>充分 利用</a:t>
            </a:r>
            <a:r>
              <a:rPr sz="1200" spc="-25" smtClean="0">
                <a:latin typeface="Arial"/>
                <a:cs typeface="Arial"/>
              </a:rPr>
              <a:t>S</a:t>
            </a:r>
            <a:r>
              <a:rPr sz="1200" spc="-15" smtClean="0">
                <a:latin typeface="Arial"/>
                <a:cs typeface="Arial"/>
              </a:rPr>
              <a:t>u</a:t>
            </a:r>
            <a:r>
              <a:rPr sz="1200" spc="65" smtClean="0">
                <a:latin typeface="Arial"/>
                <a:cs typeface="Arial"/>
              </a:rPr>
              <a:t>b3</a:t>
            </a:r>
            <a:r>
              <a:rPr sz="1200" spc="-50" smtClean="0">
                <a:latin typeface="Arial"/>
                <a:cs typeface="Arial"/>
              </a:rPr>
              <a:t>G</a:t>
            </a:r>
            <a:r>
              <a:rPr sz="1200" spc="-15" smtClean="0">
                <a:latin typeface="Arial"/>
                <a:cs typeface="Arial"/>
              </a:rPr>
              <a:t> </a:t>
            </a:r>
            <a:r>
              <a:rPr sz="1200" spc="-30" smtClean="0">
                <a:latin typeface="Arial"/>
                <a:cs typeface="Arial"/>
              </a:rPr>
              <a:t>F</a:t>
            </a:r>
            <a:r>
              <a:rPr sz="1200" spc="-40" smtClean="0">
                <a:latin typeface="Arial"/>
                <a:cs typeface="Arial"/>
              </a:rPr>
              <a:t>D</a:t>
            </a:r>
            <a:r>
              <a:rPr sz="1200" spc="40" smtClean="0">
                <a:latin typeface="Arial"/>
                <a:cs typeface="Arial"/>
              </a:rPr>
              <a:t>D</a:t>
            </a:r>
            <a:r>
              <a:rPr sz="1200" spc="40" smtClean="0">
                <a:latin typeface="Microsoft JhengHei Light"/>
                <a:cs typeface="Microsoft JhengHei Light"/>
              </a:rPr>
              <a:t>上行空闲资 源，</a:t>
            </a:r>
            <a:r>
              <a:rPr sz="1200" spc="4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为</a:t>
            </a:r>
            <a:r>
              <a:rPr sz="1200" spc="0" smtClean="0">
                <a:solidFill>
                  <a:srgbClr val="C00000"/>
                </a:solidFill>
                <a:latin typeface="Arial"/>
                <a:cs typeface="Arial"/>
              </a:rPr>
              <a:t>NR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提供上行频谱</a:t>
            </a:r>
            <a:endParaRPr sz="1200">
              <a:latin typeface="Microsoft JhengHei Light"/>
              <a:cs typeface="Microsoft JhengHei Ligh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92302" y="967740"/>
            <a:ext cx="197802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pc="-135" smtClean="0">
                <a:latin typeface="Arial"/>
                <a:cs typeface="Arial"/>
              </a:rPr>
              <a:t>L</a:t>
            </a:r>
            <a:r>
              <a:rPr sz="1200" spc="-60" smtClean="0">
                <a:latin typeface="Arial"/>
                <a:cs typeface="Arial"/>
              </a:rPr>
              <a:t>T</a:t>
            </a:r>
            <a:r>
              <a:rPr sz="1200" spc="-145" smtClean="0">
                <a:latin typeface="Arial"/>
                <a:cs typeface="Arial"/>
              </a:rPr>
              <a:t>E</a:t>
            </a:r>
            <a:r>
              <a:rPr sz="1200" spc="25" smtClean="0">
                <a:latin typeface="Arial"/>
                <a:cs typeface="Arial"/>
              </a:rPr>
              <a:t> </a:t>
            </a:r>
            <a:r>
              <a:rPr sz="1200" spc="-30" smtClean="0">
                <a:latin typeface="Arial"/>
                <a:cs typeface="Arial"/>
              </a:rPr>
              <a:t>F</a:t>
            </a:r>
            <a:r>
              <a:rPr sz="1200" spc="-40" smtClean="0">
                <a:latin typeface="Arial"/>
                <a:cs typeface="Arial"/>
              </a:rPr>
              <a:t>D</a:t>
            </a:r>
            <a:r>
              <a:rPr sz="1200" spc="35" smtClean="0">
                <a:latin typeface="Arial"/>
                <a:cs typeface="Arial"/>
              </a:rPr>
              <a:t>D</a:t>
            </a:r>
            <a:r>
              <a:rPr sz="1200" spc="0" smtClean="0">
                <a:latin typeface="Microsoft JhengHei Light"/>
                <a:cs typeface="Microsoft JhengHei Light"/>
              </a:rPr>
              <a:t>网络上行</a:t>
            </a:r>
            <a:r>
              <a:rPr sz="1200" spc="-75" smtClean="0">
                <a:latin typeface="Arial"/>
                <a:cs typeface="Arial"/>
              </a:rPr>
              <a:t>P</a:t>
            </a:r>
            <a:r>
              <a:rPr sz="1200" spc="-90" smtClean="0">
                <a:latin typeface="Arial"/>
                <a:cs typeface="Arial"/>
              </a:rPr>
              <a:t>R</a:t>
            </a:r>
            <a:r>
              <a:rPr sz="1200" spc="-50" smtClean="0">
                <a:latin typeface="Arial"/>
                <a:cs typeface="Arial"/>
              </a:rPr>
              <a:t>B</a:t>
            </a:r>
            <a:r>
              <a:rPr sz="1200" spc="-50" smtClean="0">
                <a:latin typeface="Microsoft JhengHei Light"/>
                <a:cs typeface="Microsoft JhengHei Light"/>
              </a:rPr>
              <a:t>利用率</a:t>
            </a:r>
            <a:endParaRPr sz="1200">
              <a:latin typeface="Microsoft JhengHei Light"/>
              <a:cs typeface="Microsoft JhengHei Ligh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881754" y="973582"/>
            <a:ext cx="146748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pc="-135" smtClean="0">
                <a:latin typeface="Arial"/>
                <a:cs typeface="Arial"/>
              </a:rPr>
              <a:t>L</a:t>
            </a:r>
            <a:r>
              <a:rPr sz="1200" spc="-60" smtClean="0">
                <a:latin typeface="Arial"/>
                <a:cs typeface="Arial"/>
              </a:rPr>
              <a:t>T</a:t>
            </a:r>
            <a:r>
              <a:rPr sz="1200" spc="15" smtClean="0">
                <a:latin typeface="Arial"/>
                <a:cs typeface="Arial"/>
              </a:rPr>
              <a:t>E/</a:t>
            </a:r>
            <a:r>
              <a:rPr sz="1200" spc="95" smtClean="0">
                <a:latin typeface="Arial"/>
                <a:cs typeface="Arial"/>
              </a:rPr>
              <a:t>N</a:t>
            </a:r>
            <a:r>
              <a:rPr sz="1200" spc="-95" smtClean="0">
                <a:latin typeface="Arial"/>
                <a:cs typeface="Arial"/>
              </a:rPr>
              <a:t>R</a:t>
            </a:r>
            <a:r>
              <a:rPr sz="1200" spc="0" smtClean="0">
                <a:latin typeface="Microsoft JhengHei Light"/>
                <a:cs typeface="Microsoft JhengHei Light"/>
              </a:rPr>
              <a:t>上行频谱共享</a:t>
            </a:r>
            <a:endParaRPr sz="1200">
              <a:latin typeface="Microsoft JhengHei Light"/>
              <a:cs typeface="Microsoft JhengHei Light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6431279" y="845819"/>
            <a:ext cx="2740152" cy="2011679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9293479" y="1218382"/>
            <a:ext cx="2575560" cy="13849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52400" marR="12700" indent="-140335">
              <a:lnSpc>
                <a:spcPct val="150100"/>
              </a:lnSpc>
            </a:pPr>
            <a:r>
              <a:rPr sz="600" smtClean="0">
                <a:latin typeface="Wingdings"/>
                <a:cs typeface="Wingdings"/>
              </a:rPr>
              <a:t></a:t>
            </a:r>
            <a:r>
              <a:rPr sz="600" smtClean="0">
                <a:latin typeface="Times New Roman"/>
                <a:cs typeface="Times New Roman"/>
              </a:rPr>
              <a:t>   </a:t>
            </a:r>
            <a:r>
              <a:rPr sz="600" spc="55" smtClean="0">
                <a:latin typeface="Times New Roman"/>
                <a:cs typeface="Times New Roman"/>
              </a:rPr>
              <a:t> </a:t>
            </a:r>
            <a:r>
              <a:rPr sz="1200" spc="0" smtClean="0">
                <a:latin typeface="Microsoft JhengHei Light"/>
                <a:cs typeface="Microsoft JhengHei Light"/>
              </a:rPr>
              <a:t>由于</a:t>
            </a:r>
            <a:r>
              <a:rPr sz="1200" spc="0" smtClean="0">
                <a:solidFill>
                  <a:srgbClr val="C00000"/>
                </a:solidFill>
                <a:latin typeface="Arial"/>
                <a:cs typeface="Arial"/>
              </a:rPr>
              <a:t>NR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上下行时隙配比</a:t>
            </a:r>
            <a:r>
              <a:rPr sz="1200" spc="0" smtClean="0">
                <a:latin typeface="Microsoft JhengHei Light"/>
                <a:cs typeface="Microsoft JhengHei Light"/>
              </a:rPr>
              <a:t>以及 </a:t>
            </a:r>
            <a:r>
              <a:rPr sz="1200" spc="20" smtClean="0">
                <a:solidFill>
                  <a:srgbClr val="C00000"/>
                </a:solidFill>
                <a:latin typeface="Arial"/>
                <a:cs typeface="Arial"/>
              </a:rPr>
              <a:t>UE/</a:t>
            </a:r>
            <a:r>
              <a:rPr sz="1200" spc="85" smtClean="0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sz="1200" spc="10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1200" spc="-50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1200" spc="-5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上下行功率差异大</a:t>
            </a:r>
            <a:r>
              <a:rPr sz="1200" spc="-50" smtClean="0">
                <a:latin typeface="Microsoft JhengHei Light"/>
                <a:cs typeface="Microsoft JhengHei Light"/>
              </a:rPr>
              <a:t>等原因， 导致</a:t>
            </a:r>
            <a:r>
              <a:rPr sz="1200" spc="30" smtClean="0">
                <a:latin typeface="Arial"/>
                <a:cs typeface="Arial"/>
              </a:rPr>
              <a:t>3</a:t>
            </a:r>
            <a:r>
              <a:rPr sz="1200" spc="-5" smtClean="0">
                <a:latin typeface="Arial"/>
                <a:cs typeface="Arial"/>
              </a:rPr>
              <a:t>.5</a:t>
            </a:r>
            <a:r>
              <a:rPr sz="1200" spc="-55" smtClean="0">
                <a:latin typeface="Arial"/>
                <a:cs typeface="Arial"/>
              </a:rPr>
              <a:t>G</a:t>
            </a:r>
            <a:r>
              <a:rPr sz="1200" spc="70" smtClean="0">
                <a:latin typeface="Arial"/>
                <a:cs typeface="Arial"/>
              </a:rPr>
              <a:t>/</a:t>
            </a:r>
            <a:r>
              <a:rPr sz="1200" spc="145" smtClean="0">
                <a:latin typeface="Arial"/>
                <a:cs typeface="Arial"/>
              </a:rPr>
              <a:t>4</a:t>
            </a:r>
            <a:r>
              <a:rPr sz="1200" spc="-5" smtClean="0">
                <a:latin typeface="Arial"/>
                <a:cs typeface="Arial"/>
              </a:rPr>
              <a:t>.9</a:t>
            </a:r>
            <a:r>
              <a:rPr sz="1200" spc="-50" smtClean="0">
                <a:latin typeface="Arial"/>
                <a:cs typeface="Arial"/>
              </a:rPr>
              <a:t>G</a:t>
            </a:r>
            <a:r>
              <a:rPr sz="1200" spc="-50" smtClean="0">
                <a:latin typeface="Microsoft JhengHei Light"/>
                <a:cs typeface="Microsoft JhengHei Light"/>
              </a:rPr>
              <a:t>等频段上下行覆盖不 平衡，</a:t>
            </a:r>
            <a:r>
              <a:rPr sz="1200" spc="-5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上行覆盖受限成为</a:t>
            </a:r>
            <a:r>
              <a:rPr sz="1200" spc="-10" smtClean="0">
                <a:solidFill>
                  <a:srgbClr val="C00000"/>
                </a:solidFill>
                <a:latin typeface="Arial"/>
                <a:cs typeface="Arial"/>
              </a:rPr>
              <a:t>5</a:t>
            </a:r>
            <a:r>
              <a:rPr sz="1200" spc="-15" smtClean="0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部署的 瓶颈</a:t>
            </a:r>
            <a:r>
              <a:rPr sz="1200" spc="0" smtClean="0">
                <a:latin typeface="Microsoft JhengHei Light"/>
                <a:cs typeface="Microsoft JhengHei Light"/>
              </a:rPr>
              <a:t>。</a:t>
            </a:r>
            <a:endParaRPr sz="1200">
              <a:latin typeface="Microsoft JhengHei Light"/>
              <a:cs typeface="Microsoft JhengHei Light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6405371" y="3136392"/>
            <a:ext cx="2766060" cy="218389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9293479" y="3640835"/>
            <a:ext cx="2566670" cy="11099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52400" marR="12700" indent="-140335">
              <a:lnSpc>
                <a:spcPct val="150000"/>
              </a:lnSpc>
            </a:pPr>
            <a:r>
              <a:rPr sz="600" smtClean="0">
                <a:solidFill>
                  <a:srgbClr val="C00000"/>
                </a:solidFill>
                <a:latin typeface="Wingdings"/>
                <a:cs typeface="Wingdings"/>
              </a:rPr>
              <a:t></a:t>
            </a:r>
            <a:r>
              <a:rPr sz="600" smtClean="0">
                <a:solidFill>
                  <a:srgbClr val="C00000"/>
                </a:solidFill>
                <a:latin typeface="Times New Roman"/>
                <a:cs typeface="Times New Roman"/>
              </a:rPr>
              <a:t>   </a:t>
            </a:r>
            <a:r>
              <a:rPr sz="600" spc="55" smtClean="0">
                <a:solidFill>
                  <a:srgbClr val="C00000"/>
                </a:solidFill>
                <a:latin typeface="Times New Roman"/>
                <a:cs typeface="Times New Roman"/>
              </a:rPr>
              <a:t> </a:t>
            </a:r>
            <a:r>
              <a:rPr sz="1200" spc="0" smtClean="0">
                <a:solidFill>
                  <a:srgbClr val="C00000"/>
                </a:solidFill>
                <a:latin typeface="Arial"/>
                <a:cs typeface="Arial"/>
              </a:rPr>
              <a:t>NR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上下行解耦</a:t>
            </a:r>
            <a:r>
              <a:rPr sz="1200" spc="0" smtClean="0">
                <a:latin typeface="Microsoft JhengHei Light"/>
                <a:cs typeface="Microsoft JhengHei Light"/>
              </a:rPr>
              <a:t>定义了新的频谱配对 方式，使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下行数据在</a:t>
            </a:r>
            <a:r>
              <a:rPr sz="1200" spc="30" smtClean="0">
                <a:solidFill>
                  <a:srgbClr val="C00000"/>
                </a:solidFill>
                <a:latin typeface="Arial"/>
                <a:cs typeface="Arial"/>
              </a:rPr>
              <a:t>3</a:t>
            </a:r>
            <a:r>
              <a:rPr sz="1200" spc="-5" smtClean="0">
                <a:solidFill>
                  <a:srgbClr val="C00000"/>
                </a:solidFill>
                <a:latin typeface="Arial"/>
                <a:cs typeface="Arial"/>
              </a:rPr>
              <a:t>.5</a:t>
            </a:r>
            <a:r>
              <a:rPr sz="1200" spc="-55" smtClean="0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sz="1200" spc="70" smtClean="0">
                <a:solidFill>
                  <a:srgbClr val="C00000"/>
                </a:solidFill>
                <a:latin typeface="Arial"/>
                <a:cs typeface="Arial"/>
              </a:rPr>
              <a:t>/</a:t>
            </a:r>
            <a:r>
              <a:rPr sz="1200" spc="145" smtClean="0">
                <a:solidFill>
                  <a:srgbClr val="C00000"/>
                </a:solidFill>
                <a:latin typeface="Arial"/>
                <a:cs typeface="Arial"/>
              </a:rPr>
              <a:t>4</a:t>
            </a:r>
            <a:r>
              <a:rPr sz="1200" spc="-5" smtClean="0">
                <a:solidFill>
                  <a:srgbClr val="C00000"/>
                </a:solidFill>
                <a:latin typeface="Arial"/>
                <a:cs typeface="Arial"/>
              </a:rPr>
              <a:t>.9</a:t>
            </a:r>
            <a:r>
              <a:rPr sz="1200" spc="-50" smtClean="0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sz="1200" spc="-5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等频 段传输而上行数据在</a:t>
            </a:r>
            <a:r>
              <a:rPr sz="1200" spc="30" smtClean="0">
                <a:solidFill>
                  <a:srgbClr val="C00000"/>
                </a:solidFill>
                <a:latin typeface="Arial"/>
                <a:cs typeface="Arial"/>
              </a:rPr>
              <a:t>1</a:t>
            </a:r>
            <a:r>
              <a:rPr sz="1200" spc="-5" smtClean="0">
                <a:solidFill>
                  <a:srgbClr val="C00000"/>
                </a:solidFill>
                <a:latin typeface="Arial"/>
                <a:cs typeface="Arial"/>
              </a:rPr>
              <a:t>.8</a:t>
            </a:r>
            <a:r>
              <a:rPr sz="1200" spc="-55" smtClean="0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sz="12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等低频传 输</a:t>
            </a:r>
            <a:r>
              <a:rPr sz="1200" spc="0" smtClean="0">
                <a:latin typeface="Microsoft JhengHei Light"/>
                <a:cs typeface="Microsoft JhengHei Light"/>
              </a:rPr>
              <a:t>，从而提升了上行覆盖。</a:t>
            </a:r>
            <a:endParaRPr sz="1200">
              <a:latin typeface="Microsoft JhengHei Light"/>
              <a:cs typeface="Microsoft JhengHei Light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7787640" y="2962655"/>
            <a:ext cx="269748" cy="359663"/>
          </a:xfrm>
          <a:custGeom>
            <a:rect l="l" t="t" r="r" b="b"/>
            <a:pathLst>
              <a:path w="269748" h="359663">
                <a:moveTo>
                  <a:pt x="269748" y="224789"/>
                </a:moveTo>
                <a:lnTo>
                  <a:pt x="0" y="224789"/>
                </a:lnTo>
                <a:lnTo>
                  <a:pt x="134874" y="359663"/>
                </a:lnTo>
                <a:lnTo>
                  <a:pt x="269748" y="224789"/>
                </a:lnTo>
                <a:close/>
              </a:path>
              <a:path w="269748" h="359663">
                <a:moveTo>
                  <a:pt x="202311" y="0"/>
                </a:moveTo>
                <a:lnTo>
                  <a:pt x="67437" y="0"/>
                </a:lnTo>
                <a:lnTo>
                  <a:pt x="67437" y="224789"/>
                </a:lnTo>
                <a:lnTo>
                  <a:pt x="202311" y="224789"/>
                </a:lnTo>
                <a:lnTo>
                  <a:pt x="202311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/>
          <p:nvPr/>
        </p:nvSpPr>
        <p:spPr>
          <a:xfrm>
            <a:off x="7787640" y="2962655"/>
            <a:ext cx="269748" cy="359663"/>
          </a:xfrm>
          <a:custGeom>
            <a:rect l="l" t="t" r="r" b="b"/>
            <a:pathLst>
              <a:path w="269748" h="359663">
                <a:moveTo>
                  <a:pt x="0" y="224789"/>
                </a:moveTo>
                <a:lnTo>
                  <a:pt x="67437" y="224789"/>
                </a:lnTo>
                <a:lnTo>
                  <a:pt x="67437" y="0"/>
                </a:lnTo>
                <a:lnTo>
                  <a:pt x="202311" y="0"/>
                </a:lnTo>
                <a:lnTo>
                  <a:pt x="202311" y="224789"/>
                </a:lnTo>
                <a:lnTo>
                  <a:pt x="269748" y="224789"/>
                </a:lnTo>
                <a:lnTo>
                  <a:pt x="134874" y="359663"/>
                </a:lnTo>
                <a:lnTo>
                  <a:pt x="0" y="224789"/>
                </a:lnTo>
                <a:close/>
              </a:path>
            </a:pathLst>
          </a:custGeom>
          <a:ln w="9143">
            <a:solidFill>
              <a:srgbClr val="CCEB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15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3200" b="1" spc="15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上下行解耦</a:t>
            </a:r>
            <a:r>
              <a:rPr sz="3200" b="1" spc="135" smtClean="0">
                <a:solidFill>
                  <a:srgbClr val="C00000"/>
                </a:solidFill>
                <a:latin typeface="Microsoft JhengHei"/>
                <a:cs typeface="Microsoft JhengHei"/>
              </a:rPr>
              <a:t> </a:t>
            </a:r>
            <a:r>
              <a:rPr sz="3200" b="1" spc="600" smtClean="0">
                <a:solidFill>
                  <a:srgbClr val="C00000"/>
                </a:solidFill>
                <a:latin typeface="Arial"/>
                <a:cs typeface="Arial"/>
              </a:rPr>
              <a:t>&amp;</a:t>
            </a:r>
            <a:r>
              <a:rPr sz="3200" b="1" spc="5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170" smtClean="0">
                <a:solidFill>
                  <a:srgbClr val="C00000"/>
                </a:solidFill>
                <a:latin typeface="Arial"/>
                <a:cs typeface="Arial"/>
              </a:rPr>
              <a:t>L/N</a:t>
            </a:r>
            <a:r>
              <a:rPr sz="3200" b="1" spc="215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上行频谱共享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0" name="object 4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9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607178" y="2004059"/>
            <a:ext cx="1045210" cy="3708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600" b="1" spc="-7" baseline="1157" smtClean="0">
                <a:latin typeface="Arial"/>
                <a:cs typeface="Arial"/>
              </a:rPr>
              <a:t>5</a:t>
            </a:r>
            <a:r>
              <a:rPr sz="3600" b="1" spc="0" baseline="1157" smtClean="0">
                <a:latin typeface="Arial"/>
                <a:cs typeface="Arial"/>
              </a:rPr>
              <a:t>G</a:t>
            </a:r>
            <a:r>
              <a:rPr sz="2400" spc="5" smtClean="0">
                <a:latin typeface="Microsoft JhengHei"/>
                <a:cs typeface="Microsoft JhengHei"/>
              </a:rPr>
              <a:t>概述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04210" y="2030857"/>
            <a:ext cx="195580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33700" y="2819400"/>
            <a:ext cx="755903" cy="653796"/>
          </a:xfrm>
          <a:custGeom>
            <a:rect l="l" t="t" r="r" b="b"/>
            <a:pathLst>
              <a:path w="755903" h="653796">
                <a:moveTo>
                  <a:pt x="566801" y="0"/>
                </a:moveTo>
                <a:lnTo>
                  <a:pt x="189103" y="0"/>
                </a:lnTo>
                <a:lnTo>
                  <a:pt x="0" y="326898"/>
                </a:lnTo>
                <a:lnTo>
                  <a:pt x="189103" y="653796"/>
                </a:lnTo>
                <a:lnTo>
                  <a:pt x="566801" y="653796"/>
                </a:lnTo>
                <a:lnTo>
                  <a:pt x="755904" y="326898"/>
                </a:lnTo>
                <a:lnTo>
                  <a:pt x="56680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2927604" y="2808732"/>
            <a:ext cx="755904" cy="65379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2927604" y="2808732"/>
            <a:ext cx="755904" cy="653796"/>
          </a:xfrm>
          <a:custGeom>
            <a:rect l="l" t="t" r="r" b="b"/>
            <a:pathLst>
              <a:path w="755903" h="653796">
                <a:moveTo>
                  <a:pt x="0" y="326898"/>
                </a:moveTo>
                <a:lnTo>
                  <a:pt x="189103" y="0"/>
                </a:lnTo>
                <a:lnTo>
                  <a:pt x="566801" y="0"/>
                </a:lnTo>
                <a:lnTo>
                  <a:pt x="755904" y="326898"/>
                </a:lnTo>
                <a:lnTo>
                  <a:pt x="566801" y="653796"/>
                </a:lnTo>
                <a:lnTo>
                  <a:pt x="189103" y="653796"/>
                </a:lnTo>
                <a:lnTo>
                  <a:pt x="0" y="326898"/>
                </a:lnTo>
                <a:close/>
              </a:path>
            </a:pathLst>
          </a:custGeom>
          <a:ln w="9144">
            <a:solidFill>
              <a:srgbClr val="C0C0C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2924555" y="2823972"/>
            <a:ext cx="758952" cy="6690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2971800" y="2848355"/>
            <a:ext cx="664463" cy="57454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2971800" y="2848355"/>
            <a:ext cx="664463" cy="574548"/>
          </a:xfrm>
          <a:custGeom>
            <a:rect l="l" t="t" r="r" b="b"/>
            <a:pathLst>
              <a:path w="664463" h="574548">
                <a:moveTo>
                  <a:pt x="0" y="287274"/>
                </a:moveTo>
                <a:lnTo>
                  <a:pt x="165989" y="0"/>
                </a:lnTo>
                <a:lnTo>
                  <a:pt x="498475" y="0"/>
                </a:lnTo>
                <a:lnTo>
                  <a:pt x="664464" y="287274"/>
                </a:lnTo>
                <a:lnTo>
                  <a:pt x="498475" y="574548"/>
                </a:lnTo>
                <a:lnTo>
                  <a:pt x="165989" y="574548"/>
                </a:lnTo>
                <a:lnTo>
                  <a:pt x="0" y="287274"/>
                </a:lnTo>
                <a:close/>
              </a:path>
            </a:pathLst>
          </a:custGeom>
          <a:ln w="9144">
            <a:solidFill>
              <a:srgbClr val="46B0E6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3537965" y="3406140"/>
            <a:ext cx="4839168" cy="50902"/>
          </a:xfrm>
          <a:custGeom>
            <a:rect l="l" t="t" r="r" b="b"/>
            <a:pathLst>
              <a:path w="4839168" h="50902">
                <a:moveTo>
                  <a:pt x="25908" y="0"/>
                </a:moveTo>
                <a:lnTo>
                  <a:pt x="0" y="0"/>
                </a:lnTo>
                <a:lnTo>
                  <a:pt x="0" y="25908"/>
                </a:lnTo>
                <a:lnTo>
                  <a:pt x="25908" y="25908"/>
                </a:lnTo>
                <a:lnTo>
                  <a:pt x="25908" y="0"/>
                </a:lnTo>
                <a:close/>
              </a:path>
              <a:path w="4839168" h="50902">
                <a:moveTo>
                  <a:pt x="77724" y="0"/>
                </a:moveTo>
                <a:lnTo>
                  <a:pt x="51816" y="0"/>
                </a:lnTo>
                <a:lnTo>
                  <a:pt x="51816" y="25908"/>
                </a:lnTo>
                <a:lnTo>
                  <a:pt x="77724" y="25908"/>
                </a:lnTo>
                <a:lnTo>
                  <a:pt x="77724" y="0"/>
                </a:lnTo>
                <a:close/>
              </a:path>
              <a:path w="4839168" h="50902">
                <a:moveTo>
                  <a:pt x="129539" y="0"/>
                </a:moveTo>
                <a:lnTo>
                  <a:pt x="103632" y="0"/>
                </a:lnTo>
                <a:lnTo>
                  <a:pt x="103632" y="25908"/>
                </a:lnTo>
                <a:lnTo>
                  <a:pt x="129539" y="25908"/>
                </a:lnTo>
                <a:lnTo>
                  <a:pt x="129539" y="0"/>
                </a:lnTo>
                <a:close/>
              </a:path>
              <a:path w="4839168" h="50902">
                <a:moveTo>
                  <a:pt x="181356" y="0"/>
                </a:moveTo>
                <a:lnTo>
                  <a:pt x="155448" y="0"/>
                </a:lnTo>
                <a:lnTo>
                  <a:pt x="155448" y="25908"/>
                </a:lnTo>
                <a:lnTo>
                  <a:pt x="181356" y="25908"/>
                </a:lnTo>
                <a:lnTo>
                  <a:pt x="181356" y="0"/>
                </a:lnTo>
                <a:close/>
              </a:path>
              <a:path w="4839168" h="50902">
                <a:moveTo>
                  <a:pt x="233172" y="0"/>
                </a:moveTo>
                <a:lnTo>
                  <a:pt x="207264" y="0"/>
                </a:lnTo>
                <a:lnTo>
                  <a:pt x="207264" y="25908"/>
                </a:lnTo>
                <a:lnTo>
                  <a:pt x="233172" y="25908"/>
                </a:lnTo>
                <a:lnTo>
                  <a:pt x="233172" y="0"/>
                </a:lnTo>
                <a:close/>
              </a:path>
              <a:path w="4839168" h="50902">
                <a:moveTo>
                  <a:pt x="284988" y="0"/>
                </a:moveTo>
                <a:lnTo>
                  <a:pt x="259079" y="0"/>
                </a:lnTo>
                <a:lnTo>
                  <a:pt x="259079" y="25908"/>
                </a:lnTo>
                <a:lnTo>
                  <a:pt x="284988" y="25908"/>
                </a:lnTo>
                <a:lnTo>
                  <a:pt x="284988" y="0"/>
                </a:lnTo>
                <a:close/>
              </a:path>
              <a:path w="4839168" h="50902">
                <a:moveTo>
                  <a:pt x="336804" y="0"/>
                </a:moveTo>
                <a:lnTo>
                  <a:pt x="310896" y="0"/>
                </a:lnTo>
                <a:lnTo>
                  <a:pt x="310896" y="25908"/>
                </a:lnTo>
                <a:lnTo>
                  <a:pt x="336804" y="25908"/>
                </a:lnTo>
                <a:lnTo>
                  <a:pt x="336804" y="0"/>
                </a:lnTo>
                <a:close/>
              </a:path>
              <a:path w="4839168" h="50902">
                <a:moveTo>
                  <a:pt x="388620" y="0"/>
                </a:moveTo>
                <a:lnTo>
                  <a:pt x="362712" y="0"/>
                </a:lnTo>
                <a:lnTo>
                  <a:pt x="362712" y="25908"/>
                </a:lnTo>
                <a:lnTo>
                  <a:pt x="388620" y="25908"/>
                </a:lnTo>
                <a:lnTo>
                  <a:pt x="388620" y="0"/>
                </a:lnTo>
                <a:close/>
              </a:path>
              <a:path w="4839168" h="50902">
                <a:moveTo>
                  <a:pt x="440436" y="0"/>
                </a:moveTo>
                <a:lnTo>
                  <a:pt x="414528" y="0"/>
                </a:lnTo>
                <a:lnTo>
                  <a:pt x="414528" y="25908"/>
                </a:lnTo>
                <a:lnTo>
                  <a:pt x="440436" y="25908"/>
                </a:lnTo>
                <a:lnTo>
                  <a:pt x="440436" y="0"/>
                </a:lnTo>
                <a:close/>
              </a:path>
              <a:path w="4839168" h="50902">
                <a:moveTo>
                  <a:pt x="492252" y="0"/>
                </a:moveTo>
                <a:lnTo>
                  <a:pt x="466344" y="0"/>
                </a:lnTo>
                <a:lnTo>
                  <a:pt x="466344" y="25908"/>
                </a:lnTo>
                <a:lnTo>
                  <a:pt x="492252" y="25908"/>
                </a:lnTo>
                <a:lnTo>
                  <a:pt x="492252" y="0"/>
                </a:lnTo>
                <a:close/>
              </a:path>
              <a:path w="4839168" h="50902">
                <a:moveTo>
                  <a:pt x="544068" y="0"/>
                </a:moveTo>
                <a:lnTo>
                  <a:pt x="518159" y="0"/>
                </a:lnTo>
                <a:lnTo>
                  <a:pt x="518159" y="25908"/>
                </a:lnTo>
                <a:lnTo>
                  <a:pt x="544068" y="25908"/>
                </a:lnTo>
                <a:lnTo>
                  <a:pt x="544068" y="0"/>
                </a:lnTo>
                <a:close/>
              </a:path>
              <a:path w="4839168" h="50902">
                <a:moveTo>
                  <a:pt x="595884" y="0"/>
                </a:moveTo>
                <a:lnTo>
                  <a:pt x="569976" y="0"/>
                </a:lnTo>
                <a:lnTo>
                  <a:pt x="569976" y="25908"/>
                </a:lnTo>
                <a:lnTo>
                  <a:pt x="595884" y="25908"/>
                </a:lnTo>
                <a:lnTo>
                  <a:pt x="595884" y="0"/>
                </a:lnTo>
                <a:close/>
              </a:path>
              <a:path w="4839168" h="50902">
                <a:moveTo>
                  <a:pt x="647700" y="0"/>
                </a:moveTo>
                <a:lnTo>
                  <a:pt x="621792" y="0"/>
                </a:lnTo>
                <a:lnTo>
                  <a:pt x="621792" y="25908"/>
                </a:lnTo>
                <a:lnTo>
                  <a:pt x="647700" y="25908"/>
                </a:lnTo>
                <a:lnTo>
                  <a:pt x="647700" y="0"/>
                </a:lnTo>
                <a:close/>
              </a:path>
              <a:path w="4839168" h="50902">
                <a:moveTo>
                  <a:pt x="699516" y="0"/>
                </a:moveTo>
                <a:lnTo>
                  <a:pt x="673608" y="0"/>
                </a:lnTo>
                <a:lnTo>
                  <a:pt x="673608" y="25908"/>
                </a:lnTo>
                <a:lnTo>
                  <a:pt x="699516" y="25908"/>
                </a:lnTo>
                <a:lnTo>
                  <a:pt x="699516" y="0"/>
                </a:lnTo>
                <a:close/>
              </a:path>
              <a:path w="4839168" h="50902">
                <a:moveTo>
                  <a:pt x="751332" y="0"/>
                </a:moveTo>
                <a:lnTo>
                  <a:pt x="725424" y="0"/>
                </a:lnTo>
                <a:lnTo>
                  <a:pt x="725424" y="25908"/>
                </a:lnTo>
                <a:lnTo>
                  <a:pt x="751332" y="25908"/>
                </a:lnTo>
                <a:lnTo>
                  <a:pt x="751332" y="0"/>
                </a:lnTo>
                <a:close/>
              </a:path>
              <a:path w="4839168" h="50902">
                <a:moveTo>
                  <a:pt x="803148" y="0"/>
                </a:moveTo>
                <a:lnTo>
                  <a:pt x="777240" y="0"/>
                </a:lnTo>
                <a:lnTo>
                  <a:pt x="777240" y="25908"/>
                </a:lnTo>
                <a:lnTo>
                  <a:pt x="803148" y="25908"/>
                </a:lnTo>
                <a:lnTo>
                  <a:pt x="803148" y="0"/>
                </a:lnTo>
                <a:close/>
              </a:path>
              <a:path w="4839168" h="50902">
                <a:moveTo>
                  <a:pt x="854963" y="0"/>
                </a:moveTo>
                <a:lnTo>
                  <a:pt x="829056" y="0"/>
                </a:lnTo>
                <a:lnTo>
                  <a:pt x="829056" y="25908"/>
                </a:lnTo>
                <a:lnTo>
                  <a:pt x="854963" y="25908"/>
                </a:lnTo>
                <a:lnTo>
                  <a:pt x="854963" y="0"/>
                </a:lnTo>
                <a:close/>
              </a:path>
              <a:path w="4839168" h="50902">
                <a:moveTo>
                  <a:pt x="906780" y="0"/>
                </a:moveTo>
                <a:lnTo>
                  <a:pt x="880872" y="0"/>
                </a:lnTo>
                <a:lnTo>
                  <a:pt x="880872" y="25908"/>
                </a:lnTo>
                <a:lnTo>
                  <a:pt x="906780" y="25908"/>
                </a:lnTo>
                <a:lnTo>
                  <a:pt x="906780" y="0"/>
                </a:lnTo>
                <a:close/>
              </a:path>
              <a:path w="4839168" h="50902">
                <a:moveTo>
                  <a:pt x="958596" y="0"/>
                </a:moveTo>
                <a:lnTo>
                  <a:pt x="932688" y="0"/>
                </a:lnTo>
                <a:lnTo>
                  <a:pt x="932688" y="25908"/>
                </a:lnTo>
                <a:lnTo>
                  <a:pt x="958596" y="25908"/>
                </a:lnTo>
                <a:lnTo>
                  <a:pt x="958596" y="0"/>
                </a:lnTo>
                <a:close/>
              </a:path>
              <a:path w="4839168" h="50902">
                <a:moveTo>
                  <a:pt x="1010412" y="0"/>
                </a:moveTo>
                <a:lnTo>
                  <a:pt x="984504" y="0"/>
                </a:lnTo>
                <a:lnTo>
                  <a:pt x="984504" y="25908"/>
                </a:lnTo>
                <a:lnTo>
                  <a:pt x="1010412" y="25908"/>
                </a:lnTo>
                <a:lnTo>
                  <a:pt x="1010412" y="0"/>
                </a:lnTo>
                <a:close/>
              </a:path>
              <a:path w="4839168" h="50902">
                <a:moveTo>
                  <a:pt x="1062228" y="0"/>
                </a:moveTo>
                <a:lnTo>
                  <a:pt x="1036319" y="0"/>
                </a:lnTo>
                <a:lnTo>
                  <a:pt x="1036319" y="25908"/>
                </a:lnTo>
                <a:lnTo>
                  <a:pt x="1062228" y="25908"/>
                </a:lnTo>
                <a:lnTo>
                  <a:pt x="1062228" y="0"/>
                </a:lnTo>
                <a:close/>
              </a:path>
              <a:path w="4839168" h="50902">
                <a:moveTo>
                  <a:pt x="1114044" y="0"/>
                </a:moveTo>
                <a:lnTo>
                  <a:pt x="1088136" y="0"/>
                </a:lnTo>
                <a:lnTo>
                  <a:pt x="1088136" y="25908"/>
                </a:lnTo>
                <a:lnTo>
                  <a:pt x="1114044" y="25908"/>
                </a:lnTo>
                <a:lnTo>
                  <a:pt x="1114044" y="0"/>
                </a:lnTo>
                <a:close/>
              </a:path>
              <a:path w="4839168" h="50902">
                <a:moveTo>
                  <a:pt x="1165860" y="0"/>
                </a:moveTo>
                <a:lnTo>
                  <a:pt x="1139952" y="0"/>
                </a:lnTo>
                <a:lnTo>
                  <a:pt x="1139952" y="25908"/>
                </a:lnTo>
                <a:lnTo>
                  <a:pt x="1165860" y="25908"/>
                </a:lnTo>
                <a:lnTo>
                  <a:pt x="1165860" y="0"/>
                </a:lnTo>
                <a:close/>
              </a:path>
              <a:path w="4839168" h="50902">
                <a:moveTo>
                  <a:pt x="1217676" y="0"/>
                </a:moveTo>
                <a:lnTo>
                  <a:pt x="1191768" y="0"/>
                </a:lnTo>
                <a:lnTo>
                  <a:pt x="1191768" y="25908"/>
                </a:lnTo>
                <a:lnTo>
                  <a:pt x="1217676" y="25908"/>
                </a:lnTo>
                <a:lnTo>
                  <a:pt x="1217676" y="0"/>
                </a:lnTo>
                <a:close/>
              </a:path>
              <a:path w="4839168" h="50902">
                <a:moveTo>
                  <a:pt x="1269492" y="0"/>
                </a:moveTo>
                <a:lnTo>
                  <a:pt x="1243584" y="0"/>
                </a:lnTo>
                <a:lnTo>
                  <a:pt x="1243584" y="25908"/>
                </a:lnTo>
                <a:lnTo>
                  <a:pt x="1269492" y="25908"/>
                </a:lnTo>
                <a:lnTo>
                  <a:pt x="1269492" y="0"/>
                </a:lnTo>
                <a:close/>
              </a:path>
              <a:path w="4839168" h="50902">
                <a:moveTo>
                  <a:pt x="1321308" y="0"/>
                </a:moveTo>
                <a:lnTo>
                  <a:pt x="1295400" y="0"/>
                </a:lnTo>
                <a:lnTo>
                  <a:pt x="1295400" y="25908"/>
                </a:lnTo>
                <a:lnTo>
                  <a:pt x="1321308" y="25908"/>
                </a:lnTo>
                <a:lnTo>
                  <a:pt x="1321308" y="0"/>
                </a:lnTo>
                <a:close/>
              </a:path>
              <a:path w="4839168" h="50902">
                <a:moveTo>
                  <a:pt x="1373124" y="0"/>
                </a:moveTo>
                <a:lnTo>
                  <a:pt x="1347216" y="0"/>
                </a:lnTo>
                <a:lnTo>
                  <a:pt x="1347216" y="25908"/>
                </a:lnTo>
                <a:lnTo>
                  <a:pt x="1373124" y="25908"/>
                </a:lnTo>
                <a:lnTo>
                  <a:pt x="1373124" y="0"/>
                </a:lnTo>
                <a:close/>
              </a:path>
              <a:path w="4839168" h="50902">
                <a:moveTo>
                  <a:pt x="1424940" y="0"/>
                </a:moveTo>
                <a:lnTo>
                  <a:pt x="1399032" y="0"/>
                </a:lnTo>
                <a:lnTo>
                  <a:pt x="1399032" y="25908"/>
                </a:lnTo>
                <a:lnTo>
                  <a:pt x="1424940" y="25908"/>
                </a:lnTo>
                <a:lnTo>
                  <a:pt x="1424940" y="0"/>
                </a:lnTo>
                <a:close/>
              </a:path>
              <a:path w="4839168" h="50902">
                <a:moveTo>
                  <a:pt x="1476756" y="0"/>
                </a:moveTo>
                <a:lnTo>
                  <a:pt x="1450848" y="0"/>
                </a:lnTo>
                <a:lnTo>
                  <a:pt x="1450848" y="25908"/>
                </a:lnTo>
                <a:lnTo>
                  <a:pt x="1476756" y="25908"/>
                </a:lnTo>
                <a:lnTo>
                  <a:pt x="1476756" y="0"/>
                </a:lnTo>
                <a:close/>
              </a:path>
              <a:path w="4839168" h="50902">
                <a:moveTo>
                  <a:pt x="1528572" y="0"/>
                </a:moveTo>
                <a:lnTo>
                  <a:pt x="1502664" y="0"/>
                </a:lnTo>
                <a:lnTo>
                  <a:pt x="1502664" y="25908"/>
                </a:lnTo>
                <a:lnTo>
                  <a:pt x="1528572" y="25908"/>
                </a:lnTo>
                <a:lnTo>
                  <a:pt x="1528572" y="0"/>
                </a:lnTo>
                <a:close/>
              </a:path>
              <a:path w="4839168" h="50902">
                <a:moveTo>
                  <a:pt x="1580388" y="0"/>
                </a:moveTo>
                <a:lnTo>
                  <a:pt x="1554480" y="0"/>
                </a:lnTo>
                <a:lnTo>
                  <a:pt x="1554480" y="25908"/>
                </a:lnTo>
                <a:lnTo>
                  <a:pt x="1580388" y="25908"/>
                </a:lnTo>
                <a:lnTo>
                  <a:pt x="1580388" y="0"/>
                </a:lnTo>
                <a:close/>
              </a:path>
              <a:path w="4839168" h="50902">
                <a:moveTo>
                  <a:pt x="1632204" y="0"/>
                </a:moveTo>
                <a:lnTo>
                  <a:pt x="1606296" y="0"/>
                </a:lnTo>
                <a:lnTo>
                  <a:pt x="1606296" y="25908"/>
                </a:lnTo>
                <a:lnTo>
                  <a:pt x="1632204" y="25908"/>
                </a:lnTo>
                <a:lnTo>
                  <a:pt x="1632204" y="0"/>
                </a:lnTo>
                <a:close/>
              </a:path>
              <a:path w="4839168" h="50902">
                <a:moveTo>
                  <a:pt x="1684020" y="0"/>
                </a:moveTo>
                <a:lnTo>
                  <a:pt x="1658112" y="0"/>
                </a:lnTo>
                <a:lnTo>
                  <a:pt x="1658112" y="25908"/>
                </a:lnTo>
                <a:lnTo>
                  <a:pt x="1684020" y="25908"/>
                </a:lnTo>
                <a:lnTo>
                  <a:pt x="1684020" y="0"/>
                </a:lnTo>
                <a:close/>
              </a:path>
              <a:path w="4839168" h="50902">
                <a:moveTo>
                  <a:pt x="1735836" y="0"/>
                </a:moveTo>
                <a:lnTo>
                  <a:pt x="1709927" y="0"/>
                </a:lnTo>
                <a:lnTo>
                  <a:pt x="1709927" y="25908"/>
                </a:lnTo>
                <a:lnTo>
                  <a:pt x="1735836" y="25908"/>
                </a:lnTo>
                <a:lnTo>
                  <a:pt x="1735836" y="0"/>
                </a:lnTo>
                <a:close/>
              </a:path>
              <a:path w="4839168" h="50902">
                <a:moveTo>
                  <a:pt x="1787652" y="0"/>
                </a:moveTo>
                <a:lnTo>
                  <a:pt x="1761744" y="0"/>
                </a:lnTo>
                <a:lnTo>
                  <a:pt x="1761744" y="25908"/>
                </a:lnTo>
                <a:lnTo>
                  <a:pt x="1787652" y="25908"/>
                </a:lnTo>
                <a:lnTo>
                  <a:pt x="1787652" y="0"/>
                </a:lnTo>
                <a:close/>
              </a:path>
              <a:path w="4839168" h="50902">
                <a:moveTo>
                  <a:pt x="1839468" y="0"/>
                </a:moveTo>
                <a:lnTo>
                  <a:pt x="1813560" y="0"/>
                </a:lnTo>
                <a:lnTo>
                  <a:pt x="1813560" y="25908"/>
                </a:lnTo>
                <a:lnTo>
                  <a:pt x="1839468" y="25908"/>
                </a:lnTo>
                <a:lnTo>
                  <a:pt x="1839468" y="0"/>
                </a:lnTo>
                <a:close/>
              </a:path>
              <a:path w="4839168" h="50902">
                <a:moveTo>
                  <a:pt x="1891283" y="0"/>
                </a:moveTo>
                <a:lnTo>
                  <a:pt x="1865376" y="0"/>
                </a:lnTo>
                <a:lnTo>
                  <a:pt x="1865376" y="25908"/>
                </a:lnTo>
                <a:lnTo>
                  <a:pt x="1891283" y="25908"/>
                </a:lnTo>
                <a:lnTo>
                  <a:pt x="1891283" y="0"/>
                </a:lnTo>
                <a:close/>
              </a:path>
              <a:path w="4839168" h="50902">
                <a:moveTo>
                  <a:pt x="1943100" y="0"/>
                </a:moveTo>
                <a:lnTo>
                  <a:pt x="1917192" y="0"/>
                </a:lnTo>
                <a:lnTo>
                  <a:pt x="1917192" y="25908"/>
                </a:lnTo>
                <a:lnTo>
                  <a:pt x="1943100" y="25908"/>
                </a:lnTo>
                <a:lnTo>
                  <a:pt x="1943100" y="0"/>
                </a:lnTo>
                <a:close/>
              </a:path>
              <a:path w="4839168" h="50902">
                <a:moveTo>
                  <a:pt x="1994916" y="0"/>
                </a:moveTo>
                <a:lnTo>
                  <a:pt x="1969008" y="0"/>
                </a:lnTo>
                <a:lnTo>
                  <a:pt x="1969008" y="25908"/>
                </a:lnTo>
                <a:lnTo>
                  <a:pt x="1994916" y="25908"/>
                </a:lnTo>
                <a:lnTo>
                  <a:pt x="1994916" y="0"/>
                </a:lnTo>
                <a:close/>
              </a:path>
              <a:path w="4839168" h="50902">
                <a:moveTo>
                  <a:pt x="2046732" y="0"/>
                </a:moveTo>
                <a:lnTo>
                  <a:pt x="2020824" y="0"/>
                </a:lnTo>
                <a:lnTo>
                  <a:pt x="2020824" y="25908"/>
                </a:lnTo>
                <a:lnTo>
                  <a:pt x="2046732" y="25908"/>
                </a:lnTo>
                <a:lnTo>
                  <a:pt x="2046732" y="0"/>
                </a:lnTo>
                <a:close/>
              </a:path>
              <a:path w="4839168" h="50902">
                <a:moveTo>
                  <a:pt x="2098548" y="0"/>
                </a:moveTo>
                <a:lnTo>
                  <a:pt x="2072639" y="0"/>
                </a:lnTo>
                <a:lnTo>
                  <a:pt x="2072639" y="25908"/>
                </a:lnTo>
                <a:lnTo>
                  <a:pt x="2098548" y="25908"/>
                </a:lnTo>
                <a:lnTo>
                  <a:pt x="2098548" y="0"/>
                </a:lnTo>
                <a:close/>
              </a:path>
              <a:path w="4839168" h="50902">
                <a:moveTo>
                  <a:pt x="2150364" y="0"/>
                </a:moveTo>
                <a:lnTo>
                  <a:pt x="2124456" y="0"/>
                </a:lnTo>
                <a:lnTo>
                  <a:pt x="2124456" y="25908"/>
                </a:lnTo>
                <a:lnTo>
                  <a:pt x="2150364" y="25908"/>
                </a:lnTo>
                <a:lnTo>
                  <a:pt x="2150364" y="0"/>
                </a:lnTo>
                <a:close/>
              </a:path>
              <a:path w="4839168" h="50902">
                <a:moveTo>
                  <a:pt x="2202180" y="0"/>
                </a:moveTo>
                <a:lnTo>
                  <a:pt x="2176272" y="0"/>
                </a:lnTo>
                <a:lnTo>
                  <a:pt x="2176272" y="25908"/>
                </a:lnTo>
                <a:lnTo>
                  <a:pt x="2202180" y="25908"/>
                </a:lnTo>
                <a:lnTo>
                  <a:pt x="2202180" y="0"/>
                </a:lnTo>
                <a:close/>
              </a:path>
              <a:path w="4839168" h="50902">
                <a:moveTo>
                  <a:pt x="2253996" y="0"/>
                </a:moveTo>
                <a:lnTo>
                  <a:pt x="2228088" y="0"/>
                </a:lnTo>
                <a:lnTo>
                  <a:pt x="2228088" y="25908"/>
                </a:lnTo>
                <a:lnTo>
                  <a:pt x="2253996" y="25908"/>
                </a:lnTo>
                <a:lnTo>
                  <a:pt x="2253996" y="0"/>
                </a:lnTo>
                <a:close/>
              </a:path>
              <a:path w="4839168" h="50902">
                <a:moveTo>
                  <a:pt x="2305812" y="0"/>
                </a:moveTo>
                <a:lnTo>
                  <a:pt x="2279904" y="0"/>
                </a:lnTo>
                <a:lnTo>
                  <a:pt x="2279904" y="25908"/>
                </a:lnTo>
                <a:lnTo>
                  <a:pt x="2305812" y="25908"/>
                </a:lnTo>
                <a:lnTo>
                  <a:pt x="2305812" y="0"/>
                </a:lnTo>
                <a:close/>
              </a:path>
              <a:path w="4839168" h="50902">
                <a:moveTo>
                  <a:pt x="2357628" y="0"/>
                </a:moveTo>
                <a:lnTo>
                  <a:pt x="2331720" y="0"/>
                </a:lnTo>
                <a:lnTo>
                  <a:pt x="2331720" y="25908"/>
                </a:lnTo>
                <a:lnTo>
                  <a:pt x="2357628" y="25908"/>
                </a:lnTo>
                <a:lnTo>
                  <a:pt x="2357628" y="0"/>
                </a:lnTo>
                <a:close/>
              </a:path>
              <a:path w="4839168" h="50902">
                <a:moveTo>
                  <a:pt x="2409444" y="0"/>
                </a:moveTo>
                <a:lnTo>
                  <a:pt x="2383536" y="0"/>
                </a:lnTo>
                <a:lnTo>
                  <a:pt x="2383536" y="25908"/>
                </a:lnTo>
                <a:lnTo>
                  <a:pt x="2409444" y="25908"/>
                </a:lnTo>
                <a:lnTo>
                  <a:pt x="2409444" y="0"/>
                </a:lnTo>
                <a:close/>
              </a:path>
              <a:path w="4839168" h="50902">
                <a:moveTo>
                  <a:pt x="2461260" y="0"/>
                </a:moveTo>
                <a:lnTo>
                  <a:pt x="2435352" y="0"/>
                </a:lnTo>
                <a:lnTo>
                  <a:pt x="2435352" y="25908"/>
                </a:lnTo>
                <a:lnTo>
                  <a:pt x="2461260" y="25908"/>
                </a:lnTo>
                <a:lnTo>
                  <a:pt x="2461260" y="0"/>
                </a:lnTo>
                <a:close/>
              </a:path>
              <a:path w="4839168" h="50902">
                <a:moveTo>
                  <a:pt x="2513076" y="0"/>
                </a:moveTo>
                <a:lnTo>
                  <a:pt x="2487168" y="0"/>
                </a:lnTo>
                <a:lnTo>
                  <a:pt x="2487168" y="25908"/>
                </a:lnTo>
                <a:lnTo>
                  <a:pt x="2513076" y="25908"/>
                </a:lnTo>
                <a:lnTo>
                  <a:pt x="2513076" y="0"/>
                </a:lnTo>
                <a:close/>
              </a:path>
              <a:path w="4839168" h="50902">
                <a:moveTo>
                  <a:pt x="2564892" y="0"/>
                </a:moveTo>
                <a:lnTo>
                  <a:pt x="2538984" y="0"/>
                </a:lnTo>
                <a:lnTo>
                  <a:pt x="2538984" y="25908"/>
                </a:lnTo>
                <a:lnTo>
                  <a:pt x="2564892" y="25908"/>
                </a:lnTo>
                <a:lnTo>
                  <a:pt x="2564892" y="0"/>
                </a:lnTo>
                <a:close/>
              </a:path>
              <a:path w="4839168" h="50902">
                <a:moveTo>
                  <a:pt x="2616708" y="0"/>
                </a:moveTo>
                <a:lnTo>
                  <a:pt x="2590800" y="0"/>
                </a:lnTo>
                <a:lnTo>
                  <a:pt x="2590800" y="25908"/>
                </a:lnTo>
                <a:lnTo>
                  <a:pt x="2616708" y="25908"/>
                </a:lnTo>
                <a:lnTo>
                  <a:pt x="2616708" y="0"/>
                </a:lnTo>
                <a:close/>
              </a:path>
              <a:path w="4839168" h="50902">
                <a:moveTo>
                  <a:pt x="2668524" y="0"/>
                </a:moveTo>
                <a:lnTo>
                  <a:pt x="2642616" y="0"/>
                </a:lnTo>
                <a:lnTo>
                  <a:pt x="2642616" y="25908"/>
                </a:lnTo>
                <a:lnTo>
                  <a:pt x="2668524" y="25908"/>
                </a:lnTo>
                <a:lnTo>
                  <a:pt x="2668524" y="0"/>
                </a:lnTo>
                <a:close/>
              </a:path>
              <a:path w="4839168" h="50902">
                <a:moveTo>
                  <a:pt x="2720340" y="0"/>
                </a:moveTo>
                <a:lnTo>
                  <a:pt x="2694432" y="0"/>
                </a:lnTo>
                <a:lnTo>
                  <a:pt x="2694432" y="25908"/>
                </a:lnTo>
                <a:lnTo>
                  <a:pt x="2720340" y="25908"/>
                </a:lnTo>
                <a:lnTo>
                  <a:pt x="2720340" y="0"/>
                </a:lnTo>
                <a:close/>
              </a:path>
              <a:path w="4839168" h="50902">
                <a:moveTo>
                  <a:pt x="2772156" y="0"/>
                </a:moveTo>
                <a:lnTo>
                  <a:pt x="2746248" y="0"/>
                </a:lnTo>
                <a:lnTo>
                  <a:pt x="2746248" y="25908"/>
                </a:lnTo>
                <a:lnTo>
                  <a:pt x="2772156" y="25908"/>
                </a:lnTo>
                <a:lnTo>
                  <a:pt x="2772156" y="0"/>
                </a:lnTo>
                <a:close/>
              </a:path>
              <a:path w="4839168" h="50902">
                <a:moveTo>
                  <a:pt x="2823972" y="0"/>
                </a:moveTo>
                <a:lnTo>
                  <a:pt x="2798064" y="0"/>
                </a:lnTo>
                <a:lnTo>
                  <a:pt x="2798064" y="25908"/>
                </a:lnTo>
                <a:lnTo>
                  <a:pt x="2823972" y="25908"/>
                </a:lnTo>
                <a:lnTo>
                  <a:pt x="2823972" y="0"/>
                </a:lnTo>
                <a:close/>
              </a:path>
              <a:path w="4839168" h="50902">
                <a:moveTo>
                  <a:pt x="2875788" y="0"/>
                </a:moveTo>
                <a:lnTo>
                  <a:pt x="2849880" y="0"/>
                </a:lnTo>
                <a:lnTo>
                  <a:pt x="2849880" y="25908"/>
                </a:lnTo>
                <a:lnTo>
                  <a:pt x="2875788" y="25908"/>
                </a:lnTo>
                <a:lnTo>
                  <a:pt x="2875788" y="0"/>
                </a:lnTo>
                <a:close/>
              </a:path>
              <a:path w="4839168" h="50902">
                <a:moveTo>
                  <a:pt x="2927604" y="0"/>
                </a:moveTo>
                <a:lnTo>
                  <a:pt x="2901696" y="0"/>
                </a:lnTo>
                <a:lnTo>
                  <a:pt x="2901696" y="25908"/>
                </a:lnTo>
                <a:lnTo>
                  <a:pt x="2927604" y="25908"/>
                </a:lnTo>
                <a:lnTo>
                  <a:pt x="2927604" y="0"/>
                </a:lnTo>
                <a:close/>
              </a:path>
              <a:path w="4839168" h="50902">
                <a:moveTo>
                  <a:pt x="2979420" y="0"/>
                </a:moveTo>
                <a:lnTo>
                  <a:pt x="2953512" y="0"/>
                </a:lnTo>
                <a:lnTo>
                  <a:pt x="2953512" y="25908"/>
                </a:lnTo>
                <a:lnTo>
                  <a:pt x="2979420" y="25908"/>
                </a:lnTo>
                <a:lnTo>
                  <a:pt x="2979420" y="0"/>
                </a:lnTo>
                <a:close/>
              </a:path>
              <a:path w="4839168" h="50902">
                <a:moveTo>
                  <a:pt x="3031236" y="0"/>
                </a:moveTo>
                <a:lnTo>
                  <a:pt x="3005328" y="0"/>
                </a:lnTo>
                <a:lnTo>
                  <a:pt x="3005328" y="25908"/>
                </a:lnTo>
                <a:lnTo>
                  <a:pt x="3031236" y="25908"/>
                </a:lnTo>
                <a:lnTo>
                  <a:pt x="3031236" y="0"/>
                </a:lnTo>
                <a:close/>
              </a:path>
              <a:path w="4839168" h="50902">
                <a:moveTo>
                  <a:pt x="3083052" y="0"/>
                </a:moveTo>
                <a:lnTo>
                  <a:pt x="3057144" y="0"/>
                </a:lnTo>
                <a:lnTo>
                  <a:pt x="3057144" y="25908"/>
                </a:lnTo>
                <a:lnTo>
                  <a:pt x="3083052" y="25908"/>
                </a:lnTo>
                <a:lnTo>
                  <a:pt x="3083052" y="0"/>
                </a:lnTo>
                <a:close/>
              </a:path>
              <a:path w="4839168" h="50902">
                <a:moveTo>
                  <a:pt x="3134868" y="0"/>
                </a:moveTo>
                <a:lnTo>
                  <a:pt x="3108960" y="0"/>
                </a:lnTo>
                <a:lnTo>
                  <a:pt x="3108960" y="25908"/>
                </a:lnTo>
                <a:lnTo>
                  <a:pt x="3134868" y="25908"/>
                </a:lnTo>
                <a:lnTo>
                  <a:pt x="3134868" y="0"/>
                </a:lnTo>
                <a:close/>
              </a:path>
              <a:path w="4839168" h="50902">
                <a:moveTo>
                  <a:pt x="3186684" y="0"/>
                </a:moveTo>
                <a:lnTo>
                  <a:pt x="3160776" y="0"/>
                </a:lnTo>
                <a:lnTo>
                  <a:pt x="3160776" y="25908"/>
                </a:lnTo>
                <a:lnTo>
                  <a:pt x="3186684" y="25908"/>
                </a:lnTo>
                <a:lnTo>
                  <a:pt x="3186684" y="0"/>
                </a:lnTo>
                <a:close/>
              </a:path>
              <a:path w="4839168" h="50902">
                <a:moveTo>
                  <a:pt x="3238500" y="0"/>
                </a:moveTo>
                <a:lnTo>
                  <a:pt x="3212592" y="0"/>
                </a:lnTo>
                <a:lnTo>
                  <a:pt x="3212592" y="25908"/>
                </a:lnTo>
                <a:lnTo>
                  <a:pt x="3238500" y="25908"/>
                </a:lnTo>
                <a:lnTo>
                  <a:pt x="3238500" y="0"/>
                </a:lnTo>
                <a:close/>
              </a:path>
              <a:path w="4839168" h="50902">
                <a:moveTo>
                  <a:pt x="3290316" y="0"/>
                </a:moveTo>
                <a:lnTo>
                  <a:pt x="3264408" y="0"/>
                </a:lnTo>
                <a:lnTo>
                  <a:pt x="3264408" y="25908"/>
                </a:lnTo>
                <a:lnTo>
                  <a:pt x="3290316" y="25908"/>
                </a:lnTo>
                <a:lnTo>
                  <a:pt x="3290316" y="0"/>
                </a:lnTo>
                <a:close/>
              </a:path>
              <a:path w="4839168" h="50902">
                <a:moveTo>
                  <a:pt x="3342132" y="0"/>
                </a:moveTo>
                <a:lnTo>
                  <a:pt x="3316224" y="0"/>
                </a:lnTo>
                <a:lnTo>
                  <a:pt x="3316224" y="25908"/>
                </a:lnTo>
                <a:lnTo>
                  <a:pt x="3342132" y="25908"/>
                </a:lnTo>
                <a:lnTo>
                  <a:pt x="3342132" y="0"/>
                </a:lnTo>
                <a:close/>
              </a:path>
              <a:path w="4839168" h="50902">
                <a:moveTo>
                  <a:pt x="3393948" y="0"/>
                </a:moveTo>
                <a:lnTo>
                  <a:pt x="3368040" y="0"/>
                </a:lnTo>
                <a:lnTo>
                  <a:pt x="3368040" y="25908"/>
                </a:lnTo>
                <a:lnTo>
                  <a:pt x="3393948" y="25908"/>
                </a:lnTo>
                <a:lnTo>
                  <a:pt x="3393948" y="0"/>
                </a:lnTo>
                <a:close/>
              </a:path>
              <a:path w="4839168" h="50902">
                <a:moveTo>
                  <a:pt x="3445764" y="0"/>
                </a:moveTo>
                <a:lnTo>
                  <a:pt x="3419855" y="0"/>
                </a:lnTo>
                <a:lnTo>
                  <a:pt x="3419855" y="25908"/>
                </a:lnTo>
                <a:lnTo>
                  <a:pt x="3445764" y="25908"/>
                </a:lnTo>
                <a:lnTo>
                  <a:pt x="3445764" y="0"/>
                </a:lnTo>
                <a:close/>
              </a:path>
              <a:path w="4839168" h="50902">
                <a:moveTo>
                  <a:pt x="3497579" y="0"/>
                </a:moveTo>
                <a:lnTo>
                  <a:pt x="3471672" y="0"/>
                </a:lnTo>
                <a:lnTo>
                  <a:pt x="3471672" y="25908"/>
                </a:lnTo>
                <a:lnTo>
                  <a:pt x="3497579" y="25908"/>
                </a:lnTo>
                <a:lnTo>
                  <a:pt x="3497579" y="0"/>
                </a:lnTo>
                <a:close/>
              </a:path>
              <a:path w="4839168" h="50902">
                <a:moveTo>
                  <a:pt x="3549396" y="0"/>
                </a:moveTo>
                <a:lnTo>
                  <a:pt x="3523488" y="0"/>
                </a:lnTo>
                <a:lnTo>
                  <a:pt x="3523488" y="25908"/>
                </a:lnTo>
                <a:lnTo>
                  <a:pt x="3549396" y="25908"/>
                </a:lnTo>
                <a:lnTo>
                  <a:pt x="3549396" y="0"/>
                </a:lnTo>
                <a:close/>
              </a:path>
              <a:path w="4839168" h="50902">
                <a:moveTo>
                  <a:pt x="3601212" y="0"/>
                </a:moveTo>
                <a:lnTo>
                  <a:pt x="3575304" y="0"/>
                </a:lnTo>
                <a:lnTo>
                  <a:pt x="3575304" y="25908"/>
                </a:lnTo>
                <a:lnTo>
                  <a:pt x="3601212" y="25908"/>
                </a:lnTo>
                <a:lnTo>
                  <a:pt x="3601212" y="0"/>
                </a:lnTo>
                <a:close/>
              </a:path>
              <a:path w="4839168" h="50902">
                <a:moveTo>
                  <a:pt x="3653028" y="0"/>
                </a:moveTo>
                <a:lnTo>
                  <a:pt x="3627120" y="0"/>
                </a:lnTo>
                <a:lnTo>
                  <a:pt x="3627120" y="25908"/>
                </a:lnTo>
                <a:lnTo>
                  <a:pt x="3653028" y="25908"/>
                </a:lnTo>
                <a:lnTo>
                  <a:pt x="3653028" y="0"/>
                </a:lnTo>
                <a:close/>
              </a:path>
              <a:path w="4839168" h="50902">
                <a:moveTo>
                  <a:pt x="3704844" y="0"/>
                </a:moveTo>
                <a:lnTo>
                  <a:pt x="3678936" y="0"/>
                </a:lnTo>
                <a:lnTo>
                  <a:pt x="3678936" y="25908"/>
                </a:lnTo>
                <a:lnTo>
                  <a:pt x="3704844" y="25908"/>
                </a:lnTo>
                <a:lnTo>
                  <a:pt x="3704844" y="0"/>
                </a:lnTo>
                <a:close/>
              </a:path>
              <a:path w="4839168" h="50902">
                <a:moveTo>
                  <a:pt x="3756660" y="0"/>
                </a:moveTo>
                <a:lnTo>
                  <a:pt x="3730752" y="0"/>
                </a:lnTo>
                <a:lnTo>
                  <a:pt x="3730752" y="25908"/>
                </a:lnTo>
                <a:lnTo>
                  <a:pt x="3756660" y="25908"/>
                </a:lnTo>
                <a:lnTo>
                  <a:pt x="3756660" y="0"/>
                </a:lnTo>
                <a:close/>
              </a:path>
              <a:path w="4839168" h="50902">
                <a:moveTo>
                  <a:pt x="3808476" y="0"/>
                </a:moveTo>
                <a:lnTo>
                  <a:pt x="3782567" y="0"/>
                </a:lnTo>
                <a:lnTo>
                  <a:pt x="3782567" y="25908"/>
                </a:lnTo>
                <a:lnTo>
                  <a:pt x="3808476" y="25908"/>
                </a:lnTo>
                <a:lnTo>
                  <a:pt x="3808476" y="0"/>
                </a:lnTo>
                <a:close/>
              </a:path>
              <a:path w="4839168" h="50902">
                <a:moveTo>
                  <a:pt x="3860291" y="0"/>
                </a:moveTo>
                <a:lnTo>
                  <a:pt x="3834384" y="0"/>
                </a:lnTo>
                <a:lnTo>
                  <a:pt x="3834384" y="25908"/>
                </a:lnTo>
                <a:lnTo>
                  <a:pt x="3860291" y="25908"/>
                </a:lnTo>
                <a:lnTo>
                  <a:pt x="3860291" y="0"/>
                </a:lnTo>
                <a:close/>
              </a:path>
              <a:path w="4839168" h="50902">
                <a:moveTo>
                  <a:pt x="3912108" y="0"/>
                </a:moveTo>
                <a:lnTo>
                  <a:pt x="3886200" y="0"/>
                </a:lnTo>
                <a:lnTo>
                  <a:pt x="3886200" y="25908"/>
                </a:lnTo>
                <a:lnTo>
                  <a:pt x="3912108" y="25908"/>
                </a:lnTo>
                <a:lnTo>
                  <a:pt x="3912108" y="0"/>
                </a:lnTo>
                <a:close/>
              </a:path>
              <a:path w="4839168" h="50902">
                <a:moveTo>
                  <a:pt x="3963924" y="0"/>
                </a:moveTo>
                <a:lnTo>
                  <a:pt x="3938016" y="0"/>
                </a:lnTo>
                <a:lnTo>
                  <a:pt x="3938016" y="25908"/>
                </a:lnTo>
                <a:lnTo>
                  <a:pt x="3963924" y="25908"/>
                </a:lnTo>
                <a:lnTo>
                  <a:pt x="3963924" y="0"/>
                </a:lnTo>
                <a:close/>
              </a:path>
              <a:path w="4839168" h="50902">
                <a:moveTo>
                  <a:pt x="4015740" y="0"/>
                </a:moveTo>
                <a:lnTo>
                  <a:pt x="3989832" y="0"/>
                </a:lnTo>
                <a:lnTo>
                  <a:pt x="3989832" y="25908"/>
                </a:lnTo>
                <a:lnTo>
                  <a:pt x="4015740" y="25908"/>
                </a:lnTo>
                <a:lnTo>
                  <a:pt x="4015740" y="0"/>
                </a:lnTo>
                <a:close/>
              </a:path>
              <a:path w="4839168" h="50902">
                <a:moveTo>
                  <a:pt x="4067555" y="0"/>
                </a:moveTo>
                <a:lnTo>
                  <a:pt x="4041648" y="0"/>
                </a:lnTo>
                <a:lnTo>
                  <a:pt x="4041648" y="25908"/>
                </a:lnTo>
                <a:lnTo>
                  <a:pt x="4067555" y="25908"/>
                </a:lnTo>
                <a:lnTo>
                  <a:pt x="4067555" y="0"/>
                </a:lnTo>
                <a:close/>
              </a:path>
              <a:path w="4839168" h="50902">
                <a:moveTo>
                  <a:pt x="4119372" y="0"/>
                </a:moveTo>
                <a:lnTo>
                  <a:pt x="4093464" y="0"/>
                </a:lnTo>
                <a:lnTo>
                  <a:pt x="4093464" y="25908"/>
                </a:lnTo>
                <a:lnTo>
                  <a:pt x="4119372" y="25908"/>
                </a:lnTo>
                <a:lnTo>
                  <a:pt x="4119372" y="0"/>
                </a:lnTo>
                <a:close/>
              </a:path>
              <a:path w="4839168" h="50902">
                <a:moveTo>
                  <a:pt x="4171188" y="0"/>
                </a:moveTo>
                <a:lnTo>
                  <a:pt x="4145279" y="0"/>
                </a:lnTo>
                <a:lnTo>
                  <a:pt x="4145279" y="25908"/>
                </a:lnTo>
                <a:lnTo>
                  <a:pt x="4171188" y="25908"/>
                </a:lnTo>
                <a:lnTo>
                  <a:pt x="4171188" y="0"/>
                </a:lnTo>
                <a:close/>
              </a:path>
              <a:path w="4839168" h="50902">
                <a:moveTo>
                  <a:pt x="4223004" y="0"/>
                </a:moveTo>
                <a:lnTo>
                  <a:pt x="4197096" y="0"/>
                </a:lnTo>
                <a:lnTo>
                  <a:pt x="4197096" y="25908"/>
                </a:lnTo>
                <a:lnTo>
                  <a:pt x="4223004" y="25908"/>
                </a:lnTo>
                <a:lnTo>
                  <a:pt x="4223004" y="0"/>
                </a:lnTo>
                <a:close/>
              </a:path>
              <a:path w="4839168" h="50902">
                <a:moveTo>
                  <a:pt x="4274820" y="0"/>
                </a:moveTo>
                <a:lnTo>
                  <a:pt x="4248912" y="0"/>
                </a:lnTo>
                <a:lnTo>
                  <a:pt x="4248912" y="25908"/>
                </a:lnTo>
                <a:lnTo>
                  <a:pt x="4274820" y="25908"/>
                </a:lnTo>
                <a:lnTo>
                  <a:pt x="4274820" y="0"/>
                </a:lnTo>
                <a:close/>
              </a:path>
              <a:path w="4839168" h="50902">
                <a:moveTo>
                  <a:pt x="4326636" y="0"/>
                </a:moveTo>
                <a:lnTo>
                  <a:pt x="4300728" y="0"/>
                </a:lnTo>
                <a:lnTo>
                  <a:pt x="4300728" y="25908"/>
                </a:lnTo>
                <a:lnTo>
                  <a:pt x="4326636" y="25908"/>
                </a:lnTo>
                <a:lnTo>
                  <a:pt x="4326636" y="0"/>
                </a:lnTo>
                <a:close/>
              </a:path>
              <a:path w="4839168" h="50902">
                <a:moveTo>
                  <a:pt x="4378452" y="0"/>
                </a:moveTo>
                <a:lnTo>
                  <a:pt x="4352544" y="0"/>
                </a:lnTo>
                <a:lnTo>
                  <a:pt x="4352544" y="25908"/>
                </a:lnTo>
                <a:lnTo>
                  <a:pt x="4378452" y="25908"/>
                </a:lnTo>
                <a:lnTo>
                  <a:pt x="4378452" y="0"/>
                </a:lnTo>
                <a:close/>
              </a:path>
              <a:path w="4839168" h="50902">
                <a:moveTo>
                  <a:pt x="4430268" y="0"/>
                </a:moveTo>
                <a:lnTo>
                  <a:pt x="4404360" y="0"/>
                </a:lnTo>
                <a:lnTo>
                  <a:pt x="4404360" y="25908"/>
                </a:lnTo>
                <a:lnTo>
                  <a:pt x="4430268" y="25908"/>
                </a:lnTo>
                <a:lnTo>
                  <a:pt x="4430268" y="0"/>
                </a:lnTo>
                <a:close/>
              </a:path>
              <a:path w="4839168" h="50902">
                <a:moveTo>
                  <a:pt x="4482084" y="0"/>
                </a:moveTo>
                <a:lnTo>
                  <a:pt x="4456176" y="0"/>
                </a:lnTo>
                <a:lnTo>
                  <a:pt x="4456176" y="25908"/>
                </a:lnTo>
                <a:lnTo>
                  <a:pt x="4482084" y="25908"/>
                </a:lnTo>
                <a:lnTo>
                  <a:pt x="4482084" y="0"/>
                </a:lnTo>
                <a:close/>
              </a:path>
              <a:path w="4839168" h="50902">
                <a:moveTo>
                  <a:pt x="4533900" y="0"/>
                </a:moveTo>
                <a:lnTo>
                  <a:pt x="4507992" y="0"/>
                </a:lnTo>
                <a:lnTo>
                  <a:pt x="4507992" y="25908"/>
                </a:lnTo>
                <a:lnTo>
                  <a:pt x="4533900" y="25908"/>
                </a:lnTo>
                <a:lnTo>
                  <a:pt x="4533900" y="0"/>
                </a:lnTo>
                <a:close/>
              </a:path>
              <a:path w="4839168" h="50902">
                <a:moveTo>
                  <a:pt x="4585716" y="0"/>
                </a:moveTo>
                <a:lnTo>
                  <a:pt x="4559808" y="0"/>
                </a:lnTo>
                <a:lnTo>
                  <a:pt x="4559808" y="25908"/>
                </a:lnTo>
                <a:lnTo>
                  <a:pt x="4585716" y="25908"/>
                </a:lnTo>
                <a:lnTo>
                  <a:pt x="4585716" y="0"/>
                </a:lnTo>
                <a:close/>
              </a:path>
              <a:path w="4839168" h="50902">
                <a:moveTo>
                  <a:pt x="4637532" y="0"/>
                </a:moveTo>
                <a:lnTo>
                  <a:pt x="4611624" y="0"/>
                </a:lnTo>
                <a:lnTo>
                  <a:pt x="4611624" y="25908"/>
                </a:lnTo>
                <a:lnTo>
                  <a:pt x="4637532" y="25908"/>
                </a:lnTo>
                <a:lnTo>
                  <a:pt x="4637532" y="0"/>
                </a:lnTo>
                <a:close/>
              </a:path>
              <a:path w="4839168" h="50902">
                <a:moveTo>
                  <a:pt x="4689348" y="0"/>
                </a:moveTo>
                <a:lnTo>
                  <a:pt x="4663440" y="0"/>
                </a:lnTo>
                <a:lnTo>
                  <a:pt x="4663440" y="25908"/>
                </a:lnTo>
                <a:lnTo>
                  <a:pt x="4689348" y="25908"/>
                </a:lnTo>
                <a:lnTo>
                  <a:pt x="4689348" y="0"/>
                </a:lnTo>
                <a:close/>
              </a:path>
              <a:path w="4839168" h="50902">
                <a:moveTo>
                  <a:pt x="4741164" y="0"/>
                </a:moveTo>
                <a:lnTo>
                  <a:pt x="4715256" y="0"/>
                </a:lnTo>
                <a:lnTo>
                  <a:pt x="4715256" y="25908"/>
                </a:lnTo>
                <a:lnTo>
                  <a:pt x="4741164" y="25908"/>
                </a:lnTo>
                <a:lnTo>
                  <a:pt x="4741164" y="0"/>
                </a:lnTo>
                <a:close/>
              </a:path>
              <a:path w="4839168" h="50902">
                <a:moveTo>
                  <a:pt x="4800600" y="-25908"/>
                </a:moveTo>
                <a:lnTo>
                  <a:pt x="4764510" y="6445"/>
                </a:lnTo>
                <a:lnTo>
                  <a:pt x="4763350" y="23904"/>
                </a:lnTo>
                <a:lnTo>
                  <a:pt x="4769112" y="35022"/>
                </a:lnTo>
                <a:lnTo>
                  <a:pt x="4778808" y="43724"/>
                </a:lnTo>
                <a:lnTo>
                  <a:pt x="4792178" y="49265"/>
                </a:lnTo>
                <a:lnTo>
                  <a:pt x="4808962" y="50902"/>
                </a:lnTo>
                <a:lnTo>
                  <a:pt x="4821075" y="45776"/>
                </a:lnTo>
                <a:lnTo>
                  <a:pt x="4830700" y="36597"/>
                </a:lnTo>
                <a:lnTo>
                  <a:pt x="4836004" y="25908"/>
                </a:lnTo>
                <a:lnTo>
                  <a:pt x="4767072" y="25908"/>
                </a:lnTo>
                <a:lnTo>
                  <a:pt x="4767072" y="0"/>
                </a:lnTo>
                <a:lnTo>
                  <a:pt x="4836596" y="0"/>
                </a:lnTo>
                <a:lnTo>
                  <a:pt x="4834935" y="-5265"/>
                </a:lnTo>
                <a:lnTo>
                  <a:pt x="4826437" y="-16075"/>
                </a:lnTo>
                <a:lnTo>
                  <a:pt x="4814663" y="-23285"/>
                </a:lnTo>
                <a:lnTo>
                  <a:pt x="4800600" y="-25908"/>
                </a:lnTo>
                <a:close/>
              </a:path>
              <a:path w="4839168" h="50902">
                <a:moveTo>
                  <a:pt x="4792980" y="0"/>
                </a:moveTo>
                <a:lnTo>
                  <a:pt x="4767072" y="0"/>
                </a:lnTo>
                <a:lnTo>
                  <a:pt x="4767072" y="25908"/>
                </a:lnTo>
                <a:lnTo>
                  <a:pt x="4792980" y="25908"/>
                </a:lnTo>
                <a:lnTo>
                  <a:pt x="4792980" y="0"/>
                </a:lnTo>
                <a:close/>
              </a:path>
              <a:path w="4839168" h="50902">
                <a:moveTo>
                  <a:pt x="4836596" y="0"/>
                </a:moveTo>
                <a:lnTo>
                  <a:pt x="4792980" y="0"/>
                </a:lnTo>
                <a:lnTo>
                  <a:pt x="4792980" y="25908"/>
                </a:lnTo>
                <a:lnTo>
                  <a:pt x="4836004" y="25908"/>
                </a:lnTo>
                <a:lnTo>
                  <a:pt x="4837008" y="23883"/>
                </a:lnTo>
                <a:lnTo>
                  <a:pt x="4839168" y="8156"/>
                </a:lnTo>
                <a:lnTo>
                  <a:pt x="4836596" y="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607178" y="2918714"/>
            <a:ext cx="1250950" cy="360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2835"/>
              </a:lnSpc>
            </a:pPr>
            <a:r>
              <a:rPr sz="2400" spc="10" smtClean="0">
                <a:latin typeface="Microsoft JhengHei"/>
                <a:cs typeface="Microsoft JhengHei"/>
              </a:rPr>
              <a:t>产品介绍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204210" y="2945638"/>
            <a:ext cx="194945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933700" y="3712464"/>
            <a:ext cx="755903" cy="653796"/>
          </a:xfrm>
          <a:custGeom>
            <a:rect l="l" t="t" r="r" b="b"/>
            <a:pathLst>
              <a:path w="755903" h="653796">
                <a:moveTo>
                  <a:pt x="566801" y="0"/>
                </a:moveTo>
                <a:lnTo>
                  <a:pt x="189103" y="0"/>
                </a:lnTo>
                <a:lnTo>
                  <a:pt x="0" y="326898"/>
                </a:lnTo>
                <a:lnTo>
                  <a:pt x="189103" y="653796"/>
                </a:lnTo>
                <a:lnTo>
                  <a:pt x="566801" y="653796"/>
                </a:lnTo>
                <a:lnTo>
                  <a:pt x="755904" y="326898"/>
                </a:lnTo>
                <a:lnTo>
                  <a:pt x="56680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2927604" y="3700271"/>
            <a:ext cx="755904" cy="65379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2927604" y="3700271"/>
            <a:ext cx="755904" cy="653796"/>
          </a:xfrm>
          <a:custGeom>
            <a:rect l="l" t="t" r="r" b="b"/>
            <a:pathLst>
              <a:path w="755903" h="653796">
                <a:moveTo>
                  <a:pt x="0" y="326897"/>
                </a:moveTo>
                <a:lnTo>
                  <a:pt x="189103" y="0"/>
                </a:lnTo>
                <a:lnTo>
                  <a:pt x="566801" y="0"/>
                </a:lnTo>
                <a:lnTo>
                  <a:pt x="755904" y="326897"/>
                </a:lnTo>
                <a:lnTo>
                  <a:pt x="566801" y="653795"/>
                </a:lnTo>
                <a:lnTo>
                  <a:pt x="189103" y="653795"/>
                </a:lnTo>
                <a:lnTo>
                  <a:pt x="0" y="326897"/>
                </a:lnTo>
                <a:close/>
              </a:path>
            </a:pathLst>
          </a:custGeom>
          <a:ln w="9144">
            <a:solidFill>
              <a:srgbClr val="C0C0C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2924555" y="3715511"/>
            <a:ext cx="758952" cy="6690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2971800" y="3739896"/>
            <a:ext cx="664463" cy="57454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2971800" y="3739896"/>
            <a:ext cx="664463" cy="574548"/>
          </a:xfrm>
          <a:custGeom>
            <a:rect l="l" t="t" r="r" b="b"/>
            <a:pathLst>
              <a:path w="664463" h="574548">
                <a:moveTo>
                  <a:pt x="0" y="287273"/>
                </a:moveTo>
                <a:lnTo>
                  <a:pt x="165989" y="0"/>
                </a:lnTo>
                <a:lnTo>
                  <a:pt x="498475" y="0"/>
                </a:lnTo>
                <a:lnTo>
                  <a:pt x="664464" y="287273"/>
                </a:lnTo>
                <a:lnTo>
                  <a:pt x="498475" y="574547"/>
                </a:lnTo>
                <a:lnTo>
                  <a:pt x="165989" y="574547"/>
                </a:lnTo>
                <a:lnTo>
                  <a:pt x="0" y="287273"/>
                </a:lnTo>
                <a:close/>
              </a:path>
            </a:pathLst>
          </a:custGeom>
          <a:ln w="9144">
            <a:solidFill>
              <a:srgbClr val="F69239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3537965" y="4297679"/>
            <a:ext cx="4839168" cy="50902"/>
          </a:xfrm>
          <a:custGeom>
            <a:rect l="l" t="t" r="r" b="b"/>
            <a:pathLst>
              <a:path w="4839168" h="50902">
                <a:moveTo>
                  <a:pt x="25908" y="0"/>
                </a:moveTo>
                <a:lnTo>
                  <a:pt x="0" y="0"/>
                </a:lnTo>
                <a:lnTo>
                  <a:pt x="0" y="25908"/>
                </a:lnTo>
                <a:lnTo>
                  <a:pt x="25908" y="25908"/>
                </a:lnTo>
                <a:lnTo>
                  <a:pt x="25908" y="0"/>
                </a:lnTo>
                <a:close/>
              </a:path>
              <a:path w="4839168" h="50902">
                <a:moveTo>
                  <a:pt x="77724" y="0"/>
                </a:moveTo>
                <a:lnTo>
                  <a:pt x="51816" y="0"/>
                </a:lnTo>
                <a:lnTo>
                  <a:pt x="51816" y="25908"/>
                </a:lnTo>
                <a:lnTo>
                  <a:pt x="77724" y="25908"/>
                </a:lnTo>
                <a:lnTo>
                  <a:pt x="77724" y="0"/>
                </a:lnTo>
                <a:close/>
              </a:path>
              <a:path w="4839168" h="50902">
                <a:moveTo>
                  <a:pt x="129539" y="0"/>
                </a:moveTo>
                <a:lnTo>
                  <a:pt x="103632" y="0"/>
                </a:lnTo>
                <a:lnTo>
                  <a:pt x="103632" y="25908"/>
                </a:lnTo>
                <a:lnTo>
                  <a:pt x="129539" y="25908"/>
                </a:lnTo>
                <a:lnTo>
                  <a:pt x="129539" y="0"/>
                </a:lnTo>
                <a:close/>
              </a:path>
              <a:path w="4839168" h="50902">
                <a:moveTo>
                  <a:pt x="181356" y="0"/>
                </a:moveTo>
                <a:lnTo>
                  <a:pt x="155448" y="0"/>
                </a:lnTo>
                <a:lnTo>
                  <a:pt x="155448" y="25908"/>
                </a:lnTo>
                <a:lnTo>
                  <a:pt x="181356" y="25908"/>
                </a:lnTo>
                <a:lnTo>
                  <a:pt x="181356" y="0"/>
                </a:lnTo>
                <a:close/>
              </a:path>
              <a:path w="4839168" h="50902">
                <a:moveTo>
                  <a:pt x="233172" y="0"/>
                </a:moveTo>
                <a:lnTo>
                  <a:pt x="207264" y="0"/>
                </a:lnTo>
                <a:lnTo>
                  <a:pt x="207264" y="25908"/>
                </a:lnTo>
                <a:lnTo>
                  <a:pt x="233172" y="25908"/>
                </a:lnTo>
                <a:lnTo>
                  <a:pt x="233172" y="0"/>
                </a:lnTo>
                <a:close/>
              </a:path>
              <a:path w="4839168" h="50902">
                <a:moveTo>
                  <a:pt x="284988" y="0"/>
                </a:moveTo>
                <a:lnTo>
                  <a:pt x="259079" y="0"/>
                </a:lnTo>
                <a:lnTo>
                  <a:pt x="259079" y="25908"/>
                </a:lnTo>
                <a:lnTo>
                  <a:pt x="284988" y="25908"/>
                </a:lnTo>
                <a:lnTo>
                  <a:pt x="284988" y="0"/>
                </a:lnTo>
                <a:close/>
              </a:path>
              <a:path w="4839168" h="50902">
                <a:moveTo>
                  <a:pt x="336804" y="0"/>
                </a:moveTo>
                <a:lnTo>
                  <a:pt x="310896" y="0"/>
                </a:lnTo>
                <a:lnTo>
                  <a:pt x="310896" y="25908"/>
                </a:lnTo>
                <a:lnTo>
                  <a:pt x="336804" y="25908"/>
                </a:lnTo>
                <a:lnTo>
                  <a:pt x="336804" y="0"/>
                </a:lnTo>
                <a:close/>
              </a:path>
              <a:path w="4839168" h="50902">
                <a:moveTo>
                  <a:pt x="388620" y="0"/>
                </a:moveTo>
                <a:lnTo>
                  <a:pt x="362712" y="0"/>
                </a:lnTo>
                <a:lnTo>
                  <a:pt x="362712" y="25908"/>
                </a:lnTo>
                <a:lnTo>
                  <a:pt x="388620" y="25908"/>
                </a:lnTo>
                <a:lnTo>
                  <a:pt x="388620" y="0"/>
                </a:lnTo>
                <a:close/>
              </a:path>
              <a:path w="4839168" h="50902">
                <a:moveTo>
                  <a:pt x="440436" y="0"/>
                </a:moveTo>
                <a:lnTo>
                  <a:pt x="414528" y="0"/>
                </a:lnTo>
                <a:lnTo>
                  <a:pt x="414528" y="25908"/>
                </a:lnTo>
                <a:lnTo>
                  <a:pt x="440436" y="25908"/>
                </a:lnTo>
                <a:lnTo>
                  <a:pt x="440436" y="0"/>
                </a:lnTo>
                <a:close/>
              </a:path>
              <a:path w="4839168" h="50902">
                <a:moveTo>
                  <a:pt x="492252" y="0"/>
                </a:moveTo>
                <a:lnTo>
                  <a:pt x="466344" y="0"/>
                </a:lnTo>
                <a:lnTo>
                  <a:pt x="466344" y="25908"/>
                </a:lnTo>
                <a:lnTo>
                  <a:pt x="492252" y="25908"/>
                </a:lnTo>
                <a:lnTo>
                  <a:pt x="492252" y="0"/>
                </a:lnTo>
                <a:close/>
              </a:path>
              <a:path w="4839168" h="50902">
                <a:moveTo>
                  <a:pt x="544068" y="0"/>
                </a:moveTo>
                <a:lnTo>
                  <a:pt x="518159" y="0"/>
                </a:lnTo>
                <a:lnTo>
                  <a:pt x="518159" y="25908"/>
                </a:lnTo>
                <a:lnTo>
                  <a:pt x="544068" y="25908"/>
                </a:lnTo>
                <a:lnTo>
                  <a:pt x="544068" y="0"/>
                </a:lnTo>
                <a:close/>
              </a:path>
              <a:path w="4839168" h="50902">
                <a:moveTo>
                  <a:pt x="595884" y="0"/>
                </a:moveTo>
                <a:lnTo>
                  <a:pt x="569976" y="0"/>
                </a:lnTo>
                <a:lnTo>
                  <a:pt x="569976" y="25908"/>
                </a:lnTo>
                <a:lnTo>
                  <a:pt x="595884" y="25908"/>
                </a:lnTo>
                <a:lnTo>
                  <a:pt x="595884" y="0"/>
                </a:lnTo>
                <a:close/>
              </a:path>
              <a:path w="4839168" h="50902">
                <a:moveTo>
                  <a:pt x="647700" y="0"/>
                </a:moveTo>
                <a:lnTo>
                  <a:pt x="621792" y="0"/>
                </a:lnTo>
                <a:lnTo>
                  <a:pt x="621792" y="25908"/>
                </a:lnTo>
                <a:lnTo>
                  <a:pt x="647700" y="25908"/>
                </a:lnTo>
                <a:lnTo>
                  <a:pt x="647700" y="0"/>
                </a:lnTo>
                <a:close/>
              </a:path>
              <a:path w="4839168" h="50902">
                <a:moveTo>
                  <a:pt x="699516" y="0"/>
                </a:moveTo>
                <a:lnTo>
                  <a:pt x="673608" y="0"/>
                </a:lnTo>
                <a:lnTo>
                  <a:pt x="673608" y="25908"/>
                </a:lnTo>
                <a:lnTo>
                  <a:pt x="699516" y="25908"/>
                </a:lnTo>
                <a:lnTo>
                  <a:pt x="699516" y="0"/>
                </a:lnTo>
                <a:close/>
              </a:path>
              <a:path w="4839168" h="50902">
                <a:moveTo>
                  <a:pt x="751332" y="0"/>
                </a:moveTo>
                <a:lnTo>
                  <a:pt x="725424" y="0"/>
                </a:lnTo>
                <a:lnTo>
                  <a:pt x="725424" y="25908"/>
                </a:lnTo>
                <a:lnTo>
                  <a:pt x="751332" y="25908"/>
                </a:lnTo>
                <a:lnTo>
                  <a:pt x="751332" y="0"/>
                </a:lnTo>
                <a:close/>
              </a:path>
              <a:path w="4839168" h="50902">
                <a:moveTo>
                  <a:pt x="803148" y="0"/>
                </a:moveTo>
                <a:lnTo>
                  <a:pt x="777240" y="0"/>
                </a:lnTo>
                <a:lnTo>
                  <a:pt x="777240" y="25908"/>
                </a:lnTo>
                <a:lnTo>
                  <a:pt x="803148" y="25908"/>
                </a:lnTo>
                <a:lnTo>
                  <a:pt x="803148" y="0"/>
                </a:lnTo>
                <a:close/>
              </a:path>
              <a:path w="4839168" h="50902">
                <a:moveTo>
                  <a:pt x="854963" y="0"/>
                </a:moveTo>
                <a:lnTo>
                  <a:pt x="829056" y="0"/>
                </a:lnTo>
                <a:lnTo>
                  <a:pt x="829056" y="25908"/>
                </a:lnTo>
                <a:lnTo>
                  <a:pt x="854963" y="25908"/>
                </a:lnTo>
                <a:lnTo>
                  <a:pt x="854963" y="0"/>
                </a:lnTo>
                <a:close/>
              </a:path>
              <a:path w="4839168" h="50902">
                <a:moveTo>
                  <a:pt x="906780" y="0"/>
                </a:moveTo>
                <a:lnTo>
                  <a:pt x="880872" y="0"/>
                </a:lnTo>
                <a:lnTo>
                  <a:pt x="880872" y="25908"/>
                </a:lnTo>
                <a:lnTo>
                  <a:pt x="906780" y="25908"/>
                </a:lnTo>
                <a:lnTo>
                  <a:pt x="906780" y="0"/>
                </a:lnTo>
                <a:close/>
              </a:path>
              <a:path w="4839168" h="50902">
                <a:moveTo>
                  <a:pt x="958596" y="0"/>
                </a:moveTo>
                <a:lnTo>
                  <a:pt x="932688" y="0"/>
                </a:lnTo>
                <a:lnTo>
                  <a:pt x="932688" y="25908"/>
                </a:lnTo>
                <a:lnTo>
                  <a:pt x="958596" y="25908"/>
                </a:lnTo>
                <a:lnTo>
                  <a:pt x="958596" y="0"/>
                </a:lnTo>
                <a:close/>
              </a:path>
              <a:path w="4839168" h="50902">
                <a:moveTo>
                  <a:pt x="1010412" y="0"/>
                </a:moveTo>
                <a:lnTo>
                  <a:pt x="984504" y="0"/>
                </a:lnTo>
                <a:lnTo>
                  <a:pt x="984504" y="25908"/>
                </a:lnTo>
                <a:lnTo>
                  <a:pt x="1010412" y="25908"/>
                </a:lnTo>
                <a:lnTo>
                  <a:pt x="1010412" y="0"/>
                </a:lnTo>
                <a:close/>
              </a:path>
              <a:path w="4839168" h="50902">
                <a:moveTo>
                  <a:pt x="1062228" y="0"/>
                </a:moveTo>
                <a:lnTo>
                  <a:pt x="1036319" y="0"/>
                </a:lnTo>
                <a:lnTo>
                  <a:pt x="1036319" y="25908"/>
                </a:lnTo>
                <a:lnTo>
                  <a:pt x="1062228" y="25908"/>
                </a:lnTo>
                <a:lnTo>
                  <a:pt x="1062228" y="0"/>
                </a:lnTo>
                <a:close/>
              </a:path>
              <a:path w="4839168" h="50902">
                <a:moveTo>
                  <a:pt x="1114044" y="0"/>
                </a:moveTo>
                <a:lnTo>
                  <a:pt x="1088136" y="0"/>
                </a:lnTo>
                <a:lnTo>
                  <a:pt x="1088136" y="25908"/>
                </a:lnTo>
                <a:lnTo>
                  <a:pt x="1114044" y="25908"/>
                </a:lnTo>
                <a:lnTo>
                  <a:pt x="1114044" y="0"/>
                </a:lnTo>
                <a:close/>
              </a:path>
              <a:path w="4839168" h="50902">
                <a:moveTo>
                  <a:pt x="1165860" y="0"/>
                </a:moveTo>
                <a:lnTo>
                  <a:pt x="1139952" y="0"/>
                </a:lnTo>
                <a:lnTo>
                  <a:pt x="1139952" y="25908"/>
                </a:lnTo>
                <a:lnTo>
                  <a:pt x="1165860" y="25908"/>
                </a:lnTo>
                <a:lnTo>
                  <a:pt x="1165860" y="0"/>
                </a:lnTo>
                <a:close/>
              </a:path>
              <a:path w="4839168" h="50902">
                <a:moveTo>
                  <a:pt x="1217676" y="0"/>
                </a:moveTo>
                <a:lnTo>
                  <a:pt x="1191768" y="0"/>
                </a:lnTo>
                <a:lnTo>
                  <a:pt x="1191768" y="25908"/>
                </a:lnTo>
                <a:lnTo>
                  <a:pt x="1217676" y="25908"/>
                </a:lnTo>
                <a:lnTo>
                  <a:pt x="1217676" y="0"/>
                </a:lnTo>
                <a:close/>
              </a:path>
              <a:path w="4839168" h="50902">
                <a:moveTo>
                  <a:pt x="1269492" y="0"/>
                </a:moveTo>
                <a:lnTo>
                  <a:pt x="1243584" y="0"/>
                </a:lnTo>
                <a:lnTo>
                  <a:pt x="1243584" y="25908"/>
                </a:lnTo>
                <a:lnTo>
                  <a:pt x="1269492" y="25908"/>
                </a:lnTo>
                <a:lnTo>
                  <a:pt x="1269492" y="0"/>
                </a:lnTo>
                <a:close/>
              </a:path>
              <a:path w="4839168" h="50902">
                <a:moveTo>
                  <a:pt x="1321308" y="0"/>
                </a:moveTo>
                <a:lnTo>
                  <a:pt x="1295400" y="0"/>
                </a:lnTo>
                <a:lnTo>
                  <a:pt x="1295400" y="25908"/>
                </a:lnTo>
                <a:lnTo>
                  <a:pt x="1321308" y="25908"/>
                </a:lnTo>
                <a:lnTo>
                  <a:pt x="1321308" y="0"/>
                </a:lnTo>
                <a:close/>
              </a:path>
              <a:path w="4839168" h="50902">
                <a:moveTo>
                  <a:pt x="1373124" y="0"/>
                </a:moveTo>
                <a:lnTo>
                  <a:pt x="1347216" y="0"/>
                </a:lnTo>
                <a:lnTo>
                  <a:pt x="1347216" y="25908"/>
                </a:lnTo>
                <a:lnTo>
                  <a:pt x="1373124" y="25908"/>
                </a:lnTo>
                <a:lnTo>
                  <a:pt x="1373124" y="0"/>
                </a:lnTo>
                <a:close/>
              </a:path>
              <a:path w="4839168" h="50902">
                <a:moveTo>
                  <a:pt x="1424940" y="0"/>
                </a:moveTo>
                <a:lnTo>
                  <a:pt x="1399032" y="0"/>
                </a:lnTo>
                <a:lnTo>
                  <a:pt x="1399032" y="25908"/>
                </a:lnTo>
                <a:lnTo>
                  <a:pt x="1424940" y="25908"/>
                </a:lnTo>
                <a:lnTo>
                  <a:pt x="1424940" y="0"/>
                </a:lnTo>
                <a:close/>
              </a:path>
              <a:path w="4839168" h="50902">
                <a:moveTo>
                  <a:pt x="1476756" y="0"/>
                </a:moveTo>
                <a:lnTo>
                  <a:pt x="1450848" y="0"/>
                </a:lnTo>
                <a:lnTo>
                  <a:pt x="1450848" y="25908"/>
                </a:lnTo>
                <a:lnTo>
                  <a:pt x="1476756" y="25908"/>
                </a:lnTo>
                <a:lnTo>
                  <a:pt x="1476756" y="0"/>
                </a:lnTo>
                <a:close/>
              </a:path>
              <a:path w="4839168" h="50902">
                <a:moveTo>
                  <a:pt x="1528572" y="0"/>
                </a:moveTo>
                <a:lnTo>
                  <a:pt x="1502664" y="0"/>
                </a:lnTo>
                <a:lnTo>
                  <a:pt x="1502664" y="25908"/>
                </a:lnTo>
                <a:lnTo>
                  <a:pt x="1528572" y="25908"/>
                </a:lnTo>
                <a:lnTo>
                  <a:pt x="1528572" y="0"/>
                </a:lnTo>
                <a:close/>
              </a:path>
              <a:path w="4839168" h="50902">
                <a:moveTo>
                  <a:pt x="1580388" y="0"/>
                </a:moveTo>
                <a:lnTo>
                  <a:pt x="1554480" y="0"/>
                </a:lnTo>
                <a:lnTo>
                  <a:pt x="1554480" y="25908"/>
                </a:lnTo>
                <a:lnTo>
                  <a:pt x="1580388" y="25908"/>
                </a:lnTo>
                <a:lnTo>
                  <a:pt x="1580388" y="0"/>
                </a:lnTo>
                <a:close/>
              </a:path>
              <a:path w="4839168" h="50902">
                <a:moveTo>
                  <a:pt x="1632204" y="0"/>
                </a:moveTo>
                <a:lnTo>
                  <a:pt x="1606296" y="0"/>
                </a:lnTo>
                <a:lnTo>
                  <a:pt x="1606296" y="25908"/>
                </a:lnTo>
                <a:lnTo>
                  <a:pt x="1632204" y="25908"/>
                </a:lnTo>
                <a:lnTo>
                  <a:pt x="1632204" y="0"/>
                </a:lnTo>
                <a:close/>
              </a:path>
              <a:path w="4839168" h="50902">
                <a:moveTo>
                  <a:pt x="1684020" y="0"/>
                </a:moveTo>
                <a:lnTo>
                  <a:pt x="1658112" y="0"/>
                </a:lnTo>
                <a:lnTo>
                  <a:pt x="1658112" y="25908"/>
                </a:lnTo>
                <a:lnTo>
                  <a:pt x="1684020" y="25908"/>
                </a:lnTo>
                <a:lnTo>
                  <a:pt x="1684020" y="0"/>
                </a:lnTo>
                <a:close/>
              </a:path>
              <a:path w="4839168" h="50902">
                <a:moveTo>
                  <a:pt x="1735836" y="0"/>
                </a:moveTo>
                <a:lnTo>
                  <a:pt x="1709927" y="0"/>
                </a:lnTo>
                <a:lnTo>
                  <a:pt x="1709927" y="25908"/>
                </a:lnTo>
                <a:lnTo>
                  <a:pt x="1735836" y="25908"/>
                </a:lnTo>
                <a:lnTo>
                  <a:pt x="1735836" y="0"/>
                </a:lnTo>
                <a:close/>
              </a:path>
              <a:path w="4839168" h="50902">
                <a:moveTo>
                  <a:pt x="1787652" y="0"/>
                </a:moveTo>
                <a:lnTo>
                  <a:pt x="1761744" y="0"/>
                </a:lnTo>
                <a:lnTo>
                  <a:pt x="1761744" y="25908"/>
                </a:lnTo>
                <a:lnTo>
                  <a:pt x="1787652" y="25908"/>
                </a:lnTo>
                <a:lnTo>
                  <a:pt x="1787652" y="0"/>
                </a:lnTo>
                <a:close/>
              </a:path>
              <a:path w="4839168" h="50902">
                <a:moveTo>
                  <a:pt x="1839468" y="0"/>
                </a:moveTo>
                <a:lnTo>
                  <a:pt x="1813560" y="0"/>
                </a:lnTo>
                <a:lnTo>
                  <a:pt x="1813560" y="25908"/>
                </a:lnTo>
                <a:lnTo>
                  <a:pt x="1839468" y="25908"/>
                </a:lnTo>
                <a:lnTo>
                  <a:pt x="1839468" y="0"/>
                </a:lnTo>
                <a:close/>
              </a:path>
              <a:path w="4839168" h="50902">
                <a:moveTo>
                  <a:pt x="1891283" y="0"/>
                </a:moveTo>
                <a:lnTo>
                  <a:pt x="1865376" y="0"/>
                </a:lnTo>
                <a:lnTo>
                  <a:pt x="1865376" y="25908"/>
                </a:lnTo>
                <a:lnTo>
                  <a:pt x="1891283" y="25908"/>
                </a:lnTo>
                <a:lnTo>
                  <a:pt x="1891283" y="0"/>
                </a:lnTo>
                <a:close/>
              </a:path>
              <a:path w="4839168" h="50902">
                <a:moveTo>
                  <a:pt x="1943100" y="0"/>
                </a:moveTo>
                <a:lnTo>
                  <a:pt x="1917192" y="0"/>
                </a:lnTo>
                <a:lnTo>
                  <a:pt x="1917192" y="25908"/>
                </a:lnTo>
                <a:lnTo>
                  <a:pt x="1943100" y="25908"/>
                </a:lnTo>
                <a:lnTo>
                  <a:pt x="1943100" y="0"/>
                </a:lnTo>
                <a:close/>
              </a:path>
              <a:path w="4839168" h="50902">
                <a:moveTo>
                  <a:pt x="1994916" y="0"/>
                </a:moveTo>
                <a:lnTo>
                  <a:pt x="1969008" y="0"/>
                </a:lnTo>
                <a:lnTo>
                  <a:pt x="1969008" y="25908"/>
                </a:lnTo>
                <a:lnTo>
                  <a:pt x="1994916" y="25908"/>
                </a:lnTo>
                <a:lnTo>
                  <a:pt x="1994916" y="0"/>
                </a:lnTo>
                <a:close/>
              </a:path>
              <a:path w="4839168" h="50902">
                <a:moveTo>
                  <a:pt x="2046732" y="0"/>
                </a:moveTo>
                <a:lnTo>
                  <a:pt x="2020824" y="0"/>
                </a:lnTo>
                <a:lnTo>
                  <a:pt x="2020824" y="25908"/>
                </a:lnTo>
                <a:lnTo>
                  <a:pt x="2046732" y="25908"/>
                </a:lnTo>
                <a:lnTo>
                  <a:pt x="2046732" y="0"/>
                </a:lnTo>
                <a:close/>
              </a:path>
              <a:path w="4839168" h="50902">
                <a:moveTo>
                  <a:pt x="2098548" y="0"/>
                </a:moveTo>
                <a:lnTo>
                  <a:pt x="2072639" y="0"/>
                </a:lnTo>
                <a:lnTo>
                  <a:pt x="2072639" y="25908"/>
                </a:lnTo>
                <a:lnTo>
                  <a:pt x="2098548" y="25908"/>
                </a:lnTo>
                <a:lnTo>
                  <a:pt x="2098548" y="0"/>
                </a:lnTo>
                <a:close/>
              </a:path>
              <a:path w="4839168" h="50902">
                <a:moveTo>
                  <a:pt x="2150364" y="0"/>
                </a:moveTo>
                <a:lnTo>
                  <a:pt x="2124456" y="0"/>
                </a:lnTo>
                <a:lnTo>
                  <a:pt x="2124456" y="25908"/>
                </a:lnTo>
                <a:lnTo>
                  <a:pt x="2150364" y="25908"/>
                </a:lnTo>
                <a:lnTo>
                  <a:pt x="2150364" y="0"/>
                </a:lnTo>
                <a:close/>
              </a:path>
              <a:path w="4839168" h="50902">
                <a:moveTo>
                  <a:pt x="2202180" y="0"/>
                </a:moveTo>
                <a:lnTo>
                  <a:pt x="2176272" y="0"/>
                </a:lnTo>
                <a:lnTo>
                  <a:pt x="2176272" y="25908"/>
                </a:lnTo>
                <a:lnTo>
                  <a:pt x="2202180" y="25908"/>
                </a:lnTo>
                <a:lnTo>
                  <a:pt x="2202180" y="0"/>
                </a:lnTo>
                <a:close/>
              </a:path>
              <a:path w="4839168" h="50902">
                <a:moveTo>
                  <a:pt x="2253996" y="0"/>
                </a:moveTo>
                <a:lnTo>
                  <a:pt x="2228088" y="0"/>
                </a:lnTo>
                <a:lnTo>
                  <a:pt x="2228088" y="25908"/>
                </a:lnTo>
                <a:lnTo>
                  <a:pt x="2253996" y="25908"/>
                </a:lnTo>
                <a:lnTo>
                  <a:pt x="2253996" y="0"/>
                </a:lnTo>
                <a:close/>
              </a:path>
              <a:path w="4839168" h="50902">
                <a:moveTo>
                  <a:pt x="2305812" y="0"/>
                </a:moveTo>
                <a:lnTo>
                  <a:pt x="2279904" y="0"/>
                </a:lnTo>
                <a:lnTo>
                  <a:pt x="2279904" y="25908"/>
                </a:lnTo>
                <a:lnTo>
                  <a:pt x="2305812" y="25908"/>
                </a:lnTo>
                <a:lnTo>
                  <a:pt x="2305812" y="0"/>
                </a:lnTo>
                <a:close/>
              </a:path>
              <a:path w="4839168" h="50902">
                <a:moveTo>
                  <a:pt x="2357628" y="0"/>
                </a:moveTo>
                <a:lnTo>
                  <a:pt x="2331720" y="0"/>
                </a:lnTo>
                <a:lnTo>
                  <a:pt x="2331720" y="25908"/>
                </a:lnTo>
                <a:lnTo>
                  <a:pt x="2357628" y="25908"/>
                </a:lnTo>
                <a:lnTo>
                  <a:pt x="2357628" y="0"/>
                </a:lnTo>
                <a:close/>
              </a:path>
              <a:path w="4839168" h="50902">
                <a:moveTo>
                  <a:pt x="2409444" y="0"/>
                </a:moveTo>
                <a:lnTo>
                  <a:pt x="2383536" y="0"/>
                </a:lnTo>
                <a:lnTo>
                  <a:pt x="2383536" y="25908"/>
                </a:lnTo>
                <a:lnTo>
                  <a:pt x="2409444" y="25908"/>
                </a:lnTo>
                <a:lnTo>
                  <a:pt x="2409444" y="0"/>
                </a:lnTo>
                <a:close/>
              </a:path>
              <a:path w="4839168" h="50902">
                <a:moveTo>
                  <a:pt x="2461260" y="0"/>
                </a:moveTo>
                <a:lnTo>
                  <a:pt x="2435352" y="0"/>
                </a:lnTo>
                <a:lnTo>
                  <a:pt x="2435352" y="25908"/>
                </a:lnTo>
                <a:lnTo>
                  <a:pt x="2461260" y="25908"/>
                </a:lnTo>
                <a:lnTo>
                  <a:pt x="2461260" y="0"/>
                </a:lnTo>
                <a:close/>
              </a:path>
              <a:path w="4839168" h="50902">
                <a:moveTo>
                  <a:pt x="2513076" y="0"/>
                </a:moveTo>
                <a:lnTo>
                  <a:pt x="2487168" y="0"/>
                </a:lnTo>
                <a:lnTo>
                  <a:pt x="2487168" y="25908"/>
                </a:lnTo>
                <a:lnTo>
                  <a:pt x="2513076" y="25908"/>
                </a:lnTo>
                <a:lnTo>
                  <a:pt x="2513076" y="0"/>
                </a:lnTo>
                <a:close/>
              </a:path>
              <a:path w="4839168" h="50902">
                <a:moveTo>
                  <a:pt x="2564892" y="0"/>
                </a:moveTo>
                <a:lnTo>
                  <a:pt x="2538984" y="0"/>
                </a:lnTo>
                <a:lnTo>
                  <a:pt x="2538984" y="25908"/>
                </a:lnTo>
                <a:lnTo>
                  <a:pt x="2564892" y="25908"/>
                </a:lnTo>
                <a:lnTo>
                  <a:pt x="2564892" y="0"/>
                </a:lnTo>
                <a:close/>
              </a:path>
              <a:path w="4839168" h="50902">
                <a:moveTo>
                  <a:pt x="2616708" y="0"/>
                </a:moveTo>
                <a:lnTo>
                  <a:pt x="2590800" y="0"/>
                </a:lnTo>
                <a:lnTo>
                  <a:pt x="2590800" y="25908"/>
                </a:lnTo>
                <a:lnTo>
                  <a:pt x="2616708" y="25908"/>
                </a:lnTo>
                <a:lnTo>
                  <a:pt x="2616708" y="0"/>
                </a:lnTo>
                <a:close/>
              </a:path>
              <a:path w="4839168" h="50902">
                <a:moveTo>
                  <a:pt x="2668524" y="0"/>
                </a:moveTo>
                <a:lnTo>
                  <a:pt x="2642616" y="0"/>
                </a:lnTo>
                <a:lnTo>
                  <a:pt x="2642616" y="25908"/>
                </a:lnTo>
                <a:lnTo>
                  <a:pt x="2668524" y="25908"/>
                </a:lnTo>
                <a:lnTo>
                  <a:pt x="2668524" y="0"/>
                </a:lnTo>
                <a:close/>
              </a:path>
              <a:path w="4839168" h="50902">
                <a:moveTo>
                  <a:pt x="2720340" y="0"/>
                </a:moveTo>
                <a:lnTo>
                  <a:pt x="2694432" y="0"/>
                </a:lnTo>
                <a:lnTo>
                  <a:pt x="2694432" y="25908"/>
                </a:lnTo>
                <a:lnTo>
                  <a:pt x="2720340" y="25908"/>
                </a:lnTo>
                <a:lnTo>
                  <a:pt x="2720340" y="0"/>
                </a:lnTo>
                <a:close/>
              </a:path>
              <a:path w="4839168" h="50902">
                <a:moveTo>
                  <a:pt x="2772156" y="0"/>
                </a:moveTo>
                <a:lnTo>
                  <a:pt x="2746248" y="0"/>
                </a:lnTo>
                <a:lnTo>
                  <a:pt x="2746248" y="25908"/>
                </a:lnTo>
                <a:lnTo>
                  <a:pt x="2772156" y="25908"/>
                </a:lnTo>
                <a:lnTo>
                  <a:pt x="2772156" y="0"/>
                </a:lnTo>
                <a:close/>
              </a:path>
              <a:path w="4839168" h="50902">
                <a:moveTo>
                  <a:pt x="2823972" y="0"/>
                </a:moveTo>
                <a:lnTo>
                  <a:pt x="2798064" y="0"/>
                </a:lnTo>
                <a:lnTo>
                  <a:pt x="2798064" y="25908"/>
                </a:lnTo>
                <a:lnTo>
                  <a:pt x="2823972" y="25908"/>
                </a:lnTo>
                <a:lnTo>
                  <a:pt x="2823972" y="0"/>
                </a:lnTo>
                <a:close/>
              </a:path>
              <a:path w="4839168" h="50902">
                <a:moveTo>
                  <a:pt x="2875788" y="0"/>
                </a:moveTo>
                <a:lnTo>
                  <a:pt x="2849880" y="0"/>
                </a:lnTo>
                <a:lnTo>
                  <a:pt x="2849880" y="25908"/>
                </a:lnTo>
                <a:lnTo>
                  <a:pt x="2875788" y="25908"/>
                </a:lnTo>
                <a:lnTo>
                  <a:pt x="2875788" y="0"/>
                </a:lnTo>
                <a:close/>
              </a:path>
              <a:path w="4839168" h="50902">
                <a:moveTo>
                  <a:pt x="2927604" y="0"/>
                </a:moveTo>
                <a:lnTo>
                  <a:pt x="2901696" y="0"/>
                </a:lnTo>
                <a:lnTo>
                  <a:pt x="2901696" y="25908"/>
                </a:lnTo>
                <a:lnTo>
                  <a:pt x="2927604" y="25908"/>
                </a:lnTo>
                <a:lnTo>
                  <a:pt x="2927604" y="0"/>
                </a:lnTo>
                <a:close/>
              </a:path>
              <a:path w="4839168" h="50902">
                <a:moveTo>
                  <a:pt x="2979420" y="0"/>
                </a:moveTo>
                <a:lnTo>
                  <a:pt x="2953512" y="0"/>
                </a:lnTo>
                <a:lnTo>
                  <a:pt x="2953512" y="25908"/>
                </a:lnTo>
                <a:lnTo>
                  <a:pt x="2979420" y="25908"/>
                </a:lnTo>
                <a:lnTo>
                  <a:pt x="2979420" y="0"/>
                </a:lnTo>
                <a:close/>
              </a:path>
              <a:path w="4839168" h="50902">
                <a:moveTo>
                  <a:pt x="3031236" y="0"/>
                </a:moveTo>
                <a:lnTo>
                  <a:pt x="3005328" y="0"/>
                </a:lnTo>
                <a:lnTo>
                  <a:pt x="3005328" y="25908"/>
                </a:lnTo>
                <a:lnTo>
                  <a:pt x="3031236" y="25908"/>
                </a:lnTo>
                <a:lnTo>
                  <a:pt x="3031236" y="0"/>
                </a:lnTo>
                <a:close/>
              </a:path>
              <a:path w="4839168" h="50902">
                <a:moveTo>
                  <a:pt x="3083052" y="0"/>
                </a:moveTo>
                <a:lnTo>
                  <a:pt x="3057144" y="0"/>
                </a:lnTo>
                <a:lnTo>
                  <a:pt x="3057144" y="25908"/>
                </a:lnTo>
                <a:lnTo>
                  <a:pt x="3083052" y="25908"/>
                </a:lnTo>
                <a:lnTo>
                  <a:pt x="3083052" y="0"/>
                </a:lnTo>
                <a:close/>
              </a:path>
              <a:path w="4839168" h="50902">
                <a:moveTo>
                  <a:pt x="3134868" y="0"/>
                </a:moveTo>
                <a:lnTo>
                  <a:pt x="3108960" y="0"/>
                </a:lnTo>
                <a:lnTo>
                  <a:pt x="3108960" y="25908"/>
                </a:lnTo>
                <a:lnTo>
                  <a:pt x="3134868" y="25908"/>
                </a:lnTo>
                <a:lnTo>
                  <a:pt x="3134868" y="0"/>
                </a:lnTo>
                <a:close/>
              </a:path>
              <a:path w="4839168" h="50902">
                <a:moveTo>
                  <a:pt x="3186684" y="0"/>
                </a:moveTo>
                <a:lnTo>
                  <a:pt x="3160776" y="0"/>
                </a:lnTo>
                <a:lnTo>
                  <a:pt x="3160776" y="25908"/>
                </a:lnTo>
                <a:lnTo>
                  <a:pt x="3186684" y="25908"/>
                </a:lnTo>
                <a:lnTo>
                  <a:pt x="3186684" y="0"/>
                </a:lnTo>
                <a:close/>
              </a:path>
              <a:path w="4839168" h="50902">
                <a:moveTo>
                  <a:pt x="3238500" y="0"/>
                </a:moveTo>
                <a:lnTo>
                  <a:pt x="3212592" y="0"/>
                </a:lnTo>
                <a:lnTo>
                  <a:pt x="3212592" y="25908"/>
                </a:lnTo>
                <a:lnTo>
                  <a:pt x="3238500" y="25908"/>
                </a:lnTo>
                <a:lnTo>
                  <a:pt x="3238500" y="0"/>
                </a:lnTo>
                <a:close/>
              </a:path>
              <a:path w="4839168" h="50902">
                <a:moveTo>
                  <a:pt x="3290316" y="0"/>
                </a:moveTo>
                <a:lnTo>
                  <a:pt x="3264408" y="0"/>
                </a:lnTo>
                <a:lnTo>
                  <a:pt x="3264408" y="25908"/>
                </a:lnTo>
                <a:lnTo>
                  <a:pt x="3290316" y="25908"/>
                </a:lnTo>
                <a:lnTo>
                  <a:pt x="3290316" y="0"/>
                </a:lnTo>
                <a:close/>
              </a:path>
              <a:path w="4839168" h="50902">
                <a:moveTo>
                  <a:pt x="3342132" y="0"/>
                </a:moveTo>
                <a:lnTo>
                  <a:pt x="3316224" y="0"/>
                </a:lnTo>
                <a:lnTo>
                  <a:pt x="3316224" y="25908"/>
                </a:lnTo>
                <a:lnTo>
                  <a:pt x="3342132" y="25908"/>
                </a:lnTo>
                <a:lnTo>
                  <a:pt x="3342132" y="0"/>
                </a:lnTo>
                <a:close/>
              </a:path>
              <a:path w="4839168" h="50902">
                <a:moveTo>
                  <a:pt x="3393948" y="0"/>
                </a:moveTo>
                <a:lnTo>
                  <a:pt x="3368040" y="0"/>
                </a:lnTo>
                <a:lnTo>
                  <a:pt x="3368040" y="25908"/>
                </a:lnTo>
                <a:lnTo>
                  <a:pt x="3393948" y="25908"/>
                </a:lnTo>
                <a:lnTo>
                  <a:pt x="3393948" y="0"/>
                </a:lnTo>
                <a:close/>
              </a:path>
              <a:path w="4839168" h="50902">
                <a:moveTo>
                  <a:pt x="3445764" y="0"/>
                </a:moveTo>
                <a:lnTo>
                  <a:pt x="3419855" y="0"/>
                </a:lnTo>
                <a:lnTo>
                  <a:pt x="3419855" y="25908"/>
                </a:lnTo>
                <a:lnTo>
                  <a:pt x="3445764" y="25908"/>
                </a:lnTo>
                <a:lnTo>
                  <a:pt x="3445764" y="0"/>
                </a:lnTo>
                <a:close/>
              </a:path>
              <a:path w="4839168" h="50902">
                <a:moveTo>
                  <a:pt x="3497579" y="0"/>
                </a:moveTo>
                <a:lnTo>
                  <a:pt x="3471672" y="0"/>
                </a:lnTo>
                <a:lnTo>
                  <a:pt x="3471672" y="25908"/>
                </a:lnTo>
                <a:lnTo>
                  <a:pt x="3497579" y="25908"/>
                </a:lnTo>
                <a:lnTo>
                  <a:pt x="3497579" y="0"/>
                </a:lnTo>
                <a:close/>
              </a:path>
              <a:path w="4839168" h="50902">
                <a:moveTo>
                  <a:pt x="3549396" y="0"/>
                </a:moveTo>
                <a:lnTo>
                  <a:pt x="3523488" y="0"/>
                </a:lnTo>
                <a:lnTo>
                  <a:pt x="3523488" y="25908"/>
                </a:lnTo>
                <a:lnTo>
                  <a:pt x="3549396" y="25908"/>
                </a:lnTo>
                <a:lnTo>
                  <a:pt x="3549396" y="0"/>
                </a:lnTo>
                <a:close/>
              </a:path>
              <a:path w="4839168" h="50902">
                <a:moveTo>
                  <a:pt x="3601212" y="0"/>
                </a:moveTo>
                <a:lnTo>
                  <a:pt x="3575304" y="0"/>
                </a:lnTo>
                <a:lnTo>
                  <a:pt x="3575304" y="25908"/>
                </a:lnTo>
                <a:lnTo>
                  <a:pt x="3601212" y="25908"/>
                </a:lnTo>
                <a:lnTo>
                  <a:pt x="3601212" y="0"/>
                </a:lnTo>
                <a:close/>
              </a:path>
              <a:path w="4839168" h="50902">
                <a:moveTo>
                  <a:pt x="3653028" y="0"/>
                </a:moveTo>
                <a:lnTo>
                  <a:pt x="3627120" y="0"/>
                </a:lnTo>
                <a:lnTo>
                  <a:pt x="3627120" y="25908"/>
                </a:lnTo>
                <a:lnTo>
                  <a:pt x="3653028" y="25908"/>
                </a:lnTo>
                <a:lnTo>
                  <a:pt x="3653028" y="0"/>
                </a:lnTo>
                <a:close/>
              </a:path>
              <a:path w="4839168" h="50902">
                <a:moveTo>
                  <a:pt x="3704844" y="0"/>
                </a:moveTo>
                <a:lnTo>
                  <a:pt x="3678936" y="0"/>
                </a:lnTo>
                <a:lnTo>
                  <a:pt x="3678936" y="25908"/>
                </a:lnTo>
                <a:lnTo>
                  <a:pt x="3704844" y="25908"/>
                </a:lnTo>
                <a:lnTo>
                  <a:pt x="3704844" y="0"/>
                </a:lnTo>
                <a:close/>
              </a:path>
              <a:path w="4839168" h="50902">
                <a:moveTo>
                  <a:pt x="3756660" y="0"/>
                </a:moveTo>
                <a:lnTo>
                  <a:pt x="3730752" y="0"/>
                </a:lnTo>
                <a:lnTo>
                  <a:pt x="3730752" y="25908"/>
                </a:lnTo>
                <a:lnTo>
                  <a:pt x="3756660" y="25908"/>
                </a:lnTo>
                <a:lnTo>
                  <a:pt x="3756660" y="0"/>
                </a:lnTo>
                <a:close/>
              </a:path>
              <a:path w="4839168" h="50902">
                <a:moveTo>
                  <a:pt x="3808476" y="0"/>
                </a:moveTo>
                <a:lnTo>
                  <a:pt x="3782567" y="0"/>
                </a:lnTo>
                <a:lnTo>
                  <a:pt x="3782567" y="25908"/>
                </a:lnTo>
                <a:lnTo>
                  <a:pt x="3808476" y="25908"/>
                </a:lnTo>
                <a:lnTo>
                  <a:pt x="3808476" y="0"/>
                </a:lnTo>
                <a:close/>
              </a:path>
              <a:path w="4839168" h="50902">
                <a:moveTo>
                  <a:pt x="3860291" y="0"/>
                </a:moveTo>
                <a:lnTo>
                  <a:pt x="3834384" y="0"/>
                </a:lnTo>
                <a:lnTo>
                  <a:pt x="3834384" y="25908"/>
                </a:lnTo>
                <a:lnTo>
                  <a:pt x="3860291" y="25908"/>
                </a:lnTo>
                <a:lnTo>
                  <a:pt x="3860291" y="0"/>
                </a:lnTo>
                <a:close/>
              </a:path>
              <a:path w="4839168" h="50902">
                <a:moveTo>
                  <a:pt x="3912108" y="0"/>
                </a:moveTo>
                <a:lnTo>
                  <a:pt x="3886200" y="0"/>
                </a:lnTo>
                <a:lnTo>
                  <a:pt x="3886200" y="25908"/>
                </a:lnTo>
                <a:lnTo>
                  <a:pt x="3912108" y="25908"/>
                </a:lnTo>
                <a:lnTo>
                  <a:pt x="3912108" y="0"/>
                </a:lnTo>
                <a:close/>
              </a:path>
              <a:path w="4839168" h="50902">
                <a:moveTo>
                  <a:pt x="3963924" y="0"/>
                </a:moveTo>
                <a:lnTo>
                  <a:pt x="3938016" y="0"/>
                </a:lnTo>
                <a:lnTo>
                  <a:pt x="3938016" y="25908"/>
                </a:lnTo>
                <a:lnTo>
                  <a:pt x="3963924" y="25908"/>
                </a:lnTo>
                <a:lnTo>
                  <a:pt x="3963924" y="0"/>
                </a:lnTo>
                <a:close/>
              </a:path>
              <a:path w="4839168" h="50902">
                <a:moveTo>
                  <a:pt x="4015740" y="0"/>
                </a:moveTo>
                <a:lnTo>
                  <a:pt x="3989832" y="0"/>
                </a:lnTo>
                <a:lnTo>
                  <a:pt x="3989832" y="25908"/>
                </a:lnTo>
                <a:lnTo>
                  <a:pt x="4015740" y="25908"/>
                </a:lnTo>
                <a:lnTo>
                  <a:pt x="4015740" y="0"/>
                </a:lnTo>
                <a:close/>
              </a:path>
              <a:path w="4839168" h="50902">
                <a:moveTo>
                  <a:pt x="4067555" y="0"/>
                </a:moveTo>
                <a:lnTo>
                  <a:pt x="4041648" y="0"/>
                </a:lnTo>
                <a:lnTo>
                  <a:pt x="4041648" y="25908"/>
                </a:lnTo>
                <a:lnTo>
                  <a:pt x="4067555" y="25908"/>
                </a:lnTo>
                <a:lnTo>
                  <a:pt x="4067555" y="0"/>
                </a:lnTo>
                <a:close/>
              </a:path>
              <a:path w="4839168" h="50902">
                <a:moveTo>
                  <a:pt x="4119372" y="0"/>
                </a:moveTo>
                <a:lnTo>
                  <a:pt x="4093464" y="0"/>
                </a:lnTo>
                <a:lnTo>
                  <a:pt x="4093464" y="25908"/>
                </a:lnTo>
                <a:lnTo>
                  <a:pt x="4119372" y="25908"/>
                </a:lnTo>
                <a:lnTo>
                  <a:pt x="4119372" y="0"/>
                </a:lnTo>
                <a:close/>
              </a:path>
              <a:path w="4839168" h="50902">
                <a:moveTo>
                  <a:pt x="4171188" y="0"/>
                </a:moveTo>
                <a:lnTo>
                  <a:pt x="4145279" y="0"/>
                </a:lnTo>
                <a:lnTo>
                  <a:pt x="4145279" y="25908"/>
                </a:lnTo>
                <a:lnTo>
                  <a:pt x="4171188" y="25908"/>
                </a:lnTo>
                <a:lnTo>
                  <a:pt x="4171188" y="0"/>
                </a:lnTo>
                <a:close/>
              </a:path>
              <a:path w="4839168" h="50902">
                <a:moveTo>
                  <a:pt x="4223004" y="0"/>
                </a:moveTo>
                <a:lnTo>
                  <a:pt x="4197096" y="0"/>
                </a:lnTo>
                <a:lnTo>
                  <a:pt x="4197096" y="25908"/>
                </a:lnTo>
                <a:lnTo>
                  <a:pt x="4223004" y="25908"/>
                </a:lnTo>
                <a:lnTo>
                  <a:pt x="4223004" y="0"/>
                </a:lnTo>
                <a:close/>
              </a:path>
              <a:path w="4839168" h="50902">
                <a:moveTo>
                  <a:pt x="4274820" y="0"/>
                </a:moveTo>
                <a:lnTo>
                  <a:pt x="4248912" y="0"/>
                </a:lnTo>
                <a:lnTo>
                  <a:pt x="4248912" y="25908"/>
                </a:lnTo>
                <a:lnTo>
                  <a:pt x="4274820" y="25908"/>
                </a:lnTo>
                <a:lnTo>
                  <a:pt x="4274820" y="0"/>
                </a:lnTo>
                <a:close/>
              </a:path>
              <a:path w="4839168" h="50902">
                <a:moveTo>
                  <a:pt x="4326636" y="0"/>
                </a:moveTo>
                <a:lnTo>
                  <a:pt x="4300728" y="0"/>
                </a:lnTo>
                <a:lnTo>
                  <a:pt x="4300728" y="25908"/>
                </a:lnTo>
                <a:lnTo>
                  <a:pt x="4326636" y="25908"/>
                </a:lnTo>
                <a:lnTo>
                  <a:pt x="4326636" y="0"/>
                </a:lnTo>
                <a:close/>
              </a:path>
              <a:path w="4839168" h="50902">
                <a:moveTo>
                  <a:pt x="4378452" y="0"/>
                </a:moveTo>
                <a:lnTo>
                  <a:pt x="4352544" y="0"/>
                </a:lnTo>
                <a:lnTo>
                  <a:pt x="4352544" y="25908"/>
                </a:lnTo>
                <a:lnTo>
                  <a:pt x="4378452" y="25908"/>
                </a:lnTo>
                <a:lnTo>
                  <a:pt x="4378452" y="0"/>
                </a:lnTo>
                <a:close/>
              </a:path>
              <a:path w="4839168" h="50902">
                <a:moveTo>
                  <a:pt x="4430268" y="0"/>
                </a:moveTo>
                <a:lnTo>
                  <a:pt x="4404360" y="0"/>
                </a:lnTo>
                <a:lnTo>
                  <a:pt x="4404360" y="25908"/>
                </a:lnTo>
                <a:lnTo>
                  <a:pt x="4430268" y="25908"/>
                </a:lnTo>
                <a:lnTo>
                  <a:pt x="4430268" y="0"/>
                </a:lnTo>
                <a:close/>
              </a:path>
              <a:path w="4839168" h="50902">
                <a:moveTo>
                  <a:pt x="4482084" y="0"/>
                </a:moveTo>
                <a:lnTo>
                  <a:pt x="4456176" y="0"/>
                </a:lnTo>
                <a:lnTo>
                  <a:pt x="4456176" y="25908"/>
                </a:lnTo>
                <a:lnTo>
                  <a:pt x="4482084" y="25908"/>
                </a:lnTo>
                <a:lnTo>
                  <a:pt x="4482084" y="0"/>
                </a:lnTo>
                <a:close/>
              </a:path>
              <a:path w="4839168" h="50902">
                <a:moveTo>
                  <a:pt x="4533900" y="0"/>
                </a:moveTo>
                <a:lnTo>
                  <a:pt x="4507992" y="0"/>
                </a:lnTo>
                <a:lnTo>
                  <a:pt x="4507992" y="25908"/>
                </a:lnTo>
                <a:lnTo>
                  <a:pt x="4533900" y="25908"/>
                </a:lnTo>
                <a:lnTo>
                  <a:pt x="4533900" y="0"/>
                </a:lnTo>
                <a:close/>
              </a:path>
              <a:path w="4839168" h="50902">
                <a:moveTo>
                  <a:pt x="4585716" y="0"/>
                </a:moveTo>
                <a:lnTo>
                  <a:pt x="4559808" y="0"/>
                </a:lnTo>
                <a:lnTo>
                  <a:pt x="4559808" y="25908"/>
                </a:lnTo>
                <a:lnTo>
                  <a:pt x="4585716" y="25908"/>
                </a:lnTo>
                <a:lnTo>
                  <a:pt x="4585716" y="0"/>
                </a:lnTo>
                <a:close/>
              </a:path>
              <a:path w="4839168" h="50902">
                <a:moveTo>
                  <a:pt x="4637532" y="0"/>
                </a:moveTo>
                <a:lnTo>
                  <a:pt x="4611624" y="0"/>
                </a:lnTo>
                <a:lnTo>
                  <a:pt x="4611624" y="25908"/>
                </a:lnTo>
                <a:lnTo>
                  <a:pt x="4637532" y="25908"/>
                </a:lnTo>
                <a:lnTo>
                  <a:pt x="4637532" y="0"/>
                </a:lnTo>
                <a:close/>
              </a:path>
              <a:path w="4839168" h="50902">
                <a:moveTo>
                  <a:pt x="4689348" y="0"/>
                </a:moveTo>
                <a:lnTo>
                  <a:pt x="4663440" y="0"/>
                </a:lnTo>
                <a:lnTo>
                  <a:pt x="4663440" y="25908"/>
                </a:lnTo>
                <a:lnTo>
                  <a:pt x="4689348" y="25908"/>
                </a:lnTo>
                <a:lnTo>
                  <a:pt x="4689348" y="0"/>
                </a:lnTo>
                <a:close/>
              </a:path>
              <a:path w="4839168" h="50902">
                <a:moveTo>
                  <a:pt x="4741164" y="0"/>
                </a:moveTo>
                <a:lnTo>
                  <a:pt x="4715256" y="0"/>
                </a:lnTo>
                <a:lnTo>
                  <a:pt x="4715256" y="25908"/>
                </a:lnTo>
                <a:lnTo>
                  <a:pt x="4741164" y="25908"/>
                </a:lnTo>
                <a:lnTo>
                  <a:pt x="4741164" y="0"/>
                </a:lnTo>
                <a:close/>
              </a:path>
              <a:path w="4839168" h="50902">
                <a:moveTo>
                  <a:pt x="4800600" y="-25907"/>
                </a:moveTo>
                <a:lnTo>
                  <a:pt x="4764510" y="6445"/>
                </a:lnTo>
                <a:lnTo>
                  <a:pt x="4763350" y="23904"/>
                </a:lnTo>
                <a:lnTo>
                  <a:pt x="4769112" y="35022"/>
                </a:lnTo>
                <a:lnTo>
                  <a:pt x="4778808" y="43724"/>
                </a:lnTo>
                <a:lnTo>
                  <a:pt x="4792178" y="49265"/>
                </a:lnTo>
                <a:lnTo>
                  <a:pt x="4808962" y="50902"/>
                </a:lnTo>
                <a:lnTo>
                  <a:pt x="4821075" y="45776"/>
                </a:lnTo>
                <a:lnTo>
                  <a:pt x="4830700" y="36597"/>
                </a:lnTo>
                <a:lnTo>
                  <a:pt x="4836004" y="25908"/>
                </a:lnTo>
                <a:lnTo>
                  <a:pt x="4767072" y="25908"/>
                </a:lnTo>
                <a:lnTo>
                  <a:pt x="4767072" y="0"/>
                </a:lnTo>
                <a:lnTo>
                  <a:pt x="4836596" y="0"/>
                </a:lnTo>
                <a:lnTo>
                  <a:pt x="4834935" y="-5265"/>
                </a:lnTo>
                <a:lnTo>
                  <a:pt x="4826437" y="-16075"/>
                </a:lnTo>
                <a:lnTo>
                  <a:pt x="4814663" y="-23285"/>
                </a:lnTo>
                <a:lnTo>
                  <a:pt x="4800600" y="-25907"/>
                </a:lnTo>
                <a:close/>
              </a:path>
              <a:path w="4839168" h="50902">
                <a:moveTo>
                  <a:pt x="4792980" y="0"/>
                </a:moveTo>
                <a:lnTo>
                  <a:pt x="4767072" y="0"/>
                </a:lnTo>
                <a:lnTo>
                  <a:pt x="4767072" y="25908"/>
                </a:lnTo>
                <a:lnTo>
                  <a:pt x="4792980" y="25908"/>
                </a:lnTo>
                <a:lnTo>
                  <a:pt x="4792980" y="0"/>
                </a:lnTo>
                <a:close/>
              </a:path>
              <a:path w="4839168" h="50902">
                <a:moveTo>
                  <a:pt x="4836596" y="0"/>
                </a:moveTo>
                <a:lnTo>
                  <a:pt x="4792980" y="0"/>
                </a:lnTo>
                <a:lnTo>
                  <a:pt x="4792980" y="25908"/>
                </a:lnTo>
                <a:lnTo>
                  <a:pt x="4836004" y="25908"/>
                </a:lnTo>
                <a:lnTo>
                  <a:pt x="4837008" y="23883"/>
                </a:lnTo>
                <a:lnTo>
                  <a:pt x="4839168" y="8156"/>
                </a:lnTo>
                <a:lnTo>
                  <a:pt x="4836596" y="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4607178" y="3811270"/>
            <a:ext cx="1863725" cy="360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2835"/>
              </a:lnSpc>
            </a:pPr>
            <a:r>
              <a:rPr sz="2400" spc="10" smtClean="0">
                <a:latin typeface="Microsoft JhengHei"/>
                <a:cs typeface="Microsoft JhengHei"/>
              </a:rPr>
              <a:t>基站解决方案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204210" y="3838067"/>
            <a:ext cx="194945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4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2933700" y="4626864"/>
            <a:ext cx="755903" cy="653796"/>
          </a:xfrm>
          <a:custGeom>
            <a:rect l="l" t="t" r="r" b="b"/>
            <a:pathLst>
              <a:path w="755903" h="653796">
                <a:moveTo>
                  <a:pt x="566801" y="0"/>
                </a:moveTo>
                <a:lnTo>
                  <a:pt x="189103" y="0"/>
                </a:lnTo>
                <a:lnTo>
                  <a:pt x="0" y="326898"/>
                </a:lnTo>
                <a:lnTo>
                  <a:pt x="189103" y="653796"/>
                </a:lnTo>
                <a:lnTo>
                  <a:pt x="566801" y="653796"/>
                </a:lnTo>
                <a:lnTo>
                  <a:pt x="755904" y="326898"/>
                </a:lnTo>
                <a:lnTo>
                  <a:pt x="566801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/>
          <p:nvPr/>
        </p:nvSpPr>
        <p:spPr>
          <a:xfrm>
            <a:off x="2927604" y="4614671"/>
            <a:ext cx="755904" cy="65379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>
            <a:off x="2927604" y="4614671"/>
            <a:ext cx="755904" cy="653796"/>
          </a:xfrm>
          <a:custGeom>
            <a:rect l="l" t="t" r="r" b="b"/>
            <a:pathLst>
              <a:path w="755903" h="653796">
                <a:moveTo>
                  <a:pt x="0" y="326897"/>
                </a:moveTo>
                <a:lnTo>
                  <a:pt x="189103" y="0"/>
                </a:lnTo>
                <a:lnTo>
                  <a:pt x="566801" y="0"/>
                </a:lnTo>
                <a:lnTo>
                  <a:pt x="755904" y="326897"/>
                </a:lnTo>
                <a:lnTo>
                  <a:pt x="566801" y="653795"/>
                </a:lnTo>
                <a:lnTo>
                  <a:pt x="189103" y="653795"/>
                </a:lnTo>
                <a:lnTo>
                  <a:pt x="0" y="326897"/>
                </a:lnTo>
                <a:close/>
              </a:path>
            </a:pathLst>
          </a:custGeom>
          <a:ln w="9144">
            <a:solidFill>
              <a:srgbClr val="C0C0C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>
            <a:off x="2924555" y="4629911"/>
            <a:ext cx="758952" cy="66903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>
            <a:off x="2971800" y="4654296"/>
            <a:ext cx="664463" cy="57454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>
            <a:off x="2971800" y="4654296"/>
            <a:ext cx="664463" cy="574548"/>
          </a:xfrm>
          <a:custGeom>
            <a:rect l="l" t="t" r="r" b="b"/>
            <a:pathLst>
              <a:path w="664463" h="574548">
                <a:moveTo>
                  <a:pt x="0" y="287273"/>
                </a:moveTo>
                <a:lnTo>
                  <a:pt x="165989" y="0"/>
                </a:lnTo>
                <a:lnTo>
                  <a:pt x="498475" y="0"/>
                </a:lnTo>
                <a:lnTo>
                  <a:pt x="664464" y="287273"/>
                </a:lnTo>
                <a:lnTo>
                  <a:pt x="498475" y="574547"/>
                </a:lnTo>
                <a:lnTo>
                  <a:pt x="165989" y="574547"/>
                </a:lnTo>
                <a:lnTo>
                  <a:pt x="0" y="287273"/>
                </a:lnTo>
                <a:close/>
              </a:path>
            </a:pathLst>
          </a:custGeom>
          <a:ln w="9144">
            <a:solidFill>
              <a:srgbClr val="EF5158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3537965" y="5212079"/>
            <a:ext cx="4839168" cy="50902"/>
          </a:xfrm>
          <a:custGeom>
            <a:rect l="l" t="t" r="r" b="b"/>
            <a:pathLst>
              <a:path w="4839168" h="50902">
                <a:moveTo>
                  <a:pt x="25908" y="0"/>
                </a:moveTo>
                <a:lnTo>
                  <a:pt x="0" y="0"/>
                </a:lnTo>
                <a:lnTo>
                  <a:pt x="0" y="25908"/>
                </a:lnTo>
                <a:lnTo>
                  <a:pt x="25908" y="25908"/>
                </a:lnTo>
                <a:lnTo>
                  <a:pt x="25908" y="0"/>
                </a:lnTo>
                <a:close/>
              </a:path>
              <a:path w="4839168" h="50902">
                <a:moveTo>
                  <a:pt x="77724" y="0"/>
                </a:moveTo>
                <a:lnTo>
                  <a:pt x="51816" y="0"/>
                </a:lnTo>
                <a:lnTo>
                  <a:pt x="51816" y="25908"/>
                </a:lnTo>
                <a:lnTo>
                  <a:pt x="77724" y="25908"/>
                </a:lnTo>
                <a:lnTo>
                  <a:pt x="77724" y="0"/>
                </a:lnTo>
                <a:close/>
              </a:path>
              <a:path w="4839168" h="50902">
                <a:moveTo>
                  <a:pt x="129539" y="0"/>
                </a:moveTo>
                <a:lnTo>
                  <a:pt x="103632" y="0"/>
                </a:lnTo>
                <a:lnTo>
                  <a:pt x="103632" y="25908"/>
                </a:lnTo>
                <a:lnTo>
                  <a:pt x="129539" y="25908"/>
                </a:lnTo>
                <a:lnTo>
                  <a:pt x="129539" y="0"/>
                </a:lnTo>
                <a:close/>
              </a:path>
              <a:path w="4839168" h="50902">
                <a:moveTo>
                  <a:pt x="181356" y="0"/>
                </a:moveTo>
                <a:lnTo>
                  <a:pt x="155448" y="0"/>
                </a:lnTo>
                <a:lnTo>
                  <a:pt x="155448" y="25908"/>
                </a:lnTo>
                <a:lnTo>
                  <a:pt x="181356" y="25908"/>
                </a:lnTo>
                <a:lnTo>
                  <a:pt x="181356" y="0"/>
                </a:lnTo>
                <a:close/>
              </a:path>
              <a:path w="4839168" h="50902">
                <a:moveTo>
                  <a:pt x="233172" y="0"/>
                </a:moveTo>
                <a:lnTo>
                  <a:pt x="207264" y="0"/>
                </a:lnTo>
                <a:lnTo>
                  <a:pt x="207264" y="25908"/>
                </a:lnTo>
                <a:lnTo>
                  <a:pt x="233172" y="25908"/>
                </a:lnTo>
                <a:lnTo>
                  <a:pt x="233172" y="0"/>
                </a:lnTo>
                <a:close/>
              </a:path>
              <a:path w="4839168" h="50902">
                <a:moveTo>
                  <a:pt x="284988" y="0"/>
                </a:moveTo>
                <a:lnTo>
                  <a:pt x="259079" y="0"/>
                </a:lnTo>
                <a:lnTo>
                  <a:pt x="259079" y="25908"/>
                </a:lnTo>
                <a:lnTo>
                  <a:pt x="284988" y="25908"/>
                </a:lnTo>
                <a:lnTo>
                  <a:pt x="284988" y="0"/>
                </a:lnTo>
                <a:close/>
              </a:path>
              <a:path w="4839168" h="50902">
                <a:moveTo>
                  <a:pt x="336804" y="0"/>
                </a:moveTo>
                <a:lnTo>
                  <a:pt x="310896" y="0"/>
                </a:lnTo>
                <a:lnTo>
                  <a:pt x="310896" y="25908"/>
                </a:lnTo>
                <a:lnTo>
                  <a:pt x="336804" y="25908"/>
                </a:lnTo>
                <a:lnTo>
                  <a:pt x="336804" y="0"/>
                </a:lnTo>
                <a:close/>
              </a:path>
              <a:path w="4839168" h="50902">
                <a:moveTo>
                  <a:pt x="388620" y="0"/>
                </a:moveTo>
                <a:lnTo>
                  <a:pt x="362712" y="0"/>
                </a:lnTo>
                <a:lnTo>
                  <a:pt x="362712" y="25908"/>
                </a:lnTo>
                <a:lnTo>
                  <a:pt x="388620" y="25908"/>
                </a:lnTo>
                <a:lnTo>
                  <a:pt x="388620" y="0"/>
                </a:lnTo>
                <a:close/>
              </a:path>
              <a:path w="4839168" h="50902">
                <a:moveTo>
                  <a:pt x="440436" y="0"/>
                </a:moveTo>
                <a:lnTo>
                  <a:pt x="414528" y="0"/>
                </a:lnTo>
                <a:lnTo>
                  <a:pt x="414528" y="25908"/>
                </a:lnTo>
                <a:lnTo>
                  <a:pt x="440436" y="25908"/>
                </a:lnTo>
                <a:lnTo>
                  <a:pt x="440436" y="0"/>
                </a:lnTo>
                <a:close/>
              </a:path>
              <a:path w="4839168" h="50902">
                <a:moveTo>
                  <a:pt x="492252" y="0"/>
                </a:moveTo>
                <a:lnTo>
                  <a:pt x="466344" y="0"/>
                </a:lnTo>
                <a:lnTo>
                  <a:pt x="466344" y="25908"/>
                </a:lnTo>
                <a:lnTo>
                  <a:pt x="492252" y="25908"/>
                </a:lnTo>
                <a:lnTo>
                  <a:pt x="492252" y="0"/>
                </a:lnTo>
                <a:close/>
              </a:path>
              <a:path w="4839168" h="50902">
                <a:moveTo>
                  <a:pt x="544068" y="0"/>
                </a:moveTo>
                <a:lnTo>
                  <a:pt x="518159" y="0"/>
                </a:lnTo>
                <a:lnTo>
                  <a:pt x="518159" y="25908"/>
                </a:lnTo>
                <a:lnTo>
                  <a:pt x="544068" y="25908"/>
                </a:lnTo>
                <a:lnTo>
                  <a:pt x="544068" y="0"/>
                </a:lnTo>
                <a:close/>
              </a:path>
              <a:path w="4839168" h="50902">
                <a:moveTo>
                  <a:pt x="595884" y="0"/>
                </a:moveTo>
                <a:lnTo>
                  <a:pt x="569976" y="0"/>
                </a:lnTo>
                <a:lnTo>
                  <a:pt x="569976" y="25908"/>
                </a:lnTo>
                <a:lnTo>
                  <a:pt x="595884" y="25908"/>
                </a:lnTo>
                <a:lnTo>
                  <a:pt x="595884" y="0"/>
                </a:lnTo>
                <a:close/>
              </a:path>
              <a:path w="4839168" h="50902">
                <a:moveTo>
                  <a:pt x="647700" y="0"/>
                </a:moveTo>
                <a:lnTo>
                  <a:pt x="621792" y="0"/>
                </a:lnTo>
                <a:lnTo>
                  <a:pt x="621792" y="25908"/>
                </a:lnTo>
                <a:lnTo>
                  <a:pt x="647700" y="25908"/>
                </a:lnTo>
                <a:lnTo>
                  <a:pt x="647700" y="0"/>
                </a:lnTo>
                <a:close/>
              </a:path>
              <a:path w="4839168" h="50902">
                <a:moveTo>
                  <a:pt x="699516" y="0"/>
                </a:moveTo>
                <a:lnTo>
                  <a:pt x="673608" y="0"/>
                </a:lnTo>
                <a:lnTo>
                  <a:pt x="673608" y="25908"/>
                </a:lnTo>
                <a:lnTo>
                  <a:pt x="699516" y="25908"/>
                </a:lnTo>
                <a:lnTo>
                  <a:pt x="699516" y="0"/>
                </a:lnTo>
                <a:close/>
              </a:path>
              <a:path w="4839168" h="50902">
                <a:moveTo>
                  <a:pt x="751332" y="0"/>
                </a:moveTo>
                <a:lnTo>
                  <a:pt x="725424" y="0"/>
                </a:lnTo>
                <a:lnTo>
                  <a:pt x="725424" y="25908"/>
                </a:lnTo>
                <a:lnTo>
                  <a:pt x="751332" y="25908"/>
                </a:lnTo>
                <a:lnTo>
                  <a:pt x="751332" y="0"/>
                </a:lnTo>
                <a:close/>
              </a:path>
              <a:path w="4839168" h="50902">
                <a:moveTo>
                  <a:pt x="803148" y="0"/>
                </a:moveTo>
                <a:lnTo>
                  <a:pt x="777240" y="0"/>
                </a:lnTo>
                <a:lnTo>
                  <a:pt x="777240" y="25908"/>
                </a:lnTo>
                <a:lnTo>
                  <a:pt x="803148" y="25908"/>
                </a:lnTo>
                <a:lnTo>
                  <a:pt x="803148" y="0"/>
                </a:lnTo>
                <a:close/>
              </a:path>
              <a:path w="4839168" h="50902">
                <a:moveTo>
                  <a:pt x="854963" y="0"/>
                </a:moveTo>
                <a:lnTo>
                  <a:pt x="829056" y="0"/>
                </a:lnTo>
                <a:lnTo>
                  <a:pt x="829056" y="25908"/>
                </a:lnTo>
                <a:lnTo>
                  <a:pt x="854963" y="25908"/>
                </a:lnTo>
                <a:lnTo>
                  <a:pt x="854963" y="0"/>
                </a:lnTo>
                <a:close/>
              </a:path>
              <a:path w="4839168" h="50902">
                <a:moveTo>
                  <a:pt x="906780" y="0"/>
                </a:moveTo>
                <a:lnTo>
                  <a:pt x="880872" y="0"/>
                </a:lnTo>
                <a:lnTo>
                  <a:pt x="880872" y="25908"/>
                </a:lnTo>
                <a:lnTo>
                  <a:pt x="906780" y="25908"/>
                </a:lnTo>
                <a:lnTo>
                  <a:pt x="906780" y="0"/>
                </a:lnTo>
                <a:close/>
              </a:path>
              <a:path w="4839168" h="50902">
                <a:moveTo>
                  <a:pt x="958596" y="0"/>
                </a:moveTo>
                <a:lnTo>
                  <a:pt x="932688" y="0"/>
                </a:lnTo>
                <a:lnTo>
                  <a:pt x="932688" y="25908"/>
                </a:lnTo>
                <a:lnTo>
                  <a:pt x="958596" y="25908"/>
                </a:lnTo>
                <a:lnTo>
                  <a:pt x="958596" y="0"/>
                </a:lnTo>
                <a:close/>
              </a:path>
              <a:path w="4839168" h="50902">
                <a:moveTo>
                  <a:pt x="1010412" y="0"/>
                </a:moveTo>
                <a:lnTo>
                  <a:pt x="984504" y="0"/>
                </a:lnTo>
                <a:lnTo>
                  <a:pt x="984504" y="25908"/>
                </a:lnTo>
                <a:lnTo>
                  <a:pt x="1010412" y="25908"/>
                </a:lnTo>
                <a:lnTo>
                  <a:pt x="1010412" y="0"/>
                </a:lnTo>
                <a:close/>
              </a:path>
              <a:path w="4839168" h="50902">
                <a:moveTo>
                  <a:pt x="1062228" y="0"/>
                </a:moveTo>
                <a:lnTo>
                  <a:pt x="1036319" y="0"/>
                </a:lnTo>
                <a:lnTo>
                  <a:pt x="1036319" y="25908"/>
                </a:lnTo>
                <a:lnTo>
                  <a:pt x="1062228" y="25908"/>
                </a:lnTo>
                <a:lnTo>
                  <a:pt x="1062228" y="0"/>
                </a:lnTo>
                <a:close/>
              </a:path>
              <a:path w="4839168" h="50902">
                <a:moveTo>
                  <a:pt x="1114044" y="0"/>
                </a:moveTo>
                <a:lnTo>
                  <a:pt x="1088136" y="0"/>
                </a:lnTo>
                <a:lnTo>
                  <a:pt x="1088136" y="25908"/>
                </a:lnTo>
                <a:lnTo>
                  <a:pt x="1114044" y="25908"/>
                </a:lnTo>
                <a:lnTo>
                  <a:pt x="1114044" y="0"/>
                </a:lnTo>
                <a:close/>
              </a:path>
              <a:path w="4839168" h="50902">
                <a:moveTo>
                  <a:pt x="1165860" y="0"/>
                </a:moveTo>
                <a:lnTo>
                  <a:pt x="1139952" y="0"/>
                </a:lnTo>
                <a:lnTo>
                  <a:pt x="1139952" y="25908"/>
                </a:lnTo>
                <a:lnTo>
                  <a:pt x="1165860" y="25908"/>
                </a:lnTo>
                <a:lnTo>
                  <a:pt x="1165860" y="0"/>
                </a:lnTo>
                <a:close/>
              </a:path>
              <a:path w="4839168" h="50902">
                <a:moveTo>
                  <a:pt x="1217676" y="0"/>
                </a:moveTo>
                <a:lnTo>
                  <a:pt x="1191768" y="0"/>
                </a:lnTo>
                <a:lnTo>
                  <a:pt x="1191768" y="25908"/>
                </a:lnTo>
                <a:lnTo>
                  <a:pt x="1217676" y="25908"/>
                </a:lnTo>
                <a:lnTo>
                  <a:pt x="1217676" y="0"/>
                </a:lnTo>
                <a:close/>
              </a:path>
              <a:path w="4839168" h="50902">
                <a:moveTo>
                  <a:pt x="1269492" y="0"/>
                </a:moveTo>
                <a:lnTo>
                  <a:pt x="1243584" y="0"/>
                </a:lnTo>
                <a:lnTo>
                  <a:pt x="1243584" y="25908"/>
                </a:lnTo>
                <a:lnTo>
                  <a:pt x="1269492" y="25908"/>
                </a:lnTo>
                <a:lnTo>
                  <a:pt x="1269492" y="0"/>
                </a:lnTo>
                <a:close/>
              </a:path>
              <a:path w="4839168" h="50902">
                <a:moveTo>
                  <a:pt x="1321308" y="0"/>
                </a:moveTo>
                <a:lnTo>
                  <a:pt x="1295400" y="0"/>
                </a:lnTo>
                <a:lnTo>
                  <a:pt x="1295400" y="25908"/>
                </a:lnTo>
                <a:lnTo>
                  <a:pt x="1321308" y="25908"/>
                </a:lnTo>
                <a:lnTo>
                  <a:pt x="1321308" y="0"/>
                </a:lnTo>
                <a:close/>
              </a:path>
              <a:path w="4839168" h="50902">
                <a:moveTo>
                  <a:pt x="1373124" y="0"/>
                </a:moveTo>
                <a:lnTo>
                  <a:pt x="1347216" y="0"/>
                </a:lnTo>
                <a:lnTo>
                  <a:pt x="1347216" y="25908"/>
                </a:lnTo>
                <a:lnTo>
                  <a:pt x="1373124" y="25908"/>
                </a:lnTo>
                <a:lnTo>
                  <a:pt x="1373124" y="0"/>
                </a:lnTo>
                <a:close/>
              </a:path>
              <a:path w="4839168" h="50902">
                <a:moveTo>
                  <a:pt x="1424940" y="0"/>
                </a:moveTo>
                <a:lnTo>
                  <a:pt x="1399032" y="0"/>
                </a:lnTo>
                <a:lnTo>
                  <a:pt x="1399032" y="25908"/>
                </a:lnTo>
                <a:lnTo>
                  <a:pt x="1424940" y="25908"/>
                </a:lnTo>
                <a:lnTo>
                  <a:pt x="1424940" y="0"/>
                </a:lnTo>
                <a:close/>
              </a:path>
              <a:path w="4839168" h="50902">
                <a:moveTo>
                  <a:pt x="1476756" y="0"/>
                </a:moveTo>
                <a:lnTo>
                  <a:pt x="1450848" y="0"/>
                </a:lnTo>
                <a:lnTo>
                  <a:pt x="1450848" y="25908"/>
                </a:lnTo>
                <a:lnTo>
                  <a:pt x="1476756" y="25908"/>
                </a:lnTo>
                <a:lnTo>
                  <a:pt x="1476756" y="0"/>
                </a:lnTo>
                <a:close/>
              </a:path>
              <a:path w="4839168" h="50902">
                <a:moveTo>
                  <a:pt x="1528572" y="0"/>
                </a:moveTo>
                <a:lnTo>
                  <a:pt x="1502664" y="0"/>
                </a:lnTo>
                <a:lnTo>
                  <a:pt x="1502664" y="25908"/>
                </a:lnTo>
                <a:lnTo>
                  <a:pt x="1528572" y="25908"/>
                </a:lnTo>
                <a:lnTo>
                  <a:pt x="1528572" y="0"/>
                </a:lnTo>
                <a:close/>
              </a:path>
              <a:path w="4839168" h="50902">
                <a:moveTo>
                  <a:pt x="1580388" y="0"/>
                </a:moveTo>
                <a:lnTo>
                  <a:pt x="1554480" y="0"/>
                </a:lnTo>
                <a:lnTo>
                  <a:pt x="1554480" y="25908"/>
                </a:lnTo>
                <a:lnTo>
                  <a:pt x="1580388" y="25908"/>
                </a:lnTo>
                <a:lnTo>
                  <a:pt x="1580388" y="0"/>
                </a:lnTo>
                <a:close/>
              </a:path>
              <a:path w="4839168" h="50902">
                <a:moveTo>
                  <a:pt x="1632204" y="0"/>
                </a:moveTo>
                <a:lnTo>
                  <a:pt x="1606296" y="0"/>
                </a:lnTo>
                <a:lnTo>
                  <a:pt x="1606296" y="25908"/>
                </a:lnTo>
                <a:lnTo>
                  <a:pt x="1632204" y="25908"/>
                </a:lnTo>
                <a:lnTo>
                  <a:pt x="1632204" y="0"/>
                </a:lnTo>
                <a:close/>
              </a:path>
              <a:path w="4839168" h="50902">
                <a:moveTo>
                  <a:pt x="1684020" y="0"/>
                </a:moveTo>
                <a:lnTo>
                  <a:pt x="1658112" y="0"/>
                </a:lnTo>
                <a:lnTo>
                  <a:pt x="1658112" y="25908"/>
                </a:lnTo>
                <a:lnTo>
                  <a:pt x="1684020" y="25908"/>
                </a:lnTo>
                <a:lnTo>
                  <a:pt x="1684020" y="0"/>
                </a:lnTo>
                <a:close/>
              </a:path>
              <a:path w="4839168" h="50902">
                <a:moveTo>
                  <a:pt x="1735836" y="0"/>
                </a:moveTo>
                <a:lnTo>
                  <a:pt x="1709927" y="0"/>
                </a:lnTo>
                <a:lnTo>
                  <a:pt x="1709927" y="25908"/>
                </a:lnTo>
                <a:lnTo>
                  <a:pt x="1735836" y="25908"/>
                </a:lnTo>
                <a:lnTo>
                  <a:pt x="1735836" y="0"/>
                </a:lnTo>
                <a:close/>
              </a:path>
              <a:path w="4839168" h="50902">
                <a:moveTo>
                  <a:pt x="1787652" y="0"/>
                </a:moveTo>
                <a:lnTo>
                  <a:pt x="1761744" y="0"/>
                </a:lnTo>
                <a:lnTo>
                  <a:pt x="1761744" y="25908"/>
                </a:lnTo>
                <a:lnTo>
                  <a:pt x="1787652" y="25908"/>
                </a:lnTo>
                <a:lnTo>
                  <a:pt x="1787652" y="0"/>
                </a:lnTo>
                <a:close/>
              </a:path>
              <a:path w="4839168" h="50902">
                <a:moveTo>
                  <a:pt x="1839468" y="0"/>
                </a:moveTo>
                <a:lnTo>
                  <a:pt x="1813560" y="0"/>
                </a:lnTo>
                <a:lnTo>
                  <a:pt x="1813560" y="25908"/>
                </a:lnTo>
                <a:lnTo>
                  <a:pt x="1839468" y="25908"/>
                </a:lnTo>
                <a:lnTo>
                  <a:pt x="1839468" y="0"/>
                </a:lnTo>
                <a:close/>
              </a:path>
              <a:path w="4839168" h="50902">
                <a:moveTo>
                  <a:pt x="1891283" y="0"/>
                </a:moveTo>
                <a:lnTo>
                  <a:pt x="1865376" y="0"/>
                </a:lnTo>
                <a:lnTo>
                  <a:pt x="1865376" y="25908"/>
                </a:lnTo>
                <a:lnTo>
                  <a:pt x="1891283" y="25908"/>
                </a:lnTo>
                <a:lnTo>
                  <a:pt x="1891283" y="0"/>
                </a:lnTo>
                <a:close/>
              </a:path>
              <a:path w="4839168" h="50902">
                <a:moveTo>
                  <a:pt x="1943100" y="0"/>
                </a:moveTo>
                <a:lnTo>
                  <a:pt x="1917192" y="0"/>
                </a:lnTo>
                <a:lnTo>
                  <a:pt x="1917192" y="25908"/>
                </a:lnTo>
                <a:lnTo>
                  <a:pt x="1943100" y="25908"/>
                </a:lnTo>
                <a:lnTo>
                  <a:pt x="1943100" y="0"/>
                </a:lnTo>
                <a:close/>
              </a:path>
              <a:path w="4839168" h="50902">
                <a:moveTo>
                  <a:pt x="1994916" y="0"/>
                </a:moveTo>
                <a:lnTo>
                  <a:pt x="1969008" y="0"/>
                </a:lnTo>
                <a:lnTo>
                  <a:pt x="1969008" y="25908"/>
                </a:lnTo>
                <a:lnTo>
                  <a:pt x="1994916" y="25908"/>
                </a:lnTo>
                <a:lnTo>
                  <a:pt x="1994916" y="0"/>
                </a:lnTo>
                <a:close/>
              </a:path>
              <a:path w="4839168" h="50902">
                <a:moveTo>
                  <a:pt x="2046732" y="0"/>
                </a:moveTo>
                <a:lnTo>
                  <a:pt x="2020824" y="0"/>
                </a:lnTo>
                <a:lnTo>
                  <a:pt x="2020824" y="25908"/>
                </a:lnTo>
                <a:lnTo>
                  <a:pt x="2046732" y="25908"/>
                </a:lnTo>
                <a:lnTo>
                  <a:pt x="2046732" y="0"/>
                </a:lnTo>
                <a:close/>
              </a:path>
              <a:path w="4839168" h="50902">
                <a:moveTo>
                  <a:pt x="2098548" y="0"/>
                </a:moveTo>
                <a:lnTo>
                  <a:pt x="2072639" y="0"/>
                </a:lnTo>
                <a:lnTo>
                  <a:pt x="2072639" y="25908"/>
                </a:lnTo>
                <a:lnTo>
                  <a:pt x="2098548" y="25908"/>
                </a:lnTo>
                <a:lnTo>
                  <a:pt x="2098548" y="0"/>
                </a:lnTo>
                <a:close/>
              </a:path>
              <a:path w="4839168" h="50902">
                <a:moveTo>
                  <a:pt x="2150364" y="0"/>
                </a:moveTo>
                <a:lnTo>
                  <a:pt x="2124456" y="0"/>
                </a:lnTo>
                <a:lnTo>
                  <a:pt x="2124456" y="25908"/>
                </a:lnTo>
                <a:lnTo>
                  <a:pt x="2150364" y="25908"/>
                </a:lnTo>
                <a:lnTo>
                  <a:pt x="2150364" y="0"/>
                </a:lnTo>
                <a:close/>
              </a:path>
              <a:path w="4839168" h="50902">
                <a:moveTo>
                  <a:pt x="2202180" y="0"/>
                </a:moveTo>
                <a:lnTo>
                  <a:pt x="2176272" y="0"/>
                </a:lnTo>
                <a:lnTo>
                  <a:pt x="2176272" y="25908"/>
                </a:lnTo>
                <a:lnTo>
                  <a:pt x="2202180" y="25908"/>
                </a:lnTo>
                <a:lnTo>
                  <a:pt x="2202180" y="0"/>
                </a:lnTo>
                <a:close/>
              </a:path>
              <a:path w="4839168" h="50902">
                <a:moveTo>
                  <a:pt x="2253996" y="0"/>
                </a:moveTo>
                <a:lnTo>
                  <a:pt x="2228088" y="0"/>
                </a:lnTo>
                <a:lnTo>
                  <a:pt x="2228088" y="25908"/>
                </a:lnTo>
                <a:lnTo>
                  <a:pt x="2253996" y="25908"/>
                </a:lnTo>
                <a:lnTo>
                  <a:pt x="2253996" y="0"/>
                </a:lnTo>
                <a:close/>
              </a:path>
              <a:path w="4839168" h="50902">
                <a:moveTo>
                  <a:pt x="2305812" y="0"/>
                </a:moveTo>
                <a:lnTo>
                  <a:pt x="2279904" y="0"/>
                </a:lnTo>
                <a:lnTo>
                  <a:pt x="2279904" y="25908"/>
                </a:lnTo>
                <a:lnTo>
                  <a:pt x="2305812" y="25908"/>
                </a:lnTo>
                <a:lnTo>
                  <a:pt x="2305812" y="0"/>
                </a:lnTo>
                <a:close/>
              </a:path>
              <a:path w="4839168" h="50902">
                <a:moveTo>
                  <a:pt x="2357628" y="0"/>
                </a:moveTo>
                <a:lnTo>
                  <a:pt x="2331720" y="0"/>
                </a:lnTo>
                <a:lnTo>
                  <a:pt x="2331720" y="25908"/>
                </a:lnTo>
                <a:lnTo>
                  <a:pt x="2357628" y="25908"/>
                </a:lnTo>
                <a:lnTo>
                  <a:pt x="2357628" y="0"/>
                </a:lnTo>
                <a:close/>
              </a:path>
              <a:path w="4839168" h="50902">
                <a:moveTo>
                  <a:pt x="2409444" y="0"/>
                </a:moveTo>
                <a:lnTo>
                  <a:pt x="2383536" y="0"/>
                </a:lnTo>
                <a:lnTo>
                  <a:pt x="2383536" y="25908"/>
                </a:lnTo>
                <a:lnTo>
                  <a:pt x="2409444" y="25908"/>
                </a:lnTo>
                <a:lnTo>
                  <a:pt x="2409444" y="0"/>
                </a:lnTo>
                <a:close/>
              </a:path>
              <a:path w="4839168" h="50902">
                <a:moveTo>
                  <a:pt x="2461260" y="0"/>
                </a:moveTo>
                <a:lnTo>
                  <a:pt x="2435352" y="0"/>
                </a:lnTo>
                <a:lnTo>
                  <a:pt x="2435352" y="25908"/>
                </a:lnTo>
                <a:lnTo>
                  <a:pt x="2461260" y="25908"/>
                </a:lnTo>
                <a:lnTo>
                  <a:pt x="2461260" y="0"/>
                </a:lnTo>
                <a:close/>
              </a:path>
              <a:path w="4839168" h="50902">
                <a:moveTo>
                  <a:pt x="2513076" y="0"/>
                </a:moveTo>
                <a:lnTo>
                  <a:pt x="2487168" y="0"/>
                </a:lnTo>
                <a:lnTo>
                  <a:pt x="2487168" y="25908"/>
                </a:lnTo>
                <a:lnTo>
                  <a:pt x="2513076" y="25908"/>
                </a:lnTo>
                <a:lnTo>
                  <a:pt x="2513076" y="0"/>
                </a:lnTo>
                <a:close/>
              </a:path>
              <a:path w="4839168" h="50902">
                <a:moveTo>
                  <a:pt x="2564892" y="0"/>
                </a:moveTo>
                <a:lnTo>
                  <a:pt x="2538984" y="0"/>
                </a:lnTo>
                <a:lnTo>
                  <a:pt x="2538984" y="25908"/>
                </a:lnTo>
                <a:lnTo>
                  <a:pt x="2564892" y="25908"/>
                </a:lnTo>
                <a:lnTo>
                  <a:pt x="2564892" y="0"/>
                </a:lnTo>
                <a:close/>
              </a:path>
              <a:path w="4839168" h="50902">
                <a:moveTo>
                  <a:pt x="2616708" y="0"/>
                </a:moveTo>
                <a:lnTo>
                  <a:pt x="2590800" y="0"/>
                </a:lnTo>
                <a:lnTo>
                  <a:pt x="2590800" y="25908"/>
                </a:lnTo>
                <a:lnTo>
                  <a:pt x="2616708" y="25908"/>
                </a:lnTo>
                <a:lnTo>
                  <a:pt x="2616708" y="0"/>
                </a:lnTo>
                <a:close/>
              </a:path>
              <a:path w="4839168" h="50902">
                <a:moveTo>
                  <a:pt x="2668524" y="0"/>
                </a:moveTo>
                <a:lnTo>
                  <a:pt x="2642616" y="0"/>
                </a:lnTo>
                <a:lnTo>
                  <a:pt x="2642616" y="25908"/>
                </a:lnTo>
                <a:lnTo>
                  <a:pt x="2668524" y="25908"/>
                </a:lnTo>
                <a:lnTo>
                  <a:pt x="2668524" y="0"/>
                </a:lnTo>
                <a:close/>
              </a:path>
              <a:path w="4839168" h="50902">
                <a:moveTo>
                  <a:pt x="2720340" y="0"/>
                </a:moveTo>
                <a:lnTo>
                  <a:pt x="2694432" y="0"/>
                </a:lnTo>
                <a:lnTo>
                  <a:pt x="2694432" y="25908"/>
                </a:lnTo>
                <a:lnTo>
                  <a:pt x="2720340" y="25908"/>
                </a:lnTo>
                <a:lnTo>
                  <a:pt x="2720340" y="0"/>
                </a:lnTo>
                <a:close/>
              </a:path>
              <a:path w="4839168" h="50902">
                <a:moveTo>
                  <a:pt x="2772156" y="0"/>
                </a:moveTo>
                <a:lnTo>
                  <a:pt x="2746248" y="0"/>
                </a:lnTo>
                <a:lnTo>
                  <a:pt x="2746248" y="25908"/>
                </a:lnTo>
                <a:lnTo>
                  <a:pt x="2772156" y="25908"/>
                </a:lnTo>
                <a:lnTo>
                  <a:pt x="2772156" y="0"/>
                </a:lnTo>
                <a:close/>
              </a:path>
              <a:path w="4839168" h="50902">
                <a:moveTo>
                  <a:pt x="2823972" y="0"/>
                </a:moveTo>
                <a:lnTo>
                  <a:pt x="2798064" y="0"/>
                </a:lnTo>
                <a:lnTo>
                  <a:pt x="2798064" y="25908"/>
                </a:lnTo>
                <a:lnTo>
                  <a:pt x="2823972" y="25908"/>
                </a:lnTo>
                <a:lnTo>
                  <a:pt x="2823972" y="0"/>
                </a:lnTo>
                <a:close/>
              </a:path>
              <a:path w="4839168" h="50902">
                <a:moveTo>
                  <a:pt x="2875788" y="0"/>
                </a:moveTo>
                <a:lnTo>
                  <a:pt x="2849880" y="0"/>
                </a:lnTo>
                <a:lnTo>
                  <a:pt x="2849880" y="25908"/>
                </a:lnTo>
                <a:lnTo>
                  <a:pt x="2875788" y="25908"/>
                </a:lnTo>
                <a:lnTo>
                  <a:pt x="2875788" y="0"/>
                </a:lnTo>
                <a:close/>
              </a:path>
              <a:path w="4839168" h="50902">
                <a:moveTo>
                  <a:pt x="2927604" y="0"/>
                </a:moveTo>
                <a:lnTo>
                  <a:pt x="2901696" y="0"/>
                </a:lnTo>
                <a:lnTo>
                  <a:pt x="2901696" y="25908"/>
                </a:lnTo>
                <a:lnTo>
                  <a:pt x="2927604" y="25908"/>
                </a:lnTo>
                <a:lnTo>
                  <a:pt x="2927604" y="0"/>
                </a:lnTo>
                <a:close/>
              </a:path>
              <a:path w="4839168" h="50902">
                <a:moveTo>
                  <a:pt x="2979420" y="0"/>
                </a:moveTo>
                <a:lnTo>
                  <a:pt x="2953512" y="0"/>
                </a:lnTo>
                <a:lnTo>
                  <a:pt x="2953512" y="25908"/>
                </a:lnTo>
                <a:lnTo>
                  <a:pt x="2979420" y="25908"/>
                </a:lnTo>
                <a:lnTo>
                  <a:pt x="2979420" y="0"/>
                </a:lnTo>
                <a:close/>
              </a:path>
              <a:path w="4839168" h="50902">
                <a:moveTo>
                  <a:pt x="3031236" y="0"/>
                </a:moveTo>
                <a:lnTo>
                  <a:pt x="3005328" y="0"/>
                </a:lnTo>
                <a:lnTo>
                  <a:pt x="3005328" y="25908"/>
                </a:lnTo>
                <a:lnTo>
                  <a:pt x="3031236" y="25908"/>
                </a:lnTo>
                <a:lnTo>
                  <a:pt x="3031236" y="0"/>
                </a:lnTo>
                <a:close/>
              </a:path>
              <a:path w="4839168" h="50902">
                <a:moveTo>
                  <a:pt x="3083052" y="0"/>
                </a:moveTo>
                <a:lnTo>
                  <a:pt x="3057144" y="0"/>
                </a:lnTo>
                <a:lnTo>
                  <a:pt x="3057144" y="25908"/>
                </a:lnTo>
                <a:lnTo>
                  <a:pt x="3083052" y="25908"/>
                </a:lnTo>
                <a:lnTo>
                  <a:pt x="3083052" y="0"/>
                </a:lnTo>
                <a:close/>
              </a:path>
              <a:path w="4839168" h="50902">
                <a:moveTo>
                  <a:pt x="3134868" y="0"/>
                </a:moveTo>
                <a:lnTo>
                  <a:pt x="3108960" y="0"/>
                </a:lnTo>
                <a:lnTo>
                  <a:pt x="3108960" y="25908"/>
                </a:lnTo>
                <a:lnTo>
                  <a:pt x="3134868" y="25908"/>
                </a:lnTo>
                <a:lnTo>
                  <a:pt x="3134868" y="0"/>
                </a:lnTo>
                <a:close/>
              </a:path>
              <a:path w="4839168" h="50902">
                <a:moveTo>
                  <a:pt x="3186684" y="0"/>
                </a:moveTo>
                <a:lnTo>
                  <a:pt x="3160776" y="0"/>
                </a:lnTo>
                <a:lnTo>
                  <a:pt x="3160776" y="25908"/>
                </a:lnTo>
                <a:lnTo>
                  <a:pt x="3186684" y="25908"/>
                </a:lnTo>
                <a:lnTo>
                  <a:pt x="3186684" y="0"/>
                </a:lnTo>
                <a:close/>
              </a:path>
              <a:path w="4839168" h="50902">
                <a:moveTo>
                  <a:pt x="3238500" y="0"/>
                </a:moveTo>
                <a:lnTo>
                  <a:pt x="3212592" y="0"/>
                </a:lnTo>
                <a:lnTo>
                  <a:pt x="3212592" y="25908"/>
                </a:lnTo>
                <a:lnTo>
                  <a:pt x="3238500" y="25908"/>
                </a:lnTo>
                <a:lnTo>
                  <a:pt x="3238500" y="0"/>
                </a:lnTo>
                <a:close/>
              </a:path>
              <a:path w="4839168" h="50902">
                <a:moveTo>
                  <a:pt x="3290316" y="0"/>
                </a:moveTo>
                <a:lnTo>
                  <a:pt x="3264408" y="0"/>
                </a:lnTo>
                <a:lnTo>
                  <a:pt x="3264408" y="25908"/>
                </a:lnTo>
                <a:lnTo>
                  <a:pt x="3290316" y="25908"/>
                </a:lnTo>
                <a:lnTo>
                  <a:pt x="3290316" y="0"/>
                </a:lnTo>
                <a:close/>
              </a:path>
              <a:path w="4839168" h="50902">
                <a:moveTo>
                  <a:pt x="3342132" y="0"/>
                </a:moveTo>
                <a:lnTo>
                  <a:pt x="3316224" y="0"/>
                </a:lnTo>
                <a:lnTo>
                  <a:pt x="3316224" y="25908"/>
                </a:lnTo>
                <a:lnTo>
                  <a:pt x="3342132" y="25908"/>
                </a:lnTo>
                <a:lnTo>
                  <a:pt x="3342132" y="0"/>
                </a:lnTo>
                <a:close/>
              </a:path>
              <a:path w="4839168" h="50902">
                <a:moveTo>
                  <a:pt x="3393948" y="0"/>
                </a:moveTo>
                <a:lnTo>
                  <a:pt x="3368040" y="0"/>
                </a:lnTo>
                <a:lnTo>
                  <a:pt x="3368040" y="25908"/>
                </a:lnTo>
                <a:lnTo>
                  <a:pt x="3393948" y="25908"/>
                </a:lnTo>
                <a:lnTo>
                  <a:pt x="3393948" y="0"/>
                </a:lnTo>
                <a:close/>
              </a:path>
              <a:path w="4839168" h="50902">
                <a:moveTo>
                  <a:pt x="3445764" y="0"/>
                </a:moveTo>
                <a:lnTo>
                  <a:pt x="3419855" y="0"/>
                </a:lnTo>
                <a:lnTo>
                  <a:pt x="3419855" y="25908"/>
                </a:lnTo>
                <a:lnTo>
                  <a:pt x="3445764" y="25908"/>
                </a:lnTo>
                <a:lnTo>
                  <a:pt x="3445764" y="0"/>
                </a:lnTo>
                <a:close/>
              </a:path>
              <a:path w="4839168" h="50902">
                <a:moveTo>
                  <a:pt x="3497579" y="0"/>
                </a:moveTo>
                <a:lnTo>
                  <a:pt x="3471672" y="0"/>
                </a:lnTo>
                <a:lnTo>
                  <a:pt x="3471672" y="25908"/>
                </a:lnTo>
                <a:lnTo>
                  <a:pt x="3497579" y="25908"/>
                </a:lnTo>
                <a:lnTo>
                  <a:pt x="3497579" y="0"/>
                </a:lnTo>
                <a:close/>
              </a:path>
              <a:path w="4839168" h="50902">
                <a:moveTo>
                  <a:pt x="3549396" y="0"/>
                </a:moveTo>
                <a:lnTo>
                  <a:pt x="3523488" y="0"/>
                </a:lnTo>
                <a:lnTo>
                  <a:pt x="3523488" y="25908"/>
                </a:lnTo>
                <a:lnTo>
                  <a:pt x="3549396" y="25908"/>
                </a:lnTo>
                <a:lnTo>
                  <a:pt x="3549396" y="0"/>
                </a:lnTo>
                <a:close/>
              </a:path>
              <a:path w="4839168" h="50902">
                <a:moveTo>
                  <a:pt x="3601212" y="0"/>
                </a:moveTo>
                <a:lnTo>
                  <a:pt x="3575304" y="0"/>
                </a:lnTo>
                <a:lnTo>
                  <a:pt x="3575304" y="25908"/>
                </a:lnTo>
                <a:lnTo>
                  <a:pt x="3601212" y="25908"/>
                </a:lnTo>
                <a:lnTo>
                  <a:pt x="3601212" y="0"/>
                </a:lnTo>
                <a:close/>
              </a:path>
              <a:path w="4839168" h="50902">
                <a:moveTo>
                  <a:pt x="3653028" y="0"/>
                </a:moveTo>
                <a:lnTo>
                  <a:pt x="3627120" y="0"/>
                </a:lnTo>
                <a:lnTo>
                  <a:pt x="3627120" y="25908"/>
                </a:lnTo>
                <a:lnTo>
                  <a:pt x="3653028" y="25908"/>
                </a:lnTo>
                <a:lnTo>
                  <a:pt x="3653028" y="0"/>
                </a:lnTo>
                <a:close/>
              </a:path>
              <a:path w="4839168" h="50902">
                <a:moveTo>
                  <a:pt x="3704844" y="0"/>
                </a:moveTo>
                <a:lnTo>
                  <a:pt x="3678936" y="0"/>
                </a:lnTo>
                <a:lnTo>
                  <a:pt x="3678936" y="25908"/>
                </a:lnTo>
                <a:lnTo>
                  <a:pt x="3704844" y="25908"/>
                </a:lnTo>
                <a:lnTo>
                  <a:pt x="3704844" y="0"/>
                </a:lnTo>
                <a:close/>
              </a:path>
              <a:path w="4839168" h="50902">
                <a:moveTo>
                  <a:pt x="3756660" y="0"/>
                </a:moveTo>
                <a:lnTo>
                  <a:pt x="3730752" y="0"/>
                </a:lnTo>
                <a:lnTo>
                  <a:pt x="3730752" y="25908"/>
                </a:lnTo>
                <a:lnTo>
                  <a:pt x="3756660" y="25908"/>
                </a:lnTo>
                <a:lnTo>
                  <a:pt x="3756660" y="0"/>
                </a:lnTo>
                <a:close/>
              </a:path>
              <a:path w="4839168" h="50902">
                <a:moveTo>
                  <a:pt x="3808476" y="0"/>
                </a:moveTo>
                <a:lnTo>
                  <a:pt x="3782567" y="0"/>
                </a:lnTo>
                <a:lnTo>
                  <a:pt x="3782567" y="25908"/>
                </a:lnTo>
                <a:lnTo>
                  <a:pt x="3808476" y="25908"/>
                </a:lnTo>
                <a:lnTo>
                  <a:pt x="3808476" y="0"/>
                </a:lnTo>
                <a:close/>
              </a:path>
              <a:path w="4839168" h="50902">
                <a:moveTo>
                  <a:pt x="3860291" y="0"/>
                </a:moveTo>
                <a:lnTo>
                  <a:pt x="3834384" y="0"/>
                </a:lnTo>
                <a:lnTo>
                  <a:pt x="3834384" y="25908"/>
                </a:lnTo>
                <a:lnTo>
                  <a:pt x="3860291" y="25908"/>
                </a:lnTo>
                <a:lnTo>
                  <a:pt x="3860291" y="0"/>
                </a:lnTo>
                <a:close/>
              </a:path>
              <a:path w="4839168" h="50902">
                <a:moveTo>
                  <a:pt x="3912108" y="0"/>
                </a:moveTo>
                <a:lnTo>
                  <a:pt x="3886200" y="0"/>
                </a:lnTo>
                <a:lnTo>
                  <a:pt x="3886200" y="25908"/>
                </a:lnTo>
                <a:lnTo>
                  <a:pt x="3912108" y="25908"/>
                </a:lnTo>
                <a:lnTo>
                  <a:pt x="3912108" y="0"/>
                </a:lnTo>
                <a:close/>
              </a:path>
              <a:path w="4839168" h="50902">
                <a:moveTo>
                  <a:pt x="3963924" y="0"/>
                </a:moveTo>
                <a:lnTo>
                  <a:pt x="3938016" y="0"/>
                </a:lnTo>
                <a:lnTo>
                  <a:pt x="3938016" y="25908"/>
                </a:lnTo>
                <a:lnTo>
                  <a:pt x="3963924" y="25908"/>
                </a:lnTo>
                <a:lnTo>
                  <a:pt x="3963924" y="0"/>
                </a:lnTo>
                <a:close/>
              </a:path>
              <a:path w="4839168" h="50902">
                <a:moveTo>
                  <a:pt x="4015740" y="0"/>
                </a:moveTo>
                <a:lnTo>
                  <a:pt x="3989832" y="0"/>
                </a:lnTo>
                <a:lnTo>
                  <a:pt x="3989832" y="25908"/>
                </a:lnTo>
                <a:lnTo>
                  <a:pt x="4015740" y="25908"/>
                </a:lnTo>
                <a:lnTo>
                  <a:pt x="4015740" y="0"/>
                </a:lnTo>
                <a:close/>
              </a:path>
              <a:path w="4839168" h="50902">
                <a:moveTo>
                  <a:pt x="4067555" y="0"/>
                </a:moveTo>
                <a:lnTo>
                  <a:pt x="4041648" y="0"/>
                </a:lnTo>
                <a:lnTo>
                  <a:pt x="4041648" y="25908"/>
                </a:lnTo>
                <a:lnTo>
                  <a:pt x="4067555" y="25908"/>
                </a:lnTo>
                <a:lnTo>
                  <a:pt x="4067555" y="0"/>
                </a:lnTo>
                <a:close/>
              </a:path>
              <a:path w="4839168" h="50902">
                <a:moveTo>
                  <a:pt x="4119372" y="0"/>
                </a:moveTo>
                <a:lnTo>
                  <a:pt x="4093464" y="0"/>
                </a:lnTo>
                <a:lnTo>
                  <a:pt x="4093464" y="25908"/>
                </a:lnTo>
                <a:lnTo>
                  <a:pt x="4119372" y="25908"/>
                </a:lnTo>
                <a:lnTo>
                  <a:pt x="4119372" y="0"/>
                </a:lnTo>
                <a:close/>
              </a:path>
              <a:path w="4839168" h="50902">
                <a:moveTo>
                  <a:pt x="4171188" y="0"/>
                </a:moveTo>
                <a:lnTo>
                  <a:pt x="4145279" y="0"/>
                </a:lnTo>
                <a:lnTo>
                  <a:pt x="4145279" y="25908"/>
                </a:lnTo>
                <a:lnTo>
                  <a:pt x="4171188" y="25908"/>
                </a:lnTo>
                <a:lnTo>
                  <a:pt x="4171188" y="0"/>
                </a:lnTo>
                <a:close/>
              </a:path>
              <a:path w="4839168" h="50902">
                <a:moveTo>
                  <a:pt x="4223004" y="0"/>
                </a:moveTo>
                <a:lnTo>
                  <a:pt x="4197096" y="0"/>
                </a:lnTo>
                <a:lnTo>
                  <a:pt x="4197096" y="25908"/>
                </a:lnTo>
                <a:lnTo>
                  <a:pt x="4223004" y="25908"/>
                </a:lnTo>
                <a:lnTo>
                  <a:pt x="4223004" y="0"/>
                </a:lnTo>
                <a:close/>
              </a:path>
              <a:path w="4839168" h="50902">
                <a:moveTo>
                  <a:pt x="4274820" y="0"/>
                </a:moveTo>
                <a:lnTo>
                  <a:pt x="4248912" y="0"/>
                </a:lnTo>
                <a:lnTo>
                  <a:pt x="4248912" y="25908"/>
                </a:lnTo>
                <a:lnTo>
                  <a:pt x="4274820" y="25908"/>
                </a:lnTo>
                <a:lnTo>
                  <a:pt x="4274820" y="0"/>
                </a:lnTo>
                <a:close/>
              </a:path>
              <a:path w="4839168" h="50902">
                <a:moveTo>
                  <a:pt x="4326636" y="0"/>
                </a:moveTo>
                <a:lnTo>
                  <a:pt x="4300728" y="0"/>
                </a:lnTo>
                <a:lnTo>
                  <a:pt x="4300728" y="25908"/>
                </a:lnTo>
                <a:lnTo>
                  <a:pt x="4326636" y="25908"/>
                </a:lnTo>
                <a:lnTo>
                  <a:pt x="4326636" y="0"/>
                </a:lnTo>
                <a:close/>
              </a:path>
              <a:path w="4839168" h="50902">
                <a:moveTo>
                  <a:pt x="4378452" y="0"/>
                </a:moveTo>
                <a:lnTo>
                  <a:pt x="4352544" y="0"/>
                </a:lnTo>
                <a:lnTo>
                  <a:pt x="4352544" y="25908"/>
                </a:lnTo>
                <a:lnTo>
                  <a:pt x="4378452" y="25908"/>
                </a:lnTo>
                <a:lnTo>
                  <a:pt x="4378452" y="0"/>
                </a:lnTo>
                <a:close/>
              </a:path>
              <a:path w="4839168" h="50902">
                <a:moveTo>
                  <a:pt x="4430268" y="0"/>
                </a:moveTo>
                <a:lnTo>
                  <a:pt x="4404360" y="0"/>
                </a:lnTo>
                <a:lnTo>
                  <a:pt x="4404360" y="25908"/>
                </a:lnTo>
                <a:lnTo>
                  <a:pt x="4430268" y="25908"/>
                </a:lnTo>
                <a:lnTo>
                  <a:pt x="4430268" y="0"/>
                </a:lnTo>
                <a:close/>
              </a:path>
              <a:path w="4839168" h="50902">
                <a:moveTo>
                  <a:pt x="4482084" y="0"/>
                </a:moveTo>
                <a:lnTo>
                  <a:pt x="4456176" y="0"/>
                </a:lnTo>
                <a:lnTo>
                  <a:pt x="4456176" y="25908"/>
                </a:lnTo>
                <a:lnTo>
                  <a:pt x="4482084" y="25908"/>
                </a:lnTo>
                <a:lnTo>
                  <a:pt x="4482084" y="0"/>
                </a:lnTo>
                <a:close/>
              </a:path>
              <a:path w="4839168" h="50902">
                <a:moveTo>
                  <a:pt x="4533900" y="0"/>
                </a:moveTo>
                <a:lnTo>
                  <a:pt x="4507992" y="0"/>
                </a:lnTo>
                <a:lnTo>
                  <a:pt x="4507992" y="25908"/>
                </a:lnTo>
                <a:lnTo>
                  <a:pt x="4533900" y="25908"/>
                </a:lnTo>
                <a:lnTo>
                  <a:pt x="4533900" y="0"/>
                </a:lnTo>
                <a:close/>
              </a:path>
              <a:path w="4839168" h="50902">
                <a:moveTo>
                  <a:pt x="4585716" y="0"/>
                </a:moveTo>
                <a:lnTo>
                  <a:pt x="4559808" y="0"/>
                </a:lnTo>
                <a:lnTo>
                  <a:pt x="4559808" y="25908"/>
                </a:lnTo>
                <a:lnTo>
                  <a:pt x="4585716" y="25908"/>
                </a:lnTo>
                <a:lnTo>
                  <a:pt x="4585716" y="0"/>
                </a:lnTo>
                <a:close/>
              </a:path>
              <a:path w="4839168" h="50902">
                <a:moveTo>
                  <a:pt x="4637532" y="0"/>
                </a:moveTo>
                <a:lnTo>
                  <a:pt x="4611624" y="0"/>
                </a:lnTo>
                <a:lnTo>
                  <a:pt x="4611624" y="25908"/>
                </a:lnTo>
                <a:lnTo>
                  <a:pt x="4637532" y="25908"/>
                </a:lnTo>
                <a:lnTo>
                  <a:pt x="4637532" y="0"/>
                </a:lnTo>
                <a:close/>
              </a:path>
              <a:path w="4839168" h="50902">
                <a:moveTo>
                  <a:pt x="4689348" y="0"/>
                </a:moveTo>
                <a:lnTo>
                  <a:pt x="4663440" y="0"/>
                </a:lnTo>
                <a:lnTo>
                  <a:pt x="4663440" y="25908"/>
                </a:lnTo>
                <a:lnTo>
                  <a:pt x="4689348" y="25908"/>
                </a:lnTo>
                <a:lnTo>
                  <a:pt x="4689348" y="0"/>
                </a:lnTo>
                <a:close/>
              </a:path>
              <a:path w="4839168" h="50902">
                <a:moveTo>
                  <a:pt x="4741164" y="0"/>
                </a:moveTo>
                <a:lnTo>
                  <a:pt x="4715256" y="0"/>
                </a:lnTo>
                <a:lnTo>
                  <a:pt x="4715256" y="25908"/>
                </a:lnTo>
                <a:lnTo>
                  <a:pt x="4741164" y="25908"/>
                </a:lnTo>
                <a:lnTo>
                  <a:pt x="4741164" y="0"/>
                </a:lnTo>
                <a:close/>
              </a:path>
              <a:path w="4839168" h="50902">
                <a:moveTo>
                  <a:pt x="4800600" y="-25907"/>
                </a:moveTo>
                <a:lnTo>
                  <a:pt x="4764510" y="6445"/>
                </a:lnTo>
                <a:lnTo>
                  <a:pt x="4763350" y="23904"/>
                </a:lnTo>
                <a:lnTo>
                  <a:pt x="4769112" y="35022"/>
                </a:lnTo>
                <a:lnTo>
                  <a:pt x="4778808" y="43724"/>
                </a:lnTo>
                <a:lnTo>
                  <a:pt x="4792178" y="49265"/>
                </a:lnTo>
                <a:lnTo>
                  <a:pt x="4808962" y="50902"/>
                </a:lnTo>
                <a:lnTo>
                  <a:pt x="4821075" y="45776"/>
                </a:lnTo>
                <a:lnTo>
                  <a:pt x="4830700" y="36597"/>
                </a:lnTo>
                <a:lnTo>
                  <a:pt x="4836004" y="25908"/>
                </a:lnTo>
                <a:lnTo>
                  <a:pt x="4767072" y="25908"/>
                </a:lnTo>
                <a:lnTo>
                  <a:pt x="4767072" y="0"/>
                </a:lnTo>
                <a:lnTo>
                  <a:pt x="4836596" y="0"/>
                </a:lnTo>
                <a:lnTo>
                  <a:pt x="4834935" y="-5265"/>
                </a:lnTo>
                <a:lnTo>
                  <a:pt x="4826437" y="-16075"/>
                </a:lnTo>
                <a:lnTo>
                  <a:pt x="4814663" y="-23285"/>
                </a:lnTo>
                <a:lnTo>
                  <a:pt x="4800600" y="-25907"/>
                </a:lnTo>
                <a:close/>
              </a:path>
              <a:path w="4839168" h="50902">
                <a:moveTo>
                  <a:pt x="4792980" y="0"/>
                </a:moveTo>
                <a:lnTo>
                  <a:pt x="4767072" y="0"/>
                </a:lnTo>
                <a:lnTo>
                  <a:pt x="4767072" y="25908"/>
                </a:lnTo>
                <a:lnTo>
                  <a:pt x="4792980" y="25908"/>
                </a:lnTo>
                <a:lnTo>
                  <a:pt x="4792980" y="0"/>
                </a:lnTo>
                <a:close/>
              </a:path>
              <a:path w="4839168" h="50902">
                <a:moveTo>
                  <a:pt x="4836596" y="0"/>
                </a:moveTo>
                <a:lnTo>
                  <a:pt x="4792980" y="0"/>
                </a:lnTo>
                <a:lnTo>
                  <a:pt x="4792980" y="25908"/>
                </a:lnTo>
                <a:lnTo>
                  <a:pt x="4836004" y="25908"/>
                </a:lnTo>
                <a:lnTo>
                  <a:pt x="4837008" y="23883"/>
                </a:lnTo>
                <a:lnTo>
                  <a:pt x="4839168" y="8156"/>
                </a:lnTo>
                <a:lnTo>
                  <a:pt x="4836596" y="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4607178" y="4725923"/>
            <a:ext cx="1045210" cy="3708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600" b="1" spc="-7" baseline="1157" smtClean="0">
                <a:latin typeface="Arial"/>
                <a:cs typeface="Arial"/>
              </a:rPr>
              <a:t>5</a:t>
            </a:r>
            <a:r>
              <a:rPr sz="3600" b="1" spc="0" baseline="1157" smtClean="0">
                <a:latin typeface="Arial"/>
                <a:cs typeface="Arial"/>
              </a:rPr>
              <a:t>G</a:t>
            </a:r>
            <a:r>
              <a:rPr sz="2400" spc="10" smtClean="0">
                <a:latin typeface="Microsoft JhengHei"/>
                <a:cs typeface="Microsoft JhengHei"/>
              </a:rPr>
              <a:t>规划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10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204210" y="4752720"/>
            <a:ext cx="194945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400" b="1" smtClean="0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24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419725" y="245617"/>
            <a:ext cx="638175" cy="3606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2840"/>
              </a:lnSpc>
            </a:pPr>
            <a:r>
              <a:rPr sz="2400" spc="10" smtClean="0">
                <a:solidFill>
                  <a:srgbClr val="C00000"/>
                </a:solidFill>
                <a:latin typeface="Microsoft JhengHei"/>
                <a:cs typeface="Microsoft JhengHei"/>
              </a:rPr>
              <a:t>目录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/>
          <p:nvPr/>
        </p:nvSpPr>
        <p:spPr>
          <a:xfrm>
            <a:off x="0" y="1277111"/>
            <a:ext cx="12191999" cy="53949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39" y="1393825"/>
            <a:ext cx="9535160" cy="2393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500" spc="5" smtClean="0">
                <a:latin typeface="Arial"/>
                <a:cs typeface="Arial"/>
              </a:rPr>
              <a:t>5</a:t>
            </a:r>
            <a:r>
              <a:rPr sz="1500" spc="-5" smtClean="0">
                <a:latin typeface="Arial"/>
                <a:cs typeface="Arial"/>
              </a:rPr>
              <a:t>G</a:t>
            </a:r>
            <a:r>
              <a:rPr sz="1500" spc="0" smtClean="0">
                <a:latin typeface="Microsoft JhengHei"/>
                <a:cs typeface="Microsoft JhengHei"/>
              </a:rPr>
              <a:t>解决方案由产品功能模块（</a:t>
            </a:r>
            <a:r>
              <a:rPr sz="1500" spc="-5" smtClean="0">
                <a:latin typeface="Arial"/>
                <a:cs typeface="Arial"/>
              </a:rPr>
              <a:t>BBU</a:t>
            </a:r>
            <a:r>
              <a:rPr sz="1500" spc="0" smtClean="0">
                <a:latin typeface="Microsoft JhengHei"/>
                <a:cs typeface="Microsoft JhengHei"/>
              </a:rPr>
              <a:t>、</a:t>
            </a:r>
            <a:r>
              <a:rPr sz="1500" spc="-5" smtClean="0">
                <a:latin typeface="Arial"/>
                <a:cs typeface="Arial"/>
              </a:rPr>
              <a:t>AA</a:t>
            </a:r>
            <a:r>
              <a:rPr sz="1500" spc="0" smtClean="0">
                <a:latin typeface="Arial"/>
                <a:cs typeface="Arial"/>
              </a:rPr>
              <a:t>U/R</a:t>
            </a:r>
            <a:r>
              <a:rPr sz="1500" spc="-10" smtClean="0">
                <a:latin typeface="Arial"/>
                <a:cs typeface="Arial"/>
              </a:rPr>
              <a:t>R</a:t>
            </a:r>
            <a:r>
              <a:rPr sz="1500" spc="-5" smtClean="0">
                <a:latin typeface="Arial"/>
                <a:cs typeface="Arial"/>
              </a:rPr>
              <a:t>U</a:t>
            </a:r>
            <a:r>
              <a:rPr sz="1500" spc="0" smtClean="0">
                <a:latin typeface="Microsoft JhengHei"/>
                <a:cs typeface="Microsoft JhengHei"/>
              </a:rPr>
              <a:t>）和配套设备（天馈系统、机柜、电源系统、监控单元等）组成。</a:t>
            </a:r>
            <a:endParaRPr sz="15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11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产品介绍－总体</a:t>
            </a:r>
            <a:endParaRPr sz="3200">
              <a:latin typeface="Microsoft JhengHei"/>
              <a:cs typeface="Microsoft JhengHei"/>
            </a:endParaRPr>
          </a:p>
        </p:txBody>
      </p:sp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771740" y="1908810"/>
          <a:ext cx="10634383" cy="40468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89673"/>
                <a:gridCol w="990346"/>
                <a:gridCol w="1894966"/>
                <a:gridCol w="2460117"/>
                <a:gridCol w="4370705"/>
              </a:tblGrid>
              <a:tr h="270637"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1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主要设备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1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说明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480">
                        <a:lnSpc>
                          <a:spcPct val="100000"/>
                        </a:lnSpc>
                      </a:pPr>
                      <a:r>
                        <a:rPr sz="11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备注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</a:tr>
              <a:tr h="291973">
                <a:tc rowSpan="2">
                  <a:txBody>
                    <a:bodyPr vert="horz" wrap="square"/>
                    <a:lstStyle/>
                    <a:p>
                      <a:pPr marL="13017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功能模块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基带处理单元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21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射频模块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U5612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有源天线处理单元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1972">
                <a:tc rowSpan="10">
                  <a:txBody>
                    <a:bodyPr vert="horz" wrap="square"/>
                    <a:lstStyle/>
                    <a:p>
                      <a:pPr marL="13017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配套设备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DC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DC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12B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直流配电单元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48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4G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BBU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供电默认发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21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EPU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EPU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2D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直流配电单元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48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5G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A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BBU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默认发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EPU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1973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交流转直流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P4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10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pc="-2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C/DC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转换模块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800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机柜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机框类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pc="-6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900(</a:t>
                      </a:r>
                      <a:r>
                        <a:rPr sz="1200" spc="-80" smtClean="0">
                          <a:latin typeface="Arial"/>
                          <a:cs typeface="Arial"/>
                        </a:rPr>
                        <a:t>V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114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.E_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～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D)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机柜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>
                        <a:lnSpc>
                          <a:spcPts val="550"/>
                        </a:lnSpc>
                        <a:spcBef>
                          <a:spcPts val="25"/>
                        </a:spcBef>
                      </a:pPr>
                      <a:endParaRPr sz="550"/>
                    </a:p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/BTS3900L(Ver.E_B</a:t>
                      </a:r>
                      <a:r>
                        <a:rPr sz="1200" smtClean="0">
                          <a:latin typeface="Microsoft JhengHei"/>
                          <a:cs typeface="Microsoft JhengHei"/>
                        </a:rPr>
                        <a:t>～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D)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室内宏机柜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48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存量升级柜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21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05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室内小容量机框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1973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4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C29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200" spc="-80" smtClean="0">
                          <a:latin typeface="Arial"/>
                          <a:cs typeface="Arial"/>
                        </a:rPr>
                        <a:t>V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114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.E)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室内机柜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21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其他类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PM30M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室外电源模块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1972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PM50M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室外电源模块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2011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SPM60A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交流防雷盒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2023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产品介绍－</a:t>
            </a:r>
            <a:r>
              <a:rPr sz="3200" b="1" spc="135" smtClean="0">
                <a:solidFill>
                  <a:srgbClr val="C00000"/>
                </a:solidFill>
                <a:latin typeface="Microsoft JhengHei"/>
                <a:cs typeface="Microsoft JhengHei"/>
              </a:rPr>
              <a:t> 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BBU5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90</a:t>
            </a:r>
            <a:r>
              <a:rPr sz="3200" b="1" spc="21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框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420861" y="925194"/>
            <a:ext cx="758698" cy="120141"/>
          </a:xfrm>
          <a:custGeom>
            <a:rect l="l" t="t" r="r" b="b"/>
            <a:pathLst>
              <a:path w="758698" h="120141">
                <a:moveTo>
                  <a:pt x="707281" y="60071"/>
                </a:moveTo>
                <a:lnTo>
                  <a:pt x="642620" y="97790"/>
                </a:lnTo>
                <a:lnTo>
                  <a:pt x="640461" y="105791"/>
                </a:lnTo>
                <a:lnTo>
                  <a:pt x="644144" y="111887"/>
                </a:lnTo>
                <a:lnTo>
                  <a:pt x="647700" y="118110"/>
                </a:lnTo>
                <a:lnTo>
                  <a:pt x="655701" y="120142"/>
                </a:lnTo>
                <a:lnTo>
                  <a:pt x="736486" y="73025"/>
                </a:lnTo>
                <a:lnTo>
                  <a:pt x="733044" y="73025"/>
                </a:lnTo>
                <a:lnTo>
                  <a:pt x="733044" y="71247"/>
                </a:lnTo>
                <a:lnTo>
                  <a:pt x="726440" y="71247"/>
                </a:lnTo>
                <a:lnTo>
                  <a:pt x="707281" y="60071"/>
                </a:lnTo>
                <a:close/>
              </a:path>
              <a:path w="758698" h="120141">
                <a:moveTo>
                  <a:pt x="685074" y="47117"/>
                </a:moveTo>
                <a:lnTo>
                  <a:pt x="0" y="47117"/>
                </a:lnTo>
                <a:lnTo>
                  <a:pt x="0" y="73025"/>
                </a:lnTo>
                <a:lnTo>
                  <a:pt x="685074" y="73025"/>
                </a:lnTo>
                <a:lnTo>
                  <a:pt x="707281" y="60071"/>
                </a:lnTo>
                <a:lnTo>
                  <a:pt x="685074" y="47117"/>
                </a:lnTo>
                <a:close/>
              </a:path>
              <a:path w="758698" h="120141">
                <a:moveTo>
                  <a:pt x="736487" y="47117"/>
                </a:moveTo>
                <a:lnTo>
                  <a:pt x="733044" y="47117"/>
                </a:lnTo>
                <a:lnTo>
                  <a:pt x="733044" y="73025"/>
                </a:lnTo>
                <a:lnTo>
                  <a:pt x="736486" y="73025"/>
                </a:lnTo>
                <a:lnTo>
                  <a:pt x="758698" y="60071"/>
                </a:lnTo>
                <a:lnTo>
                  <a:pt x="736487" y="47117"/>
                </a:lnTo>
                <a:close/>
              </a:path>
              <a:path w="758698" h="120141">
                <a:moveTo>
                  <a:pt x="726440" y="48895"/>
                </a:moveTo>
                <a:lnTo>
                  <a:pt x="707281" y="60071"/>
                </a:lnTo>
                <a:lnTo>
                  <a:pt x="726440" y="71247"/>
                </a:lnTo>
                <a:lnTo>
                  <a:pt x="726440" y="48895"/>
                </a:lnTo>
                <a:close/>
              </a:path>
              <a:path w="758698" h="120141">
                <a:moveTo>
                  <a:pt x="733044" y="48895"/>
                </a:moveTo>
                <a:lnTo>
                  <a:pt x="726440" y="48895"/>
                </a:lnTo>
                <a:lnTo>
                  <a:pt x="726440" y="71247"/>
                </a:lnTo>
                <a:lnTo>
                  <a:pt x="733044" y="71247"/>
                </a:lnTo>
                <a:lnTo>
                  <a:pt x="733044" y="48895"/>
                </a:lnTo>
                <a:close/>
              </a:path>
              <a:path w="758698" h="120141">
                <a:moveTo>
                  <a:pt x="655701" y="0"/>
                </a:moveTo>
                <a:lnTo>
                  <a:pt x="647700" y="2032"/>
                </a:lnTo>
                <a:lnTo>
                  <a:pt x="644144" y="8255"/>
                </a:lnTo>
                <a:lnTo>
                  <a:pt x="640461" y="14350"/>
                </a:lnTo>
                <a:lnTo>
                  <a:pt x="642620" y="22351"/>
                </a:lnTo>
                <a:lnTo>
                  <a:pt x="707281" y="60071"/>
                </a:lnTo>
                <a:lnTo>
                  <a:pt x="726440" y="48895"/>
                </a:lnTo>
                <a:lnTo>
                  <a:pt x="733044" y="48895"/>
                </a:lnTo>
                <a:lnTo>
                  <a:pt x="733044" y="47117"/>
                </a:lnTo>
                <a:lnTo>
                  <a:pt x="736487" y="47117"/>
                </a:lnTo>
                <a:lnTo>
                  <a:pt x="655701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277368" y="835152"/>
            <a:ext cx="5151120" cy="103174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272795" y="830580"/>
            <a:ext cx="5160264" cy="1040891"/>
          </a:xfrm>
          <a:custGeom>
            <a:rect l="l" t="t" r="r" b="b"/>
            <a:pathLst>
              <a:path w="5160264" h="1040891">
                <a:moveTo>
                  <a:pt x="0" y="1040891"/>
                </a:moveTo>
                <a:lnTo>
                  <a:pt x="5160264" y="1040891"/>
                </a:lnTo>
                <a:lnTo>
                  <a:pt x="5160264" y="0"/>
                </a:lnTo>
                <a:lnTo>
                  <a:pt x="0" y="0"/>
                </a:lnTo>
                <a:lnTo>
                  <a:pt x="0" y="1040891"/>
                </a:lnTo>
                <a:close/>
              </a:path>
            </a:pathLst>
          </a:custGeom>
          <a:ln w="9144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12</a:t>
            </a:fld>
            <a:endParaRPr sz="12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71729" y="2204466"/>
          <a:ext cx="6391198" cy="41975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5844"/>
                <a:gridCol w="5226304"/>
              </a:tblGrid>
              <a:tr h="274320">
                <a:tc gridSpan="2"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905510">
                <a:tc>
                  <a:txBody>
                    <a:bodyPr vert="horz" wrap="square"/>
                    <a:lstStyle/>
                    <a:p>
                      <a:pPr marR="127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电源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509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UPEUe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85090" marR="135572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规格：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1100w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UPEUe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配置原则：大于等于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UBBP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配置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2pc</a:t>
                      </a:r>
                      <a:r>
                        <a:rPr sz="1200" spc="-15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 电源线：线径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方，可选长度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1.3/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0m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,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默认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8215">
                <a:tc>
                  <a:txBody>
                    <a:bodyPr vert="horz" wrap="square"/>
                    <a:lstStyle/>
                    <a:p>
                      <a:pPr marR="127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风扇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5090">
                        <a:lnSpc>
                          <a:spcPct val="100000"/>
                        </a:lnSpc>
                      </a:pPr>
                      <a:r>
                        <a:rPr sz="1200" spc="-9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AN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8509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散热能力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2100W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212850">
                <a:tc>
                  <a:txBody>
                    <a:bodyPr vert="horz" wrap="square"/>
                    <a:lstStyle/>
                    <a:p>
                      <a:pPr marR="127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槽位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5090" marR="35490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BBU5900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槽位横向排布 槽位优先级：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261620" indent="-177165">
                        <a:lnSpc>
                          <a:spcPct val="100000"/>
                        </a:lnSpc>
                        <a:buFont typeface="Wingdings"/>
                        <a:buChar char=""/>
                        <a:tabLst>
                          <a:tab pos="261620"/>
                        </a:tabLst>
                      </a:pP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主控：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sl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t7&gt;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lot6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8509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Wingdings"/>
                          <a:cs typeface="Wingdings"/>
                        </a:rPr>
                        <a:t></a:t>
                      </a:r>
                      <a:r>
                        <a:rPr sz="1200" spc="135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基带：全宽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0&gt;2&gt;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80010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半宽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4&gt;2&gt;0&gt;1&gt;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&gt;5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261620" indent="-177165">
                        <a:lnSpc>
                          <a:spcPct val="100000"/>
                        </a:lnSpc>
                        <a:buFont typeface="Wingdings"/>
                        <a:buChar char=""/>
                        <a:tabLst>
                          <a:tab pos="261620"/>
                        </a:tabLst>
                      </a:pP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电源：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sl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t19&gt;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lot18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7528">
                <a:tc>
                  <a:txBody>
                    <a:bodyPr vert="horz" wrap="square"/>
                    <a:lstStyle/>
                    <a:p>
                      <a:pPr marL="31242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演进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509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灵活支持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全宽或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半宽单板，支持演进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89267">
                <a:tc>
                  <a:txBody>
                    <a:bodyPr vert="horz" wrap="square"/>
                    <a:lstStyle/>
                    <a:p>
                      <a:pPr marL="26035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单板限制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509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BBU5900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不支持与如下老单板配套使用：</a:t>
                      </a:r>
                      <a:r>
                        <a:rPr sz="1200" spc="-4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a/b/c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MP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8509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spc="-140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UB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RI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UB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WBB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UT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、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等存量老单板。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199">
                <a:tc>
                  <a:txBody>
                    <a:bodyPr vert="horz" wrap="square"/>
                    <a:lstStyle/>
                    <a:p>
                      <a:pPr marR="127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备注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5090" marR="209550" indent="425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框发货时包含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200" spc="-1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90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机框、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pcs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风扇模块（</a:t>
                      </a:r>
                      <a:r>
                        <a:rPr sz="1200" spc="-65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Nf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）、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pcs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电 源模块（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UPEUe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）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395465" y="828547"/>
          <a:ext cx="4953508" cy="10441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17956"/>
                <a:gridCol w="1466977"/>
                <a:gridCol w="1516126"/>
                <a:gridCol w="1033399"/>
              </a:tblGrid>
              <a:tr h="257810">
                <a:tc rowSpan="4">
                  <a:txBody>
                    <a:bodyPr vert="horz" wrap="square"/>
                    <a:lstStyle/>
                    <a:p>
                      <a:pPr marL="277495" marR="192405" indent="-8382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sl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t16 </a:t>
                      </a:r>
                      <a:r>
                        <a:rPr sz="1400" spc="-10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N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61009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8704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T1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274955" marR="240665" indent="-3556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Sl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t18 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PEU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  <a:tr h="257937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61009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T2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8704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T3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  <a:tr h="25780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61009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T4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8704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T5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240029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Sl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9</a:t>
                      </a:r>
                      <a:endParaRPr sz="1400">
                        <a:latin typeface="Arial"/>
                        <a:cs typeface="Arial"/>
                      </a:endParaRPr>
                    </a:p>
                    <a:p>
                      <a:pPr marL="274955">
                        <a:lnSpc>
                          <a:spcPct val="100000"/>
                        </a:lnSpc>
                      </a:pPr>
                      <a:r>
                        <a:rPr sz="1400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PEU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  <a:tr h="257937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4139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（主控）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017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-8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T7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（主控）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7090156" y="2204466"/>
          <a:ext cx="4184396" cy="41975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94435"/>
                <a:gridCol w="2970910"/>
              </a:tblGrid>
              <a:tr h="583057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Microsoft JhengHei"/>
                          <a:cs typeface="Microsoft JhengHei"/>
                        </a:rPr>
                        <a:t>参数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Microsoft JhengHei"/>
                          <a:cs typeface="Microsoft JhengHei"/>
                        </a:rPr>
                        <a:t>规格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90676">
                <a:tc>
                  <a:txBody>
                    <a:bodyPr vert="horz" wrap="square"/>
                    <a:lstStyle/>
                    <a:p>
                      <a:pPr marL="66040" marR="15367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尺寸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x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86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mm x</a:t>
                      </a:r>
                      <a:r>
                        <a:rPr sz="1200" spc="2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442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mm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310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mm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77189"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重量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≤</a:t>
                      </a:r>
                      <a:r>
                        <a:rPr sz="1200" spc="-10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18</a:t>
                      </a:r>
                      <a:r>
                        <a:rPr sz="1200" spc="-20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200" spc="-30" smtClean="0">
                          <a:latin typeface="Microsoft JhengHei Light"/>
                          <a:cs typeface="Microsoft JhengHei Light"/>
                        </a:rPr>
                        <a:t>k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g</a:t>
                      </a:r>
                      <a:r>
                        <a:rPr sz="1200" spc="-10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(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满配置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77063"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输入电压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38.4 V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DC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57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DC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77190"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输入电流空开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双路输入，每路空开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30A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4350"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工作温度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ong </a:t>
                      </a:r>
                      <a:r>
                        <a:rPr sz="1200" spc="-1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erm: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20ºC</a:t>
                      </a:r>
                      <a:r>
                        <a:rPr sz="1200" spc="-20" smtClean="0">
                          <a:latin typeface="Microsoft JhengHei Light"/>
                          <a:cs typeface="Microsoft JhengHei Light"/>
                        </a:rPr>
                        <a:t> t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o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+5</a:t>
                      </a:r>
                      <a:r>
                        <a:rPr sz="1200" spc="5" smtClean="0">
                          <a:latin typeface="Microsoft JhengHei Light"/>
                          <a:cs typeface="Microsoft JhengHei Light"/>
                        </a:rPr>
                        <a:t>5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ºC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77063"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工作湿度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5%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%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H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97522"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保护等级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P20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90778"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最大散热能力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67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2100W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BBU5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90</a:t>
            </a:r>
            <a:r>
              <a:rPr sz="3200" b="1" spc="21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与</a:t>
            </a:r>
            <a:r>
              <a:rPr sz="3200" b="1" spc="-140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-155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155" smtClean="0">
                <a:solidFill>
                  <a:srgbClr val="C00000"/>
                </a:solidFill>
                <a:latin typeface="Arial"/>
                <a:cs typeface="Arial"/>
              </a:rPr>
              <a:t>U39X0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主要差</a:t>
            </a:r>
            <a:r>
              <a:rPr sz="3200" b="1" spc="-5" smtClean="0">
                <a:solidFill>
                  <a:srgbClr val="C00000"/>
                </a:solidFill>
                <a:latin typeface="Microsoft JhengHei"/>
                <a:cs typeface="Microsoft JhengHei"/>
              </a:rPr>
              <a:t>异</a:t>
            </a:r>
            <a:r>
              <a:rPr sz="2400" spc="229" smtClean="0">
                <a:solidFill>
                  <a:srgbClr val="C00000"/>
                </a:solidFill>
                <a:latin typeface="Arial"/>
                <a:cs typeface="Arial"/>
              </a:rPr>
              <a:t>--</a:t>
            </a:r>
            <a:r>
              <a:rPr sz="2400" spc="235" smtClean="0">
                <a:solidFill>
                  <a:srgbClr val="C00000"/>
                </a:solidFill>
                <a:latin typeface="Arial"/>
                <a:cs typeface="Arial"/>
              </a:rPr>
              <a:t>-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①外观变化</a:t>
            </a:r>
            <a:endParaRPr sz="2400">
              <a:latin typeface="Microsoft JhengHei Light"/>
              <a:cs typeface="Microsoft JhengHe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53212" y="2257044"/>
            <a:ext cx="5263896" cy="304342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6633971" y="2237232"/>
            <a:ext cx="4777739" cy="306324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5954267" y="3768852"/>
            <a:ext cx="487299" cy="22796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973023" y="5778703"/>
            <a:ext cx="2528570" cy="2927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mtClean="0">
                <a:solidFill>
                  <a:srgbClr val="333399"/>
                </a:solidFill>
                <a:latin typeface="Arial"/>
                <a:cs typeface="Arial"/>
              </a:rPr>
              <a:t>BB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U39</a:t>
            </a:r>
            <a:r>
              <a:rPr sz="1800" spc="-15" smtClean="0">
                <a:solidFill>
                  <a:srgbClr val="333399"/>
                </a:solidFill>
                <a:latin typeface="Arial"/>
                <a:cs typeface="Arial"/>
              </a:rPr>
              <a:t>X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0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:</a:t>
            </a:r>
            <a:r>
              <a:rPr sz="1800" spc="3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-5" smtClean="0">
                <a:solidFill>
                  <a:srgbClr val="333399"/>
                </a:solidFill>
                <a:latin typeface="Microsoft JhengHei"/>
                <a:cs typeface="Microsoft JhengHei"/>
              </a:rPr>
              <a:t>盒体为紫灰色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13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80326" y="5725667"/>
            <a:ext cx="3784600" cy="5651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mtClean="0">
                <a:solidFill>
                  <a:srgbClr val="333399"/>
                </a:solidFill>
                <a:latin typeface="Arial"/>
                <a:cs typeface="Arial"/>
              </a:rPr>
              <a:t>BBU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5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9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0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0: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50"/>
              </a:lnSpc>
            </a:pPr>
            <a:r>
              <a:rPr sz="1800" spc="-5" smtClean="0">
                <a:solidFill>
                  <a:srgbClr val="333399"/>
                </a:solidFill>
                <a:latin typeface="Microsoft JhengHei"/>
                <a:cs typeface="Microsoft JhengHei"/>
              </a:rPr>
              <a:t>盒体为黑色，丝印</a:t>
            </a:r>
            <a:r>
              <a:rPr sz="1800" spc="-5" smtClean="0">
                <a:solidFill>
                  <a:srgbClr val="C00000"/>
                </a:solidFill>
                <a:latin typeface="Microsoft JhengHei"/>
                <a:cs typeface="Microsoft JhengHei"/>
              </a:rPr>
              <a:t>华为红</a:t>
            </a:r>
            <a:r>
              <a:rPr sz="1800" spc="-5" smtClean="0">
                <a:solidFill>
                  <a:srgbClr val="333399"/>
                </a:solidFill>
                <a:latin typeface="Microsoft JhengHei"/>
                <a:cs typeface="Microsoft JhengHei"/>
              </a:rPr>
              <a:t>和</a:t>
            </a:r>
            <a:r>
              <a:rPr sz="1800" spc="-5" smtClean="0">
                <a:solidFill>
                  <a:srgbClr val="C00000"/>
                </a:solidFill>
                <a:latin typeface="Microsoft JhengHei"/>
                <a:cs typeface="Microsoft JhengHei"/>
              </a:rPr>
              <a:t>华为</a:t>
            </a:r>
            <a:r>
              <a:rPr sz="1800" spc="0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800" spc="-10" smtClean="0">
                <a:solidFill>
                  <a:srgbClr val="C00000"/>
                </a:solidFill>
                <a:latin typeface="Arial"/>
                <a:cs typeface="Arial"/>
              </a:rPr>
              <a:t>o</a:t>
            </a:r>
            <a:r>
              <a:rPr sz="1800" spc="190" smtClean="0">
                <a:solidFill>
                  <a:srgbClr val="C00000"/>
                </a:solidFill>
                <a:latin typeface="Arial"/>
                <a:cs typeface="Arial"/>
              </a:rPr>
              <a:t>go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BBU5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90</a:t>
            </a:r>
            <a:r>
              <a:rPr sz="3200" b="1" spc="21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与</a:t>
            </a:r>
            <a:r>
              <a:rPr sz="3200" b="1" spc="-140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-155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155" smtClean="0">
                <a:solidFill>
                  <a:srgbClr val="C00000"/>
                </a:solidFill>
                <a:latin typeface="Arial"/>
                <a:cs typeface="Arial"/>
              </a:rPr>
              <a:t>U39X0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主要差</a:t>
            </a:r>
            <a:r>
              <a:rPr sz="3200" b="1" spc="-5" smtClean="0">
                <a:solidFill>
                  <a:srgbClr val="C00000"/>
                </a:solidFill>
                <a:latin typeface="Microsoft JhengHei"/>
                <a:cs typeface="Microsoft JhengHei"/>
              </a:rPr>
              <a:t>异</a:t>
            </a:r>
            <a:r>
              <a:rPr sz="2400" spc="229" smtClean="0">
                <a:solidFill>
                  <a:srgbClr val="C00000"/>
                </a:solidFill>
                <a:latin typeface="Arial"/>
                <a:cs typeface="Arial"/>
              </a:rPr>
              <a:t>--</a:t>
            </a:r>
            <a:r>
              <a:rPr sz="2400" spc="235" smtClean="0">
                <a:solidFill>
                  <a:srgbClr val="C00000"/>
                </a:solidFill>
                <a:latin typeface="Arial"/>
                <a:cs typeface="Arial"/>
              </a:rPr>
              <a:t>-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②槽位号编排变化</a:t>
            </a:r>
            <a:endParaRPr sz="2400">
              <a:latin typeface="Microsoft JhengHei Light"/>
              <a:cs typeface="Microsoft JhengHe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87261" y="1246251"/>
            <a:ext cx="2581910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-65" smtClean="0">
                <a:latin typeface="Arial"/>
                <a:cs typeface="Arial"/>
              </a:rPr>
              <a:t>BB</a:t>
            </a:r>
            <a:r>
              <a:rPr sz="1400" spc="25" smtClean="0">
                <a:latin typeface="Arial"/>
                <a:cs typeface="Arial"/>
              </a:rPr>
              <a:t>U</a:t>
            </a:r>
            <a:r>
              <a:rPr sz="1400" spc="35" smtClean="0">
                <a:latin typeface="Arial"/>
                <a:cs typeface="Arial"/>
              </a:rPr>
              <a:t>590</a:t>
            </a:r>
            <a:r>
              <a:rPr sz="1400" spc="40" smtClean="0">
                <a:latin typeface="Arial"/>
                <a:cs typeface="Arial"/>
              </a:rPr>
              <a:t>0</a:t>
            </a:r>
            <a:r>
              <a:rPr sz="1400" spc="0" smtClean="0">
                <a:latin typeface="Microsoft JhengHei Light"/>
                <a:cs typeface="Microsoft JhengHei Light"/>
              </a:rPr>
              <a:t>单板槽位采用</a:t>
            </a:r>
            <a:r>
              <a:rPr sz="1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横向</a:t>
            </a:r>
            <a:r>
              <a:rPr sz="1400" spc="-15" smtClean="0">
                <a:latin typeface="Microsoft JhengHei Light"/>
                <a:cs typeface="Microsoft JhengHei Light"/>
              </a:rPr>
              <a:t>排布</a:t>
            </a:r>
            <a:endParaRPr sz="1400">
              <a:latin typeface="Microsoft JhengHei Light"/>
              <a:cs typeface="Microsoft JhengHe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93775" y="1285875"/>
            <a:ext cx="2593975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-65" smtClean="0">
                <a:latin typeface="Arial"/>
                <a:cs typeface="Arial"/>
              </a:rPr>
              <a:t>BB</a:t>
            </a:r>
            <a:r>
              <a:rPr sz="1400" spc="25" smtClean="0">
                <a:latin typeface="Arial"/>
                <a:cs typeface="Arial"/>
              </a:rPr>
              <a:t>U</a:t>
            </a:r>
            <a:r>
              <a:rPr sz="1400" spc="35" smtClean="0">
                <a:latin typeface="Arial"/>
                <a:cs typeface="Arial"/>
              </a:rPr>
              <a:t>39</a:t>
            </a:r>
            <a:r>
              <a:rPr sz="1400" spc="-50" smtClean="0">
                <a:latin typeface="Arial"/>
                <a:cs typeface="Arial"/>
              </a:rPr>
              <a:t>X</a:t>
            </a:r>
            <a:r>
              <a:rPr sz="1400" spc="40" smtClean="0">
                <a:latin typeface="Arial"/>
                <a:cs typeface="Arial"/>
              </a:rPr>
              <a:t>0</a:t>
            </a:r>
            <a:r>
              <a:rPr sz="1400" spc="0" smtClean="0">
                <a:latin typeface="Microsoft JhengHei Light"/>
                <a:cs typeface="Microsoft JhengHei Light"/>
              </a:rPr>
              <a:t>单板槽位采</a:t>
            </a:r>
            <a:r>
              <a:rPr sz="1400" spc="-10" smtClean="0">
                <a:latin typeface="Microsoft JhengHei Light"/>
                <a:cs typeface="Microsoft JhengHei Light"/>
              </a:rPr>
              <a:t>用</a:t>
            </a:r>
            <a:r>
              <a:rPr sz="1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竖向</a:t>
            </a:r>
            <a:r>
              <a:rPr sz="1400" spc="0" smtClean="0">
                <a:latin typeface="Microsoft JhengHei Light"/>
                <a:cs typeface="Microsoft JhengHei Light"/>
              </a:rPr>
              <a:t>排布</a:t>
            </a:r>
            <a:endParaRPr sz="1400">
              <a:latin typeface="Microsoft JhengHei Light"/>
              <a:cs typeface="Microsoft JhengHei Light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75131" y="1210055"/>
            <a:ext cx="9360408" cy="1406652"/>
          </a:xfrm>
          <a:custGeom>
            <a:rect l="l" t="t" r="r" b="b"/>
            <a:pathLst>
              <a:path w="9360408" h="1406652">
                <a:moveTo>
                  <a:pt x="0" y="234441"/>
                </a:moveTo>
                <a:lnTo>
                  <a:pt x="3068" y="196430"/>
                </a:lnTo>
                <a:lnTo>
                  <a:pt x="18424" y="143214"/>
                </a:lnTo>
                <a:lnTo>
                  <a:pt x="45235" y="96011"/>
                </a:lnTo>
                <a:lnTo>
                  <a:pt x="81872" y="56456"/>
                </a:lnTo>
                <a:lnTo>
                  <a:pt x="126707" y="26180"/>
                </a:lnTo>
                <a:lnTo>
                  <a:pt x="178111" y="6817"/>
                </a:lnTo>
                <a:lnTo>
                  <a:pt x="234454" y="0"/>
                </a:lnTo>
                <a:lnTo>
                  <a:pt x="9125966" y="0"/>
                </a:lnTo>
                <a:lnTo>
                  <a:pt x="9163977" y="3070"/>
                </a:lnTo>
                <a:lnTo>
                  <a:pt x="9217193" y="18432"/>
                </a:lnTo>
                <a:lnTo>
                  <a:pt x="9264396" y="45252"/>
                </a:lnTo>
                <a:lnTo>
                  <a:pt x="9303951" y="81896"/>
                </a:lnTo>
                <a:lnTo>
                  <a:pt x="9334227" y="126731"/>
                </a:lnTo>
                <a:lnTo>
                  <a:pt x="9353590" y="178124"/>
                </a:lnTo>
                <a:lnTo>
                  <a:pt x="9360408" y="234441"/>
                </a:lnTo>
                <a:lnTo>
                  <a:pt x="9360408" y="1172209"/>
                </a:lnTo>
                <a:lnTo>
                  <a:pt x="9357337" y="1210221"/>
                </a:lnTo>
                <a:lnTo>
                  <a:pt x="9341975" y="1263437"/>
                </a:lnTo>
                <a:lnTo>
                  <a:pt x="9315155" y="1310639"/>
                </a:lnTo>
                <a:lnTo>
                  <a:pt x="9278511" y="1350195"/>
                </a:lnTo>
                <a:lnTo>
                  <a:pt x="9233676" y="1380471"/>
                </a:lnTo>
                <a:lnTo>
                  <a:pt x="9182283" y="1399834"/>
                </a:lnTo>
                <a:lnTo>
                  <a:pt x="9125966" y="1406651"/>
                </a:lnTo>
                <a:lnTo>
                  <a:pt x="234454" y="1406651"/>
                </a:lnTo>
                <a:lnTo>
                  <a:pt x="196424" y="1403581"/>
                </a:lnTo>
                <a:lnTo>
                  <a:pt x="143192" y="1388219"/>
                </a:lnTo>
                <a:lnTo>
                  <a:pt x="95987" y="1361399"/>
                </a:lnTo>
                <a:lnTo>
                  <a:pt x="56436" y="1324755"/>
                </a:lnTo>
                <a:lnTo>
                  <a:pt x="26168" y="1279920"/>
                </a:lnTo>
                <a:lnTo>
                  <a:pt x="6813" y="1228527"/>
                </a:lnTo>
                <a:lnTo>
                  <a:pt x="0" y="1172209"/>
                </a:lnTo>
                <a:lnTo>
                  <a:pt x="0" y="234441"/>
                </a:lnTo>
                <a:close/>
              </a:path>
            </a:pathLst>
          </a:custGeom>
          <a:ln w="9143">
            <a:solidFill>
              <a:srgbClr val="7E7E7E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814958" y="1615313"/>
            <a:ext cx="628103" cy="936625"/>
          </a:xfrm>
          <a:custGeom>
            <a:rect l="l" t="t" r="r" b="b"/>
            <a:pathLst>
              <a:path w="628103" h="936625">
                <a:moveTo>
                  <a:pt x="0" y="936625"/>
                </a:moveTo>
                <a:lnTo>
                  <a:pt x="628103" y="936625"/>
                </a:lnTo>
                <a:lnTo>
                  <a:pt x="628103" y="0"/>
                </a:lnTo>
                <a:lnTo>
                  <a:pt x="0" y="0"/>
                </a:lnTo>
                <a:lnTo>
                  <a:pt x="0" y="9366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1443100" y="1615274"/>
            <a:ext cx="1003858" cy="235115"/>
          </a:xfrm>
          <a:custGeom>
            <a:rect l="l" t="t" r="r" b="b"/>
            <a:pathLst>
              <a:path w="1003858" h="235115">
                <a:moveTo>
                  <a:pt x="0" y="235115"/>
                </a:moveTo>
                <a:lnTo>
                  <a:pt x="1003858" y="235115"/>
                </a:lnTo>
                <a:lnTo>
                  <a:pt x="1003858" y="0"/>
                </a:lnTo>
                <a:lnTo>
                  <a:pt x="0" y="0"/>
                </a:lnTo>
                <a:lnTo>
                  <a:pt x="0" y="2351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2446908" y="1615274"/>
            <a:ext cx="1037501" cy="235115"/>
          </a:xfrm>
          <a:custGeom>
            <a:rect l="l" t="t" r="r" b="b"/>
            <a:pathLst>
              <a:path w="1037500" h="235115">
                <a:moveTo>
                  <a:pt x="0" y="235115"/>
                </a:moveTo>
                <a:lnTo>
                  <a:pt x="1037501" y="235115"/>
                </a:lnTo>
                <a:lnTo>
                  <a:pt x="1037501" y="0"/>
                </a:lnTo>
                <a:lnTo>
                  <a:pt x="0" y="0"/>
                </a:lnTo>
                <a:lnTo>
                  <a:pt x="0" y="2351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3484371" y="1615249"/>
            <a:ext cx="707136" cy="468947"/>
          </a:xfrm>
          <a:custGeom>
            <a:rect l="l" t="t" r="r" b="b"/>
            <a:pathLst>
              <a:path w="707136" h="468947">
                <a:moveTo>
                  <a:pt x="0" y="468947"/>
                </a:moveTo>
                <a:lnTo>
                  <a:pt x="707136" y="468947"/>
                </a:lnTo>
                <a:lnTo>
                  <a:pt x="707136" y="0"/>
                </a:lnTo>
                <a:lnTo>
                  <a:pt x="0" y="0"/>
                </a:lnTo>
                <a:lnTo>
                  <a:pt x="0" y="46894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1443100" y="1850364"/>
            <a:ext cx="1003858" cy="233832"/>
          </a:xfrm>
          <a:custGeom>
            <a:rect l="l" t="t" r="r" b="b"/>
            <a:pathLst>
              <a:path w="1003858" h="233832">
                <a:moveTo>
                  <a:pt x="0" y="233832"/>
                </a:moveTo>
                <a:lnTo>
                  <a:pt x="1003858" y="233832"/>
                </a:lnTo>
                <a:lnTo>
                  <a:pt x="1003858" y="0"/>
                </a:lnTo>
                <a:lnTo>
                  <a:pt x="0" y="0"/>
                </a:lnTo>
                <a:lnTo>
                  <a:pt x="0" y="2338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2446908" y="1850364"/>
            <a:ext cx="1037501" cy="233832"/>
          </a:xfrm>
          <a:custGeom>
            <a:rect l="l" t="t" r="r" b="b"/>
            <a:pathLst>
              <a:path w="1037500" h="233832">
                <a:moveTo>
                  <a:pt x="0" y="233832"/>
                </a:moveTo>
                <a:lnTo>
                  <a:pt x="1037501" y="233832"/>
                </a:lnTo>
                <a:lnTo>
                  <a:pt x="1037501" y="0"/>
                </a:lnTo>
                <a:lnTo>
                  <a:pt x="0" y="0"/>
                </a:lnTo>
                <a:lnTo>
                  <a:pt x="0" y="2338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1443100" y="2084171"/>
            <a:ext cx="1003858" cy="233832"/>
          </a:xfrm>
          <a:custGeom>
            <a:rect l="l" t="t" r="r" b="b"/>
            <a:pathLst>
              <a:path w="1003858" h="233832">
                <a:moveTo>
                  <a:pt x="0" y="233832"/>
                </a:moveTo>
                <a:lnTo>
                  <a:pt x="1003858" y="233832"/>
                </a:lnTo>
                <a:lnTo>
                  <a:pt x="1003858" y="0"/>
                </a:lnTo>
                <a:lnTo>
                  <a:pt x="0" y="0"/>
                </a:lnTo>
                <a:lnTo>
                  <a:pt x="0" y="2338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2446908" y="2084171"/>
            <a:ext cx="1037501" cy="233832"/>
          </a:xfrm>
          <a:custGeom>
            <a:rect l="l" t="t" r="r" b="b"/>
            <a:pathLst>
              <a:path w="1037500" h="233832">
                <a:moveTo>
                  <a:pt x="0" y="233832"/>
                </a:moveTo>
                <a:lnTo>
                  <a:pt x="1037501" y="233832"/>
                </a:lnTo>
                <a:lnTo>
                  <a:pt x="1037501" y="0"/>
                </a:lnTo>
                <a:lnTo>
                  <a:pt x="0" y="0"/>
                </a:lnTo>
                <a:lnTo>
                  <a:pt x="0" y="2338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3484371" y="2084260"/>
            <a:ext cx="707136" cy="467677"/>
          </a:xfrm>
          <a:custGeom>
            <a:rect l="l" t="t" r="r" b="b"/>
            <a:pathLst>
              <a:path w="707136" h="467676">
                <a:moveTo>
                  <a:pt x="0" y="467677"/>
                </a:moveTo>
                <a:lnTo>
                  <a:pt x="707136" y="467677"/>
                </a:lnTo>
                <a:lnTo>
                  <a:pt x="707136" y="0"/>
                </a:lnTo>
                <a:lnTo>
                  <a:pt x="0" y="0"/>
                </a:lnTo>
                <a:lnTo>
                  <a:pt x="0" y="46767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1443100" y="2318105"/>
            <a:ext cx="1003858" cy="233832"/>
          </a:xfrm>
          <a:custGeom>
            <a:rect l="l" t="t" r="r" b="b"/>
            <a:pathLst>
              <a:path w="1003858" h="233832">
                <a:moveTo>
                  <a:pt x="0" y="233832"/>
                </a:moveTo>
                <a:lnTo>
                  <a:pt x="1003858" y="233832"/>
                </a:lnTo>
                <a:lnTo>
                  <a:pt x="1003858" y="0"/>
                </a:lnTo>
                <a:lnTo>
                  <a:pt x="0" y="0"/>
                </a:lnTo>
                <a:lnTo>
                  <a:pt x="0" y="2338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2446908" y="2318105"/>
            <a:ext cx="1037501" cy="233832"/>
          </a:xfrm>
          <a:custGeom>
            <a:rect l="l" t="t" r="r" b="b"/>
            <a:pathLst>
              <a:path w="1037500" h="233832">
                <a:moveTo>
                  <a:pt x="0" y="233832"/>
                </a:moveTo>
                <a:lnTo>
                  <a:pt x="1037501" y="233832"/>
                </a:lnTo>
                <a:lnTo>
                  <a:pt x="1037501" y="0"/>
                </a:lnTo>
                <a:lnTo>
                  <a:pt x="0" y="0"/>
                </a:lnTo>
                <a:lnTo>
                  <a:pt x="0" y="2338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2206879" y="1555241"/>
            <a:ext cx="120142" cy="1063625"/>
          </a:xfrm>
          <a:custGeom>
            <a:rect l="l" t="t" r="r" b="b"/>
            <a:pathLst>
              <a:path w="120142" h="1063625">
                <a:moveTo>
                  <a:pt x="14350" y="945515"/>
                </a:moveTo>
                <a:lnTo>
                  <a:pt x="8255" y="949071"/>
                </a:lnTo>
                <a:lnTo>
                  <a:pt x="2032" y="952627"/>
                </a:lnTo>
                <a:lnTo>
                  <a:pt x="0" y="960628"/>
                </a:lnTo>
                <a:lnTo>
                  <a:pt x="60071" y="1063625"/>
                </a:lnTo>
                <a:lnTo>
                  <a:pt x="75033" y="1037971"/>
                </a:lnTo>
                <a:lnTo>
                  <a:pt x="47117" y="1037971"/>
                </a:lnTo>
                <a:lnTo>
                  <a:pt x="47117" y="990128"/>
                </a:lnTo>
                <a:lnTo>
                  <a:pt x="25908" y="953769"/>
                </a:lnTo>
                <a:lnTo>
                  <a:pt x="22351" y="947547"/>
                </a:lnTo>
                <a:lnTo>
                  <a:pt x="14350" y="945515"/>
                </a:lnTo>
                <a:close/>
              </a:path>
              <a:path w="120142" h="1063625">
                <a:moveTo>
                  <a:pt x="47117" y="990128"/>
                </a:moveTo>
                <a:lnTo>
                  <a:pt x="47117" y="1037971"/>
                </a:lnTo>
                <a:lnTo>
                  <a:pt x="73025" y="1037971"/>
                </a:lnTo>
                <a:lnTo>
                  <a:pt x="73025" y="1031494"/>
                </a:lnTo>
                <a:lnTo>
                  <a:pt x="48895" y="1031494"/>
                </a:lnTo>
                <a:lnTo>
                  <a:pt x="60071" y="1012335"/>
                </a:lnTo>
                <a:lnTo>
                  <a:pt x="47117" y="990128"/>
                </a:lnTo>
                <a:close/>
              </a:path>
              <a:path w="120142" h="1063625">
                <a:moveTo>
                  <a:pt x="105791" y="945515"/>
                </a:moveTo>
                <a:lnTo>
                  <a:pt x="97790" y="947547"/>
                </a:lnTo>
                <a:lnTo>
                  <a:pt x="94234" y="953769"/>
                </a:lnTo>
                <a:lnTo>
                  <a:pt x="73025" y="990128"/>
                </a:lnTo>
                <a:lnTo>
                  <a:pt x="73025" y="1037971"/>
                </a:lnTo>
                <a:lnTo>
                  <a:pt x="75033" y="1037971"/>
                </a:lnTo>
                <a:lnTo>
                  <a:pt x="120142" y="960628"/>
                </a:lnTo>
                <a:lnTo>
                  <a:pt x="118110" y="952627"/>
                </a:lnTo>
                <a:lnTo>
                  <a:pt x="111887" y="949071"/>
                </a:lnTo>
                <a:lnTo>
                  <a:pt x="105791" y="945515"/>
                </a:lnTo>
                <a:close/>
              </a:path>
              <a:path w="120142" h="1063625">
                <a:moveTo>
                  <a:pt x="60071" y="1012335"/>
                </a:moveTo>
                <a:lnTo>
                  <a:pt x="48895" y="1031494"/>
                </a:lnTo>
                <a:lnTo>
                  <a:pt x="71247" y="1031494"/>
                </a:lnTo>
                <a:lnTo>
                  <a:pt x="60071" y="1012335"/>
                </a:lnTo>
                <a:close/>
              </a:path>
              <a:path w="120142" h="1063625">
                <a:moveTo>
                  <a:pt x="73025" y="990128"/>
                </a:moveTo>
                <a:lnTo>
                  <a:pt x="60071" y="1012335"/>
                </a:lnTo>
                <a:lnTo>
                  <a:pt x="71247" y="1031494"/>
                </a:lnTo>
                <a:lnTo>
                  <a:pt x="73025" y="1031494"/>
                </a:lnTo>
                <a:lnTo>
                  <a:pt x="73025" y="990128"/>
                </a:lnTo>
                <a:close/>
              </a:path>
              <a:path w="120142" h="1063625">
                <a:moveTo>
                  <a:pt x="73025" y="0"/>
                </a:moveTo>
                <a:lnTo>
                  <a:pt x="47117" y="0"/>
                </a:lnTo>
                <a:lnTo>
                  <a:pt x="47117" y="990128"/>
                </a:lnTo>
                <a:lnTo>
                  <a:pt x="60071" y="1012335"/>
                </a:lnTo>
                <a:lnTo>
                  <a:pt x="73025" y="990128"/>
                </a:lnTo>
                <a:lnTo>
                  <a:pt x="73025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7576566" y="1621663"/>
            <a:ext cx="509650" cy="120141"/>
          </a:xfrm>
          <a:custGeom>
            <a:rect l="l" t="t" r="r" b="b"/>
            <a:pathLst>
              <a:path w="509650" h="120141">
                <a:moveTo>
                  <a:pt x="458234" y="60070"/>
                </a:moveTo>
                <a:lnTo>
                  <a:pt x="399669" y="94233"/>
                </a:lnTo>
                <a:lnTo>
                  <a:pt x="393446" y="97789"/>
                </a:lnTo>
                <a:lnTo>
                  <a:pt x="391414" y="105790"/>
                </a:lnTo>
                <a:lnTo>
                  <a:pt x="394970" y="111886"/>
                </a:lnTo>
                <a:lnTo>
                  <a:pt x="398653" y="118109"/>
                </a:lnTo>
                <a:lnTo>
                  <a:pt x="406527" y="120141"/>
                </a:lnTo>
                <a:lnTo>
                  <a:pt x="412750" y="116585"/>
                </a:lnTo>
                <a:lnTo>
                  <a:pt x="487439" y="73024"/>
                </a:lnTo>
                <a:lnTo>
                  <a:pt x="483997" y="73024"/>
                </a:lnTo>
                <a:lnTo>
                  <a:pt x="483997" y="71246"/>
                </a:lnTo>
                <a:lnTo>
                  <a:pt x="477393" y="71246"/>
                </a:lnTo>
                <a:lnTo>
                  <a:pt x="458234" y="60070"/>
                </a:lnTo>
                <a:close/>
              </a:path>
              <a:path w="509650" h="120141">
                <a:moveTo>
                  <a:pt x="436027" y="47116"/>
                </a:moveTo>
                <a:lnTo>
                  <a:pt x="0" y="47116"/>
                </a:lnTo>
                <a:lnTo>
                  <a:pt x="0" y="73024"/>
                </a:lnTo>
                <a:lnTo>
                  <a:pt x="436027" y="73024"/>
                </a:lnTo>
                <a:lnTo>
                  <a:pt x="458234" y="60070"/>
                </a:lnTo>
                <a:lnTo>
                  <a:pt x="436027" y="47116"/>
                </a:lnTo>
                <a:close/>
              </a:path>
              <a:path w="509650" h="120141">
                <a:moveTo>
                  <a:pt x="487439" y="47116"/>
                </a:moveTo>
                <a:lnTo>
                  <a:pt x="483997" y="47116"/>
                </a:lnTo>
                <a:lnTo>
                  <a:pt x="483997" y="73024"/>
                </a:lnTo>
                <a:lnTo>
                  <a:pt x="487439" y="73024"/>
                </a:lnTo>
                <a:lnTo>
                  <a:pt x="509651" y="60070"/>
                </a:lnTo>
                <a:lnTo>
                  <a:pt x="487439" y="47116"/>
                </a:lnTo>
                <a:close/>
              </a:path>
              <a:path w="509650" h="120141">
                <a:moveTo>
                  <a:pt x="477393" y="48894"/>
                </a:moveTo>
                <a:lnTo>
                  <a:pt x="458234" y="60070"/>
                </a:lnTo>
                <a:lnTo>
                  <a:pt x="477393" y="71246"/>
                </a:lnTo>
                <a:lnTo>
                  <a:pt x="477393" y="48894"/>
                </a:lnTo>
                <a:close/>
              </a:path>
              <a:path w="509650" h="120141">
                <a:moveTo>
                  <a:pt x="483997" y="48894"/>
                </a:moveTo>
                <a:lnTo>
                  <a:pt x="477393" y="48894"/>
                </a:lnTo>
                <a:lnTo>
                  <a:pt x="477393" y="71246"/>
                </a:lnTo>
                <a:lnTo>
                  <a:pt x="483997" y="71246"/>
                </a:lnTo>
                <a:lnTo>
                  <a:pt x="483997" y="48894"/>
                </a:lnTo>
                <a:close/>
              </a:path>
              <a:path w="509650" h="120141">
                <a:moveTo>
                  <a:pt x="406527" y="0"/>
                </a:moveTo>
                <a:lnTo>
                  <a:pt x="398653" y="2031"/>
                </a:lnTo>
                <a:lnTo>
                  <a:pt x="394970" y="8254"/>
                </a:lnTo>
                <a:lnTo>
                  <a:pt x="391414" y="14350"/>
                </a:lnTo>
                <a:lnTo>
                  <a:pt x="393446" y="22351"/>
                </a:lnTo>
                <a:lnTo>
                  <a:pt x="399669" y="25907"/>
                </a:lnTo>
                <a:lnTo>
                  <a:pt x="458234" y="60070"/>
                </a:lnTo>
                <a:lnTo>
                  <a:pt x="477393" y="48894"/>
                </a:lnTo>
                <a:lnTo>
                  <a:pt x="483997" y="48894"/>
                </a:lnTo>
                <a:lnTo>
                  <a:pt x="483997" y="47116"/>
                </a:lnTo>
                <a:lnTo>
                  <a:pt x="487439" y="47116"/>
                </a:lnTo>
                <a:lnTo>
                  <a:pt x="412750" y="3555"/>
                </a:lnTo>
                <a:lnTo>
                  <a:pt x="40652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5099303" y="1972055"/>
            <a:ext cx="485775" cy="22796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/>
          <p:nvPr/>
        </p:nvSpPr>
        <p:spPr>
          <a:xfrm>
            <a:off x="675131" y="2924555"/>
            <a:ext cx="8772144" cy="34975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9658604" y="3220892"/>
            <a:ext cx="2462530" cy="3220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227329">
              <a:lnSpc>
                <a:spcPct val="100400"/>
              </a:lnSpc>
            </a:pPr>
            <a:r>
              <a:rPr sz="1800" spc="710" smtClean="0">
                <a:solidFill>
                  <a:srgbClr val="333399"/>
                </a:solidFill>
                <a:latin typeface="Microsoft JhengHei"/>
                <a:cs typeface="Microsoft JhengHei"/>
              </a:rPr>
              <a:t>◆</a:t>
            </a:r>
            <a:r>
              <a:rPr sz="1600" spc="-160" smtClean="0">
                <a:solidFill>
                  <a:srgbClr val="333399"/>
                </a:solidFill>
                <a:latin typeface="Arial"/>
                <a:cs typeface="Arial"/>
              </a:rPr>
              <a:t>B</a:t>
            </a:r>
            <a:r>
              <a:rPr sz="1600" spc="-170" smtClean="0">
                <a:solidFill>
                  <a:srgbClr val="333399"/>
                </a:solidFill>
                <a:latin typeface="Arial"/>
                <a:cs typeface="Arial"/>
              </a:rPr>
              <a:t>B</a:t>
            </a:r>
            <a:r>
              <a:rPr sz="1600" spc="-50" smtClean="0">
                <a:solidFill>
                  <a:srgbClr val="333399"/>
                </a:solidFill>
                <a:latin typeface="Arial"/>
                <a:cs typeface="Arial"/>
              </a:rPr>
              <a:t>U59</a:t>
            </a:r>
            <a:r>
              <a:rPr sz="1600" spc="-10" smtClean="0">
                <a:solidFill>
                  <a:srgbClr val="333399"/>
                </a:solidFill>
                <a:latin typeface="Arial"/>
                <a:cs typeface="Arial"/>
              </a:rPr>
              <a:t>00</a:t>
            </a:r>
            <a:r>
              <a:rPr sz="1600" spc="-3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支持最多</a:t>
            </a:r>
            <a:r>
              <a:rPr sz="1600" spc="-10" smtClean="0">
                <a:solidFill>
                  <a:srgbClr val="C00000"/>
                </a:solidFill>
                <a:latin typeface="Arial"/>
                <a:cs typeface="Arial"/>
              </a:rPr>
              <a:t>3</a:t>
            </a:r>
            <a:r>
              <a:rPr sz="1600" spc="-20" smtClean="0">
                <a:solidFill>
                  <a:srgbClr val="C00000"/>
                </a:solidFill>
                <a:latin typeface="Microsoft JhengHei"/>
                <a:cs typeface="Microsoft JhengHei"/>
              </a:rPr>
              <a:t>块</a:t>
            </a:r>
            <a:r>
              <a:rPr sz="1600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 全宽基带板</a:t>
            </a:r>
            <a:endParaRPr sz="1600">
              <a:latin typeface="Microsoft JhengHei"/>
              <a:cs typeface="Microsoft JhengHei"/>
            </a:endParaRPr>
          </a:p>
          <a:p>
            <a:pPr>
              <a:lnSpc>
                <a:spcPts val="900"/>
              </a:lnSpc>
              <a:spcBef>
                <a:spcPts val="19"/>
              </a:spcBef>
            </a:pPr>
            <a:endParaRPr sz="90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600" spc="630" smtClean="0">
                <a:solidFill>
                  <a:srgbClr val="333399"/>
                </a:solidFill>
                <a:latin typeface="Microsoft JhengHei"/>
                <a:cs typeface="Microsoft JhengHei"/>
              </a:rPr>
              <a:t>◆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基带</a:t>
            </a:r>
            <a:r>
              <a:rPr sz="1600" spc="-10" smtClean="0">
                <a:solidFill>
                  <a:srgbClr val="333399"/>
                </a:solidFill>
                <a:latin typeface="Microsoft JhengHei"/>
                <a:cs typeface="Microsoft JhengHei"/>
              </a:rPr>
              <a:t>板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槽位</a:t>
            </a:r>
            <a:r>
              <a:rPr sz="1600" spc="-10" smtClean="0">
                <a:solidFill>
                  <a:srgbClr val="333399"/>
                </a:solidFill>
                <a:latin typeface="Microsoft JhengHei"/>
                <a:cs typeface="Microsoft JhengHei"/>
              </a:rPr>
              <a:t>配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置优先</a:t>
            </a:r>
            <a:r>
              <a:rPr sz="1600" spc="-10" smtClean="0">
                <a:solidFill>
                  <a:srgbClr val="333399"/>
                </a:solidFill>
                <a:latin typeface="Microsoft JhengHei"/>
                <a:cs typeface="Microsoft JhengHei"/>
              </a:rPr>
              <a:t>级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：</a:t>
            </a: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全宽板：从上往下</a:t>
            </a: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（</a:t>
            </a:r>
            <a:r>
              <a:rPr sz="1600" spc="-155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600" spc="80" smtClean="0">
                <a:solidFill>
                  <a:srgbClr val="C00000"/>
                </a:solidFill>
                <a:latin typeface="Arial"/>
                <a:cs typeface="Arial"/>
              </a:rPr>
              <a:t>ot0</a:t>
            </a:r>
            <a:r>
              <a:rPr sz="1600" spc="-4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spc="25" smtClean="0">
                <a:solidFill>
                  <a:srgbClr val="C00000"/>
                </a:solidFill>
                <a:latin typeface="Arial"/>
                <a:cs typeface="Arial"/>
              </a:rPr>
              <a:t>&gt;</a:t>
            </a:r>
            <a:r>
              <a:rPr sz="1600" spc="-3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spc="-155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600" spc="80" smtClean="0">
                <a:solidFill>
                  <a:srgbClr val="C00000"/>
                </a:solidFill>
                <a:latin typeface="Arial"/>
                <a:cs typeface="Arial"/>
              </a:rPr>
              <a:t>ot2</a:t>
            </a:r>
            <a:r>
              <a:rPr sz="1600" spc="-5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spc="25" smtClean="0">
                <a:solidFill>
                  <a:srgbClr val="C00000"/>
                </a:solidFill>
                <a:latin typeface="Arial"/>
                <a:cs typeface="Arial"/>
              </a:rPr>
              <a:t>&gt;</a:t>
            </a:r>
            <a:r>
              <a:rPr sz="1600" spc="-3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spc="-155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600" spc="70" smtClean="0">
                <a:solidFill>
                  <a:srgbClr val="C00000"/>
                </a:solidFill>
                <a:latin typeface="Arial"/>
                <a:cs typeface="Arial"/>
              </a:rPr>
              <a:t>ot</a:t>
            </a:r>
            <a:r>
              <a:rPr sz="1600" spc="105" smtClean="0">
                <a:solidFill>
                  <a:srgbClr val="C00000"/>
                </a:solidFill>
                <a:latin typeface="Arial"/>
                <a:cs typeface="Arial"/>
              </a:rPr>
              <a:t>4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）</a:t>
            </a:r>
            <a:r>
              <a:rPr sz="1600" spc="-5" smtClean="0">
                <a:solidFill>
                  <a:srgbClr val="333399"/>
                </a:solidFill>
                <a:latin typeface="Arial"/>
                <a:cs typeface="Arial"/>
              </a:rPr>
              <a:t>;</a:t>
            </a:r>
            <a:endParaRPr sz="1600">
              <a:latin typeface="Arial"/>
              <a:cs typeface="Arial"/>
            </a:endParaRPr>
          </a:p>
          <a:p>
            <a:pPr marL="12700" marR="393700">
              <a:lnSpc>
                <a:spcPct val="100000"/>
              </a:lnSpc>
            </a:pP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半宽板：</a:t>
            </a:r>
            <a:r>
              <a:rPr sz="1600" spc="-30" smtClean="0">
                <a:solidFill>
                  <a:srgbClr val="333399"/>
                </a:solidFill>
                <a:latin typeface="Microsoft JhengHei"/>
                <a:cs typeface="Microsoft JhengHei"/>
              </a:rPr>
              <a:t>从</a:t>
            </a:r>
            <a:r>
              <a:rPr sz="1600" spc="-155" smtClean="0">
                <a:solidFill>
                  <a:srgbClr val="333399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333399"/>
                </a:solidFill>
                <a:latin typeface="Arial"/>
                <a:cs typeface="Arial"/>
              </a:rPr>
              <a:t>l</a:t>
            </a:r>
            <a:r>
              <a:rPr sz="1600" spc="80" smtClean="0">
                <a:solidFill>
                  <a:srgbClr val="333399"/>
                </a:solidFill>
                <a:latin typeface="Arial"/>
                <a:cs typeface="Arial"/>
              </a:rPr>
              <a:t>ot4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开始，</a:t>
            </a:r>
            <a:r>
              <a:rPr sz="1600" spc="-15" smtClean="0">
                <a:solidFill>
                  <a:srgbClr val="333399"/>
                </a:solidFill>
                <a:latin typeface="Microsoft JhengHei"/>
                <a:cs typeface="Microsoft JhengHei"/>
              </a:rPr>
              <a:t> 顺时针旋转</a:t>
            </a:r>
            <a:r>
              <a:rPr sz="1600" spc="-30" smtClean="0">
                <a:solidFill>
                  <a:srgbClr val="333399"/>
                </a:solidFill>
                <a:latin typeface="Microsoft JhengHei"/>
                <a:cs typeface="Microsoft JhengHei"/>
              </a:rPr>
              <a:t>：</a:t>
            </a:r>
            <a:r>
              <a:rPr sz="1600" spc="45" smtClean="0">
                <a:solidFill>
                  <a:srgbClr val="333399"/>
                </a:solidFill>
                <a:latin typeface="Arial"/>
                <a:cs typeface="Arial"/>
              </a:rPr>
              <a:t>(</a:t>
            </a:r>
            <a:r>
              <a:rPr sz="1600" spc="-155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600" spc="80" smtClean="0">
                <a:solidFill>
                  <a:srgbClr val="C00000"/>
                </a:solidFill>
                <a:latin typeface="Arial"/>
                <a:cs typeface="Arial"/>
              </a:rPr>
              <a:t>ot4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600" spc="25" smtClean="0">
                <a:solidFill>
                  <a:srgbClr val="C00000"/>
                </a:solidFill>
                <a:latin typeface="Arial"/>
                <a:cs typeface="Arial"/>
              </a:rPr>
              <a:t>&gt;</a:t>
            </a:r>
            <a:r>
              <a:rPr sz="1600" spc="-155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600" spc="80" smtClean="0">
                <a:solidFill>
                  <a:srgbClr val="C00000"/>
                </a:solidFill>
                <a:latin typeface="Arial"/>
                <a:cs typeface="Arial"/>
              </a:rPr>
              <a:t>ot2</a:t>
            </a:r>
            <a:r>
              <a:rPr sz="1600" spc="-4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spc="25" smtClean="0">
                <a:solidFill>
                  <a:srgbClr val="C00000"/>
                </a:solidFill>
                <a:latin typeface="Arial"/>
                <a:cs typeface="Arial"/>
              </a:rPr>
              <a:t>&gt;</a:t>
            </a:r>
            <a:r>
              <a:rPr sz="1600" spc="-155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600" spc="80" smtClean="0">
                <a:solidFill>
                  <a:srgbClr val="C00000"/>
                </a:solidFill>
                <a:latin typeface="Arial"/>
                <a:cs typeface="Arial"/>
              </a:rPr>
              <a:t>ot0</a:t>
            </a:r>
            <a:r>
              <a:rPr sz="1600" spc="-4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spc="25" smtClean="0">
                <a:solidFill>
                  <a:srgbClr val="C00000"/>
                </a:solidFill>
                <a:latin typeface="Arial"/>
                <a:cs typeface="Arial"/>
              </a:rPr>
              <a:t>&gt;</a:t>
            </a:r>
            <a:r>
              <a:rPr sz="1600" spc="-155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600" spc="-65" smtClean="0">
                <a:solidFill>
                  <a:srgbClr val="C00000"/>
                </a:solidFill>
                <a:latin typeface="Arial"/>
                <a:cs typeface="Arial"/>
              </a:rPr>
              <a:t>l</a:t>
            </a:r>
            <a:r>
              <a:rPr sz="1600" spc="80" smtClean="0">
                <a:solidFill>
                  <a:srgbClr val="C00000"/>
                </a:solidFill>
                <a:latin typeface="Arial"/>
                <a:cs typeface="Arial"/>
              </a:rPr>
              <a:t>ot1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600" spc="-80" smtClean="0">
                <a:solidFill>
                  <a:srgbClr val="C00000"/>
                </a:solidFill>
                <a:latin typeface="Arial"/>
                <a:cs typeface="Arial"/>
              </a:rPr>
              <a:t>&gt;s</a:t>
            </a:r>
            <a:r>
              <a:rPr sz="1600" spc="50" smtClean="0">
                <a:solidFill>
                  <a:srgbClr val="C00000"/>
                </a:solidFill>
                <a:latin typeface="Arial"/>
                <a:cs typeface="Arial"/>
              </a:rPr>
              <a:t>lot3</a:t>
            </a:r>
            <a:r>
              <a:rPr sz="1600" spc="-4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spc="-80" smtClean="0">
                <a:solidFill>
                  <a:srgbClr val="C00000"/>
                </a:solidFill>
                <a:latin typeface="Arial"/>
                <a:cs typeface="Arial"/>
              </a:rPr>
              <a:t>&gt;s</a:t>
            </a:r>
            <a:r>
              <a:rPr sz="1600" spc="45" smtClean="0">
                <a:solidFill>
                  <a:srgbClr val="C00000"/>
                </a:solidFill>
                <a:latin typeface="Arial"/>
                <a:cs typeface="Arial"/>
              </a:rPr>
              <a:t>lot</a:t>
            </a:r>
            <a:r>
              <a:rPr sz="1600" spc="75" smtClean="0">
                <a:solidFill>
                  <a:srgbClr val="C00000"/>
                </a:solidFill>
                <a:latin typeface="Arial"/>
                <a:cs typeface="Arial"/>
              </a:rPr>
              <a:t>5</a:t>
            </a:r>
            <a:r>
              <a:rPr sz="1600" spc="15" smtClean="0">
                <a:solidFill>
                  <a:srgbClr val="333399"/>
                </a:solidFill>
                <a:latin typeface="Arial"/>
                <a:cs typeface="Arial"/>
              </a:rPr>
              <a:t>);</a:t>
            </a:r>
            <a:endParaRPr sz="1600">
              <a:latin typeface="Arial"/>
              <a:cs typeface="Arial"/>
            </a:endParaRPr>
          </a:p>
          <a:p>
            <a:pPr>
              <a:lnSpc>
                <a:spcPts val="900"/>
              </a:lnSpc>
              <a:spcBef>
                <a:spcPts val="22"/>
              </a:spcBef>
            </a:pPr>
            <a:endParaRPr sz="900"/>
          </a:p>
          <a:p>
            <a:pPr>
              <a:lnSpc>
                <a:spcPts val="1000"/>
              </a:lnSpc>
            </a:pPr>
            <a:endParaRPr sz="1000"/>
          </a:p>
          <a:p>
            <a:pPr marL="12700" marR="396240">
              <a:lnSpc>
                <a:spcPct val="100000"/>
              </a:lnSpc>
            </a:pP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优先级：全宽板</a:t>
            </a:r>
            <a:r>
              <a:rPr sz="1600" spc="15" smtClean="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1600" spc="25" smtClean="0">
                <a:solidFill>
                  <a:srgbClr val="333399"/>
                </a:solidFill>
                <a:latin typeface="Arial"/>
                <a:cs typeface="Arial"/>
              </a:rPr>
              <a:t>&gt;</a:t>
            </a:r>
            <a:r>
              <a:rPr sz="1600" spc="-4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600" spc="-20" smtClean="0">
                <a:solidFill>
                  <a:srgbClr val="333399"/>
                </a:solidFill>
                <a:latin typeface="Microsoft JhengHei"/>
                <a:cs typeface="Microsoft JhengHei"/>
              </a:rPr>
              <a:t>半宽</a:t>
            </a:r>
            <a:r>
              <a:rPr sz="1600" spc="-15" smtClean="0">
                <a:solidFill>
                  <a:srgbClr val="333399"/>
                </a:solidFill>
                <a:latin typeface="Microsoft JhengHei"/>
                <a:cs typeface="Microsoft JhengHei"/>
              </a:rPr>
              <a:t> 板；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14</a:t>
            </a:fld>
            <a:endParaRPr sz="12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250559" y="1548638"/>
          <a:ext cx="3209924" cy="1009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3597"/>
                <a:gridCol w="948563"/>
                <a:gridCol w="980439"/>
                <a:gridCol w="668274"/>
              </a:tblGrid>
              <a:tr h="250189">
                <a:tc rowSpan="4"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FAN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8610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168275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POWER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4892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8610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Arial"/>
                          <a:cs typeface="Arial"/>
                        </a:rPr>
                        <a:t>SLOT2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Arial"/>
                          <a:cs typeface="Arial"/>
                        </a:rPr>
                        <a:t>SLOT3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4891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8610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168275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POWER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4892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5880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SLOT6</a:t>
                      </a:r>
                      <a:r>
                        <a:rPr sz="1000" spc="0" smtClean="0">
                          <a:latin typeface="Microsoft JhengHei"/>
                          <a:cs typeface="Microsoft JhengHei"/>
                        </a:rPr>
                        <a:t>（主控）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SLOT7</a:t>
                      </a:r>
                      <a:r>
                        <a:rPr sz="1000" spc="0" smtClean="0">
                          <a:latin typeface="Microsoft JhengHei"/>
                          <a:cs typeface="Microsoft JhengHei"/>
                        </a:rPr>
                        <a:t>（主控）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object 18"/>
          <p:cNvGraphicFramePr>
            <a:graphicFrameLocks noGrp="1"/>
          </p:cNvGraphicFramePr>
          <p:nvPr/>
        </p:nvGraphicFramePr>
        <p:xfrm>
          <a:off x="808608" y="1608963"/>
          <a:ext cx="3395599" cy="9493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8141"/>
                <a:gridCol w="1003808"/>
                <a:gridCol w="1037463"/>
                <a:gridCol w="707135"/>
              </a:tblGrid>
              <a:tr h="235076">
                <a:tc rowSpan="4">
                  <a:txBody>
                    <a:bodyPr vert="horz" wrap="square"/>
                    <a:lstStyle/>
                    <a:p>
                      <a:pPr marR="127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FAN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186690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POWER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3807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380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9695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SLOT6</a:t>
                      </a:r>
                      <a:r>
                        <a:rPr sz="1000" spc="0" smtClean="0">
                          <a:latin typeface="Microsoft JhengHei"/>
                          <a:cs typeface="Microsoft JhengHei"/>
                        </a:rPr>
                        <a:t>（主控）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186690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POWER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393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9695">
                        <a:lnSpc>
                          <a:spcPct val="100000"/>
                        </a:lnSpc>
                      </a:pPr>
                      <a:r>
                        <a:rPr sz="1000" spc="5" smtClean="0">
                          <a:latin typeface="Arial"/>
                          <a:cs typeface="Arial"/>
                        </a:rPr>
                        <a:t>SLOT7</a:t>
                      </a:r>
                      <a:r>
                        <a:rPr sz="1000" spc="0" smtClean="0">
                          <a:latin typeface="Microsoft JhengHei"/>
                          <a:cs typeface="Microsoft JhengHei"/>
                        </a:rPr>
                        <a:t>（主控）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BBU5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90</a:t>
            </a:r>
            <a:r>
              <a:rPr sz="3200" b="1" spc="21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与</a:t>
            </a:r>
            <a:r>
              <a:rPr sz="3200" b="1" spc="-140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-155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155" smtClean="0">
                <a:solidFill>
                  <a:srgbClr val="C00000"/>
                </a:solidFill>
                <a:latin typeface="Arial"/>
                <a:cs typeface="Arial"/>
              </a:rPr>
              <a:t>U39X0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主要差</a:t>
            </a:r>
            <a:r>
              <a:rPr sz="3200" b="1" spc="-5" smtClean="0">
                <a:solidFill>
                  <a:srgbClr val="C00000"/>
                </a:solidFill>
                <a:latin typeface="Microsoft JhengHei"/>
                <a:cs typeface="Microsoft JhengHei"/>
              </a:rPr>
              <a:t>异</a:t>
            </a:r>
            <a:r>
              <a:rPr sz="2400" spc="229" smtClean="0">
                <a:solidFill>
                  <a:srgbClr val="C00000"/>
                </a:solidFill>
                <a:latin typeface="Arial"/>
                <a:cs typeface="Arial"/>
              </a:rPr>
              <a:t>--</a:t>
            </a:r>
            <a:r>
              <a:rPr sz="2400" spc="235" smtClean="0">
                <a:solidFill>
                  <a:srgbClr val="C00000"/>
                </a:solidFill>
                <a:latin typeface="Arial"/>
                <a:cs typeface="Arial"/>
              </a:rPr>
              <a:t>-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③</a:t>
            </a:r>
            <a:r>
              <a:rPr sz="2400" spc="-55" smtClean="0">
                <a:solidFill>
                  <a:srgbClr val="C00000"/>
                </a:solidFill>
                <a:latin typeface="Arial"/>
                <a:cs typeface="Arial"/>
              </a:rPr>
              <a:t>BBU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支持的单板类型有差异</a:t>
            </a:r>
            <a:endParaRPr sz="2400">
              <a:latin typeface="Microsoft JhengHei Light"/>
              <a:cs typeface="Microsoft JhengHe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393685" y="1237360"/>
            <a:ext cx="4258945" cy="34258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mtClean="0">
                <a:solidFill>
                  <a:srgbClr val="333399"/>
                </a:solidFill>
                <a:latin typeface="Arial"/>
                <a:cs typeface="Arial"/>
              </a:rPr>
              <a:t>BB</a:t>
            </a:r>
            <a:r>
              <a:rPr sz="1400" spc="-15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59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0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0:</a:t>
            </a:r>
            <a:endParaRPr sz="1400">
              <a:latin typeface="Arial"/>
              <a:cs typeface="Arial"/>
            </a:endParaRPr>
          </a:p>
          <a:p>
            <a:pPr marL="12700" marR="298450">
              <a:lnSpc>
                <a:spcPct val="100000"/>
              </a:lnSpc>
            </a:pP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M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ain</a:t>
            </a:r>
            <a:r>
              <a:rPr sz="1400" spc="-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control</a:t>
            </a:r>
            <a:r>
              <a:rPr sz="1400" spc="-3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board:</a:t>
            </a:r>
            <a:r>
              <a:rPr sz="1400" spc="-3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only</a:t>
            </a:r>
            <a:r>
              <a:rPr sz="1400" spc="-1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support</a:t>
            </a:r>
            <a:r>
              <a:rPr sz="1400" spc="-4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UM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PT</a:t>
            </a:r>
            <a:r>
              <a:rPr sz="1400" spc="-4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series,</a:t>
            </a:r>
            <a:r>
              <a:rPr sz="1400" spc="-4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not support</a:t>
            </a:r>
            <a:r>
              <a:rPr sz="1400" spc="-4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G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TMU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/</a:t>
            </a:r>
            <a:r>
              <a:rPr sz="1400" spc="15" smtClean="0">
                <a:solidFill>
                  <a:srgbClr val="333399"/>
                </a:solidFill>
                <a:latin typeface="Arial"/>
                <a:cs typeface="Arial"/>
              </a:rPr>
              <a:t>W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M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P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T/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L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M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P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T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;</a:t>
            </a:r>
            <a:endParaRPr sz="1400">
              <a:latin typeface="Arial"/>
              <a:cs typeface="Arial"/>
            </a:endParaRPr>
          </a:p>
          <a:p>
            <a:pPr>
              <a:lnSpc>
                <a:spcPts val="650"/>
              </a:lnSpc>
              <a:spcBef>
                <a:spcPts val="30"/>
              </a:spcBef>
            </a:pPr>
            <a:endParaRPr sz="650"/>
          </a:p>
          <a:p>
            <a:pPr>
              <a:lnSpc>
                <a:spcPts val="1000"/>
              </a:lnSpc>
            </a:pPr>
            <a:endParaRPr sz="1000"/>
          </a:p>
          <a:p>
            <a:pPr marL="12700" marR="482600">
              <a:lnSpc>
                <a:spcPct val="100000"/>
              </a:lnSpc>
            </a:pPr>
            <a:r>
              <a:rPr sz="1400" smtClean="0">
                <a:solidFill>
                  <a:srgbClr val="C00000"/>
                </a:solidFill>
                <a:latin typeface="Arial"/>
                <a:cs typeface="Arial"/>
              </a:rPr>
              <a:t>Baseband</a:t>
            </a:r>
            <a:r>
              <a:rPr sz="1400" spc="-4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board:</a:t>
            </a:r>
            <a:r>
              <a:rPr sz="1400" spc="-2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only</a:t>
            </a:r>
            <a:r>
              <a:rPr sz="1400" spc="-1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support</a:t>
            </a:r>
            <a:r>
              <a:rPr sz="1400" spc="-5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BBP</a:t>
            </a:r>
            <a:r>
              <a:rPr sz="1400" spc="-2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series,</a:t>
            </a:r>
            <a:r>
              <a:rPr sz="1400" spc="-4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not support</a:t>
            </a:r>
            <a:r>
              <a:rPr sz="1400" spc="-4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LBB</a:t>
            </a:r>
            <a:r>
              <a:rPr sz="1400" spc="-185" smtClean="0">
                <a:solidFill>
                  <a:srgbClr val="333399"/>
                </a:solidFill>
                <a:latin typeface="Arial"/>
                <a:cs typeface="Arial"/>
              </a:rPr>
              <a:t>P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,</a:t>
            </a:r>
            <a:r>
              <a:rPr sz="1400" spc="-1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15" smtClean="0">
                <a:solidFill>
                  <a:srgbClr val="333399"/>
                </a:solidFill>
                <a:latin typeface="Arial"/>
                <a:cs typeface="Arial"/>
              </a:rPr>
              <a:t>W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BBP;</a:t>
            </a:r>
            <a:endParaRPr sz="1400">
              <a:latin typeface="Arial"/>
              <a:cs typeface="Arial"/>
            </a:endParaRPr>
          </a:p>
          <a:p>
            <a:pPr>
              <a:lnSpc>
                <a:spcPts val="650"/>
              </a:lnSpc>
              <a:spcBef>
                <a:spcPts val="31"/>
              </a:spcBef>
            </a:pPr>
            <a:endParaRPr sz="65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400" spc="-55" smtClean="0">
                <a:solidFill>
                  <a:srgbClr val="C00000"/>
                </a:solidFill>
                <a:latin typeface="Arial"/>
                <a:cs typeface="Arial"/>
              </a:rPr>
              <a:t>T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rans</a:t>
            </a: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m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is</a:t>
            </a: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s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ion</a:t>
            </a:r>
            <a:r>
              <a:rPr sz="1400" spc="-4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E</a:t>
            </a:r>
            <a:r>
              <a:rPr sz="1400" spc="-20" smtClean="0">
                <a:solidFill>
                  <a:srgbClr val="C00000"/>
                </a:solidFill>
                <a:latin typeface="Arial"/>
                <a:cs typeface="Arial"/>
              </a:rPr>
              <a:t>x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tension</a:t>
            </a:r>
            <a:r>
              <a:rPr sz="1400" spc="-3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and</a:t>
            </a:r>
            <a:r>
              <a:rPr sz="1400" spc="-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BB radio</a:t>
            </a:r>
            <a:r>
              <a:rPr sz="1400" spc="-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interfa</a:t>
            </a: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c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e</a:t>
            </a:r>
            <a:r>
              <a:rPr sz="1400" spc="-4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board: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N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ot</a:t>
            </a:r>
            <a:r>
              <a:rPr sz="1400" spc="-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support</a:t>
            </a:r>
            <a:r>
              <a:rPr sz="1400" spc="-5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-30" smtClean="0">
                <a:solidFill>
                  <a:srgbClr val="333399"/>
                </a:solidFill>
                <a:latin typeface="Arial"/>
                <a:cs typeface="Arial"/>
              </a:rPr>
              <a:t>R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T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P </a:t>
            </a:r>
            <a:r>
              <a:rPr sz="1400" spc="-2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and</a:t>
            </a:r>
            <a:r>
              <a:rPr sz="1400" spc="-2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B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R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I</a:t>
            </a:r>
            <a:endParaRPr sz="1400">
              <a:latin typeface="Arial"/>
              <a:cs typeface="Arial"/>
            </a:endParaRPr>
          </a:p>
          <a:p>
            <a:pPr>
              <a:lnSpc>
                <a:spcPts val="650"/>
              </a:lnSpc>
              <a:spcBef>
                <a:spcPts val="30"/>
              </a:spcBef>
            </a:pPr>
            <a:endParaRPr sz="65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400" smtClean="0">
                <a:solidFill>
                  <a:srgbClr val="C00000"/>
                </a:solidFill>
                <a:latin typeface="Arial"/>
                <a:cs typeface="Arial"/>
              </a:rPr>
              <a:t>Satellite</a:t>
            </a:r>
            <a:r>
              <a:rPr sz="1400" spc="-3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card</a:t>
            </a:r>
            <a:r>
              <a:rPr sz="1400" spc="-3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board:</a:t>
            </a:r>
            <a:r>
              <a:rPr sz="1400" spc="-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not</a:t>
            </a:r>
            <a:r>
              <a:rPr sz="1400" spc="-3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support</a:t>
            </a:r>
            <a:r>
              <a:rPr sz="1400" spc="-4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CU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b22</a:t>
            </a:r>
            <a:endParaRPr sz="1400">
              <a:latin typeface="Arial"/>
              <a:cs typeface="Arial"/>
            </a:endParaRPr>
          </a:p>
          <a:p>
            <a:pPr>
              <a:lnSpc>
                <a:spcPts val="650"/>
              </a:lnSpc>
              <a:spcBef>
                <a:spcPts val="31"/>
              </a:spcBef>
            </a:pPr>
            <a:endParaRPr sz="65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an/Po</a:t>
            </a:r>
            <a:r>
              <a:rPr sz="1400" spc="-20" smtClean="0">
                <a:solidFill>
                  <a:srgbClr val="C00000"/>
                </a:solidFill>
                <a:latin typeface="Arial"/>
                <a:cs typeface="Arial"/>
              </a:rPr>
              <a:t>w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er/En</a:t>
            </a:r>
            <a:r>
              <a:rPr sz="1400" spc="-20" smtClean="0">
                <a:solidFill>
                  <a:srgbClr val="C00000"/>
                </a:solidFill>
                <a:latin typeface="Arial"/>
                <a:cs typeface="Arial"/>
              </a:rPr>
              <a:t>v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iron</a:t>
            </a: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m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ent</a:t>
            </a:r>
            <a:r>
              <a:rPr sz="1400" spc="-5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m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onitoring</a:t>
            </a:r>
            <a:r>
              <a:rPr sz="1400" spc="-4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m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odule: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400" smtClean="0">
                <a:solidFill>
                  <a:srgbClr val="333399"/>
                </a:solidFill>
                <a:latin typeface="Arial"/>
                <a:cs typeface="Arial"/>
              </a:rPr>
              <a:t>only</a:t>
            </a:r>
            <a:r>
              <a:rPr sz="1400" spc="-1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support</a:t>
            </a:r>
            <a:r>
              <a:rPr sz="1400" spc="-3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80" smtClean="0">
                <a:solidFill>
                  <a:srgbClr val="333399"/>
                </a:solidFill>
                <a:latin typeface="Arial"/>
                <a:cs typeface="Arial"/>
              </a:rPr>
              <a:t>F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A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N</a:t>
            </a:r>
            <a:r>
              <a:rPr sz="1400" spc="5" smtClean="0">
                <a:solidFill>
                  <a:srgbClr val="333399"/>
                </a:solidFill>
                <a:latin typeface="Arial"/>
                <a:cs typeface="Arial"/>
              </a:rPr>
              <a:t>f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,</a:t>
            </a:r>
            <a:r>
              <a:rPr sz="1400" spc="-2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PE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-5" smtClean="0">
                <a:solidFill>
                  <a:srgbClr val="333399"/>
                </a:solidFill>
                <a:latin typeface="Arial"/>
                <a:cs typeface="Arial"/>
              </a:rPr>
              <a:t>e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,</a:t>
            </a:r>
            <a:r>
              <a:rPr sz="1400" spc="1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EI</a:t>
            </a:r>
            <a:r>
              <a:rPr sz="1400" spc="-10" smtClean="0">
                <a:solidFill>
                  <a:srgbClr val="333399"/>
                </a:solidFill>
                <a:latin typeface="Arial"/>
                <a:cs typeface="Arial"/>
              </a:rPr>
              <a:t>U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b</a:t>
            </a:r>
            <a:endParaRPr sz="1400">
              <a:latin typeface="Arial"/>
              <a:cs typeface="Arial"/>
            </a:endParaRPr>
          </a:p>
          <a:p>
            <a:pPr>
              <a:lnSpc>
                <a:spcPts val="650"/>
              </a:lnSpc>
              <a:spcBef>
                <a:spcPts val="30"/>
              </a:spcBef>
            </a:pPr>
            <a:endParaRPr sz="65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400" smtClean="0">
                <a:solidFill>
                  <a:srgbClr val="C00000"/>
                </a:solidFill>
                <a:latin typeface="Arial"/>
                <a:cs typeface="Arial"/>
              </a:rPr>
              <a:t>Interc</a:t>
            </a:r>
            <a:r>
              <a:rPr sz="1400" spc="-15" smtClean="0">
                <a:solidFill>
                  <a:srgbClr val="C00000"/>
                </a:solidFill>
                <a:latin typeface="Arial"/>
                <a:cs typeface="Arial"/>
              </a:rPr>
              <a:t>o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1400" spc="-15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e</a:t>
            </a:r>
            <a:r>
              <a:rPr sz="1400" spc="-10" smtClean="0">
                <a:solidFill>
                  <a:srgbClr val="C00000"/>
                </a:solidFill>
                <a:latin typeface="Arial"/>
                <a:cs typeface="Arial"/>
              </a:rPr>
              <a:t>c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tin</a:t>
            </a:r>
            <a:r>
              <a:rPr sz="1400" spc="-5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C00000"/>
                </a:solidFill>
                <a:latin typeface="Arial"/>
                <a:cs typeface="Arial"/>
              </a:rPr>
              <a:t>board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:</a:t>
            </a:r>
            <a:r>
              <a:rPr sz="1400" spc="-3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not</a:t>
            </a:r>
            <a:r>
              <a:rPr sz="1400" spc="-1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400" spc="0" smtClean="0">
                <a:solidFill>
                  <a:srgbClr val="333399"/>
                </a:solidFill>
                <a:latin typeface="Arial"/>
                <a:cs typeface="Arial"/>
              </a:rPr>
              <a:t>support</a:t>
            </a:r>
            <a:endParaRPr sz="14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7179" y="1258824"/>
            <a:ext cx="6839711" cy="43190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75615" y="5769864"/>
            <a:ext cx="4521200" cy="2851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1800" spc="-1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1800" spc="0" smtClean="0">
                <a:solidFill>
                  <a:srgbClr val="C00000"/>
                </a:solidFill>
                <a:latin typeface="Arial"/>
                <a:cs typeface="Arial"/>
              </a:rPr>
              <a:t>U/RFU: 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o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n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ly</a:t>
            </a:r>
            <a:r>
              <a:rPr sz="1800" spc="1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su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p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p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o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rt</a:t>
            </a:r>
            <a:r>
              <a:rPr sz="1800" spc="1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V3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a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n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d l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a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ter</a:t>
            </a:r>
            <a:r>
              <a:rPr sz="1800" spc="10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vers</a:t>
            </a:r>
            <a:r>
              <a:rPr sz="1800" spc="-10" smtClean="0">
                <a:solidFill>
                  <a:srgbClr val="333399"/>
                </a:solidFill>
                <a:latin typeface="Arial"/>
                <a:cs typeface="Arial"/>
              </a:rPr>
              <a:t>i</a:t>
            </a:r>
            <a:r>
              <a:rPr sz="1800" spc="0" smtClean="0">
                <a:solidFill>
                  <a:srgbClr val="333399"/>
                </a:solidFill>
                <a:latin typeface="Arial"/>
                <a:cs typeface="Arial"/>
              </a:rPr>
              <a:t>on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15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82053" y="5641949"/>
            <a:ext cx="4556760" cy="5473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ts val="2150"/>
              </a:lnSpc>
            </a:pPr>
            <a:r>
              <a:rPr sz="1800" smtClean="0">
                <a:solidFill>
                  <a:srgbClr val="333399"/>
                </a:solidFill>
                <a:latin typeface="Arial"/>
                <a:cs typeface="Arial"/>
              </a:rPr>
              <a:t>*</a:t>
            </a:r>
            <a:r>
              <a:rPr sz="1800" spc="-5" smtClean="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R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R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U/RFU</a:t>
            </a:r>
            <a:r>
              <a:rPr sz="1800" spc="10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V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&amp;V2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versi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o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n</a:t>
            </a:r>
            <a:r>
              <a:rPr sz="1800" spc="5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-40" smtClean="0">
                <a:solidFill>
                  <a:srgbClr val="FF0000"/>
                </a:solidFill>
                <a:latin typeface="Arial"/>
                <a:cs typeface="Arial"/>
              </a:rPr>
              <a:t>w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r>
              <a:rPr sz="1800" spc="45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be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su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p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p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o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rted in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n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e</a:t>
            </a:r>
            <a:r>
              <a:rPr sz="1800" spc="-15" smtClean="0">
                <a:solidFill>
                  <a:srgbClr val="FF0000"/>
                </a:solidFill>
                <a:latin typeface="Arial"/>
                <a:cs typeface="Arial"/>
              </a:rPr>
              <a:t>x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t</a:t>
            </a:r>
            <a:r>
              <a:rPr sz="1800" spc="15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vers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on</a:t>
            </a:r>
            <a:r>
              <a:rPr sz="1800" spc="5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(n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o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t</a:t>
            </a:r>
            <a:r>
              <a:rPr sz="1800" spc="5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fin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i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ze</a:t>
            </a:r>
            <a:r>
              <a:rPr sz="1800" spc="-10" smtClean="0">
                <a:solidFill>
                  <a:srgbClr val="FF0000"/>
                </a:solidFill>
                <a:latin typeface="Arial"/>
                <a:cs typeface="Arial"/>
              </a:rPr>
              <a:t>d</a:t>
            </a:r>
            <a:r>
              <a:rPr sz="1800" spc="0" smtClean="0">
                <a:solidFill>
                  <a:srgbClr val="FF0000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BBU5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90</a:t>
            </a:r>
            <a:r>
              <a:rPr sz="3200" b="1" spc="21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与</a:t>
            </a:r>
            <a:r>
              <a:rPr sz="3200" b="1" spc="-140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-155" smtClean="0">
                <a:solidFill>
                  <a:srgbClr val="C00000"/>
                </a:solidFill>
                <a:latin typeface="Arial"/>
                <a:cs typeface="Arial"/>
              </a:rPr>
              <a:t>B</a:t>
            </a:r>
            <a:r>
              <a:rPr sz="3200" b="1" spc="155" smtClean="0">
                <a:solidFill>
                  <a:srgbClr val="C00000"/>
                </a:solidFill>
                <a:latin typeface="Arial"/>
                <a:cs typeface="Arial"/>
              </a:rPr>
              <a:t>U39X0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主要差</a:t>
            </a:r>
            <a:r>
              <a:rPr sz="3200" b="1" spc="-5" smtClean="0">
                <a:solidFill>
                  <a:srgbClr val="C00000"/>
                </a:solidFill>
                <a:latin typeface="Microsoft JhengHei"/>
                <a:cs typeface="Microsoft JhengHei"/>
              </a:rPr>
              <a:t>异</a:t>
            </a:r>
            <a:r>
              <a:rPr sz="2400" spc="229" smtClean="0">
                <a:solidFill>
                  <a:srgbClr val="C00000"/>
                </a:solidFill>
                <a:latin typeface="Arial"/>
                <a:cs typeface="Arial"/>
              </a:rPr>
              <a:t>--</a:t>
            </a:r>
            <a:r>
              <a:rPr sz="2400" spc="235" smtClean="0">
                <a:solidFill>
                  <a:srgbClr val="C00000"/>
                </a:solidFill>
                <a:latin typeface="Arial"/>
                <a:cs typeface="Arial"/>
              </a:rPr>
              <a:t>-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④</a:t>
            </a:r>
            <a:r>
              <a:rPr sz="2400" spc="-55" smtClean="0">
                <a:solidFill>
                  <a:srgbClr val="C00000"/>
                </a:solidFill>
                <a:latin typeface="Arial"/>
                <a:cs typeface="Arial"/>
              </a:rPr>
              <a:t>BBU</a:t>
            </a:r>
            <a:r>
              <a:rPr sz="2400" spc="1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2400" spc="0" smtClean="0">
                <a:solidFill>
                  <a:srgbClr val="C00000"/>
                </a:solidFill>
                <a:latin typeface="Microsoft JhengHei Light"/>
                <a:cs typeface="Microsoft JhengHei Light"/>
              </a:rPr>
              <a:t>电源模块供电差异</a:t>
            </a:r>
            <a:endParaRPr sz="2400">
              <a:latin typeface="Microsoft JhengHei Light"/>
              <a:cs typeface="Microsoft JhengHe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94359" y="1165860"/>
            <a:ext cx="10724388" cy="324459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7376159" y="3762755"/>
            <a:ext cx="1978152" cy="212140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9426320" y="3380994"/>
            <a:ext cx="585724" cy="457454"/>
          </a:xfrm>
          <a:custGeom>
            <a:rect l="l" t="t" r="r" b="b"/>
            <a:pathLst>
              <a:path w="585724" h="457453">
                <a:moveTo>
                  <a:pt x="37084" y="235331"/>
                </a:moveTo>
                <a:lnTo>
                  <a:pt x="0" y="419989"/>
                </a:lnTo>
                <a:lnTo>
                  <a:pt x="184658" y="457453"/>
                </a:lnTo>
                <a:lnTo>
                  <a:pt x="147701" y="401955"/>
                </a:lnTo>
                <a:lnTo>
                  <a:pt x="315067" y="290830"/>
                </a:lnTo>
                <a:lnTo>
                  <a:pt x="73914" y="290830"/>
                </a:lnTo>
                <a:lnTo>
                  <a:pt x="37084" y="235331"/>
                </a:lnTo>
                <a:close/>
              </a:path>
              <a:path w="585724" h="457453">
                <a:moveTo>
                  <a:pt x="511937" y="0"/>
                </a:moveTo>
                <a:lnTo>
                  <a:pt x="73914" y="290830"/>
                </a:lnTo>
                <a:lnTo>
                  <a:pt x="315067" y="290830"/>
                </a:lnTo>
                <a:lnTo>
                  <a:pt x="585724" y="111125"/>
                </a:lnTo>
                <a:lnTo>
                  <a:pt x="511937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9426320" y="3380994"/>
            <a:ext cx="585724" cy="457454"/>
          </a:xfrm>
          <a:custGeom>
            <a:rect l="l" t="t" r="r" b="b"/>
            <a:pathLst>
              <a:path w="585724" h="457453">
                <a:moveTo>
                  <a:pt x="585724" y="111125"/>
                </a:moveTo>
                <a:lnTo>
                  <a:pt x="147701" y="401955"/>
                </a:lnTo>
                <a:lnTo>
                  <a:pt x="184658" y="457453"/>
                </a:lnTo>
                <a:lnTo>
                  <a:pt x="0" y="419989"/>
                </a:lnTo>
                <a:lnTo>
                  <a:pt x="37084" y="235331"/>
                </a:lnTo>
                <a:lnTo>
                  <a:pt x="73914" y="290830"/>
                </a:lnTo>
                <a:lnTo>
                  <a:pt x="511937" y="0"/>
                </a:lnTo>
                <a:lnTo>
                  <a:pt x="585724" y="111125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59358" y="4537964"/>
            <a:ext cx="5862320" cy="12369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0" smtClean="0">
                <a:solidFill>
                  <a:srgbClr val="FF0000"/>
                </a:solidFill>
                <a:latin typeface="Microsoft JhengHei"/>
                <a:cs typeface="Microsoft JhengHei"/>
              </a:rPr>
              <a:t>影响：</a:t>
            </a: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600" spc="0" smtClean="0">
                <a:latin typeface="Arial"/>
                <a:cs typeface="Arial"/>
              </a:rPr>
              <a:t>1</a:t>
            </a:r>
            <a:r>
              <a:rPr sz="1600" spc="-5" smtClean="0">
                <a:latin typeface="Arial"/>
                <a:cs typeface="Arial"/>
              </a:rPr>
              <a:t>,</a:t>
            </a:r>
            <a:r>
              <a:rPr sz="1600" spc="-50" smtClean="0">
                <a:latin typeface="Arial"/>
                <a:cs typeface="Arial"/>
              </a:rPr>
              <a:t> </a:t>
            </a:r>
            <a:r>
              <a:rPr sz="1600" spc="-155" smtClean="0">
                <a:latin typeface="Arial"/>
                <a:cs typeface="Arial"/>
              </a:rPr>
              <a:t>BB</a:t>
            </a:r>
            <a:r>
              <a:rPr sz="1600" spc="-114" smtClean="0">
                <a:latin typeface="Arial"/>
                <a:cs typeface="Arial"/>
              </a:rPr>
              <a:t>U</a:t>
            </a:r>
            <a:r>
              <a:rPr sz="1600" spc="0" smtClean="0">
                <a:latin typeface="Arial"/>
                <a:cs typeface="Arial"/>
              </a:rPr>
              <a:t>59</a:t>
            </a:r>
            <a:r>
              <a:rPr sz="1600" spc="-10" smtClean="0">
                <a:latin typeface="Arial"/>
                <a:cs typeface="Arial"/>
              </a:rPr>
              <a:t>0</a:t>
            </a:r>
            <a:r>
              <a:rPr sz="1600" spc="5" smtClean="0">
                <a:latin typeface="Arial"/>
                <a:cs typeface="Arial"/>
              </a:rPr>
              <a:t>0</a:t>
            </a:r>
            <a:r>
              <a:rPr sz="1600" spc="-10" smtClean="0">
                <a:latin typeface="Microsoft JhengHei"/>
                <a:cs typeface="Microsoft JhengHei"/>
              </a:rPr>
              <a:t>新</a:t>
            </a:r>
            <a:r>
              <a:rPr sz="1600" spc="-20" smtClean="0">
                <a:latin typeface="Microsoft JhengHei"/>
                <a:cs typeface="Microsoft JhengHei"/>
              </a:rPr>
              <a:t>建，</a:t>
            </a:r>
            <a:r>
              <a:rPr sz="1600" spc="-10" smtClean="0">
                <a:latin typeface="Microsoft JhengHei"/>
                <a:cs typeface="Microsoft JhengHei"/>
              </a:rPr>
              <a:t>每</a:t>
            </a:r>
            <a:r>
              <a:rPr sz="1600" spc="-20" smtClean="0">
                <a:latin typeface="Microsoft JhengHei"/>
                <a:cs typeface="Microsoft JhengHei"/>
              </a:rPr>
              <a:t>个电</a:t>
            </a:r>
            <a:r>
              <a:rPr sz="1600" spc="-10" smtClean="0">
                <a:latin typeface="Microsoft JhengHei"/>
                <a:cs typeface="Microsoft JhengHei"/>
              </a:rPr>
              <a:t>源</a:t>
            </a:r>
            <a:r>
              <a:rPr sz="1600" spc="-20" smtClean="0">
                <a:latin typeface="Microsoft JhengHei"/>
                <a:cs typeface="Microsoft JhengHei"/>
              </a:rPr>
              <a:t>模块</a:t>
            </a:r>
            <a:r>
              <a:rPr sz="1600" spc="-10" smtClean="0">
                <a:latin typeface="Microsoft JhengHei"/>
                <a:cs typeface="Microsoft JhengHei"/>
              </a:rPr>
              <a:t>需</a:t>
            </a:r>
            <a:r>
              <a:rPr sz="1600" spc="-20" smtClean="0">
                <a:latin typeface="Microsoft JhengHei"/>
                <a:cs typeface="Microsoft JhengHei"/>
              </a:rPr>
              <a:t>要两</a:t>
            </a:r>
            <a:r>
              <a:rPr sz="1600" spc="-10" smtClean="0">
                <a:latin typeface="Microsoft JhengHei"/>
                <a:cs typeface="Microsoft JhengHei"/>
              </a:rPr>
              <a:t>路</a:t>
            </a:r>
            <a:r>
              <a:rPr sz="1600" spc="-20" smtClean="0">
                <a:latin typeface="Microsoft JhengHei"/>
                <a:cs typeface="Microsoft JhengHei"/>
              </a:rPr>
              <a:t>空开；</a:t>
            </a: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600" spc="-5" smtClean="0">
                <a:latin typeface="Arial"/>
                <a:cs typeface="Arial"/>
              </a:rPr>
              <a:t>2</a:t>
            </a:r>
            <a:r>
              <a:rPr sz="1600" spc="-10" smtClean="0">
                <a:latin typeface="Microsoft JhengHei"/>
                <a:cs typeface="Microsoft JhengHei"/>
              </a:rPr>
              <a:t>，</a:t>
            </a:r>
            <a:r>
              <a:rPr sz="1600" spc="-155" smtClean="0">
                <a:latin typeface="Arial"/>
                <a:cs typeface="Arial"/>
              </a:rPr>
              <a:t>BB</a:t>
            </a:r>
            <a:r>
              <a:rPr sz="1600" spc="-50" smtClean="0">
                <a:latin typeface="Arial"/>
                <a:cs typeface="Arial"/>
              </a:rPr>
              <a:t>U59</a:t>
            </a:r>
            <a:r>
              <a:rPr sz="1600" spc="-10" smtClean="0">
                <a:latin typeface="Arial"/>
                <a:cs typeface="Arial"/>
              </a:rPr>
              <a:t>00</a:t>
            </a:r>
            <a:r>
              <a:rPr sz="1600" spc="-40" smtClean="0">
                <a:latin typeface="Arial"/>
                <a:cs typeface="Arial"/>
              </a:rPr>
              <a:t> </a:t>
            </a:r>
            <a:r>
              <a:rPr sz="1600" spc="-20" smtClean="0">
                <a:latin typeface="Microsoft JhengHei"/>
                <a:cs typeface="Microsoft JhengHei"/>
              </a:rPr>
              <a:t>替换</a:t>
            </a:r>
            <a:r>
              <a:rPr sz="1600" spc="20" smtClean="0">
                <a:latin typeface="Microsoft JhengHei"/>
                <a:cs typeface="Microsoft JhengHei"/>
              </a:rPr>
              <a:t> </a:t>
            </a:r>
            <a:r>
              <a:rPr sz="1600" spc="-155" smtClean="0">
                <a:latin typeface="Arial"/>
                <a:cs typeface="Arial"/>
              </a:rPr>
              <a:t>B</a:t>
            </a:r>
            <a:r>
              <a:rPr sz="1600" spc="-130" smtClean="0">
                <a:latin typeface="Arial"/>
                <a:cs typeface="Arial"/>
              </a:rPr>
              <a:t>B</a:t>
            </a:r>
            <a:r>
              <a:rPr sz="1600" spc="-145" smtClean="0">
                <a:latin typeface="Arial"/>
                <a:cs typeface="Arial"/>
              </a:rPr>
              <a:t>U</a:t>
            </a:r>
            <a:r>
              <a:rPr sz="1600" spc="-10" smtClean="0">
                <a:latin typeface="Arial"/>
                <a:cs typeface="Arial"/>
              </a:rPr>
              <a:t>3</a:t>
            </a:r>
            <a:r>
              <a:rPr sz="1600" spc="-5" smtClean="0">
                <a:latin typeface="Arial"/>
                <a:cs typeface="Arial"/>
              </a:rPr>
              <a:t>9</a:t>
            </a:r>
            <a:r>
              <a:rPr sz="1600" spc="-65" smtClean="0">
                <a:latin typeface="Arial"/>
                <a:cs typeface="Arial"/>
              </a:rPr>
              <a:t>X</a:t>
            </a:r>
            <a:r>
              <a:rPr sz="1600" spc="-40" smtClean="0">
                <a:latin typeface="Arial"/>
                <a:cs typeface="Arial"/>
              </a:rPr>
              <a:t>0</a:t>
            </a:r>
            <a:r>
              <a:rPr sz="1600" spc="-20" smtClean="0">
                <a:latin typeface="Microsoft JhengHei"/>
                <a:cs typeface="Microsoft JhengHei"/>
              </a:rPr>
              <a:t>时，</a:t>
            </a:r>
            <a:r>
              <a:rPr sz="1600" spc="-10" smtClean="0">
                <a:latin typeface="Microsoft JhengHei"/>
                <a:cs typeface="Microsoft JhengHei"/>
              </a:rPr>
              <a:t>每</a:t>
            </a:r>
            <a:r>
              <a:rPr sz="1600" spc="-20" smtClean="0">
                <a:latin typeface="Microsoft JhengHei"/>
                <a:cs typeface="Microsoft JhengHei"/>
              </a:rPr>
              <a:t>个电</a:t>
            </a:r>
            <a:r>
              <a:rPr sz="1600" spc="-10" smtClean="0">
                <a:latin typeface="Microsoft JhengHei"/>
                <a:cs typeface="Microsoft JhengHei"/>
              </a:rPr>
              <a:t>源</a:t>
            </a:r>
            <a:r>
              <a:rPr sz="1600" spc="-20" smtClean="0">
                <a:latin typeface="Microsoft JhengHei"/>
                <a:cs typeface="Microsoft JhengHei"/>
              </a:rPr>
              <a:t>模块需</a:t>
            </a:r>
            <a:r>
              <a:rPr sz="1600" spc="-5" smtClean="0">
                <a:latin typeface="Microsoft JhengHei"/>
                <a:cs typeface="Microsoft JhengHei"/>
              </a:rPr>
              <a:t>要</a:t>
            </a:r>
            <a:r>
              <a:rPr sz="1600" spc="-20" smtClean="0">
                <a:latin typeface="Microsoft JhengHei"/>
                <a:cs typeface="Microsoft JhengHei"/>
              </a:rPr>
              <a:t>新</a:t>
            </a:r>
            <a:r>
              <a:rPr sz="1600" spc="-35" smtClean="0">
                <a:latin typeface="Microsoft JhengHei"/>
                <a:cs typeface="Microsoft JhengHei"/>
              </a:rPr>
              <a:t>增</a:t>
            </a:r>
            <a:r>
              <a:rPr sz="1600" spc="-10" smtClean="0">
                <a:latin typeface="Arial"/>
                <a:cs typeface="Arial"/>
              </a:rPr>
              <a:t>1</a:t>
            </a:r>
            <a:r>
              <a:rPr sz="1600" spc="-10" smtClean="0">
                <a:latin typeface="Microsoft JhengHei"/>
                <a:cs typeface="Microsoft JhengHei"/>
              </a:rPr>
              <a:t>路</a:t>
            </a:r>
            <a:r>
              <a:rPr sz="1600" spc="-20" smtClean="0">
                <a:latin typeface="Microsoft JhengHei"/>
                <a:cs typeface="Microsoft JhengHei"/>
              </a:rPr>
              <a:t>空开。</a:t>
            </a:r>
            <a:endParaRPr sz="1600">
              <a:latin typeface="Microsoft JhengHei"/>
              <a:cs typeface="Microsoft JhengHei"/>
            </a:endParaRPr>
          </a:p>
          <a:p>
            <a:pPr>
              <a:lnSpc>
                <a:spcPts val="900"/>
              </a:lnSpc>
              <a:spcBef>
                <a:spcPts val="20"/>
              </a:spcBef>
            </a:pPr>
            <a:endParaRPr sz="90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600" spc="-10" smtClean="0">
                <a:latin typeface="Microsoft JhengHei"/>
                <a:cs typeface="Microsoft JhengHei"/>
              </a:rPr>
              <a:t>在安装之间</a:t>
            </a:r>
            <a:r>
              <a:rPr sz="1600" spc="-20" smtClean="0">
                <a:latin typeface="Microsoft JhengHei"/>
                <a:cs typeface="Microsoft JhengHei"/>
              </a:rPr>
              <a:t>，需</a:t>
            </a:r>
            <a:r>
              <a:rPr sz="1600" spc="-10" smtClean="0">
                <a:latin typeface="Microsoft JhengHei"/>
                <a:cs typeface="Microsoft JhengHei"/>
              </a:rPr>
              <a:t>要</a:t>
            </a:r>
            <a:r>
              <a:rPr sz="1600" spc="-20" smtClean="0">
                <a:latin typeface="Microsoft JhengHei"/>
                <a:cs typeface="Microsoft JhengHei"/>
              </a:rPr>
              <a:t>确定</a:t>
            </a:r>
            <a:r>
              <a:rPr sz="1600" spc="-10" smtClean="0">
                <a:latin typeface="Microsoft JhengHei"/>
                <a:cs typeface="Microsoft JhengHei"/>
              </a:rPr>
              <a:t>站</a:t>
            </a:r>
            <a:r>
              <a:rPr sz="1600" spc="-20" smtClean="0">
                <a:latin typeface="Microsoft JhengHei"/>
                <a:cs typeface="Microsoft JhengHei"/>
              </a:rPr>
              <a:t>点是</a:t>
            </a:r>
            <a:r>
              <a:rPr sz="1600" spc="-10" smtClean="0">
                <a:latin typeface="Microsoft JhengHei"/>
                <a:cs typeface="Microsoft JhengHei"/>
              </a:rPr>
              <a:t>否</a:t>
            </a:r>
            <a:r>
              <a:rPr sz="1600" spc="-20" smtClean="0">
                <a:latin typeface="Microsoft JhengHei"/>
                <a:cs typeface="Microsoft JhengHei"/>
              </a:rPr>
              <a:t>有足</a:t>
            </a:r>
            <a:r>
              <a:rPr sz="1600" spc="-10" smtClean="0">
                <a:latin typeface="Microsoft JhengHei"/>
                <a:cs typeface="Microsoft JhengHei"/>
              </a:rPr>
              <a:t>够</a:t>
            </a:r>
            <a:r>
              <a:rPr sz="1600" spc="-20" smtClean="0">
                <a:latin typeface="Microsoft JhengHei"/>
                <a:cs typeface="Microsoft JhengHei"/>
              </a:rPr>
              <a:t>的空</a:t>
            </a:r>
            <a:r>
              <a:rPr sz="1600" spc="-10" smtClean="0">
                <a:latin typeface="Microsoft JhengHei"/>
                <a:cs typeface="Microsoft JhengHei"/>
              </a:rPr>
              <a:t>闲</a:t>
            </a:r>
            <a:r>
              <a:rPr sz="1600" spc="-20" smtClean="0">
                <a:latin typeface="Microsoft JhengHei"/>
                <a:cs typeface="Microsoft JhengHei"/>
              </a:rPr>
              <a:t>空开。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16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部件介绍－</a:t>
            </a: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5G</a:t>
            </a:r>
            <a:r>
              <a:rPr sz="3200" b="1" spc="3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160" smtClean="0">
                <a:solidFill>
                  <a:srgbClr val="C00000"/>
                </a:solidFill>
                <a:latin typeface="Arial"/>
                <a:cs typeface="Arial"/>
              </a:rPr>
              <a:t>NR</a:t>
            </a: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-25" smtClean="0">
                <a:solidFill>
                  <a:srgbClr val="C00000"/>
                </a:solidFill>
                <a:latin typeface="Arial"/>
                <a:cs typeface="Arial"/>
              </a:rPr>
              <a:t>BB</a:t>
            </a:r>
            <a:r>
              <a:rPr sz="3200" b="1" spc="-20" smtClean="0">
                <a:solidFill>
                  <a:srgbClr val="C00000"/>
                </a:solidFill>
                <a:latin typeface="Arial"/>
                <a:cs typeface="Arial"/>
              </a:rPr>
              <a:t>U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单板功</a:t>
            </a:r>
            <a:r>
              <a:rPr sz="3200" b="1" spc="-5" smtClean="0">
                <a:solidFill>
                  <a:srgbClr val="C00000"/>
                </a:solidFill>
                <a:latin typeface="Microsoft JhengHei"/>
                <a:cs typeface="Microsoft JhengHei"/>
              </a:rPr>
              <a:t>能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介绍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25296" y="2156714"/>
            <a:ext cx="11050803" cy="0"/>
          </a:xfrm>
          <a:custGeom>
            <a:rect l="l" t="t" r="r" b="b"/>
            <a:pathLst>
              <a:path w="11050803">
                <a:moveTo>
                  <a:pt x="0" y="0"/>
                </a:moveTo>
                <a:lnTo>
                  <a:pt x="1105080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925296" y="3468242"/>
            <a:ext cx="11050803" cy="0"/>
          </a:xfrm>
          <a:custGeom>
            <a:rect l="l" t="t" r="r" b="b"/>
            <a:pathLst>
              <a:path w="11050803">
                <a:moveTo>
                  <a:pt x="0" y="0"/>
                </a:moveTo>
                <a:lnTo>
                  <a:pt x="6767601" y="0"/>
                </a:lnTo>
                <a:lnTo>
                  <a:pt x="1105080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925296" y="3919601"/>
            <a:ext cx="6773951" cy="0"/>
          </a:xfrm>
          <a:custGeom>
            <a:rect l="l" t="t" r="r" b="b"/>
            <a:pathLst>
              <a:path w="6773951">
                <a:moveTo>
                  <a:pt x="0" y="0"/>
                </a:moveTo>
                <a:lnTo>
                  <a:pt x="6773951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17</a:t>
            </a:fld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16306" y="1071752"/>
          <a:ext cx="11659793" cy="502380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6290"/>
                <a:gridCol w="1025423"/>
                <a:gridCol w="2662477"/>
                <a:gridCol w="3073350"/>
                <a:gridCol w="4264152"/>
              </a:tblGrid>
              <a:tr h="514096">
                <a:tc>
                  <a:txBody>
                    <a:bodyPr vert="horz" wrap="square"/>
                    <a:lstStyle/>
                    <a:p>
                      <a:pPr marL="139065">
                        <a:lnSpc>
                          <a:spcPct val="100000"/>
                        </a:lnSpc>
                      </a:pPr>
                      <a:r>
                        <a:rPr sz="1100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单板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26695">
                        <a:lnSpc>
                          <a:spcPct val="100000"/>
                        </a:lnSpc>
                      </a:pPr>
                      <a:r>
                        <a:rPr sz="1100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硬件类型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381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100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规格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5240" algn="ctr">
                        <a:lnSpc>
                          <a:spcPct val="100000"/>
                        </a:lnSpc>
                      </a:pPr>
                      <a:r>
                        <a:rPr sz="1100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功能</a:t>
                      </a:r>
                      <a:endParaRPr sz="11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</a:tr>
              <a:tr h="676841">
                <a:tc>
                  <a:txBody>
                    <a:bodyPr vert="horz" wrap="square"/>
                    <a:lstStyle/>
                    <a:p>
                      <a:pPr marL="5715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UMPT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20320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spc="-13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e3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45085" marR="66040">
                        <a:lnSpc>
                          <a:spcPct val="100099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吞吐量（单板能力）：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10G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最大用户连接数：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5G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N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3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540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 传输接口：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2*FE/GE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电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)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2*10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E(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光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45720" marR="7556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5G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NR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主控板，支持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PS&amp;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北斗双模星卡，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5G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NR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场景配套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SR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AN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13.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及以后版本，支持</a:t>
                      </a:r>
                      <a:r>
                        <a:rPr sz="1200" spc="-8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D/</a:t>
                      </a:r>
                      <a:r>
                        <a:rPr sz="1200" spc="-7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/NB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/NR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  <a:tr h="473270"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986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UMPTb9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45085" marR="24231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吞吐量（单板能力）：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2G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最大用户连接数：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10800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，支持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*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光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+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*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电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5720" marR="482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面向上下行解耦场景，利旧现网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DD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主控板场景用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UMPTb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 支持</a:t>
                      </a:r>
                      <a:r>
                        <a:rPr sz="1200" spc="-8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D/</a:t>
                      </a:r>
                      <a:r>
                        <a:rPr sz="1200" spc="-7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/N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08692"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175895" marR="174625" indent="-3175">
                        <a:lnSpc>
                          <a:spcPts val="469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UBBP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w1 UBB</a:t>
                      </a:r>
                      <a:r>
                        <a:rPr sz="1200" spc="-5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e10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 vert="horz" wrap="square"/>
                    <a:lstStyle/>
                    <a:p>
                      <a:pPr marL="450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PR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接口，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口，最大接口速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率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25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-35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Q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口，最大接口速率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100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450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互联口，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450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5G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NR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3x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00MHz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64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64R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+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3x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4R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ts val="800"/>
                        </a:lnSpc>
                        <a:spcBef>
                          <a:spcPts val="5"/>
                        </a:spcBef>
                      </a:pPr>
                      <a:endParaRPr sz="800"/>
                    </a:p>
                    <a:p>
                      <a:pPr>
                        <a:lnSpc>
                          <a:spcPts val="1000"/>
                        </a:lnSpc>
                      </a:pPr>
                      <a:endParaRPr sz="1000"/>
                    </a:p>
                    <a:p>
                      <a:pPr marL="45085">
                        <a:lnSpc>
                          <a:spcPts val="116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CP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RI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接口，接口速率：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2.5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.9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DD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3*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20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572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5G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NR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全宽基带板：实现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NR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基带信号处理功能。最大功耗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4572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500W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  <a:tr h="251904">
                <a:tc>
                  <a:txBody>
                    <a:bodyPr vert="horz" wrap="square"/>
                    <a:lstStyle/>
                    <a:p>
                      <a:pPr marL="3873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UBB</a:t>
                      </a:r>
                      <a:r>
                        <a:rPr sz="1200" spc="-5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 gridSpan="2"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5720">
                        <a:lnSpc>
                          <a:spcPts val="1365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面向上下行解耦场景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380624"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17589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UBB</a:t>
                      </a:r>
                      <a:r>
                        <a:rPr sz="1200" spc="-5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e11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45085" marR="260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CP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RI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接口，接口速率：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2.5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.9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only: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6*20M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1231"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2034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UBB</a:t>
                      </a:r>
                      <a:r>
                        <a:rPr sz="1200" spc="-5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e9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45085" marR="260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CP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RI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接口，接口速率：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2.5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.9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DD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only: 9*20M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572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场景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01802"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UPEU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97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UPEUe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45085" marR="144272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输出功率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)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1pcs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1100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pcs</a:t>
                      </a:r>
                      <a:r>
                        <a:rPr sz="1200" spc="-3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UPE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e: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2000W(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均流模式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)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双路电源输入，占用两个配电口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450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支持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路干接点告警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5720" marR="29591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电源和监控板：支持电源均流，把–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48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DC</a:t>
                      </a:r>
                      <a:r>
                        <a:rPr sz="12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转换成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+12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 DC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27240">
                <a:tc>
                  <a:txBody>
                    <a:bodyPr vert="horz" wrap="square"/>
                    <a:lstStyle/>
                    <a:p>
                      <a:pPr marL="128905">
                        <a:lnSpc>
                          <a:spcPct val="100000"/>
                        </a:lnSpc>
                      </a:pPr>
                      <a:r>
                        <a:rPr sz="1200" spc="-9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N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81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28295">
                        <a:lnSpc>
                          <a:spcPct val="100000"/>
                        </a:lnSpc>
                      </a:pPr>
                      <a:r>
                        <a:rPr sz="1200" spc="-9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AN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50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最大散热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)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2100W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572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中的风扇板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381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18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部件介绍－</a:t>
            </a: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5G</a:t>
            </a:r>
            <a:r>
              <a:rPr sz="3200" b="1" spc="3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160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3200" b="1" spc="150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基站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BBU</a:t>
            </a:r>
            <a:r>
              <a:rPr sz="3200" b="1" spc="25" smtClean="0">
                <a:solidFill>
                  <a:srgbClr val="C00000"/>
                </a:solidFill>
                <a:latin typeface="Arial"/>
                <a:cs typeface="Arial"/>
              </a:rPr>
              <a:t>5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90</a:t>
            </a:r>
            <a:r>
              <a:rPr sz="3200" b="1" spc="21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单板</a:t>
            </a:r>
            <a:r>
              <a:rPr sz="32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槽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位配</a:t>
            </a:r>
            <a:r>
              <a:rPr sz="3200" b="1" spc="-10" smtClean="0">
                <a:solidFill>
                  <a:srgbClr val="C00000"/>
                </a:solidFill>
                <a:latin typeface="Microsoft JhengHei"/>
                <a:cs typeface="Microsoft JhengHei"/>
              </a:rPr>
              <a:t>置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原则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98853" y="836548"/>
            <a:ext cx="2298700" cy="2216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1156970"/>
              </a:tabLst>
            </a:pPr>
            <a:r>
              <a:rPr sz="1400" b="1" smtClean="0">
                <a:latin typeface="Arial"/>
                <a:cs typeface="Arial"/>
              </a:rPr>
              <a:t>5G</a:t>
            </a:r>
            <a:r>
              <a:rPr sz="1400" b="1" spc="-20" smtClean="0">
                <a:latin typeface="Arial"/>
                <a:cs typeface="Arial"/>
              </a:rPr>
              <a:t> </a:t>
            </a:r>
            <a:r>
              <a:rPr sz="1400" b="1" spc="-10" smtClean="0">
                <a:latin typeface="Arial"/>
                <a:cs typeface="Arial"/>
              </a:rPr>
              <a:t>N</a:t>
            </a:r>
            <a:r>
              <a:rPr sz="1400" b="1" spc="-5" smtClean="0">
                <a:latin typeface="Arial"/>
                <a:cs typeface="Arial"/>
              </a:rPr>
              <a:t>R</a:t>
            </a:r>
            <a:r>
              <a:rPr sz="1400" spc="20" smtClean="0">
                <a:latin typeface="Microsoft JhengHei"/>
                <a:cs typeface="Microsoft JhengHei"/>
              </a:rPr>
              <a:t>典</a:t>
            </a:r>
            <a:r>
              <a:rPr sz="1400" spc="0" smtClean="0">
                <a:latin typeface="Microsoft JhengHei"/>
                <a:cs typeface="Microsoft JhengHei"/>
              </a:rPr>
              <a:t>配	</a:t>
            </a:r>
            <a:r>
              <a:rPr sz="1400" b="1" spc="0" smtClean="0">
                <a:latin typeface="Arial"/>
                <a:cs typeface="Arial"/>
              </a:rPr>
              <a:t>S</a:t>
            </a:r>
            <a:r>
              <a:rPr sz="1400" b="1" spc="-75" smtClean="0">
                <a:latin typeface="Arial"/>
                <a:cs typeface="Arial"/>
              </a:rPr>
              <a:t>11</a:t>
            </a:r>
            <a:r>
              <a:rPr sz="1400" b="1" spc="0" smtClean="0">
                <a:latin typeface="Arial"/>
                <a:cs typeface="Arial"/>
              </a:rPr>
              <a:t>1_64</a:t>
            </a:r>
            <a:r>
              <a:rPr sz="1400" b="1" spc="-10" smtClean="0">
                <a:latin typeface="Arial"/>
                <a:cs typeface="Arial"/>
              </a:rPr>
              <a:t>T</a:t>
            </a:r>
            <a:r>
              <a:rPr sz="1400" b="1" spc="-15" smtClean="0">
                <a:latin typeface="Arial"/>
                <a:cs typeface="Arial"/>
              </a:rPr>
              <a:t>6</a:t>
            </a:r>
            <a:r>
              <a:rPr sz="1400" b="1" spc="0" smtClean="0">
                <a:latin typeface="Arial"/>
                <a:cs typeface="Arial"/>
              </a:rPr>
              <a:t>4R</a:t>
            </a:r>
            <a:endParaRPr sz="1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76235" y="816483"/>
            <a:ext cx="739140" cy="2159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mtClean="0">
                <a:latin typeface="Microsoft JhengHei"/>
                <a:cs typeface="Microsoft JhengHei"/>
              </a:rPr>
              <a:t>槽位满配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8858" y="5604052"/>
            <a:ext cx="6015990" cy="7112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mtClean="0">
                <a:latin typeface="Microsoft JhengHei"/>
                <a:cs typeface="Microsoft JhengHei"/>
              </a:rPr>
              <a:t>说明：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ts val="550"/>
              </a:lnSpc>
              <a:spcBef>
                <a:spcPts val="26"/>
              </a:spcBef>
            </a:pPr>
            <a:endParaRPr sz="550"/>
          </a:p>
          <a:p>
            <a:pPr marL="12700">
              <a:lnSpc>
                <a:spcPct val="100000"/>
              </a:lnSpc>
            </a:pPr>
            <a:r>
              <a:rPr sz="1200" spc="-15" smtClean="0">
                <a:latin typeface="Arial"/>
                <a:cs typeface="Arial"/>
              </a:rPr>
              <a:t>1</a:t>
            </a:r>
            <a:r>
              <a:rPr sz="1200" spc="0" smtClean="0">
                <a:latin typeface="Microsoft JhengHei"/>
                <a:cs typeface="Microsoft JhengHei"/>
              </a:rPr>
              <a:t>、</a:t>
            </a:r>
            <a:r>
              <a:rPr sz="1200" spc="-90" smtClean="0">
                <a:latin typeface="Arial"/>
                <a:cs typeface="Arial"/>
              </a:rPr>
              <a:t>U</a:t>
            </a:r>
            <a:r>
              <a:rPr sz="1200" spc="-114" smtClean="0">
                <a:latin typeface="Arial"/>
                <a:cs typeface="Arial"/>
              </a:rPr>
              <a:t>PE</a:t>
            </a:r>
            <a:r>
              <a:rPr sz="1200" spc="-120" smtClean="0">
                <a:latin typeface="Arial"/>
                <a:cs typeface="Arial"/>
              </a:rPr>
              <a:t>U</a:t>
            </a:r>
            <a:r>
              <a:rPr sz="1200" spc="105" smtClean="0">
                <a:latin typeface="Arial"/>
                <a:cs typeface="Arial"/>
              </a:rPr>
              <a:t>e</a:t>
            </a:r>
            <a:r>
              <a:rPr sz="1200" spc="105" smtClean="0">
                <a:latin typeface="Microsoft JhengHei"/>
                <a:cs typeface="Microsoft JhengHei"/>
              </a:rPr>
              <a:t>电源环境监控模块根据功耗来配置，大于等于</a:t>
            </a:r>
            <a:r>
              <a:rPr sz="1200" spc="-15" smtClean="0">
                <a:latin typeface="Arial"/>
                <a:cs typeface="Arial"/>
              </a:rPr>
              <a:t>2</a:t>
            </a:r>
            <a:r>
              <a:rPr sz="1200" spc="0" smtClean="0">
                <a:latin typeface="Microsoft JhengHei"/>
                <a:cs typeface="Microsoft JhengHei"/>
              </a:rPr>
              <a:t>块基带板时配置第二块</a:t>
            </a:r>
            <a:r>
              <a:rPr sz="1200" spc="-90" smtClean="0">
                <a:latin typeface="Arial"/>
                <a:cs typeface="Arial"/>
              </a:rPr>
              <a:t>U</a:t>
            </a:r>
            <a:r>
              <a:rPr sz="1200" spc="-114" smtClean="0">
                <a:latin typeface="Arial"/>
                <a:cs typeface="Arial"/>
              </a:rPr>
              <a:t>PE</a:t>
            </a:r>
            <a:r>
              <a:rPr sz="1200" spc="-120" smtClean="0">
                <a:latin typeface="Arial"/>
                <a:cs typeface="Arial"/>
              </a:rPr>
              <a:t>U</a:t>
            </a:r>
            <a:r>
              <a:rPr sz="1200" spc="105" smtClean="0">
                <a:latin typeface="Arial"/>
                <a:cs typeface="Arial"/>
              </a:rPr>
              <a:t>e</a:t>
            </a:r>
            <a:r>
              <a:rPr sz="1200" spc="105" smtClean="0">
                <a:latin typeface="Microsoft JhengHei"/>
                <a:cs typeface="Microsoft JhengHei"/>
              </a:rPr>
              <a:t>。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ts val="550"/>
              </a:lnSpc>
              <a:spcBef>
                <a:spcPts val="25"/>
              </a:spcBef>
            </a:pPr>
            <a:endParaRPr sz="550"/>
          </a:p>
          <a:p>
            <a:pPr marL="12700">
              <a:lnSpc>
                <a:spcPct val="100000"/>
              </a:lnSpc>
            </a:pPr>
            <a:r>
              <a:rPr sz="1200" spc="-15" smtClean="0">
                <a:latin typeface="Arial"/>
                <a:cs typeface="Arial"/>
              </a:rPr>
              <a:t>2</a:t>
            </a:r>
            <a:r>
              <a:rPr sz="1200" spc="0" smtClean="0">
                <a:latin typeface="Microsoft JhengHei"/>
                <a:cs typeface="Microsoft JhengHei"/>
              </a:rPr>
              <a:t>、典配</a:t>
            </a:r>
            <a:r>
              <a:rPr sz="1200" spc="-110" smtClean="0">
                <a:latin typeface="Arial"/>
                <a:cs typeface="Arial"/>
              </a:rPr>
              <a:t>BBU</a:t>
            </a:r>
            <a:r>
              <a:rPr sz="1200" spc="0" smtClean="0">
                <a:latin typeface="Microsoft JhengHei"/>
                <a:cs typeface="Microsoft JhengHei"/>
              </a:rPr>
              <a:t>功耗：</a:t>
            </a:r>
            <a:r>
              <a:rPr sz="1200" spc="-5" smtClean="0">
                <a:latin typeface="Arial"/>
                <a:cs typeface="Arial"/>
              </a:rPr>
              <a:t>1000</a:t>
            </a:r>
            <a:r>
              <a:rPr sz="1200" spc="0" smtClean="0">
                <a:latin typeface="Arial"/>
                <a:cs typeface="Arial"/>
              </a:rPr>
              <a:t>W</a:t>
            </a:r>
            <a:r>
              <a:rPr sz="1200" spc="0" smtClean="0">
                <a:latin typeface="Microsoft JhengHei"/>
                <a:cs typeface="Microsoft JhengHei"/>
              </a:rPr>
              <a:t>，满配</a:t>
            </a:r>
            <a:r>
              <a:rPr sz="1200" spc="-110" smtClean="0">
                <a:latin typeface="Arial"/>
                <a:cs typeface="Arial"/>
              </a:rPr>
              <a:t>BBU</a:t>
            </a:r>
            <a:r>
              <a:rPr sz="1200" spc="0" smtClean="0">
                <a:latin typeface="Microsoft JhengHei"/>
                <a:cs typeface="Microsoft JhengHei"/>
              </a:rPr>
              <a:t>功耗：</a:t>
            </a:r>
            <a:r>
              <a:rPr sz="1200" spc="10" smtClean="0">
                <a:latin typeface="Microsoft JhengHei"/>
                <a:cs typeface="Microsoft JhengHei"/>
              </a:rPr>
              <a:t> </a:t>
            </a:r>
            <a:r>
              <a:rPr sz="1200" spc="-5" smtClean="0">
                <a:latin typeface="Arial"/>
                <a:cs typeface="Arial"/>
              </a:rPr>
              <a:t>2100W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9219" y="2323020"/>
          <a:ext cx="11129467" cy="32132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44626"/>
                <a:gridCol w="985646"/>
                <a:gridCol w="938148"/>
                <a:gridCol w="617733"/>
                <a:gridCol w="1139819"/>
                <a:gridCol w="6574917"/>
              </a:tblGrid>
              <a:tr h="416496">
                <a:tc>
                  <a:txBody>
                    <a:bodyPr vert="horz" wrap="square"/>
                    <a:lstStyle/>
                    <a:p>
                      <a:pPr marL="228600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名称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170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选配</a:t>
                      </a:r>
                      <a:r>
                        <a:rPr sz="1400" b="1" spc="-5" smtClean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/</a:t>
                      </a:r>
                      <a:r>
                        <a:rPr sz="1400" b="1" spc="0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必配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8585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最大配置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49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6349">
                      <a:solidFill>
                        <a:srgbClr val="000000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0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槽位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配置说明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</a:tr>
              <a:tr h="343662">
                <a:tc>
                  <a:txBody>
                    <a:bodyPr vert="horz" wrap="square"/>
                    <a:lstStyle/>
                    <a:p>
                      <a:pPr marL="577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spc="-13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e3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49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ot7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49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单个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spc="-13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优先配置在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7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槽位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51434">
                <a:tc>
                  <a:txBody>
                    <a:bodyPr vert="horz" wrap="square"/>
                    <a:lstStyle/>
                    <a:p>
                      <a:pPr marL="577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UBBP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3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49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ot0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ot2/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lot4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49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中槽位配置优先级：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t0&gt;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lot2&gt;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lot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。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43788">
                <a:tc>
                  <a:txBody>
                    <a:bodyPr vert="horz" wrap="square"/>
                    <a:lstStyle/>
                    <a:p>
                      <a:pPr marL="57785">
                        <a:lnSpc>
                          <a:spcPct val="100000"/>
                        </a:lnSpc>
                      </a:pPr>
                      <a:r>
                        <a:rPr sz="1200" spc="-9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AN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49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ot16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49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只能配置在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槽位（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BBU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3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自带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1pc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，无需额外配置）；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68528">
                <a:tc>
                  <a:txBody>
                    <a:bodyPr vert="horz" wrap="square"/>
                    <a:lstStyle/>
                    <a:p>
                      <a:pPr marL="577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UPEUe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49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或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ot19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49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66040" marR="148590">
                        <a:lnSpc>
                          <a:spcPct val="14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电源环境监控模块。槽位优先级：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&gt;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；（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已自带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块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UPEUc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，最多再额外 配置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1pc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）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01142">
                <a:tc>
                  <a:txBody>
                    <a:bodyPr vert="horz" wrap="square"/>
                    <a:lstStyle/>
                    <a:p>
                      <a:pPr marL="577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USCU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选配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49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ot0~S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ot5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49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ot4 &gt;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ot2 &gt;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ot0 &gt;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 &gt;Slot3 &gt;Slot5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75538">
                <a:tc>
                  <a:txBody>
                    <a:bodyPr vert="horz" wrap="square"/>
                    <a:lstStyle/>
                    <a:p>
                      <a:pPr marL="5778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选配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49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Slot18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49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716051" y="1130808"/>
          <a:ext cx="4205071" cy="1038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0064"/>
                <a:gridCol w="1330197"/>
                <a:gridCol w="1430909"/>
                <a:gridCol w="695325"/>
              </a:tblGrid>
              <a:tr h="254888">
                <a:tc rowSpan="4">
                  <a:txBody>
                    <a:bodyPr vert="horz" wrap="square"/>
                    <a:lstStyle/>
                    <a:p>
                      <a:pPr marL="159385">
                        <a:lnSpc>
                          <a:spcPct val="100000"/>
                        </a:lnSpc>
                      </a:pPr>
                      <a:r>
                        <a:rPr sz="1200" b="1" spc="-7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ANf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b="1" spc="-5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b="1" spc="25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w1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488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488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UPEUe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488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9890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b="1" spc="-114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e3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7140702" y="1096772"/>
          <a:ext cx="4204970" cy="107264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0090"/>
                <a:gridCol w="1330198"/>
                <a:gridCol w="1430908"/>
                <a:gridCol w="695198"/>
              </a:tblGrid>
              <a:tr h="263398">
                <a:tc rowSpan="4">
                  <a:txBody>
                    <a:bodyPr vert="horz" wrap="square"/>
                    <a:lstStyle/>
                    <a:p>
                      <a:pPr marL="160020">
                        <a:lnSpc>
                          <a:spcPct val="100000"/>
                        </a:lnSpc>
                      </a:pPr>
                      <a:r>
                        <a:rPr sz="1200" b="1" spc="-7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ANf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b="1" spc="-5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b="1" spc="25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w1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 marL="84455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UPEUe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3397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b="1" spc="-5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b="1" spc="25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w1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339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b="1" spc="-5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b="1" spc="25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w1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 marL="84455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UPEUe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339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9890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b="1" spc="-114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b="1" spc="0" smtClean="0">
                          <a:latin typeface="Arial"/>
                          <a:cs typeface="Arial"/>
                        </a:rPr>
                        <a:t>e3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19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部件介绍－</a:t>
            </a:r>
            <a:r>
              <a:rPr sz="2000" b="1" spc="50" smtClean="0">
                <a:solidFill>
                  <a:srgbClr val="C00000"/>
                </a:solidFill>
                <a:latin typeface="Arial"/>
                <a:cs typeface="Arial"/>
              </a:rPr>
              <a:t>FDD</a:t>
            </a:r>
            <a:r>
              <a:rPr sz="2000" b="1" spc="2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2000" b="1" spc="170" smtClean="0">
                <a:solidFill>
                  <a:srgbClr val="C00000"/>
                </a:solidFill>
                <a:latin typeface="Arial"/>
                <a:cs typeface="Arial"/>
              </a:rPr>
              <a:t>1800M</a:t>
            </a:r>
            <a:r>
              <a:rPr sz="2000" b="1" spc="170" smtClean="0">
                <a:solidFill>
                  <a:srgbClr val="C00000"/>
                </a:solidFill>
                <a:latin typeface="Microsoft JhengHei"/>
                <a:cs typeface="Microsoft JhengHei"/>
              </a:rPr>
              <a:t>上下行解耦</a:t>
            </a:r>
            <a:r>
              <a:rPr sz="2000" b="1" spc="40" smtClean="0">
                <a:solidFill>
                  <a:srgbClr val="C00000"/>
                </a:solidFill>
                <a:latin typeface="Arial"/>
                <a:cs typeface="Arial"/>
              </a:rPr>
              <a:t>5G</a:t>
            </a:r>
            <a:r>
              <a:rPr sz="2000" b="1" spc="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2000" b="1" spc="100" smtClean="0">
                <a:solidFill>
                  <a:srgbClr val="C00000"/>
                </a:solidFill>
                <a:latin typeface="Arial"/>
                <a:cs typeface="Arial"/>
              </a:rPr>
              <a:t>N</a:t>
            </a:r>
            <a:r>
              <a:rPr sz="2000" b="1" spc="105" smtClean="0">
                <a:solidFill>
                  <a:srgbClr val="C00000"/>
                </a:solidFill>
                <a:latin typeface="Arial"/>
                <a:cs typeface="Arial"/>
              </a:rPr>
              <a:t>R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与</a:t>
            </a:r>
            <a:r>
              <a:rPr sz="2000" b="1" spc="-105" smtClean="0">
                <a:solidFill>
                  <a:srgbClr val="C00000"/>
                </a:solidFill>
                <a:latin typeface="Arial"/>
                <a:cs typeface="Arial"/>
              </a:rPr>
              <a:t>LT</a:t>
            </a:r>
            <a:r>
              <a:rPr sz="2000" b="1" spc="-120" smtClean="0">
                <a:solidFill>
                  <a:srgbClr val="C00000"/>
                </a:solidFill>
                <a:latin typeface="Arial"/>
                <a:cs typeface="Arial"/>
              </a:rPr>
              <a:t>E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共框部署</a:t>
            </a:r>
            <a:r>
              <a:rPr sz="2000" b="1" spc="-15" smtClean="0">
                <a:solidFill>
                  <a:srgbClr val="C00000"/>
                </a:solidFill>
                <a:latin typeface="Arial"/>
                <a:cs typeface="Arial"/>
              </a:rPr>
              <a:t>BB</a:t>
            </a:r>
            <a:r>
              <a:rPr sz="2000" b="1" spc="-30" smtClean="0">
                <a:solidFill>
                  <a:srgbClr val="C00000"/>
                </a:solidFill>
                <a:latin typeface="Arial"/>
                <a:cs typeface="Arial"/>
              </a:rPr>
              <a:t>U</a:t>
            </a:r>
            <a:r>
              <a:rPr sz="2000" b="1" spc="120" smtClean="0">
                <a:solidFill>
                  <a:srgbClr val="C00000"/>
                </a:solidFill>
                <a:latin typeface="Arial"/>
                <a:cs typeface="Arial"/>
              </a:rPr>
              <a:t>5900</a:t>
            </a:r>
            <a:r>
              <a:rPr sz="2000" b="1" spc="120" smtClean="0">
                <a:solidFill>
                  <a:srgbClr val="C00000"/>
                </a:solidFill>
                <a:latin typeface="Microsoft JhengHei"/>
                <a:cs typeface="Microsoft JhengHei"/>
              </a:rPr>
              <a:t>单板槽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位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配置</a:t>
            </a:r>
            <a:r>
              <a:rPr sz="20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原</a:t>
            </a:r>
            <a:r>
              <a:rPr sz="20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则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08477" y="1003553"/>
            <a:ext cx="926465" cy="2216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mtClean="0">
                <a:latin typeface="Arial"/>
                <a:cs typeface="Arial"/>
              </a:rPr>
              <a:t>5G</a:t>
            </a:r>
            <a:r>
              <a:rPr sz="1400" b="1" spc="-20" smtClean="0">
                <a:latin typeface="Arial"/>
                <a:cs typeface="Arial"/>
              </a:rPr>
              <a:t> </a:t>
            </a:r>
            <a:r>
              <a:rPr sz="1400" b="1" spc="-10" smtClean="0">
                <a:latin typeface="Arial"/>
                <a:cs typeface="Arial"/>
              </a:rPr>
              <a:t>N</a:t>
            </a:r>
            <a:r>
              <a:rPr sz="1400" b="1" spc="-5" smtClean="0">
                <a:latin typeface="Arial"/>
                <a:cs typeface="Arial"/>
              </a:rPr>
              <a:t>R</a:t>
            </a:r>
            <a:r>
              <a:rPr sz="1400" spc="20" smtClean="0">
                <a:latin typeface="Microsoft JhengHei"/>
                <a:cs typeface="Microsoft JhengHei"/>
              </a:rPr>
              <a:t>典</a:t>
            </a:r>
            <a:r>
              <a:rPr sz="1400" spc="0" smtClean="0">
                <a:latin typeface="Microsoft JhengHei"/>
                <a:cs typeface="Microsoft JhengHei"/>
              </a:rPr>
              <a:t>置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953383" y="1000505"/>
            <a:ext cx="3474085" cy="2247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mtClean="0">
                <a:latin typeface="Arial"/>
                <a:cs typeface="Arial"/>
              </a:rPr>
              <a:t>5G</a:t>
            </a:r>
            <a:r>
              <a:rPr sz="1400" b="1" spc="-10" smtClean="0">
                <a:latin typeface="Arial"/>
                <a:cs typeface="Arial"/>
              </a:rPr>
              <a:t> N</a:t>
            </a:r>
            <a:r>
              <a:rPr sz="1400" b="1" spc="0" smtClean="0">
                <a:latin typeface="Arial"/>
                <a:cs typeface="Arial"/>
              </a:rPr>
              <a:t>R</a:t>
            </a:r>
            <a:r>
              <a:rPr sz="1400" b="1" spc="-5" smtClean="0">
                <a:latin typeface="Arial"/>
                <a:cs typeface="Arial"/>
              </a:rPr>
              <a:t> </a:t>
            </a:r>
            <a:r>
              <a:rPr sz="1400" b="1" spc="0" smtClean="0">
                <a:latin typeface="Arial"/>
                <a:cs typeface="Arial"/>
              </a:rPr>
              <a:t>S</a:t>
            </a:r>
            <a:r>
              <a:rPr sz="1400" b="1" spc="-75" smtClean="0">
                <a:latin typeface="Arial"/>
                <a:cs typeface="Arial"/>
              </a:rPr>
              <a:t>11</a:t>
            </a:r>
            <a:r>
              <a:rPr sz="1400" b="1" spc="0" smtClean="0">
                <a:latin typeface="Arial"/>
                <a:cs typeface="Arial"/>
              </a:rPr>
              <a:t>1_6</a:t>
            </a:r>
            <a:r>
              <a:rPr sz="1400" b="1" spc="-15" smtClean="0">
                <a:latin typeface="Arial"/>
                <a:cs typeface="Arial"/>
              </a:rPr>
              <a:t>4</a:t>
            </a:r>
            <a:r>
              <a:rPr sz="1400" b="1" spc="-10" smtClean="0">
                <a:latin typeface="Arial"/>
                <a:cs typeface="Arial"/>
              </a:rPr>
              <a:t>T</a:t>
            </a:r>
            <a:r>
              <a:rPr sz="1400" b="1" spc="0" smtClean="0">
                <a:latin typeface="Arial"/>
                <a:cs typeface="Arial"/>
              </a:rPr>
              <a:t>6</a:t>
            </a:r>
            <a:r>
              <a:rPr sz="1400" b="1" spc="-15" smtClean="0">
                <a:latin typeface="Arial"/>
                <a:cs typeface="Arial"/>
              </a:rPr>
              <a:t>4</a:t>
            </a:r>
            <a:r>
              <a:rPr sz="1400" b="1" spc="-10" smtClean="0">
                <a:latin typeface="Arial"/>
                <a:cs typeface="Arial"/>
              </a:rPr>
              <a:t>R</a:t>
            </a:r>
            <a:r>
              <a:rPr sz="1400" b="1" spc="0" smtClean="0">
                <a:latin typeface="Arial"/>
                <a:cs typeface="Arial"/>
              </a:rPr>
              <a:t>+</a:t>
            </a:r>
            <a:r>
              <a:rPr sz="1400" b="1" spc="-35" smtClean="0">
                <a:latin typeface="Arial"/>
                <a:cs typeface="Arial"/>
              </a:rPr>
              <a:t> </a:t>
            </a:r>
            <a:r>
              <a:rPr sz="1400" b="1" spc="0" smtClean="0">
                <a:latin typeface="Arial"/>
                <a:cs typeface="Arial"/>
              </a:rPr>
              <a:t>5G</a:t>
            </a:r>
            <a:r>
              <a:rPr sz="1400" b="1" spc="-20" smtClean="0">
                <a:latin typeface="Arial"/>
                <a:cs typeface="Arial"/>
              </a:rPr>
              <a:t> </a:t>
            </a:r>
            <a:r>
              <a:rPr sz="1400" b="1" spc="-10" smtClean="0">
                <a:latin typeface="Arial"/>
                <a:cs typeface="Arial"/>
              </a:rPr>
              <a:t>N</a:t>
            </a:r>
            <a:r>
              <a:rPr sz="1400" b="1" spc="0" smtClean="0">
                <a:latin typeface="Arial"/>
                <a:cs typeface="Arial"/>
              </a:rPr>
              <a:t>R</a:t>
            </a:r>
            <a:r>
              <a:rPr sz="1400" b="1" spc="-5" smtClean="0">
                <a:latin typeface="Arial"/>
                <a:cs typeface="Arial"/>
              </a:rPr>
              <a:t> </a:t>
            </a:r>
            <a:r>
              <a:rPr sz="1400" b="1" spc="0" smtClean="0">
                <a:latin typeface="Arial"/>
                <a:cs typeface="Arial"/>
              </a:rPr>
              <a:t>1800M</a:t>
            </a:r>
            <a:r>
              <a:rPr sz="1400" b="1" spc="-30" smtClean="0">
                <a:latin typeface="Arial"/>
                <a:cs typeface="Arial"/>
              </a:rPr>
              <a:t> </a:t>
            </a:r>
            <a:r>
              <a:rPr sz="1400" b="1" spc="0" smtClean="0">
                <a:latin typeface="Arial"/>
                <a:cs typeface="Arial"/>
              </a:rPr>
              <a:t>S</a:t>
            </a:r>
            <a:r>
              <a:rPr sz="1400" b="1" spc="-75" smtClean="0">
                <a:latin typeface="Arial"/>
                <a:cs typeface="Arial"/>
              </a:rPr>
              <a:t>11</a:t>
            </a:r>
            <a:r>
              <a:rPr sz="1400" b="1" spc="0" smtClean="0">
                <a:latin typeface="Arial"/>
                <a:cs typeface="Arial"/>
              </a:rPr>
              <a:t>1</a:t>
            </a:r>
            <a:endParaRPr sz="1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377310" y="1299209"/>
            <a:ext cx="3484245" cy="2247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mtClean="0">
                <a:latin typeface="Arial"/>
                <a:cs typeface="Arial"/>
              </a:rPr>
              <a:t>4</a:t>
            </a:r>
            <a:r>
              <a:rPr sz="1400" b="1" spc="-10" smtClean="0">
                <a:latin typeface="Arial"/>
                <a:cs typeface="Arial"/>
              </a:rPr>
              <a:t>R</a:t>
            </a:r>
            <a:r>
              <a:rPr sz="1400" b="1" spc="0" smtClean="0">
                <a:latin typeface="Arial"/>
                <a:cs typeface="Arial"/>
              </a:rPr>
              <a:t>/2</a:t>
            </a:r>
            <a:r>
              <a:rPr sz="1400" b="1" spc="-10" smtClean="0">
                <a:latin typeface="Arial"/>
                <a:cs typeface="Arial"/>
              </a:rPr>
              <a:t>R</a:t>
            </a:r>
            <a:r>
              <a:rPr sz="1400" b="1" spc="0" smtClean="0">
                <a:latin typeface="Arial"/>
                <a:cs typeface="Arial"/>
              </a:rPr>
              <a:t>+</a:t>
            </a:r>
            <a:r>
              <a:rPr sz="1400" b="1" spc="-10" smtClean="0">
                <a:latin typeface="Arial"/>
                <a:cs typeface="Arial"/>
              </a:rPr>
              <a:t>FD</a:t>
            </a:r>
            <a:r>
              <a:rPr sz="1400" b="1" spc="0" smtClean="0">
                <a:latin typeface="Arial"/>
                <a:cs typeface="Arial"/>
              </a:rPr>
              <a:t>D</a:t>
            </a:r>
            <a:r>
              <a:rPr sz="1400" b="1" spc="-15" smtClean="0">
                <a:latin typeface="Arial"/>
                <a:cs typeface="Arial"/>
              </a:rPr>
              <a:t> </a:t>
            </a:r>
            <a:r>
              <a:rPr sz="1400" b="1" spc="0" smtClean="0">
                <a:latin typeface="Arial"/>
                <a:cs typeface="Arial"/>
              </a:rPr>
              <a:t>1800M</a:t>
            </a:r>
            <a:r>
              <a:rPr sz="1400" b="1" spc="-40" smtClean="0">
                <a:latin typeface="Arial"/>
                <a:cs typeface="Arial"/>
              </a:rPr>
              <a:t> </a:t>
            </a:r>
            <a:r>
              <a:rPr sz="1400" b="1" spc="0" smtClean="0">
                <a:latin typeface="Arial"/>
                <a:cs typeface="Arial"/>
              </a:rPr>
              <a:t>S</a:t>
            </a:r>
            <a:r>
              <a:rPr sz="1400" b="1" spc="-75" smtClean="0">
                <a:latin typeface="Arial"/>
                <a:cs typeface="Arial"/>
              </a:rPr>
              <a:t>11</a:t>
            </a:r>
            <a:r>
              <a:rPr sz="1400" b="1" spc="0" smtClean="0">
                <a:latin typeface="Arial"/>
                <a:cs typeface="Arial"/>
              </a:rPr>
              <a:t>1</a:t>
            </a:r>
            <a:r>
              <a:rPr sz="1400" b="1" spc="-20" smtClean="0">
                <a:latin typeface="Arial"/>
                <a:cs typeface="Arial"/>
              </a:rPr>
              <a:t> </a:t>
            </a:r>
            <a:r>
              <a:rPr sz="1400" b="1" spc="0" smtClean="0">
                <a:latin typeface="Arial"/>
                <a:cs typeface="Arial"/>
              </a:rPr>
              <a:t>4</a:t>
            </a:r>
            <a:r>
              <a:rPr sz="1400" b="1" spc="-10" smtClean="0">
                <a:latin typeface="Arial"/>
                <a:cs typeface="Arial"/>
              </a:rPr>
              <a:t>T</a:t>
            </a:r>
            <a:r>
              <a:rPr sz="1400" b="1" spc="0" smtClean="0">
                <a:latin typeface="Arial"/>
                <a:cs typeface="Arial"/>
              </a:rPr>
              <a:t>4</a:t>
            </a:r>
            <a:r>
              <a:rPr sz="1400" b="1" spc="-10" smtClean="0">
                <a:latin typeface="Arial"/>
                <a:cs typeface="Arial"/>
              </a:rPr>
              <a:t>R</a:t>
            </a:r>
            <a:r>
              <a:rPr sz="1400" b="1" spc="0" smtClean="0">
                <a:latin typeface="Arial"/>
                <a:cs typeface="Arial"/>
              </a:rPr>
              <a:t>/2</a:t>
            </a:r>
            <a:r>
              <a:rPr sz="1400" b="1" spc="-10" smtClean="0">
                <a:latin typeface="Arial"/>
                <a:cs typeface="Arial"/>
              </a:rPr>
              <a:t>T</a:t>
            </a:r>
            <a:r>
              <a:rPr sz="1400" b="1" spc="0" smtClean="0">
                <a:latin typeface="Arial"/>
                <a:cs typeface="Arial"/>
              </a:rPr>
              <a:t>2</a:t>
            </a:r>
            <a:r>
              <a:rPr sz="1400" b="1" spc="-10" smtClean="0">
                <a:latin typeface="Arial"/>
                <a:cs typeface="Arial"/>
              </a:rPr>
              <a:t>R</a:t>
            </a:r>
            <a:r>
              <a:rPr sz="1400" b="1" spc="0" smtClean="0">
                <a:latin typeface="Arial"/>
                <a:cs typeface="Arial"/>
              </a:rPr>
              <a:t>/2</a:t>
            </a:r>
            <a:r>
              <a:rPr sz="1400" b="1" spc="-20" smtClean="0">
                <a:latin typeface="Arial"/>
                <a:cs typeface="Arial"/>
              </a:rPr>
              <a:t>T</a:t>
            </a:r>
            <a:r>
              <a:rPr sz="1400" b="1" spc="0" smtClean="0">
                <a:latin typeface="Arial"/>
                <a:cs typeface="Arial"/>
              </a:rPr>
              <a:t>4R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5358" y="2910649"/>
          <a:ext cx="11143678" cy="328025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4543"/>
                <a:gridCol w="1153922"/>
                <a:gridCol w="1009396"/>
                <a:gridCol w="1662556"/>
                <a:gridCol w="5470397"/>
              </a:tblGrid>
              <a:tr h="424307">
                <a:tc>
                  <a:txBody>
                    <a:bodyPr vert="horz" wrap="square"/>
                    <a:lstStyle/>
                    <a:p>
                      <a:pPr marR="952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名称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5895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选配</a:t>
                      </a:r>
                      <a:r>
                        <a:rPr sz="1400" b="1" spc="-5" smtClean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/</a:t>
                      </a:r>
                      <a:r>
                        <a:rPr sz="1400" b="1" spc="0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必配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5415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最大配置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44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槽位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配置说明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</a:tr>
              <a:tr h="343788">
                <a:tc>
                  <a:txBody>
                    <a:bodyPr vert="horz" wrap="square"/>
                    <a:lstStyle/>
                    <a:p>
                      <a:pPr marL="5715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spc="-13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e3_NR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ot7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5G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NR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主控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UMP</a:t>
                      </a:r>
                      <a:r>
                        <a:rPr sz="1200" spc="-13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优先配置在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ot7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槽位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43789">
                <a:tc>
                  <a:txBody>
                    <a:bodyPr vert="horz" wrap="square"/>
                    <a:lstStyle/>
                    <a:p>
                      <a:pPr marL="5715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UMPTb9_FDD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ot6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1800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主控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UMPT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优先配置在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ot6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槽位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51307">
                <a:tc>
                  <a:txBody>
                    <a:bodyPr vert="horz" wrap="square"/>
                    <a:lstStyle/>
                    <a:p>
                      <a:pPr marL="5715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UBBP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w1_NR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200" smtClean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ot0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中槽位配置优先级：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t0&gt;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lot2&gt;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lot4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84072">
                <a:tc>
                  <a:txBody>
                    <a:bodyPr vert="horz" wrap="square"/>
                    <a:lstStyle/>
                    <a:p>
                      <a:pPr marL="57150" marR="274955">
                        <a:lnSpc>
                          <a:spcPct val="14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DD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UBB</a:t>
                      </a:r>
                      <a:r>
                        <a:rPr sz="1200" spc="-5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e10/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 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UBB</a:t>
                      </a:r>
                      <a:r>
                        <a:rPr sz="1200" spc="-5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e9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200" smtClean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ot2~S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ot5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BBU590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中槽位配置优先级：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t4&gt;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lot2&gt;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lot0</a:t>
                      </a:r>
                      <a:r>
                        <a:rPr sz="1200" spc="-15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&gt;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t1&gt;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lot3&gt;</a:t>
                      </a:r>
                      <a:r>
                        <a:rPr sz="1200" spc="-1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solidFill>
                            <a:srgbClr val="0000FF"/>
                          </a:solidFill>
                          <a:latin typeface="Arial"/>
                          <a:cs typeface="Arial"/>
                        </a:rPr>
                        <a:t>lot5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43789">
                <a:tc>
                  <a:txBody>
                    <a:bodyPr vert="horz" wrap="square"/>
                    <a:lstStyle/>
                    <a:p>
                      <a:pPr marL="57150">
                        <a:lnSpc>
                          <a:spcPct val="100000"/>
                        </a:lnSpc>
                      </a:pPr>
                      <a:r>
                        <a:rPr sz="1200" spc="-9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AN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ot16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只能配置在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槽位（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BBU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3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自带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1pc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，无需额外配置）；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68566">
                <a:tc>
                  <a:txBody>
                    <a:bodyPr vert="horz" wrap="square"/>
                    <a:lstStyle/>
                    <a:p>
                      <a:pPr marL="5715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UPEUe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必配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或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ot19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上下行解耦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N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+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800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共框场景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2646679" y="1575688"/>
          <a:ext cx="4953508" cy="10030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4916"/>
                <a:gridCol w="1639442"/>
                <a:gridCol w="1665605"/>
                <a:gridCol w="894969"/>
              </a:tblGrid>
              <a:tr h="245999">
                <a:tc rowSpan="4">
                  <a:txBody>
                    <a:bodyPr vert="horz" wrap="square"/>
                    <a:lstStyle/>
                    <a:p>
                      <a:pPr marL="173355">
                        <a:lnSpc>
                          <a:spcPct val="100000"/>
                        </a:lnSpc>
                      </a:pPr>
                      <a:r>
                        <a:rPr sz="1100" b="1" spc="-5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ANf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100" b="1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100" b="1" spc="-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100" b="1" spc="-1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4599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4599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88950">
                        <a:lnSpc>
                          <a:spcPct val="100000"/>
                        </a:lnSpc>
                      </a:pPr>
                      <a:r>
                        <a:rPr sz="1100" b="1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BB</a:t>
                      </a:r>
                      <a:r>
                        <a:rPr sz="1100" b="1" spc="-5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e10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205104">
                        <a:lnSpc>
                          <a:spcPct val="100000"/>
                        </a:lnSpc>
                      </a:pPr>
                      <a:r>
                        <a:rPr sz="1100" b="1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-1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4599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94335">
                        <a:lnSpc>
                          <a:spcPct val="100000"/>
                        </a:lnSpc>
                      </a:pPr>
                      <a:r>
                        <a:rPr sz="1100" b="1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spc="-1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Tb9</a:t>
                      </a:r>
                      <a:r>
                        <a:rPr sz="1100" b="1" spc="-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(L)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3855">
                        <a:lnSpc>
                          <a:spcPct val="100000"/>
                        </a:lnSpc>
                      </a:pPr>
                      <a:r>
                        <a:rPr sz="1100" b="1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spc="-1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Te3</a:t>
                      </a:r>
                      <a:r>
                        <a:rPr sz="1100" b="1" spc="-10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100" b="1" spc="0" smtClean="0">
                          <a:latin typeface="Arial"/>
                          <a:cs typeface="Arial"/>
                        </a:rPr>
                        <a:t>NR)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r>
              <a:rPr sz="3200" b="1" spc="195" smtClean="0">
                <a:solidFill>
                  <a:srgbClr val="C00000"/>
                </a:solidFill>
                <a:latin typeface="Microsoft JhengHei"/>
                <a:cs typeface="Microsoft JhengHei"/>
              </a:rPr>
              <a:t>个</a:t>
            </a:r>
            <a:r>
              <a:rPr sz="3200" b="1" spc="-25" smtClean="0">
                <a:solidFill>
                  <a:srgbClr val="C00000"/>
                </a:solidFill>
                <a:latin typeface="Arial"/>
                <a:cs typeface="Arial"/>
              </a:rPr>
              <a:t>BB</a:t>
            </a:r>
            <a:r>
              <a:rPr sz="3200" b="1" spc="-30" smtClean="0">
                <a:solidFill>
                  <a:srgbClr val="C00000"/>
                </a:solidFill>
                <a:latin typeface="Arial"/>
                <a:cs typeface="Arial"/>
              </a:rPr>
              <a:t>U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框基础互联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19327" y="1377695"/>
            <a:ext cx="4533900" cy="40005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624321" y="2757170"/>
            <a:ext cx="4773295" cy="2870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b="1" smtClean="0">
                <a:latin typeface="Microsoft JhengHei"/>
                <a:cs typeface="Microsoft JhengHei"/>
              </a:rPr>
              <a:t>分离主控配置</a:t>
            </a:r>
            <a:r>
              <a:rPr sz="1800" b="1" spc="105" smtClean="0">
                <a:latin typeface="Arial"/>
                <a:cs typeface="Arial"/>
              </a:rPr>
              <a:t>2</a:t>
            </a:r>
            <a:r>
              <a:rPr sz="1800" b="1" spc="0" smtClean="0">
                <a:latin typeface="Microsoft JhengHei"/>
                <a:cs typeface="Microsoft JhengHei"/>
              </a:rPr>
              <a:t>个</a:t>
            </a:r>
            <a:r>
              <a:rPr sz="1800" b="1" spc="-30" smtClean="0">
                <a:latin typeface="Arial"/>
                <a:cs typeface="Arial"/>
              </a:rPr>
              <a:t>BB</a:t>
            </a:r>
            <a:r>
              <a:rPr sz="1800" b="1" spc="-35" smtClean="0">
                <a:latin typeface="Arial"/>
                <a:cs typeface="Arial"/>
              </a:rPr>
              <a:t>U</a:t>
            </a:r>
            <a:r>
              <a:rPr sz="1800" b="1" spc="0" smtClean="0">
                <a:latin typeface="Microsoft JhengHei"/>
                <a:cs typeface="Microsoft JhengHei"/>
              </a:rPr>
              <a:t>场景，需要配置基础互联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703576" y="2880360"/>
            <a:ext cx="1299972" cy="252984"/>
          </a:xfrm>
          <a:custGeom>
            <a:rect l="l" t="t" r="r" b="b"/>
            <a:pathLst>
              <a:path w="1299972" h="252984">
                <a:moveTo>
                  <a:pt x="0" y="252984"/>
                </a:moveTo>
                <a:lnTo>
                  <a:pt x="1299972" y="252984"/>
                </a:lnTo>
                <a:lnTo>
                  <a:pt x="1299972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071876" y="2922270"/>
            <a:ext cx="565150" cy="1720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mtClean="0">
                <a:latin typeface="Arial"/>
                <a:cs typeface="Arial"/>
              </a:rPr>
              <a:t>U</a:t>
            </a:r>
            <a:r>
              <a:rPr sz="1050" b="1" spc="15" smtClean="0">
                <a:latin typeface="Arial"/>
                <a:cs typeface="Arial"/>
              </a:rPr>
              <a:t>M</a:t>
            </a:r>
            <a:r>
              <a:rPr sz="1050" b="1" spc="0" smtClean="0">
                <a:latin typeface="Arial"/>
                <a:cs typeface="Arial"/>
              </a:rPr>
              <a:t>P</a:t>
            </a:r>
            <a:r>
              <a:rPr sz="1050" b="1" spc="-10" smtClean="0">
                <a:latin typeface="Arial"/>
                <a:cs typeface="Arial"/>
              </a:rPr>
              <a:t>T</a:t>
            </a:r>
            <a:r>
              <a:rPr sz="1050" b="1" spc="0" smtClean="0">
                <a:latin typeface="Arial"/>
                <a:cs typeface="Arial"/>
              </a:rPr>
              <a:t>_L</a:t>
            </a:r>
            <a:endParaRPr sz="105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703576" y="4002023"/>
            <a:ext cx="1299972" cy="254507"/>
          </a:xfrm>
          <a:custGeom>
            <a:rect l="l" t="t" r="r" b="b"/>
            <a:pathLst>
              <a:path w="1299972" h="254507">
                <a:moveTo>
                  <a:pt x="0" y="254507"/>
                </a:moveTo>
                <a:lnTo>
                  <a:pt x="1299972" y="254507"/>
                </a:lnTo>
                <a:lnTo>
                  <a:pt x="1299972" y="0"/>
                </a:lnTo>
                <a:lnTo>
                  <a:pt x="0" y="0"/>
                </a:lnTo>
                <a:lnTo>
                  <a:pt x="0" y="254507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015742" y="4045204"/>
            <a:ext cx="675005" cy="1720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b="1" smtClean="0">
                <a:latin typeface="Arial"/>
                <a:cs typeface="Arial"/>
              </a:rPr>
              <a:t>U</a:t>
            </a:r>
            <a:r>
              <a:rPr sz="1050" b="1" spc="15" smtClean="0">
                <a:latin typeface="Arial"/>
                <a:cs typeface="Arial"/>
              </a:rPr>
              <a:t>M</a:t>
            </a:r>
            <a:r>
              <a:rPr sz="1050" b="1" spc="0" smtClean="0">
                <a:latin typeface="Arial"/>
                <a:cs typeface="Arial"/>
              </a:rPr>
              <a:t>P</a:t>
            </a:r>
            <a:r>
              <a:rPr sz="1050" b="1" spc="-10" smtClean="0">
                <a:latin typeface="Arial"/>
                <a:cs typeface="Arial"/>
              </a:rPr>
              <a:t>T</a:t>
            </a:r>
            <a:r>
              <a:rPr sz="1050" b="1" spc="0" smtClean="0">
                <a:latin typeface="Arial"/>
                <a:cs typeface="Arial"/>
              </a:rPr>
              <a:t>_</a:t>
            </a:r>
            <a:r>
              <a:rPr sz="1050" b="1" spc="-10" smtClean="0">
                <a:latin typeface="Arial"/>
                <a:cs typeface="Arial"/>
              </a:rPr>
              <a:t>N</a:t>
            </a:r>
            <a:r>
              <a:rPr sz="1050" b="1" spc="0" smtClean="0">
                <a:latin typeface="Arial"/>
                <a:cs typeface="Arial"/>
              </a:rPr>
              <a:t>R</a:t>
            </a:r>
            <a:endParaRPr sz="105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20</a:t>
            </a:fld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5703442" y="3413125"/>
          <a:ext cx="5552694" cy="19512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20673"/>
                <a:gridCol w="4212970"/>
              </a:tblGrid>
              <a:tr h="355219">
                <a:tc>
                  <a:txBody>
                    <a:bodyPr vert="horz" wrap="square"/>
                    <a:lstStyle/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基础互联方案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400" b="1" smtClean="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规格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</a:tr>
              <a:tr h="355345">
                <a:tc>
                  <a:txBody>
                    <a:bodyPr vert="horz" wrap="square"/>
                    <a:lstStyle/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电缆互联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5m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</a:tr>
              <a:tr h="731520">
                <a:tc>
                  <a:txBody>
                    <a:bodyPr vert="horz" wrap="square"/>
                    <a:lstStyle/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光纤互联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marR="236347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配置单纤双向光模块 默认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10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，最长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10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</a:t>
                      </a:r>
                      <a:endParaRPr sz="1400">
                        <a:latin typeface="Arial"/>
                        <a:cs typeface="Arial"/>
                      </a:endParaRPr>
                    </a:p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备注：光纤互联需要配</a:t>
                      </a:r>
                      <a:r>
                        <a:rPr sz="1400" spc="-10" smtClean="0">
                          <a:latin typeface="Microsoft JhengHei Light"/>
                          <a:cs typeface="Microsoft JhengHei Light"/>
                        </a:rPr>
                        <a:t>套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RA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N1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.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400" spc="-15" smtClean="0">
                          <a:latin typeface="Microsoft JhengHei Light"/>
                          <a:cs typeface="Microsoft JhengHei Light"/>
                        </a:rPr>
                        <a:t>及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以上</a:t>
                      </a:r>
                      <a:r>
                        <a:rPr sz="1400" spc="-15" smtClean="0">
                          <a:latin typeface="Microsoft JhengHei Light"/>
                          <a:cs typeface="Microsoft JhengHei Light"/>
                        </a:rPr>
                        <a:t>版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本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</a:tr>
              <a:tr h="496442">
                <a:tc>
                  <a:txBody>
                    <a:bodyPr vert="horz" wrap="square"/>
                    <a:lstStyle/>
                    <a:p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配置限制：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MP</a:t>
                      </a:r>
                      <a:r>
                        <a:rPr sz="1400" spc="-160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单板</a:t>
                      </a:r>
                      <a:r>
                        <a:rPr sz="1400" spc="-15" smtClean="0">
                          <a:latin typeface="Microsoft JhengHei Light"/>
                          <a:cs typeface="Microsoft JhengHei Light"/>
                        </a:rPr>
                        <a:t>不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能插</a:t>
                      </a:r>
                      <a:r>
                        <a:rPr sz="1400" spc="-15" smtClean="0">
                          <a:latin typeface="Microsoft JhengHei Light"/>
                          <a:cs typeface="Microsoft JhengHei Light"/>
                        </a:rPr>
                        <a:t>入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从框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145" smtClean="0">
                <a:solidFill>
                  <a:srgbClr val="C00000"/>
                </a:solidFill>
                <a:latin typeface="Arial"/>
                <a:cs typeface="Arial"/>
              </a:rPr>
              <a:t>AAU56</a:t>
            </a:r>
            <a:r>
              <a:rPr sz="3200" b="1" spc="130" smtClean="0">
                <a:solidFill>
                  <a:srgbClr val="C00000"/>
                </a:solidFill>
                <a:latin typeface="Arial"/>
                <a:cs typeface="Arial"/>
              </a:rPr>
              <a:t>1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r>
              <a:rPr sz="3200" b="1" spc="5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整机技术规格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76477" y="992886"/>
            <a:ext cx="4858512" cy="5529072"/>
          </a:xfrm>
          <a:custGeom>
            <a:rect l="l" t="t" r="r" b="b"/>
            <a:pathLst>
              <a:path w="4858512" h="5529072">
                <a:moveTo>
                  <a:pt x="0" y="81914"/>
                </a:moveTo>
                <a:lnTo>
                  <a:pt x="10899" y="41081"/>
                </a:lnTo>
                <a:lnTo>
                  <a:pt x="39603" y="11779"/>
                </a:lnTo>
                <a:lnTo>
                  <a:pt x="80117" y="20"/>
                </a:lnTo>
                <a:lnTo>
                  <a:pt x="4776597" y="0"/>
                </a:lnTo>
                <a:lnTo>
                  <a:pt x="4791122" y="1286"/>
                </a:lnTo>
                <a:lnTo>
                  <a:pt x="4828789" y="18796"/>
                </a:lnTo>
                <a:lnTo>
                  <a:pt x="4852909" y="52102"/>
                </a:lnTo>
                <a:lnTo>
                  <a:pt x="4858512" y="5447106"/>
                </a:lnTo>
                <a:lnTo>
                  <a:pt x="4857226" y="5461645"/>
                </a:lnTo>
                <a:lnTo>
                  <a:pt x="4839726" y="5499332"/>
                </a:lnTo>
                <a:lnTo>
                  <a:pt x="4806438" y="5523459"/>
                </a:lnTo>
                <a:lnTo>
                  <a:pt x="81965" y="5529072"/>
                </a:lnTo>
                <a:lnTo>
                  <a:pt x="67430" y="5527787"/>
                </a:lnTo>
                <a:lnTo>
                  <a:pt x="29752" y="5510297"/>
                </a:lnTo>
                <a:lnTo>
                  <a:pt x="5623" y="5477008"/>
                </a:lnTo>
                <a:lnTo>
                  <a:pt x="0" y="81914"/>
                </a:lnTo>
                <a:close/>
              </a:path>
            </a:pathLst>
          </a:custGeom>
          <a:ln w="25908">
            <a:solidFill>
              <a:srgbClr val="A70B23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106036" y="5738571"/>
            <a:ext cx="431165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背面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26489" y="5738571"/>
            <a:ext cx="431165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20" smtClean="0">
                <a:latin typeface="Microsoft JhengHei Light"/>
                <a:cs typeface="Microsoft JhengHei Light"/>
              </a:rPr>
              <a:t>正面</a:t>
            </a:r>
            <a:endParaRPr sz="1600">
              <a:latin typeface="Microsoft JhengHei Light"/>
              <a:cs typeface="Microsoft JhengHei Ligh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00327" y="1307591"/>
            <a:ext cx="1872996" cy="424891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3307079" y="1226819"/>
            <a:ext cx="1926336" cy="436321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019291" y="715898"/>
          <a:ext cx="5851652" cy="59188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11171"/>
                <a:gridCol w="3321430"/>
              </a:tblGrid>
              <a:tr h="285368">
                <a:tc>
                  <a:txBody>
                    <a:bodyPr vert="horz" wrap="square"/>
                    <a:lstStyle/>
                    <a:p>
                      <a:endParaRPr sz="32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-2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0" smtClean="0">
                          <a:latin typeface="Arial"/>
                          <a:cs typeface="Arial"/>
                        </a:rPr>
                        <a:t>U56</a:t>
                      </a:r>
                      <a:r>
                        <a:rPr sz="1400" b="1" spc="-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400" b="1" spc="0" smtClean="0">
                          <a:latin typeface="Arial"/>
                          <a:cs typeface="Arial"/>
                        </a:rPr>
                        <a:t>2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</a:tr>
              <a:tr h="343027">
                <a:tc>
                  <a:txBody>
                    <a:bodyPr vert="horz" wrap="square"/>
                    <a:lstStyle/>
                    <a:p>
                      <a:pPr marL="534670">
                        <a:lnSpc>
                          <a:spcPct val="100000"/>
                        </a:lnSpc>
                      </a:pP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尺寸（长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宽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高）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4577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860mm </a:t>
                      </a: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×</a:t>
                      </a:r>
                      <a:r>
                        <a:rPr sz="1400" spc="-10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395mm</a:t>
                      </a:r>
                      <a:r>
                        <a:rPr sz="14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×</a:t>
                      </a:r>
                      <a:r>
                        <a:rPr sz="1400" spc="-20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190mm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8"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重量</a:t>
                      </a:r>
                      <a:r>
                        <a:rPr sz="1400" spc="-10" smtClean="0">
                          <a:latin typeface="Microsoft JhengHei Light"/>
                          <a:cs typeface="Microsoft JhengHei Light"/>
                        </a:rPr>
                        <a:t> 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400" spc="-30" smtClean="0">
                          <a:latin typeface="Arial"/>
                          <a:cs typeface="Arial"/>
                        </a:rPr>
                        <a:t>K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g)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40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98728">
                <a:tc>
                  <a:txBody>
                    <a:bodyPr vert="horz" wrap="square"/>
                    <a:lstStyle/>
                    <a:p>
                      <a:pPr marL="69342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频段（</a:t>
                      </a:r>
                      <a:r>
                        <a:rPr sz="140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z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90550" marR="58991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模块</a:t>
                      </a:r>
                      <a:r>
                        <a:rPr sz="1400" smtClean="0">
                          <a:latin typeface="Arial"/>
                          <a:cs typeface="Arial"/>
                        </a:rPr>
                        <a:t>(1)</a:t>
                      </a: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400" smtClean="0">
                          <a:latin typeface="Arial"/>
                          <a:cs typeface="Arial"/>
                        </a:rPr>
                        <a:t>3445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~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360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z 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模块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(2)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3645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~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380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z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242">
                <a:tc>
                  <a:txBody>
                    <a:bodyPr vert="horz" wrap="square"/>
                    <a:lstStyle/>
                    <a:p>
                      <a:pPr marL="62357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输出功率（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200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8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散热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8044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Na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ur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C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oo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ling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防护等级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400" spc="-10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5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8">
                <a:tc>
                  <a:txBody>
                    <a:bodyPr vert="horz" wrap="square"/>
                    <a:lstStyle/>
                    <a:p>
                      <a:pPr marL="67818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工作温度（°）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74015">
                        <a:lnSpc>
                          <a:spcPct val="100000"/>
                        </a:lnSpc>
                      </a:pP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–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C 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+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55</a:t>
                      </a:r>
                      <a:r>
                        <a:rPr sz="1400" spc="5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C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（无太阳辐射）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相对湿度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9217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5%</a:t>
                      </a:r>
                      <a:r>
                        <a:rPr sz="1400" spc="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RH</a:t>
                      </a: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～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100%</a:t>
                      </a:r>
                      <a:r>
                        <a:rPr sz="1400" spc="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H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 rowSpan="3">
                  <a:txBody>
                    <a:bodyPr vert="horz" wrap="square"/>
                    <a:lstStyle/>
                    <a:p>
                      <a:pPr marL="46482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风载</a:t>
                      </a:r>
                      <a:r>
                        <a:rPr sz="1400" smtClean="0">
                          <a:latin typeface="Arial"/>
                          <a:cs typeface="Arial"/>
                        </a:rPr>
                        <a:t>@150km/h(N)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f</a:t>
                      </a:r>
                      <a:r>
                        <a:rPr sz="1400" spc="-2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nt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540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la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eral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00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67435">
                        <a:lnSpc>
                          <a:spcPct val="100000"/>
                        </a:lnSpc>
                      </a:pPr>
                      <a:r>
                        <a:rPr sz="1400" spc="-2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ea</a:t>
                      </a:r>
                      <a:r>
                        <a:rPr sz="1400" spc="10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sid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60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>
                  <a:txBody>
                    <a:bodyPr vert="horz" wrap="square"/>
                    <a:lstStyle/>
                    <a:p>
                      <a:pPr marL="42989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最大工作风速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k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/h)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150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>
                  <a:txBody>
                    <a:bodyPr vert="horz" wrap="square"/>
                    <a:lstStyle/>
                    <a:p>
                      <a:pPr marL="60833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生存风速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km/h)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200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载波配置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46455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100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（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单载波）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>
                  <a:txBody>
                    <a:bodyPr vert="horz" wrap="square"/>
                    <a:lstStyle/>
                    <a:p>
                      <a:pPr marL="74231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典型功耗</a:t>
                      </a:r>
                      <a:r>
                        <a:rPr sz="1400" spc="-5" smtClean="0">
                          <a:latin typeface="Arial"/>
                          <a:cs typeface="Arial"/>
                        </a:rPr>
                        <a:t>(W)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51840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85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（最大功耗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100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）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18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工作电源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89025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36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~-57</a:t>
                      </a:r>
                      <a:r>
                        <a:rPr sz="1400" spc="-1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VDC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8"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400" spc="-10" smtClean="0">
                          <a:latin typeface="Arial"/>
                          <a:cs typeface="Arial"/>
                        </a:rPr>
                        <a:t>BBU</a:t>
                      </a: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接口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54100">
                        <a:lnSpc>
                          <a:spcPct val="100000"/>
                        </a:lnSpc>
                      </a:pPr>
                      <a:r>
                        <a:rPr sz="1400" spc="-5" smtClean="0">
                          <a:latin typeface="Arial"/>
                          <a:cs typeface="Arial"/>
                        </a:rPr>
                        <a:t>C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PR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速</a:t>
                      </a:r>
                      <a:r>
                        <a:rPr sz="1400" spc="-5" smtClean="0">
                          <a:latin typeface="Microsoft JhengHei Light"/>
                          <a:cs typeface="Microsoft JhengHei Light"/>
                        </a:rPr>
                        <a:t>率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100G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98716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安装方式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67359" marR="139065" indent="-32639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支持抱杆、挂墙安装（</a:t>
                      </a:r>
                      <a:r>
                        <a:rPr sz="1400" spc="-15" smtClean="0">
                          <a:latin typeface="Microsoft JhengHei Light"/>
                          <a:cs typeface="Microsoft JhengHei Light"/>
                        </a:rPr>
                        <a:t>抱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杆转</a:t>
                      </a:r>
                      <a:r>
                        <a:rPr sz="1400" spc="-15" smtClean="0">
                          <a:latin typeface="Microsoft JhengHei Light"/>
                          <a:cs typeface="Microsoft JhengHei Light"/>
                        </a:rPr>
                        <a:t>接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）场景 支持±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°连续机械倾</a:t>
                      </a:r>
                      <a:r>
                        <a:rPr sz="1400" spc="-15" smtClean="0">
                          <a:latin typeface="Microsoft JhengHei Light"/>
                          <a:cs typeface="Microsoft JhengHei Light"/>
                        </a:rPr>
                        <a:t>角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调整；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  <a:p>
                      <a:pPr marR="231140" algn="r">
                        <a:lnSpc>
                          <a:spcPts val="229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21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436857" y="6509004"/>
            <a:ext cx="196215" cy="1943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00" smtClean="0">
                <a:latin typeface="Arial"/>
                <a:cs typeface="Arial"/>
              </a:rPr>
              <a:t>22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145" smtClean="0">
                <a:solidFill>
                  <a:srgbClr val="C00000"/>
                </a:solidFill>
                <a:latin typeface="Arial"/>
                <a:cs typeface="Arial"/>
              </a:rPr>
              <a:t>AAU56</a:t>
            </a:r>
            <a:r>
              <a:rPr sz="3200" b="1" spc="130" smtClean="0">
                <a:solidFill>
                  <a:srgbClr val="C00000"/>
                </a:solidFill>
                <a:latin typeface="Arial"/>
                <a:cs typeface="Arial"/>
              </a:rPr>
              <a:t>1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r>
              <a:rPr sz="3200" b="1" spc="5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天线技术指标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399653" y="1247775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8418194" y="125958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8390255" y="1623949"/>
            <a:ext cx="196723" cy="196596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8408796" y="1635760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8399653" y="1989708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8418194" y="2001520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8390255" y="2394711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8408796" y="2406523"/>
            <a:ext cx="167767" cy="167766"/>
          </a:xfrm>
          <a:custGeom>
            <a:rect l="l" t="t" r="r" b="b"/>
            <a:pathLst>
              <a:path w="167767" h="167766">
                <a:moveTo>
                  <a:pt x="167767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8399653" y="2780283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8418194" y="2792095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8390255" y="3185286"/>
            <a:ext cx="196723" cy="196596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8408796" y="3197098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8399653" y="3580510"/>
            <a:ext cx="196596" cy="196595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8418194" y="3592321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8390255" y="3995420"/>
            <a:ext cx="196723" cy="196595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5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8408796" y="4007230"/>
            <a:ext cx="167767" cy="167639"/>
          </a:xfrm>
          <a:custGeom>
            <a:rect l="l" t="t" r="r" b="b"/>
            <a:pathLst>
              <a:path w="167767" h="167639">
                <a:moveTo>
                  <a:pt x="167767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8671814" y="1249299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/>
          <p:nvPr/>
        </p:nvSpPr>
        <p:spPr>
          <a:xfrm>
            <a:off x="8690482" y="1261110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/>
          <p:nvPr/>
        </p:nvSpPr>
        <p:spPr>
          <a:xfrm>
            <a:off x="8662543" y="1625472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>
            <a:off x="8681084" y="1637283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>
            <a:off x="8671814" y="1991232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>
            <a:off x="8690482" y="2003170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>
            <a:off x="8662543" y="2396235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8681084" y="2408047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/>
          <p:nvPr/>
        </p:nvSpPr>
        <p:spPr>
          <a:xfrm>
            <a:off x="8671814" y="2781807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/>
          <p:nvPr/>
        </p:nvSpPr>
        <p:spPr>
          <a:xfrm>
            <a:off x="8690482" y="2793619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/>
          <p:nvPr/>
        </p:nvSpPr>
        <p:spPr>
          <a:xfrm>
            <a:off x="8662543" y="3186810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2" name="object 32"/>
          <p:cNvSpPr/>
          <p:nvPr/>
        </p:nvSpPr>
        <p:spPr>
          <a:xfrm>
            <a:off x="8681084" y="3198622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3" name="object 33"/>
          <p:cNvSpPr/>
          <p:nvPr/>
        </p:nvSpPr>
        <p:spPr>
          <a:xfrm>
            <a:off x="8671814" y="3582034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4" name="object 34"/>
          <p:cNvSpPr/>
          <p:nvPr/>
        </p:nvSpPr>
        <p:spPr>
          <a:xfrm>
            <a:off x="8690482" y="359384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5" name="object 35"/>
          <p:cNvSpPr/>
          <p:nvPr/>
        </p:nvSpPr>
        <p:spPr>
          <a:xfrm>
            <a:off x="8662543" y="3996944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2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6" name="object 36"/>
          <p:cNvSpPr/>
          <p:nvPr/>
        </p:nvSpPr>
        <p:spPr>
          <a:xfrm>
            <a:off x="8681084" y="4008754"/>
            <a:ext cx="167640" cy="167639"/>
          </a:xfrm>
          <a:custGeom>
            <a:rect l="l" t="t" r="r" b="b"/>
            <a:pathLst>
              <a:path w="167640" h="167639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7" name="object 37"/>
          <p:cNvSpPr/>
          <p:nvPr/>
        </p:nvSpPr>
        <p:spPr>
          <a:xfrm>
            <a:off x="8944609" y="1251203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/>
          <p:nvPr/>
        </p:nvSpPr>
        <p:spPr>
          <a:xfrm>
            <a:off x="8963279" y="1263014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9" name="object 39"/>
          <p:cNvSpPr/>
          <p:nvPr/>
        </p:nvSpPr>
        <p:spPr>
          <a:xfrm>
            <a:off x="8935339" y="1627377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0" name="object 40"/>
          <p:cNvSpPr/>
          <p:nvPr/>
        </p:nvSpPr>
        <p:spPr>
          <a:xfrm>
            <a:off x="8953881" y="1639189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1" name="object 41"/>
          <p:cNvSpPr/>
          <p:nvPr/>
        </p:nvSpPr>
        <p:spPr>
          <a:xfrm>
            <a:off x="8944609" y="1993138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/>
          <p:nvPr/>
        </p:nvSpPr>
        <p:spPr>
          <a:xfrm>
            <a:off x="8963279" y="2004948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3" name="object 43"/>
          <p:cNvSpPr/>
          <p:nvPr/>
        </p:nvSpPr>
        <p:spPr>
          <a:xfrm>
            <a:off x="8935339" y="2398141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4" name="object 44"/>
          <p:cNvSpPr/>
          <p:nvPr/>
        </p:nvSpPr>
        <p:spPr>
          <a:xfrm>
            <a:off x="8953881" y="2409951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5" name="object 45"/>
          <p:cNvSpPr/>
          <p:nvPr/>
        </p:nvSpPr>
        <p:spPr>
          <a:xfrm>
            <a:off x="8944609" y="2783713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6" name="object 46"/>
          <p:cNvSpPr/>
          <p:nvPr/>
        </p:nvSpPr>
        <p:spPr>
          <a:xfrm>
            <a:off x="8963279" y="2795523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7" name="object 47"/>
          <p:cNvSpPr/>
          <p:nvPr/>
        </p:nvSpPr>
        <p:spPr>
          <a:xfrm>
            <a:off x="8935339" y="3188716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8" name="object 48"/>
          <p:cNvSpPr/>
          <p:nvPr/>
        </p:nvSpPr>
        <p:spPr>
          <a:xfrm>
            <a:off x="8953881" y="320052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9" name="object 49"/>
          <p:cNvSpPr/>
          <p:nvPr/>
        </p:nvSpPr>
        <p:spPr>
          <a:xfrm>
            <a:off x="8944609" y="3583940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0" name="object 50"/>
          <p:cNvSpPr/>
          <p:nvPr/>
        </p:nvSpPr>
        <p:spPr>
          <a:xfrm>
            <a:off x="8963279" y="3595751"/>
            <a:ext cx="167640" cy="167640"/>
          </a:xfrm>
          <a:custGeom>
            <a:rect l="l" t="t" r="r" b="b"/>
            <a:pathLst>
              <a:path w="167640" h="167640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1" name="object 51"/>
          <p:cNvSpPr/>
          <p:nvPr/>
        </p:nvSpPr>
        <p:spPr>
          <a:xfrm>
            <a:off x="8935339" y="3998848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2" name="object 52"/>
          <p:cNvSpPr/>
          <p:nvPr/>
        </p:nvSpPr>
        <p:spPr>
          <a:xfrm>
            <a:off x="8953881" y="4010659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3" name="object 53"/>
          <p:cNvSpPr/>
          <p:nvPr/>
        </p:nvSpPr>
        <p:spPr>
          <a:xfrm>
            <a:off x="9216897" y="1252727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4" name="object 54"/>
          <p:cNvSpPr/>
          <p:nvPr/>
        </p:nvSpPr>
        <p:spPr>
          <a:xfrm>
            <a:off x="9235567" y="1264538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5" name="object 55"/>
          <p:cNvSpPr/>
          <p:nvPr/>
        </p:nvSpPr>
        <p:spPr>
          <a:xfrm>
            <a:off x="9207627" y="1628901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6" name="object 56"/>
          <p:cNvSpPr/>
          <p:nvPr/>
        </p:nvSpPr>
        <p:spPr>
          <a:xfrm>
            <a:off x="9226168" y="1640713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7" name="object 57"/>
          <p:cNvSpPr/>
          <p:nvPr/>
        </p:nvSpPr>
        <p:spPr>
          <a:xfrm>
            <a:off x="9216897" y="1994789"/>
            <a:ext cx="196723" cy="196596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8" name="object 58"/>
          <p:cNvSpPr/>
          <p:nvPr/>
        </p:nvSpPr>
        <p:spPr>
          <a:xfrm>
            <a:off x="9235567" y="2006600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9" name="object 59"/>
          <p:cNvSpPr/>
          <p:nvPr/>
        </p:nvSpPr>
        <p:spPr>
          <a:xfrm>
            <a:off x="9207627" y="2399792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0" name="object 60"/>
          <p:cNvSpPr/>
          <p:nvPr/>
        </p:nvSpPr>
        <p:spPr>
          <a:xfrm>
            <a:off x="9226168" y="2411602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1" name="object 61"/>
          <p:cNvSpPr/>
          <p:nvPr/>
        </p:nvSpPr>
        <p:spPr>
          <a:xfrm>
            <a:off x="9216897" y="2785236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2" name="object 62"/>
          <p:cNvSpPr/>
          <p:nvPr/>
        </p:nvSpPr>
        <p:spPr>
          <a:xfrm>
            <a:off x="9235567" y="2797048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3" name="object 63"/>
          <p:cNvSpPr/>
          <p:nvPr/>
        </p:nvSpPr>
        <p:spPr>
          <a:xfrm>
            <a:off x="9207627" y="3190239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4" name="object 64"/>
          <p:cNvSpPr/>
          <p:nvPr/>
        </p:nvSpPr>
        <p:spPr>
          <a:xfrm>
            <a:off x="9226168" y="3202051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5" name="object 65"/>
          <p:cNvSpPr/>
          <p:nvPr/>
        </p:nvSpPr>
        <p:spPr>
          <a:xfrm>
            <a:off x="9216897" y="3585464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6" name="object 66"/>
          <p:cNvSpPr/>
          <p:nvPr/>
        </p:nvSpPr>
        <p:spPr>
          <a:xfrm>
            <a:off x="9235567" y="3597275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7" name="object 67"/>
          <p:cNvSpPr/>
          <p:nvPr/>
        </p:nvSpPr>
        <p:spPr>
          <a:xfrm>
            <a:off x="9207627" y="4000372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8" name="object 68"/>
          <p:cNvSpPr/>
          <p:nvPr/>
        </p:nvSpPr>
        <p:spPr>
          <a:xfrm>
            <a:off x="9226168" y="4012184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9" name="object 69"/>
          <p:cNvSpPr/>
          <p:nvPr/>
        </p:nvSpPr>
        <p:spPr>
          <a:xfrm>
            <a:off x="9494139" y="1248663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0" name="object 70"/>
          <p:cNvSpPr/>
          <p:nvPr/>
        </p:nvSpPr>
        <p:spPr>
          <a:xfrm>
            <a:off x="9512681" y="1260475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1" name="object 71"/>
          <p:cNvSpPr/>
          <p:nvPr/>
        </p:nvSpPr>
        <p:spPr>
          <a:xfrm>
            <a:off x="9484741" y="1624838"/>
            <a:ext cx="196723" cy="196596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2" name="object 72"/>
          <p:cNvSpPr/>
          <p:nvPr/>
        </p:nvSpPr>
        <p:spPr>
          <a:xfrm>
            <a:off x="9503409" y="1636648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3" name="object 73"/>
          <p:cNvSpPr/>
          <p:nvPr/>
        </p:nvSpPr>
        <p:spPr>
          <a:xfrm>
            <a:off x="9494139" y="1990598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4" name="object 74"/>
          <p:cNvSpPr/>
          <p:nvPr/>
        </p:nvSpPr>
        <p:spPr>
          <a:xfrm>
            <a:off x="9512681" y="2002408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5" name="object 75"/>
          <p:cNvSpPr/>
          <p:nvPr/>
        </p:nvSpPr>
        <p:spPr>
          <a:xfrm>
            <a:off x="9484741" y="2395601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6" name="object 76"/>
          <p:cNvSpPr/>
          <p:nvPr/>
        </p:nvSpPr>
        <p:spPr>
          <a:xfrm>
            <a:off x="9503409" y="2407411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7" name="object 77"/>
          <p:cNvSpPr/>
          <p:nvPr/>
        </p:nvSpPr>
        <p:spPr>
          <a:xfrm>
            <a:off x="9494139" y="2781173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8" name="object 78"/>
          <p:cNvSpPr/>
          <p:nvPr/>
        </p:nvSpPr>
        <p:spPr>
          <a:xfrm>
            <a:off x="9512681" y="2792983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9" name="object 79"/>
          <p:cNvSpPr/>
          <p:nvPr/>
        </p:nvSpPr>
        <p:spPr>
          <a:xfrm>
            <a:off x="9484741" y="3186176"/>
            <a:ext cx="196723" cy="196596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0" name="object 80"/>
          <p:cNvSpPr/>
          <p:nvPr/>
        </p:nvSpPr>
        <p:spPr>
          <a:xfrm>
            <a:off x="9503409" y="319798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1" name="object 81"/>
          <p:cNvSpPr/>
          <p:nvPr/>
        </p:nvSpPr>
        <p:spPr>
          <a:xfrm>
            <a:off x="9494139" y="3581400"/>
            <a:ext cx="196596" cy="196595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2" name="object 82"/>
          <p:cNvSpPr/>
          <p:nvPr/>
        </p:nvSpPr>
        <p:spPr>
          <a:xfrm>
            <a:off x="9512681" y="3593210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3" name="object 83"/>
          <p:cNvSpPr/>
          <p:nvPr/>
        </p:nvSpPr>
        <p:spPr>
          <a:xfrm>
            <a:off x="9484741" y="3996309"/>
            <a:ext cx="196723" cy="196595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4" name="object 84"/>
          <p:cNvSpPr/>
          <p:nvPr/>
        </p:nvSpPr>
        <p:spPr>
          <a:xfrm>
            <a:off x="9503409" y="4008120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5" name="object 85"/>
          <p:cNvSpPr/>
          <p:nvPr/>
        </p:nvSpPr>
        <p:spPr>
          <a:xfrm>
            <a:off x="9766427" y="1250188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6" name="object 86"/>
          <p:cNvSpPr/>
          <p:nvPr/>
        </p:nvSpPr>
        <p:spPr>
          <a:xfrm>
            <a:off x="9784968" y="1261999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7" name="object 87"/>
          <p:cNvSpPr/>
          <p:nvPr/>
        </p:nvSpPr>
        <p:spPr>
          <a:xfrm>
            <a:off x="9757029" y="1626361"/>
            <a:ext cx="196723" cy="196596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8" name="object 88"/>
          <p:cNvSpPr/>
          <p:nvPr/>
        </p:nvSpPr>
        <p:spPr>
          <a:xfrm>
            <a:off x="9775570" y="1638173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9" name="object 89"/>
          <p:cNvSpPr/>
          <p:nvPr/>
        </p:nvSpPr>
        <p:spPr>
          <a:xfrm>
            <a:off x="9766427" y="1992122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0" name="object 90"/>
          <p:cNvSpPr/>
          <p:nvPr/>
        </p:nvSpPr>
        <p:spPr>
          <a:xfrm>
            <a:off x="9784968" y="2004060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1" name="object 91"/>
          <p:cNvSpPr/>
          <p:nvPr/>
        </p:nvSpPr>
        <p:spPr>
          <a:xfrm>
            <a:off x="9757029" y="2397125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2" name="object 92"/>
          <p:cNvSpPr/>
          <p:nvPr/>
        </p:nvSpPr>
        <p:spPr>
          <a:xfrm>
            <a:off x="9775570" y="2408935"/>
            <a:ext cx="167767" cy="167766"/>
          </a:xfrm>
          <a:custGeom>
            <a:rect l="l" t="t" r="r" b="b"/>
            <a:pathLst>
              <a:path w="167767" h="167766">
                <a:moveTo>
                  <a:pt x="167767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3" name="object 93"/>
          <p:cNvSpPr/>
          <p:nvPr/>
        </p:nvSpPr>
        <p:spPr>
          <a:xfrm>
            <a:off x="9766427" y="2782697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4" name="object 94"/>
          <p:cNvSpPr/>
          <p:nvPr/>
        </p:nvSpPr>
        <p:spPr>
          <a:xfrm>
            <a:off x="9784968" y="2794507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5" name="object 95"/>
          <p:cNvSpPr/>
          <p:nvPr/>
        </p:nvSpPr>
        <p:spPr>
          <a:xfrm>
            <a:off x="9757029" y="3187700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6" name="object 96"/>
          <p:cNvSpPr/>
          <p:nvPr/>
        </p:nvSpPr>
        <p:spPr>
          <a:xfrm>
            <a:off x="9775570" y="3199510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7" name="object 97"/>
          <p:cNvSpPr/>
          <p:nvPr/>
        </p:nvSpPr>
        <p:spPr>
          <a:xfrm>
            <a:off x="9766427" y="3582923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8" name="object 98"/>
          <p:cNvSpPr/>
          <p:nvPr/>
        </p:nvSpPr>
        <p:spPr>
          <a:xfrm>
            <a:off x="9784968" y="3594734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9" name="object 99"/>
          <p:cNvSpPr/>
          <p:nvPr/>
        </p:nvSpPr>
        <p:spPr>
          <a:xfrm>
            <a:off x="9757029" y="3997833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0" name="object 100"/>
          <p:cNvSpPr/>
          <p:nvPr/>
        </p:nvSpPr>
        <p:spPr>
          <a:xfrm>
            <a:off x="9775570" y="4009644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1" name="object 101"/>
          <p:cNvSpPr/>
          <p:nvPr/>
        </p:nvSpPr>
        <p:spPr>
          <a:xfrm>
            <a:off x="10039095" y="1252092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2" name="object 102"/>
          <p:cNvSpPr/>
          <p:nvPr/>
        </p:nvSpPr>
        <p:spPr>
          <a:xfrm>
            <a:off x="10057765" y="1263903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3" name="object 103"/>
          <p:cNvSpPr/>
          <p:nvPr/>
        </p:nvSpPr>
        <p:spPr>
          <a:xfrm>
            <a:off x="10029825" y="1628267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4" name="object 104"/>
          <p:cNvSpPr/>
          <p:nvPr/>
        </p:nvSpPr>
        <p:spPr>
          <a:xfrm>
            <a:off x="10048367" y="1640077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5" name="object 105"/>
          <p:cNvSpPr/>
          <p:nvPr/>
        </p:nvSpPr>
        <p:spPr>
          <a:xfrm>
            <a:off x="10039095" y="1994026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6" name="object 106"/>
          <p:cNvSpPr/>
          <p:nvPr/>
        </p:nvSpPr>
        <p:spPr>
          <a:xfrm>
            <a:off x="10057765" y="2005838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7" name="object 107"/>
          <p:cNvSpPr/>
          <p:nvPr/>
        </p:nvSpPr>
        <p:spPr>
          <a:xfrm>
            <a:off x="10029825" y="2399029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8" name="object 108"/>
          <p:cNvSpPr/>
          <p:nvPr/>
        </p:nvSpPr>
        <p:spPr>
          <a:xfrm>
            <a:off x="10048367" y="2410841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9" name="object 109"/>
          <p:cNvSpPr/>
          <p:nvPr/>
        </p:nvSpPr>
        <p:spPr>
          <a:xfrm>
            <a:off x="10039095" y="2784601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0" name="object 110"/>
          <p:cNvSpPr/>
          <p:nvPr/>
        </p:nvSpPr>
        <p:spPr>
          <a:xfrm>
            <a:off x="10057765" y="2796413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1" name="object 111"/>
          <p:cNvSpPr/>
          <p:nvPr/>
        </p:nvSpPr>
        <p:spPr>
          <a:xfrm>
            <a:off x="10029825" y="3189604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2" name="object 112"/>
          <p:cNvSpPr/>
          <p:nvPr/>
        </p:nvSpPr>
        <p:spPr>
          <a:xfrm>
            <a:off x="10048367" y="320141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3" name="object 113"/>
          <p:cNvSpPr/>
          <p:nvPr/>
        </p:nvSpPr>
        <p:spPr>
          <a:xfrm>
            <a:off x="10039095" y="3584828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4" name="object 114"/>
          <p:cNvSpPr/>
          <p:nvPr/>
        </p:nvSpPr>
        <p:spPr>
          <a:xfrm>
            <a:off x="10057765" y="3596640"/>
            <a:ext cx="167640" cy="167640"/>
          </a:xfrm>
          <a:custGeom>
            <a:rect l="l" t="t" r="r" b="b"/>
            <a:pathLst>
              <a:path w="167640" h="167640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5" name="object 115"/>
          <p:cNvSpPr/>
          <p:nvPr/>
        </p:nvSpPr>
        <p:spPr>
          <a:xfrm>
            <a:off x="10029825" y="3999738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6" name="object 116"/>
          <p:cNvSpPr/>
          <p:nvPr/>
        </p:nvSpPr>
        <p:spPr>
          <a:xfrm>
            <a:off x="10048367" y="4011548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7" name="object 117"/>
          <p:cNvSpPr/>
          <p:nvPr/>
        </p:nvSpPr>
        <p:spPr>
          <a:xfrm>
            <a:off x="10311383" y="1253616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8" name="object 118"/>
          <p:cNvSpPr/>
          <p:nvPr/>
        </p:nvSpPr>
        <p:spPr>
          <a:xfrm>
            <a:off x="10330053" y="1265427"/>
            <a:ext cx="167640" cy="167766"/>
          </a:xfrm>
          <a:custGeom>
            <a:rect l="l" t="t" r="r" b="b"/>
            <a:pathLst>
              <a:path w="167640" h="167766">
                <a:moveTo>
                  <a:pt x="167640" y="167766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9" name="object 119"/>
          <p:cNvSpPr/>
          <p:nvPr/>
        </p:nvSpPr>
        <p:spPr>
          <a:xfrm>
            <a:off x="10302113" y="1629791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0" name="object 120"/>
          <p:cNvSpPr/>
          <p:nvPr/>
        </p:nvSpPr>
        <p:spPr>
          <a:xfrm>
            <a:off x="10320655" y="1641601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1" name="object 121"/>
          <p:cNvSpPr/>
          <p:nvPr/>
        </p:nvSpPr>
        <p:spPr>
          <a:xfrm>
            <a:off x="10311383" y="1995677"/>
            <a:ext cx="196723" cy="196596"/>
          </a:xfrm>
          <a:custGeom>
            <a:rect l="l" t="t" r="r" b="b"/>
            <a:pathLst>
              <a:path w="196723" h="196596">
                <a:moveTo>
                  <a:pt x="196723" y="0"/>
                </a:moveTo>
                <a:lnTo>
                  <a:pt x="0" y="196596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2" name="object 122"/>
          <p:cNvSpPr/>
          <p:nvPr/>
        </p:nvSpPr>
        <p:spPr>
          <a:xfrm>
            <a:off x="10330053" y="2007489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3" name="object 123"/>
          <p:cNvSpPr/>
          <p:nvPr/>
        </p:nvSpPr>
        <p:spPr>
          <a:xfrm>
            <a:off x="10302113" y="2400680"/>
            <a:ext cx="196596" cy="196596"/>
          </a:xfrm>
          <a:custGeom>
            <a:rect l="l" t="t" r="r" b="b"/>
            <a:pathLst>
              <a:path w="196596" h="196596">
                <a:moveTo>
                  <a:pt x="196596" y="0"/>
                </a:moveTo>
                <a:lnTo>
                  <a:pt x="0" y="196596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4" name="object 124"/>
          <p:cNvSpPr/>
          <p:nvPr/>
        </p:nvSpPr>
        <p:spPr>
          <a:xfrm>
            <a:off x="10320655" y="2412492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5" name="object 125"/>
          <p:cNvSpPr/>
          <p:nvPr/>
        </p:nvSpPr>
        <p:spPr>
          <a:xfrm>
            <a:off x="10311383" y="2786126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6" name="object 126"/>
          <p:cNvSpPr/>
          <p:nvPr/>
        </p:nvSpPr>
        <p:spPr>
          <a:xfrm>
            <a:off x="10330053" y="279793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7" name="object 127"/>
          <p:cNvSpPr/>
          <p:nvPr/>
        </p:nvSpPr>
        <p:spPr>
          <a:xfrm>
            <a:off x="10302113" y="3191129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8" name="object 128"/>
          <p:cNvSpPr/>
          <p:nvPr/>
        </p:nvSpPr>
        <p:spPr>
          <a:xfrm>
            <a:off x="10320655" y="3202939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9" name="object 129"/>
          <p:cNvSpPr/>
          <p:nvPr/>
        </p:nvSpPr>
        <p:spPr>
          <a:xfrm>
            <a:off x="10311383" y="3586353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0" name="object 130"/>
          <p:cNvSpPr/>
          <p:nvPr/>
        </p:nvSpPr>
        <p:spPr>
          <a:xfrm>
            <a:off x="10330053" y="3598164"/>
            <a:ext cx="167640" cy="167640"/>
          </a:xfrm>
          <a:custGeom>
            <a:rect l="l" t="t" r="r" b="b"/>
            <a:pathLst>
              <a:path w="167640" h="167640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1" name="object 131"/>
          <p:cNvSpPr/>
          <p:nvPr/>
        </p:nvSpPr>
        <p:spPr>
          <a:xfrm>
            <a:off x="10302113" y="4001261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2" name="object 132"/>
          <p:cNvSpPr/>
          <p:nvPr/>
        </p:nvSpPr>
        <p:spPr>
          <a:xfrm>
            <a:off x="10320655" y="4013072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3" name="object 133"/>
          <p:cNvSpPr/>
          <p:nvPr/>
        </p:nvSpPr>
        <p:spPr>
          <a:xfrm>
            <a:off x="8389873" y="4435094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2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4" name="object 134"/>
          <p:cNvSpPr/>
          <p:nvPr/>
        </p:nvSpPr>
        <p:spPr>
          <a:xfrm>
            <a:off x="8408416" y="4446904"/>
            <a:ext cx="167640" cy="167639"/>
          </a:xfrm>
          <a:custGeom>
            <a:rect l="l" t="t" r="r" b="b"/>
            <a:pathLst>
              <a:path w="167640" h="167639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5" name="object 135"/>
          <p:cNvSpPr/>
          <p:nvPr/>
        </p:nvSpPr>
        <p:spPr>
          <a:xfrm>
            <a:off x="8380476" y="4840096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6" name="object 136"/>
          <p:cNvSpPr/>
          <p:nvPr/>
        </p:nvSpPr>
        <p:spPr>
          <a:xfrm>
            <a:off x="8399144" y="4851908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7" name="object 137"/>
          <p:cNvSpPr/>
          <p:nvPr/>
        </p:nvSpPr>
        <p:spPr>
          <a:xfrm>
            <a:off x="8389873" y="5235321"/>
            <a:ext cx="196596" cy="196722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2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8" name="object 138"/>
          <p:cNvSpPr/>
          <p:nvPr/>
        </p:nvSpPr>
        <p:spPr>
          <a:xfrm>
            <a:off x="8408416" y="5247132"/>
            <a:ext cx="167640" cy="167640"/>
          </a:xfrm>
          <a:custGeom>
            <a:rect l="l" t="t" r="r" b="b"/>
            <a:pathLst>
              <a:path w="167640" h="167639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9" name="object 139"/>
          <p:cNvSpPr/>
          <p:nvPr/>
        </p:nvSpPr>
        <p:spPr>
          <a:xfrm>
            <a:off x="8380476" y="5650217"/>
            <a:ext cx="196723" cy="196684"/>
          </a:xfrm>
          <a:custGeom>
            <a:rect l="l" t="t" r="r" b="b"/>
            <a:pathLst>
              <a:path w="196723" h="196684">
                <a:moveTo>
                  <a:pt x="196723" y="0"/>
                </a:moveTo>
                <a:lnTo>
                  <a:pt x="0" y="19668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0" name="object 140"/>
          <p:cNvSpPr/>
          <p:nvPr/>
        </p:nvSpPr>
        <p:spPr>
          <a:xfrm>
            <a:off x="8399144" y="5662028"/>
            <a:ext cx="167640" cy="167678"/>
          </a:xfrm>
          <a:custGeom>
            <a:rect l="l" t="t" r="r" b="b"/>
            <a:pathLst>
              <a:path w="167640" h="167678">
                <a:moveTo>
                  <a:pt x="167640" y="167678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1" name="object 141"/>
          <p:cNvSpPr/>
          <p:nvPr/>
        </p:nvSpPr>
        <p:spPr>
          <a:xfrm>
            <a:off x="8662161" y="4436617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2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2" name="object 142"/>
          <p:cNvSpPr/>
          <p:nvPr/>
        </p:nvSpPr>
        <p:spPr>
          <a:xfrm>
            <a:off x="8680704" y="4448428"/>
            <a:ext cx="167640" cy="167639"/>
          </a:xfrm>
          <a:custGeom>
            <a:rect l="l" t="t" r="r" b="b"/>
            <a:pathLst>
              <a:path w="167640" h="167639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3" name="object 143"/>
          <p:cNvSpPr/>
          <p:nvPr/>
        </p:nvSpPr>
        <p:spPr>
          <a:xfrm>
            <a:off x="8652764" y="4841621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2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4" name="object 144"/>
          <p:cNvSpPr/>
          <p:nvPr/>
        </p:nvSpPr>
        <p:spPr>
          <a:xfrm>
            <a:off x="8671306" y="4853432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5" name="object 145"/>
          <p:cNvSpPr/>
          <p:nvPr/>
        </p:nvSpPr>
        <p:spPr>
          <a:xfrm>
            <a:off x="8662161" y="5236845"/>
            <a:ext cx="196596" cy="196722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2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6" name="object 146"/>
          <p:cNvSpPr/>
          <p:nvPr/>
        </p:nvSpPr>
        <p:spPr>
          <a:xfrm>
            <a:off x="8680704" y="5248655"/>
            <a:ext cx="167640" cy="167640"/>
          </a:xfrm>
          <a:custGeom>
            <a:rect l="l" t="t" r="r" b="b"/>
            <a:pathLst>
              <a:path w="167640" h="167639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7" name="object 147"/>
          <p:cNvSpPr/>
          <p:nvPr/>
        </p:nvSpPr>
        <p:spPr>
          <a:xfrm>
            <a:off x="8652764" y="5651753"/>
            <a:ext cx="196723" cy="196684"/>
          </a:xfrm>
          <a:custGeom>
            <a:rect l="l" t="t" r="r" b="b"/>
            <a:pathLst>
              <a:path w="196723" h="196684">
                <a:moveTo>
                  <a:pt x="196723" y="0"/>
                </a:moveTo>
                <a:lnTo>
                  <a:pt x="0" y="19668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8" name="object 148"/>
          <p:cNvSpPr/>
          <p:nvPr/>
        </p:nvSpPr>
        <p:spPr>
          <a:xfrm>
            <a:off x="8671306" y="5663565"/>
            <a:ext cx="167767" cy="167678"/>
          </a:xfrm>
          <a:custGeom>
            <a:rect l="l" t="t" r="r" b="b"/>
            <a:pathLst>
              <a:path w="167767" h="167678">
                <a:moveTo>
                  <a:pt x="167767" y="167678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9" name="object 149"/>
          <p:cNvSpPr/>
          <p:nvPr/>
        </p:nvSpPr>
        <p:spPr>
          <a:xfrm>
            <a:off x="8934957" y="4438522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0" name="object 150"/>
          <p:cNvSpPr/>
          <p:nvPr/>
        </p:nvSpPr>
        <p:spPr>
          <a:xfrm>
            <a:off x="8953500" y="4450334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1" name="object 151"/>
          <p:cNvSpPr/>
          <p:nvPr/>
        </p:nvSpPr>
        <p:spPr>
          <a:xfrm>
            <a:off x="8925559" y="4843526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2" name="object 152"/>
          <p:cNvSpPr/>
          <p:nvPr/>
        </p:nvSpPr>
        <p:spPr>
          <a:xfrm>
            <a:off x="8944102" y="4855336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3" name="object 153"/>
          <p:cNvSpPr/>
          <p:nvPr/>
        </p:nvSpPr>
        <p:spPr>
          <a:xfrm>
            <a:off x="8934957" y="5238750"/>
            <a:ext cx="196596" cy="196722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4" name="object 154"/>
          <p:cNvSpPr/>
          <p:nvPr/>
        </p:nvSpPr>
        <p:spPr>
          <a:xfrm>
            <a:off x="8953500" y="5250560"/>
            <a:ext cx="167640" cy="167640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5" name="object 155"/>
          <p:cNvSpPr/>
          <p:nvPr/>
        </p:nvSpPr>
        <p:spPr>
          <a:xfrm>
            <a:off x="8925559" y="5653659"/>
            <a:ext cx="196723" cy="196684"/>
          </a:xfrm>
          <a:custGeom>
            <a:rect l="l" t="t" r="r" b="b"/>
            <a:pathLst>
              <a:path w="196723" h="196684">
                <a:moveTo>
                  <a:pt x="196723" y="0"/>
                </a:moveTo>
                <a:lnTo>
                  <a:pt x="0" y="19668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6" name="object 156"/>
          <p:cNvSpPr/>
          <p:nvPr/>
        </p:nvSpPr>
        <p:spPr>
          <a:xfrm>
            <a:off x="8944102" y="5665470"/>
            <a:ext cx="167767" cy="167678"/>
          </a:xfrm>
          <a:custGeom>
            <a:rect l="l" t="t" r="r" b="b"/>
            <a:pathLst>
              <a:path w="167767" h="167678">
                <a:moveTo>
                  <a:pt x="167767" y="167678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7" name="object 157"/>
          <p:cNvSpPr/>
          <p:nvPr/>
        </p:nvSpPr>
        <p:spPr>
          <a:xfrm>
            <a:off x="9207118" y="4440046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8" name="object 158"/>
          <p:cNvSpPr/>
          <p:nvPr/>
        </p:nvSpPr>
        <p:spPr>
          <a:xfrm>
            <a:off x="9225788" y="4451858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9" name="object 159"/>
          <p:cNvSpPr/>
          <p:nvPr/>
        </p:nvSpPr>
        <p:spPr>
          <a:xfrm>
            <a:off x="9197847" y="4845050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0" name="object 160"/>
          <p:cNvSpPr/>
          <p:nvPr/>
        </p:nvSpPr>
        <p:spPr>
          <a:xfrm>
            <a:off x="9216390" y="4856860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1" name="object 161"/>
          <p:cNvSpPr/>
          <p:nvPr/>
        </p:nvSpPr>
        <p:spPr>
          <a:xfrm>
            <a:off x="9207118" y="5240273"/>
            <a:ext cx="196723" cy="196722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2" name="object 162"/>
          <p:cNvSpPr/>
          <p:nvPr/>
        </p:nvSpPr>
        <p:spPr>
          <a:xfrm>
            <a:off x="9225788" y="5252084"/>
            <a:ext cx="167640" cy="167640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3" name="object 163"/>
          <p:cNvSpPr/>
          <p:nvPr/>
        </p:nvSpPr>
        <p:spPr>
          <a:xfrm>
            <a:off x="9197847" y="5655195"/>
            <a:ext cx="196596" cy="196684"/>
          </a:xfrm>
          <a:custGeom>
            <a:rect l="l" t="t" r="r" b="b"/>
            <a:pathLst>
              <a:path w="196596" h="196684">
                <a:moveTo>
                  <a:pt x="196596" y="0"/>
                </a:moveTo>
                <a:lnTo>
                  <a:pt x="0" y="196684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4" name="object 164"/>
          <p:cNvSpPr/>
          <p:nvPr/>
        </p:nvSpPr>
        <p:spPr>
          <a:xfrm>
            <a:off x="9216390" y="5667019"/>
            <a:ext cx="167640" cy="167665"/>
          </a:xfrm>
          <a:custGeom>
            <a:rect l="l" t="t" r="r" b="b"/>
            <a:pathLst>
              <a:path w="167640" h="167665">
                <a:moveTo>
                  <a:pt x="167640" y="167665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5" name="object 165"/>
          <p:cNvSpPr/>
          <p:nvPr/>
        </p:nvSpPr>
        <p:spPr>
          <a:xfrm>
            <a:off x="9484359" y="4435983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6" name="object 166"/>
          <p:cNvSpPr/>
          <p:nvPr/>
        </p:nvSpPr>
        <p:spPr>
          <a:xfrm>
            <a:off x="9502902" y="4447794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7" name="object 167"/>
          <p:cNvSpPr/>
          <p:nvPr/>
        </p:nvSpPr>
        <p:spPr>
          <a:xfrm>
            <a:off x="9474961" y="4840985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8" name="object 168"/>
          <p:cNvSpPr/>
          <p:nvPr/>
        </p:nvSpPr>
        <p:spPr>
          <a:xfrm>
            <a:off x="9493631" y="485279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9" name="object 169"/>
          <p:cNvSpPr/>
          <p:nvPr/>
        </p:nvSpPr>
        <p:spPr>
          <a:xfrm>
            <a:off x="9484359" y="5236209"/>
            <a:ext cx="196723" cy="196722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2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0" name="object 170"/>
          <p:cNvSpPr/>
          <p:nvPr/>
        </p:nvSpPr>
        <p:spPr>
          <a:xfrm>
            <a:off x="9502902" y="5248021"/>
            <a:ext cx="167767" cy="167640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1" name="object 171"/>
          <p:cNvSpPr/>
          <p:nvPr/>
        </p:nvSpPr>
        <p:spPr>
          <a:xfrm>
            <a:off x="9474961" y="5651106"/>
            <a:ext cx="196723" cy="196684"/>
          </a:xfrm>
          <a:custGeom>
            <a:rect l="l" t="t" r="r" b="b"/>
            <a:pathLst>
              <a:path w="196723" h="196684">
                <a:moveTo>
                  <a:pt x="196723" y="0"/>
                </a:moveTo>
                <a:lnTo>
                  <a:pt x="0" y="19668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2" name="object 172"/>
          <p:cNvSpPr/>
          <p:nvPr/>
        </p:nvSpPr>
        <p:spPr>
          <a:xfrm>
            <a:off x="9493631" y="5662917"/>
            <a:ext cx="167640" cy="167678"/>
          </a:xfrm>
          <a:custGeom>
            <a:rect l="l" t="t" r="r" b="b"/>
            <a:pathLst>
              <a:path w="167640" h="167678">
                <a:moveTo>
                  <a:pt x="167640" y="167678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3" name="object 173"/>
          <p:cNvSpPr/>
          <p:nvPr/>
        </p:nvSpPr>
        <p:spPr>
          <a:xfrm>
            <a:off x="9756647" y="4437507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4" name="object 174"/>
          <p:cNvSpPr/>
          <p:nvPr/>
        </p:nvSpPr>
        <p:spPr>
          <a:xfrm>
            <a:off x="9775190" y="4449317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5" name="object 175"/>
          <p:cNvSpPr/>
          <p:nvPr/>
        </p:nvSpPr>
        <p:spPr>
          <a:xfrm>
            <a:off x="9747250" y="4842509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6" name="object 176"/>
          <p:cNvSpPr/>
          <p:nvPr/>
        </p:nvSpPr>
        <p:spPr>
          <a:xfrm>
            <a:off x="9765918" y="4854321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7" name="object 177"/>
          <p:cNvSpPr/>
          <p:nvPr/>
        </p:nvSpPr>
        <p:spPr>
          <a:xfrm>
            <a:off x="9756647" y="5237734"/>
            <a:ext cx="196723" cy="196722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2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8" name="object 178"/>
          <p:cNvSpPr/>
          <p:nvPr/>
        </p:nvSpPr>
        <p:spPr>
          <a:xfrm>
            <a:off x="9775190" y="5249545"/>
            <a:ext cx="167767" cy="167640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9" name="object 179"/>
          <p:cNvSpPr/>
          <p:nvPr/>
        </p:nvSpPr>
        <p:spPr>
          <a:xfrm>
            <a:off x="9747250" y="5652642"/>
            <a:ext cx="196723" cy="196684"/>
          </a:xfrm>
          <a:custGeom>
            <a:rect l="l" t="t" r="r" b="b"/>
            <a:pathLst>
              <a:path w="196723" h="196684">
                <a:moveTo>
                  <a:pt x="196723" y="0"/>
                </a:moveTo>
                <a:lnTo>
                  <a:pt x="0" y="19668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0" name="object 180"/>
          <p:cNvSpPr/>
          <p:nvPr/>
        </p:nvSpPr>
        <p:spPr>
          <a:xfrm>
            <a:off x="9765918" y="5664466"/>
            <a:ext cx="167640" cy="167665"/>
          </a:xfrm>
          <a:custGeom>
            <a:rect l="l" t="t" r="r" b="b"/>
            <a:pathLst>
              <a:path w="167640" h="167665">
                <a:moveTo>
                  <a:pt x="167640" y="167665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1" name="object 181"/>
          <p:cNvSpPr/>
          <p:nvPr/>
        </p:nvSpPr>
        <p:spPr>
          <a:xfrm>
            <a:off x="10029443" y="4439411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2" name="object 182"/>
          <p:cNvSpPr/>
          <p:nvPr/>
        </p:nvSpPr>
        <p:spPr>
          <a:xfrm>
            <a:off x="10047985" y="4451222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3" name="object 183"/>
          <p:cNvSpPr/>
          <p:nvPr/>
        </p:nvSpPr>
        <p:spPr>
          <a:xfrm>
            <a:off x="10020045" y="4844415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4" name="object 184"/>
          <p:cNvSpPr/>
          <p:nvPr/>
        </p:nvSpPr>
        <p:spPr>
          <a:xfrm>
            <a:off x="10038588" y="4856226"/>
            <a:ext cx="167767" cy="167639"/>
          </a:xfrm>
          <a:custGeom>
            <a:rect l="l" t="t" r="r" b="b"/>
            <a:pathLst>
              <a:path w="167767" h="167639">
                <a:moveTo>
                  <a:pt x="167767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5" name="object 185"/>
          <p:cNvSpPr/>
          <p:nvPr/>
        </p:nvSpPr>
        <p:spPr>
          <a:xfrm>
            <a:off x="10029443" y="5239639"/>
            <a:ext cx="196596" cy="196722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6" name="object 186"/>
          <p:cNvSpPr/>
          <p:nvPr/>
        </p:nvSpPr>
        <p:spPr>
          <a:xfrm>
            <a:off x="10047985" y="5251450"/>
            <a:ext cx="167640" cy="167640"/>
          </a:xfrm>
          <a:custGeom>
            <a:rect l="l" t="t" r="r" b="b"/>
            <a:pathLst>
              <a:path w="167640" h="167639">
                <a:moveTo>
                  <a:pt x="167640" y="167640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7" name="object 187"/>
          <p:cNvSpPr/>
          <p:nvPr/>
        </p:nvSpPr>
        <p:spPr>
          <a:xfrm>
            <a:off x="10020045" y="5654547"/>
            <a:ext cx="196723" cy="196684"/>
          </a:xfrm>
          <a:custGeom>
            <a:rect l="l" t="t" r="r" b="b"/>
            <a:pathLst>
              <a:path w="196723" h="196684">
                <a:moveTo>
                  <a:pt x="196723" y="0"/>
                </a:moveTo>
                <a:lnTo>
                  <a:pt x="0" y="19668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8" name="object 188"/>
          <p:cNvSpPr/>
          <p:nvPr/>
        </p:nvSpPr>
        <p:spPr>
          <a:xfrm>
            <a:off x="10038588" y="5666359"/>
            <a:ext cx="167767" cy="167678"/>
          </a:xfrm>
          <a:custGeom>
            <a:rect l="l" t="t" r="r" b="b"/>
            <a:pathLst>
              <a:path w="167767" h="167678">
                <a:moveTo>
                  <a:pt x="167767" y="167678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9" name="object 189"/>
          <p:cNvSpPr/>
          <p:nvPr/>
        </p:nvSpPr>
        <p:spPr>
          <a:xfrm>
            <a:off x="10301731" y="4440935"/>
            <a:ext cx="196596" cy="196723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0" name="object 190"/>
          <p:cNvSpPr/>
          <p:nvPr/>
        </p:nvSpPr>
        <p:spPr>
          <a:xfrm>
            <a:off x="10320273" y="4452746"/>
            <a:ext cx="167640" cy="167639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1" name="object 191"/>
          <p:cNvSpPr/>
          <p:nvPr/>
        </p:nvSpPr>
        <p:spPr>
          <a:xfrm>
            <a:off x="10292333" y="4845939"/>
            <a:ext cx="196723" cy="196723"/>
          </a:xfrm>
          <a:custGeom>
            <a:rect l="l" t="t" r="r" b="b"/>
            <a:pathLst>
              <a:path w="196723" h="196723">
                <a:moveTo>
                  <a:pt x="196723" y="0"/>
                </a:moveTo>
                <a:lnTo>
                  <a:pt x="0" y="196723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2" name="object 192"/>
          <p:cNvSpPr/>
          <p:nvPr/>
        </p:nvSpPr>
        <p:spPr>
          <a:xfrm>
            <a:off x="10310876" y="4857750"/>
            <a:ext cx="167767" cy="167639"/>
          </a:xfrm>
          <a:custGeom>
            <a:rect l="l" t="t" r="r" b="b"/>
            <a:pathLst>
              <a:path w="167767" h="167639">
                <a:moveTo>
                  <a:pt x="167767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3" name="object 193"/>
          <p:cNvSpPr/>
          <p:nvPr/>
        </p:nvSpPr>
        <p:spPr>
          <a:xfrm>
            <a:off x="10301731" y="5241163"/>
            <a:ext cx="196596" cy="196722"/>
          </a:xfrm>
          <a:custGeom>
            <a:rect l="l" t="t" r="r" b="b"/>
            <a:pathLst>
              <a:path w="196596" h="196723">
                <a:moveTo>
                  <a:pt x="196596" y="0"/>
                </a:moveTo>
                <a:lnTo>
                  <a:pt x="0" y="196723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4" name="object 194"/>
          <p:cNvSpPr/>
          <p:nvPr/>
        </p:nvSpPr>
        <p:spPr>
          <a:xfrm>
            <a:off x="10320273" y="5252973"/>
            <a:ext cx="167640" cy="167640"/>
          </a:xfrm>
          <a:custGeom>
            <a:rect l="l" t="t" r="r" b="b"/>
            <a:pathLst>
              <a:path w="167640" h="167639">
                <a:moveTo>
                  <a:pt x="167640" y="167639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5" name="object 195"/>
          <p:cNvSpPr/>
          <p:nvPr/>
        </p:nvSpPr>
        <p:spPr>
          <a:xfrm>
            <a:off x="10292333" y="5656084"/>
            <a:ext cx="196723" cy="196684"/>
          </a:xfrm>
          <a:custGeom>
            <a:rect l="l" t="t" r="r" b="b"/>
            <a:pathLst>
              <a:path w="196723" h="196684">
                <a:moveTo>
                  <a:pt x="196723" y="0"/>
                </a:moveTo>
                <a:lnTo>
                  <a:pt x="0" y="196684"/>
                </a:lnTo>
              </a:path>
            </a:pathLst>
          </a:custGeom>
          <a:ln w="1904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6" name="object 196"/>
          <p:cNvSpPr/>
          <p:nvPr/>
        </p:nvSpPr>
        <p:spPr>
          <a:xfrm>
            <a:off x="10310876" y="5667908"/>
            <a:ext cx="167767" cy="167665"/>
          </a:xfrm>
          <a:custGeom>
            <a:rect l="l" t="t" r="r" b="b"/>
            <a:pathLst>
              <a:path w="167767" h="167665">
                <a:moveTo>
                  <a:pt x="167767" y="167665"/>
                </a:moveTo>
                <a:lnTo>
                  <a:pt x="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7" name="object 197"/>
          <p:cNvSpPr/>
          <p:nvPr/>
        </p:nvSpPr>
        <p:spPr>
          <a:xfrm>
            <a:off x="8176259" y="1418844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8" name="object 198"/>
          <p:cNvSpPr/>
          <p:nvPr/>
        </p:nvSpPr>
        <p:spPr>
          <a:xfrm>
            <a:off x="8186928" y="2177795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9" name="object 199"/>
          <p:cNvSpPr/>
          <p:nvPr/>
        </p:nvSpPr>
        <p:spPr>
          <a:xfrm flipH="1">
            <a:off x="8176259" y="1418844"/>
            <a:ext cx="0" cy="756412"/>
          </a:xfrm>
          <a:custGeom>
            <a:rect l="l" t="t" r="r" b="b"/>
            <a:pathLst>
              <a:path h="756412">
                <a:moveTo>
                  <a:pt x="0" y="756412"/>
                </a:move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0" name="object 200"/>
          <p:cNvSpPr/>
          <p:nvPr/>
        </p:nvSpPr>
        <p:spPr>
          <a:xfrm>
            <a:off x="7964423" y="1795272"/>
            <a:ext cx="444373" cy="0"/>
          </a:xfrm>
          <a:custGeom>
            <a:rect l="l" t="t" r="r" b="b"/>
            <a:pathLst>
              <a:path w="444373">
                <a:moveTo>
                  <a:pt x="0" y="0"/>
                </a:moveTo>
                <a:lnTo>
                  <a:pt x="444373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1" name="object 201"/>
          <p:cNvSpPr/>
          <p:nvPr/>
        </p:nvSpPr>
        <p:spPr>
          <a:xfrm>
            <a:off x="8174735" y="2578607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2" name="object 202"/>
          <p:cNvSpPr/>
          <p:nvPr/>
        </p:nvSpPr>
        <p:spPr>
          <a:xfrm>
            <a:off x="8185404" y="3337559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3" name="object 203"/>
          <p:cNvSpPr/>
          <p:nvPr/>
        </p:nvSpPr>
        <p:spPr>
          <a:xfrm flipH="1">
            <a:off x="8174735" y="2578607"/>
            <a:ext cx="0" cy="756412"/>
          </a:xfrm>
          <a:custGeom>
            <a:rect l="l" t="t" r="r" b="b"/>
            <a:pathLst>
              <a:path h="756412">
                <a:moveTo>
                  <a:pt x="0" y="756412"/>
                </a:move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4" name="object 204"/>
          <p:cNvSpPr/>
          <p:nvPr/>
        </p:nvSpPr>
        <p:spPr>
          <a:xfrm>
            <a:off x="7962900" y="2955035"/>
            <a:ext cx="444373" cy="0"/>
          </a:xfrm>
          <a:custGeom>
            <a:rect l="l" t="t" r="r" b="b"/>
            <a:pathLst>
              <a:path w="444373">
                <a:moveTo>
                  <a:pt x="0" y="0"/>
                </a:moveTo>
                <a:lnTo>
                  <a:pt x="444373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5" name="object 205"/>
          <p:cNvSpPr/>
          <p:nvPr/>
        </p:nvSpPr>
        <p:spPr>
          <a:xfrm>
            <a:off x="8176259" y="3782567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6" name="object 206"/>
          <p:cNvSpPr/>
          <p:nvPr/>
        </p:nvSpPr>
        <p:spPr>
          <a:xfrm>
            <a:off x="8186928" y="4593335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7" name="object 207"/>
          <p:cNvSpPr/>
          <p:nvPr/>
        </p:nvSpPr>
        <p:spPr>
          <a:xfrm flipH="1">
            <a:off x="8176259" y="3782567"/>
            <a:ext cx="0" cy="806831"/>
          </a:xfrm>
          <a:custGeom>
            <a:rect l="l" t="t" r="r" b="b"/>
            <a:pathLst>
              <a:path h="806830">
                <a:moveTo>
                  <a:pt x="0" y="806830"/>
                </a:move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8" name="object 208"/>
          <p:cNvSpPr/>
          <p:nvPr/>
        </p:nvSpPr>
        <p:spPr>
          <a:xfrm>
            <a:off x="7964423" y="4184903"/>
            <a:ext cx="444373" cy="0"/>
          </a:xfrm>
          <a:custGeom>
            <a:rect l="l" t="t" r="r" b="b"/>
            <a:pathLst>
              <a:path w="444373">
                <a:moveTo>
                  <a:pt x="0" y="0"/>
                </a:moveTo>
                <a:lnTo>
                  <a:pt x="444373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9" name="object 209"/>
          <p:cNvSpPr/>
          <p:nvPr/>
        </p:nvSpPr>
        <p:spPr>
          <a:xfrm>
            <a:off x="8174735" y="5021579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0" name="object 210"/>
          <p:cNvSpPr/>
          <p:nvPr/>
        </p:nvSpPr>
        <p:spPr>
          <a:xfrm>
            <a:off x="8185404" y="5829300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295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1" name="object 211"/>
          <p:cNvSpPr/>
          <p:nvPr/>
        </p:nvSpPr>
        <p:spPr>
          <a:xfrm flipH="1">
            <a:off x="8174735" y="5021579"/>
            <a:ext cx="0" cy="805611"/>
          </a:xfrm>
          <a:custGeom>
            <a:rect l="l" t="t" r="r" b="b"/>
            <a:pathLst>
              <a:path h="805611">
                <a:moveTo>
                  <a:pt x="0" y="805611"/>
                </a:moveTo>
                <a:lnTo>
                  <a:pt x="0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2" name="object 212"/>
          <p:cNvSpPr/>
          <p:nvPr/>
        </p:nvSpPr>
        <p:spPr>
          <a:xfrm>
            <a:off x="7962900" y="5422391"/>
            <a:ext cx="444373" cy="0"/>
          </a:xfrm>
          <a:custGeom>
            <a:rect l="l" t="t" r="r" b="b"/>
            <a:pathLst>
              <a:path w="444373">
                <a:moveTo>
                  <a:pt x="0" y="0"/>
                </a:moveTo>
                <a:lnTo>
                  <a:pt x="444373" y="0"/>
                </a:lnTo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3" name="object 213"/>
          <p:cNvSpPr txBox="1"/>
          <p:nvPr/>
        </p:nvSpPr>
        <p:spPr>
          <a:xfrm>
            <a:off x="8004429" y="6144361"/>
            <a:ext cx="2999105" cy="49275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48260" algn="ctr">
              <a:lnSpc>
                <a:spcPct val="100000"/>
              </a:lnSpc>
            </a:pPr>
            <a:r>
              <a:rPr sz="1400" b="1" smtClean="0">
                <a:latin typeface="Microsoft JhengHei"/>
                <a:cs typeface="Microsoft JhengHei"/>
              </a:rPr>
              <a:t>天线阵列示意图</a:t>
            </a:r>
            <a:endParaRPr sz="1400">
              <a:latin typeface="Microsoft JhengHei"/>
              <a:cs typeface="Microsoft JhengHei"/>
            </a:endParaRPr>
          </a:p>
          <a:p>
            <a:pPr marR="0" algn="ctr">
              <a:lnSpc>
                <a:spcPct val="100000"/>
              </a:lnSpc>
              <a:spcBef>
                <a:spcPts val="420"/>
              </a:spcBef>
            </a:pPr>
            <a:r>
              <a:rPr sz="1400" spc="30" smtClean="0">
                <a:latin typeface="Arial"/>
                <a:cs typeface="Arial"/>
              </a:rPr>
              <a:t>8(</a:t>
            </a:r>
            <a:r>
              <a:rPr sz="1400" spc="40" smtClean="0">
                <a:latin typeface="Arial"/>
                <a:cs typeface="Arial"/>
              </a:rPr>
              <a:t>H)</a:t>
            </a:r>
            <a:r>
              <a:rPr sz="1400" spc="35" smtClean="0">
                <a:latin typeface="Arial"/>
                <a:cs typeface="Arial"/>
              </a:rPr>
              <a:t>*12</a:t>
            </a:r>
            <a:r>
              <a:rPr sz="1400" spc="0" smtClean="0">
                <a:latin typeface="Arial"/>
                <a:cs typeface="Arial"/>
              </a:rPr>
              <a:t>(V</a:t>
            </a:r>
            <a:r>
              <a:rPr sz="1400" spc="40" smtClean="0">
                <a:latin typeface="Arial"/>
                <a:cs typeface="Arial"/>
              </a:rPr>
              <a:t>)</a:t>
            </a:r>
            <a:r>
              <a:rPr sz="1400" spc="35" smtClean="0">
                <a:latin typeface="Arial"/>
                <a:cs typeface="Arial"/>
              </a:rPr>
              <a:t>*</a:t>
            </a:r>
            <a:r>
              <a:rPr sz="1400" spc="40" smtClean="0">
                <a:latin typeface="Arial"/>
                <a:cs typeface="Arial"/>
              </a:rPr>
              <a:t>2</a:t>
            </a:r>
            <a:r>
              <a:rPr sz="1400" spc="0" smtClean="0">
                <a:latin typeface="Microsoft JhengHei Light"/>
                <a:cs typeface="Microsoft JhengHei Light"/>
              </a:rPr>
              <a:t>，</a:t>
            </a:r>
            <a:r>
              <a:rPr sz="1400" spc="-30" smtClean="0">
                <a:latin typeface="Microsoft JhengHei Light"/>
                <a:cs typeface="Microsoft JhengHei Light"/>
              </a:rPr>
              <a:t> </a:t>
            </a:r>
            <a:r>
              <a:rPr sz="1400" spc="-5" smtClean="0">
                <a:latin typeface="Microsoft JhengHei Light"/>
                <a:cs typeface="Microsoft JhengHei Light"/>
              </a:rPr>
              <a:t>垂直</a:t>
            </a:r>
            <a:r>
              <a:rPr sz="1400" spc="35" smtClean="0">
                <a:latin typeface="Arial"/>
                <a:cs typeface="Arial"/>
              </a:rPr>
              <a:t>1</a:t>
            </a:r>
            <a:r>
              <a:rPr sz="1400" spc="-5" smtClean="0">
                <a:latin typeface="Microsoft JhengHei Light"/>
                <a:cs typeface="Microsoft JhengHei Light"/>
              </a:rPr>
              <a:t>驱</a:t>
            </a:r>
            <a:r>
              <a:rPr sz="1400" spc="35" smtClean="0">
                <a:latin typeface="Arial"/>
                <a:cs typeface="Arial"/>
              </a:rPr>
              <a:t>3</a:t>
            </a:r>
            <a:r>
              <a:rPr sz="1400" spc="-5" smtClean="0">
                <a:latin typeface="Microsoft JhengHei Light"/>
                <a:cs typeface="Microsoft JhengHei Light"/>
              </a:rPr>
              <a:t>，水平</a:t>
            </a:r>
            <a:r>
              <a:rPr sz="1400" spc="35" smtClean="0">
                <a:latin typeface="Arial"/>
                <a:cs typeface="Arial"/>
              </a:rPr>
              <a:t>1</a:t>
            </a:r>
            <a:r>
              <a:rPr sz="1400" spc="-5" smtClean="0">
                <a:latin typeface="Microsoft JhengHei Light"/>
                <a:cs typeface="Microsoft JhengHei Light"/>
              </a:rPr>
              <a:t>驱</a:t>
            </a:r>
            <a:r>
              <a:rPr sz="1400" spc="35" smtClean="0">
                <a:latin typeface="Arial"/>
                <a:cs typeface="Arial"/>
              </a:rPr>
              <a:t>1</a:t>
            </a:r>
            <a:endParaRPr sz="1400">
              <a:latin typeface="Arial"/>
              <a:cs typeface="Arial"/>
            </a:endParaRPr>
          </a:p>
        </p:txBody>
      </p:sp>
      <p:sp>
        <p:nvSpPr>
          <p:cNvPr id="214" name="object 214"/>
          <p:cNvSpPr/>
          <p:nvPr/>
        </p:nvSpPr>
        <p:spPr>
          <a:xfrm>
            <a:off x="10748771" y="1252727"/>
            <a:ext cx="277825" cy="4573464"/>
          </a:xfrm>
          <a:custGeom>
            <a:rect l="l" t="t" r="r" b="b"/>
            <a:pathLst>
              <a:path w="277825" h="4573464">
                <a:moveTo>
                  <a:pt x="0" y="0"/>
                </a:moveTo>
                <a:lnTo>
                  <a:pt x="39870" y="935"/>
                </a:lnTo>
                <a:lnTo>
                  <a:pt x="91151" y="5436"/>
                </a:lnTo>
                <a:lnTo>
                  <a:pt x="135398" y="15825"/>
                </a:lnTo>
                <a:lnTo>
                  <a:pt x="144018" y="2262759"/>
                </a:lnTo>
                <a:lnTo>
                  <a:pt x="145449" y="2266145"/>
                </a:lnTo>
                <a:lnTo>
                  <a:pt x="189695" y="2280275"/>
                </a:lnTo>
                <a:lnTo>
                  <a:pt x="238872" y="2285320"/>
                </a:lnTo>
                <a:lnTo>
                  <a:pt x="277825" y="2286702"/>
                </a:lnTo>
                <a:lnTo>
                  <a:pt x="258580" y="2286993"/>
                </a:lnTo>
                <a:lnTo>
                  <a:pt x="205268" y="2290831"/>
                </a:lnTo>
                <a:lnTo>
                  <a:pt x="164725" y="2298263"/>
                </a:lnTo>
                <a:lnTo>
                  <a:pt x="144018" y="4549521"/>
                </a:lnTo>
                <a:lnTo>
                  <a:pt x="142586" y="4552918"/>
                </a:lnTo>
                <a:lnTo>
                  <a:pt x="98340" y="4567055"/>
                </a:lnTo>
                <a:lnTo>
                  <a:pt x="49163" y="4572088"/>
                </a:lnTo>
                <a:lnTo>
                  <a:pt x="30173" y="4572996"/>
                </a:lnTo>
                <a:lnTo>
                  <a:pt x="10210" y="4573464"/>
                </a:lnTo>
              </a:path>
            </a:pathLst>
          </a:custGeom>
          <a:ln w="9144">
            <a:solidFill>
              <a:srgbClr val="497DBA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5" name="object 215"/>
          <p:cNvSpPr txBox="1"/>
          <p:nvPr/>
        </p:nvSpPr>
        <p:spPr>
          <a:xfrm>
            <a:off x="11132946" y="3407917"/>
            <a:ext cx="414020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40" smtClean="0">
                <a:latin typeface="Arial"/>
                <a:cs typeface="Arial"/>
              </a:rPr>
              <a:t>1</a:t>
            </a:r>
            <a:r>
              <a:rPr sz="1400" spc="35" smtClean="0">
                <a:latin typeface="Arial"/>
                <a:cs typeface="Arial"/>
              </a:rPr>
              <a:t>2</a:t>
            </a:r>
            <a:r>
              <a:rPr sz="1400" spc="35" smtClean="0">
                <a:latin typeface="Microsoft JhengHei Light"/>
                <a:cs typeface="Microsoft JhengHei Light"/>
              </a:rPr>
              <a:t>行</a:t>
            </a:r>
            <a:endParaRPr sz="1400">
              <a:latin typeface="Microsoft JhengHei Light"/>
              <a:cs typeface="Microsoft JhengHei Light"/>
            </a:endParaRPr>
          </a:p>
        </p:txBody>
      </p:sp>
      <p:sp>
        <p:nvSpPr>
          <p:cNvPr id="216" name="object 216"/>
          <p:cNvSpPr/>
          <p:nvPr/>
        </p:nvSpPr>
        <p:spPr>
          <a:xfrm>
            <a:off x="8375904" y="869747"/>
            <a:ext cx="2132016" cy="277825"/>
          </a:xfrm>
          <a:custGeom>
            <a:rect l="l" t="t" r="r" b="b"/>
            <a:pathLst>
              <a:path w="2132016" h="277825">
                <a:moveTo>
                  <a:pt x="0" y="277825"/>
                </a:moveTo>
                <a:lnTo>
                  <a:pt x="935" y="237954"/>
                </a:lnTo>
                <a:lnTo>
                  <a:pt x="5436" y="186673"/>
                </a:lnTo>
                <a:lnTo>
                  <a:pt x="15825" y="142426"/>
                </a:lnTo>
                <a:lnTo>
                  <a:pt x="1042035" y="133807"/>
                </a:lnTo>
                <a:lnTo>
                  <a:pt x="1045421" y="132375"/>
                </a:lnTo>
                <a:lnTo>
                  <a:pt x="1059551" y="88129"/>
                </a:lnTo>
                <a:lnTo>
                  <a:pt x="1064596" y="38952"/>
                </a:lnTo>
                <a:lnTo>
                  <a:pt x="1065978" y="0"/>
                </a:lnTo>
                <a:lnTo>
                  <a:pt x="1066269" y="19244"/>
                </a:lnTo>
                <a:lnTo>
                  <a:pt x="1070107" y="72556"/>
                </a:lnTo>
                <a:lnTo>
                  <a:pt x="1077539" y="113099"/>
                </a:lnTo>
                <a:lnTo>
                  <a:pt x="2108073" y="133807"/>
                </a:lnTo>
                <a:lnTo>
                  <a:pt x="2111459" y="135238"/>
                </a:lnTo>
                <a:lnTo>
                  <a:pt x="2125589" y="179484"/>
                </a:lnTo>
                <a:lnTo>
                  <a:pt x="2130634" y="228661"/>
                </a:lnTo>
                <a:lnTo>
                  <a:pt x="2131545" y="247651"/>
                </a:lnTo>
                <a:lnTo>
                  <a:pt x="2132016" y="267614"/>
                </a:lnTo>
              </a:path>
            </a:pathLst>
          </a:custGeom>
          <a:ln w="9143">
            <a:solidFill>
              <a:srgbClr val="497DBA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7" name="object 217"/>
          <p:cNvSpPr txBox="1"/>
          <p:nvPr/>
        </p:nvSpPr>
        <p:spPr>
          <a:xfrm>
            <a:off x="9286113" y="559561"/>
            <a:ext cx="309245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pc="35" smtClean="0">
                <a:latin typeface="Arial"/>
                <a:cs typeface="Arial"/>
              </a:rPr>
              <a:t>8</a:t>
            </a:r>
            <a:r>
              <a:rPr sz="1400" spc="35" smtClean="0">
                <a:latin typeface="Microsoft JhengHei Light"/>
                <a:cs typeface="Microsoft JhengHei Light"/>
              </a:rPr>
              <a:t>列</a:t>
            </a:r>
            <a:endParaRPr sz="1400">
              <a:latin typeface="Microsoft JhengHei Light"/>
              <a:cs typeface="Microsoft JhengHei Light"/>
            </a:endParaRPr>
          </a:p>
        </p:txBody>
      </p:sp>
      <p:sp>
        <p:nvSpPr>
          <p:cNvPr id="218" name="object 218"/>
          <p:cNvSpPr/>
          <p:nvPr/>
        </p:nvSpPr>
        <p:spPr>
          <a:xfrm>
            <a:off x="7650022" y="1364039"/>
            <a:ext cx="277825" cy="862524"/>
          </a:xfrm>
          <a:custGeom>
            <a:rect l="l" t="t" r="r" b="b"/>
            <a:pathLst>
              <a:path w="277825" h="862523">
                <a:moveTo>
                  <a:pt x="277825" y="862524"/>
                </a:moveTo>
                <a:lnTo>
                  <a:pt x="237954" y="861588"/>
                </a:lnTo>
                <a:lnTo>
                  <a:pt x="186673" y="857088"/>
                </a:lnTo>
                <a:lnTo>
                  <a:pt x="142426" y="846698"/>
                </a:lnTo>
                <a:lnTo>
                  <a:pt x="133807" y="455235"/>
                </a:lnTo>
                <a:lnTo>
                  <a:pt x="132375" y="451848"/>
                </a:lnTo>
                <a:lnTo>
                  <a:pt x="88129" y="437718"/>
                </a:lnTo>
                <a:lnTo>
                  <a:pt x="38952" y="432673"/>
                </a:lnTo>
                <a:lnTo>
                  <a:pt x="0" y="431291"/>
                </a:lnTo>
                <a:lnTo>
                  <a:pt x="19244" y="431001"/>
                </a:lnTo>
                <a:lnTo>
                  <a:pt x="72556" y="427162"/>
                </a:lnTo>
                <a:lnTo>
                  <a:pt x="113099" y="419730"/>
                </a:lnTo>
                <a:lnTo>
                  <a:pt x="133807" y="23943"/>
                </a:lnTo>
                <a:lnTo>
                  <a:pt x="135238" y="20556"/>
                </a:lnTo>
                <a:lnTo>
                  <a:pt x="179484" y="6426"/>
                </a:lnTo>
                <a:lnTo>
                  <a:pt x="228661" y="1381"/>
                </a:lnTo>
                <a:lnTo>
                  <a:pt x="247651" y="470"/>
                </a:lnTo>
                <a:lnTo>
                  <a:pt x="267614" y="0"/>
                </a:lnTo>
              </a:path>
            </a:pathLst>
          </a:custGeom>
          <a:ln w="9143">
            <a:solidFill>
              <a:srgbClr val="497DBA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9" name="object 219"/>
          <p:cNvSpPr txBox="1"/>
          <p:nvPr/>
        </p:nvSpPr>
        <p:spPr>
          <a:xfrm>
            <a:off x="6788277" y="1683258"/>
            <a:ext cx="770890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mtClean="0">
                <a:latin typeface="Microsoft JhengHei Light"/>
                <a:cs typeface="Microsoft JhengHei Light"/>
              </a:rPr>
              <a:t>垂直</a:t>
            </a:r>
            <a:r>
              <a:rPr sz="1400" spc="35" smtClean="0">
                <a:latin typeface="Arial"/>
                <a:cs typeface="Arial"/>
              </a:rPr>
              <a:t>1</a:t>
            </a:r>
            <a:r>
              <a:rPr sz="1400" spc="35" smtClean="0">
                <a:latin typeface="Microsoft JhengHei Light"/>
                <a:cs typeface="Microsoft JhengHei Light"/>
              </a:rPr>
              <a:t>驱</a:t>
            </a:r>
            <a:r>
              <a:rPr sz="1400" spc="35" smtClean="0">
                <a:latin typeface="Arial"/>
                <a:cs typeface="Arial"/>
              </a:rPr>
              <a:t>3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47013" y="1596008"/>
          <a:ext cx="5635625" cy="28238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88261"/>
                <a:gridCol w="3528314"/>
              </a:tblGrid>
              <a:tr h="498728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频段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2785" marR="694690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模块</a:t>
                      </a:r>
                      <a:r>
                        <a:rPr sz="1400" smtClean="0">
                          <a:latin typeface="Arial"/>
                          <a:cs typeface="Arial"/>
                        </a:rPr>
                        <a:t>(1)</a:t>
                      </a: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400" smtClean="0">
                          <a:latin typeface="Arial"/>
                          <a:cs typeface="Arial"/>
                        </a:rPr>
                        <a:t>3445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~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360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z 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模块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(2)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：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3645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~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380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z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9560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极化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+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45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/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-4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9560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增益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24dBi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9559">
                <a:tc>
                  <a:txBody>
                    <a:bodyPr vert="horz" wrap="square"/>
                    <a:lstStyle/>
                    <a:p>
                      <a:pPr marL="501650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水平波束范围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~+6</a:t>
                      </a:r>
                      <a:r>
                        <a:rPr sz="1400" spc="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9560">
                <a:tc>
                  <a:txBody>
                    <a:bodyPr vert="horz" wrap="square"/>
                    <a:lstStyle/>
                    <a:p>
                      <a:pPr marL="501650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垂直波束范围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~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15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5369">
                <a:tc>
                  <a:txBody>
                    <a:bodyPr vert="horz" wrap="square"/>
                    <a:lstStyle/>
                    <a:p>
                      <a:pPr marL="504825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水</a:t>
                      </a:r>
                      <a:r>
                        <a:rPr sz="1400" b="1" spc="-5" smtClean="0">
                          <a:latin typeface="Microsoft JhengHei"/>
                          <a:cs typeface="Microsoft JhengHei"/>
                        </a:rPr>
                        <a:t>平</a:t>
                      </a:r>
                      <a:r>
                        <a:rPr sz="1400" b="1" spc="0" smtClean="0">
                          <a:latin typeface="Arial"/>
                          <a:cs typeface="Arial"/>
                        </a:rPr>
                        <a:t>3d</a:t>
                      </a:r>
                      <a:r>
                        <a:rPr sz="1400" b="1" spc="-5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400" b="1" spc="-5" smtClean="0">
                          <a:latin typeface="Microsoft JhengHei"/>
                          <a:cs typeface="Microsoft JhengHei"/>
                        </a:rPr>
                        <a:t>波宽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13.</a:t>
                      </a:r>
                      <a:r>
                        <a:rPr sz="1400" spc="5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400" spc="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9559">
                <a:tc>
                  <a:txBody>
                    <a:bodyPr vert="horz" wrap="square"/>
                    <a:lstStyle/>
                    <a:p>
                      <a:pPr marL="504825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垂</a:t>
                      </a:r>
                      <a:r>
                        <a:rPr sz="1400" b="1" spc="-5" smtClean="0">
                          <a:latin typeface="Microsoft JhengHei"/>
                          <a:cs typeface="Microsoft JhengHei"/>
                        </a:rPr>
                        <a:t>直</a:t>
                      </a:r>
                      <a:r>
                        <a:rPr sz="1400" b="1" spc="0" smtClean="0">
                          <a:latin typeface="Arial"/>
                          <a:cs typeface="Arial"/>
                        </a:rPr>
                        <a:t>3dB</a:t>
                      </a:r>
                      <a:r>
                        <a:rPr sz="1400" b="1" spc="0" smtClean="0">
                          <a:latin typeface="Microsoft JhengHei"/>
                          <a:cs typeface="Microsoft JhengHei"/>
                        </a:rPr>
                        <a:t>波宽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6.5</a:t>
                      </a:r>
                      <a:r>
                        <a:rPr sz="1400" smtClean="0">
                          <a:latin typeface="Microsoft JhengHei Light"/>
                          <a:cs typeface="Microsoft JhengHei Light"/>
                        </a:rPr>
                        <a:t>°</a:t>
                      </a:r>
                      <a:endParaRPr sz="14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9687">
                <a:tc>
                  <a:txBody>
                    <a:bodyPr vert="horz" wrap="square"/>
                    <a:lstStyle/>
                    <a:p>
                      <a:pPr marL="680720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天线阵列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8(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)*12(V)</a:t>
                      </a:r>
                      <a:r>
                        <a:rPr sz="1400" spc="-10" smtClean="0">
                          <a:latin typeface="Arial"/>
                          <a:cs typeface="Arial"/>
                        </a:rPr>
                        <a:t>*</a:t>
                      </a:r>
                      <a:r>
                        <a:rPr sz="1400" spc="0" smtClean="0">
                          <a:latin typeface="Arial"/>
                          <a:cs typeface="Arial"/>
                        </a:rPr>
                        <a:t>2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9560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b="1" smtClean="0">
                          <a:latin typeface="Microsoft JhengHei"/>
                          <a:cs typeface="Microsoft JhengHei"/>
                        </a:rPr>
                        <a:t>前后比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400" spc="5" smtClean="0">
                          <a:latin typeface="Arial"/>
                          <a:cs typeface="Arial"/>
                        </a:rPr>
                        <a:t>30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145" smtClean="0">
                <a:solidFill>
                  <a:srgbClr val="C00000"/>
                </a:solidFill>
                <a:latin typeface="Arial"/>
                <a:cs typeface="Arial"/>
              </a:rPr>
              <a:t>AAU56</a:t>
            </a:r>
            <a:r>
              <a:rPr sz="3200" b="1" spc="130" smtClean="0">
                <a:solidFill>
                  <a:srgbClr val="C00000"/>
                </a:solidFill>
                <a:latin typeface="Arial"/>
                <a:cs typeface="Arial"/>
              </a:rPr>
              <a:t>1</a:t>
            </a:r>
            <a:r>
              <a:rPr sz="3200" b="1" spc="200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站点配电方案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88036" y="693419"/>
            <a:ext cx="6120384" cy="288036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784095" y="975614"/>
            <a:ext cx="2162810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mtClean="0">
                <a:latin typeface="Microsoft JhengHei"/>
                <a:cs typeface="Microsoft JhengHei"/>
              </a:rPr>
              <a:t>平台站点配电方案总体</a:t>
            </a:r>
            <a:r>
              <a:rPr sz="1400" b="1" spc="-15" smtClean="0">
                <a:latin typeface="Microsoft JhengHei"/>
                <a:cs typeface="Microsoft JhengHei"/>
              </a:rPr>
              <a:t>策略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529578" y="968121"/>
            <a:ext cx="818654" cy="664337"/>
          </a:xfrm>
          <a:custGeom>
            <a:rect l="l" t="t" r="r" b="b"/>
            <a:pathLst>
              <a:path w="818653" h="664337">
                <a:moveTo>
                  <a:pt x="0" y="664337"/>
                </a:moveTo>
                <a:lnTo>
                  <a:pt x="818654" y="664337"/>
                </a:lnTo>
                <a:lnTo>
                  <a:pt x="818654" y="0"/>
                </a:lnTo>
                <a:lnTo>
                  <a:pt x="0" y="0"/>
                </a:lnTo>
                <a:lnTo>
                  <a:pt x="0" y="66433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7348346" y="968121"/>
            <a:ext cx="818654" cy="664337"/>
          </a:xfrm>
          <a:custGeom>
            <a:rect l="l" t="t" r="r" b="b"/>
            <a:pathLst>
              <a:path w="818653" h="664337">
                <a:moveTo>
                  <a:pt x="0" y="664337"/>
                </a:moveTo>
                <a:lnTo>
                  <a:pt x="818654" y="664337"/>
                </a:lnTo>
                <a:lnTo>
                  <a:pt x="818654" y="0"/>
                </a:lnTo>
                <a:lnTo>
                  <a:pt x="0" y="0"/>
                </a:lnTo>
                <a:lnTo>
                  <a:pt x="0" y="66433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8166989" y="968121"/>
            <a:ext cx="723747" cy="664337"/>
          </a:xfrm>
          <a:custGeom>
            <a:rect l="l" t="t" r="r" b="b"/>
            <a:pathLst>
              <a:path w="723747" h="664337">
                <a:moveTo>
                  <a:pt x="0" y="664337"/>
                </a:moveTo>
                <a:lnTo>
                  <a:pt x="723747" y="664337"/>
                </a:lnTo>
                <a:lnTo>
                  <a:pt x="723747" y="0"/>
                </a:lnTo>
                <a:lnTo>
                  <a:pt x="0" y="0"/>
                </a:lnTo>
                <a:lnTo>
                  <a:pt x="0" y="66433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8890634" y="968121"/>
            <a:ext cx="723747" cy="664337"/>
          </a:xfrm>
          <a:custGeom>
            <a:rect l="l" t="t" r="r" b="b"/>
            <a:pathLst>
              <a:path w="723747" h="664337">
                <a:moveTo>
                  <a:pt x="0" y="664337"/>
                </a:moveTo>
                <a:lnTo>
                  <a:pt x="723747" y="664337"/>
                </a:lnTo>
                <a:lnTo>
                  <a:pt x="723747" y="0"/>
                </a:lnTo>
                <a:lnTo>
                  <a:pt x="0" y="0"/>
                </a:lnTo>
                <a:lnTo>
                  <a:pt x="0" y="66433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9614407" y="968121"/>
            <a:ext cx="990155" cy="664337"/>
          </a:xfrm>
          <a:custGeom>
            <a:rect l="l" t="t" r="r" b="b"/>
            <a:pathLst>
              <a:path w="990155" h="664337">
                <a:moveTo>
                  <a:pt x="0" y="664337"/>
                </a:moveTo>
                <a:lnTo>
                  <a:pt x="990155" y="664337"/>
                </a:lnTo>
                <a:lnTo>
                  <a:pt x="990155" y="0"/>
                </a:lnTo>
                <a:lnTo>
                  <a:pt x="0" y="0"/>
                </a:lnTo>
                <a:lnTo>
                  <a:pt x="0" y="66433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10604627" y="968121"/>
            <a:ext cx="720077" cy="664337"/>
          </a:xfrm>
          <a:custGeom>
            <a:rect l="l" t="t" r="r" b="b"/>
            <a:pathLst>
              <a:path w="720077" h="664337">
                <a:moveTo>
                  <a:pt x="0" y="664337"/>
                </a:moveTo>
                <a:lnTo>
                  <a:pt x="720077" y="664337"/>
                </a:lnTo>
                <a:lnTo>
                  <a:pt x="720077" y="0"/>
                </a:lnTo>
                <a:lnTo>
                  <a:pt x="0" y="0"/>
                </a:lnTo>
                <a:lnTo>
                  <a:pt x="0" y="66433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11324717" y="968121"/>
            <a:ext cx="396049" cy="664337"/>
          </a:xfrm>
          <a:custGeom>
            <a:rect l="l" t="t" r="r" b="b"/>
            <a:pathLst>
              <a:path w="396049" h="664337">
                <a:moveTo>
                  <a:pt x="0" y="664337"/>
                </a:moveTo>
                <a:lnTo>
                  <a:pt x="396049" y="664337"/>
                </a:lnTo>
                <a:lnTo>
                  <a:pt x="396049" y="0"/>
                </a:lnTo>
                <a:lnTo>
                  <a:pt x="0" y="0"/>
                </a:lnTo>
                <a:lnTo>
                  <a:pt x="0" y="66433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7348346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8166989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8890634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9614407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10604627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11324717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6523228" y="1632457"/>
            <a:ext cx="5203825" cy="0"/>
          </a:xfrm>
          <a:custGeom>
            <a:rect l="l" t="t" r="r" b="b"/>
            <a:pathLst>
              <a:path w="5203825">
                <a:moveTo>
                  <a:pt x="0" y="0"/>
                </a:moveTo>
                <a:lnTo>
                  <a:pt x="520382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9608057" y="1904238"/>
            <a:ext cx="1002919" cy="0"/>
          </a:xfrm>
          <a:custGeom>
            <a:rect l="l" t="t" r="r" b="b"/>
            <a:pathLst>
              <a:path w="1002919">
                <a:moveTo>
                  <a:pt x="0" y="0"/>
                </a:moveTo>
                <a:lnTo>
                  <a:pt x="100291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6523228" y="2112517"/>
            <a:ext cx="5203825" cy="0"/>
          </a:xfrm>
          <a:custGeom>
            <a:rect l="l" t="t" r="r" b="b"/>
            <a:pathLst>
              <a:path w="5203825">
                <a:moveTo>
                  <a:pt x="0" y="0"/>
                </a:moveTo>
                <a:lnTo>
                  <a:pt x="520382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9608057" y="2272538"/>
            <a:ext cx="1002919" cy="0"/>
          </a:xfrm>
          <a:custGeom>
            <a:rect l="l" t="t" r="r" b="b"/>
            <a:pathLst>
              <a:path w="1002919">
                <a:moveTo>
                  <a:pt x="0" y="0"/>
                </a:moveTo>
                <a:lnTo>
                  <a:pt x="100291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/>
          <p:nvPr/>
        </p:nvSpPr>
        <p:spPr>
          <a:xfrm>
            <a:off x="6523228" y="2592577"/>
            <a:ext cx="5203825" cy="0"/>
          </a:xfrm>
          <a:custGeom>
            <a:rect l="l" t="t" r="r" b="b"/>
            <a:pathLst>
              <a:path w="5203825">
                <a:moveTo>
                  <a:pt x="0" y="0"/>
                </a:moveTo>
                <a:lnTo>
                  <a:pt x="520382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/>
          <p:nvPr/>
        </p:nvSpPr>
        <p:spPr>
          <a:xfrm>
            <a:off x="9608057" y="2752598"/>
            <a:ext cx="1002919" cy="0"/>
          </a:xfrm>
          <a:custGeom>
            <a:rect l="l" t="t" r="r" b="b"/>
            <a:pathLst>
              <a:path w="1002919">
                <a:moveTo>
                  <a:pt x="0" y="0"/>
                </a:moveTo>
                <a:lnTo>
                  <a:pt x="100291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6529578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11720703" y="961771"/>
            <a:ext cx="0" cy="2117217"/>
          </a:xfrm>
          <a:custGeom>
            <a:rect l="l" t="t" r="r" b="b"/>
            <a:pathLst>
              <a:path h="2117217">
                <a:moveTo>
                  <a:pt x="0" y="0"/>
                </a:moveTo>
                <a:lnTo>
                  <a:pt x="0" y="211721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>
            <a:off x="6523228" y="968121"/>
            <a:ext cx="5203825" cy="0"/>
          </a:xfrm>
          <a:custGeom>
            <a:rect l="l" t="t" r="r" b="b"/>
            <a:pathLst>
              <a:path w="5203825">
                <a:moveTo>
                  <a:pt x="0" y="0"/>
                </a:moveTo>
                <a:lnTo>
                  <a:pt x="520382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>
            <a:off x="6523228" y="3072638"/>
            <a:ext cx="5203825" cy="0"/>
          </a:xfrm>
          <a:custGeom>
            <a:rect l="l" t="t" r="r" b="b"/>
            <a:pathLst>
              <a:path w="5203825">
                <a:moveTo>
                  <a:pt x="0" y="0"/>
                </a:moveTo>
                <a:lnTo>
                  <a:pt x="520382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6812406" y="1227454"/>
            <a:ext cx="2540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b="1" smtClean="0">
                <a:latin typeface="Microsoft JhengHei"/>
                <a:cs typeface="Microsoft JhengHei"/>
              </a:rPr>
              <a:t>线规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391781" y="1161922"/>
            <a:ext cx="73152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b="1" spc="-35" smtClean="0">
                <a:latin typeface="Arial"/>
                <a:cs typeface="Arial"/>
              </a:rPr>
              <a:t>R</a:t>
            </a:r>
            <a:r>
              <a:rPr sz="900" b="1" spc="25" smtClean="0">
                <a:latin typeface="Arial"/>
                <a:cs typeface="Arial"/>
              </a:rPr>
              <a:t>X</a:t>
            </a:r>
            <a:r>
              <a:rPr sz="900" b="1" spc="45" smtClean="0">
                <a:latin typeface="Arial"/>
                <a:cs typeface="Arial"/>
              </a:rPr>
              <a:t>U</a:t>
            </a:r>
            <a:r>
              <a:rPr sz="900" b="1" spc="45" smtClean="0">
                <a:latin typeface="Microsoft JhengHei"/>
                <a:cs typeface="Microsoft JhengHei"/>
              </a:rPr>
              <a:t>功耗分档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344536" y="1299083"/>
            <a:ext cx="148336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b="1" smtClean="0">
                <a:latin typeface="Microsoft JhengHei"/>
                <a:cs typeface="Microsoft JhengHei"/>
              </a:rPr>
              <a:t>（最大典型值）   </a:t>
            </a:r>
            <a:r>
              <a:rPr sz="1350" b="1" baseline="33950" smtClean="0">
                <a:latin typeface="Microsoft JhengHei"/>
                <a:cs typeface="Microsoft JhengHei"/>
              </a:rPr>
              <a:t>最大保证值</a:t>
            </a:r>
            <a:endParaRPr sz="1350" baseline="3395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954516" y="1230503"/>
            <a:ext cx="5969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b="1" smtClean="0">
                <a:latin typeface="Microsoft JhengHei"/>
                <a:cs typeface="Microsoft JhengHei"/>
              </a:rPr>
              <a:t>最大保证值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868661" y="1230503"/>
            <a:ext cx="4826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b="1" smtClean="0">
                <a:latin typeface="Microsoft JhengHei"/>
                <a:cs typeface="Microsoft JhengHei"/>
              </a:rPr>
              <a:t>拉远距离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0610468" y="1093342"/>
            <a:ext cx="711200" cy="4241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b="1" smtClean="0">
                <a:latin typeface="Microsoft JhengHei"/>
                <a:cs typeface="Microsoft JhengHei"/>
              </a:rPr>
              <a:t>电源线芯规格</a:t>
            </a:r>
            <a:endParaRPr sz="900">
              <a:latin typeface="Microsoft JhengHei"/>
              <a:cs typeface="Microsoft JhengHei"/>
            </a:endParaRPr>
          </a:p>
          <a:p>
            <a:pPr marL="68580" marR="41910" indent="-26034">
              <a:lnSpc>
                <a:spcPct val="100000"/>
              </a:lnSpc>
            </a:pPr>
            <a:r>
              <a:rPr sz="900" b="1" smtClean="0">
                <a:latin typeface="Microsoft JhengHei"/>
                <a:cs typeface="Microsoft JhengHei"/>
              </a:rPr>
              <a:t>（欧洲标准</a:t>
            </a:r>
            <a:r>
              <a:rPr sz="900" b="1" spc="175" smtClean="0">
                <a:latin typeface="Arial"/>
                <a:cs typeface="Arial"/>
              </a:rPr>
              <a:t>/ </a:t>
            </a:r>
            <a:r>
              <a:rPr sz="900" b="1" spc="175" smtClean="0">
                <a:latin typeface="Microsoft JhengHei"/>
                <a:cs typeface="Microsoft JhengHei"/>
              </a:rPr>
              <a:t>北美标准）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1328907" y="1161922"/>
            <a:ext cx="388620" cy="2870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0" algn="ctr">
              <a:lnSpc>
                <a:spcPct val="100000"/>
              </a:lnSpc>
            </a:pPr>
            <a:r>
              <a:rPr sz="900" b="1" spc="30" smtClean="0">
                <a:latin typeface="Arial"/>
                <a:cs typeface="Arial"/>
              </a:rPr>
              <a:t>O</a:t>
            </a:r>
            <a:r>
              <a:rPr sz="900" b="1" spc="-45" smtClean="0">
                <a:latin typeface="Arial"/>
                <a:cs typeface="Arial"/>
              </a:rPr>
              <a:t>CB</a:t>
            </a:r>
            <a:r>
              <a:rPr sz="900" b="1" spc="0" smtClean="0">
                <a:latin typeface="Microsoft JhengHei"/>
                <a:cs typeface="Microsoft JhengHei"/>
              </a:rPr>
              <a:t>数</a:t>
            </a:r>
            <a:endParaRPr sz="900">
              <a:latin typeface="Microsoft JhengHei"/>
              <a:cs typeface="Microsoft JhengHei"/>
            </a:endParaRPr>
          </a:p>
          <a:p>
            <a:pPr marL="1270" algn="ctr">
              <a:lnSpc>
                <a:spcPct val="100000"/>
              </a:lnSpc>
            </a:pPr>
            <a:r>
              <a:rPr sz="900" b="1" smtClean="0">
                <a:latin typeface="Microsoft JhengHei"/>
                <a:cs typeface="Microsoft JhengHei"/>
              </a:rPr>
              <a:t>量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792594" y="1787525"/>
            <a:ext cx="29400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美标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393305" y="1787525"/>
            <a:ext cx="73215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801</a:t>
            </a:r>
            <a:r>
              <a:rPr sz="1050" spc="160" smtClean="0">
                <a:latin typeface="Arial"/>
                <a:cs typeface="Arial"/>
              </a:rPr>
              <a:t>~</a:t>
            </a:r>
            <a:r>
              <a:rPr sz="1050" spc="25" smtClean="0">
                <a:latin typeface="Arial"/>
                <a:cs typeface="Arial"/>
              </a:rPr>
              <a:t>950</a:t>
            </a:r>
            <a:r>
              <a:rPr sz="1050" spc="75" smtClean="0">
                <a:latin typeface="Arial"/>
                <a:cs typeface="Arial"/>
              </a:rPr>
              <a:t>W</a:t>
            </a:r>
            <a:endParaRPr sz="105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242807" y="1787525"/>
            <a:ext cx="141351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55" smtClean="0">
                <a:latin typeface="Microsoft JhengHei Light"/>
                <a:cs typeface="Microsoft JhengHei Light"/>
              </a:rPr>
              <a:t>≤</a:t>
            </a:r>
            <a:r>
              <a:rPr sz="1050" spc="35" smtClean="0">
                <a:latin typeface="Arial"/>
                <a:cs typeface="Arial"/>
              </a:rPr>
              <a:t>105</a:t>
            </a:r>
            <a:r>
              <a:rPr sz="1050" spc="25" smtClean="0">
                <a:latin typeface="Arial"/>
                <a:cs typeface="Arial"/>
              </a:rPr>
              <a:t>0</a:t>
            </a:r>
            <a:r>
              <a:rPr sz="1050" spc="75" smtClean="0">
                <a:latin typeface="Arial"/>
                <a:cs typeface="Arial"/>
              </a:rPr>
              <a:t>W </a:t>
            </a:r>
            <a:r>
              <a:rPr sz="1050" spc="-125" smtClean="0">
                <a:latin typeface="Arial"/>
                <a:cs typeface="Arial"/>
              </a:rPr>
              <a:t> </a:t>
            </a:r>
            <a:r>
              <a:rPr sz="1050" spc="0" smtClean="0">
                <a:latin typeface="Microsoft JhengHei Light"/>
                <a:cs typeface="Microsoft JhengHei Light"/>
              </a:rPr>
              <a:t>（</a:t>
            </a:r>
            <a:r>
              <a:rPr sz="1050" spc="-135" smtClean="0">
                <a:latin typeface="Arial"/>
                <a:cs typeface="Arial"/>
              </a:rPr>
              <a:t>E</a:t>
            </a:r>
            <a:r>
              <a:rPr sz="1050" spc="-75" smtClean="0">
                <a:latin typeface="Arial"/>
                <a:cs typeface="Arial"/>
              </a:rPr>
              <a:t>P</a:t>
            </a:r>
            <a:r>
              <a:rPr sz="1050" spc="10" smtClean="0">
                <a:latin typeface="Arial"/>
                <a:cs typeface="Arial"/>
              </a:rPr>
              <a:t>U</a:t>
            </a:r>
            <a:r>
              <a:rPr sz="1050" spc="25" smtClean="0">
                <a:latin typeface="Arial"/>
                <a:cs typeface="Arial"/>
              </a:rPr>
              <a:t>0</a:t>
            </a:r>
            <a:r>
              <a:rPr sz="1050" spc="35" smtClean="0">
                <a:latin typeface="Arial"/>
                <a:cs typeface="Arial"/>
              </a:rPr>
              <a:t>2</a:t>
            </a:r>
            <a:r>
              <a:rPr sz="1050" spc="30" smtClean="0">
                <a:latin typeface="Arial"/>
                <a:cs typeface="Arial"/>
              </a:rPr>
              <a:t>D</a:t>
            </a:r>
            <a:r>
              <a:rPr sz="1050" spc="0" smtClean="0">
                <a:latin typeface="Microsoft JhengHei Light"/>
                <a:cs typeface="Microsoft JhengHei Light"/>
              </a:rPr>
              <a:t>）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914638" y="1627504"/>
            <a:ext cx="62103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-15" smtClean="0">
                <a:latin typeface="Arial"/>
                <a:cs typeface="Arial"/>
              </a:rPr>
              <a:t>BV</a:t>
            </a:r>
            <a:r>
              <a:rPr sz="1050" spc="-10" smtClean="0">
                <a:latin typeface="Arial"/>
                <a:cs typeface="Arial"/>
              </a:rPr>
              <a:t>DC</a:t>
            </a:r>
            <a:r>
              <a:rPr sz="1050" spc="5" smtClean="0">
                <a:latin typeface="Arial"/>
                <a:cs typeface="Arial"/>
              </a:rPr>
              <a:t> </a:t>
            </a:r>
            <a:r>
              <a:rPr sz="1050" spc="35" smtClean="0">
                <a:latin typeface="Arial"/>
                <a:cs typeface="Arial"/>
              </a:rPr>
              <a:t>2</a:t>
            </a:r>
            <a:r>
              <a:rPr sz="1050" spc="-5" smtClean="0">
                <a:latin typeface="Arial"/>
                <a:cs typeface="Arial"/>
              </a:rPr>
              <a:t>.0</a:t>
            </a:r>
            <a:endParaRPr sz="105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945118" y="1947545"/>
            <a:ext cx="56197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单路配电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9786366" y="1683511"/>
            <a:ext cx="64897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60" smtClean="0">
                <a:latin typeface="Arial"/>
                <a:cs typeface="Arial"/>
              </a:rPr>
              <a:t>0</a:t>
            </a:r>
            <a:r>
              <a:rPr sz="1050" spc="75" smtClean="0">
                <a:latin typeface="Arial"/>
                <a:cs typeface="Arial"/>
              </a:rPr>
              <a:t>m</a:t>
            </a:r>
            <a:r>
              <a:rPr sz="1050" spc="0" smtClean="0">
                <a:latin typeface="Microsoft JhengHei Light"/>
                <a:cs typeface="Microsoft JhengHei Light"/>
              </a:rPr>
              <a:t>～</a:t>
            </a:r>
            <a:r>
              <a:rPr sz="1050" spc="65" smtClean="0">
                <a:latin typeface="Arial"/>
                <a:cs typeface="Arial"/>
              </a:rPr>
              <a:t>70m</a:t>
            </a:r>
            <a:endParaRPr sz="10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706481" y="1787525"/>
            <a:ext cx="518159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5</a:t>
            </a:r>
            <a:r>
              <a:rPr sz="1050" spc="45" smtClean="0">
                <a:latin typeface="Arial"/>
                <a:cs typeface="Arial"/>
              </a:rPr>
              <a:t>.3m</a:t>
            </a:r>
            <a:r>
              <a:rPr sz="1050" spc="60" smtClean="0">
                <a:latin typeface="Arial"/>
                <a:cs typeface="Arial"/>
              </a:rPr>
              <a:t>m</a:t>
            </a:r>
            <a:r>
              <a:rPr sz="1050" spc="22" baseline="23809" smtClean="0">
                <a:latin typeface="Arial"/>
                <a:cs typeface="Arial"/>
              </a:rPr>
              <a:t>2</a:t>
            </a:r>
            <a:endParaRPr sz="1050" baseline="2380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1470640" y="1787525"/>
            <a:ext cx="104139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0</a:t>
            </a:r>
            <a:endParaRPr sz="105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9708642" y="1923415"/>
            <a:ext cx="80391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55" smtClean="0">
                <a:latin typeface="Arial"/>
                <a:cs typeface="Arial"/>
              </a:rPr>
              <a:t>71</a:t>
            </a:r>
            <a:r>
              <a:rPr sz="1050" spc="65" smtClean="0">
                <a:latin typeface="Arial"/>
                <a:cs typeface="Arial"/>
              </a:rPr>
              <a:t>m</a:t>
            </a:r>
            <a:r>
              <a:rPr sz="1050" spc="0" smtClean="0">
                <a:latin typeface="Microsoft JhengHei Light"/>
                <a:cs typeface="Microsoft JhengHei Light"/>
              </a:rPr>
              <a:t>～</a:t>
            </a:r>
            <a:r>
              <a:rPr sz="1050" spc="35" smtClean="0">
                <a:latin typeface="Arial"/>
                <a:cs typeface="Arial"/>
              </a:rPr>
              <a:t>1</a:t>
            </a:r>
            <a:r>
              <a:rPr sz="1050" spc="25" smtClean="0">
                <a:latin typeface="Arial"/>
                <a:cs typeface="Arial"/>
              </a:rPr>
              <a:t>00</a:t>
            </a:r>
            <a:r>
              <a:rPr sz="1050" spc="110" smtClean="0">
                <a:latin typeface="Arial"/>
                <a:cs typeface="Arial"/>
              </a:rPr>
              <a:t>m</a:t>
            </a:r>
            <a:endParaRPr sz="10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792594" y="2267839"/>
            <a:ext cx="29400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欧标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393305" y="2267839"/>
            <a:ext cx="73215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801</a:t>
            </a:r>
            <a:r>
              <a:rPr sz="1050" spc="160" smtClean="0">
                <a:latin typeface="Arial"/>
                <a:cs typeface="Arial"/>
              </a:rPr>
              <a:t>~</a:t>
            </a:r>
            <a:r>
              <a:rPr sz="1050" spc="25" smtClean="0">
                <a:latin typeface="Arial"/>
                <a:cs typeface="Arial"/>
              </a:rPr>
              <a:t>950</a:t>
            </a:r>
            <a:r>
              <a:rPr sz="1050" spc="75" smtClean="0">
                <a:latin typeface="Arial"/>
                <a:cs typeface="Arial"/>
              </a:rPr>
              <a:t>W</a:t>
            </a:r>
            <a:endParaRPr sz="105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242807" y="2267839"/>
            <a:ext cx="2269490" cy="25272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55" smtClean="0">
                <a:latin typeface="Microsoft JhengHei Light"/>
                <a:cs typeface="Microsoft JhengHei Light"/>
              </a:rPr>
              <a:t>≤</a:t>
            </a:r>
            <a:r>
              <a:rPr sz="1050" spc="35" smtClean="0">
                <a:latin typeface="Arial"/>
                <a:cs typeface="Arial"/>
              </a:rPr>
              <a:t>105</a:t>
            </a:r>
            <a:r>
              <a:rPr sz="1050" spc="25" smtClean="0">
                <a:latin typeface="Arial"/>
                <a:cs typeface="Arial"/>
              </a:rPr>
              <a:t>0</a:t>
            </a:r>
            <a:r>
              <a:rPr sz="1050" spc="75" smtClean="0">
                <a:latin typeface="Arial"/>
                <a:cs typeface="Arial"/>
              </a:rPr>
              <a:t>W </a:t>
            </a:r>
            <a:r>
              <a:rPr sz="1050" spc="-125" smtClean="0">
                <a:latin typeface="Arial"/>
                <a:cs typeface="Arial"/>
              </a:rPr>
              <a:t> </a:t>
            </a:r>
            <a:r>
              <a:rPr sz="1050" spc="0" smtClean="0">
                <a:latin typeface="Microsoft JhengHei Light"/>
                <a:cs typeface="Microsoft JhengHei Light"/>
              </a:rPr>
              <a:t>（</a:t>
            </a:r>
            <a:r>
              <a:rPr sz="1050" spc="-135" smtClean="0">
                <a:latin typeface="Arial"/>
                <a:cs typeface="Arial"/>
              </a:rPr>
              <a:t>E</a:t>
            </a:r>
            <a:r>
              <a:rPr sz="1050" spc="-75" smtClean="0">
                <a:latin typeface="Arial"/>
                <a:cs typeface="Arial"/>
              </a:rPr>
              <a:t>P</a:t>
            </a:r>
            <a:r>
              <a:rPr sz="1050" spc="10" smtClean="0">
                <a:latin typeface="Arial"/>
                <a:cs typeface="Arial"/>
              </a:rPr>
              <a:t>U</a:t>
            </a:r>
            <a:r>
              <a:rPr sz="1050" spc="25" smtClean="0">
                <a:latin typeface="Arial"/>
                <a:cs typeface="Arial"/>
              </a:rPr>
              <a:t>0</a:t>
            </a:r>
            <a:r>
              <a:rPr sz="1050" spc="35" smtClean="0">
                <a:latin typeface="Arial"/>
                <a:cs typeface="Arial"/>
              </a:rPr>
              <a:t>2</a:t>
            </a:r>
            <a:r>
              <a:rPr sz="1050" spc="30" smtClean="0">
                <a:latin typeface="Arial"/>
                <a:cs typeface="Arial"/>
              </a:rPr>
              <a:t>D</a:t>
            </a:r>
            <a:r>
              <a:rPr sz="1050" spc="0" smtClean="0">
                <a:latin typeface="Microsoft JhengHei Light"/>
                <a:cs typeface="Microsoft JhengHei Light"/>
              </a:rPr>
              <a:t>） </a:t>
            </a:r>
            <a:r>
              <a:rPr sz="1050" spc="-10" smtClean="0">
                <a:latin typeface="Microsoft JhengHei Light"/>
                <a:cs typeface="Microsoft JhengHei Light"/>
              </a:rPr>
              <a:t> </a:t>
            </a:r>
            <a:r>
              <a:rPr sz="1575" spc="82" baseline="-34391" smtClean="0">
                <a:latin typeface="Arial"/>
                <a:cs typeface="Arial"/>
              </a:rPr>
              <a:t>71</a:t>
            </a:r>
            <a:r>
              <a:rPr sz="1575" spc="97" baseline="-34391" smtClean="0">
                <a:latin typeface="Arial"/>
                <a:cs typeface="Arial"/>
              </a:rPr>
              <a:t>m</a:t>
            </a:r>
            <a:r>
              <a:rPr sz="1575" spc="0" baseline="-34391" smtClean="0">
                <a:latin typeface="Microsoft JhengHei Light"/>
                <a:cs typeface="Microsoft JhengHei Light"/>
              </a:rPr>
              <a:t>～</a:t>
            </a:r>
            <a:r>
              <a:rPr sz="1575" spc="52" baseline="-34391" smtClean="0">
                <a:latin typeface="Arial"/>
                <a:cs typeface="Arial"/>
              </a:rPr>
              <a:t>1</a:t>
            </a:r>
            <a:r>
              <a:rPr sz="1575" spc="37" baseline="-34391" smtClean="0">
                <a:latin typeface="Arial"/>
                <a:cs typeface="Arial"/>
              </a:rPr>
              <a:t>00</a:t>
            </a:r>
            <a:r>
              <a:rPr sz="1575" spc="165" baseline="-34391" smtClean="0">
                <a:latin typeface="Arial"/>
                <a:cs typeface="Arial"/>
              </a:rPr>
              <a:t>m</a:t>
            </a:r>
            <a:endParaRPr sz="1575" baseline="-34391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8914638" y="2107819"/>
            <a:ext cx="152082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883919"/>
              </a:tabLst>
            </a:pPr>
            <a:r>
              <a:rPr sz="1050" spc="-15" smtClean="0">
                <a:latin typeface="Arial"/>
                <a:cs typeface="Arial"/>
              </a:rPr>
              <a:t>BV</a:t>
            </a:r>
            <a:r>
              <a:rPr sz="1050" spc="-10" smtClean="0">
                <a:latin typeface="Arial"/>
                <a:cs typeface="Arial"/>
              </a:rPr>
              <a:t>DC</a:t>
            </a:r>
            <a:r>
              <a:rPr sz="1050" spc="5" smtClean="0">
                <a:latin typeface="Arial"/>
                <a:cs typeface="Arial"/>
              </a:rPr>
              <a:t> </a:t>
            </a:r>
            <a:r>
              <a:rPr sz="1050" spc="35" smtClean="0">
                <a:latin typeface="Arial"/>
                <a:cs typeface="Arial"/>
              </a:rPr>
              <a:t>2</a:t>
            </a:r>
            <a:r>
              <a:rPr sz="1050" spc="-5" smtClean="0">
                <a:latin typeface="Arial"/>
                <a:cs typeface="Arial"/>
              </a:rPr>
              <a:t>.0	</a:t>
            </a:r>
            <a:r>
              <a:rPr sz="1050" spc="60" smtClean="0">
                <a:latin typeface="Arial"/>
                <a:cs typeface="Arial"/>
              </a:rPr>
              <a:t>0</a:t>
            </a:r>
            <a:r>
              <a:rPr sz="1050" spc="75" smtClean="0">
                <a:latin typeface="Arial"/>
                <a:cs typeface="Arial"/>
              </a:rPr>
              <a:t>m</a:t>
            </a:r>
            <a:r>
              <a:rPr sz="1050" spc="0" smtClean="0">
                <a:latin typeface="Microsoft JhengHei Light"/>
                <a:cs typeface="Microsoft JhengHei Light"/>
              </a:rPr>
              <a:t>～</a:t>
            </a:r>
            <a:r>
              <a:rPr sz="1050" spc="65" smtClean="0">
                <a:latin typeface="Arial"/>
                <a:cs typeface="Arial"/>
              </a:rPr>
              <a:t>70m</a:t>
            </a:r>
            <a:endParaRPr sz="105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945118" y="2427859"/>
            <a:ext cx="56197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单路配电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0762868" y="2267839"/>
            <a:ext cx="407034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6</a:t>
            </a:r>
            <a:r>
              <a:rPr sz="1050" spc="100" smtClean="0">
                <a:latin typeface="Arial"/>
                <a:cs typeface="Arial"/>
              </a:rPr>
              <a:t>m</a:t>
            </a:r>
            <a:r>
              <a:rPr sz="1050" spc="105" smtClean="0">
                <a:latin typeface="Arial"/>
                <a:cs typeface="Arial"/>
              </a:rPr>
              <a:t>m</a:t>
            </a:r>
            <a:r>
              <a:rPr sz="1050" spc="22" baseline="23809" smtClean="0">
                <a:latin typeface="Arial"/>
                <a:cs typeface="Arial"/>
              </a:rPr>
              <a:t>2</a:t>
            </a:r>
            <a:endParaRPr sz="1050" baseline="23809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1470640" y="2267839"/>
            <a:ext cx="104139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0</a:t>
            </a:r>
            <a:endParaRPr sz="105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6629527" y="2747898"/>
            <a:ext cx="61976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美标</a:t>
            </a:r>
            <a:r>
              <a:rPr sz="1050" spc="155" smtClean="0">
                <a:latin typeface="Arial"/>
                <a:cs typeface="Arial"/>
              </a:rPr>
              <a:t>/</a:t>
            </a:r>
            <a:r>
              <a:rPr sz="1050" spc="155" smtClean="0">
                <a:latin typeface="Microsoft JhengHei Light"/>
                <a:cs typeface="Microsoft JhengHei Light"/>
              </a:rPr>
              <a:t>欧标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7393305" y="2747898"/>
            <a:ext cx="73215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801</a:t>
            </a:r>
            <a:r>
              <a:rPr sz="1050" spc="160" smtClean="0">
                <a:latin typeface="Arial"/>
                <a:cs typeface="Arial"/>
              </a:rPr>
              <a:t>~</a:t>
            </a:r>
            <a:r>
              <a:rPr sz="1050" spc="25" smtClean="0">
                <a:latin typeface="Arial"/>
                <a:cs typeface="Arial"/>
              </a:rPr>
              <a:t>950</a:t>
            </a:r>
            <a:r>
              <a:rPr sz="1050" spc="75" smtClean="0">
                <a:latin typeface="Arial"/>
                <a:cs typeface="Arial"/>
              </a:rPr>
              <a:t>W</a:t>
            </a:r>
            <a:endParaRPr sz="105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8242807" y="2747898"/>
            <a:ext cx="57658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55" smtClean="0">
                <a:latin typeface="Microsoft JhengHei Light"/>
                <a:cs typeface="Microsoft JhengHei Light"/>
              </a:rPr>
              <a:t>≤</a:t>
            </a:r>
            <a:r>
              <a:rPr sz="1050" spc="35" smtClean="0">
                <a:latin typeface="Arial"/>
                <a:cs typeface="Arial"/>
              </a:rPr>
              <a:t>105</a:t>
            </a:r>
            <a:r>
              <a:rPr sz="1050" spc="25" smtClean="0">
                <a:latin typeface="Arial"/>
                <a:cs typeface="Arial"/>
              </a:rPr>
              <a:t>0</a:t>
            </a:r>
            <a:r>
              <a:rPr sz="1050" spc="75" smtClean="0">
                <a:latin typeface="Arial"/>
                <a:cs typeface="Arial"/>
              </a:rPr>
              <a:t>W</a:t>
            </a:r>
            <a:endParaRPr sz="105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8893556" y="2668015"/>
            <a:ext cx="719455" cy="3327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algn="ctr">
              <a:lnSpc>
                <a:spcPct val="100000"/>
              </a:lnSpc>
            </a:pPr>
            <a:r>
              <a:rPr sz="1050" spc="15" smtClean="0">
                <a:latin typeface="Arial"/>
                <a:cs typeface="Arial"/>
              </a:rPr>
              <a:t>DCDU</a:t>
            </a:r>
            <a:r>
              <a:rPr sz="1050" spc="100" smtClean="0">
                <a:latin typeface="Arial"/>
                <a:cs typeface="Arial"/>
              </a:rPr>
              <a:t>-</a:t>
            </a:r>
            <a:r>
              <a:rPr sz="1050" spc="35" smtClean="0">
                <a:latin typeface="Arial"/>
                <a:cs typeface="Arial"/>
              </a:rPr>
              <a:t>1</a:t>
            </a:r>
            <a:r>
              <a:rPr sz="1050" spc="25" smtClean="0">
                <a:latin typeface="Arial"/>
                <a:cs typeface="Arial"/>
              </a:rPr>
              <a:t>2</a:t>
            </a:r>
            <a:r>
              <a:rPr sz="1050" spc="-45" smtClean="0">
                <a:latin typeface="Arial"/>
                <a:cs typeface="Arial"/>
              </a:rPr>
              <a:t>B</a:t>
            </a:r>
            <a:endParaRPr sz="1050">
              <a:latin typeface="Arial"/>
              <a:cs typeface="Arial"/>
            </a:endParaRPr>
          </a:p>
          <a:p>
            <a:pPr marL="635" algn="ctr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双路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9786366" y="2587878"/>
            <a:ext cx="64897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60" smtClean="0">
                <a:latin typeface="Arial"/>
                <a:cs typeface="Arial"/>
              </a:rPr>
              <a:t>0</a:t>
            </a:r>
            <a:r>
              <a:rPr sz="1050" spc="75" smtClean="0">
                <a:latin typeface="Arial"/>
                <a:cs typeface="Arial"/>
              </a:rPr>
              <a:t>m</a:t>
            </a:r>
            <a:r>
              <a:rPr sz="1050" spc="0" smtClean="0">
                <a:latin typeface="Microsoft JhengHei Light"/>
                <a:cs typeface="Microsoft JhengHei Light"/>
              </a:rPr>
              <a:t>～</a:t>
            </a:r>
            <a:r>
              <a:rPr sz="1050" spc="65" smtClean="0">
                <a:latin typeface="Arial"/>
                <a:cs typeface="Arial"/>
              </a:rPr>
              <a:t>70m</a:t>
            </a:r>
            <a:endParaRPr sz="105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0618089" y="2587878"/>
            <a:ext cx="956944" cy="49275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32384" marR="12700" indent="-20320">
              <a:lnSpc>
                <a:spcPct val="100000"/>
              </a:lnSpc>
              <a:tabLst>
                <a:tab pos="864869"/>
              </a:tabLst>
            </a:pPr>
            <a:r>
              <a:rPr sz="1050" smtClean="0">
                <a:latin typeface="Microsoft JhengHei Light"/>
                <a:cs typeface="Microsoft JhengHei Light"/>
              </a:rPr>
              <a:t>双路供电： </a:t>
            </a:r>
            <a:r>
              <a:rPr sz="1050" spc="35" smtClean="0">
                <a:latin typeface="Arial"/>
                <a:cs typeface="Arial"/>
              </a:rPr>
              <a:t>5</a:t>
            </a:r>
            <a:r>
              <a:rPr sz="1050" spc="45" smtClean="0">
                <a:latin typeface="Arial"/>
                <a:cs typeface="Arial"/>
              </a:rPr>
              <a:t>.3m</a:t>
            </a:r>
            <a:r>
              <a:rPr sz="1050" spc="60" smtClean="0">
                <a:latin typeface="Arial"/>
                <a:cs typeface="Arial"/>
              </a:rPr>
              <a:t>m</a:t>
            </a:r>
            <a:r>
              <a:rPr sz="1050" spc="15" baseline="23809" smtClean="0">
                <a:latin typeface="Arial"/>
                <a:cs typeface="Arial"/>
              </a:rPr>
              <a:t>2</a:t>
            </a:r>
            <a:r>
              <a:rPr sz="1050" spc="65" smtClean="0">
                <a:latin typeface="Arial"/>
                <a:cs typeface="Arial"/>
              </a:rPr>
              <a:t>/</a:t>
            </a:r>
            <a:r>
              <a:rPr sz="1050" spc="125" smtClean="0">
                <a:latin typeface="Arial"/>
                <a:cs typeface="Arial"/>
              </a:rPr>
              <a:t>6	</a:t>
            </a:r>
            <a:r>
              <a:rPr sz="1050" spc="35" smtClean="0">
                <a:latin typeface="Arial"/>
                <a:cs typeface="Arial"/>
              </a:rPr>
              <a:t>1</a:t>
            </a:r>
            <a:endParaRPr sz="1050">
              <a:latin typeface="Arial"/>
              <a:cs typeface="Arial"/>
            </a:endParaRPr>
          </a:p>
          <a:p>
            <a:pPr marL="196850">
              <a:lnSpc>
                <a:spcPct val="100000"/>
              </a:lnSpc>
            </a:pPr>
            <a:r>
              <a:rPr sz="1050" spc="100" smtClean="0">
                <a:latin typeface="Arial"/>
                <a:cs typeface="Arial"/>
              </a:rPr>
              <a:t>mm</a:t>
            </a:r>
            <a:r>
              <a:rPr sz="1050" spc="22" baseline="23809" smtClean="0">
                <a:latin typeface="Arial"/>
                <a:cs typeface="Arial"/>
              </a:rPr>
              <a:t>2</a:t>
            </a:r>
            <a:endParaRPr sz="1050" baseline="23809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9708642" y="2828035"/>
            <a:ext cx="803910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55" smtClean="0">
                <a:latin typeface="Arial"/>
                <a:cs typeface="Arial"/>
              </a:rPr>
              <a:t>71</a:t>
            </a:r>
            <a:r>
              <a:rPr sz="1050" spc="65" smtClean="0">
                <a:latin typeface="Arial"/>
                <a:cs typeface="Arial"/>
              </a:rPr>
              <a:t>m</a:t>
            </a:r>
            <a:r>
              <a:rPr sz="1050" spc="0" smtClean="0">
                <a:latin typeface="Microsoft JhengHei Light"/>
                <a:cs typeface="Microsoft JhengHei Light"/>
              </a:rPr>
              <a:t>～</a:t>
            </a:r>
            <a:r>
              <a:rPr sz="1050" spc="35" smtClean="0">
                <a:latin typeface="Arial"/>
                <a:cs typeface="Arial"/>
              </a:rPr>
              <a:t>1</a:t>
            </a:r>
            <a:r>
              <a:rPr sz="1050" spc="25" smtClean="0">
                <a:latin typeface="Arial"/>
                <a:cs typeface="Arial"/>
              </a:rPr>
              <a:t>00</a:t>
            </a:r>
            <a:r>
              <a:rPr sz="1050" spc="110" smtClean="0">
                <a:latin typeface="Arial"/>
                <a:cs typeface="Arial"/>
              </a:rPr>
              <a:t>m</a:t>
            </a:r>
            <a:endParaRPr sz="105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918450" y="3304794"/>
            <a:ext cx="2296795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pc="60" smtClean="0">
                <a:latin typeface="Arial"/>
                <a:cs typeface="Arial"/>
              </a:rPr>
              <a:t>AAU</a:t>
            </a:r>
            <a:r>
              <a:rPr sz="1400" b="1" spc="35" smtClean="0">
                <a:latin typeface="Arial"/>
                <a:cs typeface="Arial"/>
              </a:rPr>
              <a:t>5</a:t>
            </a:r>
            <a:r>
              <a:rPr sz="1400" b="1" spc="85" smtClean="0">
                <a:latin typeface="Arial"/>
                <a:cs typeface="Arial"/>
              </a:rPr>
              <a:t>6</a:t>
            </a:r>
            <a:r>
              <a:rPr sz="1400" b="1" spc="75" smtClean="0">
                <a:latin typeface="Arial"/>
                <a:cs typeface="Arial"/>
              </a:rPr>
              <a:t>1</a:t>
            </a:r>
            <a:r>
              <a:rPr sz="1400" b="1" spc="80" smtClean="0">
                <a:latin typeface="Arial"/>
                <a:cs typeface="Arial"/>
              </a:rPr>
              <a:t>2</a:t>
            </a:r>
            <a:r>
              <a:rPr sz="1400" b="1" spc="0" smtClean="0">
                <a:latin typeface="Microsoft JhengHei"/>
                <a:cs typeface="Microsoft JhengHei"/>
              </a:rPr>
              <a:t>拉</a:t>
            </a:r>
            <a:r>
              <a:rPr sz="1400" b="1" spc="-5" smtClean="0">
                <a:latin typeface="Microsoft JhengHei"/>
                <a:cs typeface="Microsoft JhengHei"/>
              </a:rPr>
              <a:t>远</a:t>
            </a:r>
            <a:r>
              <a:rPr sz="1400" b="1" spc="0" smtClean="0">
                <a:latin typeface="Microsoft JhengHei"/>
                <a:cs typeface="Microsoft JhengHei"/>
              </a:rPr>
              <a:t>配</a:t>
            </a:r>
            <a:r>
              <a:rPr sz="1400" b="1" spc="-5" smtClean="0">
                <a:latin typeface="Microsoft JhengHei"/>
                <a:cs typeface="Microsoft JhengHei"/>
              </a:rPr>
              <a:t>置</a:t>
            </a:r>
            <a:r>
              <a:rPr sz="1400" b="1" spc="-15" smtClean="0">
                <a:latin typeface="Microsoft JhengHei"/>
                <a:cs typeface="Microsoft JhengHei"/>
              </a:rPr>
              <a:t>规</a:t>
            </a:r>
            <a:r>
              <a:rPr sz="1400" b="1" spc="0" smtClean="0">
                <a:latin typeface="Microsoft JhengHei"/>
                <a:cs typeface="Microsoft JhengHei"/>
              </a:rPr>
              <a:t>格</a:t>
            </a:r>
            <a:r>
              <a:rPr sz="1400" b="1" spc="-5" smtClean="0">
                <a:latin typeface="Microsoft JhengHei"/>
                <a:cs typeface="Microsoft JhengHei"/>
              </a:rPr>
              <a:t>说</a:t>
            </a:r>
            <a:r>
              <a:rPr sz="1400" b="1" spc="0" smtClean="0">
                <a:latin typeface="Microsoft JhengHei"/>
                <a:cs typeface="Microsoft JhengHei"/>
              </a:rPr>
              <a:t>明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841247" y="3570732"/>
            <a:ext cx="2735579" cy="24597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870000" y="6110427"/>
            <a:ext cx="3013075" cy="5003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50165">
              <a:lnSpc>
                <a:spcPct val="100000"/>
              </a:lnSpc>
            </a:pPr>
            <a:r>
              <a:rPr sz="1600" b="1" spc="-55" smtClean="0">
                <a:latin typeface="Arial"/>
                <a:cs typeface="Arial"/>
              </a:rPr>
              <a:t>AA</a:t>
            </a:r>
            <a:r>
              <a:rPr sz="1600" b="1" spc="-15" smtClean="0">
                <a:latin typeface="Arial"/>
                <a:cs typeface="Arial"/>
              </a:rPr>
              <a:t>U</a:t>
            </a:r>
            <a:r>
              <a:rPr sz="1600" b="1" spc="-10" smtClean="0">
                <a:latin typeface="Microsoft JhengHei"/>
                <a:cs typeface="Microsoft JhengHei"/>
              </a:rPr>
              <a:t>端</a:t>
            </a:r>
            <a:r>
              <a:rPr sz="1600" b="1" spc="-20" smtClean="0">
                <a:latin typeface="Microsoft JhengHei"/>
                <a:cs typeface="Microsoft JhengHei"/>
              </a:rPr>
              <a:t>安装</a:t>
            </a:r>
            <a:r>
              <a:rPr sz="1600" b="1" spc="-10" smtClean="0">
                <a:latin typeface="Microsoft JhengHei"/>
                <a:cs typeface="Microsoft JhengHei"/>
              </a:rPr>
              <a:t>电</a:t>
            </a:r>
            <a:r>
              <a:rPr sz="1600" b="1" spc="-20" smtClean="0">
                <a:latin typeface="Microsoft JhengHei"/>
                <a:cs typeface="Microsoft JhengHei"/>
              </a:rPr>
              <a:t>源</a:t>
            </a:r>
            <a:r>
              <a:rPr sz="1600" b="1" spc="-10" smtClean="0">
                <a:latin typeface="Microsoft JhengHei"/>
                <a:cs typeface="Microsoft JhengHei"/>
              </a:rPr>
              <a:t>线</a:t>
            </a:r>
            <a:r>
              <a:rPr sz="1600" b="1" spc="-15" smtClean="0">
                <a:latin typeface="Arial"/>
                <a:cs typeface="Arial"/>
              </a:rPr>
              <a:t>(</a:t>
            </a:r>
            <a:r>
              <a:rPr sz="1600" b="1" spc="-10" smtClean="0">
                <a:latin typeface="Microsoft JhengHei"/>
                <a:cs typeface="Microsoft JhengHei"/>
              </a:rPr>
              <a:t>快</a:t>
            </a:r>
            <a:r>
              <a:rPr sz="1600" b="1" spc="-20" smtClean="0">
                <a:latin typeface="Microsoft JhengHei"/>
                <a:cs typeface="Microsoft JhengHei"/>
              </a:rPr>
              <a:t>速安</a:t>
            </a:r>
            <a:r>
              <a:rPr sz="1600" b="1" spc="-10" smtClean="0">
                <a:latin typeface="Microsoft JhengHei"/>
                <a:cs typeface="Microsoft JhengHei"/>
              </a:rPr>
              <a:t>装</a:t>
            </a:r>
            <a:r>
              <a:rPr sz="1600" b="1" spc="-20" smtClean="0">
                <a:latin typeface="Microsoft JhengHei"/>
                <a:cs typeface="Microsoft JhengHei"/>
              </a:rPr>
              <a:t>型母</a:t>
            </a:r>
            <a:r>
              <a:rPr sz="1600" b="1" spc="-10" smtClean="0">
                <a:latin typeface="Microsoft JhengHei"/>
                <a:cs typeface="Microsoft JhengHei"/>
              </a:rPr>
              <a:t> 端</a:t>
            </a:r>
            <a:r>
              <a:rPr sz="1600" b="1" spc="-15" smtClean="0">
                <a:latin typeface="Arial"/>
                <a:cs typeface="Arial"/>
              </a:rPr>
              <a:t>(</a:t>
            </a:r>
            <a:r>
              <a:rPr sz="1600" b="1" spc="-20" smtClean="0">
                <a:latin typeface="Microsoft JhengHei"/>
                <a:cs typeface="Microsoft JhengHei"/>
              </a:rPr>
              <a:t>压接</a:t>
            </a:r>
            <a:r>
              <a:rPr sz="1600" b="1" spc="-25" smtClean="0">
                <a:latin typeface="Microsoft JhengHei"/>
                <a:cs typeface="Microsoft JhengHei"/>
              </a:rPr>
              <a:t>型</a:t>
            </a:r>
            <a:r>
              <a:rPr sz="1600" b="1" spc="-15" smtClean="0">
                <a:latin typeface="Arial"/>
                <a:cs typeface="Arial"/>
              </a:rPr>
              <a:t>)</a:t>
            </a:r>
            <a:r>
              <a:rPr sz="1600" b="1" spc="-20" smtClean="0">
                <a:latin typeface="Microsoft JhengHei"/>
                <a:cs typeface="Microsoft JhengHei"/>
              </a:rPr>
              <a:t>连接器</a:t>
            </a:r>
            <a:r>
              <a:rPr sz="1600" b="1" spc="-10" smtClean="0">
                <a:latin typeface="Arial"/>
                <a:cs typeface="Arial"/>
              </a:rPr>
              <a:t>)</a:t>
            </a:r>
            <a:endParaRPr sz="1600">
              <a:latin typeface="Arial"/>
              <a:cs typeface="Arial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3942588" y="3537203"/>
            <a:ext cx="3666744" cy="247497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4254753" y="6143345"/>
            <a:ext cx="2526665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b="1" spc="-15" smtClean="0">
                <a:latin typeface="Arial"/>
                <a:cs typeface="Arial"/>
              </a:rPr>
              <a:t>EPU02D-02</a:t>
            </a:r>
            <a:r>
              <a:rPr sz="1600" b="1" spc="-25" smtClean="0">
                <a:latin typeface="Microsoft JhengHei"/>
                <a:cs typeface="Microsoft JhengHei"/>
              </a:rPr>
              <a:t>供电方案组网图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7837931" y="3537203"/>
            <a:ext cx="3675887" cy="247497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8066913" y="6215583"/>
            <a:ext cx="2470785" cy="256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b="1" spc="-20" smtClean="0">
                <a:latin typeface="Arial"/>
                <a:cs typeface="Arial"/>
              </a:rPr>
              <a:t>DCDU</a:t>
            </a:r>
            <a:r>
              <a:rPr sz="1600" b="1" spc="-15" smtClean="0">
                <a:latin typeface="Arial"/>
                <a:cs typeface="Arial"/>
              </a:rPr>
              <a:t>-</a:t>
            </a:r>
            <a:r>
              <a:rPr sz="1600" b="1" spc="-10" smtClean="0">
                <a:latin typeface="Arial"/>
                <a:cs typeface="Arial"/>
              </a:rPr>
              <a:t>12</a:t>
            </a:r>
            <a:r>
              <a:rPr sz="1600" b="1" spc="-20" smtClean="0">
                <a:latin typeface="Arial"/>
                <a:cs typeface="Arial"/>
              </a:rPr>
              <a:t>B</a:t>
            </a:r>
            <a:r>
              <a:rPr sz="1600" b="1" spc="-20" smtClean="0">
                <a:latin typeface="Microsoft JhengHei"/>
                <a:cs typeface="Microsoft JhengHei"/>
              </a:rPr>
              <a:t>供电方案组网图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65" name="object 6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23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pc="145" smtClean="0">
                <a:solidFill>
                  <a:srgbClr val="C00000"/>
                </a:solidFill>
                <a:latin typeface="Arial"/>
                <a:cs typeface="Arial"/>
              </a:rPr>
              <a:t>AAU56</a:t>
            </a:r>
            <a:r>
              <a:rPr sz="3200" b="1" spc="130" smtClean="0">
                <a:solidFill>
                  <a:srgbClr val="C00000"/>
                </a:solidFill>
                <a:latin typeface="Arial"/>
                <a:cs typeface="Arial"/>
              </a:rPr>
              <a:t>1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r>
              <a:rPr sz="3200" b="1" spc="5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安装件、安装间距和空</a:t>
            </a:r>
            <a:r>
              <a:rPr sz="3200" b="1" spc="-15" smtClean="0">
                <a:solidFill>
                  <a:srgbClr val="C00000"/>
                </a:solidFill>
                <a:latin typeface="Microsoft JhengHei"/>
                <a:cs typeface="Microsoft JhengHei"/>
              </a:rPr>
              <a:t>间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要求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52932" y="3512692"/>
            <a:ext cx="2796540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smtClean="0">
                <a:latin typeface="Microsoft JhengHei Light"/>
                <a:cs typeface="Microsoft JhengHei Light"/>
              </a:rPr>
              <a:t>安装</a:t>
            </a:r>
            <a:r>
              <a:rPr sz="1400" spc="-5" smtClean="0">
                <a:latin typeface="Microsoft JhengHei Light"/>
                <a:cs typeface="Microsoft JhengHei Light"/>
              </a:rPr>
              <a:t>件</a:t>
            </a:r>
            <a:r>
              <a:rPr sz="1400" spc="-5" smtClean="0">
                <a:latin typeface="Arial"/>
                <a:cs typeface="Arial"/>
              </a:rPr>
              <a:t>2</a:t>
            </a:r>
            <a:r>
              <a:rPr sz="1400" spc="0" smtClean="0">
                <a:latin typeface="Microsoft JhengHei Light"/>
                <a:cs typeface="Microsoft JhengHei Light"/>
              </a:rPr>
              <a:t>：调角安装件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发货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默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认</a:t>
            </a:r>
            <a:r>
              <a:rPr sz="1400" spc="0" smtClean="0">
                <a:latin typeface="Microsoft JhengHei Light"/>
                <a:cs typeface="Microsoft JhengHei Light"/>
              </a:rPr>
              <a:t>）</a:t>
            </a:r>
            <a:endParaRPr sz="1400">
              <a:latin typeface="Microsoft JhengHei Light"/>
              <a:cs typeface="Microsoft JhengHei Light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45819" y="1606296"/>
            <a:ext cx="3421379" cy="16977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4261103" y="2882264"/>
            <a:ext cx="765048" cy="150380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697728" y="860552"/>
            <a:ext cx="5276215" cy="12141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85" smtClean="0">
                <a:latin typeface="Arial"/>
                <a:cs typeface="Arial"/>
              </a:rPr>
              <a:t>2</a:t>
            </a:r>
            <a:r>
              <a:rPr sz="1600" spc="350" smtClean="0">
                <a:latin typeface="Arial"/>
                <a:cs typeface="Arial"/>
              </a:rPr>
              <a:t>. </a:t>
            </a:r>
            <a:r>
              <a:rPr sz="1600" spc="-75" smtClean="0">
                <a:latin typeface="Arial"/>
                <a:cs typeface="Arial"/>
              </a:rPr>
              <a:t> </a:t>
            </a:r>
            <a:r>
              <a:rPr sz="1600" spc="-265" smtClean="0">
                <a:latin typeface="Arial"/>
                <a:cs typeface="Arial"/>
              </a:rPr>
              <a:t>AA</a:t>
            </a:r>
            <a:r>
              <a:rPr sz="1600" spc="-345" smtClean="0">
                <a:latin typeface="Arial"/>
                <a:cs typeface="Arial"/>
              </a:rPr>
              <a:t>U</a:t>
            </a:r>
            <a:r>
              <a:rPr sz="1600" spc="-85" smtClean="0">
                <a:latin typeface="Arial"/>
                <a:cs typeface="Arial"/>
              </a:rPr>
              <a:t>561</a:t>
            </a:r>
            <a:r>
              <a:rPr sz="1600" spc="-75" smtClean="0">
                <a:latin typeface="Arial"/>
                <a:cs typeface="Arial"/>
              </a:rPr>
              <a:t>2</a:t>
            </a:r>
            <a:r>
              <a:rPr sz="1600" spc="-15" smtClean="0">
                <a:latin typeface="Microsoft JhengHei"/>
                <a:cs typeface="Microsoft JhengHei"/>
              </a:rPr>
              <a:t>安装间距和空</a:t>
            </a:r>
            <a:r>
              <a:rPr sz="1600" spc="-10" smtClean="0">
                <a:latin typeface="Microsoft JhengHei"/>
                <a:cs typeface="Microsoft JhengHei"/>
              </a:rPr>
              <a:t>间</a:t>
            </a:r>
            <a:r>
              <a:rPr sz="1600" spc="-15" smtClean="0">
                <a:latin typeface="Microsoft JhengHei"/>
                <a:cs typeface="Microsoft JhengHei"/>
              </a:rPr>
              <a:t>要求</a:t>
            </a:r>
            <a:endParaRPr sz="1600">
              <a:latin typeface="Microsoft JhengHei"/>
              <a:cs typeface="Microsoft JhengHei"/>
            </a:endParaRPr>
          </a:p>
          <a:p>
            <a:pPr marL="12700" marR="12700" indent="179705" algn="just">
              <a:lnSpc>
                <a:spcPct val="150000"/>
              </a:lnSpc>
              <a:spcBef>
                <a:spcPts val="55"/>
              </a:spcBef>
            </a:pPr>
            <a:r>
              <a:rPr sz="1400" spc="-235" smtClean="0">
                <a:latin typeface="Arial"/>
                <a:cs typeface="Arial"/>
              </a:rPr>
              <a:t>AA</a:t>
            </a:r>
            <a:r>
              <a:rPr sz="1400" spc="-315" smtClean="0">
                <a:latin typeface="Arial"/>
                <a:cs typeface="Arial"/>
              </a:rPr>
              <a:t>U</a:t>
            </a:r>
            <a:r>
              <a:rPr sz="1400" spc="-80" smtClean="0">
                <a:latin typeface="Arial"/>
                <a:cs typeface="Arial"/>
              </a:rPr>
              <a:t>56</a:t>
            </a:r>
            <a:r>
              <a:rPr sz="1400" spc="-90" smtClean="0">
                <a:latin typeface="Arial"/>
                <a:cs typeface="Arial"/>
              </a:rPr>
              <a:t>1</a:t>
            </a:r>
            <a:r>
              <a:rPr sz="1400" spc="-80" smtClean="0">
                <a:latin typeface="Arial"/>
                <a:cs typeface="Arial"/>
              </a:rPr>
              <a:t>2</a:t>
            </a:r>
            <a:r>
              <a:rPr sz="1400" spc="-80" smtClean="0">
                <a:latin typeface="Microsoft JhengHei"/>
                <a:cs typeface="Microsoft JhengHei"/>
              </a:rPr>
              <a:t>安装</a:t>
            </a:r>
            <a:r>
              <a:rPr sz="1400" spc="-15" smtClean="0">
                <a:latin typeface="Microsoft JhengHei"/>
                <a:cs typeface="Microsoft JhengHei"/>
              </a:rPr>
              <a:t>间</a:t>
            </a:r>
            <a:r>
              <a:rPr sz="1400" spc="0" smtClean="0">
                <a:latin typeface="Microsoft JhengHei"/>
                <a:cs typeface="Microsoft JhengHei"/>
              </a:rPr>
              <a:t>距和</a:t>
            </a:r>
            <a:r>
              <a:rPr sz="1400" spc="-15" smtClean="0">
                <a:latin typeface="Microsoft JhengHei"/>
                <a:cs typeface="Microsoft JhengHei"/>
              </a:rPr>
              <a:t>空</a:t>
            </a:r>
            <a:r>
              <a:rPr sz="1400" spc="0" smtClean="0">
                <a:latin typeface="Microsoft JhengHei"/>
                <a:cs typeface="Microsoft JhengHei"/>
              </a:rPr>
              <a:t>间要</a:t>
            </a:r>
            <a:r>
              <a:rPr sz="1400" spc="-15" smtClean="0">
                <a:latin typeface="Microsoft JhengHei"/>
                <a:cs typeface="Microsoft JhengHei"/>
              </a:rPr>
              <a:t>求</a:t>
            </a:r>
            <a:r>
              <a:rPr sz="1400" spc="0" smtClean="0">
                <a:latin typeface="Microsoft JhengHei"/>
                <a:cs typeface="Microsoft JhengHei"/>
              </a:rPr>
              <a:t>：</a:t>
            </a:r>
            <a:r>
              <a:rPr sz="1400" spc="-245" smtClean="0">
                <a:latin typeface="Arial"/>
                <a:cs typeface="Arial"/>
              </a:rPr>
              <a:t>A</a:t>
            </a:r>
            <a:r>
              <a:rPr sz="1400" spc="-235" smtClean="0">
                <a:latin typeface="Arial"/>
                <a:cs typeface="Arial"/>
              </a:rPr>
              <a:t>A</a:t>
            </a:r>
            <a:r>
              <a:rPr sz="1400" spc="-240" smtClean="0">
                <a:latin typeface="Arial"/>
                <a:cs typeface="Arial"/>
              </a:rPr>
              <a:t>S</a:t>
            </a:r>
            <a:r>
              <a:rPr sz="1400" spc="0" smtClean="0">
                <a:latin typeface="Microsoft JhengHei"/>
                <a:cs typeface="Microsoft JhengHei"/>
              </a:rPr>
              <a:t>水</a:t>
            </a:r>
            <a:r>
              <a:rPr sz="1400" spc="-15" smtClean="0">
                <a:latin typeface="Microsoft JhengHei"/>
                <a:cs typeface="Microsoft JhengHei"/>
              </a:rPr>
              <a:t>平</a:t>
            </a:r>
            <a:r>
              <a:rPr sz="1400" spc="0" smtClean="0">
                <a:latin typeface="Microsoft JhengHei"/>
                <a:cs typeface="Microsoft JhengHei"/>
              </a:rPr>
              <a:t>安装</a:t>
            </a:r>
            <a:r>
              <a:rPr sz="1400" spc="-15" smtClean="0">
                <a:latin typeface="Microsoft JhengHei"/>
                <a:cs typeface="Microsoft JhengHei"/>
              </a:rPr>
              <a:t>间</a:t>
            </a:r>
            <a:r>
              <a:rPr sz="1400" spc="0" smtClean="0">
                <a:latin typeface="Microsoft JhengHei"/>
                <a:cs typeface="Microsoft JhengHei"/>
              </a:rPr>
              <a:t>距至</a:t>
            </a:r>
            <a:r>
              <a:rPr sz="1400" spc="-15" smtClean="0">
                <a:latin typeface="Microsoft JhengHei"/>
                <a:cs typeface="Microsoft JhengHei"/>
              </a:rPr>
              <a:t>少</a:t>
            </a:r>
            <a:r>
              <a:rPr sz="1400" spc="-125" smtClean="0">
                <a:latin typeface="Arial"/>
                <a:cs typeface="Arial"/>
              </a:rPr>
              <a:t>&gt;</a:t>
            </a:r>
            <a:r>
              <a:rPr sz="1400" spc="-135" smtClean="0">
                <a:latin typeface="Arial"/>
                <a:cs typeface="Arial"/>
              </a:rPr>
              <a:t>=</a:t>
            </a:r>
            <a:r>
              <a:rPr sz="1400" spc="-90" smtClean="0">
                <a:latin typeface="Arial"/>
                <a:cs typeface="Arial"/>
              </a:rPr>
              <a:t>3</a:t>
            </a:r>
            <a:r>
              <a:rPr sz="1400" spc="-80" smtClean="0">
                <a:latin typeface="Arial"/>
                <a:cs typeface="Arial"/>
              </a:rPr>
              <a:t>0</a:t>
            </a:r>
            <a:r>
              <a:rPr sz="1400" spc="-90" smtClean="0">
                <a:latin typeface="Arial"/>
                <a:cs typeface="Arial"/>
              </a:rPr>
              <a:t>0</a:t>
            </a:r>
            <a:r>
              <a:rPr sz="1400" spc="-480" smtClean="0">
                <a:latin typeface="Arial"/>
                <a:cs typeface="Arial"/>
              </a:rPr>
              <a:t>m</a:t>
            </a:r>
            <a:r>
              <a:rPr sz="1400" spc="-459" smtClean="0">
                <a:latin typeface="Arial"/>
                <a:cs typeface="Arial"/>
              </a:rPr>
              <a:t>m</a:t>
            </a:r>
            <a:r>
              <a:rPr sz="1400" spc="-15" smtClean="0">
                <a:latin typeface="Microsoft JhengHei"/>
                <a:cs typeface="Microsoft JhengHei"/>
              </a:rPr>
              <a:t>，吊 </a:t>
            </a:r>
            <a:r>
              <a:rPr sz="1400" spc="0" smtClean="0">
                <a:latin typeface="Microsoft JhengHei"/>
                <a:cs typeface="Microsoft JhengHei"/>
              </a:rPr>
              <a:t>装点高于天线安装点</a:t>
            </a:r>
            <a:r>
              <a:rPr sz="1400" spc="-90" smtClean="0">
                <a:latin typeface="Arial"/>
                <a:cs typeface="Arial"/>
              </a:rPr>
              <a:t>3</a:t>
            </a:r>
            <a:r>
              <a:rPr sz="1400" spc="-80" smtClean="0">
                <a:latin typeface="Arial"/>
                <a:cs typeface="Arial"/>
              </a:rPr>
              <a:t>0</a:t>
            </a:r>
            <a:r>
              <a:rPr sz="1400" spc="-90" smtClean="0">
                <a:latin typeface="Arial"/>
                <a:cs typeface="Arial"/>
              </a:rPr>
              <a:t>0</a:t>
            </a:r>
            <a:r>
              <a:rPr sz="1400" spc="-480" smtClean="0">
                <a:latin typeface="Arial"/>
                <a:cs typeface="Arial"/>
              </a:rPr>
              <a:t>m</a:t>
            </a:r>
            <a:r>
              <a:rPr sz="1400" spc="-465" smtClean="0">
                <a:latin typeface="Arial"/>
                <a:cs typeface="Arial"/>
              </a:rPr>
              <a:t>m</a:t>
            </a:r>
            <a:r>
              <a:rPr sz="1400" spc="-15" smtClean="0">
                <a:latin typeface="Microsoft JhengHei"/>
                <a:cs typeface="Microsoft JhengHei"/>
              </a:rPr>
              <a:t>；</a:t>
            </a:r>
            <a:r>
              <a:rPr sz="1400" spc="0" smtClean="0">
                <a:latin typeface="Microsoft JhengHei"/>
                <a:cs typeface="Microsoft JhengHei"/>
              </a:rPr>
              <a:t>考虑</a:t>
            </a:r>
            <a:r>
              <a:rPr sz="1400" spc="-15" smtClean="0">
                <a:latin typeface="Microsoft JhengHei"/>
                <a:cs typeface="Microsoft JhengHei"/>
              </a:rPr>
              <a:t>到</a:t>
            </a:r>
            <a:r>
              <a:rPr sz="1400" spc="0" smtClean="0">
                <a:latin typeface="Microsoft JhengHei"/>
                <a:cs typeface="Microsoft JhengHei"/>
              </a:rPr>
              <a:t>天线</a:t>
            </a:r>
            <a:r>
              <a:rPr sz="1400" spc="-15" smtClean="0">
                <a:latin typeface="Microsoft JhengHei"/>
                <a:cs typeface="Microsoft JhengHei"/>
              </a:rPr>
              <a:t>底</a:t>
            </a:r>
            <a:r>
              <a:rPr sz="1400" spc="0" smtClean="0">
                <a:latin typeface="Microsoft JhengHei"/>
                <a:cs typeface="Microsoft JhengHei"/>
              </a:rPr>
              <a:t>部出</a:t>
            </a:r>
            <a:r>
              <a:rPr sz="1400" spc="-15" smtClean="0">
                <a:latin typeface="Microsoft JhengHei"/>
                <a:cs typeface="Microsoft JhengHei"/>
              </a:rPr>
              <a:t>线</a:t>
            </a:r>
            <a:r>
              <a:rPr sz="1400" spc="0" smtClean="0">
                <a:latin typeface="Microsoft JhengHei"/>
                <a:cs typeface="Microsoft JhengHei"/>
              </a:rPr>
              <a:t>要求</a:t>
            </a:r>
            <a:r>
              <a:rPr sz="1400" spc="-15" smtClean="0">
                <a:latin typeface="Microsoft JhengHei"/>
                <a:cs typeface="Microsoft JhengHei"/>
              </a:rPr>
              <a:t>，</a:t>
            </a:r>
            <a:r>
              <a:rPr sz="1400" spc="0" smtClean="0">
                <a:latin typeface="Microsoft JhengHei"/>
                <a:cs typeface="Microsoft JhengHei"/>
              </a:rPr>
              <a:t>其底</a:t>
            </a:r>
            <a:r>
              <a:rPr sz="1400" spc="-15" smtClean="0">
                <a:latin typeface="Microsoft JhengHei"/>
                <a:cs typeface="Microsoft JhengHei"/>
              </a:rPr>
              <a:t>部</a:t>
            </a:r>
            <a:r>
              <a:rPr sz="1400" spc="0" smtClean="0">
                <a:latin typeface="Microsoft JhengHei"/>
                <a:cs typeface="Microsoft JhengHei"/>
              </a:rPr>
              <a:t>安装 空间要求</a:t>
            </a:r>
            <a:r>
              <a:rPr sz="1400" spc="-125" smtClean="0">
                <a:latin typeface="Arial"/>
                <a:cs typeface="Arial"/>
              </a:rPr>
              <a:t>&gt;=</a:t>
            </a:r>
            <a:r>
              <a:rPr sz="1400" spc="-80" smtClean="0">
                <a:latin typeface="Arial"/>
                <a:cs typeface="Arial"/>
              </a:rPr>
              <a:t>5</a:t>
            </a:r>
            <a:r>
              <a:rPr sz="1400" spc="-90" smtClean="0">
                <a:latin typeface="Arial"/>
                <a:cs typeface="Arial"/>
              </a:rPr>
              <a:t>00</a:t>
            </a:r>
            <a:r>
              <a:rPr sz="1400" spc="-470" smtClean="0">
                <a:latin typeface="Arial"/>
                <a:cs typeface="Arial"/>
              </a:rPr>
              <a:t>mm</a:t>
            </a:r>
            <a:r>
              <a:rPr sz="1400" spc="-470" smtClean="0">
                <a:latin typeface="Microsoft JhengHei"/>
                <a:cs typeface="Microsoft JhengHei"/>
              </a:rPr>
              <a:t>。</a:t>
            </a:r>
            <a:r>
              <a:rPr sz="1400" spc="-245" smtClean="0">
                <a:latin typeface="Arial"/>
                <a:cs typeface="Arial"/>
              </a:rPr>
              <a:t>AA</a:t>
            </a:r>
            <a:r>
              <a:rPr sz="1400" spc="-315" smtClean="0">
                <a:latin typeface="Arial"/>
                <a:cs typeface="Arial"/>
              </a:rPr>
              <a:t>U</a:t>
            </a:r>
            <a:r>
              <a:rPr sz="1400" spc="-90" smtClean="0">
                <a:latin typeface="Arial"/>
                <a:cs typeface="Arial"/>
              </a:rPr>
              <a:t>56</a:t>
            </a:r>
            <a:r>
              <a:rPr sz="1400" spc="-80" smtClean="0">
                <a:latin typeface="Arial"/>
                <a:cs typeface="Arial"/>
              </a:rPr>
              <a:t>1</a:t>
            </a:r>
            <a:r>
              <a:rPr sz="1400" spc="-85" smtClean="0">
                <a:latin typeface="Arial"/>
                <a:cs typeface="Arial"/>
              </a:rPr>
              <a:t>2</a:t>
            </a:r>
            <a:r>
              <a:rPr sz="1400" spc="0" smtClean="0">
                <a:latin typeface="Microsoft JhengHei"/>
                <a:cs typeface="Microsoft JhengHei"/>
              </a:rPr>
              <a:t>安</a:t>
            </a:r>
            <a:r>
              <a:rPr sz="1400" spc="-15" smtClean="0">
                <a:latin typeface="Microsoft JhengHei"/>
                <a:cs typeface="Microsoft JhengHei"/>
              </a:rPr>
              <a:t>装</a:t>
            </a:r>
            <a:r>
              <a:rPr sz="1400" spc="0" smtClean="0">
                <a:latin typeface="Microsoft JhengHei"/>
                <a:cs typeface="Microsoft JhengHei"/>
              </a:rPr>
              <a:t>间距</a:t>
            </a:r>
            <a:r>
              <a:rPr sz="1400" spc="-15" smtClean="0">
                <a:latin typeface="Microsoft JhengHei"/>
                <a:cs typeface="Microsoft JhengHei"/>
              </a:rPr>
              <a:t>和</a:t>
            </a:r>
            <a:r>
              <a:rPr sz="1400" spc="0" smtClean="0">
                <a:latin typeface="Microsoft JhengHei"/>
                <a:cs typeface="Microsoft JhengHei"/>
              </a:rPr>
              <a:t>空间</a:t>
            </a:r>
            <a:r>
              <a:rPr sz="1400" spc="-15" smtClean="0">
                <a:latin typeface="Microsoft JhengHei"/>
                <a:cs typeface="Microsoft JhengHei"/>
              </a:rPr>
              <a:t>要</a:t>
            </a:r>
            <a:r>
              <a:rPr sz="1400" spc="0" smtClean="0">
                <a:latin typeface="Microsoft JhengHei"/>
                <a:cs typeface="Microsoft JhengHei"/>
              </a:rPr>
              <a:t>求参</a:t>
            </a:r>
            <a:r>
              <a:rPr sz="1400" spc="-15" smtClean="0">
                <a:latin typeface="Microsoft JhengHei"/>
                <a:cs typeface="Microsoft JhengHei"/>
              </a:rPr>
              <a:t>见</a:t>
            </a:r>
            <a:r>
              <a:rPr sz="1400" spc="0" smtClean="0">
                <a:latin typeface="Microsoft JhengHei"/>
                <a:cs typeface="Microsoft JhengHei"/>
              </a:rPr>
              <a:t>下图</a:t>
            </a:r>
            <a:r>
              <a:rPr sz="1400" spc="-15" smtClean="0">
                <a:latin typeface="Microsoft JhengHei"/>
                <a:cs typeface="Microsoft JhengHei"/>
              </a:rPr>
              <a:t>所</a:t>
            </a:r>
            <a:r>
              <a:rPr sz="1400" spc="0" smtClean="0">
                <a:latin typeface="Microsoft JhengHei"/>
                <a:cs typeface="Microsoft JhengHei"/>
              </a:rPr>
              <a:t>示：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21258" y="870965"/>
            <a:ext cx="3151505" cy="58356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354965"/>
              </a:tabLst>
            </a:pPr>
            <a:r>
              <a:rPr sz="1600" spc="180" smtClean="0">
                <a:latin typeface="Arial"/>
                <a:cs typeface="Arial"/>
              </a:rPr>
              <a:t>1</a:t>
            </a:r>
            <a:r>
              <a:rPr sz="1600" spc="80" smtClean="0">
                <a:latin typeface="Arial"/>
                <a:cs typeface="Arial"/>
              </a:rPr>
              <a:t>.	</a:t>
            </a:r>
            <a:r>
              <a:rPr sz="1600" spc="-175" smtClean="0">
                <a:latin typeface="Arial"/>
                <a:cs typeface="Arial"/>
              </a:rPr>
              <a:t>AAU5612</a:t>
            </a:r>
            <a:r>
              <a:rPr sz="1600" spc="-10" smtClean="0">
                <a:latin typeface="Microsoft JhengHei"/>
                <a:cs typeface="Microsoft JhengHei"/>
              </a:rPr>
              <a:t>安装</a:t>
            </a:r>
            <a:r>
              <a:rPr sz="1600" spc="-20" smtClean="0">
                <a:latin typeface="Microsoft JhengHei"/>
                <a:cs typeface="Microsoft JhengHei"/>
              </a:rPr>
              <a:t>件</a:t>
            </a:r>
            <a:endParaRPr sz="1600">
              <a:latin typeface="Microsoft JhengHei"/>
              <a:cs typeface="Microsoft JhengHei"/>
            </a:endParaRPr>
          </a:p>
          <a:p>
            <a:pPr>
              <a:lnSpc>
                <a:spcPts val="850"/>
              </a:lnSpc>
              <a:spcBef>
                <a:spcPts val="46"/>
              </a:spcBef>
            </a:pPr>
            <a:endParaRPr sz="850"/>
          </a:p>
          <a:p>
            <a:pPr marL="12700">
              <a:lnSpc>
                <a:spcPct val="100000"/>
              </a:lnSpc>
            </a:pPr>
            <a:r>
              <a:rPr sz="1400" smtClean="0">
                <a:latin typeface="Microsoft JhengHei Light"/>
                <a:cs typeface="Microsoft JhengHei Light"/>
              </a:rPr>
              <a:t>安装件</a:t>
            </a:r>
            <a:r>
              <a:rPr sz="1400" spc="-5" smtClean="0">
                <a:latin typeface="Arial"/>
                <a:cs typeface="Arial"/>
              </a:rPr>
              <a:t>1</a:t>
            </a:r>
            <a:r>
              <a:rPr sz="1400" spc="0" smtClean="0">
                <a:latin typeface="Microsoft JhengHei Light"/>
                <a:cs typeface="Microsoft JhengHei Light"/>
              </a:rPr>
              <a:t>：抱杆竖装安</a:t>
            </a:r>
            <a:r>
              <a:rPr sz="1400" spc="-15" smtClean="0">
                <a:latin typeface="Microsoft JhengHei Light"/>
                <a:cs typeface="Microsoft JhengHei Light"/>
              </a:rPr>
              <a:t>装</a:t>
            </a:r>
            <a:r>
              <a:rPr sz="1400" spc="0" smtClean="0">
                <a:latin typeface="Microsoft JhengHei Light"/>
                <a:cs typeface="Microsoft JhengHei Light"/>
              </a:rPr>
              <a:t>件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（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发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货默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认</a:t>
            </a:r>
            <a:r>
              <a:rPr sz="1400" spc="0" smtClean="0">
                <a:latin typeface="Microsoft JhengHei Light"/>
                <a:cs typeface="Microsoft JhengHei Light"/>
              </a:rPr>
              <a:t>）</a:t>
            </a:r>
            <a:endParaRPr sz="1400">
              <a:latin typeface="Microsoft JhengHei Light"/>
              <a:cs typeface="Microsoft JhengHei Ligh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602223" y="2322576"/>
            <a:ext cx="5047488" cy="39669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942847" y="6191910"/>
            <a:ext cx="8646160" cy="2260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00" b="1" smtClean="0">
                <a:solidFill>
                  <a:srgbClr val="FF0000"/>
                </a:solidFill>
                <a:latin typeface="Microsoft JhengHei"/>
                <a:cs typeface="Microsoft JhengHei"/>
              </a:rPr>
              <a:t>单</a:t>
            </a:r>
            <a:r>
              <a:rPr sz="1400" b="1" spc="-30" smtClean="0">
                <a:solidFill>
                  <a:srgbClr val="FF0000"/>
                </a:solidFill>
                <a:latin typeface="Arial"/>
                <a:cs typeface="Arial"/>
              </a:rPr>
              <a:t>AA</a:t>
            </a:r>
            <a:r>
              <a:rPr sz="1400" b="1" spc="-10" smtClean="0">
                <a:solidFill>
                  <a:srgbClr val="FF0000"/>
                </a:solidFill>
                <a:latin typeface="Arial"/>
                <a:cs typeface="Arial"/>
              </a:rPr>
              <a:t>U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抱杆时，适配的抱杆杆径为</a:t>
            </a:r>
            <a:r>
              <a:rPr sz="1400" b="1" spc="-5" smtClean="0">
                <a:solidFill>
                  <a:srgbClr val="FF0000"/>
                </a:solidFill>
                <a:latin typeface="Arial"/>
                <a:cs typeface="Arial"/>
              </a:rPr>
              <a:t>60m</a:t>
            </a:r>
            <a:r>
              <a:rPr sz="1400" b="1" spc="0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～</a:t>
            </a:r>
            <a:r>
              <a:rPr sz="1400" b="1" spc="-75" smtClean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400" b="1" spc="0" smtClean="0">
                <a:solidFill>
                  <a:srgbClr val="FF0000"/>
                </a:solidFill>
                <a:latin typeface="Arial"/>
                <a:cs typeface="Arial"/>
              </a:rPr>
              <a:t>14m</a:t>
            </a:r>
            <a:r>
              <a:rPr sz="1400" b="1" spc="-5" smtClean="0">
                <a:solidFill>
                  <a:srgbClr val="FF0000"/>
                </a:solidFill>
                <a:latin typeface="Arial"/>
                <a:cs typeface="Arial"/>
              </a:rPr>
              <a:t>m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；超过杆径需</a:t>
            </a:r>
            <a:r>
              <a:rPr sz="1400" b="1" spc="-10" smtClean="0">
                <a:solidFill>
                  <a:srgbClr val="FF0000"/>
                </a:solidFill>
                <a:latin typeface="Microsoft JhengHei"/>
                <a:cs typeface="Microsoft JhengHei"/>
              </a:rPr>
              <a:t>增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加辅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杆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或者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提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需求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采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用大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抱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杆安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装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件</a:t>
            </a:r>
            <a:r>
              <a:rPr sz="1400" b="1" spc="5" smtClean="0">
                <a:solidFill>
                  <a:srgbClr val="FF0000"/>
                </a:solidFill>
                <a:latin typeface="Microsoft JhengHei"/>
                <a:cs typeface="Microsoft JhengHei"/>
              </a:rPr>
              <a:t>解</a:t>
            </a:r>
            <a:r>
              <a:rPr sz="1400" b="1" spc="-15" smtClean="0">
                <a:solidFill>
                  <a:srgbClr val="FF0000"/>
                </a:solidFill>
                <a:latin typeface="Microsoft JhengHei"/>
                <a:cs typeface="Microsoft JhengHei"/>
              </a:rPr>
              <a:t>决</a:t>
            </a:r>
            <a:r>
              <a:rPr sz="1400" b="1" spc="0" smtClean="0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24</a:t>
            </a:fld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40105" y="4379214"/>
          <a:ext cx="3632073" cy="137939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8790"/>
                <a:gridCol w="730516"/>
                <a:gridCol w="435737"/>
                <a:gridCol w="2117979"/>
              </a:tblGrid>
              <a:tr h="18923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序号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4775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部件名称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3820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数量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说明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Arial"/>
                          <a:cs typeface="Arial"/>
                        </a:rPr>
                        <a:t>a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70" algn="ctr">
                        <a:lnSpc>
                          <a:spcPct val="100000"/>
                        </a:lnSpc>
                      </a:pPr>
                      <a:r>
                        <a:rPr sz="1000" spc="-5" smtClean="0">
                          <a:latin typeface="Arial"/>
                          <a:cs typeface="Arial"/>
                        </a:rPr>
                        <a:t>M12</a:t>
                      </a:r>
                      <a:r>
                        <a:rPr sz="1000" spc="5" smtClean="0">
                          <a:latin typeface="Microsoft JhengHei Light"/>
                          <a:cs typeface="Microsoft JhengHei Light"/>
                        </a:rPr>
                        <a:t>×</a:t>
                      </a:r>
                      <a:r>
                        <a:rPr sz="1000" spc="-5" smtClean="0">
                          <a:latin typeface="Arial"/>
                          <a:cs typeface="Arial"/>
                        </a:rPr>
                        <a:t>200</a:t>
                      </a:r>
                      <a:r>
                        <a:rPr sz="1000" spc="0" smtClean="0">
                          <a:latin typeface="Microsoft JhengHei Light"/>
                          <a:cs typeface="Microsoft JhengHei Light"/>
                        </a:rPr>
                        <a:t>螺</a:t>
                      </a:r>
                      <a:endParaRPr sz="1000">
                        <a:latin typeface="Microsoft JhengHei Light"/>
                        <a:cs typeface="Microsoft JhengHei Light"/>
                      </a:endParaRPr>
                    </a:p>
                    <a:p>
                      <a:pPr marL="0" algn="ctr">
                        <a:lnSpc>
                          <a:spcPts val="1180"/>
                        </a:lnSpc>
                      </a:pPr>
                      <a:r>
                        <a:rPr sz="1000" smtClean="0">
                          <a:latin typeface="Microsoft JhengHei Light"/>
                          <a:cs typeface="Microsoft JhengHei Light"/>
                        </a:rPr>
                        <a:t>栓</a:t>
                      </a:r>
                      <a:endParaRPr sz="10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4005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用于连接主扣件和辅扣件。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9356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Arial"/>
                          <a:cs typeface="Arial"/>
                        </a:rPr>
                        <a:t>b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68910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 Light"/>
                          <a:cs typeface="Microsoft JhengHei Light"/>
                        </a:rPr>
                        <a:t>辅扣件</a:t>
                      </a:r>
                      <a:endParaRPr sz="10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209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和</a:t>
                      </a:r>
                      <a:r>
                        <a:rPr sz="1000" b="1" spc="-2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-1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0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的</a:t>
                      </a:r>
                      <a:r>
                        <a:rPr sz="1000" b="1" spc="10" smtClean="0">
                          <a:latin typeface="Microsoft JhengHei"/>
                          <a:cs typeface="Microsoft JhengHei"/>
                        </a:rPr>
                        <a:t>上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主扣</a:t>
                      </a:r>
                      <a:r>
                        <a:rPr sz="1000" b="1" spc="10" smtClean="0">
                          <a:latin typeface="Microsoft JhengHei"/>
                          <a:cs typeface="Microsoft JhengHei"/>
                        </a:rPr>
                        <a:t>件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、下</a:t>
                      </a:r>
                      <a:r>
                        <a:rPr sz="1000" b="1" spc="10" smtClean="0">
                          <a:latin typeface="Microsoft JhengHei"/>
                          <a:cs typeface="Microsoft JhengHei"/>
                        </a:rPr>
                        <a:t>主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扣件</a:t>
                      </a:r>
                      <a:r>
                        <a:rPr sz="1000" b="1" spc="10" smtClean="0">
                          <a:latin typeface="Microsoft JhengHei"/>
                          <a:cs typeface="Microsoft JhengHei"/>
                        </a:rPr>
                        <a:t>组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装。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Arial"/>
                          <a:cs typeface="Arial"/>
                        </a:rPr>
                        <a:t>c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4775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 Light"/>
                          <a:cs typeface="Microsoft JhengHei Light"/>
                        </a:rPr>
                        <a:t>上主扣件</a:t>
                      </a:r>
                      <a:endParaRPr sz="10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000" b="1" spc="-5" smtClean="0">
                          <a:latin typeface="Microsoft JhengHei"/>
                          <a:cs typeface="Microsoft JhengHei"/>
                        </a:rPr>
                        <a:t>固定至</a:t>
                      </a:r>
                      <a:r>
                        <a:rPr sz="1000" b="1" spc="-2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-1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10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上</a:t>
                      </a:r>
                      <a:r>
                        <a:rPr sz="1000" b="1" spc="-5" smtClean="0">
                          <a:latin typeface="Microsoft JhengHei"/>
                          <a:cs typeface="Microsoft JhengHei"/>
                        </a:rPr>
                        <a:t>把</a:t>
                      </a:r>
                      <a:r>
                        <a:rPr sz="1000" b="1" spc="5" smtClean="0">
                          <a:latin typeface="Microsoft JhengHei"/>
                          <a:cs typeface="Microsoft JhengHei"/>
                        </a:rPr>
                        <a:t>手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；</a:t>
                      </a:r>
                      <a:r>
                        <a:rPr sz="1000" b="1" spc="-5" smtClean="0">
                          <a:latin typeface="Microsoft JhengHei"/>
                          <a:cs typeface="Microsoft JhengHei"/>
                        </a:rPr>
                        <a:t>带</a:t>
                      </a:r>
                      <a:r>
                        <a:rPr sz="1000" b="1" spc="5" smtClean="0">
                          <a:latin typeface="Microsoft JhengHei"/>
                          <a:cs typeface="Microsoft JhengHei"/>
                        </a:rPr>
                        <a:t>有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吊</a:t>
                      </a:r>
                      <a:r>
                        <a:rPr sz="1000" b="1" spc="-5" smtClean="0">
                          <a:latin typeface="Microsoft JhengHei"/>
                          <a:cs typeface="Microsoft JhengHei"/>
                        </a:rPr>
                        <a:t>环</a:t>
                      </a:r>
                      <a:r>
                        <a:rPr sz="1000" b="1" spc="5" smtClean="0">
                          <a:latin typeface="Microsoft JhengHei"/>
                          <a:cs typeface="Microsoft JhengHei"/>
                        </a:rPr>
                        <a:t>，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用于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  <a:p>
                      <a:pPr marL="1270" algn="ctr">
                        <a:lnSpc>
                          <a:spcPts val="118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吊装</a:t>
                      </a:r>
                      <a:r>
                        <a:rPr sz="1000" b="1" spc="-2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-1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0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。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9230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Arial"/>
                          <a:cs typeface="Arial"/>
                        </a:rPr>
                        <a:t>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4775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Microsoft JhengHei Light"/>
                          <a:cs typeface="Microsoft JhengHei Light"/>
                        </a:rPr>
                        <a:t>下主扣件</a:t>
                      </a:r>
                      <a:endParaRPr sz="10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000" smtClean="0"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74345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固定至</a:t>
                      </a:r>
                      <a:r>
                        <a:rPr sz="1000" b="1" spc="-2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-1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10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下把</a:t>
                      </a:r>
                      <a:r>
                        <a:rPr sz="1000" b="1" spc="10" smtClean="0">
                          <a:latin typeface="Microsoft JhengHei"/>
                          <a:cs typeface="Microsoft JhengHei"/>
                        </a:rPr>
                        <a:t>手</a:t>
                      </a:r>
                      <a:r>
                        <a:rPr sz="1000" b="1" spc="0" smtClean="0">
                          <a:latin typeface="Microsoft JhengHei"/>
                          <a:cs typeface="Microsoft JhengHei"/>
                        </a:rPr>
                        <a:t>。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9280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Arial"/>
                          <a:cs typeface="Arial"/>
                        </a:rPr>
                        <a:t>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4775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下倾支臂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</a:pPr>
                      <a:r>
                        <a:rPr sz="1000" b="1" smtClean="0">
                          <a:latin typeface="Microsoft JhengHei"/>
                          <a:cs typeface="Microsoft JhengHei"/>
                        </a:rPr>
                        <a:t>用于调整机械下倾角。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部件介绍－</a:t>
            </a:r>
            <a:r>
              <a:rPr sz="3200" b="1" spc="60" smtClean="0">
                <a:solidFill>
                  <a:srgbClr val="C00000"/>
                </a:solidFill>
                <a:latin typeface="Arial"/>
                <a:cs typeface="Arial"/>
              </a:rPr>
              <a:t>EPU02D</a:t>
            </a:r>
            <a:r>
              <a:rPr sz="3200" b="1" spc="335" smtClean="0">
                <a:solidFill>
                  <a:srgbClr val="C00000"/>
                </a:solidFill>
                <a:latin typeface="Arial"/>
                <a:cs typeface="Arial"/>
              </a:rPr>
              <a:t>-</a:t>
            </a:r>
            <a:r>
              <a:rPr sz="3200" b="1" spc="195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185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（升压配电盒）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528059" y="1269491"/>
            <a:ext cx="4018788" cy="8595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8595359" y="2787395"/>
            <a:ext cx="3098292" cy="121462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8206867" y="2609341"/>
            <a:ext cx="554990" cy="9055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84455">
              <a:lnSpc>
                <a:spcPct val="100000"/>
              </a:lnSpc>
            </a:pPr>
            <a:r>
              <a:rPr sz="1800" b="1" smtClean="0">
                <a:latin typeface="Microsoft JhengHei"/>
                <a:cs typeface="Microsoft JhengHei"/>
              </a:rPr>
              <a:t>机框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ts val="950"/>
              </a:lnSpc>
              <a:spcBef>
                <a:spcPts val="3"/>
              </a:spcBef>
            </a:pPr>
            <a:endParaRPr sz="95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600" spc="50" smtClean="0">
                <a:latin typeface="Arial"/>
                <a:cs typeface="Arial"/>
              </a:rPr>
              <a:t>Vin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349995" y="4017264"/>
            <a:ext cx="739140" cy="71018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9438131" y="4023359"/>
            <a:ext cx="739140" cy="71018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11138916" y="3992879"/>
            <a:ext cx="832103" cy="72847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345805" y="4739607"/>
            <a:ext cx="681355" cy="6534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00099"/>
              </a:lnSpc>
            </a:pPr>
            <a:r>
              <a:rPr sz="1050" smtClean="0">
                <a:latin typeface="Microsoft JhengHei Light"/>
                <a:cs typeface="Microsoft JhengHei Light"/>
              </a:rPr>
              <a:t>升压模块 </a:t>
            </a:r>
            <a:r>
              <a:rPr sz="1050" spc="35" smtClean="0">
                <a:latin typeface="Arial"/>
                <a:cs typeface="Arial"/>
              </a:rPr>
              <a:t>2</a:t>
            </a:r>
            <a:r>
              <a:rPr sz="1050" spc="35" smtClean="0">
                <a:latin typeface="Microsoft JhengHei Light"/>
                <a:cs typeface="Microsoft JhengHei Light"/>
              </a:rPr>
              <a:t>路 保险丝</a:t>
            </a:r>
            <a:r>
              <a:rPr sz="1050" spc="40" smtClean="0">
                <a:latin typeface="Arial"/>
                <a:cs typeface="Arial"/>
              </a:rPr>
              <a:t>30A</a:t>
            </a:r>
            <a:r>
              <a:rPr sz="1050" spc="20" smtClean="0">
                <a:latin typeface="Arial"/>
                <a:cs typeface="Arial"/>
              </a:rPr>
              <a:t> </a:t>
            </a:r>
            <a:r>
              <a:rPr sz="1050" spc="0" smtClean="0">
                <a:latin typeface="Microsoft JhengHei Light"/>
                <a:cs typeface="Microsoft JhengHei Light"/>
              </a:rPr>
              <a:t>升压到</a:t>
            </a:r>
            <a:r>
              <a:rPr sz="1050" spc="25" smtClean="0">
                <a:latin typeface="Arial"/>
                <a:cs typeface="Arial"/>
              </a:rPr>
              <a:t>57V</a:t>
            </a:r>
            <a:endParaRPr sz="10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309095" y="4784852"/>
            <a:ext cx="561975" cy="1727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管理模块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463785" y="4746973"/>
            <a:ext cx="681355" cy="6534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00099"/>
              </a:lnSpc>
            </a:pPr>
            <a:r>
              <a:rPr sz="1050" smtClean="0">
                <a:latin typeface="Microsoft JhengHei Light"/>
                <a:cs typeface="Microsoft JhengHei Light"/>
              </a:rPr>
              <a:t>升压模块 </a:t>
            </a:r>
            <a:r>
              <a:rPr sz="1050" spc="35" smtClean="0">
                <a:latin typeface="Arial"/>
                <a:cs typeface="Arial"/>
              </a:rPr>
              <a:t>2</a:t>
            </a:r>
            <a:r>
              <a:rPr sz="1050" spc="35" smtClean="0">
                <a:latin typeface="Microsoft JhengHei Light"/>
                <a:cs typeface="Microsoft JhengHei Light"/>
              </a:rPr>
              <a:t>路 保险丝</a:t>
            </a:r>
            <a:r>
              <a:rPr sz="1050" spc="40" smtClean="0">
                <a:latin typeface="Arial"/>
                <a:cs typeface="Arial"/>
              </a:rPr>
              <a:t>30A</a:t>
            </a:r>
            <a:r>
              <a:rPr sz="1050" spc="20" smtClean="0">
                <a:latin typeface="Arial"/>
                <a:cs typeface="Arial"/>
              </a:rPr>
              <a:t> </a:t>
            </a:r>
            <a:r>
              <a:rPr sz="1050" spc="0" smtClean="0">
                <a:latin typeface="Microsoft JhengHei Light"/>
                <a:cs typeface="Microsoft JhengHei Light"/>
              </a:rPr>
              <a:t>升压到</a:t>
            </a:r>
            <a:r>
              <a:rPr sz="1050" spc="25" smtClean="0">
                <a:latin typeface="Arial"/>
                <a:cs typeface="Arial"/>
              </a:rPr>
              <a:t>57V</a:t>
            </a:r>
            <a:endParaRPr sz="10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416920" y="4777867"/>
            <a:ext cx="771525" cy="4933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050" spc="35" smtClean="0">
                <a:latin typeface="Arial"/>
                <a:cs typeface="Arial"/>
              </a:rPr>
              <a:t>4</a:t>
            </a:r>
            <a:r>
              <a:rPr sz="1050" spc="35" smtClean="0">
                <a:latin typeface="Microsoft JhengHei Light"/>
                <a:cs typeface="Microsoft JhengHei Light"/>
              </a:rPr>
              <a:t>路</a:t>
            </a:r>
            <a:r>
              <a:rPr sz="1050" spc="40" smtClean="0">
                <a:latin typeface="Arial"/>
                <a:cs typeface="Arial"/>
              </a:rPr>
              <a:t>30A</a:t>
            </a:r>
            <a:endParaRPr sz="10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050" spc="-5" smtClean="0">
                <a:latin typeface="Microsoft JhengHei Light"/>
                <a:cs typeface="Microsoft JhengHei Light"/>
              </a:rPr>
              <a:t>电压等于</a:t>
            </a:r>
            <a:r>
              <a:rPr sz="1050" spc="10" smtClean="0">
                <a:latin typeface="Arial"/>
                <a:cs typeface="Arial"/>
              </a:rPr>
              <a:t>V</a:t>
            </a:r>
            <a:r>
              <a:rPr sz="1050" spc="35" smtClean="0">
                <a:latin typeface="Arial"/>
                <a:cs typeface="Arial"/>
              </a:rPr>
              <a:t>i</a:t>
            </a:r>
            <a:r>
              <a:rPr sz="1050" spc="60" smtClean="0">
                <a:latin typeface="Arial"/>
                <a:cs typeface="Arial"/>
              </a:rPr>
              <a:t>n</a:t>
            </a:r>
            <a:endParaRPr sz="10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050" smtClean="0">
                <a:latin typeface="Microsoft JhengHei Light"/>
                <a:cs typeface="Microsoft JhengHei Light"/>
              </a:rPr>
              <a:t>给</a:t>
            </a:r>
            <a:r>
              <a:rPr sz="1050" spc="-30" smtClean="0">
                <a:latin typeface="Arial"/>
                <a:cs typeface="Arial"/>
              </a:rPr>
              <a:t>BB</a:t>
            </a:r>
            <a:r>
              <a:rPr sz="1050" spc="-25" smtClean="0">
                <a:latin typeface="Arial"/>
                <a:cs typeface="Arial"/>
              </a:rPr>
              <a:t>U</a:t>
            </a:r>
            <a:r>
              <a:rPr sz="1050" spc="-25" smtClean="0">
                <a:latin typeface="Microsoft JhengHei Light"/>
                <a:cs typeface="Microsoft JhengHei Light"/>
              </a:rPr>
              <a:t>供电</a:t>
            </a:r>
            <a:endParaRPr sz="1050">
              <a:latin typeface="Microsoft JhengHei Light"/>
              <a:cs typeface="Microsoft JhengHei Light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997692" y="3425190"/>
            <a:ext cx="386845" cy="546272"/>
          </a:xfrm>
          <a:custGeom>
            <a:rect l="l" t="t" r="r" b="b"/>
            <a:pathLst>
              <a:path w="386845" h="546272">
                <a:moveTo>
                  <a:pt x="38818" y="462037"/>
                </a:moveTo>
                <a:lnTo>
                  <a:pt x="2061" y="490663"/>
                </a:lnTo>
                <a:lnTo>
                  <a:pt x="0" y="502448"/>
                </a:lnTo>
                <a:lnTo>
                  <a:pt x="1183" y="514213"/>
                </a:lnTo>
                <a:lnTo>
                  <a:pt x="37550" y="545739"/>
                </a:lnTo>
                <a:lnTo>
                  <a:pt x="49263" y="546272"/>
                </a:lnTo>
                <a:lnTo>
                  <a:pt x="60068" y="543836"/>
                </a:lnTo>
                <a:lnTo>
                  <a:pt x="69620" y="538644"/>
                </a:lnTo>
                <a:lnTo>
                  <a:pt x="77571" y="530912"/>
                </a:lnTo>
                <a:lnTo>
                  <a:pt x="83632" y="519209"/>
                </a:lnTo>
                <a:lnTo>
                  <a:pt x="85203" y="512191"/>
                </a:lnTo>
                <a:lnTo>
                  <a:pt x="55375" y="512191"/>
                </a:lnTo>
                <a:lnTo>
                  <a:pt x="31499" y="495935"/>
                </a:lnTo>
                <a:lnTo>
                  <a:pt x="53251" y="464005"/>
                </a:lnTo>
                <a:lnTo>
                  <a:pt x="50546" y="463082"/>
                </a:lnTo>
                <a:lnTo>
                  <a:pt x="38818" y="462037"/>
                </a:lnTo>
                <a:close/>
              </a:path>
              <a:path w="386845" h="546272">
                <a:moveTo>
                  <a:pt x="53251" y="464005"/>
                </a:moveTo>
                <a:lnTo>
                  <a:pt x="31499" y="495935"/>
                </a:lnTo>
                <a:lnTo>
                  <a:pt x="55375" y="512191"/>
                </a:lnTo>
                <a:lnTo>
                  <a:pt x="78227" y="478647"/>
                </a:lnTo>
                <a:lnTo>
                  <a:pt x="75761" y="474976"/>
                </a:lnTo>
                <a:lnTo>
                  <a:pt x="62954" y="467315"/>
                </a:lnTo>
                <a:lnTo>
                  <a:pt x="53251" y="464005"/>
                </a:lnTo>
                <a:close/>
              </a:path>
              <a:path w="386845" h="546272">
                <a:moveTo>
                  <a:pt x="78227" y="478647"/>
                </a:moveTo>
                <a:lnTo>
                  <a:pt x="55375" y="512191"/>
                </a:lnTo>
                <a:lnTo>
                  <a:pt x="85203" y="512191"/>
                </a:lnTo>
                <a:lnTo>
                  <a:pt x="86314" y="507230"/>
                </a:lnTo>
                <a:lnTo>
                  <a:pt x="85785" y="495509"/>
                </a:lnTo>
                <a:lnTo>
                  <a:pt x="82212" y="484580"/>
                </a:lnTo>
                <a:lnTo>
                  <a:pt x="78227" y="478647"/>
                </a:lnTo>
                <a:close/>
              </a:path>
              <a:path w="386845" h="546272">
                <a:moveTo>
                  <a:pt x="325962" y="63693"/>
                </a:moveTo>
                <a:lnTo>
                  <a:pt x="53251" y="464005"/>
                </a:lnTo>
                <a:lnTo>
                  <a:pt x="62954" y="467315"/>
                </a:lnTo>
                <a:lnTo>
                  <a:pt x="75761" y="474976"/>
                </a:lnTo>
                <a:lnTo>
                  <a:pt x="78227" y="478647"/>
                </a:lnTo>
                <a:lnTo>
                  <a:pt x="349832" y="79958"/>
                </a:lnTo>
                <a:lnTo>
                  <a:pt x="325962" y="63693"/>
                </a:lnTo>
                <a:close/>
              </a:path>
              <a:path w="386845" h="546272">
                <a:moveTo>
                  <a:pt x="379822" y="51689"/>
                </a:moveTo>
                <a:lnTo>
                  <a:pt x="334140" y="51689"/>
                </a:lnTo>
                <a:lnTo>
                  <a:pt x="358016" y="67945"/>
                </a:lnTo>
                <a:lnTo>
                  <a:pt x="349832" y="79958"/>
                </a:lnTo>
                <a:lnTo>
                  <a:pt x="373764" y="96266"/>
                </a:lnTo>
                <a:lnTo>
                  <a:pt x="379822" y="51689"/>
                </a:lnTo>
                <a:close/>
              </a:path>
              <a:path w="386845" h="546272">
                <a:moveTo>
                  <a:pt x="334140" y="51689"/>
                </a:moveTo>
                <a:lnTo>
                  <a:pt x="325962" y="63693"/>
                </a:lnTo>
                <a:lnTo>
                  <a:pt x="349832" y="79958"/>
                </a:lnTo>
                <a:lnTo>
                  <a:pt x="358016" y="67945"/>
                </a:lnTo>
                <a:lnTo>
                  <a:pt x="334140" y="51689"/>
                </a:lnTo>
                <a:close/>
              </a:path>
              <a:path w="386845" h="546272">
                <a:moveTo>
                  <a:pt x="386845" y="0"/>
                </a:moveTo>
                <a:lnTo>
                  <a:pt x="302009" y="47371"/>
                </a:lnTo>
                <a:lnTo>
                  <a:pt x="325962" y="63693"/>
                </a:lnTo>
                <a:lnTo>
                  <a:pt x="334140" y="51689"/>
                </a:lnTo>
                <a:lnTo>
                  <a:pt x="379822" y="51689"/>
                </a:lnTo>
                <a:lnTo>
                  <a:pt x="386845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9843512" y="3434334"/>
            <a:ext cx="386845" cy="546272"/>
          </a:xfrm>
          <a:custGeom>
            <a:rect l="l" t="t" r="r" b="b"/>
            <a:pathLst>
              <a:path w="386845" h="546272">
                <a:moveTo>
                  <a:pt x="38818" y="462037"/>
                </a:moveTo>
                <a:lnTo>
                  <a:pt x="2061" y="490663"/>
                </a:lnTo>
                <a:lnTo>
                  <a:pt x="0" y="502448"/>
                </a:lnTo>
                <a:lnTo>
                  <a:pt x="1183" y="514213"/>
                </a:lnTo>
                <a:lnTo>
                  <a:pt x="37550" y="545739"/>
                </a:lnTo>
                <a:lnTo>
                  <a:pt x="49263" y="546272"/>
                </a:lnTo>
                <a:lnTo>
                  <a:pt x="60068" y="543836"/>
                </a:lnTo>
                <a:lnTo>
                  <a:pt x="69620" y="538644"/>
                </a:lnTo>
                <a:lnTo>
                  <a:pt x="77571" y="530912"/>
                </a:lnTo>
                <a:lnTo>
                  <a:pt x="83632" y="519209"/>
                </a:lnTo>
                <a:lnTo>
                  <a:pt x="85203" y="512190"/>
                </a:lnTo>
                <a:lnTo>
                  <a:pt x="55375" y="512190"/>
                </a:lnTo>
                <a:lnTo>
                  <a:pt x="31499" y="495934"/>
                </a:lnTo>
                <a:lnTo>
                  <a:pt x="53251" y="464005"/>
                </a:lnTo>
                <a:lnTo>
                  <a:pt x="50546" y="463082"/>
                </a:lnTo>
                <a:lnTo>
                  <a:pt x="38818" y="462037"/>
                </a:lnTo>
                <a:close/>
              </a:path>
              <a:path w="386845" h="546272">
                <a:moveTo>
                  <a:pt x="53251" y="464005"/>
                </a:moveTo>
                <a:lnTo>
                  <a:pt x="31499" y="495934"/>
                </a:lnTo>
                <a:lnTo>
                  <a:pt x="55375" y="512190"/>
                </a:lnTo>
                <a:lnTo>
                  <a:pt x="78227" y="478647"/>
                </a:lnTo>
                <a:lnTo>
                  <a:pt x="75761" y="474976"/>
                </a:lnTo>
                <a:lnTo>
                  <a:pt x="62954" y="467315"/>
                </a:lnTo>
                <a:lnTo>
                  <a:pt x="53251" y="464005"/>
                </a:lnTo>
                <a:close/>
              </a:path>
              <a:path w="386845" h="546272">
                <a:moveTo>
                  <a:pt x="78227" y="478647"/>
                </a:moveTo>
                <a:lnTo>
                  <a:pt x="55375" y="512190"/>
                </a:lnTo>
                <a:lnTo>
                  <a:pt x="85203" y="512190"/>
                </a:lnTo>
                <a:lnTo>
                  <a:pt x="86314" y="507230"/>
                </a:lnTo>
                <a:lnTo>
                  <a:pt x="85785" y="495509"/>
                </a:lnTo>
                <a:lnTo>
                  <a:pt x="82212" y="484580"/>
                </a:lnTo>
                <a:lnTo>
                  <a:pt x="78227" y="478647"/>
                </a:lnTo>
                <a:close/>
              </a:path>
              <a:path w="386845" h="546272">
                <a:moveTo>
                  <a:pt x="325962" y="63693"/>
                </a:moveTo>
                <a:lnTo>
                  <a:pt x="53251" y="464005"/>
                </a:lnTo>
                <a:lnTo>
                  <a:pt x="62954" y="467315"/>
                </a:lnTo>
                <a:lnTo>
                  <a:pt x="75761" y="474976"/>
                </a:lnTo>
                <a:lnTo>
                  <a:pt x="78227" y="478647"/>
                </a:lnTo>
                <a:lnTo>
                  <a:pt x="349832" y="79958"/>
                </a:lnTo>
                <a:lnTo>
                  <a:pt x="325962" y="63693"/>
                </a:lnTo>
                <a:close/>
              </a:path>
              <a:path w="386845" h="546272">
                <a:moveTo>
                  <a:pt x="379822" y="51688"/>
                </a:moveTo>
                <a:lnTo>
                  <a:pt x="334140" y="51688"/>
                </a:lnTo>
                <a:lnTo>
                  <a:pt x="358016" y="67944"/>
                </a:lnTo>
                <a:lnTo>
                  <a:pt x="349832" y="79958"/>
                </a:lnTo>
                <a:lnTo>
                  <a:pt x="373764" y="96265"/>
                </a:lnTo>
                <a:lnTo>
                  <a:pt x="379822" y="51688"/>
                </a:lnTo>
                <a:close/>
              </a:path>
              <a:path w="386845" h="546272">
                <a:moveTo>
                  <a:pt x="334140" y="51688"/>
                </a:moveTo>
                <a:lnTo>
                  <a:pt x="325962" y="63693"/>
                </a:lnTo>
                <a:lnTo>
                  <a:pt x="349832" y="79958"/>
                </a:lnTo>
                <a:lnTo>
                  <a:pt x="358016" y="67944"/>
                </a:lnTo>
                <a:lnTo>
                  <a:pt x="334140" y="51688"/>
                </a:lnTo>
                <a:close/>
              </a:path>
              <a:path w="386845" h="546272">
                <a:moveTo>
                  <a:pt x="386845" y="0"/>
                </a:moveTo>
                <a:lnTo>
                  <a:pt x="302009" y="47370"/>
                </a:lnTo>
                <a:lnTo>
                  <a:pt x="325962" y="63693"/>
                </a:lnTo>
                <a:lnTo>
                  <a:pt x="334140" y="51688"/>
                </a:lnTo>
                <a:lnTo>
                  <a:pt x="379822" y="51688"/>
                </a:lnTo>
                <a:lnTo>
                  <a:pt x="386845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10640821" y="3614165"/>
            <a:ext cx="188722" cy="1128638"/>
          </a:xfrm>
          <a:custGeom>
            <a:rect l="l" t="t" r="r" b="b"/>
            <a:pathLst>
              <a:path w="188722" h="1128638">
                <a:moveTo>
                  <a:pt x="32905" y="1044249"/>
                </a:moveTo>
                <a:lnTo>
                  <a:pt x="573" y="1077241"/>
                </a:lnTo>
                <a:lnTo>
                  <a:pt x="0" y="1081151"/>
                </a:lnTo>
                <a:lnTo>
                  <a:pt x="762" y="1094813"/>
                </a:lnTo>
                <a:lnTo>
                  <a:pt x="5499" y="1107125"/>
                </a:lnTo>
                <a:lnTo>
                  <a:pt x="13614" y="1117354"/>
                </a:lnTo>
                <a:lnTo>
                  <a:pt x="24508" y="1124768"/>
                </a:lnTo>
                <a:lnTo>
                  <a:pt x="37583" y="1128638"/>
                </a:lnTo>
                <a:lnTo>
                  <a:pt x="51599" y="1127973"/>
                </a:lnTo>
                <a:lnTo>
                  <a:pt x="64120" y="1123405"/>
                </a:lnTo>
                <a:lnTo>
                  <a:pt x="74482" y="1115522"/>
                </a:lnTo>
                <a:lnTo>
                  <a:pt x="82021" y="1104910"/>
                </a:lnTo>
                <a:lnTo>
                  <a:pt x="86074" y="1092158"/>
                </a:lnTo>
                <a:lnTo>
                  <a:pt x="85876" y="1086993"/>
                </a:lnTo>
                <a:lnTo>
                  <a:pt x="57530" y="1086993"/>
                </a:lnTo>
                <a:lnTo>
                  <a:pt x="28828" y="1084072"/>
                </a:lnTo>
                <a:lnTo>
                  <a:pt x="32905" y="1044249"/>
                </a:lnTo>
                <a:close/>
              </a:path>
              <a:path w="188722" h="1128638">
                <a:moveTo>
                  <a:pt x="50718" y="1042728"/>
                </a:moveTo>
                <a:lnTo>
                  <a:pt x="36126" y="1043187"/>
                </a:lnTo>
                <a:lnTo>
                  <a:pt x="32905" y="1044249"/>
                </a:lnTo>
                <a:lnTo>
                  <a:pt x="28828" y="1084072"/>
                </a:lnTo>
                <a:lnTo>
                  <a:pt x="57530" y="1086993"/>
                </a:lnTo>
                <a:lnTo>
                  <a:pt x="61683" y="1046478"/>
                </a:lnTo>
                <a:lnTo>
                  <a:pt x="50718" y="1042728"/>
                </a:lnTo>
                <a:close/>
              </a:path>
              <a:path w="188722" h="1128638">
                <a:moveTo>
                  <a:pt x="61683" y="1046478"/>
                </a:moveTo>
                <a:lnTo>
                  <a:pt x="57530" y="1086993"/>
                </a:lnTo>
                <a:lnTo>
                  <a:pt x="85876" y="1086993"/>
                </a:lnTo>
                <a:lnTo>
                  <a:pt x="63188" y="1046993"/>
                </a:lnTo>
                <a:lnTo>
                  <a:pt x="61683" y="1046478"/>
                </a:lnTo>
                <a:close/>
              </a:path>
              <a:path w="188722" h="1128638">
                <a:moveTo>
                  <a:pt x="62068" y="1042728"/>
                </a:moveTo>
                <a:lnTo>
                  <a:pt x="50718" y="1042728"/>
                </a:lnTo>
                <a:lnTo>
                  <a:pt x="61683" y="1046478"/>
                </a:lnTo>
                <a:lnTo>
                  <a:pt x="62068" y="1042728"/>
                </a:lnTo>
                <a:close/>
              </a:path>
              <a:path w="188722" h="1128638">
                <a:moveTo>
                  <a:pt x="131106" y="84958"/>
                </a:moveTo>
                <a:lnTo>
                  <a:pt x="32905" y="1044249"/>
                </a:lnTo>
                <a:lnTo>
                  <a:pt x="36126" y="1043187"/>
                </a:lnTo>
                <a:lnTo>
                  <a:pt x="50718" y="1042728"/>
                </a:lnTo>
                <a:lnTo>
                  <a:pt x="62068" y="1042728"/>
                </a:lnTo>
                <a:lnTo>
                  <a:pt x="159945" y="87885"/>
                </a:lnTo>
                <a:lnTo>
                  <a:pt x="131106" y="84958"/>
                </a:lnTo>
                <a:close/>
              </a:path>
              <a:path w="188722" h="1128638">
                <a:moveTo>
                  <a:pt x="181020" y="70484"/>
                </a:moveTo>
                <a:lnTo>
                  <a:pt x="132587" y="70484"/>
                </a:lnTo>
                <a:lnTo>
                  <a:pt x="161416" y="73533"/>
                </a:lnTo>
                <a:lnTo>
                  <a:pt x="159945" y="87885"/>
                </a:lnTo>
                <a:lnTo>
                  <a:pt x="188721" y="90805"/>
                </a:lnTo>
                <a:lnTo>
                  <a:pt x="181020" y="70484"/>
                </a:lnTo>
                <a:close/>
              </a:path>
              <a:path w="188722" h="1128638">
                <a:moveTo>
                  <a:pt x="132587" y="70484"/>
                </a:moveTo>
                <a:lnTo>
                  <a:pt x="131106" y="84958"/>
                </a:lnTo>
                <a:lnTo>
                  <a:pt x="159945" y="87885"/>
                </a:lnTo>
                <a:lnTo>
                  <a:pt x="161416" y="73533"/>
                </a:lnTo>
                <a:lnTo>
                  <a:pt x="132587" y="70484"/>
                </a:lnTo>
                <a:close/>
              </a:path>
              <a:path w="188722" h="1128638">
                <a:moveTo>
                  <a:pt x="154304" y="0"/>
                </a:moveTo>
                <a:lnTo>
                  <a:pt x="102361" y="82042"/>
                </a:lnTo>
                <a:lnTo>
                  <a:pt x="131106" y="84958"/>
                </a:lnTo>
                <a:lnTo>
                  <a:pt x="132587" y="70484"/>
                </a:lnTo>
                <a:lnTo>
                  <a:pt x="181020" y="70484"/>
                </a:lnTo>
                <a:lnTo>
                  <a:pt x="154304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11034521" y="3521202"/>
            <a:ext cx="416786" cy="728588"/>
          </a:xfrm>
          <a:custGeom>
            <a:rect l="l" t="t" r="r" b="b"/>
            <a:pathLst>
              <a:path w="416785" h="728588">
                <a:moveTo>
                  <a:pt x="341399" y="657753"/>
                </a:moveTo>
                <a:lnTo>
                  <a:pt x="336996" y="662961"/>
                </a:lnTo>
                <a:lnTo>
                  <a:pt x="332229" y="673503"/>
                </a:lnTo>
                <a:lnTo>
                  <a:pt x="330434" y="685148"/>
                </a:lnTo>
                <a:lnTo>
                  <a:pt x="331827" y="697348"/>
                </a:lnTo>
                <a:lnTo>
                  <a:pt x="363268" y="727888"/>
                </a:lnTo>
                <a:lnTo>
                  <a:pt x="374988" y="728588"/>
                </a:lnTo>
                <a:lnTo>
                  <a:pt x="387572" y="726163"/>
                </a:lnTo>
                <a:lnTo>
                  <a:pt x="400686" y="720362"/>
                </a:lnTo>
                <a:lnTo>
                  <a:pt x="408972" y="711532"/>
                </a:lnTo>
                <a:lnTo>
                  <a:pt x="414405" y="700967"/>
                </a:lnTo>
                <a:lnTo>
                  <a:pt x="415953" y="693420"/>
                </a:lnTo>
                <a:lnTo>
                  <a:pt x="360806" y="693420"/>
                </a:lnTo>
                <a:lnTo>
                  <a:pt x="341399" y="657753"/>
                </a:lnTo>
                <a:close/>
              </a:path>
              <a:path w="416785" h="728588">
                <a:moveTo>
                  <a:pt x="367725" y="645599"/>
                </a:moveTo>
                <a:lnTo>
                  <a:pt x="357961" y="647805"/>
                </a:lnTo>
                <a:lnTo>
                  <a:pt x="344516" y="654066"/>
                </a:lnTo>
                <a:lnTo>
                  <a:pt x="341399" y="657753"/>
                </a:lnTo>
                <a:lnTo>
                  <a:pt x="360806" y="693420"/>
                </a:lnTo>
                <a:lnTo>
                  <a:pt x="386206" y="679577"/>
                </a:lnTo>
                <a:lnTo>
                  <a:pt x="367725" y="645599"/>
                </a:lnTo>
                <a:close/>
              </a:path>
              <a:path w="416785" h="728588">
                <a:moveTo>
                  <a:pt x="370715" y="644923"/>
                </a:moveTo>
                <a:lnTo>
                  <a:pt x="367725" y="645599"/>
                </a:lnTo>
                <a:lnTo>
                  <a:pt x="386206" y="679577"/>
                </a:lnTo>
                <a:lnTo>
                  <a:pt x="360806" y="693420"/>
                </a:lnTo>
                <a:lnTo>
                  <a:pt x="415953" y="693420"/>
                </a:lnTo>
                <a:lnTo>
                  <a:pt x="416786" y="689354"/>
                </a:lnTo>
                <a:lnTo>
                  <a:pt x="402051" y="653908"/>
                </a:lnTo>
                <a:lnTo>
                  <a:pt x="382500" y="645156"/>
                </a:lnTo>
                <a:lnTo>
                  <a:pt x="370715" y="644923"/>
                </a:lnTo>
                <a:close/>
              </a:path>
              <a:path w="416785" h="728588">
                <a:moveTo>
                  <a:pt x="54257" y="69303"/>
                </a:moveTo>
                <a:lnTo>
                  <a:pt x="28752" y="83180"/>
                </a:lnTo>
                <a:lnTo>
                  <a:pt x="341399" y="657753"/>
                </a:lnTo>
                <a:lnTo>
                  <a:pt x="344516" y="654066"/>
                </a:lnTo>
                <a:lnTo>
                  <a:pt x="357961" y="647805"/>
                </a:lnTo>
                <a:lnTo>
                  <a:pt x="367725" y="645599"/>
                </a:lnTo>
                <a:lnTo>
                  <a:pt x="54257" y="69303"/>
                </a:lnTo>
                <a:close/>
              </a:path>
              <a:path w="416785" h="728588">
                <a:moveTo>
                  <a:pt x="0" y="0"/>
                </a:moveTo>
                <a:lnTo>
                  <a:pt x="3301" y="97028"/>
                </a:lnTo>
                <a:lnTo>
                  <a:pt x="28752" y="83180"/>
                </a:lnTo>
                <a:lnTo>
                  <a:pt x="21843" y="70485"/>
                </a:lnTo>
                <a:lnTo>
                  <a:pt x="47370" y="56642"/>
                </a:lnTo>
                <a:lnTo>
                  <a:pt x="77528" y="56642"/>
                </a:lnTo>
                <a:lnTo>
                  <a:pt x="79628" y="55499"/>
                </a:lnTo>
                <a:lnTo>
                  <a:pt x="0" y="0"/>
                </a:lnTo>
                <a:close/>
              </a:path>
              <a:path w="416785" h="728588">
                <a:moveTo>
                  <a:pt x="47370" y="56642"/>
                </a:moveTo>
                <a:lnTo>
                  <a:pt x="21843" y="70485"/>
                </a:lnTo>
                <a:lnTo>
                  <a:pt x="28752" y="83180"/>
                </a:lnTo>
                <a:lnTo>
                  <a:pt x="54257" y="69303"/>
                </a:lnTo>
                <a:lnTo>
                  <a:pt x="47370" y="56642"/>
                </a:lnTo>
                <a:close/>
              </a:path>
              <a:path w="416785" h="728588">
                <a:moveTo>
                  <a:pt x="77528" y="56642"/>
                </a:moveTo>
                <a:lnTo>
                  <a:pt x="47370" y="56642"/>
                </a:lnTo>
                <a:lnTo>
                  <a:pt x="54257" y="69303"/>
                </a:lnTo>
                <a:lnTo>
                  <a:pt x="77528" y="56642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200" smtClean="0">
                <a:latin typeface="Arial"/>
                <a:cs typeface="Arial"/>
              </a:rPr>
              <a:t>25</a:t>
            </a:fld>
            <a:endParaRPr sz="12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43953" y="2362326"/>
          <a:ext cx="6382219" cy="360357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1346"/>
                <a:gridCol w="5441823"/>
              </a:tblGrid>
              <a:tr h="471805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Microsoft JhengHei"/>
                          <a:cs typeface="Microsoft JhengHei"/>
                        </a:rPr>
                        <a:t>项目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b="1" smtClean="0">
                          <a:latin typeface="Microsoft JhengHei"/>
                          <a:cs typeface="Microsoft JhengHei"/>
                        </a:rPr>
                        <a:t>升压配电盒</a:t>
                      </a:r>
                      <a:r>
                        <a:rPr sz="1200" b="1" smtClean="0">
                          <a:latin typeface="Arial"/>
                          <a:cs typeface="Arial"/>
                        </a:rPr>
                        <a:t>EPU02D-02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7E7E7"/>
                    </a:solidFill>
                  </a:tcPr>
                </a:tc>
              </a:tr>
              <a:tr h="250697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安装方式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支持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19inc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标准机架安装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571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输入电压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48V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38.4V~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57V)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2127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输入电源线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正负极各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路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25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方，最长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10m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698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输出电压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57VDC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571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等电位线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6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方（安装在局方机柜时需要，我司机柜不需要）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570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输出功率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7200W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69163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57V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输出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8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路对外接口，但由于电源模块本身限制，只能提供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7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路输出：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其中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路为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48V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30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，可给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*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5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9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00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（单电源）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+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pc="-15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BU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39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供电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其它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4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路为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57V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30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，可给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个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U561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供电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571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告警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路故障总告警干结点和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路</a:t>
                      </a:r>
                      <a:r>
                        <a:rPr sz="1200" smtClean="0">
                          <a:latin typeface="Arial"/>
                          <a:cs typeface="Arial"/>
                        </a:rPr>
                        <a:t>485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-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已被自身占用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33476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Microsoft JhengHei Light"/>
                          <a:cs typeface="Microsoft JhengHei Light"/>
                        </a:rPr>
                        <a:t>可配套机柜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4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C29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05,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4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C29</a:t>
                      </a:r>
                      <a:r>
                        <a:rPr sz="1200" spc="-2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.D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，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4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C29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.E,</a:t>
                      </a:r>
                      <a:r>
                        <a:rPr sz="1200" spc="-10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PM30H</a:t>
                      </a:r>
                      <a:r>
                        <a:rPr sz="1200" spc="10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5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版本，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MC11H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VE</a:t>
                      </a:r>
                      <a:r>
                        <a:rPr sz="1200" spc="-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0" smtClean="0">
                          <a:latin typeface="Arial"/>
                          <a:cs typeface="Arial"/>
                        </a:rPr>
                        <a:t>.E</a:t>
                      </a:r>
                      <a:r>
                        <a:rPr sz="1200" spc="0" smtClean="0">
                          <a:latin typeface="Microsoft JhengHei Light"/>
                          <a:cs typeface="Microsoft JhengHei Light"/>
                        </a:rPr>
                        <a:t>版本，客户综合柜。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0621">
                <a:tc>
                  <a:txBody>
                    <a:bodyPr vert="horz" wrap="square"/>
                    <a:lstStyle/>
                    <a:p>
                      <a:pPr marL="2730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Microsoft JhengHei Light"/>
                          <a:cs typeface="Microsoft JhengHei Light"/>
                        </a:rPr>
                        <a:t>保护等级</a:t>
                      </a:r>
                      <a:endParaRPr sz="1200">
                        <a:latin typeface="Microsoft JhengHei Light"/>
                        <a:cs typeface="Microsoft JhengHei Light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1200" spc="-5" smtClean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0" smtClean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P20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29235">
              <a:lnSpc>
                <a:spcPct val="100000"/>
              </a:lnSpc>
            </a:pPr>
            <a:r>
              <a:rPr sz="3200" b="1" smtClean="0">
                <a:solidFill>
                  <a:srgbClr val="C00000"/>
                </a:solidFill>
                <a:latin typeface="Microsoft JhengHei"/>
                <a:cs typeface="Microsoft JhengHei"/>
              </a:rPr>
              <a:t>部件介绍：</a:t>
            </a:r>
            <a:r>
              <a:rPr sz="3200" b="1" spc="240" smtClean="0">
                <a:solidFill>
                  <a:srgbClr val="C00000"/>
                </a:solidFill>
                <a:latin typeface="Arial"/>
                <a:cs typeface="Arial"/>
              </a:rPr>
              <a:t>OPM</a:t>
            </a:r>
            <a:r>
              <a:rPr sz="3200" b="1" spc="180" smtClean="0">
                <a:solidFill>
                  <a:srgbClr val="C00000"/>
                </a:solidFill>
                <a:latin typeface="Arial"/>
                <a:cs typeface="Arial"/>
              </a:rPr>
              <a:t>5</a:t>
            </a:r>
            <a:r>
              <a:rPr sz="3200" b="1" spc="32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sz="3200" b="1" spc="459" smtClean="0">
                <a:solidFill>
                  <a:srgbClr val="C00000"/>
                </a:solidFill>
                <a:latin typeface="Arial"/>
                <a:cs typeface="Arial"/>
              </a:rPr>
              <a:t>M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（</a:t>
            </a:r>
            <a:r>
              <a:rPr sz="3200" b="1" spc="165" smtClean="0">
                <a:solidFill>
                  <a:srgbClr val="C00000"/>
                </a:solidFill>
                <a:latin typeface="Arial"/>
                <a:cs typeface="Arial"/>
              </a:rPr>
              <a:t>220V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-50" smtClean="0">
                <a:solidFill>
                  <a:srgbClr val="C00000"/>
                </a:solidFill>
                <a:latin typeface="Arial"/>
                <a:cs typeface="Arial"/>
              </a:rPr>
              <a:t>AC</a:t>
            </a:r>
            <a:r>
              <a:rPr sz="3200" b="1" spc="-50" smtClean="0">
                <a:solidFill>
                  <a:srgbClr val="C00000"/>
                </a:solidFill>
                <a:latin typeface="Microsoft JhengHei"/>
                <a:cs typeface="Microsoft JhengHei"/>
              </a:rPr>
              <a:t>转</a:t>
            </a:r>
            <a:r>
              <a:rPr sz="3200" b="1" spc="335" smtClean="0">
                <a:solidFill>
                  <a:srgbClr val="C00000"/>
                </a:solidFill>
                <a:latin typeface="Arial"/>
                <a:cs typeface="Arial"/>
              </a:rPr>
              <a:t>-</a:t>
            </a:r>
            <a:r>
              <a:rPr sz="3200" b="1" spc="170" smtClean="0">
                <a:solidFill>
                  <a:srgbClr val="C00000"/>
                </a:solidFill>
                <a:latin typeface="Arial"/>
                <a:cs typeface="Arial"/>
              </a:rPr>
              <a:t>48V</a:t>
            </a:r>
            <a:r>
              <a:rPr sz="3200" b="1" spc="45" smtClean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3200" b="1" spc="20" smtClean="0">
                <a:solidFill>
                  <a:srgbClr val="C00000"/>
                </a:solidFill>
                <a:latin typeface="Arial"/>
                <a:cs typeface="Arial"/>
              </a:rPr>
              <a:t>D</a:t>
            </a:r>
            <a:r>
              <a:rPr sz="3200" b="1" spc="15" smtClean="0">
                <a:solidFill>
                  <a:srgbClr val="C00000"/>
                </a:solidFill>
                <a:latin typeface="Arial"/>
                <a:cs typeface="Arial"/>
              </a:rPr>
              <a:t>C</a:t>
            </a:r>
            <a:r>
              <a:rPr sz="3200" b="1" spc="0" smtClean="0">
                <a:solidFill>
                  <a:srgbClr val="C00000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99744" y="1991867"/>
            <a:ext cx="1557528" cy="201625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826719" y="4325111"/>
            <a:ext cx="1626235" cy="2851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b="1" smtClean="0">
                <a:latin typeface="Arial"/>
                <a:cs typeface="Arial"/>
              </a:rPr>
              <a:t>OPM5</a:t>
            </a:r>
            <a:r>
              <a:rPr sz="1800" b="1" spc="-10" smtClean="0">
                <a:latin typeface="Arial"/>
                <a:cs typeface="Arial"/>
              </a:rPr>
              <a:t>0</a:t>
            </a:r>
            <a:r>
              <a:rPr sz="1800" b="1" spc="0" smtClean="0">
                <a:latin typeface="Arial"/>
                <a:cs typeface="Arial"/>
              </a:rPr>
              <a:t>M </a:t>
            </a:r>
            <a:r>
              <a:rPr sz="1800" b="1" spc="-100" smtClean="0">
                <a:latin typeface="Arial"/>
                <a:cs typeface="Arial"/>
              </a:rPr>
              <a:t>V</a:t>
            </a:r>
            <a:r>
              <a:rPr sz="1800" b="1" spc="0" smtClean="0">
                <a:latin typeface="Arial"/>
                <a:cs typeface="Arial"/>
              </a:rPr>
              <a:t>e</a:t>
            </a:r>
            <a:r>
              <a:rPr sz="1800" b="1" spc="-105" smtClean="0">
                <a:latin typeface="Arial"/>
                <a:cs typeface="Arial"/>
              </a:rPr>
              <a:t>r</a:t>
            </a:r>
            <a:r>
              <a:rPr sz="1800" b="1" spc="0" smtClean="0">
                <a:latin typeface="Arial"/>
                <a:cs typeface="Arial"/>
              </a:rPr>
              <a:t>.B</a:t>
            </a:r>
            <a:endParaRPr sz="1800">
              <a:latin typeface="Arial"/>
              <a:cs typeface="Arial"/>
            </a:endParaRPr>
          </a:p>
        </p:txBody>
      </p:sp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3345370" y="1633029"/>
          <a:ext cx="8587803" cy="50068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672"/>
                <a:gridCol w="7097267"/>
              </a:tblGrid>
              <a:tr h="288671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400" spc="10" smtClean="0">
                          <a:latin typeface="Arial Unicode MS"/>
                          <a:cs typeface="Arial Unicode MS"/>
                        </a:rPr>
                        <a:t>参数</a:t>
                      </a:r>
                      <a:endParaRPr sz="14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400" spc="10" smtClean="0">
                          <a:latin typeface="Arial Unicode MS"/>
                          <a:cs typeface="Arial Unicode MS"/>
                        </a:rPr>
                        <a:t>O</a:t>
                      </a:r>
                      <a:r>
                        <a:rPr sz="1400" spc="5" smtClean="0">
                          <a:latin typeface="Arial Unicode MS"/>
                          <a:cs typeface="Arial Unicode MS"/>
                        </a:rPr>
                        <a:t>P</a:t>
                      </a:r>
                      <a:r>
                        <a:rPr sz="1400" spc="-10" smtClean="0">
                          <a:latin typeface="Arial Unicode MS"/>
                          <a:cs typeface="Arial Unicode MS"/>
                        </a:rPr>
                        <a:t>M</a:t>
                      </a:r>
                      <a:r>
                        <a:rPr sz="1400" spc="0" smtClean="0">
                          <a:latin typeface="Arial Unicode MS"/>
                          <a:cs typeface="Arial Unicode MS"/>
                        </a:rPr>
                        <a:t>50M</a:t>
                      </a:r>
                      <a:r>
                        <a:rPr sz="1400" spc="-45" smtClean="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400" spc="5" smtClean="0">
                          <a:latin typeface="Arial Unicode MS"/>
                          <a:cs typeface="Arial Unicode MS"/>
                        </a:rPr>
                        <a:t>VE</a:t>
                      </a:r>
                      <a:r>
                        <a:rPr sz="1400" spc="0" smtClean="0">
                          <a:latin typeface="Arial Unicode MS"/>
                          <a:cs typeface="Arial Unicode MS"/>
                        </a:rPr>
                        <a:t>R.B</a:t>
                      </a:r>
                      <a:endParaRPr sz="14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  <a:tr h="359663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功能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提供将220V</a:t>
                      </a:r>
                      <a:r>
                        <a:rPr sz="1200" spc="-35" smtClean="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AC转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-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48V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DC，给BBU3</a:t>
                      </a:r>
                      <a:r>
                        <a:rPr sz="1200" spc="5" smtClean="0">
                          <a:latin typeface="Arial Unicode MS"/>
                          <a:cs typeface="Arial Unicode MS"/>
                        </a:rPr>
                        <a:t>9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10</a:t>
                      </a:r>
                      <a:r>
                        <a:rPr sz="1200" spc="5" smtClean="0">
                          <a:latin typeface="Arial Unicode MS"/>
                          <a:cs typeface="Arial Unicode MS"/>
                        </a:rPr>
                        <a:t>A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或宏站DC</a:t>
                      </a:r>
                      <a:r>
                        <a:rPr sz="1200" spc="-40" smtClean="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R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R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U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或者AA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U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供电。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97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尺寸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40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400mm</a:t>
                      </a:r>
                      <a:r>
                        <a:rPr sz="1400" spc="-1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x1</a:t>
                      </a:r>
                      <a:r>
                        <a:rPr sz="1400" spc="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-1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0m</a:t>
                      </a:r>
                      <a:r>
                        <a:rPr sz="1400" spc="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-1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x3</a:t>
                      </a:r>
                      <a:r>
                        <a:rPr sz="1400" spc="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1400" spc="-1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0m</a:t>
                      </a:r>
                      <a:r>
                        <a:rPr sz="1400" spc="15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400" spc="-15" smtClean="0">
                          <a:solidFill>
                            <a:srgbClr val="1E1C11"/>
                          </a:solidFill>
                          <a:latin typeface="Microsoft JhengHei"/>
                          <a:cs typeface="Microsoft JhengHei"/>
                        </a:rPr>
                        <a:t>（</a:t>
                      </a:r>
                      <a:r>
                        <a:rPr sz="1400" spc="0" smtClean="0">
                          <a:solidFill>
                            <a:srgbClr val="1E1C11"/>
                          </a:solidFill>
                          <a:latin typeface="Microsoft JhengHei"/>
                          <a:cs typeface="Microsoft JhengHei"/>
                        </a:rPr>
                        <a:t>高</a:t>
                      </a:r>
                      <a:r>
                        <a:rPr sz="1400" spc="-10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x</a:t>
                      </a:r>
                      <a:r>
                        <a:rPr sz="1400" spc="0" smtClean="0">
                          <a:solidFill>
                            <a:srgbClr val="1E1C11"/>
                          </a:solidFill>
                          <a:latin typeface="Microsoft JhengHei"/>
                          <a:cs typeface="Microsoft JhengHei"/>
                        </a:rPr>
                        <a:t>宽</a:t>
                      </a:r>
                      <a:r>
                        <a:rPr sz="1400" spc="-5" smtClean="0">
                          <a:solidFill>
                            <a:srgbClr val="1E1C11"/>
                          </a:solidFill>
                          <a:latin typeface="Arial"/>
                          <a:cs typeface="Arial"/>
                        </a:rPr>
                        <a:t>x</a:t>
                      </a:r>
                      <a:r>
                        <a:rPr sz="1400" spc="0" smtClean="0">
                          <a:solidFill>
                            <a:srgbClr val="1E1C11"/>
                          </a:solidFill>
                          <a:latin typeface="Microsoft JhengHei"/>
                          <a:cs typeface="Microsoft JhengHei"/>
                        </a:rPr>
                        <a:t>长）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979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重量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400" spc="-5" smtClean="0">
                          <a:latin typeface="Arial"/>
                          <a:cs typeface="Arial"/>
                        </a:rPr>
                        <a:t>12Kg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9663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防护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400" smtClean="0">
                          <a:latin typeface="Arial"/>
                          <a:cs typeface="Arial"/>
                        </a:rPr>
                        <a:t>IP65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87375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A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输入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 marR="3681095">
                        <a:lnSpc>
                          <a:spcPct val="14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1路220V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AC/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3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8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0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V</a:t>
                      </a:r>
                      <a:r>
                        <a:rPr sz="1200" spc="-35" smtClean="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A</a:t>
                      </a:r>
                      <a:r>
                        <a:rPr sz="1200" spc="5" smtClean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输入接口，支持现场做线。 输入电源线：2.</a:t>
                      </a:r>
                      <a:r>
                        <a:rPr sz="1200" spc="5" smtClean="0">
                          <a:latin typeface="Arial Unicode MS"/>
                          <a:cs typeface="Arial Unicode MS"/>
                        </a:rPr>
                        <a:t>5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方电缆。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21334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DC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输出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输出功率：3000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w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。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输出端口：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5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路DC输出接口，支持现场做线，支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持3.3~8.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2方双芯屏蔽电缆。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21462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供电能力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1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、支持给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3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个RRU供电；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2、支持给2个AAU5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61</a:t>
                      </a:r>
                      <a:r>
                        <a:rPr sz="1200" spc="-5" smtClean="0">
                          <a:latin typeface="Arial Unicode MS"/>
                          <a:cs typeface="Arial Unicode MS"/>
                        </a:rPr>
                        <a:t>2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供电；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41071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安装方式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 marR="533019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支持独立挂墙、抱杆、旗 装、平装；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31571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室外应用防雷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内置防雷，不需要额外配置防雷模块。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31609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监控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572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RS485</a:t>
                      </a:r>
                      <a:r>
                        <a:rPr sz="1200" spc="5" smtClean="0">
                          <a:latin typeface="Arial Unicode MS"/>
                          <a:cs typeface="Arial Unicode MS"/>
                        </a:rPr>
                        <a:t>/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干接点/P</a:t>
                      </a:r>
                      <a:r>
                        <a:rPr sz="1200" spc="-10" smtClean="0">
                          <a:latin typeface="Arial Unicode MS"/>
                          <a:cs typeface="Arial Unicode MS"/>
                        </a:rPr>
                        <a:t>L</a:t>
                      </a:r>
                      <a:r>
                        <a:rPr sz="1200" spc="0" smtClean="0">
                          <a:latin typeface="Arial Unicode MS"/>
                          <a:cs typeface="Arial Unicode MS"/>
                        </a:rPr>
                        <a:t>C（电力监控）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8140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接地线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16方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58140"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备电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9215">
                        <a:lnSpc>
                          <a:spcPts val="1260"/>
                        </a:lnSpc>
                      </a:pPr>
                      <a:r>
                        <a:rPr sz="1200" smtClean="0">
                          <a:latin typeface="Arial Unicode MS"/>
                          <a:cs typeface="Arial Unicode MS"/>
                        </a:rPr>
                        <a:t>支持备电。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 marR="269875" algn="r">
                        <a:lnSpc>
                          <a:spcPts val="400"/>
                        </a:lnSpc>
                      </a:pPr>
                      <a:r>
                        <a:rPr sz="1200" smtClean="0">
                          <a:latin typeface="Arial"/>
                          <a:cs typeface="Arial"/>
                        </a:rPr>
                        <a:t>26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https://d.book118.com/708130130062006032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371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Microsoft JhengHei</vt:lpstr>
      <vt:lpstr>Microsoft JhengHei Light</vt:lpstr>
      <vt:lpstr>Wingdings</vt:lpstr>
      <vt:lpstr>Times New Roman</vt:lpstr>
      <vt:lpstr>Arial Unicode MS</vt:lpstr>
      <vt:lpstr>Office Theme</vt:lpstr>
      <vt:lpstr>PowerPoint Presentation</vt:lpstr>
      <vt:lpstr>PowerPoint Presentation</vt:lpstr>
      <vt:lpstr>5G NR首商用阶段构筑的断代优势：大带宽、极致eMBB容量与体验</vt:lpstr>
      <vt:lpstr>5G 网络目标与三大业务</vt:lpstr>
      <vt:lpstr>5G NR组网方式：NSA信令锚点在LTE基站，SA信令锚点在NR基站</vt:lpstr>
      <vt:lpstr>5G NSA方案</vt:lpstr>
      <vt:lpstr>NSA组网</vt:lpstr>
      <vt:lpstr>NSA组网：OSS网管、核心网割接方案</vt:lpstr>
      <vt:lpstr>NR上下行解耦 &amp; L/NR上行频谱共享</vt:lpstr>
      <vt:lpstr>PowerPoint Presentation</vt:lpstr>
      <vt:lpstr>产品介绍－总体</vt:lpstr>
      <vt:lpstr>产品介绍－ BBU5900框</vt:lpstr>
      <vt:lpstr>BBU5900与BBU39X0 主要差异---①外观变化</vt:lpstr>
      <vt:lpstr>BBU5900与BBU39X0 主要差异---②槽位号编排变化</vt:lpstr>
      <vt:lpstr>BBU5900与BBU39X0 主要差异---③BBU支持的单板类型有差异</vt:lpstr>
      <vt:lpstr>BBU5900与BBU39X0 主要差异---④BBU 电源模块供电差异</vt:lpstr>
      <vt:lpstr>部件介绍－5G NR BBU单板功能介绍</vt:lpstr>
      <vt:lpstr>部件介绍－5G NR基站BBU5900单板槽位配置原则</vt:lpstr>
      <vt:lpstr>部件介绍－FDD 1800M上下行解耦5G NR与LTE共框部署BBU5900单板槽位配置原则</vt:lpstr>
      <vt:lpstr>2个BBU框基础互联</vt:lpstr>
      <vt:lpstr>AAU5612 整机技术规格</vt:lpstr>
      <vt:lpstr>AAU5612 天线技术指标</vt:lpstr>
      <vt:lpstr>AAU5612站点配电方案</vt:lpstr>
      <vt:lpstr>AAU5612 安装件、安装间距和空间要求</vt:lpstr>
      <vt:lpstr>部件介绍－EPU02D-02（升压配电盒）</vt:lpstr>
      <vt:lpstr>部件介绍：OPM50M（220V AC转-48V DC）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2024-09-09T23:33:59.000</cp:lastPrinted>
  <dcterms:created xsi:type="dcterms:W3CDTF">2024-09-09T15:33:59Z</dcterms:created>
  <dcterms:modified xsi:type="dcterms:W3CDTF">2024-09-09T15:34:02Z</dcterms:modified>
</cp:coreProperties>
</file>