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013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2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52D97C-1B4A-4658-9A9A-A8D452D08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34A8B-3AB0-4944-971B-80060C9D9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A844A2-226E-49D8-8F79-8700C3ACC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A34C69-443F-4041-A6BD-A3036088E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07813A-B950-44F0-927F-C39590C72A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2DCF6-6571-4237-B2A7-D43DD9B7BD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792EC5-C1FB-40D3-B883-3E0BDC935D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BB50D-3889-4D18-9EDA-C05583414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68571-CDCC-4983-BA04-E95AD93B5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845CF-2BD9-4DD0-8E94-0A65B7D79B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593C2-7CA0-42CB-A6EB-561237400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0127" r:id="rId2"/>
    <p:sldLayoutId id="2147500128" r:id="rId3"/>
    <p:sldLayoutId id="2147500129" r:id="rId4"/>
    <p:sldLayoutId id="2147500130" r:id="rId5"/>
    <p:sldLayoutId id="2147500131" r:id="rId6"/>
    <p:sldLayoutId id="2147500132" r:id="rId7"/>
    <p:sldLayoutId id="2147500133" r:id="rId8"/>
    <p:sldLayoutId id="2147500134" r:id="rId9"/>
    <p:sldLayoutId id="2147500135" r:id="rId10"/>
    <p:sldLayoutId id="214750013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tags" Target="../tags/tag219.xml" /><Relationship Id="rId15" Type="http://schemas.openxmlformats.org/officeDocument/2006/relationships/tags" Target="../tags/tag220.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3202113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股票市场与企业上市</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xxx公司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股票市场概述</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企业上市的流程</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企业上市的条件</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企业上市的意义与影响</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企业上市的风险与挑战</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股票市场概述</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股票市场的定义</a:t>
            </a:r>
            <a:endParaRPr lang="zh-CN" altLang="en-US"/>
          </a:p>
        </p:txBody>
      </p:sp>
      <p:sp>
        <p:nvSpPr>
          <p:cNvPr id="104890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股票市场是股票发行和交易的场所</a:t>
            </a:r>
            <a:endParaRPr lang="zh-CN" altLang="en-US" sz="1200" spc="150">
              <a:solidFill>
                <a:schemeClr val="tx1">
                  <a:lumMod val="65000"/>
                  <a:lumOff val="35000"/>
                </a:schemeClr>
              </a:solidFill>
              <a:latin typeface="+mn-ea"/>
              <a:sym typeface="+mn-ea"/>
            </a:endParaRPr>
          </a:p>
        </p:txBody>
      </p:sp>
      <p:sp>
        <p:nvSpPr>
          <p:cNvPr id="104890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股票市场是资本市场的重要组成部分</a:t>
            </a:r>
            <a:endParaRPr lang="zh-CN" altLang="en-US" sz="1200" spc="150">
              <a:solidFill>
                <a:schemeClr val="tx1">
                  <a:lumMod val="65000"/>
                  <a:lumOff val="35000"/>
                </a:schemeClr>
              </a:solidFill>
              <a:latin typeface="+mn-ea"/>
              <a:sym typeface="+mn-ea"/>
            </a:endParaRPr>
          </a:p>
        </p:txBody>
      </p:sp>
      <p:sp>
        <p:nvSpPr>
          <p:cNvPr id="104890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股票市场对于企业融资和投资者投资具有重要意义</a:t>
            </a:r>
            <a:endParaRPr lang="zh-CN" altLang="en-US" sz="1200" spc="150">
              <a:solidFill>
                <a:schemeClr val="tx1">
                  <a:lumMod val="65000"/>
                  <a:lumOff val="35000"/>
                </a:schemeClr>
              </a:solidFill>
              <a:latin typeface="+mn-ea"/>
              <a:sym typeface="+mn-ea"/>
            </a:endParaRPr>
          </a:p>
        </p:txBody>
      </p:sp>
      <p:sp>
        <p:nvSpPr>
          <p:cNvPr id="104891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股票市场的运作受到政府监管和管理</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44" name="标题 1"/>
          <p:cNvSpPr>
            <a:spLocks noGrp="1"/>
          </p:cNvSpPr>
          <p:nvPr>
            <p:ph type="title"/>
          </p:nvPr>
        </p:nvSpPr>
        <p:spPr/>
        <p:txBody>
          <a:bodyPr/>
          <a:lstStyle/>
          <a:p>
            <a:r>
              <a:rPr lang="zh-CN" altLang="en-US"/>
              <a:t>股票市场的分类</a:t>
            </a:r>
            <a:endParaRPr lang="zh-CN" altLang="en-US"/>
          </a:p>
        </p:txBody>
      </p:sp>
      <p:sp>
        <p:nvSpPr>
          <p:cNvPr id="104894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按交易场所分类：证券交易所市场、场外交易市场</a:t>
            </a:r>
            <a:endParaRPr lang="zh-CN" altLang="en-US" sz="2000" spc="150">
              <a:solidFill>
                <a:schemeClr val="tx1">
                  <a:lumMod val="85000"/>
                  <a:lumOff val="15000"/>
                </a:schemeClr>
              </a:solidFill>
              <a:latin typeface="+mn-ea"/>
              <a:sym typeface="+mn-ea"/>
            </a:endParaRPr>
          </a:p>
        </p:txBody>
      </p:sp>
      <p:sp>
        <p:nvSpPr>
          <p:cNvPr id="104895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按交易对象分类：股票市场、债券市场、基金市场等</a:t>
            </a:r>
            <a:endParaRPr lang="zh-CN" altLang="en-US" sz="2000" spc="150">
              <a:solidFill>
                <a:schemeClr val="tx1">
                  <a:lumMod val="85000"/>
                  <a:lumOff val="15000"/>
                </a:schemeClr>
              </a:solidFill>
              <a:latin typeface="+mn-ea"/>
              <a:sym typeface="+mn-ea"/>
            </a:endParaRPr>
          </a:p>
        </p:txBody>
      </p:sp>
      <p:sp>
        <p:nvSpPr>
          <p:cNvPr id="104895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按交易性质分类：现货市场、期货市场等</a:t>
            </a:r>
            <a:endParaRPr lang="zh-CN" altLang="en-US" sz="2000" spc="150">
              <a:solidFill>
                <a:schemeClr val="tx1">
                  <a:lumMod val="85000"/>
                  <a:lumOff val="15000"/>
                </a:schemeClr>
              </a:solidFill>
              <a:latin typeface="+mn-ea"/>
              <a:sym typeface="+mn-ea"/>
            </a:endParaRPr>
          </a:p>
        </p:txBody>
      </p:sp>
      <p:sp>
        <p:nvSpPr>
          <p:cNvPr id="104896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按投资者类型分类：机构投资者市场、个人投资者市场等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02" name="标题 1"/>
          <p:cNvSpPr>
            <a:spLocks noGrp="1"/>
          </p:cNvSpPr>
          <p:nvPr>
            <p:ph type="title"/>
          </p:nvPr>
        </p:nvSpPr>
        <p:spPr/>
        <p:txBody>
          <a:bodyPr/>
          <a:lstStyle/>
          <a:p>
            <a:r>
              <a:rPr lang="zh-CN" altLang="en-US"/>
              <a:t>股票市场的参与者</a:t>
            </a:r>
            <a:endParaRPr lang="zh-CN" altLang="en-US"/>
          </a:p>
        </p:txBody>
      </p:sp>
      <p:sp>
        <p:nvSpPr>
          <p:cNvPr id="104900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发行人：公司或政府机构</a:t>
            </a:r>
            <a:endParaRPr lang="zh-CN" altLang="en-US" sz="2000" spc="150">
              <a:solidFill>
                <a:schemeClr val="tx1">
                  <a:lumMod val="85000"/>
                  <a:lumOff val="15000"/>
                </a:schemeClr>
              </a:solidFill>
              <a:latin typeface="+mn-ea"/>
              <a:sym typeface="+mn-ea"/>
            </a:endParaRPr>
          </a:p>
        </p:txBody>
      </p:sp>
      <p:sp>
        <p:nvSpPr>
          <p:cNvPr id="104901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投资者：个人或机构</a:t>
            </a:r>
            <a:endParaRPr lang="zh-CN" altLang="en-US" sz="2000" spc="150">
              <a:solidFill>
                <a:schemeClr val="tx1">
                  <a:lumMod val="85000"/>
                  <a:lumOff val="15000"/>
                </a:schemeClr>
              </a:solidFill>
              <a:latin typeface="+mn-ea"/>
              <a:sym typeface="+mn-ea"/>
            </a:endParaRPr>
          </a:p>
        </p:txBody>
      </p:sp>
      <p:sp>
        <p:nvSpPr>
          <p:cNvPr id="104901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证券公司：提供交易平台和咨询服务</a:t>
            </a:r>
            <a:endParaRPr lang="zh-CN" altLang="en-US" sz="2000" spc="150">
              <a:solidFill>
                <a:schemeClr val="tx1">
                  <a:lumMod val="85000"/>
                  <a:lumOff val="15000"/>
                </a:schemeClr>
              </a:solidFill>
              <a:latin typeface="+mn-ea"/>
              <a:sym typeface="+mn-ea"/>
            </a:endParaRPr>
          </a:p>
        </p:txBody>
      </p:sp>
      <p:sp>
        <p:nvSpPr>
          <p:cNvPr id="104902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监管机构：维护市场秩序和公平交易</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60" name="标题"/>
          <p:cNvSpPr>
            <a:spLocks noGrp="1"/>
          </p:cNvSpPr>
          <p:nvPr>
            <p:ph type="title"/>
            <p:custDataLst>
              <p:tags r:id="rId2"/>
            </p:custDataLst>
          </p:nvPr>
        </p:nvSpPr>
        <p:spPr>
          <a:xfrm>
            <a:off x="825361" y="3133103"/>
            <a:ext cx="6367550" cy="1743697"/>
          </a:xfrm>
        </p:spPr>
        <p:txBody>
          <a:bodyPr/>
          <a:lstStyle/>
          <a:p>
            <a:r>
              <a:rPr lang="zh-CN" altLang="en-US"/>
              <a:t>企业上市的流程</a:t>
            </a:r>
            <a:endParaRPr lang="zh-CN" altLang="en-US"/>
          </a:p>
        </p:txBody>
      </p:sp>
      <p:sp>
        <p:nvSpPr>
          <p:cNvPr id="104906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12" name="标题 1"/>
          <p:cNvSpPr>
            <a:spLocks noGrp="1"/>
          </p:cNvSpPr>
          <p:nvPr>
            <p:ph type="title"/>
          </p:nvPr>
        </p:nvSpPr>
        <p:spPr/>
        <p:txBody>
          <a:bodyPr/>
          <a:lstStyle/>
          <a:p>
            <a:r>
              <a:rPr lang="zh-CN" altLang="en-US"/>
              <a:t>改制与设立股份公司</a:t>
            </a:r>
            <a:endParaRPr lang="zh-CN" altLang="en-US"/>
          </a:p>
        </p:txBody>
      </p:sp>
      <p:sp>
        <p:nvSpPr>
          <p:cNvPr id="1049114"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16"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18"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改制前准备：确定改制方案、聘请中介机构、进行尽职调查与辅导</a:t>
            </a:r>
            <a:endParaRPr lang="zh-CN" altLang="en-US" sz="2000" spc="200">
              <a:solidFill>
                <a:schemeClr val="tx1">
                  <a:lumMod val="85000"/>
                  <a:lumOff val="15000"/>
                </a:schemeClr>
              </a:solidFill>
              <a:latin typeface="+mn-ea"/>
              <a:sym typeface="+mn-ea"/>
            </a:endParaRPr>
          </a:p>
        </p:txBody>
      </p:sp>
      <p:sp>
        <p:nvSpPr>
          <p:cNvPr id="104912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22"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24"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设立股份公司：召开创立大会、签订发起人协议、办理工商注册登记</a:t>
            </a:r>
            <a:endParaRPr lang="zh-CN" altLang="en-US" sz="2000" spc="200">
              <a:solidFill>
                <a:schemeClr val="tx1">
                  <a:lumMod val="85000"/>
                  <a:lumOff val="15000"/>
                </a:schemeClr>
              </a:solidFill>
              <a:latin typeface="+mn-ea"/>
              <a:sym typeface="+mn-ea"/>
            </a:endParaRPr>
          </a:p>
        </p:txBody>
      </p:sp>
      <p:sp>
        <p:nvSpPr>
          <p:cNvPr id="1049126"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28"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30"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发行与上市：申请文件的制作与申报、申请文件的审核、发行与上市</a:t>
            </a:r>
            <a:endParaRPr lang="zh-CN" altLang="en-US" sz="2000" spc="200">
              <a:solidFill>
                <a:schemeClr val="tx1">
                  <a:lumMod val="85000"/>
                  <a:lumOff val="15000"/>
                </a:schemeClr>
              </a:solidFill>
              <a:latin typeface="+mn-ea"/>
              <a:sym typeface="+mn-ea"/>
            </a:endParaRPr>
          </a:p>
        </p:txBody>
      </p:sp>
      <p:sp>
        <p:nvSpPr>
          <p:cNvPr id="1049132"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34"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36"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注意事项：遵守相关法律法规、规范企业运营、保护投资者利益</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70" name="标题 1"/>
          <p:cNvSpPr>
            <a:spLocks noGrp="1"/>
          </p:cNvSpPr>
          <p:nvPr>
            <p:ph type="title"/>
          </p:nvPr>
        </p:nvSpPr>
        <p:spPr/>
        <p:txBody>
          <a:bodyPr/>
          <a:lstStyle/>
          <a:p>
            <a:r>
              <a:rPr lang="zh-CN" altLang="en-US"/>
              <a:t>尽职调查与辅导</a:t>
            </a:r>
            <a:endParaRPr lang="zh-CN" altLang="en-US"/>
          </a:p>
        </p:txBody>
      </p:sp>
      <p:sp>
        <p:nvSpPr>
          <p:cNvPr id="1049172" name="内容占位符 2"/>
          <p:cNvSpPr>
            <a:spLocks noGrp="1"/>
          </p:cNvSpPr>
          <p:nvPr>
            <p:ph idx="1"/>
          </p:nvPr>
        </p:nvSpPr>
        <p:spPr/>
        <p:txBody>
          <a:bodyPr>
            <a:normAutofit fontScale="75556"/>
          </a:bodyPr>
          <a:lstStyle/>
          <a:p>
            <a:r>
              <a:rPr lang="zh-CN" altLang="en-US"/>
              <a:t>尽职调查：对拟上市企业进行全面、详细的调查，评估其财务、法律、业务等方面的情况</a:t>
            </a:r>
            <a:endParaRPr lang="zh-CN" altLang="en-US"/>
          </a:p>
          <a:p>
            <a:r>
              <a:rPr lang="zh-CN" altLang="en-US"/>
              <a:t>辅导：对拟上市企业进行上市前的辅导，包括财务、法律、业务等方面的培训和指导，帮助企业满足上市条件  尽职调查与辅导</a:t>
            </a:r>
            <a:endParaRPr lang="zh-CN" altLang="en-US"/>
          </a:p>
          <a:p>
            <a:pPr lvl="1"/>
            <a:r>
              <a:rPr lang="zh-CN" altLang="en-US"/>
              <a:t>尽职调查与辅导</a:t>
            </a:r>
            <a:endParaRPr lang="zh-CN" altLang="en-US"/>
          </a:p>
          <a:p>
            <a:r>
              <a:rPr lang="zh-CN" altLang="en-US"/>
              <a:t>尽职调查的目的：评估企业的财务状况、经营情况、法律风险等，为投资决策提供依据</a:t>
            </a:r>
            <a:endParaRPr lang="zh-CN" altLang="en-US"/>
          </a:p>
          <a:p>
            <a:r>
              <a:rPr lang="zh-CN" altLang="en-US"/>
              <a:t>尽职调查的内容：对企业财务报表、业务合同、知识产权、法律诉讼等方面进行全面审查</a:t>
            </a:r>
            <a:endParaRPr lang="zh-CN" altLang="en-US"/>
          </a:p>
          <a:p>
            <a:r>
              <a:rPr lang="zh-CN" altLang="en-US"/>
              <a:t>辅导的内容：针对企业存在的问题，提供专业的指导和建议，帮助企业满足上市条件  尽职调查与辅导</a:t>
            </a:r>
            <a:endParaRPr lang="zh-CN" altLang="en-US"/>
          </a:p>
          <a:p>
            <a:pPr lvl="1"/>
            <a:r>
              <a:rPr lang="zh-CN" altLang="en-US"/>
              <a:t>尽职调查与辅导</a:t>
            </a:r>
            <a:endParaRPr lang="zh-CN" altLang="en-US"/>
          </a:p>
          <a:p>
            <a:r>
              <a:rPr lang="zh-CN" altLang="en-US"/>
              <a:t>尽职调查的流程：初步尽职调查→深入尽职调查→出具尽职调查报告</a:t>
            </a:r>
            <a:endParaRPr lang="zh-CN" altLang="en-US"/>
          </a:p>
          <a:p>
            <a:r>
              <a:rPr lang="zh-CN" altLang="en-US"/>
              <a:t>辅导的流程：制定辅导计划→开展辅导工作→完成辅导报告  尽职调查与辅导</a:t>
            </a:r>
            <a:endParaRPr lang="zh-CN" altLang="en-US"/>
          </a:p>
          <a:p>
            <a:pPr lvl="1"/>
            <a:r>
              <a:rPr lang="zh-CN" altLang="en-US"/>
              <a:t>尽职调查与辅导</a:t>
            </a:r>
            <a:endParaRPr lang="zh-CN" altLang="en-US"/>
          </a:p>
          <a:p>
            <a:r>
              <a:rPr lang="zh-CN" altLang="en-US"/>
              <a:t>尽职调查的意义：为投资决策提供依据，降低投资风险</a:t>
            </a:r>
            <a:endParaRPr lang="zh-CN" altLang="en-US"/>
          </a:p>
          <a:p>
            <a:r>
              <a:rPr lang="zh-CN" altLang="en-US"/>
              <a:t>辅导的意义：帮助企业满足上市条件，提高企业价值</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06" name="标题 1"/>
          <p:cNvSpPr>
            <a:spLocks noGrp="1"/>
          </p:cNvSpPr>
          <p:nvPr>
            <p:ph type="title"/>
          </p:nvPr>
        </p:nvSpPr>
        <p:spPr/>
        <p:txBody>
          <a:bodyPr/>
          <a:lstStyle/>
          <a:p>
            <a:r>
              <a:rPr lang="zh-CN" altLang="en-US"/>
              <a:t>申请文件的制作与申报</a:t>
            </a:r>
            <a:endParaRPr lang="zh-CN" altLang="en-US"/>
          </a:p>
        </p:txBody>
      </p:sp>
      <p:sp>
        <p:nvSpPr>
          <p:cNvPr id="104920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制作申请文件：准备招股说明书、申请报告等文件</a:t>
            </a:r>
            <a:endParaRPr lang="zh-CN" altLang="en-US" sz="2000" spc="150">
              <a:solidFill>
                <a:schemeClr val="tx1">
                  <a:lumMod val="75000"/>
                  <a:lumOff val="25000"/>
                </a:schemeClr>
              </a:solidFill>
              <a:latin typeface="+mn-ea"/>
              <a:sym typeface="+mn-ea"/>
            </a:endParaRPr>
          </a:p>
        </p:txBody>
      </p:sp>
      <p:sp>
        <p:nvSpPr>
          <p:cNvPr id="104921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1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申报申请文件：向证券监管机构提交申请文件</a:t>
            </a:r>
            <a:endParaRPr lang="zh-CN" altLang="en-US" sz="2000" spc="150">
              <a:solidFill>
                <a:schemeClr val="tx1">
                  <a:lumMod val="75000"/>
                  <a:lumOff val="25000"/>
                </a:schemeClr>
              </a:solidFill>
              <a:latin typeface="+mn-ea"/>
              <a:sym typeface="+mn-ea"/>
            </a:endParaRPr>
          </a:p>
        </p:txBody>
      </p:sp>
      <p:sp>
        <p:nvSpPr>
          <p:cNvPr id="104921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2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2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审核申请文件：证券监管机构对申请文件进行审核</a:t>
            </a:r>
            <a:endParaRPr lang="zh-CN" altLang="en-US" sz="2000" spc="150">
              <a:solidFill>
                <a:schemeClr val="tx1">
                  <a:lumMod val="75000"/>
                  <a:lumOff val="25000"/>
                </a:schemeClr>
              </a:solidFill>
              <a:latin typeface="+mn-ea"/>
              <a:sym typeface="+mn-ea"/>
            </a:endParaRPr>
          </a:p>
        </p:txBody>
      </p:sp>
      <p:sp>
        <p:nvSpPr>
          <p:cNvPr id="104922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2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2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发行与上市：审核通过后，企业进行股票发行和上市交易</a:t>
            </a:r>
            <a:endParaRPr lang="zh-CN" altLang="en-US" sz="2000" spc="150">
              <a:solidFill>
                <a:schemeClr val="tx1">
                  <a:lumMod val="75000"/>
                  <a:lumOff val="25000"/>
                </a:schemeClr>
              </a:solidFill>
              <a:latin typeface="+mn-ea"/>
              <a:sym typeface="+mn-ea"/>
            </a:endParaRPr>
          </a:p>
        </p:txBody>
      </p:sp>
      <p:sp>
        <p:nvSpPr>
          <p:cNvPr id="104923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264" name="标题 1"/>
          <p:cNvSpPr>
            <a:spLocks noGrp="1"/>
          </p:cNvSpPr>
          <p:nvPr>
            <p:ph type="title"/>
          </p:nvPr>
        </p:nvSpPr>
        <p:spPr/>
        <p:txBody>
          <a:bodyPr/>
          <a:lstStyle/>
          <a:p>
            <a:r>
              <a:rPr lang="zh-CN" altLang="en-US"/>
              <a:t>申请文件的审核</a:t>
            </a:r>
            <a:endParaRPr lang="zh-CN" altLang="en-US"/>
          </a:p>
        </p:txBody>
      </p:sp>
      <p:sp>
        <p:nvSpPr>
          <p:cNvPr id="104926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8"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0" name="TextBox 2"/>
          <p:cNvSpPr txBox="1"/>
          <p:nvPr>
            <p:custDataLst>
              <p:tags r:id="rId4"/>
            </p:custDataLst>
          </p:nvPr>
        </p:nvSpPr>
        <p:spPr>
          <a:xfrm>
            <a:off x="986772"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申请文件的组成：包括招股说明书、申请表和其他相关文件</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72"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4"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6"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审核流程：包括初审、反馈和最终批准等环节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78"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0"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2" name="TextBox 2"/>
          <p:cNvSpPr txBox="1"/>
          <p:nvPr>
            <p:custDataLst>
              <p:tags r:id="rId10"/>
            </p:custDataLst>
          </p:nvPr>
        </p:nvSpPr>
        <p:spPr>
          <a:xfrm>
            <a:off x="6348206"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审核重点：关注企业的财务状况、业务前景和合规性等方面</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4"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6"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8"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审核结果：审核通过后，企业可以获得上市资格并进入发行阶段</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22" name="标题 1"/>
          <p:cNvSpPr>
            <a:spLocks noGrp="1"/>
          </p:cNvSpPr>
          <p:nvPr>
            <p:ph type="title"/>
          </p:nvPr>
        </p:nvSpPr>
        <p:spPr/>
        <p:txBody>
          <a:bodyPr/>
          <a:lstStyle/>
          <a:p>
            <a:r>
              <a:rPr lang="zh-CN" altLang="en-US"/>
              <a:t>发行与上市</a:t>
            </a:r>
            <a:endParaRPr lang="zh-CN" altLang="en-US"/>
          </a:p>
        </p:txBody>
      </p:sp>
      <p:sp>
        <p:nvSpPr>
          <p:cNvPr id="1049324" name="矩形 38"/>
          <p:cNvSpPr/>
          <p:nvPr>
            <p:custDataLst>
              <p:tags r:id="rId2"/>
            </p:custDataLst>
          </p:nvPr>
        </p:nvSpPr>
        <p:spPr>
          <a:xfrm rot="204112">
            <a:off x="14785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6" name="矩形 39"/>
          <p:cNvSpPr/>
          <p:nvPr>
            <p:custDataLst>
              <p:tags r:id="rId3"/>
            </p:custDataLst>
          </p:nvPr>
        </p:nvSpPr>
        <p:spPr>
          <a:xfrm>
            <a:off x="14832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8" name="TextBox 2"/>
          <p:cNvSpPr txBox="1"/>
          <p:nvPr>
            <p:custDataLst>
              <p:tags r:id="rId4"/>
            </p:custDataLst>
          </p:nvPr>
        </p:nvSpPr>
        <p:spPr>
          <a:xfrm>
            <a:off x="1720517"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000" b="1" spc="150">
                <a:solidFill>
                  <a:srgbClr val="FFFFFF"/>
                </a:solidFill>
                <a:latin typeface="+mj-ea"/>
                <a:ea typeface="+mj-ea"/>
                <a:cs typeface="微软雅黑" panose="020b0503020204020204" pitchFamily="34" charset="-122"/>
                <a:sym typeface="+mn-lt"/>
              </a:rPr>
              <a:t>发行与上市的定义</a:t>
            </a:r>
            <a:endParaRPr lang="zh-CN" altLang="en-US" sz="4000" b="1" spc="150">
              <a:solidFill>
                <a:srgbClr val="FFFFFF"/>
              </a:solidFill>
              <a:latin typeface="+mj-ea"/>
              <a:ea typeface="+mj-ea"/>
              <a:cs typeface="微软雅黑" panose="020b0503020204020204" pitchFamily="34" charset="-122"/>
              <a:sym typeface="+mn-lt"/>
            </a:endParaRPr>
          </a:p>
        </p:txBody>
      </p:sp>
      <p:sp>
        <p:nvSpPr>
          <p:cNvPr id="1049330" name="矩形 100"/>
          <p:cNvSpPr/>
          <p:nvPr>
            <p:custDataLst>
              <p:tags r:id="rId5"/>
            </p:custDataLst>
          </p:nvPr>
        </p:nvSpPr>
        <p:spPr>
          <a:xfrm rot="204112">
            <a:off x="66128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矩形 101"/>
          <p:cNvSpPr/>
          <p:nvPr>
            <p:custDataLst>
              <p:tags r:id="rId6"/>
            </p:custDataLst>
          </p:nvPr>
        </p:nvSpPr>
        <p:spPr>
          <a:xfrm>
            <a:off x="66182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4" name="TextBox 2"/>
          <p:cNvSpPr txBox="1"/>
          <p:nvPr>
            <p:custDataLst>
              <p:tags r:id="rId7"/>
            </p:custDataLst>
          </p:nvPr>
        </p:nvSpPr>
        <p:spPr>
          <a:xfrm>
            <a:off x="6856175"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000" b="1" spc="150">
                <a:solidFill>
                  <a:srgbClr val="FFFFFF"/>
                </a:solidFill>
                <a:latin typeface="+mj-ea"/>
                <a:ea typeface="+mj-ea"/>
                <a:cs typeface="微软雅黑" panose="020b0503020204020204" pitchFamily="34" charset="-122"/>
                <a:sym typeface="+mn-lt"/>
              </a:rPr>
              <a:t>发行与上市的流程</a:t>
            </a:r>
            <a:endParaRPr lang="zh-CN" altLang="en-US" sz="4000" b="1" spc="150">
              <a:solidFill>
                <a:srgbClr val="FFFFFF"/>
              </a:solidFill>
              <a:latin typeface="+mj-ea"/>
              <a:ea typeface="+mj-ea"/>
              <a:cs typeface="微软雅黑" panose="020b0503020204020204" pitchFamily="34" charset="-122"/>
              <a:sym typeface="+mn-lt"/>
            </a:endParaRPr>
          </a:p>
        </p:txBody>
      </p:sp>
      <p:sp>
        <p:nvSpPr>
          <p:cNvPr id="1049336" name="矩形 122"/>
          <p:cNvSpPr/>
          <p:nvPr>
            <p:custDataLst>
              <p:tags r:id="rId8"/>
            </p:custDataLst>
          </p:nvPr>
        </p:nvSpPr>
        <p:spPr>
          <a:xfrm rot="204112">
            <a:off x="14785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8" name="矩形 123"/>
          <p:cNvSpPr/>
          <p:nvPr>
            <p:custDataLst>
              <p:tags r:id="rId9"/>
            </p:custDataLst>
          </p:nvPr>
        </p:nvSpPr>
        <p:spPr>
          <a:xfrm>
            <a:off x="14832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0" name="TextBox 2"/>
          <p:cNvSpPr txBox="1"/>
          <p:nvPr>
            <p:custDataLst>
              <p:tags r:id="rId10"/>
            </p:custDataLst>
          </p:nvPr>
        </p:nvSpPr>
        <p:spPr>
          <a:xfrm>
            <a:off x="1719841"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000" b="1" spc="150">
                <a:solidFill>
                  <a:srgbClr val="FFFFFF"/>
                </a:solidFill>
                <a:latin typeface="+mj-ea"/>
                <a:ea typeface="+mj-ea"/>
                <a:cs typeface="微软雅黑" panose="020b0503020204020204" pitchFamily="34" charset="-122"/>
                <a:sym typeface="+mn-lt"/>
              </a:rPr>
              <a:t>发行与上市的条件</a:t>
            </a:r>
            <a:endParaRPr lang="zh-CN" altLang="en-US" sz="4000" b="1" spc="150">
              <a:solidFill>
                <a:srgbClr val="FFFFFF"/>
              </a:solidFill>
              <a:latin typeface="+mj-ea"/>
              <a:ea typeface="+mj-ea"/>
              <a:cs typeface="微软雅黑" panose="020b0503020204020204" pitchFamily="34" charset="-122"/>
              <a:sym typeface="+mn-lt"/>
            </a:endParaRPr>
          </a:p>
        </p:txBody>
      </p:sp>
      <p:sp>
        <p:nvSpPr>
          <p:cNvPr id="1049342" name="矩形 89"/>
          <p:cNvSpPr/>
          <p:nvPr>
            <p:custDataLst>
              <p:tags r:id="rId11"/>
            </p:custDataLst>
          </p:nvPr>
        </p:nvSpPr>
        <p:spPr>
          <a:xfrm rot="204112">
            <a:off x="66128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4" name="矩形 90"/>
          <p:cNvSpPr/>
          <p:nvPr>
            <p:custDataLst>
              <p:tags r:id="rId12"/>
            </p:custDataLst>
          </p:nvPr>
        </p:nvSpPr>
        <p:spPr>
          <a:xfrm>
            <a:off x="66182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6" name="TextBox 2"/>
          <p:cNvSpPr txBox="1"/>
          <p:nvPr>
            <p:custDataLst>
              <p:tags r:id="rId13"/>
            </p:custDataLst>
          </p:nvPr>
        </p:nvSpPr>
        <p:spPr>
          <a:xfrm>
            <a:off x="6854823" y="4207027"/>
            <a:ext cx="3638292" cy="1765065"/>
          </a:xfrm>
          <a:prstGeom prst="rect">
            <a:avLst/>
          </a:prstGeom>
          <a:noFill/>
        </p:spPr>
        <p:txBody>
          <a:bodyPr wrap="square" bIns="46990" rtlCol="0" anchor="ctr" anchorCtr="0">
            <a:normAutofit fontScale="9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发行与上市的意义与影响</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380" name="标题"/>
          <p:cNvSpPr>
            <a:spLocks noGrp="1"/>
          </p:cNvSpPr>
          <p:nvPr>
            <p:ph type="title"/>
            <p:custDataLst>
              <p:tags r:id="rId2"/>
            </p:custDataLst>
          </p:nvPr>
        </p:nvSpPr>
        <p:spPr>
          <a:xfrm>
            <a:off x="825361" y="3133103"/>
            <a:ext cx="6367550" cy="1743697"/>
          </a:xfrm>
        </p:spPr>
        <p:txBody>
          <a:bodyPr/>
          <a:lstStyle/>
          <a:p>
            <a:r>
              <a:rPr lang="zh-CN" altLang="en-US"/>
              <a:t>企业上市的条件</a:t>
            </a:r>
            <a:endParaRPr lang="zh-CN" altLang="en-US"/>
          </a:p>
        </p:txBody>
      </p:sp>
      <p:sp>
        <p:nvSpPr>
          <p:cNvPr id="104938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432" name="标题 1"/>
          <p:cNvSpPr>
            <a:spLocks noGrp="1"/>
          </p:cNvSpPr>
          <p:nvPr>
            <p:ph type="title"/>
          </p:nvPr>
        </p:nvSpPr>
        <p:spPr/>
        <p:txBody>
          <a:bodyPr/>
          <a:lstStyle/>
          <a:p>
            <a:r>
              <a:rPr lang="zh-CN" altLang="en-US"/>
              <a:t>主体资格</a:t>
            </a:r>
            <a:endParaRPr lang="zh-CN" altLang="en-US"/>
          </a:p>
        </p:txBody>
      </p:sp>
      <p:sp>
        <p:nvSpPr>
          <p:cNvPr id="104943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3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3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4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4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4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4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4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5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股权明晰，股票发行和转让行为合法合规</a:t>
            </a:r>
            <a:endParaRPr lang="zh-CN" altLang="en-US" sz="2400">
              <a:latin typeface="+mn-ea"/>
              <a:ea typeface="+mn-ea"/>
            </a:endParaRPr>
          </a:p>
        </p:txBody>
      </p:sp>
      <p:sp>
        <p:nvSpPr>
          <p:cNvPr id="104945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主办券商推荐并持续督导</a:t>
            </a:r>
            <a:endParaRPr lang="zh-CN" altLang="en-US" sz="2400">
              <a:latin typeface="+mn-ea"/>
              <a:ea typeface="+mn-ea"/>
            </a:endParaRPr>
          </a:p>
        </p:txBody>
      </p:sp>
      <p:sp>
        <p:nvSpPr>
          <p:cNvPr id="104945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依法设立且存续满两年</a:t>
            </a:r>
            <a:endParaRPr lang="zh-CN" altLang="en-US" sz="2400">
              <a:latin typeface="+mn-ea"/>
              <a:ea typeface="+mn-ea"/>
            </a:endParaRPr>
          </a:p>
        </p:txBody>
      </p:sp>
      <p:sp>
        <p:nvSpPr>
          <p:cNvPr id="104945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业务明确，具有持续经营能力</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490" name="标题 1"/>
          <p:cNvSpPr>
            <a:spLocks noGrp="1"/>
          </p:cNvSpPr>
          <p:nvPr>
            <p:ph type="title"/>
          </p:nvPr>
        </p:nvSpPr>
        <p:spPr/>
        <p:txBody>
          <a:bodyPr/>
          <a:lstStyle/>
          <a:p>
            <a:r>
              <a:rPr lang="zh-CN" altLang="en-US"/>
              <a:t>独立性</a:t>
            </a:r>
            <a:endParaRPr lang="zh-CN" altLang="en-US"/>
          </a:p>
        </p:txBody>
      </p:sp>
      <p:sp>
        <p:nvSpPr>
          <p:cNvPr id="104949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业务独立：企业必须拥有独立的业务体系，能够独立运营并产生稳定的收入</a:t>
            </a:r>
            <a:endParaRPr lang="zh-CN" altLang="en-US" sz="1200" spc="150">
              <a:solidFill>
                <a:schemeClr val="tx1">
                  <a:lumMod val="65000"/>
                  <a:lumOff val="35000"/>
                </a:schemeClr>
              </a:solidFill>
              <a:latin typeface="+mn-ea"/>
              <a:sym typeface="+mn-ea"/>
            </a:endParaRPr>
          </a:p>
        </p:txBody>
      </p:sp>
      <p:sp>
        <p:nvSpPr>
          <p:cNvPr id="104949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财务独立：企业必须拥有独立的财务体系，能够独立核算并编制财务报表</a:t>
            </a:r>
            <a:endParaRPr lang="zh-CN" altLang="en-US" sz="1200" spc="150">
              <a:solidFill>
                <a:schemeClr val="tx1">
                  <a:lumMod val="65000"/>
                  <a:lumOff val="35000"/>
                </a:schemeClr>
              </a:solidFill>
              <a:latin typeface="+mn-ea"/>
              <a:sym typeface="+mn-ea"/>
            </a:endParaRPr>
          </a:p>
        </p:txBody>
      </p:sp>
      <p:sp>
        <p:nvSpPr>
          <p:cNvPr id="104949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人员独立：企业的高级管理人员和关键技术人员必须与大股东或实际控制人保持独立</a:t>
            </a:r>
            <a:endParaRPr lang="zh-CN" altLang="en-US" sz="1200" spc="150">
              <a:solidFill>
                <a:schemeClr val="tx1">
                  <a:lumMod val="65000"/>
                  <a:lumOff val="35000"/>
                </a:schemeClr>
              </a:solidFill>
              <a:latin typeface="+mn-ea"/>
              <a:sym typeface="+mn-ea"/>
            </a:endParaRPr>
          </a:p>
        </p:txBody>
      </p:sp>
      <p:sp>
        <p:nvSpPr>
          <p:cNvPr id="104949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机构独立：企业的组织机构必须与大股东或实际控制人保持独立，避免利益输送和权力干预</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532" name="标题 1"/>
          <p:cNvSpPr>
            <a:spLocks noGrp="1"/>
          </p:cNvSpPr>
          <p:nvPr>
            <p:ph type="title"/>
          </p:nvPr>
        </p:nvSpPr>
        <p:spPr/>
        <p:txBody>
          <a:bodyPr/>
          <a:lstStyle/>
          <a:p>
            <a:r>
              <a:rPr lang="zh-CN" altLang="en-US"/>
              <a:t>规范运行</a:t>
            </a:r>
            <a:endParaRPr lang="zh-CN" altLang="en-US"/>
          </a:p>
        </p:txBody>
      </p:sp>
      <p:sp>
        <p:nvSpPr>
          <p:cNvPr id="1049534"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536"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538"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0"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2"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无重大违法违规行为记录</a:t>
            </a:r>
            <a:endParaRPr lang="zh-CN" altLang="en-US" sz="1200" spc="150">
              <a:solidFill>
                <a:srgbClr val="FFFFFF"/>
              </a:solidFill>
              <a:latin typeface="+mn-ea"/>
              <a:sym typeface="+mn-ea"/>
            </a:endParaRPr>
          </a:p>
        </p:txBody>
      </p:sp>
      <p:sp>
        <p:nvSpPr>
          <p:cNvPr id="1049544"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6"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8"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财务状况良好，盈利能力稳定</a:t>
            </a:r>
            <a:endParaRPr lang="zh-CN" altLang="en-US" sz="1200" spc="150">
              <a:solidFill>
                <a:schemeClr val="tx1">
                  <a:lumMod val="65000"/>
                  <a:lumOff val="35000"/>
                </a:schemeClr>
              </a:solidFill>
              <a:latin typeface="+mn-ea"/>
              <a:sym typeface="+mn-ea"/>
            </a:endParaRPr>
          </a:p>
        </p:txBody>
      </p:sp>
      <p:sp>
        <p:nvSpPr>
          <p:cNvPr id="1049550"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2"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建立健全的公司治理结构</a:t>
            </a:r>
            <a:endParaRPr lang="zh-CN" altLang="en-US" sz="1200" spc="150">
              <a:solidFill>
                <a:srgbClr val="FFFFFF"/>
              </a:solidFill>
              <a:latin typeface="+mn-ea"/>
              <a:sym typeface="+mn-ea"/>
            </a:endParaRPr>
          </a:p>
        </p:txBody>
      </p:sp>
      <p:sp>
        <p:nvSpPr>
          <p:cNvPr id="1049556"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符合国家法律法规要求</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https://d.book118.com/708132021134006026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39.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8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90.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Calibri Light</vt:lpstr>
      <vt:lpstr>Wingdings</vt:lpstr>
      <vt:lpstr>Office Theme</vt:lpstr>
      <vt:lpstr>股票市场与企业上市</vt:lpstr>
      <vt:lpstr>目录</vt:lpstr>
      <vt:lpstr>添加章节标题</vt:lpstr>
      <vt:lpstr>股票市场概述</vt:lpstr>
      <vt:lpstr>股票市场的定义</vt:lpstr>
      <vt:lpstr>股票市场的分类</vt:lpstr>
      <vt:lpstr>股票市场的参与者</vt:lpstr>
      <vt:lpstr>企业上市的流程</vt:lpstr>
      <vt:lpstr>改制与设立股份公司</vt:lpstr>
      <vt:lpstr>尽职调查与辅导</vt:lpstr>
      <vt:lpstr>申请文件的制作与申报</vt:lpstr>
      <vt:lpstr>申请文件的审核</vt:lpstr>
      <vt:lpstr>发行与上市</vt:lpstr>
      <vt:lpstr>企业上市的条件</vt:lpstr>
      <vt:lpstr>主体资格</vt:lpstr>
      <vt:lpstr>独立性</vt:lpstr>
      <vt:lpstr>规范运行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2024-09-04T10:29:48.652</cp:lastPrinted>
  <dcterms:created xsi:type="dcterms:W3CDTF">2024-09-04T02:29:48Z</dcterms:created>
  <dcterms:modified xsi:type="dcterms:W3CDTF">2024-09-04T02:29:50Z</dcterms:modified>
</cp:coreProperties>
</file>