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9144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4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>
                <a:latin typeface="Times New Roman" panose="02020603050405020304" pitchFamily="18" charset="0"/>
              </a:rPr>
              <a:t/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394" name="幻灯片图像占位符 59393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9395" name="文本占位符 59394"/>
          <p:cNvSpPr/>
          <p:nvPr>
            <p:ph type="body" idx="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466" name="幻灯片图像占位符 62465"/>
          <p:cNvSpPr>
            <a:spLocks noRot="1" noTextEdit="1"/>
          </p:cNvSpPr>
          <p:nvPr>
            <p:ph type="sldImg"/>
          </p:nvPr>
        </p:nvSpPr>
        <p:spPr/>
      </p:sp>
      <p:sp>
        <p:nvSpPr>
          <p:cNvPr id="62467" name="文本占位符 62466"/>
          <p:cNvSpPr/>
          <p:nvPr>
            <p:ph type="body" idx="1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14" name="幻灯片图像占位符 64513"/>
          <p:cNvSpPr>
            <a:spLocks noRot="1" noTextEdit="1"/>
          </p:cNvSpPr>
          <p:nvPr>
            <p:ph type="sldImg"/>
          </p:nvPr>
        </p:nvSpPr>
        <p:spPr/>
      </p:sp>
      <p:sp>
        <p:nvSpPr>
          <p:cNvPr id="64515" name="文本占位符 64514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247A2-65E5-4877-B21C-6C9DC30EE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7C824D-1A3F-49FF-B88A-E99F7C814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AD3AA-BC0C-4498-92C1-F38A9B482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2E0A40-27EC-4F55-855F-2E5EACAA9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1DF542-076F-47DC-B9E1-2BF112CCA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117607-D7DA-4CC9-90B6-F245CA8A1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7CF727-4C7E-4ECF-89BF-5EB109935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728FC7-4BD5-425A-8512-C5E9CAFCD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23F7D4-8BEA-4EBC-AB74-0C22E392F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0C97FD-251C-4384-9D94-62011A9A6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1A549-C6D0-4988-A8A0-0DECAFE58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gi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4.png" /><Relationship Id="rId5" Type="http://schemas.openxmlformats.org/officeDocument/2006/relationships/image" Target="../media/image5.gif" /><Relationship Id="rId6" Type="http://schemas.openxmlformats.org/officeDocument/2006/relationships/image" Target="../media/image6.gif" /><Relationship Id="rId7" Type="http://schemas.openxmlformats.org/officeDocument/2006/relationships/vmlDrawing" Target="../drawings/vmlDrawing1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gi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gif" /><Relationship Id="rId3" Type="http://schemas.openxmlformats.org/officeDocument/2006/relationships/image" Target="../media/image13.gif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2.gif" /><Relationship Id="rId3" Type="http://schemas.openxmlformats.org/officeDocument/2006/relationships/image" Target="../media/image13.gif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14302201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6" name="Picture 6" descr="kl3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25" y="5410200"/>
            <a:ext cx="952500" cy="1447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7" name="文本框 2056"/>
          <p:cNvSpPr txBox="1"/>
          <p:nvPr/>
        </p:nvSpPr>
        <p:spPr>
          <a:xfrm>
            <a:off x="2700338" y="2492375"/>
            <a:ext cx="4824412" cy="366713"/>
          </a:xfrm>
          <a:prstGeom prst="rect">
            <a:avLst/>
          </a:prstGeom>
          <a:noFill/>
          <a:ln w="9525">
            <a:noFill/>
          </a:ln>
          <a:effectLst>
            <a:prstShdw prst="shdw15" dir="162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>
                <a:latin typeface="Arial" pitchFamily="34" charset="0"/>
              </a:rPr>
              <a:t>               </a:t>
            </a:r>
            <a:endParaRPr lang="zh-CN" altLang="en-US" sz="4400">
              <a:solidFill>
                <a:srgbClr val="FF33CC"/>
              </a:solidFill>
              <a:latin typeface="Arial" pitchFamily="34" charset="0"/>
            </a:endParaRPr>
          </a:p>
        </p:txBody>
      </p:sp>
      <p:sp>
        <p:nvSpPr>
          <p:cNvPr id="2059" name="矩形 2058"/>
          <p:cNvSpPr/>
          <p:nvPr/>
        </p:nvSpPr>
        <p:spPr>
          <a:xfrm>
            <a:off x="1908175" y="549275"/>
            <a:ext cx="5040313" cy="39608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699999" algn="ctr" rotWithShape="0">
                    <a:srgbClr val="9999FF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代   词</a:t>
            </a:r>
            <a:endParaRPr lang="zh-CN" altLang="en-US" sz="3600">
              <a:ln w="9525" cap="flat" cmpd="sng">
                <a:solidFill>
                  <a:srgbClr val="CC99FF"/>
                </a:solidFill>
                <a:prstDash val="solid"/>
                <a:headEnd type="none" w="med" len="med"/>
                <a:tailEnd type="none" w="med" len="med"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699999" algn="ctr" rotWithShape="0">
                  <a:srgbClr val="9999FF">
                    <a:alpha val="8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0967" name="TextBox 40966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334" name="Text Box 6"/>
          <p:cNvSpPr txBox="1"/>
          <p:nvPr/>
        </p:nvSpPr>
        <p:spPr>
          <a:xfrm>
            <a:off x="2555875" y="2378075"/>
            <a:ext cx="4648200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--What’s 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</a:rPr>
              <a:t>your</a:t>
            </a:r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 name?</a:t>
            </a:r>
            <a:endParaRPr lang="en-US" altLang="zh-CN" sz="4000" b="1" i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5" name="Text Box 7"/>
          <p:cNvSpPr txBox="1"/>
          <p:nvPr/>
        </p:nvSpPr>
        <p:spPr>
          <a:xfrm>
            <a:off x="2411413" y="3098800"/>
            <a:ext cx="4337050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--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</a:rPr>
              <a:t>My </a:t>
            </a:r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name is Mary.</a:t>
            </a:r>
            <a:endParaRPr lang="en-US" altLang="zh-CN" sz="4000" b="1" i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6" name="Text Box 8"/>
          <p:cNvSpPr txBox="1"/>
          <p:nvPr/>
        </p:nvSpPr>
        <p:spPr>
          <a:xfrm>
            <a:off x="2411413" y="3890963"/>
            <a:ext cx="3867150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Nice to meet 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</a:rPr>
              <a:t>you</a:t>
            </a:r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!</a:t>
            </a:r>
            <a:endParaRPr lang="en-US" altLang="zh-CN" sz="4000" b="1" i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7" name="Text Box 9"/>
          <p:cNvSpPr txBox="1"/>
          <p:nvPr/>
        </p:nvSpPr>
        <p:spPr>
          <a:xfrm>
            <a:off x="2484438" y="4691063"/>
            <a:ext cx="3459162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--How are 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</a:rPr>
              <a:t>you</a:t>
            </a:r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?</a:t>
            </a:r>
            <a:endParaRPr lang="en-US" altLang="zh-CN" sz="4000" b="1" i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8" name="Rectangle 10"/>
          <p:cNvSpPr/>
          <p:nvPr/>
        </p:nvSpPr>
        <p:spPr>
          <a:xfrm>
            <a:off x="2484438" y="5411788"/>
            <a:ext cx="4957762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--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’m fine. Thank 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</a:rPr>
              <a:t>you</a:t>
            </a:r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!</a:t>
            </a:r>
            <a:endParaRPr lang="en-US" altLang="zh-CN" sz="4000" b="1" i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80" name="Text Box 12"/>
          <p:cNvSpPr txBox="1"/>
          <p:nvPr/>
        </p:nvSpPr>
        <p:spPr>
          <a:xfrm>
            <a:off x="250825" y="981075"/>
            <a:ext cx="10080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zh-CN" sz="3600">
              <a:latin typeface="Times New Roman" panose="02020603050405020304" pitchFamily="18" charset="0"/>
            </a:endParaRPr>
          </a:p>
        </p:txBody>
      </p:sp>
      <p:sp>
        <p:nvSpPr>
          <p:cNvPr id="99342" name="Text Box 14"/>
          <p:cNvSpPr txBox="1"/>
          <p:nvPr/>
        </p:nvSpPr>
        <p:spPr>
          <a:xfrm>
            <a:off x="1979613" y="2349500"/>
            <a:ext cx="495300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1">
                <a:solidFill>
                  <a:srgbClr val="0000FF"/>
                </a:solidFill>
                <a:latin typeface="Arial" pitchFamily="34" charset="0"/>
              </a:rPr>
              <a:t>2</a:t>
            </a:r>
            <a:endParaRPr lang="en-US" altLang="zh-CN" sz="4400" b="1" i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9343" name="Text Box 15"/>
          <p:cNvSpPr txBox="1"/>
          <p:nvPr/>
        </p:nvSpPr>
        <p:spPr>
          <a:xfrm>
            <a:off x="1835150" y="3890963"/>
            <a:ext cx="495300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1">
                <a:solidFill>
                  <a:srgbClr val="0000FF"/>
                </a:solidFill>
                <a:latin typeface="Arial" pitchFamily="34" charset="0"/>
              </a:rPr>
              <a:t>3</a:t>
            </a:r>
            <a:endParaRPr lang="en-US" altLang="zh-CN" sz="4400" b="1" i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9344" name="Text Box 16"/>
          <p:cNvSpPr txBox="1"/>
          <p:nvPr/>
        </p:nvSpPr>
        <p:spPr>
          <a:xfrm>
            <a:off x="1835150" y="4797425"/>
            <a:ext cx="495300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1">
                <a:solidFill>
                  <a:srgbClr val="0000FF"/>
                </a:solidFill>
                <a:latin typeface="Arial" pitchFamily="34" charset="0"/>
              </a:rPr>
              <a:t>4</a:t>
            </a:r>
            <a:endParaRPr lang="en-US" altLang="zh-CN" sz="4400" b="1" i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2" name="Text Box 14"/>
          <p:cNvSpPr txBox="1"/>
          <p:nvPr/>
        </p:nvSpPr>
        <p:spPr>
          <a:xfrm>
            <a:off x="2051050" y="938213"/>
            <a:ext cx="495300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400" b="1" i="1">
                <a:solidFill>
                  <a:srgbClr val="0000FF"/>
                </a:solidFill>
                <a:latin typeface="Arial" pitchFamily="34" charset="0"/>
              </a:rPr>
              <a:t>1</a:t>
            </a:r>
            <a:endParaRPr lang="en-US" altLang="zh-CN" sz="4400" b="1" i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3" name="Text Box 6"/>
          <p:cNvSpPr txBox="1"/>
          <p:nvPr/>
        </p:nvSpPr>
        <p:spPr>
          <a:xfrm>
            <a:off x="2771775" y="1009650"/>
            <a:ext cx="3167063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--What’s 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</a:rPr>
              <a:t>this</a:t>
            </a:r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?</a:t>
            </a:r>
            <a:endParaRPr lang="en-US" altLang="zh-CN" sz="4000" b="1" i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Text Box 7"/>
          <p:cNvSpPr txBox="1"/>
          <p:nvPr/>
        </p:nvSpPr>
        <p:spPr>
          <a:xfrm>
            <a:off x="2627313" y="1739900"/>
            <a:ext cx="3870325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--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</a:rPr>
              <a:t>It</a:t>
            </a:r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’s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4000" b="1" i="1">
                <a:solidFill>
                  <a:srgbClr val="0000FF"/>
                </a:solidFill>
                <a:latin typeface="Times New Roman" panose="02020603050405020304" pitchFamily="18" charset="0"/>
              </a:rPr>
              <a:t>a volleyball.</a:t>
            </a:r>
            <a:endParaRPr lang="en-US" altLang="zh-CN" sz="4000" b="1" i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9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9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9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9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4" grpId="0"/>
      <p:bldP spid="99335" grpId="0"/>
      <p:bldP spid="99336" grpId="0"/>
      <p:bldP spid="99337" grpId="0"/>
      <p:bldP spid="99338" grpId="0"/>
      <p:bldP spid="99342" grpId="0"/>
      <p:bldP spid="99343" grpId="0"/>
      <p:bldP spid="99344" grpId="0"/>
      <p:bldP spid="2" grpId="0"/>
      <p:bldP spid="3" grpId="0" build="allAtOnce"/>
      <p:bldP spid="4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6" name="文本框 57345"/>
          <p:cNvSpPr txBox="1"/>
          <p:nvPr/>
        </p:nvSpPr>
        <p:spPr>
          <a:xfrm>
            <a:off x="0" y="2349500"/>
            <a:ext cx="3311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4400" b="1">
                <a:solidFill>
                  <a:srgbClr val="FF0000"/>
                </a:solidFill>
                <a:latin typeface="Times New Roman" panose="02020603050405020304" pitchFamily="18" charset="0"/>
              </a:rPr>
              <a:t>代词的分类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7" name="文本框 57346"/>
          <p:cNvSpPr txBox="1"/>
          <p:nvPr/>
        </p:nvSpPr>
        <p:spPr>
          <a:xfrm>
            <a:off x="3276600" y="476250"/>
            <a:ext cx="3332163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1.</a:t>
            </a:r>
            <a:r>
              <a:rPr lang="zh-CN" altLang="en-US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人称代词</a:t>
            </a:r>
            <a:endParaRPr lang="zh-CN" altLang="en-US" sz="4800" b="1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7348" name="文本框 57347"/>
          <p:cNvSpPr txBox="1"/>
          <p:nvPr/>
        </p:nvSpPr>
        <p:spPr>
          <a:xfrm>
            <a:off x="3276600" y="1268413"/>
            <a:ext cx="3743325" cy="823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2.</a:t>
            </a:r>
            <a:r>
              <a:rPr lang="zh-CN" altLang="en-US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物主代词</a:t>
            </a:r>
            <a:endParaRPr lang="zh-CN" altLang="en-US" sz="4800" b="1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7349" name="文本框 57348"/>
          <p:cNvSpPr txBox="1"/>
          <p:nvPr/>
        </p:nvSpPr>
        <p:spPr>
          <a:xfrm>
            <a:off x="3203575" y="1989138"/>
            <a:ext cx="3743325" cy="823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3.</a:t>
            </a:r>
            <a:r>
              <a:rPr lang="zh-CN" altLang="en-US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反身代词</a:t>
            </a:r>
            <a:endParaRPr lang="zh-CN" altLang="en-US" sz="4800" b="1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7350" name="文本框 57349"/>
          <p:cNvSpPr txBox="1"/>
          <p:nvPr/>
        </p:nvSpPr>
        <p:spPr>
          <a:xfrm>
            <a:off x="3132138" y="4508500"/>
            <a:ext cx="3744912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6.</a:t>
            </a:r>
            <a:r>
              <a:rPr lang="zh-CN" altLang="en-US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不定代词</a:t>
            </a:r>
            <a:endParaRPr lang="zh-CN" altLang="en-US" sz="4800" b="1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7351" name="文本框 57350"/>
          <p:cNvSpPr txBox="1"/>
          <p:nvPr/>
        </p:nvSpPr>
        <p:spPr>
          <a:xfrm>
            <a:off x="3276600" y="2781300"/>
            <a:ext cx="354965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4.</a:t>
            </a:r>
            <a:r>
              <a:rPr lang="zh-CN" altLang="en-US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指示代词</a:t>
            </a:r>
            <a:endParaRPr lang="zh-CN" altLang="en-US" sz="4800" b="1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7352" name="文本框 57351"/>
          <p:cNvSpPr txBox="1"/>
          <p:nvPr/>
        </p:nvSpPr>
        <p:spPr>
          <a:xfrm>
            <a:off x="3276600" y="3644900"/>
            <a:ext cx="5364163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5.</a:t>
            </a:r>
            <a:r>
              <a:rPr lang="zh-CN" altLang="en-US" sz="4800" b="1">
                <a:latin typeface="华文行楷" panose="02010800040101010101" pitchFamily="2" charset="-122"/>
                <a:ea typeface="华文行楷" panose="02010800040101010101" pitchFamily="2" charset="-122"/>
              </a:rPr>
              <a:t>疑问代词</a:t>
            </a:r>
            <a:endParaRPr lang="zh-CN" altLang="en-US" sz="4800" b="1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57353" name="组合 57352"/>
          <p:cNvGrpSpPr/>
          <p:nvPr/>
        </p:nvGrpSpPr>
        <p:grpSpPr>
          <a:xfrm>
            <a:off x="3059113" y="765175"/>
            <a:ext cx="144462" cy="4248150"/>
            <a:chOff x="2154" y="618"/>
            <a:chExt cx="91" cy="2676"/>
          </a:xfrm>
        </p:grpSpPr>
        <p:sp>
          <p:nvSpPr>
            <p:cNvPr id="57354" name="直接连接符 57353"/>
            <p:cNvSpPr/>
            <p:nvPr/>
          </p:nvSpPr>
          <p:spPr>
            <a:xfrm flipH="1">
              <a:off x="2154" y="618"/>
              <a:ext cx="0" cy="267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57355" name="直接连接符 57354"/>
            <p:cNvSpPr/>
            <p:nvPr/>
          </p:nvSpPr>
          <p:spPr>
            <a:xfrm>
              <a:off x="2154" y="618"/>
              <a:ext cx="91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57356" name="直接连接符 57355"/>
            <p:cNvSpPr/>
            <p:nvPr/>
          </p:nvSpPr>
          <p:spPr>
            <a:xfrm>
              <a:off x="2154" y="1162"/>
              <a:ext cx="91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57357" name="直接连接符 57356"/>
            <p:cNvSpPr/>
            <p:nvPr/>
          </p:nvSpPr>
          <p:spPr>
            <a:xfrm>
              <a:off x="2154" y="1661"/>
              <a:ext cx="91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57358" name="直接连接符 57357"/>
            <p:cNvSpPr/>
            <p:nvPr/>
          </p:nvSpPr>
          <p:spPr>
            <a:xfrm>
              <a:off x="2154" y="2160"/>
              <a:ext cx="91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57359" name="直接连接符 57358"/>
            <p:cNvSpPr/>
            <p:nvPr/>
          </p:nvSpPr>
          <p:spPr>
            <a:xfrm>
              <a:off x="2154" y="2659"/>
              <a:ext cx="91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  <p:sp>
          <p:nvSpPr>
            <p:cNvPr id="57360" name="直接连接符 57359"/>
            <p:cNvSpPr/>
            <p:nvPr/>
          </p:nvSpPr>
          <p:spPr>
            <a:xfrm>
              <a:off x="2154" y="3294"/>
              <a:ext cx="91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/>
          </p:txBody>
        </p:sp>
      </p:grpSp>
      <p:sp>
        <p:nvSpPr>
          <p:cNvPr id="57361" name="右大括号 57360"/>
          <p:cNvSpPr/>
          <p:nvPr/>
        </p:nvSpPr>
        <p:spPr>
          <a:xfrm>
            <a:off x="6372225" y="765175"/>
            <a:ext cx="431800" cy="1871663"/>
          </a:xfrm>
          <a:prstGeom prst="rightBrace">
            <a:avLst>
              <a:gd name="adj1" fmla="val 36121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7362" name="文本框 57361"/>
          <p:cNvSpPr txBox="1"/>
          <p:nvPr/>
        </p:nvSpPr>
        <p:spPr>
          <a:xfrm>
            <a:off x="6738938" y="1773238"/>
            <a:ext cx="2405062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0000FF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本节课内容</a:t>
            </a:r>
            <a:endParaRPr lang="zh-CN" altLang="en-US" sz="3200" b="1">
              <a:solidFill>
                <a:srgbClr val="0000FF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8370" name="对象 58369"/>
          <p:cNvGraphicFramePr>
            <a:graphicFrameLocks noChangeAspect="1"/>
          </p:cNvGraphicFramePr>
          <p:nvPr/>
        </p:nvGraphicFramePr>
        <p:xfrm>
          <a:off x="2190750" y="3243263"/>
          <a:ext cx="4762500" cy="3714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3" imgW="4762500" imgH="371475" progId="MSPhotoEd.3">
                  <p:embed/>
                </p:oleObj>
              </mc:Choice>
              <mc:Fallback>
                <p:oleObj r:id="rId3" imgW="4762500" imgH="371475" progId="MSPhotoEd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0750" y="3243263"/>
                        <a:ext cx="4762500" cy="371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1" name="内容占位符 58370"/>
          <p:cNvSpPr>
            <a:spLocks noGrp="1"/>
          </p:cNvSpPr>
          <p:nvPr>
            <p:ph idx="4294967295"/>
          </p:nvPr>
        </p:nvSpPr>
        <p:spPr>
          <a:xfrm>
            <a:off x="0" y="0"/>
            <a:ext cx="8763000" cy="6324600"/>
          </a:xfrm>
        </p:spPr>
        <p:txBody>
          <a:bodyPr/>
          <a:lstStyle/>
          <a:p>
            <a:pPr>
              <a:buNone/>
            </a:pPr>
            <a:endParaRPr lang="zh-CN" altLang="en-US" sz="4000" b="1">
              <a:solidFill>
                <a:srgbClr val="CC3300"/>
              </a:solidFill>
            </a:endParaRPr>
          </a:p>
          <a:p>
            <a:pPr>
              <a:buNone/>
            </a:pPr>
            <a:endParaRPr lang="zh-CN" altLang="en-US" sz="4000" b="1">
              <a:solidFill>
                <a:srgbClr val="FF3300"/>
              </a:solidFill>
            </a:endParaRPr>
          </a:p>
          <a:p>
            <a:pPr>
              <a:buNone/>
            </a:pPr>
            <a:endParaRPr lang="zh-CN" altLang="en-US" b="1">
              <a:solidFill>
                <a:srgbClr val="3333FF"/>
              </a:solidFill>
            </a:endParaRPr>
          </a:p>
          <a:p>
            <a:pPr>
              <a:buNone/>
            </a:pPr>
            <a:r>
              <a:rPr lang="en-US" altLang="zh-CN" b="1">
                <a:solidFill>
                  <a:srgbClr val="3333FF"/>
                </a:solidFill>
              </a:rPr>
              <a:t>1.</a:t>
            </a:r>
            <a:r>
              <a:rPr lang="zh-CN" altLang="en-US" b="1">
                <a:solidFill>
                  <a:srgbClr val="3333FF"/>
                </a:solidFill>
              </a:rPr>
              <a:t>人称代词主格、宾格形式和主要用法</a:t>
            </a:r>
            <a:r>
              <a:rPr lang="zh-CN" altLang="en-US"/>
              <a:t> </a:t>
            </a:r>
            <a:endParaRPr lang="zh-CN" altLang="en-US"/>
          </a:p>
          <a:p>
            <a:pPr>
              <a:buNone/>
            </a:pPr>
            <a:r>
              <a:rPr lang="en-US" altLang="zh-CN" b="1">
                <a:solidFill>
                  <a:srgbClr val="3333FF"/>
                </a:solidFill>
              </a:rPr>
              <a:t>2.</a:t>
            </a:r>
            <a:r>
              <a:rPr lang="zh-CN" altLang="en-US" b="1">
                <a:solidFill>
                  <a:srgbClr val="3333FF"/>
                </a:solidFill>
              </a:rPr>
              <a:t>形容词性物主代词与名词性物主代词的形式、区别及其主要用法</a:t>
            </a:r>
            <a:r>
              <a:rPr lang="zh-CN" altLang="en-US"/>
              <a:t> </a:t>
            </a:r>
            <a:endParaRPr lang="zh-CN" altLang="en-US" b="1">
              <a:solidFill>
                <a:srgbClr val="3333FF"/>
              </a:solidFill>
            </a:endParaRPr>
          </a:p>
          <a:p>
            <a:pPr>
              <a:buNone/>
            </a:pPr>
            <a:r>
              <a:rPr lang="en-US" altLang="zh-CN" b="1">
                <a:solidFill>
                  <a:srgbClr val="3333FF"/>
                </a:solidFill>
              </a:rPr>
              <a:t>3.</a:t>
            </a:r>
            <a:r>
              <a:rPr lang="zh-CN" altLang="en-US" b="1">
                <a:solidFill>
                  <a:srgbClr val="3333FF"/>
                </a:solidFill>
              </a:rPr>
              <a:t>反身代词的形式和主要用法</a:t>
            </a:r>
            <a:endParaRPr lang="zh-CN" altLang="en-US" b="1">
              <a:solidFill>
                <a:srgbClr val="3333FF"/>
              </a:solidFill>
            </a:endParaRPr>
          </a:p>
          <a:p>
            <a:pPr>
              <a:buNone/>
            </a:pPr>
            <a:r>
              <a:rPr lang="en-US" altLang="zh-CN" b="1">
                <a:solidFill>
                  <a:srgbClr val="3333FF"/>
                </a:solidFill>
              </a:rPr>
              <a:t>4.</a:t>
            </a:r>
            <a:r>
              <a:rPr lang="zh-CN" altLang="en-US" b="1">
                <a:solidFill>
                  <a:srgbClr val="3333FF"/>
                </a:solidFill>
              </a:rPr>
              <a:t>指示代词的一般用法</a:t>
            </a:r>
            <a:r>
              <a:rPr lang="en-US" altLang="zh-CN" b="1">
                <a:solidFill>
                  <a:srgbClr val="3333FF"/>
                </a:solidFill>
              </a:rPr>
              <a:t>.</a:t>
            </a:r>
            <a:endParaRPr lang="en-US" altLang="zh-CN"/>
          </a:p>
          <a:p>
            <a:pPr>
              <a:buNone/>
            </a:pPr>
            <a:endParaRPr lang="en-US" altLang="zh-CN" b="1">
              <a:solidFill>
                <a:srgbClr val="3333FF"/>
              </a:solidFill>
            </a:endParaRPr>
          </a:p>
          <a:p>
            <a:pPr algn="just">
              <a:buNone/>
            </a:pPr>
            <a:endParaRPr lang="zh-CN" altLang="en-US" b="1">
              <a:solidFill>
                <a:srgbClr val="FF3300"/>
              </a:solidFill>
            </a:endParaRPr>
          </a:p>
        </p:txBody>
      </p:sp>
      <p:sp>
        <p:nvSpPr>
          <p:cNvPr id="58372" name="矩形 58371"/>
          <p:cNvSpPr/>
          <p:nvPr/>
        </p:nvSpPr>
        <p:spPr>
          <a:xfrm>
            <a:off x="2051050" y="188913"/>
            <a:ext cx="4038600" cy="1690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/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考点直击</a:t>
            </a:r>
            <a:endParaRPr lang="zh-CN" altLang="en-US" sz="36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0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</a:gradFill>
              <a:effectLst>
                <a:outerShdw dist="35921" dir="2699999" sy="50000" kx="2115830" algn="bl" rotWithShape="0">
                  <a:srgbClr val="C0C0C0"/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58373" name="图片 58372" descr="043">
            <a:hlinkClick action="ppaction://noaction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2950" y="2060575"/>
            <a:ext cx="503238" cy="477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4" name="图片 58373" descr="043">
            <a:hlinkClick action="ppaction://noaction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200" y="3141663"/>
            <a:ext cx="503238" cy="477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5" name="图片 58374" descr="043">
            <a:hlinkClick action="ppaction://noaction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500" y="3644900"/>
            <a:ext cx="503238" cy="477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6" name="图片 58375" descr="043">
            <a:hlinkClick action="ppaction://noaction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538" y="4292600"/>
            <a:ext cx="503237" cy="477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7" name="图片 58376" descr="GL_0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6188" y="188913"/>
            <a:ext cx="1214437" cy="1512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418" name="文本框 60417"/>
          <p:cNvSpPr txBox="1"/>
          <p:nvPr/>
        </p:nvSpPr>
        <p:spPr>
          <a:xfrm>
            <a:off x="1143000" y="1143000"/>
            <a:ext cx="7407275" cy="594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</a:rPr>
              <a:t>、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zh-CN" altLang="en-US" sz="3200" b="1">
                <a:latin typeface="Times New Roman" panose="02020603050405020304" pitchFamily="18" charset="0"/>
              </a:rPr>
              <a:t>人称代词有几类？</a:t>
            </a:r>
            <a:endParaRPr lang="zh-CN" altLang="en-US" sz="3200" b="1">
              <a:latin typeface="Times New Roman" panose="02020603050405020304" pitchFamily="18" charset="0"/>
            </a:endParaRPr>
          </a:p>
          <a:p>
            <a:endParaRPr lang="zh-CN" altLang="en-US" sz="3200" b="1">
              <a:latin typeface="Times New Roman" panose="02020603050405020304" pitchFamily="18" charset="0"/>
              <a:ea typeface="仿宋_GB2312" pitchFamily="49" charset="-122"/>
            </a:endParaRPr>
          </a:p>
          <a:p>
            <a:endParaRPr lang="zh-CN" altLang="en-US" sz="32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</a:rPr>
              <a:t>、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zh-CN" altLang="en-US" sz="3200" b="1">
                <a:latin typeface="Times New Roman" panose="02020603050405020304" pitchFamily="18" charset="0"/>
              </a:rPr>
              <a:t>人称代词的用法是：</a:t>
            </a:r>
            <a:endParaRPr lang="zh-CN" altLang="en-US" sz="3200" b="1">
              <a:latin typeface="Times New Roman" panose="02020603050405020304" pitchFamily="18" charset="0"/>
            </a:endParaRPr>
          </a:p>
          <a:p>
            <a:endParaRPr lang="zh-CN" altLang="en-US" sz="3200" b="1">
              <a:latin typeface="Times New Roman" panose="02020603050405020304" pitchFamily="18" charset="0"/>
              <a:ea typeface="仿宋_GB2312" pitchFamily="49" charset="-122"/>
            </a:endParaRPr>
          </a:p>
          <a:p>
            <a:endParaRPr lang="zh-CN" altLang="en-US" sz="3200" b="1">
              <a:latin typeface="Times New Roman" panose="02020603050405020304" pitchFamily="18" charset="0"/>
              <a:ea typeface="仿宋_GB2312" pitchFamily="49" charset="-122"/>
            </a:endParaRPr>
          </a:p>
          <a:p>
            <a:endParaRPr lang="zh-CN" altLang="en-US" sz="32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</a:rPr>
              <a:t>、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zh-CN" altLang="en-US" sz="3200" b="1">
                <a:latin typeface="Times New Roman" panose="02020603050405020304" pitchFamily="18" charset="0"/>
              </a:rPr>
              <a:t>物主代词有几种？如何区别？</a:t>
            </a:r>
            <a:endParaRPr lang="zh-CN" altLang="en-US" sz="3200" b="1">
              <a:latin typeface="Times New Roman" panose="02020603050405020304" pitchFamily="18" charset="0"/>
            </a:endParaRPr>
          </a:p>
          <a:p>
            <a:endParaRPr lang="zh-CN" altLang="en-US" sz="3200" b="1">
              <a:latin typeface="Times New Roman" panose="02020603050405020304" pitchFamily="18" charset="0"/>
              <a:ea typeface="仿宋_GB2312" pitchFamily="49" charset="-122"/>
            </a:endParaRPr>
          </a:p>
          <a:p>
            <a:endParaRPr lang="zh-CN" altLang="en-US" sz="2800" b="1">
              <a:latin typeface="Times New Roman" panose="02020603050405020304" pitchFamily="18" charset="0"/>
              <a:ea typeface="仿宋_GB2312" pitchFamily="49" charset="-122"/>
            </a:endParaRPr>
          </a:p>
          <a:p>
            <a:endParaRPr lang="zh-CN" altLang="en-US" sz="4000" b="1">
              <a:solidFill>
                <a:srgbClr val="FF33CC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60419" name="文本框 60418"/>
          <p:cNvSpPr txBox="1"/>
          <p:nvPr/>
        </p:nvSpPr>
        <p:spPr>
          <a:xfrm>
            <a:off x="2268538" y="158750"/>
            <a:ext cx="4402137" cy="8239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800" b="1">
                <a:solidFill>
                  <a:srgbClr val="FF33CC"/>
                </a:solidFill>
                <a:latin typeface="Tahoma" panose="020b0604030504040204" pitchFamily="34" charset="0"/>
              </a:rPr>
              <a:t>Try to answer</a:t>
            </a:r>
            <a:endParaRPr lang="en-US" altLang="zh-CN" sz="4800" b="1">
              <a:solidFill>
                <a:srgbClr val="FF33CC"/>
              </a:solidFill>
              <a:latin typeface="Tahoma" panose="020b0604030504040204" pitchFamily="34" charset="0"/>
            </a:endParaRPr>
          </a:p>
        </p:txBody>
      </p:sp>
      <p:sp>
        <p:nvSpPr>
          <p:cNvPr id="60420" name="文本框 60419"/>
          <p:cNvSpPr txBox="1"/>
          <p:nvPr/>
        </p:nvSpPr>
        <p:spPr>
          <a:xfrm>
            <a:off x="1676400" y="1619250"/>
            <a:ext cx="613568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4000" b="1">
                <a:solidFill>
                  <a:srgbClr val="0033CC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有两类：主格和宾格。</a:t>
            </a:r>
            <a:endParaRPr lang="zh-CN" altLang="en-US" sz="4000" b="1">
              <a:solidFill>
                <a:srgbClr val="0033CC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60421" name="文本框 60420"/>
          <p:cNvSpPr txBox="1"/>
          <p:nvPr/>
        </p:nvSpPr>
        <p:spPr>
          <a:xfrm>
            <a:off x="1403350" y="3213100"/>
            <a:ext cx="774065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>
                <a:solidFill>
                  <a:srgbClr val="FF33CC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    </a:t>
            </a:r>
            <a:r>
              <a:rPr lang="zh-CN" altLang="en-US" sz="3600" b="1">
                <a:solidFill>
                  <a:srgbClr val="0033CC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人称代词的</a:t>
            </a:r>
            <a:r>
              <a:rPr lang="zh-CN" altLang="en-US" sz="3600" b="1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主格</a:t>
            </a:r>
            <a:r>
              <a:rPr lang="zh-CN" altLang="en-US" sz="3600" b="1">
                <a:solidFill>
                  <a:srgbClr val="0033CC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在句中作</a:t>
            </a:r>
            <a:r>
              <a:rPr lang="zh-CN" altLang="en-US" sz="3600" b="1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主语</a:t>
            </a:r>
            <a:r>
              <a:rPr lang="zh-CN" altLang="en-US" sz="3600" b="1">
                <a:solidFill>
                  <a:srgbClr val="FF33CC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，</a:t>
            </a:r>
            <a:endParaRPr lang="zh-CN" altLang="en-US" sz="3600" b="1">
              <a:solidFill>
                <a:srgbClr val="FF33CC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r>
              <a:rPr lang="zh-CN" altLang="en-US" sz="3600" b="1">
                <a:solidFill>
                  <a:srgbClr val="00CC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    </a:t>
            </a:r>
            <a:r>
              <a:rPr lang="zh-CN" altLang="en-US" sz="3600" b="1">
                <a:solidFill>
                  <a:srgbClr val="0033CC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人称代词的</a:t>
            </a:r>
            <a:r>
              <a:rPr lang="zh-CN" altLang="en-US" sz="3600" b="1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宾格</a:t>
            </a:r>
            <a:r>
              <a:rPr lang="zh-CN" altLang="en-US" sz="3600" b="1">
                <a:solidFill>
                  <a:srgbClr val="0033CC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在句中作</a:t>
            </a:r>
            <a:r>
              <a:rPr lang="zh-CN" altLang="en-US" sz="3600" b="1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宾语</a:t>
            </a:r>
            <a:r>
              <a:rPr lang="zh-CN" altLang="en-US" sz="3600" b="1">
                <a:solidFill>
                  <a:srgbClr val="FF33CC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。</a:t>
            </a:r>
            <a:endParaRPr lang="zh-CN" altLang="en-US" sz="3600" b="1">
              <a:solidFill>
                <a:srgbClr val="FF33CC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pic>
        <p:nvPicPr>
          <p:cNvPr id="60422" name="图片 60421" descr="Q_0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685800"/>
            <a:ext cx="1066800" cy="1066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423" name="文本框 60422"/>
          <p:cNvSpPr txBox="1"/>
          <p:nvPr/>
        </p:nvSpPr>
        <p:spPr>
          <a:xfrm>
            <a:off x="468313" y="5013325"/>
            <a:ext cx="8964612" cy="549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000" b="1">
                <a:solidFill>
                  <a:srgbClr val="0033CC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有两种：形容词性物主代词和名词性物主代词。</a:t>
            </a:r>
            <a:endParaRPr lang="zh-CN" altLang="en-US" sz="3000" b="1">
              <a:solidFill>
                <a:srgbClr val="0033CC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60424" name="文本框 60423"/>
          <p:cNvSpPr txBox="1"/>
          <p:nvPr/>
        </p:nvSpPr>
        <p:spPr>
          <a:xfrm>
            <a:off x="468313" y="5373688"/>
            <a:ext cx="8964612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rgbClr val="0033CC"/>
                </a:solidFill>
                <a:latin typeface="Arial" pitchFamily="34" charset="0"/>
                <a:ea typeface="隶书" panose="02010509060101010101" pitchFamily="49" charset="-122"/>
              </a:rPr>
              <a:t>形容词性物主代词</a:t>
            </a:r>
            <a:r>
              <a:rPr lang="zh-CN" altLang="en-US" sz="3600" b="1">
                <a:solidFill>
                  <a:srgbClr val="FF3300"/>
                </a:solidFill>
                <a:latin typeface="Arial" pitchFamily="34" charset="0"/>
                <a:ea typeface="隶书" panose="02010509060101010101" pitchFamily="49" charset="-122"/>
              </a:rPr>
              <a:t>后面跟名词</a:t>
            </a:r>
            <a:r>
              <a:rPr lang="zh-CN" altLang="en-US" sz="3600" b="1">
                <a:solidFill>
                  <a:srgbClr val="0033CC"/>
                </a:solidFill>
                <a:latin typeface="Arial" pitchFamily="34" charset="0"/>
                <a:ea typeface="隶书" panose="02010509060101010101" pitchFamily="49" charset="-122"/>
              </a:rPr>
              <a:t>；</a:t>
            </a:r>
            <a:endParaRPr lang="zh-CN" altLang="en-US" sz="3600" b="1">
              <a:solidFill>
                <a:srgbClr val="0033CC"/>
              </a:solidFill>
              <a:latin typeface="Arial" pitchFamily="34" charset="0"/>
              <a:ea typeface="隶书" panose="02010509060101010101" pitchFamily="49" charset="-122"/>
            </a:endParaRPr>
          </a:p>
          <a:p>
            <a:pPr algn="ctr"/>
            <a:r>
              <a:rPr lang="zh-CN" altLang="en-US" sz="3600" b="1">
                <a:solidFill>
                  <a:srgbClr val="0033CC"/>
                </a:solidFill>
                <a:latin typeface="Arial" pitchFamily="34" charset="0"/>
                <a:ea typeface="隶书" panose="02010509060101010101" pitchFamily="49" charset="-122"/>
              </a:rPr>
              <a:t>名词性物主代词后面</a:t>
            </a:r>
            <a:r>
              <a:rPr lang="zh-CN" altLang="en-US" sz="3600" b="1">
                <a:solidFill>
                  <a:srgbClr val="FF3300"/>
                </a:solidFill>
                <a:latin typeface="Arial" pitchFamily="34" charset="0"/>
                <a:ea typeface="隶书" panose="02010509060101010101" pitchFamily="49" charset="-122"/>
              </a:rPr>
              <a:t>不能跟名词</a:t>
            </a:r>
            <a:r>
              <a:rPr lang="zh-CN" altLang="en-US" sz="3600" b="1">
                <a:solidFill>
                  <a:srgbClr val="0033CC"/>
                </a:solidFill>
                <a:latin typeface="Arial" pitchFamily="34" charset="0"/>
                <a:ea typeface="隶书" panose="02010509060101010101" pitchFamily="49" charset="-122"/>
              </a:rPr>
              <a:t>。</a:t>
            </a:r>
            <a:r>
              <a:rPr lang="zh-CN" altLang="en-US">
                <a:latin typeface="Arial" pitchFamily="34" charset="0"/>
              </a:rPr>
              <a:t> </a:t>
            </a:r>
            <a:endParaRPr lang="zh-CN" altLang="en-US" sz="3000" b="1">
              <a:solidFill>
                <a:srgbClr val="0033CC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/>
      <p:bldP spid="60420" grpId="0"/>
      <p:bldP spid="60421" grpId="0"/>
      <p:bldP spid="60423" grpId="0"/>
      <p:bldP spid="604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596" name="Text Box 4"/>
          <p:cNvSpPr txBox="1"/>
          <p:nvPr/>
        </p:nvSpPr>
        <p:spPr>
          <a:xfrm>
            <a:off x="1979613" y="2852738"/>
            <a:ext cx="27559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</a:rPr>
              <a:t>人称代词</a:t>
            </a:r>
            <a:endParaRPr lang="zh-CN" altLang="en-US" sz="40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598" name="AutoShape 6"/>
          <p:cNvSpPr/>
          <p:nvPr/>
        </p:nvSpPr>
        <p:spPr>
          <a:xfrm>
            <a:off x="4645025" y="2349500"/>
            <a:ext cx="144463" cy="1655763"/>
          </a:xfrm>
          <a:prstGeom prst="leftBrace">
            <a:avLst>
              <a:gd name="adj1" fmla="val 95512"/>
              <a:gd name="adj2" fmla="val 50000"/>
            </a:avLst>
          </a:prstGeom>
          <a:noFill/>
          <a:ln w="5080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0600" name="Text Box 8"/>
          <p:cNvSpPr txBox="1"/>
          <p:nvPr/>
        </p:nvSpPr>
        <p:spPr>
          <a:xfrm>
            <a:off x="4716463" y="2133600"/>
            <a:ext cx="23764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i="1">
                <a:solidFill>
                  <a:srgbClr val="FF0000"/>
                </a:solidFill>
                <a:latin typeface="Arial" pitchFamily="34" charset="0"/>
              </a:rPr>
              <a:t>主格</a:t>
            </a:r>
            <a:r>
              <a:rPr lang="zh-CN" altLang="en-US" sz="3600" b="1" i="1">
                <a:solidFill>
                  <a:srgbClr val="0000FF"/>
                </a:solidFill>
                <a:latin typeface="Arial" pitchFamily="34" charset="0"/>
              </a:rPr>
              <a:t>代词</a:t>
            </a:r>
            <a:endParaRPr lang="zh-CN" altLang="en-US" sz="3600" b="1" i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0601" name="Text Box 9"/>
          <p:cNvSpPr txBox="1"/>
          <p:nvPr/>
        </p:nvSpPr>
        <p:spPr>
          <a:xfrm>
            <a:off x="4787900" y="3573463"/>
            <a:ext cx="25209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i="1">
                <a:solidFill>
                  <a:srgbClr val="FF0000"/>
                </a:solidFill>
                <a:latin typeface="Arial" pitchFamily="34" charset="0"/>
              </a:rPr>
              <a:t>宾格</a:t>
            </a:r>
            <a:r>
              <a:rPr lang="zh-CN" altLang="en-US" sz="3600" b="1" i="1">
                <a:solidFill>
                  <a:srgbClr val="0000FF"/>
                </a:solidFill>
                <a:latin typeface="Arial" pitchFamily="34" charset="0"/>
              </a:rPr>
              <a:t>代词</a:t>
            </a:r>
            <a:endParaRPr lang="zh-CN" altLang="en-US" sz="3600" b="1" i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6154" name="文本框 6153"/>
          <p:cNvSpPr txBox="1"/>
          <p:nvPr/>
        </p:nvSpPr>
        <p:spPr>
          <a:xfrm>
            <a:off x="1404938" y="2925763"/>
            <a:ext cx="466725" cy="701675"/>
          </a:xfrm>
          <a:prstGeom prst="rect">
            <a:avLst/>
          </a:prstGeom>
          <a:noFill/>
          <a:ln w="9525">
            <a:noFill/>
          </a:ln>
          <a:effectLst>
            <a:prstShdw prst="shdw15" dir="16200000">
              <a:schemeClr val="bg2">
                <a:alpha val="50000"/>
              </a:schemeClr>
            </a:prstShdw>
          </a:effec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 b="1">
                <a:solidFill>
                  <a:srgbClr val="0000FF"/>
                </a:solidFill>
                <a:latin typeface="Arial" pitchFamily="34" charset="0"/>
              </a:rPr>
              <a:t>1</a:t>
            </a:r>
            <a:endParaRPr lang="en-US" altLang="zh-CN" sz="4000" b="1">
              <a:solidFill>
                <a:srgbClr val="0000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dur="8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0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0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0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dur="8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10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10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10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/>
      <p:bldP spid="61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42" name="内容占位符 61441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324600"/>
          </a:xfrm>
        </p:spPr>
        <p:txBody>
          <a:bodyPr/>
          <a:lstStyle/>
          <a:p>
            <a:pPr>
              <a:buNone/>
            </a:pPr>
            <a:r>
              <a:rPr lang="en-US" altLang="zh-CN" b="1">
                <a:solidFill>
                  <a:srgbClr val="000099"/>
                </a:solidFill>
              </a:rPr>
              <a:t>1.</a:t>
            </a:r>
            <a:r>
              <a:rPr lang="zh-CN" altLang="en-US" sz="3600" b="1">
                <a:solidFill>
                  <a:srgbClr val="FF33CC"/>
                </a:solidFill>
                <a:ea typeface="黑体" panose="02010609060101010101" pitchFamily="49" charset="-122"/>
              </a:rPr>
              <a:t>人称代词  </a:t>
            </a:r>
            <a:r>
              <a:rPr lang="en-US" altLang="zh-CN" sz="2800" b="1">
                <a:solidFill>
                  <a:srgbClr val="000099"/>
                </a:solidFill>
              </a:rPr>
              <a:t>(</a:t>
            </a:r>
            <a:r>
              <a:rPr lang="zh-CN" altLang="en-US" sz="2800" b="1">
                <a:solidFill>
                  <a:srgbClr val="000099"/>
                </a:solidFill>
              </a:rPr>
              <a:t>表示 “我、你、他、她、它、我们、你们、他们”的词叫人称代词）</a:t>
            </a:r>
            <a:endParaRPr lang="zh-CN" altLang="en-US" sz="2800" b="1">
              <a:solidFill>
                <a:srgbClr val="000099"/>
              </a:solidFill>
            </a:endParaRPr>
          </a:p>
        </p:txBody>
      </p:sp>
      <p:graphicFrame>
        <p:nvGraphicFramePr>
          <p:cNvPr id="61443" name="表格 61442"/>
          <p:cNvGraphicFramePr>
            <a:graphicFrameLocks noGrp="1"/>
          </p:cNvGraphicFramePr>
          <p:nvPr/>
        </p:nvGraphicFramePr>
        <p:xfrm>
          <a:off x="0" y="1196975"/>
          <a:ext cx="9036050" cy="4157663"/>
        </p:xfrm>
        <a:graphic>
          <a:graphicData uri="http://schemas.openxmlformats.org/drawingml/2006/table">
            <a:tbl>
              <a:tblPr/>
              <a:tblGrid>
                <a:gridCol w="1187450"/>
                <a:gridCol w="1008063"/>
                <a:gridCol w="936625"/>
                <a:gridCol w="1008062"/>
                <a:gridCol w="1008063"/>
                <a:gridCol w="936625"/>
                <a:gridCol w="935037"/>
                <a:gridCol w="720725"/>
                <a:gridCol w="1295400"/>
              </a:tblGrid>
              <a:tr h="1543050">
                <a:tc rowSpan="2"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r" fontAlgn="ctr">
                        <a:buNone/>
                      </a:pPr>
                      <a:r>
                        <a:rPr lang="zh-CN" altLang="en-US" b="1"/>
                        <a:t>        人称</a:t>
                      </a:r>
                      <a:endParaRPr lang="zh-CN" altLang="en-US" b="1"/>
                    </a:p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  <a:p>
                      <a:pPr marL="0" lvl="0" indent="0" fontAlgn="ctr">
                        <a:buNone/>
                      </a:pPr>
                      <a:r>
                        <a:rPr lang="zh-CN" altLang="en-US" b="1"/>
                        <a:t>分类 </a:t>
                      </a: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 w="12700" cap="rnd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endParaRPr lang="zh-CN" altLang="en-US" b="1"/>
                    </a:p>
                    <a:p>
                      <a:pPr marL="0" lvl="0" indent="0" algn="ctr" fontAlgn="ctr">
                        <a:buNone/>
                      </a:pPr>
                      <a:r>
                        <a:rPr lang="zh-CN" altLang="en-US" b="1"/>
                        <a:t>第一人称 </a:t>
                      </a:r>
                      <a:endParaRPr lang="zh-CN" altLang="en-US" b="1"/>
                    </a:p>
                    <a:p>
                      <a:pPr marL="0" lvl="0" indent="0" algn="ctr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endParaRPr lang="zh-CN" altLang="en-US" b="1"/>
                    </a:p>
                    <a:p>
                      <a:pPr marL="0" lvl="0" indent="0" algn="ctr" fontAlgn="ctr">
                        <a:buNone/>
                      </a:pPr>
                      <a:r>
                        <a:rPr lang="zh-CN" altLang="en-US" b="1"/>
                        <a:t>第二人称 </a:t>
                      </a:r>
                      <a:endParaRPr lang="zh-CN" altLang="en-US" b="1"/>
                    </a:p>
                    <a:p>
                      <a:pPr marL="0" lvl="0" indent="0" algn="ctr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endParaRPr lang="zh-CN" altLang="en-US" b="1"/>
                    </a:p>
                    <a:p>
                      <a:pPr marL="0" lvl="0" indent="0" algn="ctr" fontAlgn="ctr">
                        <a:buNone/>
                      </a:pPr>
                      <a:r>
                        <a:rPr lang="zh-CN" altLang="en-US" b="1"/>
                        <a:t>第三人称 </a:t>
                      </a:r>
                      <a:endParaRPr lang="zh-CN" altLang="en-US" b="1"/>
                    </a:p>
                    <a:p>
                      <a:pPr marL="0" lvl="0" indent="0" algn="ctr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b="1"/>
                        <a:t>单数 </a:t>
                      </a: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b="1"/>
                        <a:t>复数 </a:t>
                      </a: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r>
                        <a:rPr lang="zh-CN" altLang="en-US" b="1"/>
                        <a:t>单数 </a:t>
                      </a: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r>
                        <a:rPr lang="zh-CN" altLang="en-US" b="1"/>
                        <a:t>复数 </a:t>
                      </a: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r>
                        <a:rPr lang="zh-CN" altLang="en-US" b="1"/>
                        <a:t>         单数</a:t>
                      </a: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r>
                        <a:rPr lang="zh-CN" altLang="en-US" b="1"/>
                        <a:t>复数</a:t>
                      </a: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0288"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b="1"/>
                        <a:t> 主 格 </a:t>
                      </a:r>
                      <a:endParaRPr lang="zh-CN" altLang="en-US" b="1"/>
                    </a:p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75"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fontAlgn="b">
                        <a:buNone/>
                      </a:pPr>
                      <a:r>
                        <a:rPr lang="zh-CN" altLang="en-US" b="1"/>
                        <a:t>宾格</a:t>
                      </a:r>
                      <a:endParaRPr lang="zh-CN" altLang="en-US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491" name="文本框 61490"/>
          <p:cNvSpPr txBox="1"/>
          <p:nvPr/>
        </p:nvSpPr>
        <p:spPr>
          <a:xfrm>
            <a:off x="1476375" y="3357563"/>
            <a:ext cx="431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I</a:t>
            </a:r>
            <a:r>
              <a:rPr lang="en-US" altLang="zh-CN" sz="3600" b="1">
                <a:solidFill>
                  <a:srgbClr val="CC3300"/>
                </a:solidFill>
                <a:latin typeface="Tahoma" panose="020b0604030504040204" pitchFamily="34" charset="0"/>
              </a:rPr>
              <a:t> </a:t>
            </a:r>
            <a:endParaRPr lang="en-US" altLang="zh-CN" sz="3600" b="1">
              <a:solidFill>
                <a:srgbClr val="CC3300"/>
              </a:solidFill>
              <a:latin typeface="Tahoma" panose="020b0604030504040204" pitchFamily="34" charset="0"/>
            </a:endParaRPr>
          </a:p>
        </p:txBody>
      </p:sp>
      <p:sp>
        <p:nvSpPr>
          <p:cNvPr id="61492" name="文本框 61491"/>
          <p:cNvSpPr txBox="1"/>
          <p:nvPr/>
        </p:nvSpPr>
        <p:spPr>
          <a:xfrm>
            <a:off x="2268538" y="3357563"/>
            <a:ext cx="8636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we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1493" name="文本框 61492"/>
          <p:cNvSpPr txBox="1"/>
          <p:nvPr/>
        </p:nvSpPr>
        <p:spPr>
          <a:xfrm>
            <a:off x="1258888" y="4365625"/>
            <a:ext cx="9366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me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94" name="文本框 61493"/>
          <p:cNvSpPr txBox="1"/>
          <p:nvPr/>
        </p:nvSpPr>
        <p:spPr>
          <a:xfrm>
            <a:off x="2339975" y="4365625"/>
            <a:ext cx="86518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us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1495" name="文本框 61494"/>
          <p:cNvSpPr txBox="1"/>
          <p:nvPr/>
        </p:nvSpPr>
        <p:spPr>
          <a:xfrm>
            <a:off x="3203575" y="3357563"/>
            <a:ext cx="11525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ahoma" panose="020b0604030504040204" pitchFamily="34" charset="0"/>
              </a:rPr>
              <a:t>you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1496" name="文本框 61495"/>
          <p:cNvSpPr txBox="1"/>
          <p:nvPr/>
        </p:nvSpPr>
        <p:spPr>
          <a:xfrm>
            <a:off x="4211638" y="3357563"/>
            <a:ext cx="1081087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ahoma" panose="020b0604030504040204" pitchFamily="34" charset="0"/>
              </a:rPr>
              <a:t>you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1497" name="文本框 61496"/>
          <p:cNvSpPr txBox="1"/>
          <p:nvPr/>
        </p:nvSpPr>
        <p:spPr>
          <a:xfrm>
            <a:off x="3132138" y="4365625"/>
            <a:ext cx="10795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ahoma" panose="020b0604030504040204" pitchFamily="34" charset="0"/>
              </a:rPr>
              <a:t>you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1498" name="文本框 61497"/>
          <p:cNvSpPr txBox="1"/>
          <p:nvPr/>
        </p:nvSpPr>
        <p:spPr>
          <a:xfrm>
            <a:off x="4140200" y="4365625"/>
            <a:ext cx="1223963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ahoma" panose="020b0604030504040204" pitchFamily="34" charset="0"/>
              </a:rPr>
              <a:t>you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1499" name="文本框 61498"/>
          <p:cNvSpPr txBox="1"/>
          <p:nvPr/>
        </p:nvSpPr>
        <p:spPr>
          <a:xfrm>
            <a:off x="5292725" y="3357563"/>
            <a:ext cx="6858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he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500" name="文本框 61499"/>
          <p:cNvSpPr txBox="1"/>
          <p:nvPr/>
        </p:nvSpPr>
        <p:spPr>
          <a:xfrm>
            <a:off x="6011863" y="3357563"/>
            <a:ext cx="9144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she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1501" name="文本框 61500"/>
          <p:cNvSpPr txBox="1"/>
          <p:nvPr/>
        </p:nvSpPr>
        <p:spPr>
          <a:xfrm>
            <a:off x="7092950" y="3357563"/>
            <a:ext cx="7620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ahoma" panose="020b0604030504040204" pitchFamily="34" charset="0"/>
              </a:rPr>
              <a:t>it </a:t>
            </a:r>
            <a:endParaRPr lang="en-US" altLang="zh-CN" sz="3200" b="1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61502" name="文本框 61501"/>
          <p:cNvSpPr txBox="1"/>
          <p:nvPr/>
        </p:nvSpPr>
        <p:spPr>
          <a:xfrm>
            <a:off x="5148263" y="4365625"/>
            <a:ext cx="1081087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him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503" name="文本框 61502"/>
          <p:cNvSpPr txBox="1"/>
          <p:nvPr/>
        </p:nvSpPr>
        <p:spPr>
          <a:xfrm>
            <a:off x="6084888" y="4365625"/>
            <a:ext cx="9366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her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504" name="文本框 61503"/>
          <p:cNvSpPr txBox="1"/>
          <p:nvPr/>
        </p:nvSpPr>
        <p:spPr>
          <a:xfrm>
            <a:off x="7164388" y="4365625"/>
            <a:ext cx="54927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ahoma" panose="020b0604030504040204" pitchFamily="34" charset="0"/>
              </a:rPr>
              <a:t>it</a:t>
            </a:r>
            <a:endParaRPr lang="en-US" altLang="zh-CN" sz="3200" b="1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61505" name="文本框 61504"/>
          <p:cNvSpPr txBox="1"/>
          <p:nvPr/>
        </p:nvSpPr>
        <p:spPr>
          <a:xfrm>
            <a:off x="7885113" y="3357563"/>
            <a:ext cx="1258887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they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506" name="文本框 61505"/>
          <p:cNvSpPr txBox="1"/>
          <p:nvPr/>
        </p:nvSpPr>
        <p:spPr>
          <a:xfrm>
            <a:off x="7740650" y="4365625"/>
            <a:ext cx="125888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</a:rPr>
              <a:t>them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1507" name="矩形 61506"/>
          <p:cNvSpPr/>
          <p:nvPr/>
        </p:nvSpPr>
        <p:spPr>
          <a:xfrm>
            <a:off x="0" y="5445125"/>
            <a:ext cx="9144000" cy="106680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/>
            <a:r>
              <a:rPr lang="zh-CN" altLang="en-US" sz="3200" b="1">
                <a:latin typeface="Times New Roman" panose="02020603050405020304" pitchFamily="18" charset="0"/>
              </a:rPr>
              <a:t>用法口诀：  </a:t>
            </a:r>
            <a:r>
              <a:rPr lang="zh-CN" altLang="en-US" sz="3200" b="1" i="1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人称代词分两格，主格宾格来分说；</a:t>
            </a:r>
            <a:endParaRPr lang="zh-CN" altLang="en-US" sz="3200" b="1" i="1">
              <a:solidFill>
                <a:srgbClr val="CC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/>
            <a:r>
              <a:rPr lang="zh-CN" altLang="en-US" sz="3200" b="1" i="1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　　　 主格定把主语作，宾格作宾不会错。</a:t>
            </a:r>
            <a:r>
              <a:rPr lang="zh-CN" altLang="en-US" sz="2800" b="1">
                <a:solidFill>
                  <a:srgbClr val="CC0066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>
              <a:solidFill>
                <a:srgbClr val="CC00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1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1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1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1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1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1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1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1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91" grpId="0"/>
      <p:bldP spid="61492" grpId="0"/>
      <p:bldP spid="61493" grpId="0"/>
      <p:bldP spid="61494" grpId="0"/>
      <p:bldP spid="61495" grpId="0"/>
      <p:bldP spid="61496" grpId="0"/>
      <p:bldP spid="61497" grpId="0"/>
      <p:bldP spid="61498" grpId="0"/>
      <p:bldP spid="61499" grpId="0"/>
      <p:bldP spid="61500" grpId="0"/>
      <p:bldP spid="61501" grpId="0"/>
      <p:bldP spid="61502" grpId="0"/>
      <p:bldP spid="61503" grpId="0"/>
      <p:bldP spid="61504" grpId="0"/>
      <p:bldP spid="61505" grpId="0"/>
      <p:bldP spid="61506" grpId="0"/>
      <p:bldP spid="6150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762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836613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4000" b="1" i="1">
                <a:solidFill>
                  <a:srgbClr val="FF0000"/>
                </a:solidFill>
              </a:rPr>
              <a:t>人称代词（主格、宾格）的用法：</a:t>
            </a:r>
            <a:endParaRPr lang="zh-CN" altLang="en-US" sz="4000" b="1" i="1">
              <a:solidFill>
                <a:srgbClr val="FF0000"/>
              </a:solidFill>
            </a:endParaRPr>
          </a:p>
        </p:txBody>
      </p:sp>
      <p:sp>
        <p:nvSpPr>
          <p:cNvPr id="117763" name="Rectangle 3"/>
          <p:cNvSpPr>
            <a:spLocks noGrp="1"/>
          </p:cNvSpPr>
          <p:nvPr>
            <p:ph idx="1"/>
          </p:nvPr>
        </p:nvSpPr>
        <p:spPr>
          <a:xfrm>
            <a:off x="611188" y="1412875"/>
            <a:ext cx="8229600" cy="3024188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>
                <a:latin typeface="Times New Roman" panose="02020603050405020304" pitchFamily="18" charset="0"/>
              </a:rPr>
              <a:t>’m a teacher.</a:t>
            </a:r>
            <a:endParaRPr lang="en-US" altLang="zh-CN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He</a:t>
            </a:r>
            <a:r>
              <a:rPr lang="en-US" altLang="zh-CN">
                <a:latin typeface="Times New Roman" panose="02020603050405020304" pitchFamily="18" charset="0"/>
              </a:rPr>
              <a:t> is my student.</a:t>
            </a:r>
            <a:endParaRPr lang="en-US" altLang="zh-CN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We</a:t>
            </a:r>
            <a:r>
              <a:rPr lang="en-US" altLang="zh-CN">
                <a:latin typeface="Times New Roman" panose="02020603050405020304" pitchFamily="18" charset="0"/>
              </a:rPr>
              <a:t> are all Chinese.</a:t>
            </a:r>
            <a:endParaRPr lang="en-US" altLang="zh-CN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>
                <a:latin typeface="Times New Roman" panose="02020603050405020304" pitchFamily="18" charset="0"/>
              </a:rPr>
              <a:t>My parents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love</a:t>
            </a:r>
            <a:r>
              <a:rPr lang="en-US" altLang="zh-CN">
                <a:latin typeface="Times New Roman" panose="02020603050405020304" pitchFamily="18" charset="0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Times New Roman" panose="02020603050405020304" pitchFamily="18" charset="0"/>
              </a:rPr>
              <a:t>me</a:t>
            </a:r>
            <a:r>
              <a:rPr lang="en-US" altLang="zh-CN">
                <a:latin typeface="Times New Roman" panose="02020603050405020304" pitchFamily="18" charset="0"/>
              </a:rPr>
              <a:t>, and I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love</a:t>
            </a:r>
            <a:r>
              <a:rPr lang="en-US" altLang="zh-CN">
                <a:latin typeface="Times New Roman" panose="02020603050405020304" pitchFamily="18" charset="0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Times New Roman" panose="02020603050405020304" pitchFamily="18" charset="0"/>
              </a:rPr>
              <a:t>them</a:t>
            </a:r>
            <a:r>
              <a:rPr lang="en-US" altLang="zh-CN">
                <a:latin typeface="Times New Roman" panose="02020603050405020304" pitchFamily="18" charset="0"/>
              </a:rPr>
              <a:t>, too.</a:t>
            </a:r>
            <a:endParaRPr lang="en-US" altLang="zh-CN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>
                <a:latin typeface="Times New Roman" panose="02020603050405020304" pitchFamily="18" charset="0"/>
              </a:rPr>
              <a:t>English is my favorite subject, and I’m good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at</a:t>
            </a:r>
            <a:r>
              <a:rPr lang="en-US" altLang="zh-CN">
                <a:latin typeface="Times New Roman" panose="02020603050405020304" pitchFamily="18" charset="0"/>
              </a:rPr>
              <a:t> </a:t>
            </a:r>
            <a:r>
              <a:rPr lang="en-US" altLang="zh-CN">
                <a:solidFill>
                  <a:srgbClr val="0000FF"/>
                </a:solidFill>
                <a:latin typeface="Times New Roman" panose="02020603050405020304" pitchFamily="18" charset="0"/>
              </a:rPr>
              <a:t>it</a:t>
            </a:r>
            <a:r>
              <a:rPr lang="en-US" altLang="zh-CN">
                <a:latin typeface="Times New Roman" panose="02020603050405020304" pitchFamily="18" charset="0"/>
              </a:rPr>
              <a:t>.</a:t>
            </a:r>
            <a:endParaRPr lang="en-US" altLang="zh-CN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endParaRPr lang="en-US" altLang="zh-CN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endParaRPr lang="en-US" altLang="zh-CN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7764" name="Text Box 4"/>
          <p:cNvSpPr txBox="1"/>
          <p:nvPr/>
        </p:nvSpPr>
        <p:spPr>
          <a:xfrm>
            <a:off x="0" y="4652963"/>
            <a:ext cx="1458913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Arial" pitchFamily="34" charset="0"/>
              </a:rPr>
              <a:t>结论</a:t>
            </a:r>
            <a:r>
              <a:rPr lang="zh-CN" altLang="en-US" sz="3600" b="1">
                <a:solidFill>
                  <a:srgbClr val="FF0000"/>
                </a:solidFill>
                <a:latin typeface="Arial" pitchFamily="34" charset="0"/>
              </a:rPr>
              <a:t>：</a:t>
            </a:r>
            <a:endParaRPr lang="zh-CN" altLang="en-US" sz="36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7765" name="Text Box 5"/>
          <p:cNvSpPr txBox="1"/>
          <p:nvPr/>
        </p:nvSpPr>
        <p:spPr>
          <a:xfrm>
            <a:off x="973138" y="4797425"/>
            <a:ext cx="8170862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1. 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主格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代词作</a:t>
            </a:r>
            <a:r>
              <a:rPr lang="en-US" altLang="zh-CN" sz="2800">
                <a:solidFill>
                  <a:srgbClr val="FF0000"/>
                </a:solidFill>
                <a:latin typeface="Arial" pitchFamily="34" charset="0"/>
              </a:rPr>
              <a:t>_______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，放在</a:t>
            </a:r>
            <a:r>
              <a:rPr lang="en-US" altLang="zh-CN" sz="2800">
                <a:solidFill>
                  <a:srgbClr val="FF0000"/>
                </a:solidFill>
                <a:latin typeface="Arial" pitchFamily="34" charset="0"/>
              </a:rPr>
              <a:t>______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（           ）。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7766" name="Text Box 6"/>
          <p:cNvSpPr txBox="1"/>
          <p:nvPr/>
        </p:nvSpPr>
        <p:spPr>
          <a:xfrm>
            <a:off x="1042988" y="5373688"/>
            <a:ext cx="786130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2. 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宾格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代词作</a:t>
            </a:r>
            <a:r>
              <a:rPr lang="en-US" altLang="zh-CN" sz="2800">
                <a:solidFill>
                  <a:srgbClr val="FF0000"/>
                </a:solidFill>
                <a:latin typeface="Arial" pitchFamily="34" charset="0"/>
              </a:rPr>
              <a:t>_______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， 放在</a:t>
            </a:r>
            <a:r>
              <a:rPr lang="en-US" altLang="zh-CN" sz="2800">
                <a:solidFill>
                  <a:srgbClr val="FF0000"/>
                </a:solidFill>
                <a:latin typeface="Arial" pitchFamily="34" charset="0"/>
              </a:rPr>
              <a:t>_____________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。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7768" name="Text Box 8"/>
          <p:cNvSpPr txBox="1"/>
          <p:nvPr/>
        </p:nvSpPr>
        <p:spPr>
          <a:xfrm>
            <a:off x="3419475" y="4724400"/>
            <a:ext cx="10080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主语</a:t>
            </a:r>
            <a:endParaRPr lang="zh-CN" altLang="en-US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7769" name="Text Box 9"/>
          <p:cNvSpPr txBox="1"/>
          <p:nvPr/>
        </p:nvSpPr>
        <p:spPr>
          <a:xfrm>
            <a:off x="5867400" y="4797425"/>
            <a:ext cx="10795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句首</a:t>
            </a:r>
            <a:endParaRPr lang="zh-CN" altLang="en-US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7770" name="Text Box 10"/>
          <p:cNvSpPr txBox="1"/>
          <p:nvPr/>
        </p:nvSpPr>
        <p:spPr>
          <a:xfrm>
            <a:off x="7235825" y="4724400"/>
            <a:ext cx="12557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动词前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7771" name="Rectangle 11"/>
          <p:cNvSpPr/>
          <p:nvPr/>
        </p:nvSpPr>
        <p:spPr>
          <a:xfrm>
            <a:off x="3419475" y="5373688"/>
            <a:ext cx="122396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宾语</a:t>
            </a:r>
            <a:endParaRPr lang="zh-CN" altLang="en-US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7772" name="Rectangle 12"/>
          <p:cNvSpPr/>
          <p:nvPr/>
        </p:nvSpPr>
        <p:spPr>
          <a:xfrm>
            <a:off x="5867400" y="5300663"/>
            <a:ext cx="25209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动词或介词后</a:t>
            </a:r>
            <a:endParaRPr lang="zh-CN" altLang="en-US" sz="2800" b="1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7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7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  <p:bldP spid="117763" grpId="0" uiExpand="1" build="p"/>
      <p:bldP spid="1177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90" name="云形标注 63489"/>
          <p:cNvSpPr/>
          <p:nvPr/>
        </p:nvSpPr>
        <p:spPr>
          <a:xfrm>
            <a:off x="0" y="0"/>
            <a:ext cx="1835150" cy="404813"/>
          </a:xfrm>
          <a:prstGeom prst="cloudCallout">
            <a:avLst>
              <a:gd name="adj1" fmla="val 62458"/>
              <a:gd name="adj2" fmla="val 167255"/>
            </a:avLst>
          </a:prstGeom>
          <a:solidFill>
            <a:schemeClr val="bg1"/>
          </a:solidFill>
          <a:ln w="9525" cap="rnd" cmpd="sng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</a:rPr>
              <a:t>注：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文本框 63490"/>
          <p:cNvSpPr txBox="1"/>
          <p:nvPr/>
        </p:nvSpPr>
        <p:spPr>
          <a:xfrm>
            <a:off x="0" y="404813"/>
            <a:ext cx="9144000" cy="30146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</a:rPr>
              <a:t>1. Last Sunday everybody went to the cinema except____.</a:t>
            </a:r>
            <a:endParaRPr lang="en-US" altLang="zh-CN" sz="2800" b="1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</a:rPr>
              <a:t>  </a:t>
            </a:r>
            <a:r>
              <a:rPr lang="en-US" altLang="zh-CN" sz="2800" b="1">
                <a:latin typeface="Times New Roman" panose="02020603050405020304" pitchFamily="18" charset="0"/>
              </a:rPr>
              <a:t>A. me and Tom        B. Tom and I           C. Tom and me</a:t>
            </a:r>
            <a:endParaRPr lang="en-US" altLang="zh-CN" sz="2800" b="1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</a:rPr>
              <a:t>2.  _______have never been to Beijing.</a:t>
            </a:r>
            <a:endParaRPr lang="en-US" altLang="zh-CN" sz="2800" b="1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zh-CN" sz="2500" b="1">
                <a:latin typeface="Times New Roman" panose="02020603050405020304" pitchFamily="18" charset="0"/>
              </a:rPr>
              <a:t>A. We, you and they    B. You, they and we   C. You, them and us</a:t>
            </a:r>
            <a:endParaRPr lang="en-US" altLang="zh-CN" sz="2500" b="1"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</a:pPr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63492" name="文本框 63491"/>
          <p:cNvSpPr txBox="1"/>
          <p:nvPr/>
        </p:nvSpPr>
        <p:spPr>
          <a:xfrm>
            <a:off x="8101013" y="333375"/>
            <a:ext cx="83978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40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3" name="文本框 63492"/>
          <p:cNvSpPr txBox="1"/>
          <p:nvPr/>
        </p:nvSpPr>
        <p:spPr>
          <a:xfrm>
            <a:off x="611188" y="1557338"/>
            <a:ext cx="83978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endParaRPr lang="en-US" altLang="zh-CN" sz="40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4" name="文本框 63493"/>
          <p:cNvSpPr txBox="1"/>
          <p:nvPr/>
        </p:nvSpPr>
        <p:spPr>
          <a:xfrm>
            <a:off x="0" y="2781300"/>
            <a:ext cx="9144000" cy="137318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3300"/>
                </a:solidFill>
                <a:latin typeface="Arial" pitchFamily="34" charset="0"/>
              </a:rPr>
              <a:t>★</a:t>
            </a:r>
            <a:r>
              <a:rPr lang="zh-CN" altLang="en-US">
                <a:latin typeface="Arial" pitchFamily="34" charset="0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</a:rPr>
              <a:t>几个人称代词并列使用时</a:t>
            </a:r>
            <a:r>
              <a:rPr lang="en-US" altLang="zh-CN" sz="2800" b="1">
                <a:latin typeface="Times New Roman" panose="02020603050405020304" pitchFamily="18" charset="0"/>
              </a:rPr>
              <a:t>,</a:t>
            </a:r>
            <a:r>
              <a:rPr lang="zh-CN" altLang="en-US" sz="2800" b="1">
                <a:latin typeface="Times New Roman" panose="02020603050405020304" pitchFamily="18" charset="0"/>
              </a:rPr>
              <a:t>单数代词的人称顺序常为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</a:rPr>
              <a:t>你、他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</a:rPr>
              <a:t>她、我</a:t>
            </a:r>
            <a:r>
              <a:rPr lang="zh-CN" altLang="en-US" sz="2800" b="1">
                <a:latin typeface="Times New Roman" panose="02020603050405020304" pitchFamily="18" charset="0"/>
              </a:rPr>
              <a:t>。复数代词的人称代词顺序为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</a:rPr>
              <a:t>我们、你们、他们</a:t>
            </a:r>
            <a:r>
              <a:rPr lang="zh-CN" altLang="en-US" sz="2800" b="1">
                <a:latin typeface="Times New Roman" panose="02020603050405020304" pitchFamily="18" charset="0"/>
              </a:rPr>
              <a:t>。即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we, you and they</a:t>
            </a:r>
            <a:r>
              <a:rPr lang="en-US" altLang="zh-CN" sz="2800" b="1">
                <a:latin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</a:rPr>
              <a:t>主格</a:t>
            </a:r>
            <a:r>
              <a:rPr lang="en-US" altLang="zh-CN" sz="2800" b="1">
                <a:latin typeface="Times New Roman" panose="02020603050405020304" pitchFamily="18" charset="0"/>
              </a:rPr>
              <a:t>); 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us, you and them</a:t>
            </a:r>
            <a:r>
              <a:rPr lang="en-US" altLang="zh-CN" sz="2800" b="1">
                <a:latin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</a:rPr>
              <a:t>宾格</a:t>
            </a:r>
            <a:r>
              <a:rPr lang="en-US" altLang="zh-CN" sz="2800" b="1">
                <a:latin typeface="Times New Roman" panose="02020603050405020304" pitchFamily="18" charset="0"/>
              </a:rPr>
              <a:t>).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3495" name="文本框 63494"/>
          <p:cNvSpPr txBox="1"/>
          <p:nvPr/>
        </p:nvSpPr>
        <p:spPr>
          <a:xfrm>
            <a:off x="0" y="4292600"/>
            <a:ext cx="91440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>
              <a:spcBef>
                <a:spcPct val="50000"/>
              </a:spcBef>
            </a:pPr>
            <a:r>
              <a:rPr lang="en-US" altLang="zh-CN" sz="3200" b="1">
                <a:solidFill>
                  <a:srgbClr val="080808"/>
                </a:solidFill>
                <a:latin typeface="Tahoma" panose="020b0604030504040204" pitchFamily="34" charset="0"/>
              </a:rPr>
              <a:t>1. </a:t>
            </a:r>
            <a:r>
              <a:rPr lang="en-US" altLang="zh-CN" sz="3200" b="1">
                <a:latin typeface="Tahoma" panose="020b0604030504040204" pitchFamily="34" charset="0"/>
              </a:rPr>
              <a:t>-- Who broke the window? --______.</a:t>
            </a:r>
            <a:endParaRPr lang="en-US" altLang="zh-CN" sz="3200" b="1">
              <a:solidFill>
                <a:srgbClr val="080808"/>
              </a:solidFill>
              <a:latin typeface="Tahoma" panose="020b0604030504040204" pitchFamily="34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altLang="zh-CN" sz="3200" b="1">
                <a:solidFill>
                  <a:srgbClr val="080808"/>
                </a:solidFill>
                <a:latin typeface="Tahoma" panose="020b0604030504040204" pitchFamily="34" charset="0"/>
              </a:rPr>
              <a:t>  </a:t>
            </a:r>
            <a:r>
              <a:rPr lang="en-US" altLang="zh-CN" sz="2500" b="1">
                <a:latin typeface="Tahoma" panose="020b0604030504040204" pitchFamily="34" charset="0"/>
              </a:rPr>
              <a:t>A. Li Ming and I    B. I and Li Ming     C. Li Ming and me</a:t>
            </a:r>
            <a:endParaRPr lang="en-US" altLang="zh-CN" sz="2500" b="1">
              <a:latin typeface="Tahoma" panose="020b0604030504040204" pitchFamily="34" charset="0"/>
            </a:endParaRPr>
          </a:p>
        </p:txBody>
      </p:sp>
      <p:sp>
        <p:nvSpPr>
          <p:cNvPr id="63496" name="文本框 63495"/>
          <p:cNvSpPr txBox="1"/>
          <p:nvPr/>
        </p:nvSpPr>
        <p:spPr>
          <a:xfrm>
            <a:off x="6732588" y="4149725"/>
            <a:ext cx="504825" cy="1189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                                              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7" name="文本框 63496"/>
          <p:cNvSpPr txBox="1"/>
          <p:nvPr/>
        </p:nvSpPr>
        <p:spPr>
          <a:xfrm>
            <a:off x="0" y="5516563"/>
            <a:ext cx="9144000" cy="11287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b="1">
                <a:solidFill>
                  <a:srgbClr val="FF3300"/>
                </a:solidFill>
                <a:latin typeface="Arial" pitchFamily="34" charset="0"/>
              </a:rPr>
              <a:t> </a:t>
            </a:r>
            <a:r>
              <a:rPr lang="zh-CN" altLang="en-US" b="1">
                <a:solidFill>
                  <a:srgbClr val="FF3300"/>
                </a:solidFill>
                <a:latin typeface="Arial" pitchFamily="34" charset="0"/>
              </a:rPr>
              <a:t>★</a:t>
            </a:r>
            <a:r>
              <a:rPr lang="zh-CN" altLang="en-US">
                <a:latin typeface="Arial" pitchFamily="34" charset="0"/>
              </a:rPr>
              <a:t> 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在承认错误时，把（我） 放在其他人称前面表示勇于承认错误。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/>
      <p:bldP spid="63492" grpId="0"/>
      <p:bldP spid="63493" grpId="0"/>
      <p:bldP spid="63494" grpId="0"/>
      <p:bldP spid="63495" grpId="0"/>
      <p:bldP spid="63496" grpId="0"/>
      <p:bldP spid="634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90" name="Text Box 6"/>
          <p:cNvSpPr txBox="1"/>
          <p:nvPr/>
        </p:nvSpPr>
        <p:spPr>
          <a:xfrm>
            <a:off x="46038" y="1557338"/>
            <a:ext cx="9097962" cy="3500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3200" b="1">
                <a:latin typeface="Times New Roman" panose="02020603050405020304" pitchFamily="18" charset="0"/>
              </a:rPr>
              <a:t>   Miss Liang teaches _____ (we) English very well.</a:t>
            </a:r>
            <a:endParaRPr lang="en-US" altLang="zh-CN" sz="32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en-US" altLang="zh-CN" sz="3200" b="1">
                <a:latin typeface="Times New Roman" panose="02020603050405020304" pitchFamily="18" charset="0"/>
              </a:rPr>
              <a:t>In class, _____ (she) is strict with ______ (we).</a:t>
            </a:r>
            <a:endParaRPr lang="en-US" altLang="zh-CN" sz="32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en-US" altLang="zh-CN" sz="3200" b="1">
                <a:latin typeface="Times New Roman" panose="02020603050405020304" pitchFamily="18" charset="0"/>
              </a:rPr>
              <a:t>After class, she is our good friend. I like English,</a:t>
            </a:r>
            <a:endParaRPr lang="en-US" altLang="zh-CN" sz="32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en-US" altLang="zh-CN" sz="3200" b="1">
                <a:latin typeface="Times New Roman" panose="02020603050405020304" pitchFamily="18" charset="0"/>
              </a:rPr>
              <a:t>but _____ (I) am not good at ___ (it). So Miss Liang</a:t>
            </a:r>
            <a:endParaRPr lang="en-US" altLang="zh-CN" sz="32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en-US" altLang="zh-CN" sz="3200" b="1">
                <a:latin typeface="Times New Roman" panose="02020603050405020304" pitchFamily="18" charset="0"/>
              </a:rPr>
              <a:t>often helps _____ (I) with my English. We all like </a:t>
            </a:r>
            <a:endParaRPr lang="en-US" altLang="zh-CN" sz="32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en-US" altLang="zh-CN" sz="3200" b="1">
                <a:latin typeface="Times New Roman" panose="02020603050405020304" pitchFamily="18" charset="0"/>
              </a:rPr>
              <a:t>________ (she).</a:t>
            </a:r>
            <a:endParaRPr lang="en-US" altLang="zh-CN" sz="3200" b="1">
              <a:latin typeface="Times New Roman" panose="02020603050405020304" pitchFamily="18" charset="0"/>
            </a:endParaRPr>
          </a:p>
        </p:txBody>
      </p:sp>
      <p:sp>
        <p:nvSpPr>
          <p:cNvPr id="41991" name="Text Box 7"/>
          <p:cNvSpPr txBox="1"/>
          <p:nvPr/>
        </p:nvSpPr>
        <p:spPr>
          <a:xfrm>
            <a:off x="179388" y="404813"/>
            <a:ext cx="5230812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>
                <a:solidFill>
                  <a:srgbClr val="0000FF"/>
                </a:solidFill>
                <a:latin typeface="Times New Roman" panose="02020603050405020304" pitchFamily="18" charset="0"/>
              </a:rPr>
              <a:t>用所给词的适当形式填空</a:t>
            </a:r>
            <a:endParaRPr lang="zh-CN" altLang="en-US" sz="36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0244" name="Group 13"/>
          <p:cNvGrpSpPr/>
          <p:nvPr/>
        </p:nvGrpSpPr>
        <p:grpSpPr>
          <a:xfrm>
            <a:off x="5867400" y="-152400"/>
            <a:ext cx="3276600" cy="1493838"/>
            <a:chOff x="1920" y="-104"/>
            <a:chExt cx="2016" cy="1016"/>
          </a:xfrm>
        </p:grpSpPr>
        <p:grpSp>
          <p:nvGrpSpPr>
            <p:cNvPr id="10257" name="Group 14"/>
            <p:cNvGrpSpPr/>
            <p:nvPr/>
          </p:nvGrpSpPr>
          <p:grpSpPr>
            <a:xfrm>
              <a:off x="1920" y="-104"/>
              <a:ext cx="2016" cy="1016"/>
              <a:chOff x="384" y="1224"/>
              <a:chExt cx="2208" cy="1172"/>
            </a:xfrm>
          </p:grpSpPr>
          <p:sp>
            <p:nvSpPr>
              <p:cNvPr id="10259" name="Freeform 15"/>
              <p:cNvSpPr/>
              <p:nvPr/>
            </p:nvSpPr>
            <p:spPr>
              <a:xfrm>
                <a:off x="384" y="1872"/>
                <a:ext cx="2208" cy="384"/>
              </a:xfrm>
              <a:custGeom>
                <a:gdLst>
                  <a:gd name="txL" fmla="*/ 0 w 2208"/>
                  <a:gd name="txT" fmla="*/ 0 h 384"/>
                  <a:gd name="txR" fmla="*/ 2208 w 2208"/>
                  <a:gd name="txB" fmla="*/ 384 h 384"/>
                </a:gdLst>
                <a:cxnLst>
                  <a:cxn ang="0">
                    <a:pos x="432" y="384"/>
                  </a:cxn>
                  <a:cxn ang="0">
                    <a:pos x="2208" y="384"/>
                  </a:cxn>
                  <a:cxn ang="0">
                    <a:pos x="1776" y="0"/>
                  </a:cxn>
                  <a:cxn ang="0">
                    <a:pos x="0" y="0"/>
                  </a:cxn>
                  <a:cxn ang="0">
                    <a:pos x="432" y="384"/>
                  </a:cxn>
                </a:cxnLst>
                <a:rect l="txL" t="txT" r="txR" b="txB"/>
                <a:pathLst>
                  <a:path w="2208" h="384">
                    <a:moveTo>
                      <a:pt x="432" y="384"/>
                    </a:moveTo>
                    <a:lnTo>
                      <a:pt x="2208" y="384"/>
                    </a:lnTo>
                    <a:lnTo>
                      <a:pt x="1776" y="0"/>
                    </a:lnTo>
                    <a:lnTo>
                      <a:pt x="0" y="0"/>
                    </a:lnTo>
                    <a:lnTo>
                      <a:pt x="432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99CC00">
                      <a:alpha val="100000"/>
                    </a:srgbClr>
                  </a:gs>
                </a:gsLst>
                <a:lin ang="5400000" scaled="1"/>
              </a:gradFill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5" dir="16200000">
                  <a:schemeClr val="bg2">
                    <a:alpha val="100000"/>
                  </a:schemeClr>
                </a:prstShdw>
              </a:effec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10260" name="Group 16"/>
              <p:cNvGrpSpPr/>
              <p:nvPr/>
            </p:nvGrpSpPr>
            <p:grpSpPr>
              <a:xfrm>
                <a:off x="384" y="1224"/>
                <a:ext cx="2110" cy="1172"/>
                <a:chOff x="480" y="1224"/>
                <a:chExt cx="2110" cy="1172"/>
              </a:xfrm>
            </p:grpSpPr>
            <p:sp>
              <p:nvSpPr>
                <p:cNvPr id="10261" name="Freeform 17"/>
                <p:cNvSpPr/>
                <p:nvPr/>
              </p:nvSpPr>
              <p:spPr>
                <a:xfrm rot="158589">
                  <a:off x="576" y="1441"/>
                  <a:ext cx="576" cy="720"/>
                </a:xfrm>
                <a:custGeom>
                  <a:gdLst>
                    <a:gd name="txL" fmla="*/ 0 w 576"/>
                    <a:gd name="txT" fmla="*/ 0 h 816"/>
                    <a:gd name="txR" fmla="*/ 576 w 576"/>
                    <a:gd name="txB" fmla="*/ 816 h 816"/>
                  </a:gdLst>
                  <a:cxnLst>
                    <a:cxn ang="0">
                      <a:pos x="48" y="598"/>
                    </a:cxn>
                    <a:cxn ang="0">
                      <a:pos x="192" y="635"/>
                    </a:cxn>
                    <a:cxn ang="0">
                      <a:pos x="576" y="75"/>
                    </a:cxn>
                    <a:cxn ang="0">
                      <a:pos x="384" y="0"/>
                    </a:cxn>
                    <a:cxn ang="0">
                      <a:pos x="0" y="560"/>
                    </a:cxn>
                  </a:cxnLst>
                  <a:rect l="txL" t="txT" r="txR" b="txB"/>
                  <a:pathLst>
                    <a:path w="576" h="816">
                      <a:moveTo>
                        <a:pt x="48" y="768"/>
                      </a:moveTo>
                      <a:lnTo>
                        <a:pt x="192" y="816"/>
                      </a:lnTo>
                      <a:lnTo>
                        <a:pt x="576" y="96"/>
                      </a:lnTo>
                      <a:lnTo>
                        <a:pt x="384" y="0"/>
                      </a:lnTo>
                      <a:lnTo>
                        <a:pt x="0" y="720"/>
                      </a:lnTo>
                    </a:path>
                  </a:pathLst>
                </a:custGeom>
                <a:gradFill rotWithShape="0">
                  <a:gsLst>
                    <a:gs pos="0">
                      <a:srgbClr val="FFCC66">
                        <a:alpha val="100000"/>
                      </a:srgbClr>
                    </a:gs>
                    <a:gs pos="100000">
                      <a:schemeClr val="accent2">
                        <a:alpha val="100000"/>
                      </a:schemeClr>
                    </a:gs>
                  </a:gsLst>
                  <a:lin ang="18900000" scaled="1"/>
                </a:gradFill>
                <a:ln w="38100" cap="flat" cmpd="sng">
                  <a:solidFill>
                    <a:schemeClr val="accent2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002" name="Freeform 18"/>
                <p:cNvSpPr/>
                <p:nvPr/>
              </p:nvSpPr>
              <p:spPr bwMode="auto">
                <a:xfrm>
                  <a:off x="768" y="1488"/>
                  <a:ext cx="576" cy="671"/>
                </a:xfrm>
                <a:custGeom>
                  <a:cxnLst>
                    <a:cxn ang="0">
                      <a:pos x="0" y="624"/>
                    </a:cxn>
                    <a:cxn ang="0">
                      <a:pos x="96" y="624"/>
                    </a:cxn>
                    <a:cxn ang="0">
                      <a:pos x="432" y="0"/>
                    </a:cxn>
                    <a:cxn ang="0">
                      <a:pos x="288" y="48"/>
                    </a:cxn>
                    <a:cxn ang="0">
                      <a:pos x="0" y="624"/>
                    </a:cxn>
                  </a:cxnLst>
                  <a:rect l="0" t="0" r="r" b="b"/>
                  <a:pathLst>
                    <a:path w="432" h="624">
                      <a:moveTo>
                        <a:pt x="0" y="624"/>
                      </a:moveTo>
                      <a:lnTo>
                        <a:pt x="96" y="624"/>
                      </a:lnTo>
                      <a:lnTo>
                        <a:pt x="432" y="0"/>
                      </a:lnTo>
                      <a:lnTo>
                        <a:pt x="288" y="48"/>
                      </a:lnTo>
                      <a:lnTo>
                        <a:pt x="0" y="62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rgbClr val="CC3300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38100" cap="flat" cmpd="sng">
                  <a:solidFill>
                    <a:srgbClr val="CC3300"/>
                  </a:solidFill>
                  <a:prstDash val="solid"/>
                  <a:round/>
                </a:ln>
                <a:effectLst/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003" name="Freeform 19"/>
                <p:cNvSpPr/>
                <p:nvPr/>
              </p:nvSpPr>
              <p:spPr bwMode="auto">
                <a:xfrm rot="961415">
                  <a:off x="576" y="1344"/>
                  <a:ext cx="288" cy="768"/>
                </a:xfrm>
                <a:custGeom>
                  <a:cxnLst>
                    <a:cxn ang="0">
                      <a:pos x="480" y="96"/>
                    </a:cxn>
                    <a:cxn ang="0">
                      <a:pos x="192" y="672"/>
                    </a:cxn>
                    <a:cxn ang="0">
                      <a:pos x="144" y="720"/>
                    </a:cxn>
                    <a:cxn ang="0">
                      <a:pos x="0" y="624"/>
                    </a:cxn>
                    <a:cxn ang="0">
                      <a:pos x="144" y="336"/>
                    </a:cxn>
                    <a:cxn ang="0">
                      <a:pos x="336" y="0"/>
                    </a:cxn>
                    <a:cxn ang="0">
                      <a:pos x="480" y="96"/>
                    </a:cxn>
                  </a:cxnLst>
                  <a:rect l="0" t="0" r="r" b="b"/>
                  <a:pathLst>
                    <a:path w="480" h="720">
                      <a:moveTo>
                        <a:pt x="480" y="96"/>
                      </a:moveTo>
                      <a:lnTo>
                        <a:pt x="192" y="672"/>
                      </a:lnTo>
                      <a:lnTo>
                        <a:pt x="144" y="720"/>
                      </a:lnTo>
                      <a:lnTo>
                        <a:pt x="0" y="624"/>
                      </a:lnTo>
                      <a:lnTo>
                        <a:pt x="144" y="336"/>
                      </a:lnTo>
                      <a:lnTo>
                        <a:pt x="336" y="0"/>
                      </a:lnTo>
                      <a:lnTo>
                        <a:pt x="480" y="9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50000">
                      <a:srgbClr val="FFCC66"/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19050" cap="flat" cmpd="sng">
                  <a:solidFill>
                    <a:srgbClr val="FFCC66"/>
                  </a:solidFill>
                  <a:prstDash val="solid"/>
                  <a:round/>
                </a:ln>
                <a:effectLst/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264" name="Freeform 20"/>
                <p:cNvSpPr/>
                <p:nvPr/>
              </p:nvSpPr>
              <p:spPr>
                <a:xfrm>
                  <a:off x="864" y="1345"/>
                  <a:ext cx="480" cy="192"/>
                </a:xfrm>
                <a:custGeom>
                  <a:gdLst>
                    <a:gd name="txL" fmla="*/ 0 w 336"/>
                    <a:gd name="txT" fmla="*/ 0 h 240"/>
                    <a:gd name="txR" fmla="*/ 336 w 336"/>
                    <a:gd name="txB" fmla="*/ 240 h 240"/>
                  </a:gdLst>
                  <a:cxnLst>
                    <a:cxn ang="0">
                      <a:pos x="391" y="154"/>
                    </a:cxn>
                    <a:cxn ang="0">
                      <a:pos x="99" y="92"/>
                    </a:cxn>
                    <a:cxn ang="0">
                      <a:pos x="0" y="30"/>
                    </a:cxn>
                    <a:cxn ang="0">
                      <a:pos x="294" y="0"/>
                    </a:cxn>
                    <a:cxn ang="0">
                      <a:pos x="587" y="30"/>
                    </a:cxn>
                    <a:cxn ang="0">
                      <a:pos x="686" y="123"/>
                    </a:cxn>
                    <a:cxn ang="0">
                      <a:pos x="391" y="154"/>
                    </a:cxn>
                  </a:cxnLst>
                  <a:rect l="txL" t="txT" r="txR" b="txB"/>
                  <a:pathLst>
                    <a:path w="336" h="240">
                      <a:moveTo>
                        <a:pt x="192" y="240"/>
                      </a:moveTo>
                      <a:lnTo>
                        <a:pt x="48" y="144"/>
                      </a:lnTo>
                      <a:lnTo>
                        <a:pt x="0" y="48"/>
                      </a:lnTo>
                      <a:lnTo>
                        <a:pt x="144" y="0"/>
                      </a:lnTo>
                      <a:lnTo>
                        <a:pt x="288" y="48"/>
                      </a:lnTo>
                      <a:lnTo>
                        <a:pt x="336" y="192"/>
                      </a:lnTo>
                      <a:lnTo>
                        <a:pt x="192" y="24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CC66">
                        <a:alpha val="100000"/>
                      </a:srgbClr>
                    </a:gs>
                    <a:gs pos="50000">
                      <a:srgbClr val="FF9933">
                        <a:alpha val="100000"/>
                      </a:srgbClr>
                    </a:gs>
                    <a:gs pos="100000">
                      <a:srgbClr val="FFCC66">
                        <a:alpha val="100000"/>
                      </a:srgbClr>
                    </a:gs>
                  </a:gsLst>
                  <a:lin ang="18900000" scaled="1"/>
                </a:gradFill>
                <a:ln w="19050" cap="flat" cmpd="sng">
                  <a:solidFill>
                    <a:schemeClr val="accent2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005" name="Freeform 21"/>
                <p:cNvSpPr/>
                <p:nvPr/>
              </p:nvSpPr>
              <p:spPr bwMode="auto">
                <a:xfrm>
                  <a:off x="528" y="1920"/>
                  <a:ext cx="384" cy="432"/>
                </a:xfrm>
                <a:custGeom>
                  <a:cxnLst>
                    <a:cxn ang="0">
                      <a:pos x="192" y="192"/>
                    </a:cxn>
                    <a:cxn ang="0">
                      <a:pos x="96" y="144"/>
                    </a:cxn>
                    <a:cxn ang="0">
                      <a:pos x="48" y="96"/>
                    </a:cxn>
                    <a:cxn ang="0">
                      <a:pos x="0" y="0"/>
                    </a:cxn>
                    <a:cxn ang="0">
                      <a:pos x="0" y="384"/>
                    </a:cxn>
                    <a:cxn ang="0">
                      <a:pos x="384" y="192"/>
                    </a:cxn>
                    <a:cxn ang="0">
                      <a:pos x="192" y="192"/>
                    </a:cxn>
                  </a:cxnLst>
                  <a:rect l="0" t="0" r="r" b="b"/>
                  <a:pathLst>
                    <a:path w="384" h="384">
                      <a:moveTo>
                        <a:pt x="192" y="192"/>
                      </a:moveTo>
                      <a:lnTo>
                        <a:pt x="96" y="144"/>
                      </a:lnTo>
                      <a:lnTo>
                        <a:pt x="48" y="96"/>
                      </a:lnTo>
                      <a:lnTo>
                        <a:pt x="0" y="0"/>
                      </a:lnTo>
                      <a:lnTo>
                        <a:pt x="0" y="384"/>
                      </a:lnTo>
                      <a:lnTo>
                        <a:pt x="384" y="192"/>
                      </a:lnTo>
                      <a:lnTo>
                        <a:pt x="192" y="192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50000">
                      <a:srgbClr val="FF9900"/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19050" cap="flat" cmpd="sng">
                  <a:solidFill>
                    <a:schemeClr val="accent2"/>
                  </a:solidFill>
                  <a:prstDash val="solid"/>
                  <a:round/>
                </a:ln>
                <a:effectLst/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006" name="Freeform 22"/>
                <p:cNvSpPr/>
                <p:nvPr/>
              </p:nvSpPr>
              <p:spPr bwMode="auto">
                <a:xfrm rot="1629174">
                  <a:off x="480" y="2220"/>
                  <a:ext cx="147" cy="176"/>
                </a:xfrm>
                <a:custGeom>
                  <a:cxnLst>
                    <a:cxn ang="0">
                      <a:pos x="0" y="0"/>
                    </a:cxn>
                    <a:cxn ang="0">
                      <a:pos x="96" y="0"/>
                    </a:cxn>
                    <a:cxn ang="0">
                      <a:pos x="48" y="9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96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48" y="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50000">
                      <a:srgbClr val="969696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267" name="Oval 23"/>
                <p:cNvSpPr/>
                <p:nvPr/>
              </p:nvSpPr>
              <p:spPr>
                <a:xfrm>
                  <a:off x="1056" y="1224"/>
                  <a:ext cx="144" cy="38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anchor="ctr" anchorCtr="0"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>
                    <a:latin typeface="Arial" pitchFamily="34" charset="0"/>
                  </a:endParaRPr>
                </a:p>
              </p:txBody>
            </p:sp>
            <p:sp>
              <p:nvSpPr>
                <p:cNvPr id="10268" name="Text Box 24"/>
                <p:cNvSpPr txBox="1"/>
                <p:nvPr/>
              </p:nvSpPr>
              <p:spPr>
                <a:xfrm>
                  <a:off x="1296" y="1393"/>
                  <a:ext cx="1294" cy="454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0" hangingPunct="0"/>
                  <a:r>
                    <a:rPr lang="zh-CN" altLang="en-US" sz="3200" b="1">
                      <a:solidFill>
                        <a:srgbClr val="0000CC"/>
                      </a:solidFill>
                      <a:effectLst>
                        <a:outerShdw blurRad="38100" dist="38100" dir="2700000">
                          <a:srgbClr val="000000"/>
                        </a:outerShdw>
                      </a:effectLst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趁热打铁</a:t>
                  </a:r>
                  <a:endParaRPr lang="zh-CN" altLang="en-US" sz="3200" b="1">
                    <a:solidFill>
                      <a:srgbClr val="0000CC"/>
                    </a:solidFill>
                    <a:effectLst>
                      <a:outerShdw blurRad="38100" dist="38100" dir="2700000">
                        <a:srgbClr val="000000"/>
                      </a:outerShdw>
                    </a:effectLst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</p:grpSp>
        </p:grpSp>
        <p:sp>
          <p:nvSpPr>
            <p:cNvPr id="42009" name="Text Box 25"/>
            <p:cNvSpPr txBox="1">
              <a:spLocks noChangeArrowheads="1"/>
            </p:cNvSpPr>
            <p:nvPr/>
          </p:nvSpPr>
          <p:spPr bwMode="auto">
            <a:xfrm>
              <a:off x="2784" y="479"/>
              <a:ext cx="912" cy="31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R="0" defTabSz="914400" eaLnBrk="0" hangingPunct="0">
                <a:buClrTx/>
                <a:buSzTx/>
                <a:buFontTx/>
                <a:buNone/>
                <a:defRPr/>
              </a:pPr>
              <a:endParaRPr kumimoji="0" lang="zh-CN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2012" name="Text Box 28"/>
          <p:cNvSpPr txBox="1"/>
          <p:nvPr/>
        </p:nvSpPr>
        <p:spPr>
          <a:xfrm>
            <a:off x="3995738" y="1484313"/>
            <a:ext cx="6159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us</a:t>
            </a:r>
            <a:endParaRPr lang="en-US" altLang="zh-CN" sz="36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013" name="Text Box 29"/>
          <p:cNvSpPr txBox="1"/>
          <p:nvPr/>
        </p:nvSpPr>
        <p:spPr>
          <a:xfrm>
            <a:off x="1763713" y="2085975"/>
            <a:ext cx="8191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she</a:t>
            </a:r>
            <a:endParaRPr lang="en-US" altLang="zh-CN" sz="36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014" name="Text Box 30"/>
          <p:cNvSpPr txBox="1"/>
          <p:nvPr/>
        </p:nvSpPr>
        <p:spPr>
          <a:xfrm>
            <a:off x="6300788" y="2085975"/>
            <a:ext cx="6159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us</a:t>
            </a:r>
            <a:endParaRPr lang="en-US" altLang="zh-CN" sz="36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015" name="Text Box 31"/>
          <p:cNvSpPr txBox="1"/>
          <p:nvPr/>
        </p:nvSpPr>
        <p:spPr>
          <a:xfrm>
            <a:off x="1116013" y="3236913"/>
            <a:ext cx="3619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I</a:t>
            </a:r>
            <a:endParaRPr lang="en-US" altLang="zh-CN" sz="36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016" name="Text Box 32"/>
          <p:cNvSpPr txBox="1"/>
          <p:nvPr/>
        </p:nvSpPr>
        <p:spPr>
          <a:xfrm>
            <a:off x="5148263" y="3236913"/>
            <a:ext cx="4635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it</a:t>
            </a:r>
            <a:endParaRPr lang="en-US" altLang="zh-CN" sz="36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017" name="Text Box 33"/>
          <p:cNvSpPr txBox="1"/>
          <p:nvPr/>
        </p:nvSpPr>
        <p:spPr>
          <a:xfrm>
            <a:off x="2339975" y="3813175"/>
            <a:ext cx="7683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me</a:t>
            </a:r>
            <a:endParaRPr lang="en-US" altLang="zh-CN" sz="36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018" name="Text Box 34"/>
          <p:cNvSpPr txBox="1"/>
          <p:nvPr/>
        </p:nvSpPr>
        <p:spPr>
          <a:xfrm>
            <a:off x="611188" y="4318000"/>
            <a:ext cx="8445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her</a:t>
            </a:r>
            <a:endParaRPr lang="en-US" altLang="zh-CN" sz="36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020" name="Text Box 36"/>
          <p:cNvSpPr txBox="1"/>
          <p:nvPr/>
        </p:nvSpPr>
        <p:spPr>
          <a:xfrm>
            <a:off x="2411413" y="1628775"/>
            <a:ext cx="1536700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FF0000"/>
                </a:solidFill>
                <a:latin typeface="Arial" pitchFamily="34" charset="0"/>
              </a:rPr>
              <a:t>______</a:t>
            </a:r>
            <a:endParaRPr lang="en-US" altLang="zh-CN" sz="320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2021" name="Text Box 37"/>
          <p:cNvSpPr txBox="1"/>
          <p:nvPr/>
        </p:nvSpPr>
        <p:spPr>
          <a:xfrm>
            <a:off x="5003800" y="2133600"/>
            <a:ext cx="86042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FF0000"/>
                </a:solidFill>
                <a:latin typeface="Arial" pitchFamily="34" charset="0"/>
              </a:rPr>
              <a:t>___</a:t>
            </a:r>
            <a:endParaRPr lang="en-US" altLang="zh-CN" sz="320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2022" name="Text Box 38"/>
          <p:cNvSpPr txBox="1"/>
          <p:nvPr/>
        </p:nvSpPr>
        <p:spPr>
          <a:xfrm>
            <a:off x="4572000" y="3284538"/>
            <a:ext cx="63500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FF0000"/>
                </a:solidFill>
                <a:latin typeface="Arial" pitchFamily="34" charset="0"/>
              </a:rPr>
              <a:t>__</a:t>
            </a:r>
            <a:endParaRPr lang="en-US" altLang="zh-CN" sz="320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2023" name="Text Box 39"/>
          <p:cNvSpPr txBox="1"/>
          <p:nvPr/>
        </p:nvSpPr>
        <p:spPr>
          <a:xfrm>
            <a:off x="971550" y="3933825"/>
            <a:ext cx="1085850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FF0000"/>
                </a:solidFill>
                <a:latin typeface="Arial" pitchFamily="34" charset="0"/>
              </a:rPr>
              <a:t>____</a:t>
            </a:r>
            <a:endParaRPr lang="en-US" altLang="zh-CN" sz="320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2024" name="Text Box 40"/>
          <p:cNvSpPr txBox="1"/>
          <p:nvPr/>
        </p:nvSpPr>
        <p:spPr>
          <a:xfrm>
            <a:off x="7885113" y="3933825"/>
            <a:ext cx="86042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200">
                <a:solidFill>
                  <a:srgbClr val="FF0000"/>
                </a:solidFill>
                <a:latin typeface="Arial" pitchFamily="34" charset="0"/>
              </a:rPr>
              <a:t>___</a:t>
            </a:r>
            <a:endParaRPr lang="en-US" altLang="zh-CN" sz="320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4" presetClass="entr" presetSubtype="0" dur="50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4" presetClass="entr" presetSubtype="0" dur="50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4" presetClass="entr" presetSubtype="0" dur="50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2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2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2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2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4" presetClass="entr" presetSubtype="0" dur="50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2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2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2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2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  <p:bldP spid="42013" grpId="0"/>
      <p:bldP spid="42014" grpId="0"/>
      <p:bldP spid="42017" grpId="0"/>
      <p:bldP spid="42020" grpId="0"/>
      <p:bldP spid="42021" grpId="0"/>
      <p:bldP spid="42022" grpId="0"/>
      <p:bldP spid="420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597" name="Text Box 5"/>
          <p:cNvSpPr txBox="1"/>
          <p:nvPr/>
        </p:nvSpPr>
        <p:spPr>
          <a:xfrm>
            <a:off x="1187450" y="3284538"/>
            <a:ext cx="280828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</a:rPr>
              <a:t>物主代词</a:t>
            </a:r>
            <a:endParaRPr lang="zh-CN" altLang="en-US" sz="40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599" name="AutoShape 7"/>
          <p:cNvSpPr/>
          <p:nvPr/>
        </p:nvSpPr>
        <p:spPr>
          <a:xfrm>
            <a:off x="3924300" y="2779713"/>
            <a:ext cx="287338" cy="1655762"/>
          </a:xfrm>
          <a:prstGeom prst="leftBrace">
            <a:avLst>
              <a:gd name="adj1" fmla="val 48020"/>
              <a:gd name="adj2" fmla="val 50000"/>
            </a:avLst>
          </a:prstGeom>
          <a:noFill/>
          <a:ln w="5080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0602" name="Text Box 10"/>
          <p:cNvSpPr txBox="1"/>
          <p:nvPr/>
        </p:nvSpPr>
        <p:spPr>
          <a:xfrm>
            <a:off x="4211638" y="2490788"/>
            <a:ext cx="417671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i="1">
                <a:solidFill>
                  <a:srgbClr val="FF0000"/>
                </a:solidFill>
                <a:latin typeface="Arial" pitchFamily="34" charset="0"/>
              </a:rPr>
              <a:t>形容词性</a:t>
            </a:r>
            <a:r>
              <a:rPr lang="zh-CN" altLang="en-US" sz="3600" b="1" i="1">
                <a:solidFill>
                  <a:srgbClr val="0000FF"/>
                </a:solidFill>
                <a:latin typeface="Arial" pitchFamily="34" charset="0"/>
              </a:rPr>
              <a:t>物主代词</a:t>
            </a:r>
            <a:endParaRPr lang="zh-CN" altLang="en-US" sz="3600" b="1" i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0603" name="Text Box 11"/>
          <p:cNvSpPr txBox="1"/>
          <p:nvPr/>
        </p:nvSpPr>
        <p:spPr>
          <a:xfrm>
            <a:off x="4284663" y="3859213"/>
            <a:ext cx="38877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i="1">
                <a:solidFill>
                  <a:srgbClr val="FF0000"/>
                </a:solidFill>
                <a:latin typeface="Arial" pitchFamily="34" charset="0"/>
              </a:rPr>
              <a:t>名词性</a:t>
            </a:r>
            <a:r>
              <a:rPr lang="zh-CN" altLang="en-US" sz="3600" b="1" i="1">
                <a:solidFill>
                  <a:srgbClr val="0000FF"/>
                </a:solidFill>
                <a:latin typeface="Arial" pitchFamily="34" charset="0"/>
              </a:rPr>
              <a:t>物主代词</a:t>
            </a:r>
            <a:endParaRPr lang="zh-CN" altLang="en-US" sz="3600" b="1" i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39944" name="文本框 39943"/>
          <p:cNvSpPr txBox="1"/>
          <p:nvPr/>
        </p:nvSpPr>
        <p:spPr>
          <a:xfrm>
            <a:off x="612775" y="3284538"/>
            <a:ext cx="466725" cy="701675"/>
          </a:xfrm>
          <a:prstGeom prst="rect">
            <a:avLst/>
          </a:prstGeom>
          <a:noFill/>
          <a:ln w="9525">
            <a:noFill/>
          </a:ln>
          <a:effectLst>
            <a:prstShdw prst="shdw15" dir="16200000">
              <a:schemeClr val="bg2">
                <a:alpha val="50000"/>
              </a:schemeClr>
            </a:prstShdw>
          </a:effec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>
                <a:solidFill>
                  <a:srgbClr val="0000FF"/>
                </a:solidFill>
                <a:latin typeface="Arial" pitchFamily="34" charset="0"/>
              </a:rPr>
              <a:t>2</a:t>
            </a:r>
            <a:endParaRPr lang="en-US" altLang="zh-CN" sz="4000">
              <a:solidFill>
                <a:srgbClr val="0000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1000"/>
                                        <p:tgtEl>
                                          <p:spTgt spid="110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dur="8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10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10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10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/>
      <p:bldP spid="110602" grpId="0"/>
      <p:bldP spid="399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242" name="Group 98"/>
          <p:cNvGraphicFramePr>
            <a:graphicFrameLocks noGrp="1"/>
          </p:cNvGraphicFramePr>
          <p:nvPr>
            <p:ph idx="1"/>
          </p:nvPr>
        </p:nvGraphicFramePr>
        <p:xfrm>
          <a:off x="0" y="981075"/>
          <a:ext cx="9109075" cy="3892550"/>
        </p:xfrm>
        <a:graphic>
          <a:graphicData uri="http://schemas.openxmlformats.org/drawingml/2006/table">
            <a:tbl>
              <a:tblPr/>
              <a:tblGrid>
                <a:gridCol w="1498600"/>
                <a:gridCol w="1003300"/>
                <a:gridCol w="936625"/>
                <a:gridCol w="989013"/>
                <a:gridCol w="1122362"/>
                <a:gridCol w="703263"/>
                <a:gridCol w="982662"/>
                <a:gridCol w="720725"/>
                <a:gridCol w="1152525"/>
              </a:tblGrid>
              <a:tr h="960438">
                <a:tc rowSpan="2"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     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人称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分类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第一人称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gridSpan="2"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第二人称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gridSpan="4"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第三人称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868363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单数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复数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单数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复数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     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单数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复数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0913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形容词性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3613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名词性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14" name="Rectangle 52"/>
          <p:cNvSpPr/>
          <p:nvPr/>
        </p:nvSpPr>
        <p:spPr>
          <a:xfrm>
            <a:off x="323850" y="188913"/>
            <a:ext cx="7993063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3200" b="1">
                <a:solidFill>
                  <a:srgbClr val="000099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0099"/>
                </a:solidFill>
                <a:latin typeface="Times New Roman" panose="02020603050405020304" pitchFamily="18" charset="0"/>
              </a:rPr>
              <a:t>物主代词 （形容词性、名词性）</a:t>
            </a:r>
            <a:endParaRPr lang="zh-CN" altLang="en-US" sz="3200" b="1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02" name="Text Box 58"/>
          <p:cNvSpPr txBox="1"/>
          <p:nvPr/>
        </p:nvSpPr>
        <p:spPr>
          <a:xfrm>
            <a:off x="1512888" y="3068638"/>
            <a:ext cx="87153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my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03" name="Text Box 59"/>
          <p:cNvSpPr txBox="1"/>
          <p:nvPr/>
        </p:nvSpPr>
        <p:spPr>
          <a:xfrm>
            <a:off x="2449513" y="3068638"/>
            <a:ext cx="8921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ou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04" name="Text Box 60"/>
          <p:cNvSpPr txBox="1"/>
          <p:nvPr/>
        </p:nvSpPr>
        <p:spPr>
          <a:xfrm>
            <a:off x="3313113" y="3068638"/>
            <a:ext cx="11350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you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3600" b="1">
                <a:latin typeface="Times New Roman" panose="02020603050405020304" pitchFamily="18" charset="0"/>
              </a:rPr>
              <a:t> 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6205" name="Text Box 61"/>
          <p:cNvSpPr txBox="1"/>
          <p:nvPr/>
        </p:nvSpPr>
        <p:spPr>
          <a:xfrm>
            <a:off x="4394200" y="3068638"/>
            <a:ext cx="12239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you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206" name="Text Box 62"/>
          <p:cNvSpPr txBox="1"/>
          <p:nvPr/>
        </p:nvSpPr>
        <p:spPr>
          <a:xfrm>
            <a:off x="5472113" y="3141663"/>
            <a:ext cx="76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his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207" name="Text Box 63"/>
          <p:cNvSpPr txBox="1"/>
          <p:nvPr/>
        </p:nvSpPr>
        <p:spPr>
          <a:xfrm>
            <a:off x="6264275" y="3068638"/>
            <a:ext cx="9080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he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3600" b="1">
                <a:latin typeface="Times New Roman" panose="02020603050405020304" pitchFamily="18" charset="0"/>
              </a:rPr>
              <a:t> 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6208" name="Text Box 64"/>
          <p:cNvSpPr txBox="1"/>
          <p:nvPr/>
        </p:nvSpPr>
        <p:spPr>
          <a:xfrm>
            <a:off x="7235825" y="3141663"/>
            <a:ext cx="76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its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209" name="Text Box 65"/>
          <p:cNvSpPr txBox="1"/>
          <p:nvPr/>
        </p:nvSpPr>
        <p:spPr>
          <a:xfrm>
            <a:off x="7848600" y="3141663"/>
            <a:ext cx="12954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thei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3600" b="1">
                <a:latin typeface="Times New Roman" panose="02020603050405020304" pitchFamily="18" charset="0"/>
              </a:rPr>
              <a:t> 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6210" name="Text Box 66"/>
          <p:cNvSpPr txBox="1"/>
          <p:nvPr/>
        </p:nvSpPr>
        <p:spPr>
          <a:xfrm>
            <a:off x="1403350" y="4005263"/>
            <a:ext cx="115093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mine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211" name="Text Box 67"/>
          <p:cNvSpPr txBox="1"/>
          <p:nvPr/>
        </p:nvSpPr>
        <p:spPr>
          <a:xfrm>
            <a:off x="2411413" y="4005263"/>
            <a:ext cx="11842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our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12" name="Text Box 68"/>
          <p:cNvSpPr txBox="1"/>
          <p:nvPr/>
        </p:nvSpPr>
        <p:spPr>
          <a:xfrm>
            <a:off x="3348038" y="4076700"/>
            <a:ext cx="1354137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your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213" name="Text Box 69"/>
          <p:cNvSpPr txBox="1"/>
          <p:nvPr/>
        </p:nvSpPr>
        <p:spPr>
          <a:xfrm>
            <a:off x="4427538" y="4076700"/>
            <a:ext cx="13684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your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214" name="Text Box 70"/>
          <p:cNvSpPr txBox="1"/>
          <p:nvPr/>
        </p:nvSpPr>
        <p:spPr>
          <a:xfrm>
            <a:off x="5578475" y="4076700"/>
            <a:ext cx="76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hi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zh-CN" sz="3600" b="1">
                <a:latin typeface="Times New Roman" panose="02020603050405020304" pitchFamily="18" charset="0"/>
              </a:rPr>
              <a:t> 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6215" name="Text Box 71"/>
          <p:cNvSpPr txBox="1"/>
          <p:nvPr/>
        </p:nvSpPr>
        <p:spPr>
          <a:xfrm>
            <a:off x="6227763" y="4076700"/>
            <a:ext cx="10795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her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216" name="Text Box 72"/>
          <p:cNvSpPr txBox="1"/>
          <p:nvPr/>
        </p:nvSpPr>
        <p:spPr>
          <a:xfrm>
            <a:off x="7235825" y="4076700"/>
            <a:ext cx="76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rPr>
              <a:t>it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217" name="Text Box 73"/>
          <p:cNvSpPr txBox="1"/>
          <p:nvPr/>
        </p:nvSpPr>
        <p:spPr>
          <a:xfrm>
            <a:off x="7956550" y="4076700"/>
            <a:ext cx="147637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their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6233" name="Text Box 89"/>
          <p:cNvSpPr txBox="1"/>
          <p:nvPr/>
        </p:nvSpPr>
        <p:spPr>
          <a:xfrm>
            <a:off x="1619250" y="4868863"/>
            <a:ext cx="541338" cy="946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我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的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6234" name="Text Box 90"/>
          <p:cNvSpPr txBox="1"/>
          <p:nvPr/>
        </p:nvSpPr>
        <p:spPr>
          <a:xfrm>
            <a:off x="2484438" y="4868863"/>
            <a:ext cx="898525" cy="946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我们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的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6235" name="Text Box 91"/>
          <p:cNvSpPr txBox="1"/>
          <p:nvPr/>
        </p:nvSpPr>
        <p:spPr>
          <a:xfrm>
            <a:off x="3563938" y="4868863"/>
            <a:ext cx="719137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你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的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6236" name="Text Box 92"/>
          <p:cNvSpPr txBox="1"/>
          <p:nvPr/>
        </p:nvSpPr>
        <p:spPr>
          <a:xfrm>
            <a:off x="4500563" y="4868863"/>
            <a:ext cx="1008062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你们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的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6237" name="Text Box 93"/>
          <p:cNvSpPr txBox="1"/>
          <p:nvPr/>
        </p:nvSpPr>
        <p:spPr>
          <a:xfrm>
            <a:off x="5651500" y="4797425"/>
            <a:ext cx="541338" cy="946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他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的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6238" name="Text Box 94"/>
          <p:cNvSpPr txBox="1"/>
          <p:nvPr/>
        </p:nvSpPr>
        <p:spPr>
          <a:xfrm>
            <a:off x="6443663" y="4868863"/>
            <a:ext cx="541337" cy="946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她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的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6239" name="Text Box 95"/>
          <p:cNvSpPr txBox="1"/>
          <p:nvPr/>
        </p:nvSpPr>
        <p:spPr>
          <a:xfrm>
            <a:off x="7308850" y="4868863"/>
            <a:ext cx="576263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它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的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6240" name="Text Box 96"/>
          <p:cNvSpPr txBox="1"/>
          <p:nvPr/>
        </p:nvSpPr>
        <p:spPr>
          <a:xfrm>
            <a:off x="7885113" y="4941888"/>
            <a:ext cx="1511300" cy="155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0000FF"/>
                </a:solidFill>
                <a:latin typeface="Arial" pitchFamily="34" charset="0"/>
              </a:rPr>
              <a:t>他</a:t>
            </a:r>
            <a:r>
              <a:rPr lang="en-US" altLang="zh-CN" sz="3200" b="1">
                <a:solidFill>
                  <a:srgbClr val="0000FF"/>
                </a:solidFill>
                <a:latin typeface="Arial" pitchFamily="34" charset="0"/>
              </a:rPr>
              <a:t>/</a:t>
            </a:r>
            <a:r>
              <a:rPr lang="zh-CN" altLang="en-US" sz="3200" b="1">
                <a:solidFill>
                  <a:srgbClr val="0000FF"/>
                </a:solidFill>
                <a:latin typeface="Arial" pitchFamily="34" charset="0"/>
              </a:rPr>
              <a:t>她</a:t>
            </a:r>
            <a:r>
              <a:rPr lang="en-US" altLang="zh-CN" sz="3200" b="1">
                <a:solidFill>
                  <a:srgbClr val="0000FF"/>
                </a:solidFill>
                <a:latin typeface="Arial" pitchFamily="34" charset="0"/>
              </a:rPr>
              <a:t>/</a:t>
            </a:r>
            <a:endParaRPr lang="en-US" altLang="zh-CN" sz="32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Arial" pitchFamily="34" charset="0"/>
              </a:rPr>
              <a:t>它们</a:t>
            </a:r>
            <a:endParaRPr lang="zh-CN" altLang="en-US" sz="32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Arial" pitchFamily="34" charset="0"/>
              </a:rPr>
              <a:t>的</a:t>
            </a:r>
            <a:endParaRPr lang="zh-CN" altLang="en-US" sz="3200" b="1">
              <a:solidFill>
                <a:srgbClr val="0000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2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0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2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62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0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2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2" grpId="0"/>
      <p:bldP spid="6203" grpId="0"/>
      <p:bldP spid="6204" grpId="0"/>
      <p:bldP spid="6205" grpId="0"/>
      <p:bldP spid="6206" grpId="0"/>
      <p:bldP spid="6207" grpId="0"/>
      <p:bldP spid="6208" grpId="0"/>
      <p:bldP spid="6209" grpId="0"/>
      <p:bldP spid="6210" grpId="0"/>
      <p:bldP spid="6211" grpId="0"/>
      <p:bldP spid="6212" grpId="0"/>
      <p:bldP spid="6213" grpId="0"/>
      <p:bldP spid="6214" grpId="0"/>
      <p:bldP spid="6215" grpId="0"/>
      <p:bldP spid="6216" grpId="0"/>
      <p:bldP spid="6217" grpId="0"/>
      <p:bldP spid="6233" grpId="0"/>
      <p:bldP spid="6234" grpId="0"/>
      <p:bldP spid="6235" grpId="0"/>
      <p:bldP spid="6236" grpId="0"/>
      <p:bldP spid="6237" grpId="0"/>
      <p:bldP spid="6238" grpId="0"/>
      <p:bldP spid="6239" grpId="0"/>
      <p:bldP spid="62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810" name="Rectangle 2"/>
          <p:cNvSpPr>
            <a:spLocks noGrp="1"/>
          </p:cNvSpPr>
          <p:nvPr>
            <p:ph type="title"/>
          </p:nvPr>
        </p:nvSpPr>
        <p:spPr>
          <a:xfrm>
            <a:off x="179388" y="115888"/>
            <a:ext cx="7740650" cy="792162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 sz="3600" b="1" i="1">
                <a:solidFill>
                  <a:srgbClr val="FF0000"/>
                </a:solidFill>
              </a:rPr>
              <a:t>物主代词（形容词、名词性）的用法：</a:t>
            </a:r>
            <a:endParaRPr lang="zh-CN" altLang="en-US" sz="3600" b="1" i="1">
              <a:solidFill>
                <a:srgbClr val="FF0000"/>
              </a:solidFill>
            </a:endParaRPr>
          </a:p>
        </p:txBody>
      </p:sp>
      <p:sp>
        <p:nvSpPr>
          <p:cNvPr id="119811" name="Rectangle 3"/>
          <p:cNvSpPr>
            <a:spLocks noGrp="1"/>
          </p:cNvSpPr>
          <p:nvPr>
            <p:ph idx="1"/>
          </p:nvPr>
        </p:nvSpPr>
        <p:spPr>
          <a:xfrm>
            <a:off x="539750" y="1341438"/>
            <a:ext cx="9144000" cy="3097212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 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My</a:t>
            </a:r>
            <a:r>
              <a:rPr lang="en-US" altLang="zh-CN" sz="2800"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FF"/>
                </a:solidFill>
                <a:latin typeface="Times New Roman" panose="02020603050405020304" pitchFamily="18" charset="0"/>
              </a:rPr>
              <a:t>name</a:t>
            </a:r>
            <a:r>
              <a:rPr lang="en-US" altLang="zh-CN" sz="2800">
                <a:latin typeface="Times New Roman" panose="02020603050405020304" pitchFamily="18" charset="0"/>
              </a:rPr>
              <a:t> is Mary.</a:t>
            </a:r>
            <a:endParaRPr lang="en-US" altLang="zh-CN" sz="2800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  Miss Liang is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our</a:t>
            </a:r>
            <a:r>
              <a:rPr lang="en-US" altLang="zh-CN" sz="2800">
                <a:latin typeface="Times New Roman" panose="02020603050405020304" pitchFamily="18" charset="0"/>
              </a:rPr>
              <a:t> English </a:t>
            </a:r>
            <a:r>
              <a:rPr lang="en-US" altLang="zh-CN" sz="2800">
                <a:solidFill>
                  <a:srgbClr val="0000FF"/>
                </a:solidFill>
                <a:latin typeface="Times New Roman" panose="02020603050405020304" pitchFamily="18" charset="0"/>
              </a:rPr>
              <a:t>teacher</a:t>
            </a:r>
            <a:r>
              <a:rPr lang="en-US" altLang="zh-CN" sz="2800">
                <a:latin typeface="Times New Roman" panose="02020603050405020304" pitchFamily="18" charset="0"/>
              </a:rPr>
              <a:t>.</a:t>
            </a:r>
            <a:endParaRPr lang="en-US" altLang="zh-CN" sz="2800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  These are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their</a:t>
            </a:r>
            <a:r>
              <a:rPr lang="en-US" altLang="zh-CN" sz="2800"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FF"/>
                </a:solidFill>
                <a:latin typeface="Times New Roman" panose="02020603050405020304" pitchFamily="18" charset="0"/>
              </a:rPr>
              <a:t>books</a:t>
            </a:r>
            <a:r>
              <a:rPr lang="en-US" altLang="zh-CN" sz="2800">
                <a:latin typeface="Times New Roman" panose="02020603050405020304" pitchFamily="18" charset="0"/>
              </a:rPr>
              <a:t>.</a:t>
            </a:r>
            <a:endParaRPr lang="en-US" altLang="zh-CN" sz="2800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 This is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my</a:t>
            </a:r>
            <a:r>
              <a:rPr lang="en-US" altLang="zh-CN" sz="2800"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FF"/>
                </a:solidFill>
                <a:latin typeface="Times New Roman" panose="02020603050405020304" pitchFamily="18" charset="0"/>
              </a:rPr>
              <a:t>pen</a:t>
            </a:r>
            <a:r>
              <a:rPr lang="en-US" altLang="zh-CN" sz="2800">
                <a:latin typeface="Times New Roman" panose="02020603050405020304" pitchFamily="18" charset="0"/>
              </a:rPr>
              <a:t>, and that is </a:t>
            </a:r>
            <a:r>
              <a:rPr lang="en-US" altLang="zh-CN" sz="2800" b="1">
                <a:solidFill>
                  <a:srgbClr val="008000"/>
                </a:solidFill>
                <a:latin typeface="Times New Roman" panose="02020603050405020304" pitchFamily="18" charset="0"/>
              </a:rPr>
              <a:t>yours</a:t>
            </a:r>
            <a:r>
              <a:rPr lang="en-US" altLang="zh-CN" sz="2800" b="1">
                <a:latin typeface="Times New Roman" panose="02020603050405020304" pitchFamily="18" charset="0"/>
              </a:rPr>
              <a:t>. </a:t>
            </a:r>
            <a:r>
              <a:rPr lang="en-US" altLang="zh-CN" sz="2800" b="1">
                <a:solidFill>
                  <a:srgbClr val="008000"/>
                </a:solidFill>
                <a:latin typeface="Times New Roman" panose="02020603050405020304" pitchFamily="18" charset="0"/>
              </a:rPr>
              <a:t>yours</a:t>
            </a:r>
            <a:r>
              <a:rPr lang="en-US" altLang="zh-CN" sz="2800">
                <a:solidFill>
                  <a:srgbClr val="008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your</a:t>
            </a:r>
            <a:r>
              <a:rPr lang="en-US" altLang="zh-CN" sz="2800">
                <a:solidFill>
                  <a:srgbClr val="0000FF"/>
                </a:solidFill>
                <a:latin typeface="Times New Roman" panose="02020603050405020304" pitchFamily="18" charset="0"/>
              </a:rPr>
              <a:t> pen</a:t>
            </a:r>
            <a:endParaRPr lang="en-US" altLang="zh-CN" sz="280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 Can I use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your</a:t>
            </a:r>
            <a:r>
              <a:rPr lang="en-US" altLang="zh-CN" sz="2800"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FF"/>
                </a:solidFill>
                <a:latin typeface="Times New Roman" panose="02020603050405020304" pitchFamily="18" charset="0"/>
              </a:rPr>
              <a:t>computer</a:t>
            </a:r>
            <a:r>
              <a:rPr lang="en-US" altLang="zh-CN" sz="2800">
                <a:latin typeface="Times New Roman" panose="02020603050405020304" pitchFamily="18" charset="0"/>
              </a:rPr>
              <a:t>? </a:t>
            </a:r>
            <a:r>
              <a:rPr lang="en-US" altLang="zh-CN" sz="2800" b="1">
                <a:solidFill>
                  <a:srgbClr val="008000"/>
                </a:solidFill>
                <a:latin typeface="Times New Roman" panose="02020603050405020304" pitchFamily="18" charset="0"/>
              </a:rPr>
              <a:t>Mine</a:t>
            </a:r>
            <a:r>
              <a:rPr lang="en-US" altLang="zh-CN" sz="2800">
                <a:latin typeface="Times New Roman" panose="02020603050405020304" pitchFamily="18" charset="0"/>
              </a:rPr>
              <a:t> is broken.</a:t>
            </a:r>
            <a:endParaRPr lang="en-US" altLang="zh-CN" sz="2800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                                            </a:t>
            </a:r>
            <a:r>
              <a:rPr lang="en-US" altLang="zh-CN" sz="2800" b="1">
                <a:solidFill>
                  <a:srgbClr val="008000"/>
                </a:solidFill>
                <a:latin typeface="Times New Roman" panose="02020603050405020304" pitchFamily="18" charset="0"/>
              </a:rPr>
              <a:t>mine</a:t>
            </a:r>
            <a:r>
              <a:rPr lang="en-US" altLang="zh-CN" sz="280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latin typeface="Times New Roman" panose="02020603050405020304" pitchFamily="18" charset="0"/>
              </a:rPr>
              <a:t>=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my</a:t>
            </a:r>
            <a:r>
              <a:rPr lang="en-US" altLang="zh-CN" sz="2800"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FF"/>
                </a:solidFill>
                <a:latin typeface="Times New Roman" panose="02020603050405020304" pitchFamily="18" charset="0"/>
              </a:rPr>
              <a:t>computer</a:t>
            </a:r>
            <a:endParaRPr lang="en-US" altLang="zh-CN" sz="2800" b="1">
              <a:solidFill>
                <a:srgbClr val="0000FF"/>
              </a:solidFill>
            </a:endParaRPr>
          </a:p>
        </p:txBody>
      </p:sp>
      <p:sp>
        <p:nvSpPr>
          <p:cNvPr id="119812" name="Text Box 4"/>
          <p:cNvSpPr txBox="1"/>
          <p:nvPr/>
        </p:nvSpPr>
        <p:spPr>
          <a:xfrm>
            <a:off x="0" y="4652963"/>
            <a:ext cx="14033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FF0000"/>
                </a:solidFill>
                <a:latin typeface="Arial" pitchFamily="34" charset="0"/>
              </a:rPr>
              <a:t>结论：</a:t>
            </a:r>
            <a:endParaRPr lang="zh-CN" altLang="en-US" sz="320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9813" name="Text Box 5"/>
          <p:cNvSpPr txBox="1"/>
          <p:nvPr/>
        </p:nvSpPr>
        <p:spPr>
          <a:xfrm>
            <a:off x="1035050" y="4724400"/>
            <a:ext cx="7858125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1.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形容词性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物主代词</a:t>
            </a:r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_____(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能</a:t>
            </a:r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/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不能</a:t>
            </a:r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)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单独使用，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   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后必须接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______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。 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9814" name="Text Box 6"/>
          <p:cNvSpPr txBox="1"/>
          <p:nvPr/>
        </p:nvSpPr>
        <p:spPr>
          <a:xfrm>
            <a:off x="900113" y="5661025"/>
            <a:ext cx="8535987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2.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名词性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物主代词</a:t>
            </a:r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____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单独使用。后</a:t>
            </a:r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_____ 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接名词。 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9815" name="Text Box 7"/>
          <p:cNvSpPr txBox="1"/>
          <p:nvPr/>
        </p:nvSpPr>
        <p:spPr>
          <a:xfrm>
            <a:off x="827088" y="6165850"/>
            <a:ext cx="8096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3.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名词性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物主代词</a:t>
            </a:r>
            <a:r>
              <a:rPr lang="en-US" altLang="zh-CN" sz="2800" b="1">
                <a:solidFill>
                  <a:srgbClr val="0000FF"/>
                </a:solidFill>
                <a:latin typeface="Arial" pitchFamily="34" charset="0"/>
              </a:rPr>
              <a:t>= ______________________</a:t>
            </a:r>
            <a:r>
              <a:rPr lang="zh-CN" altLang="en-US" sz="2800" b="1">
                <a:solidFill>
                  <a:srgbClr val="0000FF"/>
                </a:solidFill>
                <a:latin typeface="Arial" pitchFamily="34" charset="0"/>
              </a:rPr>
              <a:t>。 </a:t>
            </a:r>
            <a:endParaRPr lang="zh-CN" altLang="en-US" sz="2800" b="1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19816" name="Rectangle 8"/>
          <p:cNvSpPr/>
          <p:nvPr/>
        </p:nvSpPr>
        <p:spPr>
          <a:xfrm>
            <a:off x="4284663" y="4652963"/>
            <a:ext cx="93503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不能</a:t>
            </a:r>
            <a:endParaRPr lang="zh-CN" altLang="en-US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9817" name="Rectangle 9"/>
          <p:cNvSpPr/>
          <p:nvPr/>
        </p:nvSpPr>
        <p:spPr>
          <a:xfrm>
            <a:off x="3851275" y="5589588"/>
            <a:ext cx="54133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能</a:t>
            </a:r>
            <a:endParaRPr lang="zh-CN" altLang="en-US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9818" name="Rectangle 10"/>
          <p:cNvSpPr/>
          <p:nvPr/>
        </p:nvSpPr>
        <p:spPr>
          <a:xfrm>
            <a:off x="2916238" y="5084763"/>
            <a:ext cx="10795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名词</a:t>
            </a:r>
            <a:endParaRPr lang="zh-CN" altLang="en-US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9819" name="Rectangle 11"/>
          <p:cNvSpPr/>
          <p:nvPr/>
        </p:nvSpPr>
        <p:spPr>
          <a:xfrm>
            <a:off x="4140200" y="6092825"/>
            <a:ext cx="41751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形容词性物主代词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+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名词</a:t>
            </a:r>
            <a:endParaRPr lang="zh-CN" altLang="en-US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9820" name="Rectangle 12"/>
          <p:cNvSpPr/>
          <p:nvPr/>
        </p:nvSpPr>
        <p:spPr>
          <a:xfrm>
            <a:off x="6732588" y="5589588"/>
            <a:ext cx="93503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不用</a:t>
            </a:r>
            <a:endParaRPr lang="zh-CN" altLang="en-US" sz="2800" b="1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9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9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9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9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9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9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9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9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9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9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  <p:bldP spid="11981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88" name="文本框 41987"/>
          <p:cNvSpPr txBox="1"/>
          <p:nvPr/>
        </p:nvSpPr>
        <p:spPr>
          <a:xfrm>
            <a:off x="179388" y="1484313"/>
            <a:ext cx="7545387" cy="641350"/>
          </a:xfrm>
          <a:prstGeom prst="rect">
            <a:avLst/>
          </a:prstGeom>
          <a:noFill/>
          <a:ln w="9525">
            <a:noFill/>
          </a:ln>
          <a:effectLst>
            <a:prstShdw prst="shdw15" dir="162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600" b="1">
                <a:latin typeface="Times New Roman" panose="02020603050405020304" pitchFamily="18" charset="0"/>
              </a:rPr>
              <a:t>1.  I    favorite subject is Chinese.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232467" name="Text Box 19"/>
          <p:cNvSpPr txBox="1"/>
          <p:nvPr/>
        </p:nvSpPr>
        <p:spPr>
          <a:xfrm>
            <a:off x="611188" y="1341438"/>
            <a:ext cx="863600" cy="8064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My</a:t>
            </a:r>
            <a:endParaRPr lang="en-US" altLang="zh-CN" sz="36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30" name="Text Box 22"/>
          <p:cNvSpPr txBox="1"/>
          <p:nvPr/>
        </p:nvSpPr>
        <p:spPr>
          <a:xfrm>
            <a:off x="0" y="2276475"/>
            <a:ext cx="6508750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4000" b="1">
                <a:latin typeface="Times New Roman" panose="02020603050405020304" pitchFamily="18" charset="0"/>
              </a:rPr>
              <a:t> </a:t>
            </a:r>
            <a:r>
              <a:rPr lang="en-US" altLang="zh-CN" sz="3600" b="1">
                <a:latin typeface="Times New Roman" panose="02020603050405020304" pitchFamily="18" charset="0"/>
              </a:rPr>
              <a:t>2. Is the shirt on the bed your  ?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2" name="Text Box 19"/>
          <p:cNvSpPr txBox="1"/>
          <p:nvPr/>
        </p:nvSpPr>
        <p:spPr>
          <a:xfrm>
            <a:off x="4932363" y="2133600"/>
            <a:ext cx="1295400" cy="8064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yours</a:t>
            </a:r>
            <a:endParaRPr lang="en-US" altLang="zh-CN" sz="36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 Box 22"/>
          <p:cNvSpPr txBox="1"/>
          <p:nvPr/>
        </p:nvSpPr>
        <p:spPr>
          <a:xfrm>
            <a:off x="0" y="3141663"/>
            <a:ext cx="8388350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4000" b="1">
                <a:latin typeface="Times New Roman" panose="02020603050405020304" pitchFamily="18" charset="0"/>
              </a:rPr>
              <a:t> </a:t>
            </a:r>
            <a:r>
              <a:rPr lang="en-US" altLang="zh-CN" sz="3600" b="1">
                <a:latin typeface="Times New Roman" panose="02020603050405020304" pitchFamily="18" charset="0"/>
              </a:rPr>
              <a:t>3. I have a good friend, she name is Lily.  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4" name="Text Box 19"/>
          <p:cNvSpPr txBox="1"/>
          <p:nvPr/>
        </p:nvSpPr>
        <p:spPr>
          <a:xfrm>
            <a:off x="4716463" y="3068638"/>
            <a:ext cx="863600" cy="8064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her</a:t>
            </a:r>
            <a:endParaRPr lang="en-US" altLang="zh-CN" sz="36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98" name="Text Box 5"/>
          <p:cNvSpPr txBox="1"/>
          <p:nvPr/>
        </p:nvSpPr>
        <p:spPr>
          <a:xfrm>
            <a:off x="-230187" y="4868863"/>
            <a:ext cx="9374187" cy="1360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4000" b="1">
                <a:latin typeface="Times New Roman" panose="02020603050405020304" pitchFamily="18" charset="0"/>
              </a:rPr>
              <a:t>   </a:t>
            </a:r>
            <a:r>
              <a:rPr lang="en-US" altLang="zh-CN" sz="3600" b="1">
                <a:latin typeface="Times New Roman" panose="02020603050405020304" pitchFamily="18" charset="0"/>
              </a:rPr>
              <a:t>5. The two little girls are crying. They can’t </a:t>
            </a:r>
            <a:endParaRPr lang="en-US" altLang="zh-CN" sz="36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en-US" altLang="zh-CN" sz="3600" b="1">
                <a:latin typeface="Times New Roman" panose="02020603050405020304" pitchFamily="18" charset="0"/>
              </a:rPr>
              <a:t>        find  them mother.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5" name="Text Box 19"/>
          <p:cNvSpPr txBox="1"/>
          <p:nvPr/>
        </p:nvSpPr>
        <p:spPr>
          <a:xfrm>
            <a:off x="1692275" y="5445125"/>
            <a:ext cx="1223963" cy="8064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their</a:t>
            </a:r>
            <a:endParaRPr lang="en-US" altLang="zh-CN" sz="36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31" name="Text Box 23"/>
          <p:cNvSpPr txBox="1"/>
          <p:nvPr/>
        </p:nvSpPr>
        <p:spPr>
          <a:xfrm>
            <a:off x="0" y="4076700"/>
            <a:ext cx="9144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3600" b="1">
                <a:latin typeface="Times New Roman" panose="02020603050405020304" pitchFamily="18" charset="0"/>
              </a:rPr>
              <a:t>4. This red T-shirt isn’t Helen’s. Her   is  blue.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6" name="Text Box 19"/>
          <p:cNvSpPr txBox="1"/>
          <p:nvPr/>
        </p:nvSpPr>
        <p:spPr>
          <a:xfrm>
            <a:off x="6372225" y="3933825"/>
            <a:ext cx="1152525" cy="8064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Hers</a:t>
            </a:r>
            <a:endParaRPr lang="en-US" altLang="zh-CN" sz="36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2002" name="Group 6"/>
          <p:cNvGrpSpPr/>
          <p:nvPr/>
        </p:nvGrpSpPr>
        <p:grpSpPr>
          <a:xfrm>
            <a:off x="5940425" y="0"/>
            <a:ext cx="3059113" cy="1377950"/>
            <a:chOff x="1920" y="-115"/>
            <a:chExt cx="2086" cy="1027"/>
          </a:xfrm>
        </p:grpSpPr>
        <p:grpSp>
          <p:nvGrpSpPr>
            <p:cNvPr id="42003" name="Group 7"/>
            <p:cNvGrpSpPr/>
            <p:nvPr/>
          </p:nvGrpSpPr>
          <p:grpSpPr>
            <a:xfrm>
              <a:off x="1920" y="-115"/>
              <a:ext cx="2086" cy="1027"/>
              <a:chOff x="384" y="1211"/>
              <a:chExt cx="2285" cy="1185"/>
            </a:xfrm>
          </p:grpSpPr>
          <p:sp>
            <p:nvSpPr>
              <p:cNvPr id="42004" name="Freeform 8"/>
              <p:cNvSpPr/>
              <p:nvPr/>
            </p:nvSpPr>
            <p:spPr>
              <a:xfrm>
                <a:off x="384" y="1872"/>
                <a:ext cx="2208" cy="384"/>
              </a:xfrm>
              <a:custGeom>
                <a:gdLst>
                  <a:gd name="txL" fmla="*/ 0 w 2208"/>
                  <a:gd name="txT" fmla="*/ 0 h 384"/>
                  <a:gd name="txR" fmla="*/ 2208 w 2208"/>
                  <a:gd name="txB" fmla="*/ 384 h 384"/>
                </a:gdLst>
                <a:cxnLst>
                  <a:cxn ang="0">
                    <a:pos x="432" y="384"/>
                  </a:cxn>
                  <a:cxn ang="0">
                    <a:pos x="2208" y="384"/>
                  </a:cxn>
                  <a:cxn ang="0">
                    <a:pos x="1776" y="0"/>
                  </a:cxn>
                  <a:cxn ang="0">
                    <a:pos x="0" y="0"/>
                  </a:cxn>
                  <a:cxn ang="0">
                    <a:pos x="432" y="384"/>
                  </a:cxn>
                </a:cxnLst>
                <a:rect l="txL" t="txT" r="txR" b="txB"/>
                <a:pathLst>
                  <a:path w="2208" h="384">
                    <a:moveTo>
                      <a:pt x="432" y="384"/>
                    </a:moveTo>
                    <a:lnTo>
                      <a:pt x="2208" y="384"/>
                    </a:lnTo>
                    <a:lnTo>
                      <a:pt x="1776" y="0"/>
                    </a:lnTo>
                    <a:lnTo>
                      <a:pt x="0" y="0"/>
                    </a:lnTo>
                    <a:lnTo>
                      <a:pt x="432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99CC00">
                      <a:alpha val="100000"/>
                    </a:srgbClr>
                  </a:gs>
                </a:gsLst>
                <a:lin ang="5400000" scaled="1"/>
              </a:gradFill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5" dir="16200000">
                  <a:schemeClr val="bg2">
                    <a:alpha val="100000"/>
                  </a:schemeClr>
                </a:prstShdw>
              </a:effectLst>
            </p:spPr>
            <p:txBody>
              <a:bodyPr/>
              <a:lstStyle>
                <a:defPPr>
                  <a:defRPr lang="zh-CN"/>
                </a:defPPr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42005" name="Group 9"/>
              <p:cNvGrpSpPr/>
              <p:nvPr/>
            </p:nvGrpSpPr>
            <p:grpSpPr>
              <a:xfrm>
                <a:off x="384" y="1211"/>
                <a:ext cx="2285" cy="1185"/>
                <a:chOff x="480" y="1211"/>
                <a:chExt cx="2285" cy="1185"/>
              </a:xfrm>
            </p:grpSpPr>
            <p:sp>
              <p:nvSpPr>
                <p:cNvPr id="42006" name="Freeform 10"/>
                <p:cNvSpPr/>
                <p:nvPr/>
              </p:nvSpPr>
              <p:spPr>
                <a:xfrm rot="158589">
                  <a:off x="576" y="1441"/>
                  <a:ext cx="576" cy="720"/>
                </a:xfrm>
                <a:custGeom>
                  <a:gdLst>
                    <a:gd name="txL" fmla="*/ 0 w 576"/>
                    <a:gd name="txT" fmla="*/ 0 h 816"/>
                    <a:gd name="txR" fmla="*/ 576 w 576"/>
                    <a:gd name="txB" fmla="*/ 816 h 816"/>
                  </a:gdLst>
                  <a:cxnLst>
                    <a:cxn ang="0">
                      <a:pos x="48" y="598"/>
                    </a:cxn>
                    <a:cxn ang="0">
                      <a:pos x="192" y="635"/>
                    </a:cxn>
                    <a:cxn ang="0">
                      <a:pos x="576" y="75"/>
                    </a:cxn>
                    <a:cxn ang="0">
                      <a:pos x="384" y="0"/>
                    </a:cxn>
                    <a:cxn ang="0">
                      <a:pos x="0" y="560"/>
                    </a:cxn>
                  </a:cxnLst>
                  <a:rect l="txL" t="txT" r="txR" b="txB"/>
                  <a:pathLst>
                    <a:path w="576" h="816">
                      <a:moveTo>
                        <a:pt x="48" y="768"/>
                      </a:moveTo>
                      <a:lnTo>
                        <a:pt x="192" y="816"/>
                      </a:lnTo>
                      <a:lnTo>
                        <a:pt x="576" y="96"/>
                      </a:lnTo>
                      <a:lnTo>
                        <a:pt x="384" y="0"/>
                      </a:lnTo>
                      <a:lnTo>
                        <a:pt x="0" y="720"/>
                      </a:lnTo>
                    </a:path>
                  </a:pathLst>
                </a:custGeom>
                <a:gradFill rotWithShape="0">
                  <a:gsLst>
                    <a:gs pos="0">
                      <a:srgbClr val="FFCC66">
                        <a:alpha val="100000"/>
                      </a:srgbClr>
                    </a:gs>
                    <a:gs pos="100000">
                      <a:schemeClr val="accent2">
                        <a:alpha val="100000"/>
                      </a:schemeClr>
                    </a:gs>
                  </a:gsLst>
                  <a:lin ang="18900000" scaled="1"/>
                </a:gradFill>
                <a:ln w="38100" cap="flat" cmpd="sng">
                  <a:solidFill>
                    <a:schemeClr val="accent2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019" name="Freeform 11"/>
                <p:cNvSpPr/>
                <p:nvPr/>
              </p:nvSpPr>
              <p:spPr bwMode="auto">
                <a:xfrm>
                  <a:off x="768" y="1489"/>
                  <a:ext cx="576" cy="673"/>
                </a:xfrm>
                <a:custGeom>
                  <a:cxnLst>
                    <a:cxn ang="0">
                      <a:pos x="0" y="624"/>
                    </a:cxn>
                    <a:cxn ang="0">
                      <a:pos x="96" y="624"/>
                    </a:cxn>
                    <a:cxn ang="0">
                      <a:pos x="432" y="0"/>
                    </a:cxn>
                    <a:cxn ang="0">
                      <a:pos x="288" y="48"/>
                    </a:cxn>
                    <a:cxn ang="0">
                      <a:pos x="0" y="624"/>
                    </a:cxn>
                  </a:cxnLst>
                  <a:rect l="0" t="0" r="r" b="b"/>
                  <a:pathLst>
                    <a:path w="432" h="624">
                      <a:moveTo>
                        <a:pt x="0" y="624"/>
                      </a:moveTo>
                      <a:lnTo>
                        <a:pt x="96" y="624"/>
                      </a:lnTo>
                      <a:lnTo>
                        <a:pt x="432" y="0"/>
                      </a:lnTo>
                      <a:lnTo>
                        <a:pt x="288" y="48"/>
                      </a:lnTo>
                      <a:lnTo>
                        <a:pt x="0" y="62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rgbClr val="CC3300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38100" cap="flat" cmpd="sng">
                  <a:solidFill>
                    <a:srgbClr val="CC3300"/>
                  </a:solidFill>
                  <a:prstDash val="solid"/>
                  <a:round/>
                </a:ln>
                <a:effectLst/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3020" name="Freeform 12"/>
                <p:cNvSpPr/>
                <p:nvPr/>
              </p:nvSpPr>
              <p:spPr bwMode="auto">
                <a:xfrm rot="961415">
                  <a:off x="576" y="1344"/>
                  <a:ext cx="288" cy="768"/>
                </a:xfrm>
                <a:custGeom>
                  <a:cxnLst>
                    <a:cxn ang="0">
                      <a:pos x="480" y="96"/>
                    </a:cxn>
                    <a:cxn ang="0">
                      <a:pos x="192" y="672"/>
                    </a:cxn>
                    <a:cxn ang="0">
                      <a:pos x="144" y="720"/>
                    </a:cxn>
                    <a:cxn ang="0">
                      <a:pos x="0" y="624"/>
                    </a:cxn>
                    <a:cxn ang="0">
                      <a:pos x="144" y="336"/>
                    </a:cxn>
                    <a:cxn ang="0">
                      <a:pos x="336" y="0"/>
                    </a:cxn>
                    <a:cxn ang="0">
                      <a:pos x="480" y="96"/>
                    </a:cxn>
                  </a:cxnLst>
                  <a:rect l="0" t="0" r="r" b="b"/>
                  <a:pathLst>
                    <a:path w="480" h="720">
                      <a:moveTo>
                        <a:pt x="480" y="96"/>
                      </a:moveTo>
                      <a:lnTo>
                        <a:pt x="192" y="672"/>
                      </a:lnTo>
                      <a:lnTo>
                        <a:pt x="144" y="720"/>
                      </a:lnTo>
                      <a:lnTo>
                        <a:pt x="0" y="624"/>
                      </a:lnTo>
                      <a:lnTo>
                        <a:pt x="144" y="336"/>
                      </a:lnTo>
                      <a:lnTo>
                        <a:pt x="336" y="0"/>
                      </a:lnTo>
                      <a:lnTo>
                        <a:pt x="480" y="9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50000">
                      <a:srgbClr val="FFCC66"/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19050" cap="flat" cmpd="sng">
                  <a:solidFill>
                    <a:srgbClr val="FFCC66"/>
                  </a:solidFill>
                  <a:prstDash val="solid"/>
                  <a:round/>
                </a:ln>
                <a:effectLst/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009" name="Freeform 13"/>
                <p:cNvSpPr/>
                <p:nvPr/>
              </p:nvSpPr>
              <p:spPr>
                <a:xfrm>
                  <a:off x="864" y="1345"/>
                  <a:ext cx="480" cy="192"/>
                </a:xfrm>
                <a:custGeom>
                  <a:gdLst>
                    <a:gd name="txL" fmla="*/ 0 w 336"/>
                    <a:gd name="txT" fmla="*/ 0 h 240"/>
                    <a:gd name="txR" fmla="*/ 336 w 336"/>
                    <a:gd name="txB" fmla="*/ 240 h 240"/>
                  </a:gdLst>
                  <a:cxnLst>
                    <a:cxn ang="0">
                      <a:pos x="391" y="154"/>
                    </a:cxn>
                    <a:cxn ang="0">
                      <a:pos x="99" y="92"/>
                    </a:cxn>
                    <a:cxn ang="0">
                      <a:pos x="0" y="30"/>
                    </a:cxn>
                    <a:cxn ang="0">
                      <a:pos x="294" y="0"/>
                    </a:cxn>
                    <a:cxn ang="0">
                      <a:pos x="587" y="30"/>
                    </a:cxn>
                    <a:cxn ang="0">
                      <a:pos x="686" y="123"/>
                    </a:cxn>
                    <a:cxn ang="0">
                      <a:pos x="391" y="154"/>
                    </a:cxn>
                  </a:cxnLst>
                  <a:rect l="txL" t="txT" r="txR" b="txB"/>
                  <a:pathLst>
                    <a:path w="336" h="240">
                      <a:moveTo>
                        <a:pt x="192" y="240"/>
                      </a:moveTo>
                      <a:lnTo>
                        <a:pt x="48" y="144"/>
                      </a:lnTo>
                      <a:lnTo>
                        <a:pt x="0" y="48"/>
                      </a:lnTo>
                      <a:lnTo>
                        <a:pt x="144" y="0"/>
                      </a:lnTo>
                      <a:lnTo>
                        <a:pt x="288" y="48"/>
                      </a:lnTo>
                      <a:lnTo>
                        <a:pt x="336" y="192"/>
                      </a:lnTo>
                      <a:lnTo>
                        <a:pt x="192" y="24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CC66">
                        <a:alpha val="100000"/>
                      </a:srgbClr>
                    </a:gs>
                    <a:gs pos="50000">
                      <a:srgbClr val="FF9933">
                        <a:alpha val="100000"/>
                      </a:srgbClr>
                    </a:gs>
                    <a:gs pos="100000">
                      <a:srgbClr val="FFCC66">
                        <a:alpha val="100000"/>
                      </a:srgbClr>
                    </a:gs>
                  </a:gsLst>
                  <a:lin ang="18900000" scaled="1"/>
                </a:gradFill>
                <a:ln w="19050" cap="flat" cmpd="sng">
                  <a:solidFill>
                    <a:schemeClr val="accent2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022" name="Freeform 14"/>
                <p:cNvSpPr/>
                <p:nvPr/>
              </p:nvSpPr>
              <p:spPr bwMode="auto">
                <a:xfrm>
                  <a:off x="528" y="1921"/>
                  <a:ext cx="384" cy="432"/>
                </a:xfrm>
                <a:custGeom>
                  <a:cxnLst>
                    <a:cxn ang="0">
                      <a:pos x="192" y="192"/>
                    </a:cxn>
                    <a:cxn ang="0">
                      <a:pos x="96" y="144"/>
                    </a:cxn>
                    <a:cxn ang="0">
                      <a:pos x="48" y="96"/>
                    </a:cxn>
                    <a:cxn ang="0">
                      <a:pos x="0" y="0"/>
                    </a:cxn>
                    <a:cxn ang="0">
                      <a:pos x="0" y="384"/>
                    </a:cxn>
                    <a:cxn ang="0">
                      <a:pos x="384" y="192"/>
                    </a:cxn>
                    <a:cxn ang="0">
                      <a:pos x="192" y="192"/>
                    </a:cxn>
                  </a:cxnLst>
                  <a:rect l="0" t="0" r="r" b="b"/>
                  <a:pathLst>
                    <a:path w="384" h="384">
                      <a:moveTo>
                        <a:pt x="192" y="192"/>
                      </a:moveTo>
                      <a:lnTo>
                        <a:pt x="96" y="144"/>
                      </a:lnTo>
                      <a:lnTo>
                        <a:pt x="48" y="96"/>
                      </a:lnTo>
                      <a:lnTo>
                        <a:pt x="0" y="0"/>
                      </a:lnTo>
                      <a:lnTo>
                        <a:pt x="0" y="384"/>
                      </a:lnTo>
                      <a:lnTo>
                        <a:pt x="384" y="192"/>
                      </a:lnTo>
                      <a:lnTo>
                        <a:pt x="192" y="192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50000">
                      <a:srgbClr val="FF9900"/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19050" cap="flat" cmpd="sng">
                  <a:solidFill>
                    <a:schemeClr val="accent2"/>
                  </a:solidFill>
                  <a:prstDash val="solid"/>
                  <a:round/>
                </a:ln>
                <a:effectLst/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3023" name="Freeform 15"/>
                <p:cNvSpPr/>
                <p:nvPr/>
              </p:nvSpPr>
              <p:spPr bwMode="auto">
                <a:xfrm rot="1629174">
                  <a:off x="480" y="2220"/>
                  <a:ext cx="147" cy="176"/>
                </a:xfrm>
                <a:custGeom>
                  <a:cxnLst>
                    <a:cxn ang="0">
                      <a:pos x="0" y="0"/>
                    </a:cxn>
                    <a:cxn ang="0">
                      <a:pos x="96" y="0"/>
                    </a:cxn>
                    <a:cxn ang="0">
                      <a:pos x="48" y="9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96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48" y="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50000">
                      <a:srgbClr val="969696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012" name="Oval 16"/>
                <p:cNvSpPr/>
                <p:nvPr/>
              </p:nvSpPr>
              <p:spPr>
                <a:xfrm>
                  <a:off x="1056" y="1211"/>
                  <a:ext cx="145" cy="42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anchor="ctr" anchorCtr="0"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endParaRPr lang="zh-CN" altLang="en-US">
                    <a:latin typeface="Arial" pitchFamily="34" charset="0"/>
                  </a:endParaRPr>
                </a:p>
              </p:txBody>
            </p:sp>
            <p:sp>
              <p:nvSpPr>
                <p:cNvPr id="4302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296" y="1391"/>
                  <a:ext cx="1469" cy="498"/>
                </a:xfrm>
                <a:prstGeom prst="rect">
                  <a:avLst/>
                </a:prstGeom>
                <a:noFill/>
                <a:ln w="38100">
                  <a:noFill/>
                  <a:miter lim="800000"/>
                </a:ln>
                <a:effectLst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R="0" defTabSz="914400" eaLnBrk="0" hangingPunct="0"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3200" b="1" kern="1200" cap="none" spc="0" normalizeH="0" baseline="0" noProof="0">
                      <a:solidFill>
                        <a:srgbClr val="0000CC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anose="02020603050405020304" pitchFamily="18" charset="0"/>
                      <a:ea typeface="黑体" panose="02010609060101010101" pitchFamily="49" charset="-122"/>
                      <a:cs typeface="+mn-cs"/>
                    </a:rPr>
                    <a:t>趁热打铁</a:t>
                  </a:r>
                  <a:endParaRPr kumimoji="0" lang="zh-CN" altLang="en-US" sz="3200" b="1" kern="1200" cap="none" spc="0" normalizeH="0" baseline="0" noProof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endParaRPr>
                </a:p>
              </p:txBody>
            </p:sp>
          </p:grpSp>
        </p:grpSp>
        <p:sp>
          <p:nvSpPr>
            <p:cNvPr id="43026" name="Text Box 18"/>
            <p:cNvSpPr txBox="1">
              <a:spLocks noChangeArrowheads="1"/>
            </p:cNvSpPr>
            <p:nvPr/>
          </p:nvSpPr>
          <p:spPr bwMode="auto">
            <a:xfrm>
              <a:off x="2784" y="478"/>
              <a:ext cx="912" cy="34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R="0" defTabSz="914400" eaLnBrk="0" hangingPunct="0">
                <a:buClrTx/>
                <a:buSzTx/>
                <a:buFontTx/>
                <a:buNone/>
                <a:defRPr/>
              </a:pPr>
              <a:endParaRPr kumimoji="0" lang="zh-CN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2477" name="Text Box 29"/>
          <p:cNvSpPr txBox="1"/>
          <p:nvPr/>
        </p:nvSpPr>
        <p:spPr>
          <a:xfrm>
            <a:off x="468313" y="188913"/>
            <a:ext cx="5040312" cy="1020762"/>
          </a:xfrm>
          <a:prstGeom prst="rect">
            <a:avLst/>
          </a:prstGeom>
          <a:solidFill>
            <a:srgbClr val="FFCC99"/>
          </a:solidFill>
          <a:ln w="57150" cap="flat" cmpd="thickThin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ja-JP" sz="4000" b="1">
                <a:solidFill>
                  <a:srgbClr val="0000FF"/>
                </a:solidFill>
                <a:latin typeface="Times New Roman" panose="02020603050405020304" pitchFamily="18" charset="0"/>
              </a:rPr>
              <a:t>Correct the sentences</a:t>
            </a:r>
            <a:r>
              <a:rPr lang="en-US" altLang="zh-CN" sz="44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endParaRPr lang="en-US" altLang="zh-CN" sz="44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2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2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2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3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232467" grpId="0"/>
      <p:bldP spid="2" grpId="0"/>
      <p:bldP spid="4" grpId="0"/>
      <p:bldP spid="41998" grpId="0"/>
      <p:bldP spid="5" grpId="0"/>
      <p:bldP spid="43031" grpId="0"/>
      <p:bldP spid="6" grpId="0"/>
      <p:bldP spid="2324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4" name="矩形 44033"/>
          <p:cNvSpPr/>
          <p:nvPr/>
        </p:nvSpPr>
        <p:spPr>
          <a:xfrm>
            <a:off x="468313" y="1196975"/>
            <a:ext cx="8675687" cy="3937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 algn="just">
              <a:buNone/>
            </a:pPr>
            <a:r>
              <a:rPr lang="en-US" altLang="zh-CN" sz="3600" b="1">
                <a:latin typeface="Times New Roman" panose="02020603050405020304" pitchFamily="18" charset="0"/>
              </a:rPr>
              <a:t>1.My pen is broken. May I use______?</a:t>
            </a:r>
            <a:endParaRPr lang="en-US" altLang="zh-CN" sz="3600">
              <a:latin typeface="Times New Roman" panose="02020603050405020304" pitchFamily="18" charset="0"/>
            </a:endParaRPr>
          </a:p>
          <a:p>
            <a:pPr marL="457200" indent="-457200" algn="just" eaLnBrk="0" hangingPunct="0">
              <a:buNone/>
            </a:pPr>
            <a:r>
              <a:rPr lang="en-US" altLang="zh-CN" sz="3600" b="1">
                <a:latin typeface="Times New Roman" panose="02020603050405020304" pitchFamily="18" charset="0"/>
              </a:rPr>
              <a:t>A. you     B. yours     C. yourself    D. your</a:t>
            </a:r>
            <a:endParaRPr lang="en-US" altLang="zh-CN" sz="3600">
              <a:latin typeface="Times New Roman" panose="02020603050405020304" pitchFamily="18" charset="0"/>
            </a:endParaRPr>
          </a:p>
          <a:p>
            <a:pPr marL="457200" indent="-457200" algn="just" eaLnBrk="0" hangingPunct="0">
              <a:buNone/>
            </a:pPr>
            <a:r>
              <a:rPr lang="en-US" altLang="zh-CN" sz="3600" b="1">
                <a:latin typeface="Times New Roman" panose="02020603050405020304" pitchFamily="18" charset="0"/>
              </a:rPr>
              <a:t>2.---Are these____ coats?</a:t>
            </a:r>
            <a:endParaRPr lang="en-US" altLang="zh-CN" sz="3600">
              <a:latin typeface="Times New Roman" panose="02020603050405020304" pitchFamily="18" charset="0"/>
            </a:endParaRPr>
          </a:p>
          <a:p>
            <a:pPr marL="457200" indent="-457200" algn="just" eaLnBrk="0" hangingPunct="0">
              <a:buNone/>
            </a:pPr>
            <a:r>
              <a:rPr lang="en-US" altLang="zh-CN" sz="3600" b="1">
                <a:latin typeface="Times New Roman" panose="02020603050405020304" pitchFamily="18" charset="0"/>
              </a:rPr>
              <a:t>---No, they aren’t. ____ are here.</a:t>
            </a:r>
            <a:endParaRPr lang="en-US" altLang="zh-CN" sz="3600">
              <a:latin typeface="Times New Roman" panose="02020603050405020304" pitchFamily="18" charset="0"/>
            </a:endParaRPr>
          </a:p>
          <a:p>
            <a:pPr marL="457200" indent="-457200" algn="just" eaLnBrk="0" hangingPunct="0">
              <a:buAutoNum type="alphaUcPeriod"/>
            </a:pPr>
            <a:r>
              <a:rPr lang="en-US" altLang="zh-CN" sz="3600" b="1">
                <a:latin typeface="Times New Roman" panose="02020603050405020304" pitchFamily="18" charset="0"/>
              </a:rPr>
              <a:t>your, Ours   B. your, We </a:t>
            </a:r>
            <a:endParaRPr lang="en-US" altLang="zh-CN" sz="3600" b="1">
              <a:latin typeface="Times New Roman" panose="02020603050405020304" pitchFamily="18" charset="0"/>
            </a:endParaRPr>
          </a:p>
          <a:p>
            <a:pPr marL="457200" indent="-457200" algn="just" eaLnBrk="0" hangingPunct="0">
              <a:buNone/>
            </a:pPr>
            <a:r>
              <a:rPr lang="en-US" altLang="zh-CN" sz="3600" b="1">
                <a:latin typeface="Times New Roman" panose="02020603050405020304" pitchFamily="18" charset="0"/>
              </a:rPr>
              <a:t> C. you, Ours   D. you, Our</a:t>
            </a:r>
            <a:endParaRPr lang="en-US" altLang="zh-CN" sz="3600">
              <a:latin typeface="Times New Roman" panose="02020603050405020304" pitchFamily="18" charset="0"/>
            </a:endParaRPr>
          </a:p>
          <a:p>
            <a:pPr marL="457200" indent="-457200" algn="just" eaLnBrk="0" hangingPunct="0">
              <a:buNone/>
            </a:pPr>
            <a:endParaRPr lang="en-US" altLang="zh-CN" sz="3600">
              <a:latin typeface="Times New Roman" panose="02020603050405020304" pitchFamily="18" charset="0"/>
            </a:endParaRPr>
          </a:p>
        </p:txBody>
      </p:sp>
      <p:sp>
        <p:nvSpPr>
          <p:cNvPr id="44035" name="文本框 44034"/>
          <p:cNvSpPr txBox="1"/>
          <p:nvPr/>
        </p:nvSpPr>
        <p:spPr>
          <a:xfrm>
            <a:off x="5257800" y="40481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44036" name="文本框 44035"/>
          <p:cNvSpPr txBox="1"/>
          <p:nvPr/>
        </p:nvSpPr>
        <p:spPr>
          <a:xfrm>
            <a:off x="34925" y="257175"/>
            <a:ext cx="195103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</a:rPr>
              <a:t>选择填空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4037" name="组合 44036"/>
          <p:cNvGrpSpPr/>
          <p:nvPr/>
        </p:nvGrpSpPr>
        <p:grpSpPr>
          <a:xfrm>
            <a:off x="6443663" y="44450"/>
            <a:ext cx="2700337" cy="1223963"/>
            <a:chOff x="0" y="1117"/>
            <a:chExt cx="1112" cy="1117"/>
          </a:xfrm>
        </p:grpSpPr>
        <p:pic>
          <p:nvPicPr>
            <p:cNvPr id="44038" name="图片 44037" descr="dhgif00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117"/>
              <a:ext cx="1018" cy="11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039" name="矩形 44038" descr="yell_anm"/>
            <p:cNvSpPr/>
            <p:nvPr/>
          </p:nvSpPr>
          <p:spPr>
            <a:xfrm>
              <a:off x="0" y="1752"/>
              <a:ext cx="1112" cy="390"/>
            </a:xfrm>
            <a:prstGeom prst="rect">
              <a:avLst/>
            </a:prstGeom>
          </p:spPr>
          <p:txBody>
            <a:bodyPr wrap="none" fromWordArt="1">
              <a:prstTxWarp prst="textCurveDown">
                <a:avLst>
                  <a:gd name="adj" fmla="val 23088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b="1">
                  <a:ln w="19050" cap="flat" cmpd="sng">
                    <a:solidFill>
                      <a:srgbClr val="66FF33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  <a:blipFill rotWithShape="0">
                    <a:blip r:embed="rId3"/>
                    <a:stretch>
                      <a:fillRect/>
                    </a:stretch>
                  </a:blipFill>
                  <a:latin typeface="隶书" panose="02010509060101010101" pitchFamily="49" charset="-122"/>
                  <a:ea typeface="隶书" panose="02010509060101010101" pitchFamily="49" charset="-122"/>
                </a:rPr>
                <a:t>随堂练习</a:t>
              </a:r>
              <a:endParaRPr lang="zh-CN" altLang="en-US" sz="3600" b="1">
                <a:ln w="19050" cap="flat" cmpd="sng">
                  <a:solidFill>
                    <a:srgbClr val="66FF33"/>
                  </a:solidFill>
                  <a:prstDash val="solid"/>
                  <a:miter/>
                  <a:headEnd type="none" w="med" len="med"/>
                  <a:tailEnd type="none" w="med" len="med"/>
                </a:ln>
                <a:blipFill rotWithShape="0">
                  <a:blip r:embed="rId3"/>
                  <a:stretch>
                    <a:fillRect/>
                  </a:stretch>
                </a:blip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44040" name="太阳形 44039"/>
          <p:cNvSpPr/>
          <p:nvPr/>
        </p:nvSpPr>
        <p:spPr>
          <a:xfrm>
            <a:off x="2195513" y="1844675"/>
            <a:ext cx="719137" cy="576263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042" name="太阳形 44041"/>
          <p:cNvSpPr/>
          <p:nvPr/>
        </p:nvSpPr>
        <p:spPr>
          <a:xfrm>
            <a:off x="539750" y="3500438"/>
            <a:ext cx="647700" cy="720725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ur="5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ur="5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58" name="文本占位符 45057"/>
          <p:cNvSpPr>
            <a:spLocks noGrp="1"/>
          </p:cNvSpPr>
          <p:nvPr>
            <p:ph type="body" idx="4294967295"/>
          </p:nvPr>
        </p:nvSpPr>
        <p:spPr>
          <a:xfrm>
            <a:off x="684213" y="692150"/>
            <a:ext cx="7704137" cy="5616575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None/>
            </a:pPr>
            <a:r>
              <a:rPr lang="en-US" altLang="zh-CN" sz="4000" b="1"/>
              <a:t>4.Where’s your mother? I can’t find ____ anywhere.</a:t>
            </a:r>
            <a:endParaRPr lang="en-US" altLang="zh-CN" sz="4000"/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zh-CN" sz="4000" b="1"/>
              <a:t>  A . she   B. her    C. he    D. him</a:t>
            </a:r>
            <a:endParaRPr lang="en-US" altLang="zh-CN" sz="4000" b="1"/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zh-CN" sz="4000" b="1"/>
              <a:t>5.Mike’s words are different from____. We really  can’t agree with_____.</a:t>
            </a:r>
            <a:endParaRPr lang="en-US" altLang="zh-CN" sz="4000"/>
          </a:p>
          <a:p>
            <a:pPr marL="609600" indent="-609600">
              <a:lnSpc>
                <a:spcPct val="90000"/>
              </a:lnSpc>
              <a:buFontTx/>
              <a:buAutoNum type="alphaUcPeriod"/>
            </a:pPr>
            <a:r>
              <a:rPr lang="en-US" altLang="zh-CN" sz="4000" b="1"/>
              <a:t>ours, him   B. ours, he’s </a:t>
            </a:r>
            <a:endParaRPr lang="en-US" altLang="zh-CN" sz="4000" b="1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zh-CN" sz="4000" b="1"/>
              <a:t> C. us, him   D. us, his</a:t>
            </a:r>
            <a:endParaRPr lang="en-US" altLang="zh-CN" sz="4000"/>
          </a:p>
          <a:p>
            <a:pPr marL="609600" indent="-609600">
              <a:lnSpc>
                <a:spcPct val="90000"/>
              </a:lnSpc>
              <a:buNone/>
            </a:pPr>
            <a:endParaRPr lang="zh-CN" altLang="en-US" sz="4000"/>
          </a:p>
        </p:txBody>
      </p:sp>
      <p:sp>
        <p:nvSpPr>
          <p:cNvPr id="45059" name="太阳形 45058"/>
          <p:cNvSpPr/>
          <p:nvPr/>
        </p:nvSpPr>
        <p:spPr>
          <a:xfrm>
            <a:off x="2987675" y="1989138"/>
            <a:ext cx="647700" cy="576262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060" name="太阳形 45059"/>
          <p:cNvSpPr/>
          <p:nvPr/>
        </p:nvSpPr>
        <p:spPr>
          <a:xfrm>
            <a:off x="684213" y="4941888"/>
            <a:ext cx="574675" cy="649287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ur="5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ur="5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082" name="内容占位符 46081"/>
          <p:cNvSpPr>
            <a:spLocks noGrp="1"/>
          </p:cNvSpPr>
          <p:nvPr>
            <p:ph idx="4294967295"/>
          </p:nvPr>
        </p:nvSpPr>
        <p:spPr>
          <a:xfrm>
            <a:off x="0" y="476250"/>
            <a:ext cx="9361488" cy="6172200"/>
          </a:xfrm>
        </p:spPr>
        <p:txBody>
          <a:bodyPr/>
          <a:lstStyle/>
          <a:p>
            <a:pPr>
              <a:spcBef>
                <a:spcPct val="0"/>
              </a:spcBef>
              <a:buNone/>
            </a:pPr>
            <a:endParaRPr lang="zh-CN" altLang="en-US" sz="2800" b="1"/>
          </a:p>
          <a:p>
            <a:pPr>
              <a:spcBef>
                <a:spcPct val="0"/>
              </a:spcBef>
              <a:buNone/>
            </a:pPr>
            <a:r>
              <a:rPr lang="en-US" altLang="zh-CN" sz="4000" b="1"/>
              <a:t>6.I saw___playing in the street at that time.</a:t>
            </a:r>
            <a:br>
              <a:rPr lang="en-US" altLang="zh-CN" sz="4000" b="1"/>
            </a:br>
            <a:r>
              <a:rPr lang="en-US" altLang="zh-CN" sz="4000" b="1"/>
              <a:t>A. them B. they C. their D. theirs</a:t>
            </a:r>
            <a:endParaRPr lang="en-US" altLang="zh-CN" sz="4000"/>
          </a:p>
          <a:p>
            <a:pPr>
              <a:buNone/>
            </a:pPr>
            <a:r>
              <a:rPr lang="en-US" altLang="zh-CN" sz="4000" b="1"/>
              <a:t>7The pen is hers. Pass it to____, please.</a:t>
            </a:r>
            <a:br>
              <a:rPr lang="en-US" altLang="zh-CN" sz="4000" b="1"/>
            </a:br>
            <a:r>
              <a:rPr lang="en-US" altLang="zh-CN" sz="4000" b="1"/>
              <a:t>A. her B. she C. hers D. herself </a:t>
            </a:r>
            <a:endParaRPr lang="en-US" altLang="zh-CN" sz="4000"/>
          </a:p>
          <a:p>
            <a:pPr>
              <a:buNone/>
            </a:pPr>
            <a:r>
              <a:rPr lang="en-US" altLang="zh-CN" sz="4000" b="1"/>
              <a:t>8.We ____ at the party last Sunday.</a:t>
            </a:r>
            <a:br>
              <a:rPr lang="en-US" altLang="zh-CN" sz="4000" b="1"/>
            </a:br>
            <a:r>
              <a:rPr lang="en-US" altLang="zh-CN" sz="4000" b="1"/>
              <a:t>A. enjoyed myself B. enjoyed ourselves</a:t>
            </a:r>
            <a:br>
              <a:rPr lang="en-US" altLang="zh-CN" sz="4000" b="1"/>
            </a:br>
            <a:r>
              <a:rPr lang="en-US" altLang="zh-CN" sz="4000" b="1"/>
              <a:t>C. enjoy myself D. enjoyed themselves</a:t>
            </a:r>
            <a:endParaRPr lang="en-US" altLang="zh-CN" sz="4000"/>
          </a:p>
        </p:txBody>
      </p:sp>
      <p:sp>
        <p:nvSpPr>
          <p:cNvPr id="46083" name="文本框 46082"/>
          <p:cNvSpPr txBox="1"/>
          <p:nvPr/>
        </p:nvSpPr>
        <p:spPr>
          <a:xfrm>
            <a:off x="34925" y="257175"/>
            <a:ext cx="195103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</a:rPr>
              <a:t>选择填空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6084" name="组合 46083"/>
          <p:cNvGrpSpPr/>
          <p:nvPr/>
        </p:nvGrpSpPr>
        <p:grpSpPr>
          <a:xfrm>
            <a:off x="6443663" y="44450"/>
            <a:ext cx="2700337" cy="1223963"/>
            <a:chOff x="0" y="1117"/>
            <a:chExt cx="1112" cy="1117"/>
          </a:xfrm>
        </p:grpSpPr>
        <p:pic>
          <p:nvPicPr>
            <p:cNvPr id="46085" name="图片 46084" descr="dhgif00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117"/>
              <a:ext cx="1018" cy="11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6086" name="矩形 46085" descr="yell_anm"/>
            <p:cNvSpPr/>
            <p:nvPr/>
          </p:nvSpPr>
          <p:spPr>
            <a:xfrm>
              <a:off x="0" y="1752"/>
              <a:ext cx="1112" cy="390"/>
            </a:xfrm>
            <a:prstGeom prst="rect">
              <a:avLst/>
            </a:prstGeom>
          </p:spPr>
          <p:txBody>
            <a:bodyPr wrap="none" fromWordArt="1">
              <a:prstTxWarp prst="textCurveDown">
                <a:avLst>
                  <a:gd name="adj" fmla="val 23088"/>
                </a:avLst>
              </a:prstTxWarp>
              <a:normAutofit/>
            </a:bodyPr>
            <a:lstStyle>
              <a:defPPr>
                <a:defRPr lang="zh-CN"/>
              </a:defPPr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600" b="1">
                  <a:ln w="19050" cap="flat" cmpd="sng">
                    <a:solidFill>
                      <a:srgbClr val="FFFF99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  <a:blipFill rotWithShape="0">
                    <a:blip r:embed="rId3"/>
                    <a:stretch>
                      <a:fillRect/>
                    </a:stretch>
                  </a:blipFill>
                  <a:latin typeface="隶书" panose="02010509060101010101" pitchFamily="49" charset="-122"/>
                  <a:ea typeface="隶书" panose="02010509060101010101" pitchFamily="49" charset="-122"/>
                </a:rPr>
                <a:t>随堂练习</a:t>
              </a:r>
              <a:endParaRPr lang="zh-CN" altLang="en-US" sz="3600" b="1">
                <a:ln w="19050" cap="flat" cmpd="sng">
                  <a:solidFill>
                    <a:srgbClr val="FFFF99"/>
                  </a:solidFill>
                  <a:prstDash val="solid"/>
                  <a:miter/>
                  <a:headEnd type="none" w="med" len="med"/>
                  <a:tailEnd type="none" w="med" len="med"/>
                </a:ln>
                <a:blipFill rotWithShape="0">
                  <a:blip r:embed="rId3"/>
                  <a:stretch>
                    <a:fillRect/>
                  </a:stretch>
                </a:blip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46087" name="太阳形 46086"/>
          <p:cNvSpPr/>
          <p:nvPr/>
        </p:nvSpPr>
        <p:spPr>
          <a:xfrm>
            <a:off x="250825" y="2276475"/>
            <a:ext cx="647700" cy="576263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088" name="太阳形 46087"/>
          <p:cNvSpPr/>
          <p:nvPr/>
        </p:nvSpPr>
        <p:spPr>
          <a:xfrm>
            <a:off x="250825" y="4149725"/>
            <a:ext cx="647700" cy="576263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089" name="太阳形 46088"/>
          <p:cNvSpPr/>
          <p:nvPr/>
        </p:nvSpPr>
        <p:spPr>
          <a:xfrm>
            <a:off x="4716463" y="5516563"/>
            <a:ext cx="647700" cy="576262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ur="5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ur="5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ur="5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Rectangle 2"/>
          <p:cNvSpPr>
            <a:spLocks noGrp="1"/>
          </p:cNvSpPr>
          <p:nvPr>
            <p:ph/>
          </p:nvPr>
        </p:nvSpPr>
        <p:spPr>
          <a:xfrm>
            <a:off x="250825" y="260350"/>
            <a:ext cx="8534400" cy="6324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b="1">
                <a:solidFill>
                  <a:srgbClr val="000099"/>
                </a:solidFill>
              </a:rPr>
              <a:t>3. </a:t>
            </a:r>
            <a:r>
              <a:rPr lang="zh-CN" altLang="en-US" b="1">
                <a:solidFill>
                  <a:srgbClr val="000099"/>
                </a:solidFill>
              </a:rPr>
              <a:t>反身代词</a:t>
            </a:r>
            <a:endParaRPr lang="zh-CN" altLang="en-US" b="1">
              <a:solidFill>
                <a:srgbClr val="000099"/>
              </a:solidFill>
            </a:endParaRPr>
          </a:p>
        </p:txBody>
      </p:sp>
      <p:graphicFrame>
        <p:nvGraphicFramePr>
          <p:cNvPr id="7409" name="Group 241"/>
          <p:cNvGraphicFramePr>
            <a:graphicFrameLocks noGrp="1"/>
          </p:cNvGraphicFramePr>
          <p:nvPr/>
        </p:nvGraphicFramePr>
        <p:xfrm>
          <a:off x="323850" y="981075"/>
          <a:ext cx="8534400" cy="4279900"/>
        </p:xfrm>
        <a:graphic>
          <a:graphicData uri="http://schemas.openxmlformats.org/drawingml/2006/table">
            <a:tbl>
              <a:tblPr/>
              <a:tblGrid>
                <a:gridCol w="1524000"/>
                <a:gridCol w="1752600"/>
                <a:gridCol w="1676400"/>
                <a:gridCol w="1219200"/>
                <a:gridCol w="1219200"/>
                <a:gridCol w="1143000"/>
              </a:tblGrid>
              <a:tr h="13668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      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人称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分类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第一人称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第二人称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      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第三人称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11001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  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单数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6713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  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anose="02010600030101010101" pitchFamily="2" charset="-122"/>
                        </a:rPr>
                        <a:t>复数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7369" name="Text Box 201"/>
          <p:cNvSpPr txBox="1"/>
          <p:nvPr/>
        </p:nvSpPr>
        <p:spPr>
          <a:xfrm>
            <a:off x="2051050" y="2492375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my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self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0" name="Text Box 202"/>
          <p:cNvSpPr txBox="1"/>
          <p:nvPr/>
        </p:nvSpPr>
        <p:spPr>
          <a:xfrm>
            <a:off x="1908175" y="3716338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our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selves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1" name="Text Box 203"/>
          <p:cNvSpPr txBox="1"/>
          <p:nvPr/>
        </p:nvSpPr>
        <p:spPr>
          <a:xfrm>
            <a:off x="3635375" y="2492375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your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self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7372" name="Text Box 204"/>
          <p:cNvSpPr txBox="1"/>
          <p:nvPr/>
        </p:nvSpPr>
        <p:spPr>
          <a:xfrm>
            <a:off x="3492500" y="3716338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your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selves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" name="Text Box 205"/>
          <p:cNvSpPr txBox="1"/>
          <p:nvPr/>
        </p:nvSpPr>
        <p:spPr>
          <a:xfrm>
            <a:off x="5219700" y="25654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him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self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7374" name="Text Box 206"/>
          <p:cNvSpPr txBox="1"/>
          <p:nvPr/>
        </p:nvSpPr>
        <p:spPr>
          <a:xfrm>
            <a:off x="5651500" y="3789363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them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selves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5" name="Text Box 207"/>
          <p:cNvSpPr txBox="1"/>
          <p:nvPr/>
        </p:nvSpPr>
        <p:spPr>
          <a:xfrm>
            <a:off x="6443663" y="25654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her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self</a:t>
            </a:r>
            <a:r>
              <a:rPr lang="en-US" altLang="zh-CN" sz="2800" b="1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7377" name="Text Box 209"/>
          <p:cNvSpPr txBox="1"/>
          <p:nvPr/>
        </p:nvSpPr>
        <p:spPr>
          <a:xfrm>
            <a:off x="7740650" y="25654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it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self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10" name="Text Box 242"/>
          <p:cNvSpPr txBox="1"/>
          <p:nvPr/>
        </p:nvSpPr>
        <p:spPr>
          <a:xfrm>
            <a:off x="2051050" y="2997200"/>
            <a:ext cx="14414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我自己</a:t>
            </a:r>
            <a:r>
              <a:rPr lang="zh-CN" altLang="en-US" sz="2800" b="1">
                <a:latin typeface="Times New Roman" panose="02020603050405020304" pitchFamily="18" charset="0"/>
              </a:rPr>
              <a:t> </a:t>
            </a:r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7411" name="Text Box 243"/>
          <p:cNvSpPr txBox="1"/>
          <p:nvPr/>
        </p:nvSpPr>
        <p:spPr>
          <a:xfrm>
            <a:off x="3708400" y="2997200"/>
            <a:ext cx="13684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你自己</a:t>
            </a:r>
            <a:r>
              <a:rPr lang="zh-CN" altLang="en-US" sz="2800" b="1">
                <a:latin typeface="Times New Roman" panose="02020603050405020304" pitchFamily="18" charset="0"/>
              </a:rPr>
              <a:t> </a:t>
            </a:r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7412" name="Text Box 244"/>
          <p:cNvSpPr txBox="1"/>
          <p:nvPr/>
        </p:nvSpPr>
        <p:spPr>
          <a:xfrm>
            <a:off x="5219700" y="3068638"/>
            <a:ext cx="143986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他自己 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13" name="Text Box 245"/>
          <p:cNvSpPr txBox="1"/>
          <p:nvPr/>
        </p:nvSpPr>
        <p:spPr>
          <a:xfrm>
            <a:off x="6443663" y="306863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她自己 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14" name="Text Box 246"/>
          <p:cNvSpPr txBox="1"/>
          <p:nvPr/>
        </p:nvSpPr>
        <p:spPr>
          <a:xfrm>
            <a:off x="7596188" y="3068638"/>
            <a:ext cx="14033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它自己 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15" name="Text Box 247"/>
          <p:cNvSpPr txBox="1"/>
          <p:nvPr/>
        </p:nvSpPr>
        <p:spPr>
          <a:xfrm>
            <a:off x="1835150" y="4365625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我们自己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16" name="Text Box 248"/>
          <p:cNvSpPr txBox="1"/>
          <p:nvPr/>
        </p:nvSpPr>
        <p:spPr>
          <a:xfrm>
            <a:off x="3563938" y="4365625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你们自己 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17" name="Text Box 249"/>
          <p:cNvSpPr txBox="1"/>
          <p:nvPr/>
        </p:nvSpPr>
        <p:spPr>
          <a:xfrm>
            <a:off x="5651500" y="4365625"/>
            <a:ext cx="288131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他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她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它们自己 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82" name="文本框 14381"/>
          <p:cNvSpPr txBox="1"/>
          <p:nvPr/>
        </p:nvSpPr>
        <p:spPr>
          <a:xfrm>
            <a:off x="250825" y="5300663"/>
            <a:ext cx="8604250" cy="1311275"/>
          </a:xfrm>
          <a:prstGeom prst="rect">
            <a:avLst/>
          </a:prstGeom>
          <a:noFill/>
          <a:ln w="9525">
            <a:noFill/>
          </a:ln>
          <a:effectLst>
            <a:prstShdw prst="shdw15" dir="162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400" b="1">
                <a:latin typeface="Arial" pitchFamily="34" charset="0"/>
              </a:rPr>
              <a:t>记忆小窍门</a:t>
            </a:r>
            <a:r>
              <a:rPr lang="en-US" altLang="zh-CN" sz="2400" b="1">
                <a:latin typeface="Arial" pitchFamily="34" charset="0"/>
              </a:rPr>
              <a:t>:</a:t>
            </a:r>
            <a:endParaRPr lang="en-US" altLang="zh-CN" sz="2400" b="1">
              <a:latin typeface="Arial" pitchFamily="34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反身代词有规律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,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第三人称宾格加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self.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其余都要物主加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self,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复数</a:t>
            </a:r>
            <a:r>
              <a:rPr lang="en-US" altLang="zh-CN" sz="2800" b="1" err="1">
                <a:solidFill>
                  <a:srgbClr val="FF0000"/>
                </a:solidFill>
                <a:latin typeface="Arial" pitchFamily="34" charset="0"/>
              </a:rPr>
              <a:t>ves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来把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f</a:t>
            </a:r>
            <a:r>
              <a:rPr lang="zh-CN" altLang="en-US" sz="2800" b="1">
                <a:solidFill>
                  <a:srgbClr val="FF0000"/>
                </a:solidFill>
                <a:latin typeface="Arial" pitchFamily="34" charset="0"/>
              </a:rPr>
              <a:t>替</a:t>
            </a:r>
            <a:r>
              <a:rPr lang="en-US" altLang="zh-CN" sz="2800" b="1">
                <a:solidFill>
                  <a:srgbClr val="FF0000"/>
                </a:solidFill>
                <a:latin typeface="Arial" pitchFamily="34" charset="0"/>
              </a:rPr>
              <a:t>.</a:t>
            </a:r>
            <a:endParaRPr lang="zh-CN" altLang="en-US" sz="2800" b="1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69" grpId="0"/>
      <p:bldP spid="7370" grpId="0"/>
      <p:bldP spid="7371" grpId="0"/>
      <p:bldP spid="7372" grpId="0"/>
      <p:bldP spid="7373" grpId="0"/>
      <p:bldP spid="7374" grpId="0"/>
      <p:bldP spid="7375" grpId="0"/>
      <p:bldP spid="7377" grpId="0"/>
      <p:bldP spid="7410" grpId="0"/>
      <p:bldP spid="7411" grpId="0"/>
      <p:bldP spid="7412" grpId="0"/>
      <p:bldP spid="7413" grpId="0"/>
      <p:bldP spid="7414" grpId="0"/>
      <p:bldP spid="7415" grpId="0"/>
      <p:bldP spid="7416" grpId="0"/>
      <p:bldP spid="7417" grpId="0"/>
      <p:bldP spid="1438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https://d.book118.com/708143022011006033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213</Paragraphs>
  <Slides>19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9">
      <vt:lpstr>Arial</vt:lpstr>
      <vt:lpstr>Calibri</vt:lpstr>
      <vt:lpstr>宋体</vt:lpstr>
      <vt:lpstr>Times New Roman</vt:lpstr>
      <vt:lpstr>华文行楷</vt:lpstr>
      <vt:lpstr>Tahoma</vt:lpstr>
      <vt:lpstr>黑体</vt:lpstr>
      <vt:lpstr>仿宋_GB2312</vt:lpstr>
      <vt:lpstr>隶书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人称代词（主格、宾格）的用法：</vt:lpstr>
      <vt:lpstr>PowerPoint Presentation</vt:lpstr>
      <vt:lpstr>PowerPoint Presentation</vt:lpstr>
      <vt:lpstr>PowerPoint Presentation</vt:lpstr>
      <vt:lpstr>PowerPoint Presentation</vt:lpstr>
      <vt:lpstr>物主代词（形容词、名词性）的用法：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2024-09-10T20:19:02.821</cp:lastPrinted>
  <dcterms:created xsi:type="dcterms:W3CDTF">2024-09-10T12:19:02Z</dcterms:created>
  <dcterms:modified xsi:type="dcterms:W3CDTF">2024-09-10T12:19:05Z</dcterms:modified>
</cp:coreProperties>
</file>