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EE5E53-B1B5-4BC0-92BC-06B45C34D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18443C-1D16-44CF-AD0C-DCECF2051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C199B3-4AFB-42D1-B9F4-C9421514C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944F80-4693-4440-A99A-9D99656FD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4FEBA5-9151-43CE-9131-8F30F311AB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65EA37-993C-40DF-9F55-8D6FFC063F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E4DC01-81E5-4442-A594-6429AB0968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A4218F-8422-4AA7-B5A7-D70911BA1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0EBC5-EBBD-4325-AE0C-311D4DD7AD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A17C7-BEA1-43BD-B266-1040DCA23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E183D-D6E7-46FC-B5E7-4974A82A4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01334401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64753" y="2169417"/>
            <a:ext cx="8281818" cy="154552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solidFill>
                <a:latin typeface="Microsoft Yahei"/>
                <a:ea typeface="Microsoft Yahei"/>
                <a:cs typeface="Microsoft Yahei"/>
              </a:rPr>
              <a:t>物业管理行业服务品质与社区建设报告</a:t>
            </a:r>
            <a:endParaRPr lang="en-US" sz="1100"/>
          </a:p>
        </p:txBody>
      </p:sp>
      <p:sp>
        <p:nvSpPr>
          <p:cNvPr id="5" name="AutoShape 5"/>
          <p:cNvSpPr/>
          <p:nvPr/>
        </p:nvSpPr>
        <p:spPr>
          <a:xfrm>
            <a:off x="764753" y="4274372"/>
            <a:ext cx="2461447" cy="31994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solidFill>
                <a:latin typeface="Microsoft Yahei"/>
                <a:ea typeface="Microsoft Yahei"/>
                <a:cs typeface="Microsoft Yahei"/>
              </a:rPr>
              <a:t>2023-12-25</a:t>
            </a:r>
            <a:endParaRPr lang="en-US" sz="1100"/>
          </a:p>
        </p:txBody>
      </p:sp>
      <p:sp>
        <p:nvSpPr>
          <p:cNvPr id="6" name="AutoShape 6"/>
          <p:cNvSpPr/>
          <p:nvPr/>
        </p:nvSpPr>
        <p:spPr>
          <a:xfrm>
            <a:off x="764753" y="3876675"/>
            <a:ext cx="1851864" cy="4062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物业管理服务品质现状分析</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社区建设在物业管理中的作用与挑战</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提升物业管理服务品质的策略与措施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推动社区建设与物业管理融合发展的路径</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随着社会经济的发展和城市化进程的加速，物业管理行业作为服务业的重要组成部分，其服务品质和社区建设对于居民生活质量和社区和谐稳定具有重要意义。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本报告旨在分析当前物业管理行业的服务品质和社区建设现状，探讨存在的问题和挑战，提出改进措施和建议，以推动物业管理行业的可持续发展和社区建设的进一步完善。</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75" r="23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407012" y="804508"/>
            <a:ext cx="4614367" cy="5154067"/>
          </a:xfrm>
          <a:prstGeom prst="flowChartOffpageConnector">
            <a:avLst/>
          </a:prstGeom>
          <a:solidFill>
            <a:schemeClr val="accent5">
              <a:lumMod val="40000"/>
              <a:lumOff val="60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3797580" y="804508"/>
            <a:ext cx="4614367" cy="5154067"/>
          </a:xfrm>
          <a:prstGeom prst="flowChartOffpageConnector">
            <a:avLst/>
          </a:prstGeom>
          <a:solidFill>
            <a:schemeClr val="accent3">
              <a:lumMod val="40000"/>
              <a:lumOff val="6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170621" y="804508"/>
            <a:ext cx="4614367" cy="5154067"/>
          </a:xfrm>
          <a:prstGeom prst="flowChartOffpageConnector">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2556266" y="1830399"/>
            <a:ext cx="1829276" cy="56515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5176324" y="1830399"/>
            <a:ext cx="1832452" cy="56515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799558" y="1830399"/>
            <a:ext cx="1829276" cy="56515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2474973" y="1893007"/>
            <a:ext cx="2005662"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定义</a:t>
            </a:r>
            <a:endParaRPr lang="en-US" sz="1100"/>
          </a:p>
        </p:txBody>
      </p:sp>
      <p:sp>
        <p:nvSpPr>
          <p:cNvPr id="9" name="AutoShape 9"/>
          <p:cNvSpPr/>
          <p:nvPr/>
        </p:nvSpPr>
        <p:spPr>
          <a:xfrm>
            <a:off x="5082882" y="1893007"/>
            <a:ext cx="2005662"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发展历程</a:t>
            </a:r>
            <a:endParaRPr lang="en-US" sz="1100"/>
          </a:p>
        </p:txBody>
      </p:sp>
      <p:sp>
        <p:nvSpPr>
          <p:cNvPr id="10" name="AutoShape 10"/>
          <p:cNvSpPr/>
          <p:nvPr/>
        </p:nvSpPr>
        <p:spPr>
          <a:xfrm>
            <a:off x="7711364" y="1893007"/>
            <a:ext cx="2005662"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服务内容</a:t>
            </a:r>
            <a:endParaRPr lang="en-US" sz="1100"/>
          </a:p>
        </p:txBody>
      </p:sp>
      <p:sp>
        <p:nvSpPr>
          <p:cNvPr id="11" name="AutoShape 11"/>
          <p:cNvSpPr/>
          <p:nvPr/>
        </p:nvSpPr>
        <p:spPr>
          <a:xfrm>
            <a:off x="2456502" y="5720271"/>
            <a:ext cx="7278996" cy="703263"/>
          </a:xfrm>
          <a:prstGeom prst="roundRect">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634535" y="5798305"/>
            <a:ext cx="5073533" cy="6252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799104" y="5812018"/>
            <a:ext cx="519769" cy="519769"/>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物业管理行业概述</a:t>
              </a:r>
            </a:p>
          </p:txBody>
        </p:sp>
      </p:grpSp>
      <p:grpSp>
        <p:nvGrpSpPr>
          <p:cNvPr id="36" name="Group 36"/>
          <p:cNvGrpSpPr/>
          <p:nvPr/>
        </p:nvGrpSpPr>
        <p:grpSpPr>
          <a:xfrm>
            <a:off x="2513727" y="2688997"/>
            <a:ext cx="7089870" cy="1613688"/>
            <a:chOff x="2513727" y="2688997"/>
            <a:chExt cx="7089870" cy="1613688"/>
          </a:xfrm>
        </p:grpSpPr>
        <p:sp>
          <p:nvSpPr>
            <p:cNvPr id="37" name="AutoShape 37"/>
            <p:cNvSpPr/>
            <p:nvPr/>
          </p:nvSpPr>
          <p:spPr>
            <a:xfrm>
              <a:off x="2513727" y="2688997"/>
              <a:ext cx="1853480" cy="1613688"/>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物业管理是指对房屋及配套的设施设备和相关场地进行维修、养护、管理，维护相关区域内的环境卫生和秩序的活动。</a:t>
              </a:r>
              <a:endParaRPr lang="en-US" sz="1100"/>
            </a:p>
          </p:txBody>
        </p:sp>
        <p:sp>
          <p:nvSpPr>
            <p:cNvPr id="38" name="AutoShape 38"/>
            <p:cNvSpPr/>
            <p:nvPr/>
          </p:nvSpPr>
          <p:spPr>
            <a:xfrm>
              <a:off x="5140685" y="2688997"/>
              <a:ext cx="1853480" cy="1613688"/>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我国物业管理行业经历了从无到有、从小到大的发展历程，目前已经形成了较为完善的法规体系和市场化运作机制。</a:t>
              </a:r>
              <a:endParaRPr lang="en-US" sz="1100"/>
            </a:p>
          </p:txBody>
        </p:sp>
        <p:sp>
          <p:nvSpPr>
            <p:cNvPr id="39" name="AutoShape 39"/>
            <p:cNvSpPr/>
            <p:nvPr/>
          </p:nvSpPr>
          <p:spPr>
            <a:xfrm>
              <a:off x="7750117" y="2688997"/>
              <a:ext cx="1853480" cy="1613688"/>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物业管理服务主要包括房屋维修、设备维护、清洁卫生、绿化养护、安全保卫等方面。</a:t>
              </a:r>
              <a:endParaRPr lang="en-US" sz="1100"/>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物业管理服务品质现状分析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1" b="11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物业管理服务品质是指物业服务企业在提供物业服务过程中，满足业主和住户需求的能力和程度，包括服务态度、服务效率、服务质量等方面。</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评价物业管理服务品质的标准主要包括以下几个方面：物业服务满意度、投诉处理及时率、物业服务费用收缴率、公共设施设备完好率等。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服务品质定义及评价标准</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评价标准</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服务品质定义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通过问卷调查、访谈、实地考察等方式，对多个物业服务企业及其所服务的社区进行调查，收集业主和住户对物业服务品质的评价和意见。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调查方法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调查结果显示，大部分物业服务企业能够提供基本的物业服务，但在服务品质方面存在以下问题：服务态度不够热情、服务效率不高、服务质量不稳定等。同时，不同企业之间的服务品质差异较大，优秀企业和普通企业之间的服务品质差距明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调查结果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行业服务品质现状调查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25" r="15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某物业服务企业通过引入智能化管理系统，提高服务效率和服务质量，同时加强员工培训，提高服务态度和服务意识，获得了业主和住户的高度评价。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案例一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某社区物业服务存在严重问题，包括公共设施设备维护不及时、环境卫生差等，引发业主和住户的强烈不满和投诉。经过调查和整改，该物业服务企业改善了服务品质，重拾了业主和住户的信任。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案例二</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社区建设在物业管理中的作用与挑战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tailEnd type="triangle" w="lg" len="lg"/>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社区建设对物业管理的影响</a:t>
              </a:r>
            </a:p>
          </p:txBody>
        </p:sp>
      </p:grpSp>
      <p:sp>
        <p:nvSpPr>
          <p:cNvPr id="41" name="AutoShape 41"/>
          <p:cNvSpPr/>
          <p:nvPr/>
        </p:nvSpPr>
        <p:spPr>
          <a:xfrm>
            <a:off x="6572250" y="4836001"/>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促进物业管理创新</a:t>
            </a:r>
            <a:endParaRPr lang="en-US" sz="1100"/>
          </a:p>
        </p:txBody>
      </p:sp>
      <p:sp>
        <p:nvSpPr>
          <p:cNvPr id="42" name="AutoShape 42"/>
          <p:cNvSpPr/>
          <p:nvPr/>
        </p:nvSpPr>
        <p:spPr>
          <a:xfrm>
            <a:off x="6572250" y="5119283"/>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社区建设的新理念、新模式对物业管理提出更高要求，推动物业管理不断创新以适应社区发展的需要。</a:t>
            </a:r>
            <a:endParaRPr lang="en-US" sz="1100"/>
          </a:p>
        </p:txBody>
      </p:sp>
      <p:sp>
        <p:nvSpPr>
          <p:cNvPr id="43" name="AutoShape 43"/>
          <p:cNvSpPr/>
          <p:nvPr/>
        </p:nvSpPr>
        <p:spPr>
          <a:xfrm>
            <a:off x="6572250" y="1278982"/>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提升服务质量</a:t>
            </a:r>
            <a:endParaRPr lang="en-US" sz="1100"/>
          </a:p>
        </p:txBody>
      </p:sp>
      <p:sp>
        <p:nvSpPr>
          <p:cNvPr id="44" name="AutoShape 44"/>
          <p:cNvSpPr/>
          <p:nvPr/>
        </p:nvSpPr>
        <p:spPr>
          <a:xfrm>
            <a:off x="6572250" y="1564591"/>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社区建设通过改善居民生活环境、提供多元化服务等手段，有助于提高物业管理服务的质量和水平。</a:t>
            </a:r>
            <a:endParaRPr lang="en-US" sz="1100"/>
          </a:p>
        </p:txBody>
      </p:sp>
      <p:sp>
        <p:nvSpPr>
          <p:cNvPr id="45" name="AutoShape 45"/>
          <p:cNvSpPr/>
          <p:nvPr/>
        </p:nvSpPr>
        <p:spPr>
          <a:xfrm>
            <a:off x="6572250" y="3063763"/>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增强居民满意度</a:t>
            </a:r>
            <a:endParaRPr lang="en-US" sz="1100"/>
          </a:p>
        </p:txBody>
      </p:sp>
      <p:sp>
        <p:nvSpPr>
          <p:cNvPr id="46" name="AutoShape 46"/>
          <p:cNvSpPr/>
          <p:nvPr/>
        </p:nvSpPr>
        <p:spPr>
          <a:xfrm>
            <a:off x="6572250" y="3336829"/>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优质的社区建设能够满足居民对美好生活的追求，进而增强对物业管理的满意度和信任度。</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居民参与度不高</a:t>
            </a:r>
            <a:endParaRPr lang="en-US" sz="1100"/>
          </a:p>
        </p:txBody>
      </p:sp>
      <p:sp>
        <p:nvSpPr>
          <p:cNvPr id="18" name="AutoShape 18"/>
          <p:cNvSpPr/>
          <p:nvPr/>
        </p:nvSpPr>
        <p:spPr>
          <a:xfrm>
            <a:off x="3626579" y="1715929"/>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多元化需求难以满足</a:t>
            </a:r>
            <a:endParaRPr lang="en-US" sz="1100"/>
          </a:p>
        </p:txBody>
      </p:sp>
      <p:sp>
        <p:nvSpPr>
          <p:cNvPr id="19" name="AutoShape 19"/>
          <p:cNvSpPr/>
          <p:nvPr/>
        </p:nvSpPr>
        <p:spPr>
          <a:xfrm>
            <a:off x="3626579" y="3179636"/>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资源整合不足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当前社区建设面临的挑战</a:t>
              </a:r>
            </a:p>
          </p:txBody>
        </p:sp>
      </p:grpSp>
      <p:sp>
        <p:nvSpPr>
          <p:cNvPr id="42" name="AutoShape 42"/>
          <p:cNvSpPr/>
          <p:nvPr/>
        </p:nvSpPr>
        <p:spPr>
          <a:xfrm>
            <a:off x="3626579" y="4823472"/>
            <a:ext cx="7364174" cy="120449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solidFill>
                <a:latin typeface="Microsoft Yahei"/>
                <a:ea typeface="Microsoft Yahei"/>
                <a:cs typeface="Microsoft Yahei"/>
              </a:rPr>
              <a:t>受传统观念影响，部分居民对社区建设的参与意识不强，缺乏主动性和积极性。</a:t>
            </a:r>
            <a:endParaRPr lang="en-US" sz="1100"/>
          </a:p>
        </p:txBody>
      </p:sp>
      <p:sp>
        <p:nvSpPr>
          <p:cNvPr id="43" name="AutoShape 43"/>
          <p:cNvSpPr/>
          <p:nvPr/>
        </p:nvSpPr>
        <p:spPr>
          <a:xfrm>
            <a:off x="3626579" y="1878013"/>
            <a:ext cx="7364174" cy="115767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solidFill>
                <a:latin typeface="Microsoft Yahei"/>
                <a:ea typeface="Microsoft Yahei"/>
                <a:cs typeface="Microsoft Yahei"/>
              </a:rPr>
              <a:t>随着居民生活水平的提高，对社区服务的需求日益多元化、个性化，给社区建设带来一定挑战。</a:t>
            </a:r>
            <a:endParaRPr lang="en-US" sz="1100"/>
          </a:p>
        </p:txBody>
      </p:sp>
      <p:sp>
        <p:nvSpPr>
          <p:cNvPr id="44" name="AutoShape 44"/>
          <p:cNvSpPr/>
          <p:nvPr/>
        </p:nvSpPr>
        <p:spPr>
          <a:xfrm>
            <a:off x="3626579" y="3370295"/>
            <a:ext cx="7364174" cy="115767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solidFill>
                <a:latin typeface="Microsoft Yahei"/>
                <a:ea typeface="Microsoft Yahei"/>
                <a:cs typeface="Microsoft Yahei"/>
              </a:rPr>
              <a:t>社区建设涉及多个领域和部门，资源整合不足可能导致服务效率低下、资源浪费等问题。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https://d.book118.com/715013344013011034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2024-08-29T10:16:38.911</cp:lastPrinted>
  <dcterms:created xsi:type="dcterms:W3CDTF">2024-08-29T02:16:38Z</dcterms:created>
  <dcterms:modified xsi:type="dcterms:W3CDTF">2024-08-29T02:16:40Z</dcterms:modified>
</cp:coreProperties>
</file>