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9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6B4951-BCD6-4788-B69F-14EE28249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D4A68-9B63-4601-8548-7CD260403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C6AA53-BEE8-42F4-A0CF-0C42109C5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3911A9-BB83-4334-96A2-DF7F8BE12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1A9AAD-060F-44B2-A4FE-515CE3C2C2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1E001-8581-4EAF-8498-B66614D013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CB3B58-2BFD-465B-ABDB-C037729611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692A3-8551-4619-AF56-85F20F442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C068A7-4B28-4FA1-9497-A9B7763D7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C2C9E-B4B4-4914-9EE2-689F43B3D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80E8B-0EBC-4886-8944-EE9AF03A5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14" Type="http://schemas.openxmlformats.org/officeDocument/2006/relationships/tags" Target="../tags/tag201.xml" /><Relationship Id="rId15" Type="http://schemas.openxmlformats.org/officeDocument/2006/relationships/tags" Target="../tags/tag202.xml" /><Relationship Id="rId16" Type="http://schemas.openxmlformats.org/officeDocument/2006/relationships/tags" Target="../tags/tag203.xml" /><Relationship Id="rId17" Type="http://schemas.openxmlformats.org/officeDocument/2006/relationships/tags" Target="../tags/tag204.xml" /><Relationship Id="rId18" Type="http://schemas.openxmlformats.org/officeDocument/2006/relationships/tags" Target="../tags/tag205.xml" /><Relationship Id="rId19" Type="http://schemas.openxmlformats.org/officeDocument/2006/relationships/tags" Target="../tags/tag206.xml" /><Relationship Id="rId2" Type="http://schemas.openxmlformats.org/officeDocument/2006/relationships/tags" Target="../tags/tag189.xml" /><Relationship Id="rId20" Type="http://schemas.openxmlformats.org/officeDocument/2006/relationships/tags" Target="../tags/tag207.xml" /><Relationship Id="rId21" Type="http://schemas.openxmlformats.org/officeDocument/2006/relationships/tags" Target="../tags/tag208.xml" /><Relationship Id="rId22" Type="http://schemas.openxmlformats.org/officeDocument/2006/relationships/tags" Target="../tags/tag209.xml" /><Relationship Id="rId23" Type="http://schemas.openxmlformats.org/officeDocument/2006/relationships/tags" Target="../tags/tag210.xml" /><Relationship Id="rId24" Type="http://schemas.openxmlformats.org/officeDocument/2006/relationships/tags" Target="../tags/tag211.xml" /><Relationship Id="rId25" Type="http://schemas.openxmlformats.org/officeDocument/2006/relationships/tags" Target="../tags/tag212.xml" /><Relationship Id="rId26" Type="http://schemas.openxmlformats.org/officeDocument/2006/relationships/tags" Target="../tags/tag213.xml" /><Relationship Id="rId27" Type="http://schemas.openxmlformats.org/officeDocument/2006/relationships/tags" Target="../tags/tag214.xml" /><Relationship Id="rId28" Type="http://schemas.openxmlformats.org/officeDocument/2006/relationships/tags" Target="../tags/tag215.xml" /><Relationship Id="rId29" Type="http://schemas.openxmlformats.org/officeDocument/2006/relationships/tags" Target="../tags/tag216.xml" /><Relationship Id="rId3" Type="http://schemas.openxmlformats.org/officeDocument/2006/relationships/tags" Target="../tags/tag190.xml" /><Relationship Id="rId30" Type="http://schemas.openxmlformats.org/officeDocument/2006/relationships/tags" Target="../tags/tag217.xml" /><Relationship Id="rId31" Type="http://schemas.openxmlformats.org/officeDocument/2006/relationships/tags" Target="../tags/tag218.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tags" Target="../tags/tag250.xml" /><Relationship Id="rId15" Type="http://schemas.openxmlformats.org/officeDocument/2006/relationships/tags" Target="../tags/tag251.xml" /><Relationship Id="rId16" Type="http://schemas.openxmlformats.org/officeDocument/2006/relationships/tags" Target="../tags/tag252.xml" /><Relationship Id="rId17" Type="http://schemas.openxmlformats.org/officeDocument/2006/relationships/tags" Target="../tags/tag253.xml" /><Relationship Id="rId18" Type="http://schemas.openxmlformats.org/officeDocument/2006/relationships/tags" Target="../tags/tag254.xml" /><Relationship Id="rId19" Type="http://schemas.openxmlformats.org/officeDocument/2006/relationships/tags" Target="../tags/tag255.xml" /><Relationship Id="rId2" Type="http://schemas.openxmlformats.org/officeDocument/2006/relationships/tags" Target="../tags/tag238.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ags" Target="../tags/tag261.xml" /><Relationship Id="rId26" Type="http://schemas.openxmlformats.org/officeDocument/2006/relationships/tags" Target="../tags/tag262.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16" Type="http://schemas.openxmlformats.org/officeDocument/2006/relationships/tags" Target="../tags/tag277.xml" /><Relationship Id="rId17" Type="http://schemas.openxmlformats.org/officeDocument/2006/relationships/tags" Target="../tags/tag278.xml" /><Relationship Id="rId18" Type="http://schemas.openxmlformats.org/officeDocument/2006/relationships/tags" Target="../tags/tag279.xml" /><Relationship Id="rId19" Type="http://schemas.openxmlformats.org/officeDocument/2006/relationships/tags" Target="../tags/tag280.xml" /><Relationship Id="rId2" Type="http://schemas.openxmlformats.org/officeDocument/2006/relationships/tags" Target="../tags/tag263.xml" /><Relationship Id="rId20" Type="http://schemas.openxmlformats.org/officeDocument/2006/relationships/tags" Target="../tags/tag281.xml" /><Relationship Id="rId21" Type="http://schemas.openxmlformats.org/officeDocument/2006/relationships/tags" Target="../tags/tag282.xml" /><Relationship Id="rId22" Type="http://schemas.openxmlformats.org/officeDocument/2006/relationships/tags" Target="../tags/tag283.xml" /><Relationship Id="rId23" Type="http://schemas.openxmlformats.org/officeDocument/2006/relationships/tags" Target="../tags/tag284.xml" /><Relationship Id="rId24" Type="http://schemas.openxmlformats.org/officeDocument/2006/relationships/tags" Target="../tags/tag285.xml" /><Relationship Id="rId25" Type="http://schemas.openxmlformats.org/officeDocument/2006/relationships/tags" Target="../tags/tag286.xml" /><Relationship Id="rId26" Type="http://schemas.openxmlformats.org/officeDocument/2006/relationships/tags" Target="../tags/tag287.xml" /><Relationship Id="rId27" Type="http://schemas.openxmlformats.org/officeDocument/2006/relationships/tags" Target="../tags/tag288.xml" /><Relationship Id="rId28" Type="http://schemas.openxmlformats.org/officeDocument/2006/relationships/tags" Target="../tags/tag289.xml" /><Relationship Id="rId29" Type="http://schemas.openxmlformats.org/officeDocument/2006/relationships/tags" Target="../tags/tag290.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0320142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lstStyle/>
          <a:p>
            <a:r>
              <a:rPr lang="zh-CN" altLang="en-US"/>
              <a:t>伏暑病的护理查房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伏暑病相关知识回顾</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病史简介</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护理诊断</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健康宣教</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伏暑病相关知识回顾</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伏暑病的定义和病因</a:t>
            </a:r>
            <a:endParaRPr lang="zh-CN" altLang="en-US"/>
          </a:p>
        </p:txBody>
      </p:sp>
      <p:sp>
        <p:nvSpPr>
          <p:cNvPr id="12" name="任意多边形: 形状 11"/>
          <p:cNvSpPr/>
          <p:nvPr>
            <p:custDataLst>
              <p:tags r:id="rId2"/>
            </p:custDataLst>
          </p:nvPr>
        </p:nvSpPr>
        <p:spPr>
          <a:xfrm>
            <a:off x="608330" y="2191403"/>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819957" y="2444974"/>
            <a:ext cx="4882027" cy="1129310"/>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6" name="文本框 10"/>
          <p:cNvSpPr txBox="1"/>
          <p:nvPr>
            <p:custDataLst>
              <p:tags r:id="rId4"/>
            </p:custDataLst>
          </p:nvPr>
        </p:nvSpPr>
        <p:spPr>
          <a:xfrm>
            <a:off x="985826" y="2551105"/>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latin typeface="+mn-ea"/>
                <a:sym typeface="+mn-ea"/>
              </a:rPr>
              <a:t>伏暑病是一种夏季常见的疾病，主要表现为发热、头痛、乏力、食欲不振等症状。</a:t>
            </a:r>
            <a:endParaRPr lang="zh-CN" altLang="en-US" sz="1600" spc="150">
              <a:latin typeface="+mn-ea"/>
              <a:sym typeface="+mn-ea"/>
            </a:endParaRPr>
          </a:p>
        </p:txBody>
      </p:sp>
      <p:sp>
        <p:nvSpPr>
          <p:cNvPr id="18" name="标题 5"/>
          <p:cNvSpPr>
            <a:spLocks noGrp="1"/>
          </p:cNvSpPr>
          <p:nvPr>
            <p:custDataLst>
              <p:tags r:id="rId5"/>
            </p:custDataLst>
          </p:nvPr>
        </p:nvSpPr>
        <p:spPr>
          <a:xfrm>
            <a:off x="819957" y="1776412"/>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608330" y="4338809"/>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2" name="矩形 21"/>
          <p:cNvSpPr/>
          <p:nvPr>
            <p:custDataLst>
              <p:tags r:id="rId7"/>
            </p:custDataLst>
          </p:nvPr>
        </p:nvSpPr>
        <p:spPr>
          <a:xfrm>
            <a:off x="819957" y="4592379"/>
            <a:ext cx="4882027" cy="1129310"/>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文本框 10"/>
          <p:cNvSpPr txBox="1"/>
          <p:nvPr>
            <p:custDataLst>
              <p:tags r:id="rId8"/>
            </p:custDataLst>
          </p:nvPr>
        </p:nvSpPr>
        <p:spPr>
          <a:xfrm>
            <a:off x="985826" y="4698510"/>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latin typeface="+mn-ea"/>
                <a:sym typeface="+mn-ea"/>
              </a:rPr>
              <a:t>伏暑病的发病人群主要是老年人、儿童、孕妇等体质较弱的人群。</a:t>
            </a:r>
            <a:endParaRPr lang="zh-CN" altLang="en-US" sz="1600" spc="150">
              <a:latin typeface="+mn-ea"/>
              <a:sym typeface="+mn-ea"/>
            </a:endParaRPr>
          </a:p>
        </p:txBody>
      </p:sp>
      <p:sp>
        <p:nvSpPr>
          <p:cNvPr id="26" name="标题 5"/>
          <p:cNvSpPr>
            <a:spLocks noGrp="1"/>
          </p:cNvSpPr>
          <p:nvPr>
            <p:custDataLst>
              <p:tags r:id="rId9"/>
            </p:custDataLst>
          </p:nvPr>
        </p:nvSpPr>
        <p:spPr>
          <a:xfrm>
            <a:off x="819957" y="3924453"/>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83031" y="2165347"/>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11"/>
            </p:custDataLst>
          </p:nvPr>
        </p:nvSpPr>
        <p:spPr>
          <a:xfrm>
            <a:off x="6695293" y="2418918"/>
            <a:ext cx="4882027" cy="1129310"/>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0" name="文本框 10"/>
          <p:cNvSpPr txBox="1"/>
          <p:nvPr>
            <p:custDataLst>
              <p:tags r:id="rId12"/>
            </p:custDataLst>
          </p:nvPr>
        </p:nvSpPr>
        <p:spPr>
          <a:xfrm>
            <a:off x="6861163" y="2525049"/>
            <a:ext cx="4709802" cy="917684"/>
          </a:xfrm>
          <a:prstGeom prst="rect">
            <a:avLst/>
          </a:prstGeom>
          <a:noFill/>
        </p:spPr>
        <p:txBody>
          <a:bodyPr vert="horz" wrap="square" lIns="90000" tIns="46800" rIns="90000" bIns="4680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病因主要是由于夏季高温、潮湿、闷热的环境，导致人体内热过盛，湿气过重，从而引发疾病。</a:t>
            </a:r>
            <a:endParaRPr lang="zh-CN" altLang="en-US" spc="150">
              <a:latin typeface="+mn-ea"/>
              <a:sym typeface="+mn-ea"/>
            </a:endParaRPr>
          </a:p>
        </p:txBody>
      </p:sp>
      <p:sp>
        <p:nvSpPr>
          <p:cNvPr id="42" name="标题 5"/>
          <p:cNvSpPr>
            <a:spLocks noGrp="1"/>
          </p:cNvSpPr>
          <p:nvPr>
            <p:custDataLst>
              <p:tags r:id="rId13"/>
            </p:custDataLst>
          </p:nvPr>
        </p:nvSpPr>
        <p:spPr>
          <a:xfrm>
            <a:off x="6695293" y="1750356"/>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83031" y="4320379"/>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6" name="矩形 45"/>
          <p:cNvSpPr/>
          <p:nvPr>
            <p:custDataLst>
              <p:tags r:id="rId15"/>
            </p:custDataLst>
          </p:nvPr>
        </p:nvSpPr>
        <p:spPr>
          <a:xfrm>
            <a:off x="6695293" y="4573949"/>
            <a:ext cx="4882027" cy="1129310"/>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8" name="文本框 10"/>
          <p:cNvSpPr txBox="1"/>
          <p:nvPr>
            <p:custDataLst>
              <p:tags r:id="rId16"/>
            </p:custDataLst>
          </p:nvPr>
        </p:nvSpPr>
        <p:spPr>
          <a:xfrm>
            <a:off x="6861163" y="4680080"/>
            <a:ext cx="4709802" cy="917684"/>
          </a:xfrm>
          <a:prstGeom prst="rect">
            <a:avLst/>
          </a:prstGeom>
          <a:noFill/>
        </p:spPr>
        <p:txBody>
          <a:bodyPr vert="horz" wrap="square" lIns="90000" tIns="46800" rIns="90000" bIns="4680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预防伏暑病需要注意防暑降温，保持室内通风，避免长时间在高温、潮湿的环境中工作。</a:t>
            </a:r>
            <a:endParaRPr lang="zh-CN" altLang="en-US" spc="150">
              <a:latin typeface="+mn-ea"/>
              <a:sym typeface="+mn-ea"/>
            </a:endParaRPr>
          </a:p>
        </p:txBody>
      </p:sp>
      <p:sp>
        <p:nvSpPr>
          <p:cNvPr id="50" name="标题 5"/>
          <p:cNvSpPr>
            <a:spLocks noGrp="1"/>
          </p:cNvSpPr>
          <p:nvPr>
            <p:custDataLst>
              <p:tags r:id="rId17"/>
            </p:custDataLst>
          </p:nvPr>
        </p:nvSpPr>
        <p:spPr>
          <a:xfrm>
            <a:off x="6695293" y="3906023"/>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伏暑病的临床表现</a:t>
            </a:r>
            <a:endParaRPr lang="zh-CN" altLang="en-US"/>
          </a:p>
        </p:txBody>
      </p:sp>
      <p:sp>
        <p:nvSpPr>
          <p:cNvPr id="8" name="矩形 7"/>
          <p:cNvSpPr/>
          <p:nvPr>
            <p:custDataLst>
              <p:tags r:id="rId2"/>
            </p:custDataLst>
          </p:nvPr>
        </p:nvSpPr>
        <p:spPr>
          <a:xfrm>
            <a:off x="893588" y="1858505"/>
            <a:ext cx="1931982" cy="2412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893588"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608330" y="2099630"/>
            <a:ext cx="2504245" cy="3569948"/>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43276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01</a:t>
            </a:r>
            <a:endParaRPr lang="en-US" sz="32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713863"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发热：体温升高，伴有寒战、出汗等症状</a:t>
            </a:r>
            <a:endParaRPr lang="zh-CN" altLang="en-US" sz="2400" spc="150">
              <a:solidFill>
                <a:schemeClr val="tx1">
                  <a:lumMod val="75000"/>
                  <a:lumOff val="25000"/>
                </a:schemeClr>
              </a:solidFill>
              <a:uFillTx/>
              <a:latin typeface="+mn-ea"/>
            </a:endParaRPr>
          </a:p>
        </p:txBody>
      </p:sp>
      <p:sp>
        <p:nvSpPr>
          <p:cNvPr id="96" name="矩形 95"/>
          <p:cNvSpPr/>
          <p:nvPr>
            <p:custDataLst>
              <p:tags r:id="rId7"/>
            </p:custDataLst>
          </p:nvPr>
        </p:nvSpPr>
        <p:spPr>
          <a:xfrm>
            <a:off x="3715464" y="1858505"/>
            <a:ext cx="1931982" cy="241202"/>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3715464"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3429567" y="2099630"/>
            <a:ext cx="2504245" cy="3569948"/>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4254000"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02</a:t>
            </a:r>
            <a:endParaRPr lang="en-US" sz="32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3535100"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头痛：头痛剧烈，持续时间较长</a:t>
            </a:r>
            <a:endParaRPr lang="zh-CN" altLang="en-US" sz="2400" spc="150">
              <a:solidFill>
                <a:schemeClr val="tx1">
                  <a:lumMod val="75000"/>
                  <a:lumOff val="25000"/>
                </a:schemeClr>
              </a:solidFill>
              <a:uFillTx/>
              <a:latin typeface="+mn-ea"/>
            </a:endParaRPr>
          </a:p>
        </p:txBody>
      </p:sp>
      <p:sp>
        <p:nvSpPr>
          <p:cNvPr id="106" name="矩形 105"/>
          <p:cNvSpPr/>
          <p:nvPr>
            <p:custDataLst>
              <p:tags r:id="rId12"/>
            </p:custDataLst>
          </p:nvPr>
        </p:nvSpPr>
        <p:spPr>
          <a:xfrm>
            <a:off x="6537341" y="1858505"/>
            <a:ext cx="1931982" cy="24120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0" name="Isosceles"/>
          <p:cNvSpPr/>
          <p:nvPr>
            <p:custDataLst>
              <p:tags r:id="rId13"/>
            </p:custDataLst>
          </p:nvPr>
        </p:nvSpPr>
        <p:spPr>
          <a:xfrm>
            <a:off x="6537341"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1" name="矩形 100"/>
          <p:cNvSpPr/>
          <p:nvPr>
            <p:custDataLst>
              <p:tags r:id="rId14"/>
            </p:custDataLst>
          </p:nvPr>
        </p:nvSpPr>
        <p:spPr>
          <a:xfrm>
            <a:off x="6251444" y="2099630"/>
            <a:ext cx="2504245" cy="3569948"/>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7075877"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03</a:t>
            </a:r>
            <a:endParaRPr lang="en-US" sz="32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6356976"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恶心呕吐：胃肠道反应，可能伴有腹泻等症状</a:t>
            </a:r>
            <a:endParaRPr lang="zh-CN" altLang="en-US" sz="2400" spc="150">
              <a:solidFill>
                <a:schemeClr val="tx1">
                  <a:lumMod val="75000"/>
                  <a:lumOff val="25000"/>
                </a:schemeClr>
              </a:solidFill>
              <a:uFillTx/>
              <a:latin typeface="+mn-ea"/>
            </a:endParaRPr>
          </a:p>
        </p:txBody>
      </p:sp>
      <p:sp>
        <p:nvSpPr>
          <p:cNvPr id="116" name="矩形 115"/>
          <p:cNvSpPr/>
          <p:nvPr>
            <p:custDataLst>
              <p:tags r:id="rId17"/>
            </p:custDataLst>
          </p:nvPr>
        </p:nvSpPr>
        <p:spPr>
          <a:xfrm>
            <a:off x="9359857" y="1859144"/>
            <a:ext cx="1931982" cy="24120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9359857"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9073960" y="2099630"/>
            <a:ext cx="2504245" cy="3569948"/>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989839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04</a:t>
            </a:r>
            <a:endParaRPr lang="en-US" sz="32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180132"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肌肉酸痛：全身肌肉酸痛，关节疼痛，乏力等</a:t>
            </a:r>
            <a:endParaRPr lang="zh-CN" altLang="en-US" sz="2400" spc="150">
              <a:solidFill>
                <a:schemeClr val="tx1">
                  <a:lumMod val="75000"/>
                  <a:lumOff val="25000"/>
                </a:schemeClr>
              </a:solidFill>
              <a:uFillTx/>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伏暑病的诊断标准</a:t>
            </a:r>
            <a:endParaRPr lang="zh-CN" altLang="en-US"/>
          </a:p>
        </p:txBody>
      </p:sp>
      <p:sp>
        <p:nvSpPr>
          <p:cNvPr id="21" name="任意多边形 20"/>
          <p:cNvSpPr/>
          <p:nvPr>
            <p:custDataLst>
              <p:tags r:id="rId2"/>
            </p:custDataLst>
          </p:nvPr>
        </p:nvSpPr>
        <p:spPr>
          <a:xfrm rot="2700000">
            <a:off x="94459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608330"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发病季节：夏季，尤其是高温、高湿环境</a:t>
            </a:r>
            <a:endParaRPr lang="zh-CN" altLang="en-US"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733289" y="2762010"/>
            <a:ext cx="1635696" cy="11583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3216317"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2879350"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临床表现：发热、头痛、乏力、食欲不振、恶心呕吐、腹泻等</a:t>
            </a:r>
            <a:endParaRPr lang="zh-CN" altLang="en-US"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004308" y="2762010"/>
            <a:ext cx="1635696" cy="11583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548663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514966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实验室检查：血常规、尿常规、生化检查等</a:t>
            </a:r>
            <a:endParaRPr lang="zh-CN" altLang="en-US"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5275328" y="2762010"/>
            <a:ext cx="1635696" cy="11583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775765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742068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影像学检查：胸部X线片、腹部超声等</a:t>
            </a:r>
            <a:endParaRPr lang="zh-CN" altLang="en-US"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7545646" y="2762010"/>
            <a:ext cx="1635696" cy="11583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4" name="任意多边形 3"/>
          <p:cNvSpPr/>
          <p:nvPr>
            <p:custDataLst>
              <p:tags r:id="rId14"/>
            </p:custDataLst>
          </p:nvPr>
        </p:nvSpPr>
        <p:spPr>
          <a:xfrm rot="16200000" flipV="1">
            <a:off x="10029376"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5" name="文本框 4"/>
          <p:cNvSpPr txBox="1"/>
          <p:nvPr>
            <p:custDataLst>
              <p:tags r:id="rId15"/>
            </p:custDataLst>
          </p:nvPr>
        </p:nvSpPr>
        <p:spPr bwMode="auto">
          <a:xfrm>
            <a:off x="969170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诊断依据：结合临床表现、实验室检查和影像学检查，综合分析判断</a:t>
            </a:r>
            <a:endParaRPr lang="zh-CN" altLang="en-US" spc="150">
              <a:solidFill>
                <a:schemeClr val="tx1">
                  <a:lumMod val="75000"/>
                  <a:lumOff val="25000"/>
                </a:schemeClr>
              </a:solidFill>
              <a:latin typeface="+mn-ea"/>
              <a:sym typeface="+mn-ea"/>
            </a:endParaRPr>
          </a:p>
        </p:txBody>
      </p:sp>
      <p:sp>
        <p:nvSpPr>
          <p:cNvPr id="6" name="矩形 5"/>
          <p:cNvSpPr/>
          <p:nvPr>
            <p:custDataLst>
              <p:tags r:id="rId16"/>
            </p:custDataLst>
          </p:nvPr>
        </p:nvSpPr>
        <p:spPr>
          <a:xfrm>
            <a:off x="9816666" y="2762010"/>
            <a:ext cx="1635696" cy="115833"/>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病史简介</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患者基本情况</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000" spc="150">
                <a:latin typeface="+mn-ea"/>
                <a:sym typeface="+mn-ea"/>
              </a:rPr>
              <a:t>年龄：25岁</a:t>
            </a:r>
            <a:endParaRPr lang="zh-CN" altLang="en-US" sz="10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000" spc="150">
                <a:latin typeface="+mn-ea"/>
                <a:sym typeface="+mn-ea"/>
              </a:rPr>
              <a:t>性别：男</a:t>
            </a:r>
            <a:endParaRPr lang="zh-CN" altLang="en-US" sz="10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000" spc="150">
                <a:latin typeface="+mn-ea"/>
                <a:sym typeface="+mn-ea"/>
              </a:rPr>
              <a:t>职业：办公室职员</a:t>
            </a:r>
            <a:endParaRPr lang="zh-CN" altLang="en-US" sz="10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000" spc="150">
                <a:latin typeface="+mn-ea"/>
                <a:sym typeface="+mn-ea"/>
              </a:rPr>
              <a:t>病史：伏暑病，发热，头痛，乏力，食欲不振，恶心，呕吐，腹泻，肌肉酸痛，关节疼痛，皮疹，呼吸困难，胸闷，心悸，血压升高，血糖升高，尿量减少，尿色深，尿频，尿急，尿痛，尿失禁，失眠，焦虑，抑郁，情绪波动，记忆力减退，注意力不集中，反应迟钝，行动迟缓，口干，口苦，口臭，口角炎，牙龈出血，口腔溃疡，鼻出血，眼干，眼涩，眼疲劳，耳鸣，耳痛，耳闷，头晕，头痛，眩晕，心悸，胸闷，呼吸困难，咳嗽，咳痰，咯血，胸痛，腹痛，腹泻，便秘，尿频，尿急，尿痛，尿失禁，腰痛，关节痛，肌肉痛，皮肤瘙痒，皮疹，水肿，皮肤发黄，皮肤发黑，皮肤发红，皮肤发白，皮肤发紫，皮肤发青，皮肤发灰，皮肤发褐，皮肤发绿，皮肤发蓝，皮肤发紫，皮肤发黑，皮肤发白，皮肤发红，皮肤发黄，皮肤发青，皮肤发灰，皮肤发褐，皮肤发绿，皮肤发蓝，皮肤发紫，皮肤发黑，皮肤发白，皮肤发红，皮肤发黄，皮肤发青，皮肤发灰，皮肤发褐，皮肤发绿，皮肤发蓝，皮肤发紫，皮肤发黑，皮肤发白，皮肤发红，皮肤发黄，皮肤发青，皮肤发灰，皮肤发褐，皮肤发绿，皮肤发蓝，皮肤发紫，皮肤发黑，皮肤发白，皮肤发红，皮肤发黄，皮肤发青，皮肤发灰，皮肤发褐，皮肤发绿，皮肤发蓝，皮肤发紫，皮肤发黑，皮肤发白，皮肤发红，皮肤发黄，皮肤发青，皮肤发灰，皮肤发褐，皮肤发绿，皮肤发蓝，皮肤发紫，皮肤发黑，皮肤发白，皮肤发红，皮肤发黄，皮肤发青，皮肤发灰，皮肤发褐，皮肤发绿，皮肤发蓝，皮肤发紫，皮肤发黑，</a:t>
            </a:r>
            <a:endParaRPr lang="zh-CN" altLang="en-US" sz="1000" spc="150">
              <a:latin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就医情况</a:t>
            </a:r>
            <a:endParaRPr lang="zh-CN" altLang="en-US"/>
          </a:p>
        </p:txBody>
      </p:sp>
      <p:sp>
        <p:nvSpPr>
          <p:cNvPr id="14" name="Freeform 5"/>
          <p:cNvSpPr/>
          <p:nvPr>
            <p:custDataLst>
              <p:tags r:id="rId2"/>
            </p:custDataLst>
          </p:nvPr>
        </p:nvSpPr>
        <p:spPr bwMode="auto">
          <a:xfrm>
            <a:off x="731198"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1"/>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5" name="Freeform 6"/>
          <p:cNvSpPr/>
          <p:nvPr>
            <p:custDataLst>
              <p:tags r:id="rId3"/>
            </p:custDataLst>
          </p:nvPr>
        </p:nvSpPr>
        <p:spPr bwMode="auto">
          <a:xfrm>
            <a:off x="920349"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1">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6" name="Freeform 7"/>
          <p:cNvSpPr/>
          <p:nvPr>
            <p:custDataLst>
              <p:tags r:id="rId4"/>
            </p:custDataLst>
          </p:nvPr>
        </p:nvSpPr>
        <p:spPr bwMode="auto">
          <a:xfrm>
            <a:off x="730527"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1">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5"/>
            </p:custDataLst>
          </p:nvPr>
        </p:nvSpPr>
        <p:spPr>
          <a:xfrm>
            <a:off x="109943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1"/>
                </a:solidFill>
                <a:latin typeface="+mn-ea"/>
              </a:rPr>
              <a:t>01</a:t>
            </a:r>
            <a:endParaRPr lang="en-US" altLang="zh-CN" sz="2400" b="1" spc="300">
              <a:solidFill>
                <a:schemeClr val="accent1"/>
              </a:solidFill>
              <a:latin typeface="+mn-ea"/>
            </a:endParaRPr>
          </a:p>
        </p:txBody>
      </p:sp>
      <p:sp>
        <p:nvSpPr>
          <p:cNvPr id="53" name="文本框 10"/>
          <p:cNvSpPr txBox="1"/>
          <p:nvPr>
            <p:custDataLst>
              <p:tags r:id="rId6"/>
            </p:custDataLst>
          </p:nvPr>
        </p:nvSpPr>
        <p:spPr>
          <a:xfrm>
            <a:off x="83784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患者年龄、性别、职业</a:t>
            </a:r>
            <a:endParaRPr lang="zh-CN" altLang="en-US" spc="150">
              <a:solidFill>
                <a:schemeClr val="lt1">
                  <a:lumMod val="100000"/>
                </a:schemeClr>
              </a:solidFill>
              <a:latin typeface="+mn-ea"/>
              <a:sym typeface="+mn-ea"/>
            </a:endParaRPr>
          </a:p>
        </p:txBody>
      </p:sp>
      <p:sp>
        <p:nvSpPr>
          <p:cNvPr id="24" name="Freeform 5"/>
          <p:cNvSpPr/>
          <p:nvPr>
            <p:custDataLst>
              <p:tags r:id="rId7"/>
            </p:custDataLst>
          </p:nvPr>
        </p:nvSpPr>
        <p:spPr bwMode="auto">
          <a:xfrm>
            <a:off x="4451168"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2"/>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8"/>
            </p:custDataLst>
          </p:nvPr>
        </p:nvSpPr>
        <p:spPr bwMode="auto">
          <a:xfrm>
            <a:off x="4640319"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2">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6" name="Freeform 7"/>
          <p:cNvSpPr/>
          <p:nvPr>
            <p:custDataLst>
              <p:tags r:id="rId9"/>
            </p:custDataLst>
          </p:nvPr>
        </p:nvSpPr>
        <p:spPr bwMode="auto">
          <a:xfrm>
            <a:off x="4450498"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2">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7" name="文本框 58"/>
          <p:cNvSpPr txBox="1"/>
          <p:nvPr>
            <p:custDataLst>
              <p:tags r:id="rId10"/>
            </p:custDataLst>
          </p:nvPr>
        </p:nvSpPr>
        <p:spPr>
          <a:xfrm>
            <a:off x="481940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2">
                    <a:lumMod val="75000"/>
                  </a:schemeClr>
                </a:solidFill>
                <a:latin typeface="+mn-ea"/>
              </a:rPr>
              <a:t>02</a:t>
            </a:r>
            <a:endParaRPr lang="en-US" altLang="zh-CN" sz="2400" b="1" spc="300">
              <a:solidFill>
                <a:schemeClr val="accent2">
                  <a:lumMod val="75000"/>
                </a:schemeClr>
              </a:solidFill>
              <a:latin typeface="+mn-ea"/>
            </a:endParaRPr>
          </a:p>
        </p:txBody>
      </p:sp>
      <p:sp>
        <p:nvSpPr>
          <p:cNvPr id="54" name="文本框 10"/>
          <p:cNvSpPr txBox="1"/>
          <p:nvPr>
            <p:custDataLst>
              <p:tags r:id="rId11"/>
            </p:custDataLst>
          </p:nvPr>
        </p:nvSpPr>
        <p:spPr>
          <a:xfrm>
            <a:off x="455781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发病时间、持续时间</a:t>
            </a:r>
            <a:endParaRPr lang="zh-CN" altLang="en-US" spc="150">
              <a:solidFill>
                <a:schemeClr val="lt1">
                  <a:lumMod val="100000"/>
                </a:schemeClr>
              </a:solidFill>
              <a:latin typeface="+mn-ea"/>
              <a:sym typeface="+mn-ea"/>
            </a:endParaRPr>
          </a:p>
        </p:txBody>
      </p:sp>
      <p:sp>
        <p:nvSpPr>
          <p:cNvPr id="32" name="Freeform 5"/>
          <p:cNvSpPr/>
          <p:nvPr>
            <p:custDataLst>
              <p:tags r:id="rId12"/>
            </p:custDataLst>
          </p:nvPr>
        </p:nvSpPr>
        <p:spPr bwMode="auto">
          <a:xfrm>
            <a:off x="8171139"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3"/>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3" name="Freeform 6"/>
          <p:cNvSpPr/>
          <p:nvPr>
            <p:custDataLst>
              <p:tags r:id="rId13"/>
            </p:custDataLst>
          </p:nvPr>
        </p:nvSpPr>
        <p:spPr bwMode="auto">
          <a:xfrm>
            <a:off x="8360290"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3">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4" name="Freeform 7"/>
          <p:cNvSpPr/>
          <p:nvPr>
            <p:custDataLst>
              <p:tags r:id="rId14"/>
            </p:custDataLst>
          </p:nvPr>
        </p:nvSpPr>
        <p:spPr bwMode="auto">
          <a:xfrm>
            <a:off x="8169797"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3">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15"/>
            </p:custDataLst>
          </p:nvPr>
        </p:nvSpPr>
        <p:spPr>
          <a:xfrm>
            <a:off x="853870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3">
                    <a:lumMod val="50000"/>
                  </a:schemeClr>
                </a:solidFill>
                <a:latin typeface="+mn-ea"/>
              </a:rPr>
              <a:t>03</a:t>
            </a:r>
            <a:endParaRPr lang="en-US" altLang="zh-CN" sz="2400" b="1" spc="300">
              <a:solidFill>
                <a:schemeClr val="accent3">
                  <a:lumMod val="50000"/>
                </a:schemeClr>
              </a:solidFill>
              <a:latin typeface="+mn-ea"/>
            </a:endParaRPr>
          </a:p>
        </p:txBody>
      </p:sp>
      <p:sp>
        <p:nvSpPr>
          <p:cNvPr id="55" name="文本框 10"/>
          <p:cNvSpPr txBox="1"/>
          <p:nvPr>
            <p:custDataLst>
              <p:tags r:id="rId16"/>
            </p:custDataLst>
          </p:nvPr>
        </p:nvSpPr>
        <p:spPr>
          <a:xfrm>
            <a:off x="827711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症状表现、严重程度</a:t>
            </a:r>
            <a:endParaRPr lang="zh-CN" altLang="en-US" spc="150">
              <a:solidFill>
                <a:schemeClr val="lt1">
                  <a:lumMod val="100000"/>
                </a:schemeClr>
              </a:solidFill>
              <a:latin typeface="+mn-ea"/>
              <a:sym typeface="+mn-ea"/>
            </a:endParaRPr>
          </a:p>
        </p:txBody>
      </p:sp>
      <p:sp>
        <p:nvSpPr>
          <p:cNvPr id="40" name="Freeform 5"/>
          <p:cNvSpPr/>
          <p:nvPr>
            <p:custDataLst>
              <p:tags r:id="rId17"/>
            </p:custDataLst>
          </p:nvPr>
        </p:nvSpPr>
        <p:spPr bwMode="auto">
          <a:xfrm>
            <a:off x="731198"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4"/>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1" name="Freeform 6"/>
          <p:cNvSpPr/>
          <p:nvPr>
            <p:custDataLst>
              <p:tags r:id="rId18"/>
            </p:custDataLst>
          </p:nvPr>
        </p:nvSpPr>
        <p:spPr bwMode="auto">
          <a:xfrm>
            <a:off x="920349"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4">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2" name="Freeform 7"/>
          <p:cNvSpPr/>
          <p:nvPr>
            <p:custDataLst>
              <p:tags r:id="rId19"/>
            </p:custDataLst>
          </p:nvPr>
        </p:nvSpPr>
        <p:spPr bwMode="auto">
          <a:xfrm>
            <a:off x="730527"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4">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3" name="文本框 58"/>
          <p:cNvSpPr txBox="1"/>
          <p:nvPr>
            <p:custDataLst>
              <p:tags r:id="rId20"/>
            </p:custDataLst>
          </p:nvPr>
        </p:nvSpPr>
        <p:spPr>
          <a:xfrm>
            <a:off x="109943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4">
                    <a:lumMod val="75000"/>
                  </a:schemeClr>
                </a:solidFill>
                <a:latin typeface="+mn-ea"/>
              </a:rPr>
              <a:t>04</a:t>
            </a:r>
            <a:endParaRPr lang="en-US" altLang="zh-CN" sz="2400" b="1" spc="300">
              <a:solidFill>
                <a:schemeClr val="accent4">
                  <a:lumMod val="75000"/>
                </a:schemeClr>
              </a:solidFill>
              <a:latin typeface="+mn-ea"/>
            </a:endParaRPr>
          </a:p>
        </p:txBody>
      </p:sp>
      <p:sp>
        <p:nvSpPr>
          <p:cNvPr id="56" name="文本框 10"/>
          <p:cNvSpPr txBox="1"/>
          <p:nvPr>
            <p:custDataLst>
              <p:tags r:id="rId21"/>
            </p:custDataLst>
          </p:nvPr>
        </p:nvSpPr>
        <p:spPr>
          <a:xfrm>
            <a:off x="837847" y="4419198"/>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既往病史、家族史</a:t>
            </a:r>
            <a:endParaRPr lang="zh-CN" altLang="en-US" spc="150">
              <a:solidFill>
                <a:schemeClr val="lt1">
                  <a:lumMod val="100000"/>
                </a:schemeClr>
              </a:solidFill>
              <a:latin typeface="+mn-ea"/>
              <a:sym typeface="+mn-ea"/>
            </a:endParaRPr>
          </a:p>
        </p:txBody>
      </p:sp>
      <p:sp>
        <p:nvSpPr>
          <p:cNvPr id="23" name="Freeform 5"/>
          <p:cNvSpPr/>
          <p:nvPr>
            <p:custDataLst>
              <p:tags r:id="rId22"/>
            </p:custDataLst>
          </p:nvPr>
        </p:nvSpPr>
        <p:spPr bwMode="auto">
          <a:xfrm>
            <a:off x="4451168"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5"/>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1" name="Freeform 6"/>
          <p:cNvSpPr/>
          <p:nvPr>
            <p:custDataLst>
              <p:tags r:id="rId23"/>
            </p:custDataLst>
          </p:nvPr>
        </p:nvSpPr>
        <p:spPr bwMode="auto">
          <a:xfrm>
            <a:off x="4640319"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5">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7"/>
          <p:cNvSpPr/>
          <p:nvPr>
            <p:custDataLst>
              <p:tags r:id="rId24"/>
            </p:custDataLst>
          </p:nvPr>
        </p:nvSpPr>
        <p:spPr bwMode="auto">
          <a:xfrm>
            <a:off x="4450498"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5">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7" name="文本框 58"/>
          <p:cNvSpPr txBox="1"/>
          <p:nvPr>
            <p:custDataLst>
              <p:tags r:id="rId25"/>
            </p:custDataLst>
          </p:nvPr>
        </p:nvSpPr>
        <p:spPr>
          <a:xfrm>
            <a:off x="481940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5">
                    <a:lumMod val="75000"/>
                  </a:schemeClr>
                </a:solidFill>
                <a:latin typeface="+mn-ea"/>
              </a:rPr>
              <a:t>05</a:t>
            </a:r>
            <a:endParaRPr lang="en-US" altLang="zh-CN" sz="2400" b="1" spc="300">
              <a:solidFill>
                <a:schemeClr val="accent5">
                  <a:lumMod val="75000"/>
                </a:schemeClr>
              </a:solidFill>
              <a:latin typeface="+mn-ea"/>
            </a:endParaRPr>
          </a:p>
        </p:txBody>
      </p:sp>
      <p:sp>
        <p:nvSpPr>
          <p:cNvPr id="57" name="文本框 10"/>
          <p:cNvSpPr txBox="1"/>
          <p:nvPr>
            <p:custDataLst>
              <p:tags r:id="rId26"/>
            </p:custDataLst>
          </p:nvPr>
        </p:nvSpPr>
        <p:spPr>
          <a:xfrm>
            <a:off x="4557817" y="4419198"/>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治疗经过、效果</a:t>
            </a:r>
            <a:endParaRPr lang="zh-CN" altLang="en-US" spc="150">
              <a:solidFill>
                <a:schemeClr val="lt1">
                  <a:lumMod val="100000"/>
                </a:schemeClr>
              </a:solidFill>
              <a:latin typeface="+mn-ea"/>
              <a:sym typeface="+mn-ea"/>
            </a:endParaRPr>
          </a:p>
        </p:txBody>
      </p:sp>
      <p:sp>
        <p:nvSpPr>
          <p:cNvPr id="11" name="Freeform 5"/>
          <p:cNvSpPr/>
          <p:nvPr>
            <p:custDataLst>
              <p:tags r:id="rId27"/>
            </p:custDataLst>
          </p:nvPr>
        </p:nvSpPr>
        <p:spPr bwMode="auto">
          <a:xfrm>
            <a:off x="8171139"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6"/>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2" name="Freeform 6"/>
          <p:cNvSpPr/>
          <p:nvPr>
            <p:custDataLst>
              <p:tags r:id="rId28"/>
            </p:custDataLst>
          </p:nvPr>
        </p:nvSpPr>
        <p:spPr bwMode="auto">
          <a:xfrm>
            <a:off x="8360290"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6">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3" name="Freeform 7"/>
          <p:cNvSpPr/>
          <p:nvPr>
            <p:custDataLst>
              <p:tags r:id="rId29"/>
            </p:custDataLst>
          </p:nvPr>
        </p:nvSpPr>
        <p:spPr bwMode="auto">
          <a:xfrm>
            <a:off x="8169797"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6">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7" name="文本框 58"/>
          <p:cNvSpPr txBox="1"/>
          <p:nvPr>
            <p:custDataLst>
              <p:tags r:id="rId30"/>
            </p:custDataLst>
          </p:nvPr>
        </p:nvSpPr>
        <p:spPr>
          <a:xfrm>
            <a:off x="853870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6">
                    <a:lumMod val="75000"/>
                  </a:schemeClr>
                </a:solidFill>
                <a:latin typeface="+mn-ea"/>
              </a:rPr>
              <a:t>06</a:t>
            </a:r>
            <a:endParaRPr lang="en-US" altLang="zh-CN" sz="2400" b="1" spc="300">
              <a:solidFill>
                <a:schemeClr val="accent6">
                  <a:lumMod val="75000"/>
                </a:schemeClr>
              </a:solidFill>
              <a:latin typeface="+mn-ea"/>
            </a:endParaRPr>
          </a:p>
        </p:txBody>
      </p:sp>
      <p:sp>
        <p:nvSpPr>
          <p:cNvPr id="18" name="文本框 10"/>
          <p:cNvSpPr txBox="1"/>
          <p:nvPr>
            <p:custDataLst>
              <p:tags r:id="rId31"/>
            </p:custDataLst>
          </p:nvPr>
        </p:nvSpPr>
        <p:spPr>
          <a:xfrm>
            <a:off x="8277117" y="4416515"/>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目前状况、预后评估</a:t>
            </a:r>
            <a:endParaRPr lang="zh-CN" altLang="en-US" spc="150">
              <a:solidFill>
                <a:schemeClr val="lt1">
                  <a:lumMod val="10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诊断情况</a:t>
            </a:r>
            <a:endParaRPr lang="zh-CN" altLang="en-US"/>
          </a:p>
        </p:txBody>
      </p:sp>
      <p:sp>
        <p:nvSpPr>
          <p:cNvPr id="11" name="矩形: 圆角 4"/>
          <p:cNvSpPr/>
          <p:nvPr>
            <p:custDataLst>
              <p:tags r:id="rId2"/>
            </p:custDataLst>
          </p:nvPr>
        </p:nvSpPr>
        <p:spPr>
          <a:xfrm>
            <a:off x="608330" y="2242046"/>
            <a:ext cx="2508989" cy="337955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28" name="文本框 27"/>
          <p:cNvSpPr txBox="1"/>
          <p:nvPr>
            <p:custDataLst>
              <p:tags r:id="rId3"/>
            </p:custDataLst>
          </p:nvPr>
        </p:nvSpPr>
        <p:spPr>
          <a:xfrm>
            <a:off x="774469" y="2857587"/>
            <a:ext cx="2176253" cy="2489688"/>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伏暑病是一种常见的夏季疾病，主要表现为发热、头痛、乏力、食欲不振等症状。</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29" name="任意多边形: 形状 11"/>
          <p:cNvSpPr/>
          <p:nvPr>
            <p:custDataLst>
              <p:tags r:id="rId4"/>
            </p:custDataLst>
          </p:nvPr>
        </p:nvSpPr>
        <p:spPr>
          <a:xfrm>
            <a:off x="614695" y="5508172"/>
            <a:ext cx="2496582" cy="115110"/>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30" name="矩形: 圆角 49"/>
          <p:cNvSpPr/>
          <p:nvPr>
            <p:custDataLst>
              <p:tags r:id="rId5"/>
            </p:custDataLst>
          </p:nvPr>
        </p:nvSpPr>
        <p:spPr>
          <a:xfrm>
            <a:off x="1472125" y="1848659"/>
            <a:ext cx="781647" cy="78164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01</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4" name="矩形: 圆角 12"/>
          <p:cNvSpPr/>
          <p:nvPr>
            <p:custDataLst>
              <p:tags r:id="rId6"/>
            </p:custDataLst>
          </p:nvPr>
        </p:nvSpPr>
        <p:spPr>
          <a:xfrm>
            <a:off x="3428236" y="2242046"/>
            <a:ext cx="2508989" cy="337955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5" name="矩形: 圆角 20"/>
          <p:cNvSpPr/>
          <p:nvPr>
            <p:custDataLst>
              <p:tags r:id="rId7"/>
            </p:custDataLst>
          </p:nvPr>
        </p:nvSpPr>
        <p:spPr>
          <a:xfrm>
            <a:off x="4292032" y="1848659"/>
            <a:ext cx="781647" cy="78164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02</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8" name="任意多边形: 形状 24"/>
          <p:cNvSpPr/>
          <p:nvPr>
            <p:custDataLst>
              <p:tags r:id="rId8"/>
            </p:custDataLst>
          </p:nvPr>
        </p:nvSpPr>
        <p:spPr>
          <a:xfrm>
            <a:off x="3434602" y="5508172"/>
            <a:ext cx="2496582" cy="115110"/>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3" name="文本框 12"/>
          <p:cNvSpPr txBox="1"/>
          <p:nvPr>
            <p:custDataLst>
              <p:tags r:id="rId9"/>
            </p:custDataLst>
          </p:nvPr>
        </p:nvSpPr>
        <p:spPr>
          <a:xfrm>
            <a:off x="3594375" y="2857587"/>
            <a:ext cx="2176253" cy="2489688"/>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诊断主要依据患者的临床表现、体格检查和实验室检查结果。</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6" name="矩形: 圆角 12"/>
          <p:cNvSpPr/>
          <p:nvPr>
            <p:custDataLst>
              <p:tags r:id="rId10"/>
            </p:custDataLst>
          </p:nvPr>
        </p:nvSpPr>
        <p:spPr>
          <a:xfrm>
            <a:off x="6248143" y="2242046"/>
            <a:ext cx="2508989" cy="337955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7" name="矩形: 圆角 20"/>
          <p:cNvSpPr/>
          <p:nvPr>
            <p:custDataLst>
              <p:tags r:id="rId11"/>
            </p:custDataLst>
          </p:nvPr>
        </p:nvSpPr>
        <p:spPr>
          <a:xfrm>
            <a:off x="7111938" y="1848659"/>
            <a:ext cx="781647" cy="78164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03</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9" name="任意多边形: 形状 24"/>
          <p:cNvSpPr/>
          <p:nvPr>
            <p:custDataLst>
              <p:tags r:id="rId12"/>
            </p:custDataLst>
          </p:nvPr>
        </p:nvSpPr>
        <p:spPr>
          <a:xfrm>
            <a:off x="6254508" y="5508172"/>
            <a:ext cx="2496582" cy="115110"/>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 name="文本框 9"/>
          <p:cNvSpPr txBox="1"/>
          <p:nvPr>
            <p:custDataLst>
              <p:tags r:id="rId13"/>
            </p:custDataLst>
          </p:nvPr>
        </p:nvSpPr>
        <p:spPr>
          <a:xfrm>
            <a:off x="6414282" y="2857587"/>
            <a:ext cx="2176253" cy="2489688"/>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实验室检查包括血常规、尿常规、肝功能、肾功能等。</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15" name="矩形: 圆角 12"/>
          <p:cNvSpPr/>
          <p:nvPr>
            <p:custDataLst>
              <p:tags r:id="rId14"/>
            </p:custDataLst>
          </p:nvPr>
        </p:nvSpPr>
        <p:spPr>
          <a:xfrm>
            <a:off x="9068049" y="2242046"/>
            <a:ext cx="2508989" cy="337955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6" name="矩形: 圆角 20"/>
          <p:cNvSpPr/>
          <p:nvPr>
            <p:custDataLst>
              <p:tags r:id="rId15"/>
            </p:custDataLst>
          </p:nvPr>
        </p:nvSpPr>
        <p:spPr>
          <a:xfrm>
            <a:off x="9931844" y="1848659"/>
            <a:ext cx="781647" cy="78164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04</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7" name="任意多边形: 形状 24"/>
          <p:cNvSpPr/>
          <p:nvPr>
            <p:custDataLst>
              <p:tags r:id="rId16"/>
            </p:custDataLst>
          </p:nvPr>
        </p:nvSpPr>
        <p:spPr>
          <a:xfrm>
            <a:off x="9074415" y="5508172"/>
            <a:ext cx="2496582" cy="115110"/>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9" name="文本框 18"/>
          <p:cNvSpPr txBox="1"/>
          <p:nvPr>
            <p:custDataLst>
              <p:tags r:id="rId17"/>
            </p:custDataLst>
          </p:nvPr>
        </p:nvSpPr>
        <p:spPr>
          <a:xfrm>
            <a:off x="9234188" y="2857587"/>
            <a:ext cx="2176253" cy="2489688"/>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影像学检查如X线、CT、MRI等可辅助诊断。</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护理诊断</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高热</a:t>
            </a:r>
            <a:endParaRPr lang="zh-CN" altLang="en-US"/>
          </a:p>
        </p:txBody>
      </p:sp>
      <p:sp>
        <p:nvSpPr>
          <p:cNvPr id="53" name="对角圆角矩形 52"/>
          <p:cNvSpPr/>
          <p:nvPr>
            <p:custDataLst>
              <p:tags r:id="rId2"/>
            </p:custDataLst>
          </p:nvPr>
        </p:nvSpPr>
        <p:spPr>
          <a:xfrm>
            <a:off x="608330" y="1423543"/>
            <a:ext cx="5253310" cy="1279488"/>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4" name="对角圆角矩形 53"/>
          <p:cNvSpPr/>
          <p:nvPr>
            <p:custDataLst>
              <p:tags r:id="rId3"/>
            </p:custDataLst>
          </p:nvPr>
        </p:nvSpPr>
        <p:spPr>
          <a:xfrm>
            <a:off x="608330" y="1290853"/>
            <a:ext cx="525783" cy="50171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5" name="直角三角形 54"/>
          <p:cNvSpPr/>
          <p:nvPr>
            <p:custDataLst>
              <p:tags r:id="rId4"/>
            </p:custDataLst>
          </p:nvPr>
        </p:nvSpPr>
        <p:spPr>
          <a:xfrm>
            <a:off x="1134467" y="1291513"/>
            <a:ext cx="79218" cy="13202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7" name="文本框 56"/>
          <p:cNvSpPr txBox="1"/>
          <p:nvPr>
            <p:custDataLst>
              <p:tags r:id="rId5"/>
            </p:custDataLst>
          </p:nvPr>
        </p:nvSpPr>
        <p:spPr>
          <a:xfrm>
            <a:off x="1168794" y="1477015"/>
            <a:ext cx="4487826" cy="116034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体温升高：体温超过正常范围，可能伴有寒战、出汗等症状</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6"/>
            </p:custDataLst>
          </p:nvPr>
        </p:nvSpPr>
        <p:spPr>
          <a:xfrm>
            <a:off x="6323876" y="1423543"/>
            <a:ext cx="5253310" cy="1279488"/>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 name="对角圆角矩形 10"/>
          <p:cNvSpPr/>
          <p:nvPr>
            <p:custDataLst>
              <p:tags r:id="rId7"/>
            </p:custDataLst>
          </p:nvPr>
        </p:nvSpPr>
        <p:spPr>
          <a:xfrm>
            <a:off x="6323876" y="1290853"/>
            <a:ext cx="525783" cy="50171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直角三角形 11"/>
          <p:cNvSpPr/>
          <p:nvPr>
            <p:custDataLst>
              <p:tags r:id="rId8"/>
            </p:custDataLst>
          </p:nvPr>
        </p:nvSpPr>
        <p:spPr>
          <a:xfrm>
            <a:off x="6849353" y="1291513"/>
            <a:ext cx="79218" cy="13202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3" name="文本框 12"/>
          <p:cNvSpPr txBox="1"/>
          <p:nvPr>
            <p:custDataLst>
              <p:tags r:id="rId9"/>
            </p:custDataLst>
          </p:nvPr>
        </p:nvSpPr>
        <p:spPr>
          <a:xfrm>
            <a:off x="6883680" y="1483616"/>
            <a:ext cx="4487826" cy="116034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神经系统症状：由于体温升高，可能出现头痛、头晕、意识模糊等症状</a:t>
            </a:r>
            <a:endParaRPr lang="en-US" altLang="zh-CN" sz="1600">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608330" y="3162368"/>
            <a:ext cx="5253310" cy="1279488"/>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608330" y="3029679"/>
            <a:ext cx="525783" cy="50171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134467" y="3030339"/>
            <a:ext cx="79218" cy="1320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168794" y="3222441"/>
            <a:ext cx="4487826" cy="116034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脱水：由于大量出汗导致体液流失，可能出现口渴、尿少等症状</a:t>
            </a:r>
            <a:endParaRPr lang="zh-CN" altLang="en-US" sz="1600">
              <a:solidFill>
                <a:schemeClr val="dk1">
                  <a:lumMod val="80000"/>
                  <a:lumOff val="20000"/>
                </a:schemeClr>
              </a:solidFill>
              <a:latin typeface="+mn-ea"/>
              <a:sym typeface="+mn-ea"/>
            </a:endParaRPr>
          </a:p>
        </p:txBody>
      </p:sp>
      <p:sp>
        <p:nvSpPr>
          <p:cNvPr id="15" name="对角圆角矩形 14"/>
          <p:cNvSpPr/>
          <p:nvPr>
            <p:custDataLst>
              <p:tags r:id="rId14"/>
            </p:custDataLst>
          </p:nvPr>
        </p:nvSpPr>
        <p:spPr>
          <a:xfrm>
            <a:off x="6323876" y="3162368"/>
            <a:ext cx="5253310" cy="1279488"/>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9" name="对角圆角矩形 18"/>
          <p:cNvSpPr/>
          <p:nvPr>
            <p:custDataLst>
              <p:tags r:id="rId15"/>
            </p:custDataLst>
          </p:nvPr>
        </p:nvSpPr>
        <p:spPr>
          <a:xfrm>
            <a:off x="6323876" y="3029679"/>
            <a:ext cx="525783" cy="501711"/>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0" name="直角三角形 19"/>
          <p:cNvSpPr/>
          <p:nvPr>
            <p:custDataLst>
              <p:tags r:id="rId16"/>
            </p:custDataLst>
          </p:nvPr>
        </p:nvSpPr>
        <p:spPr>
          <a:xfrm>
            <a:off x="6849353" y="3030339"/>
            <a:ext cx="79218" cy="13202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1" name="文本框 20"/>
          <p:cNvSpPr txBox="1"/>
          <p:nvPr>
            <p:custDataLst>
              <p:tags r:id="rId17"/>
            </p:custDataLst>
          </p:nvPr>
        </p:nvSpPr>
        <p:spPr>
          <a:xfrm>
            <a:off x="6883680" y="3222441"/>
            <a:ext cx="4487826" cy="116034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呼吸系统症状：由于体温升高，可能出现呼吸急促、呼吸困难等症状</a:t>
            </a:r>
            <a:endParaRPr lang="en-US" altLang="zh-CN" sz="1600">
              <a:solidFill>
                <a:schemeClr val="dk1">
                  <a:lumMod val="80000"/>
                  <a:lumOff val="20000"/>
                </a:schemeClr>
              </a:solidFill>
              <a:latin typeface="+mn-ea"/>
              <a:sym typeface="+mn-ea"/>
            </a:endParaRPr>
          </a:p>
        </p:txBody>
      </p:sp>
      <p:sp>
        <p:nvSpPr>
          <p:cNvPr id="16" name="对角圆角矩形 15"/>
          <p:cNvSpPr/>
          <p:nvPr>
            <p:custDataLst>
              <p:tags r:id="rId18"/>
            </p:custDataLst>
          </p:nvPr>
        </p:nvSpPr>
        <p:spPr>
          <a:xfrm>
            <a:off x="608330" y="4901193"/>
            <a:ext cx="5253310" cy="1279488"/>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7" name="对角圆角矩形 16"/>
          <p:cNvSpPr/>
          <p:nvPr>
            <p:custDataLst>
              <p:tags r:id="rId19"/>
            </p:custDataLst>
          </p:nvPr>
        </p:nvSpPr>
        <p:spPr>
          <a:xfrm>
            <a:off x="608330" y="4767844"/>
            <a:ext cx="525783" cy="50171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8" name="直角三角形 17"/>
          <p:cNvSpPr/>
          <p:nvPr>
            <p:custDataLst>
              <p:tags r:id="rId20"/>
            </p:custDataLst>
          </p:nvPr>
        </p:nvSpPr>
        <p:spPr>
          <a:xfrm>
            <a:off x="1134467" y="4763883"/>
            <a:ext cx="79218" cy="13202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8" name="文本框 27"/>
          <p:cNvSpPr txBox="1"/>
          <p:nvPr>
            <p:custDataLst>
              <p:tags r:id="rId21"/>
            </p:custDataLst>
          </p:nvPr>
        </p:nvSpPr>
        <p:spPr>
          <a:xfrm>
            <a:off x="1168794" y="4961266"/>
            <a:ext cx="4487826" cy="1160341"/>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循环衰竭：由于体温升高，可能导致循环系统功能下降，出现血压下降、心率加快等症状</a:t>
            </a:r>
            <a:endParaRPr lang="en-US" altLang="zh-CN">
              <a:solidFill>
                <a:schemeClr val="dk1">
                  <a:lumMod val="80000"/>
                  <a:lumOff val="20000"/>
                </a:schemeClr>
              </a:solidFill>
              <a:latin typeface="+mn-ea"/>
              <a:sym typeface="+mn-ea"/>
            </a:endParaRPr>
          </a:p>
        </p:txBody>
      </p:sp>
      <p:sp>
        <p:nvSpPr>
          <p:cNvPr id="23" name="对角圆角矩形 22"/>
          <p:cNvSpPr/>
          <p:nvPr>
            <p:custDataLst>
              <p:tags r:id="rId22"/>
            </p:custDataLst>
          </p:nvPr>
        </p:nvSpPr>
        <p:spPr>
          <a:xfrm>
            <a:off x="6323876" y="4901193"/>
            <a:ext cx="5253310" cy="1279488"/>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4" name="对角圆角矩形 23"/>
          <p:cNvSpPr/>
          <p:nvPr>
            <p:custDataLst>
              <p:tags r:id="rId23"/>
            </p:custDataLst>
          </p:nvPr>
        </p:nvSpPr>
        <p:spPr>
          <a:xfrm>
            <a:off x="6323876" y="4767844"/>
            <a:ext cx="525783" cy="501711"/>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5" name="直角三角形 24"/>
          <p:cNvSpPr/>
          <p:nvPr>
            <p:custDataLst>
              <p:tags r:id="rId24"/>
            </p:custDataLst>
          </p:nvPr>
        </p:nvSpPr>
        <p:spPr>
          <a:xfrm>
            <a:off x="6849353" y="4763883"/>
            <a:ext cx="79218" cy="132029"/>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6" name="文本框 25"/>
          <p:cNvSpPr txBox="1"/>
          <p:nvPr>
            <p:custDataLst>
              <p:tags r:id="rId25"/>
            </p:custDataLst>
          </p:nvPr>
        </p:nvSpPr>
        <p:spPr>
          <a:xfrm>
            <a:off x="6883680" y="4961266"/>
            <a:ext cx="4487826" cy="116034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消化系统症状：由于体温升高，可能出现食欲不振、恶心、呕吐等症状</a:t>
            </a:r>
            <a:endParaRPr lang="en-US" altLang="zh-CN" sz="1600">
              <a:solidFill>
                <a:schemeClr val="dk1">
                  <a:lumMod val="80000"/>
                  <a:lumOff val="20000"/>
                </a:schemeClr>
              </a:solidFill>
              <a:latin typeface="+mn-ea"/>
              <a:sym typeface="+mn-ea"/>
            </a:endParaRPr>
          </a:p>
        </p:txBody>
      </p:sp>
    </p:spTree>
    <p:custDataLst>
      <p:tags r:id="rId2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呕吐</a:t>
            </a:r>
            <a:endParaRPr lang="zh-CN" altLang="en-US"/>
          </a:p>
        </p:txBody>
      </p:sp>
      <p:sp>
        <p:nvSpPr>
          <p:cNvPr id="58" name="矩形 57"/>
          <p:cNvSpPr/>
          <p:nvPr>
            <p:custDataLst>
              <p:tags r:id="rId2"/>
            </p:custDataLst>
          </p:nvPr>
        </p:nvSpPr>
        <p:spPr>
          <a:xfrm>
            <a:off x="608330" y="3907066"/>
            <a:ext cx="5351599" cy="184801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793705" y="4355533"/>
            <a:ext cx="565681" cy="7708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735099" y="4312216"/>
            <a:ext cx="565681" cy="770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735736" y="4478480"/>
            <a:ext cx="4988115" cy="1184236"/>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护理措施：保持环境清洁、通风，避免刺激性气味；饮食清淡，避免油腻、辛辣食物；适当休息，避免劳累；保持情绪稳定，避免焦虑、紧张。</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23667" y="5614938"/>
            <a:ext cx="111480" cy="96191"/>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682260" y="5592005"/>
            <a:ext cx="111480" cy="9619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635085"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6283" y="3907066"/>
            <a:ext cx="5351599" cy="184801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11021" y="4355533"/>
            <a:ext cx="565681" cy="7708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53051" y="4312216"/>
            <a:ext cx="565681" cy="770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53688"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700" spc="100">
                <a:solidFill>
                  <a:schemeClr val="tx1">
                    <a:lumMod val="75000"/>
                    <a:lumOff val="25000"/>
                  </a:schemeClr>
                </a:solidFill>
                <a:latin typeface="+mn-ea"/>
                <a:sym typeface="+mn-ea"/>
              </a:rPr>
              <a:t>观察与记录：观察呕吐次数、呕吐物性状、颜色、气味等，记录患者体重、尿量、电解质等指标，以便及时调整护理方案。</a:t>
            </a:r>
            <a:endParaRPr lang="zh-CN" altLang="en-US" sz="17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341620" y="5614938"/>
            <a:ext cx="111480" cy="961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299576" y="5592005"/>
            <a:ext cx="111480" cy="9619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53038"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608330" y="1751999"/>
            <a:ext cx="5351599" cy="184801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793705" y="2201104"/>
            <a:ext cx="565681" cy="7708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735099" y="2157149"/>
            <a:ext cx="565681" cy="77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735736"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700" spc="100">
                <a:solidFill>
                  <a:schemeClr val="tx1">
                    <a:lumMod val="75000"/>
                    <a:lumOff val="25000"/>
                  </a:schemeClr>
                </a:solidFill>
                <a:latin typeface="+mn-ea"/>
                <a:sym typeface="+mn-ea"/>
              </a:rPr>
              <a:t>原因：伏暑病引起胃肠道功能紊乱</a:t>
            </a:r>
            <a:endParaRPr lang="zh-CN" altLang="en-US" sz="17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23667" y="3460509"/>
            <a:ext cx="111480" cy="96191"/>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682260" y="3437576"/>
            <a:ext cx="111480" cy="9619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635085"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6283" y="1751999"/>
            <a:ext cx="5351599" cy="184801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11021" y="2201104"/>
            <a:ext cx="565681" cy="7708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53051" y="2157149"/>
            <a:ext cx="565681" cy="77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53688"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700" spc="100">
                <a:solidFill>
                  <a:schemeClr val="tx1">
                    <a:lumMod val="75000"/>
                    <a:lumOff val="25000"/>
                  </a:schemeClr>
                </a:solidFill>
                <a:latin typeface="+mn-ea"/>
                <a:sym typeface="+mn-ea"/>
              </a:rPr>
              <a:t>症状：恶心、呕吐、腹痛、腹泻等</a:t>
            </a:r>
            <a:endParaRPr lang="zh-CN" altLang="en-US" sz="17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341620" y="3460509"/>
            <a:ext cx="111480" cy="96191"/>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299576" y="3437576"/>
            <a:ext cx="111480" cy="9619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53038"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https://d.book118.com/715032014202011113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33.xml><?xml version="1.0" encoding="utf-8"?>
<p:tagLst xmlns:p="http://schemas.openxmlformats.org/presentationml/2006/main">
  <p:tag name="KSO_WM_TEMPLATE_CATEGORY" val="custom"/>
  <p:tag name="KSO_WM_TEMPLATE_INDEX" val="2023023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4_3"/>
  <p:tag name="KSO_WM_UNIT_INDEX" val="1_4_3"/>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70.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8.xml><?xml version="1.0" encoding="utf-8"?>
<p:tagLst xmlns:p="http://schemas.openxmlformats.org/presentationml/2006/main">
  <p:tag name="KSO_WM_TEMPLATE_CATEGORY" val="custom"/>
  <p:tag name="KSO_WM_TEMPLATE_INDEX" val="2023023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2"/>
  <p:tag name="KSO_WM_UNIT_INDEX" val="1_1_2"/>
  <p:tag name="KSO_WM_UNIT_LAYERLEVEL" val="1_1_1"/>
  <p:tag name="KSO_WM_UNIT_TEXT_FILL_FORE_SCHEMECOLOR_INDEX_BRIGHTNESS" val="0"/>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3"/>
  <p:tag name="KSO_WM_UNIT_INDEX" val="1_1_3"/>
  <p:tag name="KSO_WM_UNIT_LAYERLEVEL" val="1_1_1"/>
  <p:tag name="KSO_WM_UNIT_TEXT_FILL_FORE_SCHEMECOLOR_INDEX_BRIGHTNESS" val="0"/>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4"/>
  <p:tag name="KSO_WM_UNIT_INDEX" val="1_1_4"/>
  <p:tag name="KSO_WM_UNIT_LAYERLEVEL" val="1_1_1"/>
  <p:tag name="KSO_WM_UNIT_TEXT_FILL_FORE_SCHEMECOLOR_INDEX_BRIGHTNESS" val="0"/>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2"/>
  <p:tag name="KSO_WM_UNIT_INDEX" val="1_2_2"/>
  <p:tag name="KSO_WM_UNIT_LAYERLEVEL" val="1_1_1"/>
  <p:tag name="KSO_WM_UNIT_TEXT_FILL_FORE_SCHEMECOLOR_INDEX_BRIGHTNESS" val="0"/>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3"/>
  <p:tag name="KSO_WM_UNIT_INDEX" val="1_2_3"/>
  <p:tag name="KSO_WM_UNIT_LAYERLEVEL" val="1_1_1"/>
  <p:tag name="KSO_WM_UNIT_TEXT_FILL_FORE_SCHEMECOLOR_INDEX_BRIGHTNESS" val="0"/>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4"/>
  <p:tag name="KSO_WM_UNIT_INDEX" val="1_2_4"/>
  <p:tag name="KSO_WM_UNIT_LAYERLEVEL" val="1_1_1"/>
  <p:tag name="KSO_WM_UNIT_TEXT_FILL_FORE_SCHEMECOLOR_INDEX_BRIGHTNESS" val="0"/>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2_1"/>
  <p:tag name="KSO_WM_UNIT_INDEX" val="1_2_1"/>
  <p:tag name="KSO_WM_UNIT_LAYERLEVEL" val="1_1_1"/>
  <p:tag name="KSO_WM_UNIT_SUBTYPE" val="d"/>
  <p:tag name="KSO_WM_UNIT_TEXT_FILL_FORE_SCHEMECOLOR_INDEX" val="6"/>
  <p:tag name="KSO_WM_UNIT_TEXT_FILL_FORE_SCHEMECOLOR_INDEX_BRIGHTNESS" val="0"/>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2"/>
  <p:tag name="KSO_WM_UNIT_INDEX" val="1_3_2"/>
  <p:tag name="KSO_WM_UNIT_LAYERLEVEL" val="1_1_1"/>
  <p:tag name="KSO_WM_UNIT_TEXT_FILL_FORE_SCHEMECOLOR_INDEX_BRIGHTNESS" val="0"/>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3"/>
  <p:tag name="KSO_WM_UNIT_INDEX" val="1_3_3"/>
  <p:tag name="KSO_WM_UNIT_LAYERLEVEL" val="1_1_1"/>
  <p:tag name="KSO_WM_UNIT_TEXT_FILL_FORE_SCHEMECOLOR_INDEX_BRIGHTNESS" val="0"/>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4"/>
  <p:tag name="KSO_WM_UNIT_INDEX" val="1_3_4"/>
  <p:tag name="KSO_WM_UNIT_LAYERLEVEL" val="1_1_1"/>
  <p:tag name="KSO_WM_UNIT_TEXT_FILL_FORE_SCHEMECOLOR_INDEX_BRIGHTNESS" val="0"/>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3_1"/>
  <p:tag name="KSO_WM_UNIT_INDEX" val="1_3_1"/>
  <p:tag name="KSO_WM_UNIT_LAYERLEVEL" val="1_1_1"/>
  <p:tag name="KSO_WM_UNIT_SUBTYPE" val="d"/>
  <p:tag name="KSO_WM_UNIT_TEXT_FILL_FORE_SCHEMECOLOR_INDEX" val="7"/>
  <p:tag name="KSO_WM_UNIT_TEXT_FILL_FORE_SCHEMECOLOR_INDEX_BRIGHTNESS" val="0"/>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2"/>
  <p:tag name="KSO_WM_UNIT_INDEX" val="1_4_2"/>
  <p:tag name="KSO_WM_UNIT_LAYERLEVEL" val="1_1_1"/>
  <p:tag name="KSO_WM_UNIT_TEXT_FILL_FORE_SCHEMECOLOR_INDEX_BRIGHTNESS" val="0"/>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3"/>
  <p:tag name="KSO_WM_UNIT_INDEX" val="1_4_3"/>
  <p:tag name="KSO_WM_UNIT_LAYERLEVEL" val="1_1_1"/>
  <p:tag name="KSO_WM_UNIT_TEXT_FILL_FORE_SCHEMECOLOR_INDEX_BRIGHTNESS" val="0"/>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4"/>
  <p:tag name="KSO_WM_UNIT_INDEX" val="1_4_4"/>
  <p:tag name="KSO_WM_UNIT_LAYERLEVEL" val="1_1_1"/>
  <p:tag name="KSO_WM_UNIT_TEXT_FILL_FORE_SCHEMECOLOR_INDEX_BRIGHTNESS" val="0"/>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4_1"/>
  <p:tag name="KSO_WM_UNIT_INDEX" val="1_4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2"/>
  <p:tag name="KSO_WM_UNIT_INDEX" val="1_5_2"/>
  <p:tag name="KSO_WM_UNIT_LAYERLEVEL" val="1_1_1"/>
  <p:tag name="KSO_WM_UNIT_TEXT_FILL_FORE_SCHEMECOLOR_INDEX_BRIGHTNESS" val="0"/>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3"/>
  <p:tag name="KSO_WM_UNIT_INDEX" val="1_5_3"/>
  <p:tag name="KSO_WM_UNIT_LAYERLEVEL" val="1_1_1"/>
  <p:tag name="KSO_WM_UNIT_TEXT_FILL_FORE_SCHEMECOLOR_INDEX_BRIGHTNESS" val="0"/>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4"/>
  <p:tag name="KSO_WM_UNIT_INDEX" val="1_5_4"/>
  <p:tag name="KSO_WM_UNIT_LAYERLEVEL" val="1_1_1"/>
  <p:tag name="KSO_WM_UNIT_TEXT_FILL_FORE_SCHEMECOLOR_INDEX_BRIGHTNESS" val="0"/>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5_1"/>
  <p:tag name="KSO_WM_UNIT_INDEX" val="1_5_1"/>
  <p:tag name="KSO_WM_UNIT_LAYERLEVEL" val="1_1_1"/>
  <p:tag name="KSO_WM_UNIT_SUBTYPE" val="d"/>
  <p:tag name="KSO_WM_UNIT_TEXT_FILL_FORE_SCHEMECOLOR_INDEX" val="9"/>
  <p:tag name="KSO_WM_UNIT_TEXT_FILL_FORE_SCHEMECOLOR_INDEX_BRIGHTNESS" val="0"/>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2"/>
  <p:tag name="KSO_WM_UNIT_INDEX" val="1_6_2"/>
  <p:tag name="KSO_WM_UNIT_LAYERLEVEL" val="1_1_1"/>
  <p:tag name="KSO_WM_UNIT_TEXT_FILL_FORE_SCHEMECOLOR_INDEX_BRIGHTNESS" val="0"/>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3"/>
  <p:tag name="KSO_WM_UNIT_INDEX" val="1_6_3"/>
  <p:tag name="KSO_WM_UNIT_LAYERLEVEL" val="1_1_1"/>
  <p:tag name="KSO_WM_UNIT_TEXT_FILL_FORE_SCHEMECOLOR_INDEX_BRIGHTNESS" val="0"/>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4"/>
  <p:tag name="KSO_WM_UNIT_INDEX" val="1_6_4"/>
  <p:tag name="KSO_WM_UNIT_LAYERLEVEL" val="1_1_1"/>
  <p:tag name="KSO_WM_UNIT_TEXT_FILL_FORE_SCHEMECOLOR_INDEX_BRIGHTNESS" val="0"/>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6_1"/>
  <p:tag name="KSO_WM_UNIT_INDEX" val="1_6_1"/>
  <p:tag name="KSO_WM_UNIT_LAYERLEVEL" val="1_1_1"/>
  <p:tag name="KSO_WM_UNIT_SUBTYPE" val="d"/>
  <p:tag name="KSO_WM_UNIT_TEXT_FILL_FORE_SCHEMECOLOR_INDEX" val="10"/>
  <p:tag name="KSO_WM_UNIT_TEXT_FILL_FORE_SCHEMECOLOR_INDEX_BRIGHTNESS" val="0"/>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1_1"/>
  <p:tag name="KSO_WM_UNIT_INDEX" val="1_1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3"/>
  <p:tag name="KSO_WM_UNIT_INDEX" val="1_1_3"/>
  <p:tag name="KSO_WM_UNIT_LAYERLEVEL" val="1_1_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2_2"/>
  <p:tag name="KSO_WM_UNIT_INDEX" val="1_2_2"/>
  <p:tag name="KSO_WM_UNIT_LAYERLEVEL" val="1_1_1"/>
  <p:tag name="KSO_WM_UNIT_LINE_FILL_TYPE" val="2"/>
  <p:tag name="KSO_WM_UNIT_LINE_FORE_SCHEMECOLOR_INDEX" val="5"/>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3"/>
  <p:tag name="KSO_WM_UNIT_INDEX" val="1_2_3"/>
  <p:tag name="KSO_WM_UNIT_LAYERLEVEL" val="1_1_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2_1"/>
  <p:tag name="KSO_WM_UNIT_INDEX" val="1_2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3_2"/>
  <p:tag name="KSO_WM_UNIT_INDEX" val="1_3_2"/>
  <p:tag name="KSO_WM_UNIT_LAYERLEVEL" val="1_1_1"/>
  <p:tag name="KSO_WM_UNIT_LINE_FILL_TYPE" val="2"/>
  <p:tag name="KSO_WM_UNIT_LINE_FORE_SCHEMECOLOR_INDEX" val="5"/>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3"/>
  <p:tag name="KSO_WM_UNIT_INDEX" val="1_3_3"/>
  <p:tag name="KSO_WM_UNIT_LAYERLEVEL" val="1_1_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3_1"/>
  <p:tag name="KSO_WM_UNIT_INDEX" val="1_3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4_2"/>
  <p:tag name="KSO_WM_UNIT_INDEX" val="1_4_2"/>
  <p:tag name="KSO_WM_UNIT_LAYERLEVEL" val="1_1_1"/>
  <p:tag name="KSO_WM_UNIT_LINE_FILL_TYPE" val="2"/>
  <p:tag name="KSO_WM_UNIT_LINE_FORE_SCHEMECOLOR_INDEX" val="5"/>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3"/>
  <p:tag name="KSO_WM_UNIT_INDEX" val="1_4_3"/>
  <p:tag name="KSO_WM_UNIT_LAYERLEVEL" val="1_1_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4_1"/>
  <p:tag name="KSO_WM_UNIT_INDEX" val="1_4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23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36.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7.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5*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5*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5*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1_5*l_h_i*1_5_3"/>
  <p:tag name="KSO_WM_UNIT_INDEX" val="1_5_3"/>
  <p:tag name="KSO_WM_UNIT_LAYERLEVEL" val="1_1_1"/>
  <p:tag name="KSO_WM_UNIT_SHADOW_SCHEMECOLOR_INDEX" val="9"/>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1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5*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1_5*l_h_i*1_6_3"/>
  <p:tag name="KSO_WM_UNIT_INDEX" val="1_6_3"/>
  <p:tag name="KSO_WM_UNIT_LAYERLEVEL" val="1_1_1"/>
  <p:tag name="KSO_WM_UNIT_SHADOW_SCHEMECOLOR_INDEX" val="10"/>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1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62.xml><?xml version="1.0" encoding="utf-8"?>
<p:tagLst xmlns:p="http://schemas.openxmlformats.org/presentationml/2006/main">
  <p:tag name="KSO_WM_TEMPLATE_CATEGORY" val="custom"/>
  <p:tag name="KSO_WM_TEMPLATE_INDEX" val="2023023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5</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MiSans Heavy</vt:lpstr>
      <vt:lpstr>MiSans Light</vt:lpstr>
      <vt:lpstr>Wingdings</vt:lpstr>
      <vt:lpstr>Calibri Light</vt:lpstr>
      <vt:lpstr>微软雅黑</vt:lpstr>
      <vt:lpstr>Montserrat Black</vt:lpstr>
      <vt:lpstr>思源黑体 CN Normal</vt:lpstr>
      <vt:lpstr>Office Theme</vt:lpstr>
      <vt:lpstr>伏暑病的护理查房</vt:lpstr>
      <vt:lpstr>目录</vt:lpstr>
      <vt:lpstr>伏暑病相关知识回顾</vt:lpstr>
      <vt:lpstr>伏暑病的定义和病因</vt:lpstr>
      <vt:lpstr>伏暑病的临床表现</vt:lpstr>
      <vt:lpstr>伏暑病的诊断标准</vt:lpstr>
      <vt:lpstr>病史简介</vt:lpstr>
      <vt:lpstr>患者基本情况</vt:lpstr>
      <vt:lpstr>就医情况</vt:lpstr>
      <vt:lpstr>诊断情况</vt:lpstr>
      <vt:lpstr>护理诊断</vt:lpstr>
      <vt:lpstr>高热</vt:lpstr>
      <vt:lpstr>呕吐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2024-09-20T07:05:27.884</cp:lastPrinted>
  <dcterms:created xsi:type="dcterms:W3CDTF">2024-09-19T23:05:27Z</dcterms:created>
  <dcterms:modified xsi:type="dcterms:W3CDTF">2024-09-19T23:05:31Z</dcterms:modified>
</cp:coreProperties>
</file>