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884DED7-4EFF-48A6-BD8A-8C901BF91B7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ADBAC2-53A0-43EB-AA79-99FFE5D26F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13D35F-BAD3-424B-BB02-DE7A293CB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863416-A073-41BA-A49C-A84767F3E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5CFB3D-9525-4E14-BCCD-8CB9A6A52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321DBC-9186-4DD1-90B9-1A28FE84B1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D3C493-0A38-438A-AA21-08A32D317A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DC1B3E-8B48-4948-AF9C-7D44943D44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7E3DC-B48D-48F3-91C1-A760BB4F3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6615A3-2ED1-4C8D-92C2-434652240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3085A-E155-4E76-830E-6EEEEC997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996BD-03F4-472F-92BC-0C3369601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616769B-DE90-4A1D-9BCA-7EDC493FCFB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111BACE-DEDD-4122-B223-CFF3B626F60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10011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养成健康的心理习惯</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积极思维的养成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情绪管理的重要性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压力管理的方法</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心理健康的维护</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了解健康的心理习惯</a:t>
            </a:r>
            <a:endParaRPr lang="en-US" sz="2800" b="0" strike="noStrike" spc="-1">
              <a:solidFill>
                <a:srgbClr val="000000"/>
              </a:solidFill>
              <a:latin typeface="Arial"/>
            </a:endParaRPr>
          </a:p>
        </p:txBody>
      </p:sp>
      <p:sp>
        <p:nvSpPr>
          <p:cNvPr id="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健康的心理习惯是指个体在日常生活中培养的积极心态和健康行为习惯。重视养成健康的心理习惯有助于提高生活质量，增强心理韧性，并更好地应对挑战与压力。心理习惯对生活的影响是全面的，涵盖了个人的情绪、行为和思维方式。</a:t>
            </a:r>
            <a:endParaRPr lang="en-US" sz="1800" b="0" strike="noStrike" spc="-1">
              <a:solidFill>
                <a:srgbClr val="000000"/>
              </a:solidFill>
              <a:latin typeface="Arial"/>
            </a:endParaRPr>
          </a:p>
        </p:txBody>
      </p:sp>
      <p:sp>
        <p:nvSpPr>
          <p:cNvPr id="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7"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心理习惯的构成</a:t>
            </a:r>
            <a:endParaRPr lang="en-US" sz="3600" b="0" strike="noStrike" spc="-1">
              <a:solidFill>
                <a:schemeClr val="dk1"/>
              </a:solidFill>
              <a:latin typeface="Arial"/>
            </a:endParaRPr>
          </a:p>
        </p:txBody>
      </p:sp>
      <p:sp>
        <p:nvSpPr>
          <p:cNvPr id="89"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积极乐观</a:t>
            </a:r>
            <a:endParaRPr lang="en-US" sz="1600" b="0" strike="noStrike" spc="-1">
              <a:solidFill>
                <a:srgbClr val="000000"/>
              </a:solidFill>
              <a:latin typeface="Arial"/>
            </a:endParaRPr>
          </a:p>
        </p:txBody>
      </p:sp>
      <p:sp>
        <p:nvSpPr>
          <p:cNvPr id="90"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正面心理习惯</a:t>
            </a:r>
            <a:endParaRPr lang="en-US" sz="2000" b="0" strike="noStrike" spc="-1">
              <a:solidFill>
                <a:srgbClr val="000000"/>
              </a:solidFill>
              <a:latin typeface="Arial"/>
            </a:endParaRPr>
          </a:p>
        </p:txBody>
      </p:sp>
      <p:sp>
        <p:nvSpPr>
          <p:cNvPr id="91"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消极压抑</a:t>
            </a:r>
            <a:endParaRPr lang="en-US" sz="1600" b="0" strike="noStrike" spc="-1">
              <a:solidFill>
                <a:srgbClr val="000000"/>
              </a:solidFill>
              <a:latin typeface="Arial"/>
            </a:endParaRPr>
          </a:p>
        </p:txBody>
      </p:sp>
      <p:sp>
        <p:nvSpPr>
          <p:cNvPr id="92"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负面心理习惯</a:t>
            </a:r>
            <a:endParaRPr lang="en-US" sz="2000" b="0" strike="noStrike" spc="-1">
              <a:solidFill>
                <a:srgbClr val="000000"/>
              </a:solidFill>
              <a:latin typeface="Arial"/>
            </a:endParaRPr>
          </a:p>
        </p:txBody>
      </p:sp>
      <p:sp>
        <p:nvSpPr>
          <p:cNvPr id="93"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坚持养成</a:t>
            </a:r>
            <a:endParaRPr lang="en-US" sz="1600" b="0" strike="noStrike" spc="-1">
              <a:solidFill>
                <a:srgbClr val="000000"/>
              </a:solidFill>
              <a:latin typeface="Arial"/>
            </a:endParaRPr>
          </a:p>
        </p:txBody>
      </p:sp>
      <p:sp>
        <p:nvSpPr>
          <p:cNvPr id="94"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如何培养健康的心理习惯</a:t>
            </a:r>
            <a:endParaRPr lang="en-US" sz="2000" b="0" strike="noStrike" spc="-1">
              <a:solidFill>
                <a:srgbClr val="000000"/>
              </a:solidFill>
              <a:latin typeface="Arial"/>
            </a:endParaRPr>
          </a:p>
        </p:txBody>
      </p:sp>
      <p:sp>
        <p:nvSpPr>
          <p:cNvPr id="95"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repl">
                                        <p:cTn id="7" dur="750" fill="hold"/>
                                        <p:tgtEl>
                                          <p:spTgt spid="87"/>
                                        </p:tgtEl>
                                        <p:attrNameLst>
                                          <p:attrName>ppt_w</p:attrName>
                                        </p:attrNameLst>
                                      </p:cBhvr>
                                      <p:tavLst>
                                        <p:tav tm="0">
                                          <p:val>
                                            <p:fltVal val="0"/>
                                          </p:val>
                                        </p:tav>
                                        <p:tav tm="100000">
                                          <p:val>
                                            <p:strVal val="#ppt_w"/>
                                          </p:val>
                                        </p:tav>
                                      </p:tavLst>
                                    </p:anim>
                                    <p:anim calcmode="lin" valueType="num">
                                      <p:cBhvr additive="repl">
                                        <p:cTn id="8" dur="750" fill="hold"/>
                                        <p:tgtEl>
                                          <p:spTgt spid="87"/>
                                        </p:tgtEl>
                                        <p:attrNameLst>
                                          <p:attrName>ppt_h</p:attrName>
                                        </p:attrNameLst>
                                      </p:cBhvr>
                                      <p:tavLst>
                                        <p:tav tm="0">
                                          <p:val>
                                            <p:fltVal val="0"/>
                                          </p:val>
                                        </p:tav>
                                        <p:tav tm="100000">
                                          <p:val>
                                            <p:strVal val="#ppt_h"/>
                                          </p:val>
                                        </p:tav>
                                      </p:tavLst>
                                    </p:anim>
                                    <p:animEffect transition="in" filter="fade">
                                      <p:cBhvr additive="repl">
                                        <p:cTn id="9" dur="75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9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心理习惯与心理健康的关系</a:t>
            </a:r>
            <a:endParaRPr lang="en-US" sz="1800" b="0" strike="noStrike" spc="-1">
              <a:solidFill>
                <a:srgbClr val="000000"/>
              </a:solidFill>
              <a:latin typeface="Arial"/>
            </a:endParaRPr>
          </a:p>
        </p:txBody>
      </p:sp>
      <p:sp>
        <p:nvSpPr>
          <p:cNvPr id="100"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心理习惯是心理健康的基石</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健康的心理习惯有助于稳定情绪</a:t>
            </a:r>
            <a:endParaRPr lang="en-US" sz="1400" b="0" strike="noStrike" spc="-1">
              <a:solidFill>
                <a:srgbClr val="000000"/>
              </a:solidFill>
              <a:latin typeface="Arial"/>
            </a:endParaRPr>
          </a:p>
        </p:txBody>
      </p:sp>
      <p:sp>
        <p:nvSpPr>
          <p:cNvPr id="10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健康的心理习惯对心理健康的重要性</a:t>
            </a:r>
            <a:endParaRPr lang="en-US" sz="1800" b="0" strike="noStrike" spc="-1">
              <a:solidFill>
                <a:srgbClr val="000000"/>
              </a:solidFill>
              <a:latin typeface="Arial"/>
            </a:endParaRPr>
          </a:p>
        </p:txBody>
      </p:sp>
      <p:sp>
        <p:nvSpPr>
          <p:cNvPr id="103"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预防心理问题</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增强心理抗压能力</a:t>
            </a:r>
            <a:endParaRPr lang="en-US" sz="1400" b="0" strike="noStrike" spc="-1">
              <a:solidFill>
                <a:srgbClr val="000000"/>
              </a:solidFill>
              <a:latin typeface="Arial"/>
            </a:endParaRPr>
          </a:p>
        </p:txBody>
      </p:sp>
      <p:sp>
        <p:nvSpPr>
          <p:cNvPr id="10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6"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0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心理习惯与心理健康</a:t>
            </a:r>
            <a:endParaRPr lang="en-US" sz="3600" b="0" strike="noStrike" spc="-1">
              <a:solidFill>
                <a:schemeClr val="dk1"/>
              </a:solidFill>
              <a:latin typeface="Arial"/>
            </a:endParaRPr>
          </a:p>
        </p:txBody>
      </p:sp>
      <p:sp>
        <p:nvSpPr>
          <p:cNvPr id="10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心理健康的标准</a:t>
            </a:r>
            <a:endParaRPr lang="en-US" sz="1800" b="0" strike="noStrike" spc="-1">
              <a:solidFill>
                <a:srgbClr val="000000"/>
              </a:solidFill>
              <a:latin typeface="Arial"/>
            </a:endParaRPr>
          </a:p>
        </p:txBody>
      </p:sp>
      <p:sp>
        <p:nvSpPr>
          <p:cNvPr id="110"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情绪稳定</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自我认知明晰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社交和谐</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97"/>
                                        </p:tgtEl>
                                        <p:attrNameLst>
                                          <p:attrName>style.visibility</p:attrName>
                                        </p:attrNameLst>
                                      </p:cBhvr>
                                      <p:to>
                                        <p:strVal val="visible"/>
                                      </p:to>
                                    </p:set>
                                    <p:anim calcmode="lin" valueType="num">
                                      <p:cBhvr additive="repl">
                                        <p:cTn id="7" dur="750" fill="hold"/>
                                        <p:tgtEl>
                                          <p:spTgt spid="97"/>
                                        </p:tgtEl>
                                        <p:attrNameLst>
                                          <p:attrName>ppt_w</p:attrName>
                                        </p:attrNameLst>
                                      </p:cBhvr>
                                      <p:tavLst>
                                        <p:tav tm="0">
                                          <p:val>
                                            <p:fltVal val="0"/>
                                          </p:val>
                                        </p:tav>
                                        <p:tav tm="100000">
                                          <p:val>
                                            <p:strVal val="#ppt_w"/>
                                          </p:val>
                                        </p:tav>
                                      </p:tavLst>
                                    </p:anim>
                                    <p:anim calcmode="lin" valueType="num">
                                      <p:cBhvr additive="repl">
                                        <p:cTn id="8" dur="750" fill="hold"/>
                                        <p:tgtEl>
                                          <p:spTgt spid="97"/>
                                        </p:tgtEl>
                                        <p:attrNameLst>
                                          <p:attrName>ppt_h</p:attrName>
                                        </p:attrNameLst>
                                      </p:cBhvr>
                                      <p:tavLst>
                                        <p:tav tm="0">
                                          <p:val>
                                            <p:fltVal val="0"/>
                                          </p:val>
                                        </p:tav>
                                        <p:tav tm="100000">
                                          <p:val>
                                            <p:strVal val="#ppt_h"/>
                                          </p:val>
                                        </p:tav>
                                      </p:tavLst>
                                    </p:anim>
                                    <p:animEffect transition="in" filter="fade">
                                      <p:cBhvr additive="repl">
                                        <p:cTn id="9" dur="750"/>
                                        <p:tgtEl>
                                          <p:spTgt spid="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如何建立心理习惯</a:t>
            </a:r>
            <a:endParaRPr lang="en-US" sz="3600" b="0" strike="noStrike" spc="-1">
              <a:solidFill>
                <a:schemeClr val="dk1"/>
              </a:solidFill>
              <a:latin typeface="Arial"/>
            </a:endParaRPr>
          </a:p>
        </p:txBody>
      </p:sp>
      <p:sp>
        <p:nvSpPr>
          <p:cNvPr id="113"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明确方向</a:t>
            </a:r>
            <a:endParaRPr lang="en-US" sz="1600" b="0" strike="noStrike" spc="-1">
              <a:solidFill>
                <a:srgbClr val="000000"/>
              </a:solidFill>
              <a:latin typeface="Arial"/>
            </a:endParaRPr>
          </a:p>
        </p:txBody>
      </p:sp>
      <p:sp>
        <p:nvSpPr>
          <p:cNvPr id="114"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定立明确的目标</a:t>
            </a:r>
            <a:endParaRPr lang="en-US" sz="2000" b="0" strike="noStrike" spc="-1">
              <a:solidFill>
                <a:srgbClr val="000000"/>
              </a:solidFill>
              <a:latin typeface="Arial"/>
            </a:endParaRPr>
          </a:p>
        </p:txBody>
      </p:sp>
      <p:sp>
        <p:nvSpPr>
          <p:cNvPr id="115"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正面思考</a:t>
            </a:r>
            <a:endParaRPr lang="en-US" sz="1600" b="0" strike="noStrike" spc="-1">
              <a:solidFill>
                <a:srgbClr val="000000"/>
              </a:solidFill>
              <a:latin typeface="Arial"/>
            </a:endParaRPr>
          </a:p>
        </p:txBody>
      </p:sp>
      <p:sp>
        <p:nvSpPr>
          <p:cNvPr id="116"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积极主动的态度</a:t>
            </a:r>
            <a:endParaRPr lang="en-US" sz="2000" b="0" strike="noStrike" spc="-1">
              <a:solidFill>
                <a:srgbClr val="000000"/>
              </a:solidFill>
              <a:latin typeface="Arial"/>
            </a:endParaRPr>
          </a:p>
        </p:txBody>
      </p:sp>
      <p:sp>
        <p:nvSpPr>
          <p:cNvPr id="117"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坚定信念</a:t>
            </a:r>
            <a:endParaRPr lang="en-US" sz="1600" b="0" strike="noStrike" spc="-1">
              <a:solidFill>
                <a:srgbClr val="000000"/>
              </a:solidFill>
              <a:latin typeface="Arial"/>
            </a:endParaRPr>
          </a:p>
        </p:txBody>
      </p:sp>
      <p:sp>
        <p:nvSpPr>
          <p:cNvPr id="118"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培养意志力和毅力</a:t>
            </a:r>
            <a:endParaRPr lang="en-US" sz="2000" b="0" strike="noStrike" spc="-1">
              <a:solidFill>
                <a:srgbClr val="000000"/>
              </a:solidFill>
              <a:latin typeface="Arial"/>
            </a:endParaRPr>
          </a:p>
        </p:txBody>
      </p:sp>
      <p:sp>
        <p:nvSpPr>
          <p:cNvPr id="119"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0"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11"/>
                                        </p:tgtEl>
                                        <p:attrNameLst>
                                          <p:attrName>style.visibility</p:attrName>
                                        </p:attrNameLst>
                                      </p:cBhvr>
                                      <p:to>
                                        <p:strVal val="visible"/>
                                      </p:to>
                                    </p:set>
                                    <p:anim calcmode="lin" valueType="num">
                                      <p:cBhvr additive="repl">
                                        <p:cTn id="7" dur="750" fill="hold"/>
                                        <p:tgtEl>
                                          <p:spTgt spid="111"/>
                                        </p:tgtEl>
                                        <p:attrNameLst>
                                          <p:attrName>ppt_w</p:attrName>
                                        </p:attrNameLst>
                                      </p:cBhvr>
                                      <p:tavLst>
                                        <p:tav tm="0">
                                          <p:val>
                                            <p:fltVal val="0"/>
                                          </p:val>
                                        </p:tav>
                                        <p:tav tm="100000">
                                          <p:val>
                                            <p:strVal val="#ppt_w"/>
                                          </p:val>
                                        </p:tav>
                                      </p:tavLst>
                                    </p:anim>
                                    <p:anim calcmode="lin" valueType="num">
                                      <p:cBhvr additive="repl">
                                        <p:cTn id="8" dur="750" fill="hold"/>
                                        <p:tgtEl>
                                          <p:spTgt spid="111"/>
                                        </p:tgtEl>
                                        <p:attrNameLst>
                                          <p:attrName>ppt_h</p:attrName>
                                        </p:attrNameLst>
                                      </p:cBhvr>
                                      <p:tavLst>
                                        <p:tav tm="0">
                                          <p:val>
                                            <p:fltVal val="0"/>
                                          </p:val>
                                        </p:tav>
                                        <p:tav tm="100000">
                                          <p:val>
                                            <p:strVal val="#ppt_h"/>
                                          </p:val>
                                        </p:tav>
                                      </p:tavLst>
                                    </p:anim>
                                    <p:animEffect transition="in" filter="fade">
                                      <p:cBhvr additive="repl">
                                        <p:cTn id="9" dur="75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
        <p:nvSpPr>
          <p:cNvPr id="123"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养成健康的心理习惯是一个持续不断的过程，需要坚持不懈地努力。通过培养积极的心态和良好的行为习惯，我们可以提升自己的生活质量，增强心理韧性，更好地适应各种挑战和压力。让我们一起努力，成为拥有健康心理习惯的人！</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1"/>
                                        </p:tgtEl>
                                        <p:attrNameLst>
                                          <p:attrName>style.visibility</p:attrName>
                                        </p:attrNameLst>
                                      </p:cBhvr>
                                      <p:to>
                                        <p:strVal val="visible"/>
                                      </p:to>
                                    </p:set>
                                    <p:anim calcmode="lin" valueType="num">
                                      <p:cBhvr additive="repl">
                                        <p:cTn id="7" dur="750" fill="hold"/>
                                        <p:tgtEl>
                                          <p:spTgt spid="121"/>
                                        </p:tgtEl>
                                        <p:attrNameLst>
                                          <p:attrName>ppt_w</p:attrName>
                                        </p:attrNameLst>
                                      </p:cBhvr>
                                      <p:tavLst>
                                        <p:tav tm="0">
                                          <p:val>
                                            <p:fltVal val="0"/>
                                          </p:val>
                                        </p:tav>
                                        <p:tav tm="100000">
                                          <p:val>
                                            <p:strVal val="#ppt_w"/>
                                          </p:val>
                                        </p:tav>
                                      </p:tavLst>
                                    </p:anim>
                                    <p:anim calcmode="lin" valueType="num">
                                      <p:cBhvr additive="repl">
                                        <p:cTn id="8" dur="750" fill="hold"/>
                                        <p:tgtEl>
                                          <p:spTgt spid="121"/>
                                        </p:tgtEl>
                                        <p:attrNameLst>
                                          <p:attrName>ppt_h</p:attrName>
                                        </p:attrNameLst>
                                      </p:cBhvr>
                                      <p:tavLst>
                                        <p:tav tm="0">
                                          <p:val>
                                            <p:fltVal val="0"/>
                                          </p:val>
                                        </p:tav>
                                        <p:tav tm="100000">
                                          <p:val>
                                            <p:strVal val="#ppt_h"/>
                                          </p:val>
                                        </p:tav>
                                      </p:tavLst>
                                    </p:anim>
                                    <p:animEffect transition="in" filter="fade">
                                      <p:cBhvr additive="repl">
                                        <p:cTn id="9" dur="750"/>
                                        <p:tgtEl>
                                          <p:spTgt spid="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25" name="直接连接符 7"/>
          <p:cNvCxnSpPr/>
          <p:nvPr/>
        </p:nvCxnSpPr>
        <p:spPr>
          <a:xfrm>
            <a:off x="5039640" y="1541520"/>
            <a:ext cx="360" cy="3902040"/>
          </a:xfrm>
          <a:prstGeom prst="straightConnector1">
            <a:avLst/>
          </a:prstGeom>
          <a:ln w="38100">
            <a:solidFill>
              <a:srgbClr val="86CAC4"/>
            </a:solidFill>
          </a:ln>
        </p:spPr>
      </p:cxnSp>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积极思维的养成</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24"/>
                                        </p:tgtEl>
                                        <p:attrNameLst>
                                          <p:attrName>style.visibility</p:attrName>
                                        </p:attrNameLst>
                                      </p:cBhvr>
                                      <p:to>
                                        <p:strVal val="visible"/>
                                      </p:to>
                                    </p:set>
                                    <p:anim calcmode="lin" valueType="num">
                                      <p:cBhvr additive="repl">
                                        <p:cTn id="7" dur="750" fill="hold"/>
                                        <p:tgtEl>
                                          <p:spTgt spid="124"/>
                                        </p:tgtEl>
                                        <p:attrNameLst>
                                          <p:attrName>ppt_w</p:attrName>
                                        </p:attrNameLst>
                                      </p:cBhvr>
                                      <p:tavLst>
                                        <p:tav tm="0">
                                          <p:val>
                                            <p:fltVal val="0"/>
                                          </p:val>
                                        </p:tav>
                                        <p:tav tm="100000">
                                          <p:val>
                                            <p:strVal val="#ppt_w"/>
                                          </p:val>
                                        </p:tav>
                                      </p:tavLst>
                                    </p:anim>
                                    <p:anim calcmode="lin" valueType="num">
                                      <p:cBhvr additive="repl">
                                        <p:cTn id="8" dur="750" fill="hold"/>
                                        <p:tgtEl>
                                          <p:spTgt spid="124"/>
                                        </p:tgtEl>
                                        <p:attrNameLst>
                                          <p:attrName>ppt_h</p:attrName>
                                        </p:attrNameLst>
                                      </p:cBhvr>
                                      <p:tavLst>
                                        <p:tav tm="0">
                                          <p:val>
                                            <p:fltVal val="0"/>
                                          </p:val>
                                        </p:tav>
                                        <p:tav tm="100000">
                                          <p:val>
                                            <p:strVal val="#ppt_h"/>
                                          </p:val>
                                        </p:tav>
                                      </p:tavLst>
                                    </p:anim>
                                    <p:animEffect transition="in" filter="fade">
                                      <p:cBhvr additive="repl">
                                        <p:cTn id="9" dur="750"/>
                                        <p:tgtEl>
                                          <p:spTgt spid="124"/>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down)">
                                      <p:cBhvr additive="repl">
                                        <p:cTn id="13" dur="750"/>
                                        <p:tgtEl>
                                          <p:spTgt spid="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积极心态的重要性</a:t>
            </a:r>
            <a:endParaRPr lang="en-US" sz="2800" b="0" strike="noStrike" spc="-1">
              <a:solidFill>
                <a:srgbClr val="000000"/>
              </a:solidFill>
              <a:latin typeface="Arial"/>
            </a:endParaRPr>
          </a:p>
        </p:txBody>
      </p:sp>
      <p:sp>
        <p:nvSpPr>
          <p:cNvPr id="13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积极思维对生活有着积极的影响，能够帮助个人更好地面对挑战和困难，提升生活质量。如何转变消极思维为积极思维是一个重要课题，通过心理实践中的感恩积极心态，可以帮助培养积极心态并改善心理状态。</a:t>
            </a:r>
            <a:endParaRPr lang="en-US" sz="1800" b="0" strike="noStrike" spc="-1">
              <a:solidFill>
                <a:srgbClr val="000000"/>
              </a:solidFill>
              <a:latin typeface="Arial"/>
            </a:endParaRPr>
          </a:p>
        </p:txBody>
      </p:sp>
      <p:sp>
        <p:nvSpPr>
          <p:cNvPr id="13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面对挑战的心态</a:t>
            </a:r>
            <a:endParaRPr lang="en-US" sz="3600" b="0" strike="noStrike" spc="-1">
              <a:solidFill>
                <a:schemeClr val="dk1"/>
              </a:solidFill>
              <a:latin typeface="Arial"/>
            </a:endParaRPr>
          </a:p>
        </p:txBody>
      </p:sp>
      <p:sp>
        <p:nvSpPr>
          <p:cNvPr id="135"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思考解决方案</a:t>
            </a:r>
            <a:endParaRPr lang="en-US" sz="1600" b="0" strike="noStrike" spc="-1">
              <a:solidFill>
                <a:srgbClr val="000000"/>
              </a:solidFill>
              <a:latin typeface="Arial"/>
            </a:endParaRPr>
          </a:p>
        </p:txBody>
      </p:sp>
      <p:sp>
        <p:nvSpPr>
          <p:cNvPr id="136"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如何有效应对挑战</a:t>
            </a:r>
            <a:endParaRPr lang="en-US" sz="2000" b="0" strike="noStrike" spc="-1">
              <a:solidFill>
                <a:srgbClr val="000000"/>
              </a:solidFill>
              <a:latin typeface="Arial"/>
            </a:endParaRPr>
          </a:p>
        </p:txBody>
      </p:sp>
      <p:sp>
        <p:nvSpPr>
          <p:cNvPr id="137"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培养勇气和信心</a:t>
            </a:r>
            <a:endParaRPr lang="en-US" sz="1600" b="0" strike="noStrike" spc="-1">
              <a:solidFill>
                <a:srgbClr val="000000"/>
              </a:solidFill>
              <a:latin typeface="Arial"/>
            </a:endParaRPr>
          </a:p>
        </p:txBody>
      </p:sp>
      <p:sp>
        <p:nvSpPr>
          <p:cNvPr id="138"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接受挑战的心态</a:t>
            </a:r>
            <a:endParaRPr lang="en-US" sz="2000" b="0" strike="noStrike" spc="-1">
              <a:solidFill>
                <a:srgbClr val="000000"/>
              </a:solidFill>
              <a:latin typeface="Arial"/>
            </a:endParaRPr>
          </a:p>
        </p:txBody>
      </p:sp>
      <p:sp>
        <p:nvSpPr>
          <p:cNvPr id="139"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逐步提升能力</a:t>
            </a:r>
            <a:endParaRPr lang="en-US" sz="1600" b="0" strike="noStrike" spc="-1">
              <a:solidFill>
                <a:srgbClr val="000000"/>
              </a:solidFill>
              <a:latin typeface="Arial"/>
            </a:endParaRPr>
          </a:p>
        </p:txBody>
      </p:sp>
      <p:sp>
        <p:nvSpPr>
          <p:cNvPr id="140"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心理实践：挑战自我</a:t>
            </a:r>
            <a:endParaRPr lang="en-US" sz="2000" b="0" strike="noStrike" spc="-1">
              <a:solidFill>
                <a:srgbClr val="000000"/>
              </a:solidFill>
              <a:latin typeface="Arial"/>
            </a:endParaRPr>
          </a:p>
        </p:txBody>
      </p:sp>
      <p:sp>
        <p:nvSpPr>
          <p:cNvPr id="141"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2"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3"/>
                                        </p:tgtEl>
                                        <p:attrNameLst>
                                          <p:attrName>style.visibility</p:attrName>
                                        </p:attrNameLst>
                                      </p:cBhvr>
                                      <p:to>
                                        <p:strVal val="visible"/>
                                      </p:to>
                                    </p:set>
                                    <p:anim calcmode="lin" valueType="num">
                                      <p:cBhvr additive="repl">
                                        <p:cTn id="7" dur="750" fill="hold"/>
                                        <p:tgtEl>
                                          <p:spTgt spid="133"/>
                                        </p:tgtEl>
                                        <p:attrNameLst>
                                          <p:attrName>ppt_w</p:attrName>
                                        </p:attrNameLst>
                                      </p:cBhvr>
                                      <p:tavLst>
                                        <p:tav tm="0">
                                          <p:val>
                                            <p:fltVal val="0"/>
                                          </p:val>
                                        </p:tav>
                                        <p:tav tm="100000">
                                          <p:val>
                                            <p:strVal val="#ppt_w"/>
                                          </p:val>
                                        </p:tav>
                                      </p:tavLst>
                                    </p:anim>
                                    <p:anim calcmode="lin" valueType="num">
                                      <p:cBhvr additive="repl">
                                        <p:cTn id="8" dur="750" fill="hold"/>
                                        <p:tgtEl>
                                          <p:spTgt spid="133"/>
                                        </p:tgtEl>
                                        <p:attrNameLst>
                                          <p:attrName>ppt_h</p:attrName>
                                        </p:attrNameLst>
                                      </p:cBhvr>
                                      <p:tavLst>
                                        <p:tav tm="0">
                                          <p:val>
                                            <p:fltVal val="0"/>
                                          </p:val>
                                        </p:tav>
                                        <p:tav tm="100000">
                                          <p:val>
                                            <p:strVal val="#ppt_h"/>
                                          </p:val>
                                        </p:tav>
                                      </p:tavLst>
                                    </p:anim>
                                    <p:animEffect transition="in" filter="fade">
                                      <p:cBhvr additive="repl">
                                        <p:cTn id="9" dur="75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勇于面对困难</a:t>
            </a:r>
            <a:endParaRPr lang="en-US" sz="3600" b="0" strike="noStrike" spc="-1">
              <a:solidFill>
                <a:schemeClr val="dk1"/>
              </a:solidFill>
              <a:latin typeface="Arial"/>
            </a:endParaRPr>
          </a:p>
        </p:txBody>
      </p:sp>
      <p:sp>
        <p:nvSpPr>
          <p:cNvPr id="14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坚持不懈</a:t>
            </a:r>
            <a:endParaRPr lang="en-US" sz="1600" b="0" strike="noStrike" spc="-1">
              <a:solidFill>
                <a:srgbClr val="000000"/>
              </a:solidFill>
              <a:latin typeface="Arial"/>
            </a:endParaRPr>
          </a:p>
        </p:txBody>
      </p:sp>
      <p:sp>
        <p:nvSpPr>
          <p:cNvPr id="14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克服困难的心态</a:t>
            </a:r>
            <a:endParaRPr lang="en-US" sz="2000" b="0" strike="noStrike" spc="-1">
              <a:solidFill>
                <a:srgbClr val="000000"/>
              </a:solidFill>
              <a:latin typeface="Arial"/>
            </a:endParaRPr>
          </a:p>
        </p:txBody>
      </p:sp>
      <p:sp>
        <p:nvSpPr>
          <p:cNvPr id="14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4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4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保持乐观态度</a:t>
            </a:r>
            <a:endParaRPr lang="en-US" sz="1600" b="0" strike="noStrike" spc="-1">
              <a:solidFill>
                <a:srgbClr val="000000"/>
              </a:solidFill>
              <a:latin typeface="Arial"/>
            </a:endParaRPr>
          </a:p>
        </p:txBody>
      </p:sp>
      <p:sp>
        <p:nvSpPr>
          <p:cNvPr id="15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战胜挫折的心理策略</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寻找解决问题的方法</a:t>
            </a:r>
            <a:endParaRPr lang="en-US" sz="1800" b="0" strike="noStrike" spc="-1">
              <a:solidFill>
                <a:srgbClr val="000000"/>
              </a:solidFill>
              <a:latin typeface="Arial"/>
            </a:endParaRPr>
          </a:p>
        </p:txBody>
      </p:sp>
      <p:sp>
        <p:nvSpPr>
          <p:cNvPr id="156"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创新思维</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借鉴经验</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寻求帮助</a:t>
            </a:r>
            <a:endParaRPr lang="en-US" sz="1400" b="0" strike="noStrike" spc="-1">
              <a:solidFill>
                <a:srgbClr val="000000"/>
              </a:solidFill>
              <a:latin typeface="Arial"/>
            </a:endParaRPr>
          </a:p>
        </p:txBody>
      </p:sp>
      <p:sp>
        <p:nvSpPr>
          <p:cNvPr id="15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9"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2"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正面解决问题的心态</a:t>
            </a:r>
            <a:endParaRPr lang="en-US" sz="3600" b="0" strike="noStrike" spc="-1">
              <a:solidFill>
                <a:schemeClr val="dk1"/>
              </a:solidFill>
              <a:latin typeface="Arial"/>
            </a:endParaRPr>
          </a:p>
        </p:txBody>
      </p:sp>
      <p:sp>
        <p:nvSpPr>
          <p:cNvPr id="16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面对问题的正确态度</a:t>
            </a:r>
            <a:endParaRPr lang="en-US" sz="1800" b="0" strike="noStrike" spc="-1">
              <a:solidFill>
                <a:srgbClr val="000000"/>
              </a:solidFill>
              <a:latin typeface="Arial"/>
            </a:endParaRPr>
          </a:p>
        </p:txBody>
      </p:sp>
      <p:sp>
        <p:nvSpPr>
          <p:cNvPr id="166"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冷静分析</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寻找原因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制定计划</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3"/>
                                        </p:tgtEl>
                                        <p:attrNameLst>
                                          <p:attrName>style.visibility</p:attrName>
                                        </p:attrNameLst>
                                      </p:cBhvr>
                                      <p:to>
                                        <p:strVal val="visible"/>
                                      </p:to>
                                    </p:set>
                                    <p:anim calcmode="lin" valueType="num">
                                      <p:cBhvr additive="repl">
                                        <p:cTn id="7" dur="750" fill="hold"/>
                                        <p:tgtEl>
                                          <p:spTgt spid="153"/>
                                        </p:tgtEl>
                                        <p:attrNameLst>
                                          <p:attrName>ppt_w</p:attrName>
                                        </p:attrNameLst>
                                      </p:cBhvr>
                                      <p:tavLst>
                                        <p:tav tm="0">
                                          <p:val>
                                            <p:fltVal val="0"/>
                                          </p:val>
                                        </p:tav>
                                        <p:tav tm="100000">
                                          <p:val>
                                            <p:strVal val="#ppt_w"/>
                                          </p:val>
                                        </p:tav>
                                      </p:tavLst>
                                    </p:anim>
                                    <p:anim calcmode="lin" valueType="num">
                                      <p:cBhvr additive="repl">
                                        <p:cTn id="8" dur="750" fill="hold"/>
                                        <p:tgtEl>
                                          <p:spTgt spid="153"/>
                                        </p:tgtEl>
                                        <p:attrNameLst>
                                          <p:attrName>ppt_h</p:attrName>
                                        </p:attrNameLst>
                                      </p:cBhvr>
                                      <p:tavLst>
                                        <p:tav tm="0">
                                          <p:val>
                                            <p:fltVal val="0"/>
                                          </p:val>
                                        </p:tav>
                                        <p:tav tm="100000">
                                          <p:val>
                                            <p:strVal val="#ppt_h"/>
                                          </p:val>
                                        </p:tav>
                                      </p:tavLst>
                                    </p:anim>
                                    <p:animEffect transition="in" filter="fade">
                                      <p:cBhvr additive="repl">
                                        <p:cTn id="9" dur="750"/>
                                        <p:tgtEl>
                                          <p:spTgt spid="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结语</a:t>
            </a:r>
            <a:endParaRPr lang="en-US" sz="3600" b="0" strike="noStrike" spc="-1">
              <a:solidFill>
                <a:schemeClr val="dk1"/>
              </a:solidFill>
              <a:latin typeface="Arial"/>
            </a:endParaRPr>
          </a:p>
        </p:txBody>
      </p:sp>
      <p:sp>
        <p:nvSpPr>
          <p:cNvPr id="169"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通过培养积极的心理习惯，我们可以更好地面对生活中的挑战和困难，从而提升自我成长和幸福感。</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67"/>
                                        </p:tgtEl>
                                        <p:attrNameLst>
                                          <p:attrName>style.visibility</p:attrName>
                                        </p:attrNameLst>
                                      </p:cBhvr>
                                      <p:to>
                                        <p:strVal val="visible"/>
                                      </p:to>
                                    </p:set>
                                    <p:anim calcmode="lin" valueType="num">
                                      <p:cBhvr additive="repl">
                                        <p:cTn id="7" dur="750" fill="hold"/>
                                        <p:tgtEl>
                                          <p:spTgt spid="167"/>
                                        </p:tgtEl>
                                        <p:attrNameLst>
                                          <p:attrName>ppt_w</p:attrName>
                                        </p:attrNameLst>
                                      </p:cBhvr>
                                      <p:tavLst>
                                        <p:tav tm="0">
                                          <p:val>
                                            <p:fltVal val="0"/>
                                          </p:val>
                                        </p:tav>
                                        <p:tav tm="100000">
                                          <p:val>
                                            <p:strVal val="#ppt_w"/>
                                          </p:val>
                                        </p:tav>
                                      </p:tavLst>
                                    </p:anim>
                                    <p:anim calcmode="lin" valueType="num">
                                      <p:cBhvr additive="repl">
                                        <p:cTn id="8" dur="750" fill="hold"/>
                                        <p:tgtEl>
                                          <p:spTgt spid="167"/>
                                        </p:tgtEl>
                                        <p:attrNameLst>
                                          <p:attrName>ppt_h</p:attrName>
                                        </p:attrNameLst>
                                      </p:cBhvr>
                                      <p:tavLst>
                                        <p:tav tm="0">
                                          <p:val>
                                            <p:fltVal val="0"/>
                                          </p:val>
                                        </p:tav>
                                        <p:tav tm="100000">
                                          <p:val>
                                            <p:strVal val="#ppt_h"/>
                                          </p:val>
                                        </p:tav>
                                      </p:tavLst>
                                    </p:anim>
                                    <p:animEffect transition="in" filter="fade">
                                      <p:cBhvr additive="repl">
                                        <p:cTn id="9" dur="75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71" name="直接连接符 7"/>
          <p:cNvCxnSpPr/>
          <p:nvPr/>
        </p:nvCxnSpPr>
        <p:spPr>
          <a:xfrm>
            <a:off x="5039640" y="1541520"/>
            <a:ext cx="360" cy="3902040"/>
          </a:xfrm>
          <a:prstGeom prst="straightConnector1">
            <a:avLst/>
          </a:prstGeom>
          <a:ln w="38100">
            <a:solidFill>
              <a:srgbClr val="86CAC4"/>
            </a:solidFill>
          </a:ln>
        </p:spPr>
      </p:cxnSp>
      <p:sp>
        <p:nvSpPr>
          <p:cNvPr id="1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情绪管理的重要性</a:t>
            </a:r>
            <a:endParaRPr lang="en-US" sz="3600" b="0" strike="noStrike" spc="-1">
              <a:solidFill>
                <a:schemeClr val="dk1"/>
              </a:solidFill>
              <a:latin typeface="Arial"/>
            </a:endParaRPr>
          </a:p>
        </p:txBody>
      </p:sp>
      <p:sp>
        <p:nvSpPr>
          <p:cNvPr id="1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0"/>
                                        </p:tgtEl>
                                        <p:attrNameLst>
                                          <p:attrName>style.visibility</p:attrName>
                                        </p:attrNameLst>
                                      </p:cBhvr>
                                      <p:to>
                                        <p:strVal val="visible"/>
                                      </p:to>
                                    </p:set>
                                    <p:anim calcmode="lin" valueType="num">
                                      <p:cBhvr additive="repl">
                                        <p:cTn id="7" dur="750" fill="hold"/>
                                        <p:tgtEl>
                                          <p:spTgt spid="170"/>
                                        </p:tgtEl>
                                        <p:attrNameLst>
                                          <p:attrName>ppt_w</p:attrName>
                                        </p:attrNameLst>
                                      </p:cBhvr>
                                      <p:tavLst>
                                        <p:tav tm="0">
                                          <p:val>
                                            <p:fltVal val="0"/>
                                          </p:val>
                                        </p:tav>
                                        <p:tav tm="100000">
                                          <p:val>
                                            <p:strVal val="#ppt_w"/>
                                          </p:val>
                                        </p:tav>
                                      </p:tavLst>
                                    </p:anim>
                                    <p:anim calcmode="lin" valueType="num">
                                      <p:cBhvr additive="repl">
                                        <p:cTn id="8" dur="750" fill="hold"/>
                                        <p:tgtEl>
                                          <p:spTgt spid="170"/>
                                        </p:tgtEl>
                                        <p:attrNameLst>
                                          <p:attrName>ppt_h</p:attrName>
                                        </p:attrNameLst>
                                      </p:cBhvr>
                                      <p:tavLst>
                                        <p:tav tm="0">
                                          <p:val>
                                            <p:fltVal val="0"/>
                                          </p:val>
                                        </p:tav>
                                        <p:tav tm="100000">
                                          <p:val>
                                            <p:strVal val="#ppt_h"/>
                                          </p:val>
                                        </p:tav>
                                      </p:tavLst>
                                    </p:anim>
                                    <p:animEffect transition="in" filter="fade">
                                      <p:cBhvr additive="repl">
                                        <p:cTn id="9" dur="750"/>
                                        <p:tgtEl>
                                          <p:spTgt spid="17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71"/>
                                        </p:tgtEl>
                                        <p:attrNameLst>
                                          <p:attrName>style.visibility</p:attrName>
                                        </p:attrNameLst>
                                      </p:cBhvr>
                                      <p:to>
                                        <p:strVal val="visible"/>
                                      </p:to>
                                    </p:set>
                                    <p:animEffect transition="in" filter="wipe(down)">
                                      <p:cBhvr additive="repl">
                                        <p:cTn id="13" dur="75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情绪对健康的影响</a:t>
            </a:r>
            <a:endParaRPr lang="en-US" sz="2800" b="0" strike="noStrike" spc="-1">
              <a:solidFill>
                <a:srgbClr val="000000"/>
              </a:solidFill>
              <a:latin typeface="Arial"/>
            </a:endParaRPr>
          </a:p>
        </p:txBody>
      </p:sp>
      <p:sp>
        <p:nvSpPr>
          <p:cNvPr id="17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情绪管理是维持身心健康的关键。常见的负面情绪如焦虑、愤怒会对健康产生消极影响，而有效管理情绪则可以提升生活质量，改善身体健康。</a:t>
            </a:r>
            <a:endParaRPr lang="en-US" sz="18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积极应对情绪的技巧</a:t>
            </a:r>
            <a:endParaRPr lang="en-US" sz="3600" b="0" strike="noStrike" spc="-1">
              <a:solidFill>
                <a:schemeClr val="dk1"/>
              </a:solidFill>
              <a:latin typeface="Arial"/>
            </a:endParaRPr>
          </a:p>
        </p:txBody>
      </p:sp>
      <p:sp>
        <p:nvSpPr>
          <p:cNvPr id="18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冷静思考</a:t>
            </a:r>
            <a:endParaRPr lang="en-US" sz="1600" b="0" strike="noStrike" spc="-1">
              <a:solidFill>
                <a:srgbClr val="000000"/>
              </a:solidFill>
              <a:latin typeface="Arial"/>
            </a:endParaRPr>
          </a:p>
        </p:txBody>
      </p:sp>
      <p:sp>
        <p:nvSpPr>
          <p:cNvPr id="18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情绪稳定的关键技巧</a:t>
            </a:r>
            <a:endParaRPr lang="en-US" sz="2000" b="0" strike="noStrike" spc="-1">
              <a:solidFill>
                <a:srgbClr val="000000"/>
              </a:solidFill>
              <a:latin typeface="Arial"/>
            </a:endParaRPr>
          </a:p>
        </p:txBody>
      </p:sp>
      <p:sp>
        <p:nvSpPr>
          <p:cNvPr id="18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锻炼身体</a:t>
            </a:r>
            <a:endParaRPr lang="en-US" sz="1600" b="0" strike="noStrike" spc="-1">
              <a:solidFill>
                <a:srgbClr val="000000"/>
              </a:solidFill>
              <a:latin typeface="Arial"/>
            </a:endParaRPr>
          </a:p>
        </p:txBody>
      </p:sp>
      <p:sp>
        <p:nvSpPr>
          <p:cNvPr id="18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改善情绪的方法</a:t>
            </a:r>
            <a:endParaRPr lang="en-US" sz="2000" b="0" strike="noStrike" spc="-1">
              <a:solidFill>
                <a:srgbClr val="000000"/>
              </a:solidFill>
              <a:latin typeface="Arial"/>
            </a:endParaRPr>
          </a:p>
        </p:txBody>
      </p:sp>
      <p:sp>
        <p:nvSpPr>
          <p:cNvPr id="18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冥想放松</a:t>
            </a:r>
            <a:endParaRPr lang="en-US" sz="1600" b="0" strike="noStrike" spc="-1">
              <a:solidFill>
                <a:srgbClr val="000000"/>
              </a:solidFill>
              <a:latin typeface="Arial"/>
            </a:endParaRPr>
          </a:p>
        </p:txBody>
      </p:sp>
      <p:sp>
        <p:nvSpPr>
          <p:cNvPr id="18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心理实践：情绪调节</a:t>
            </a:r>
            <a:endParaRPr lang="en-US" sz="2000" b="0" strike="noStrike" spc="-1">
              <a:solidFill>
                <a:srgbClr val="000000"/>
              </a:solidFill>
              <a:latin typeface="Arial"/>
            </a:endParaRPr>
          </a:p>
        </p:txBody>
      </p:sp>
      <p:sp>
        <p:nvSpPr>
          <p:cNvPr id="18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79"/>
                                        </p:tgtEl>
                                        <p:attrNameLst>
                                          <p:attrName>style.visibility</p:attrName>
                                        </p:attrNameLst>
                                      </p:cBhvr>
                                      <p:to>
                                        <p:strVal val="visible"/>
                                      </p:to>
                                    </p:set>
                                    <p:anim calcmode="lin" valueType="num">
                                      <p:cBhvr additive="repl">
                                        <p:cTn id="7" dur="750" fill="hold"/>
                                        <p:tgtEl>
                                          <p:spTgt spid="179"/>
                                        </p:tgtEl>
                                        <p:attrNameLst>
                                          <p:attrName>ppt_w</p:attrName>
                                        </p:attrNameLst>
                                      </p:cBhvr>
                                      <p:tavLst>
                                        <p:tav tm="0">
                                          <p:val>
                                            <p:fltVal val="0"/>
                                          </p:val>
                                        </p:tav>
                                        <p:tav tm="100000">
                                          <p:val>
                                            <p:strVal val="#ppt_w"/>
                                          </p:val>
                                        </p:tav>
                                      </p:tavLst>
                                    </p:anim>
                                    <p:anim calcmode="lin" valueType="num">
                                      <p:cBhvr additive="repl">
                                        <p:cTn id="8" dur="750" fill="hold"/>
                                        <p:tgtEl>
                                          <p:spTgt spid="179"/>
                                        </p:tgtEl>
                                        <p:attrNameLst>
                                          <p:attrName>ppt_h</p:attrName>
                                        </p:attrNameLst>
                                      </p:cBhvr>
                                      <p:tavLst>
                                        <p:tav tm="0">
                                          <p:val>
                                            <p:fltVal val="0"/>
                                          </p:val>
                                        </p:tav>
                                        <p:tav tm="100000">
                                          <p:val>
                                            <p:strVal val="#ppt_h"/>
                                          </p:val>
                                        </p:tav>
                                      </p:tavLst>
                                    </p:anim>
                                    <p:animEffect transition="in" filter="fade">
                                      <p:cBhvr additive="repl">
                                        <p:cTn id="9" dur="750"/>
                                        <p:tgtEl>
                                          <p:spTgt spid="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情绪与人际关系的挑战</a:t>
            </a:r>
            <a:endParaRPr lang="en-US" sz="2800" b="0" strike="noStrike" spc="-1">
              <a:solidFill>
                <a:srgbClr val="000000"/>
              </a:solidFill>
              <a:latin typeface="Arial"/>
            </a:endParaRPr>
          </a:p>
        </p:txBody>
      </p:sp>
      <p:sp>
        <p:nvSpPr>
          <p:cNvPr id="19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情绪对人际关系产生重要影响。建立健康的人际关系需要理解和处理自己以及他人的情绪，保持良好的沟通和互动。</a:t>
            </a:r>
            <a:endParaRPr lang="en-US" sz="1800" b="0" strike="noStrike" spc="-1">
              <a:solidFill>
                <a:srgbClr val="000000"/>
              </a:solidFill>
              <a:latin typeface="Arial"/>
            </a:endParaRPr>
          </a:p>
        </p:txBody>
      </p:sp>
      <p:sp>
        <p:nvSpPr>
          <p:cNvPr id="1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https://d.book118.com/715100113014011130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养成健康的心理习惯</vt:lpstr>
      <vt:lpstr>目录</vt:lpstr>
      <vt:lpstr>第1章 简介</vt:lpstr>
      <vt:lpstr> </vt:lpstr>
      <vt:lpstr>心理习惯的构成</vt:lpstr>
      <vt:lpstr>心理习惯与心理健康</vt:lpstr>
      <vt:lpstr>如何建立心理习惯</vt:lpstr>
      <vt:lpstr>结语</vt:lpstr>
      <vt:lpstr>第2章 积极思维的养成</vt:lpstr>
      <vt:lpstr> </vt:lpstr>
      <vt:lpstr>面对挑战的心态</vt:lpstr>
      <vt:lpstr>勇于面对困难</vt:lpstr>
      <vt:lpstr>正面解决问题的心态</vt:lpstr>
      <vt:lpstr>结语</vt:lpstr>
      <vt:lpstr>第3章 情绪管理的重要性</vt:lpstr>
      <vt:lpstr> </vt:lpstr>
      <vt:lpstr>积极应对情绪的技巧</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2024-09-29T15:01:08.498</cp:lastPrinted>
  <dcterms:created xsi:type="dcterms:W3CDTF">2024-09-29T07:01:08Z</dcterms:created>
  <dcterms:modified xsi:type="dcterms:W3CDTF">2024-09-29T07:01:10Z</dcterms:modified>
</cp:coreProperties>
</file>