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E7BE73-0AEF-49F0-B234-5E95B0CE84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9A8CB1-2C4B-4071-AE86-0D1A08A85A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55E09C-81EA-4661-A3DD-C90A8815B0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5512B3-3628-4D3F-AAD9-FA2A69DC0B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660F10-7236-4305-9548-14689E2E60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6FF514-D76C-4248-9B82-0854EE9396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1DC873-4383-4474-A87C-4351445ACA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771A12-43FC-4C8E-8F72-E3185D72DB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F3A5BE-00A7-4A88-B181-314DB73D83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A966B1-80E2-40C2-95F8-0509D82125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CE3149-37E6-4157-85AC-F4165D53C9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 Id="rId3"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 Id="rId3"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511133031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出入境口岸食品卫生监督分级管理实施方案\n## 1.出入境口岸食品卫生监督分级管理概述\n### 1.1出入境口岸食品卫生监督分级管理的定义与意义\n### 1.2出入境口岸食品卫生监督分级管理的发展历程\n### 1.3出入境口岸食品卫生监督分级管理的实施原则\n## 2.出入境口岸食品卫生监督分级管理实施方案的主要内容\n### 2.1分级管理的等级划分与权限设置\n### 2.2分级管理的组织机构与职责分工\n### 2.3分级管理的监督程序与检查标准\n## 3.出入境口岸食品卫生监督分级管理的实施策略\n### 3.1加强法律法规建设，完善分级管理制度\n### 3.2加大资金投入，提高监督检测能力\n### 3.3加强人员培训，提高监督执法水平\n## 4.出入境口岸食品卫生监督分级管理的实施效果评估\n### 4.1实施效果评估的目的与方法\n### 4.2实施效果评估的数据收集与分析\n### 4.3实施效果评估的结果反馈与改进措施\n## 5.出入境口岸食品卫生监督分级管理的未来展望\n### 5.1面临的挑战与机遇\n### 5.2未来发展的趋势与方向\n### 5.3推动分级管理与国际接轨的建议\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606765"/>
            <a:ext cx="11055350" cy="1409700"/>
          </a:xfrm>
        </p:spPr>
        <p:txBody>
          <a:bodyPr vert="horz" wrap="square" lIns="91440" tIns="45720" rIns="91440" bIns="45720" anchor="t">
            <a:spAutoFit/>
          </a:bodyPr>
          <a:lstStyle/>
          <a:p>
            <a:r>
              <a:rPr lang="zh-CN" sz="4800"/>
              <a:t>出入境口岸食品卫生监督分级管理实施方案</a:t>
            </a:r>
            <a:endParaRPr/>
          </a:p>
        </p:txBody>
      </p:sp>
      <p:sp>
        <p:nvSpPr>
          <p:cNvPr id="3" name="文本占位符 3" descr="{&quot;isTemplate&quot;:false,&quot;type&quot;:&quot;content&quot;,&quot;canOmit&quot;:true,&quot;range&quot;:0}"/>
          <p:cNvSpPr>
            <a:spLocks noGrp="1"/>
          </p:cNvSpPr>
          <p:nvPr>
            <p:ph type="body" sz="quarter" idx="10"/>
          </p:nvPr>
        </p:nvSpPr>
        <p:spPr>
          <a:xfrm>
            <a:off x="2695577" y="1991619"/>
            <a:ext cx="6800850" cy="476250"/>
          </a:xfrm>
        </p:spPr>
        <p:txBody>
          <a:bodyPr/>
          <a:lstStyle/>
          <a:p>
            <a:pPr>
              <a:buFont typeface="Arial" pitchFamily="34" charset="0"/>
              <a:buNone/>
            </a:pPr>
            <a:r>
              <a:rPr lang="en-US" sz="2800"/>
              <a:t> </a:t>
            </a:r>
            <a:endParaRPr/>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descr="{&quot;isTemplate&quot;:true,&quot;type&quot;:2}"/>
        <p:cNvGrpSpPr/>
        <p:nvPr/>
      </p:nvGrpSpPr>
      <p:grpSpPr>
        <a:xfrm>
          <a:off x="0" y="0"/>
          <a:ext cx="0" cy="0"/>
        </a:xfrm>
      </p:grpSpPr>
      <p:sp>
        <p:nvSpPr>
          <p:cNvPr id="130"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31"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32"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3400">
                <a:solidFill>
                  <a:srgbClr val="FFFFFF">
                    <a:alpha val="100000"/>
                  </a:srgbClr>
                </a:solidFill>
                <a:latin typeface="微软雅黑"/>
                <a:ea typeface="微软雅黑"/>
              </a:rPr>
              <a:t>出入境口岸食品卫生监督分级管理概述</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descr="{&quot;isTemplate&quot;:true,&quot;type&quot;:3}"/>
        <p:cNvGrpSpPr/>
        <p:nvPr/>
      </p:nvGrpSpPr>
      <p:grpSpPr>
        <a:xfrm>
          <a:off x="0" y="0"/>
          <a:ext cx="0" cy="0"/>
        </a:xfrm>
      </p:grpSpPr>
      <p:grpSp>
        <p:nvGrpSpPr>
          <p:cNvPr id="174"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75" name=""/>
            <p:cNvGrpSpPr/>
            <p:nvPr/>
          </p:nvGrpSpPr>
          <p:grpSpPr>
            <a:xfrm>
              <a:off x="685800" y="3146904"/>
              <a:ext cx="5760000" cy="3225487"/>
              <a:chOff x="685800" y="3146904"/>
              <a:chExt cx="5760000" cy="3225487"/>
            </a:xfrm>
          </p:grpSpPr>
          <p:sp>
            <p:nvSpPr>
              <p:cNvPr id="176"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分级管理是指在出入境口岸对食品生产经营者进行分类监督的一种管理方式</a:t>
                </a:r>
                <a:endParaRPr kumimoji="1" lang="en-US" altLang="zh-CN" sz="1800" b="1">
                  <a:solidFill>
                    <a:schemeClr val="bg1"/>
                  </a:solidFill>
                  <a:latin typeface="+mj-ea"/>
                  <a:ea typeface="+mj-ea"/>
                </a:endParaRPr>
              </a:p>
            </p:txBody>
          </p:sp>
          <p:sp>
            <p:nvSpPr>
              <p:cNvPr id="177"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根据食品生产经营者的</a:t>
                </a:r>
                <a:r>
                  <a:rPr lang="zh-CN" sz="1400" b="1">
                    <a:solidFill>
                      <a:schemeClr val="tx1">
                        <a:lumMod val="50000"/>
                        <a:lumOff val="50000"/>
                        <a:alpha val="100000"/>
                      </a:schemeClr>
                    </a:solidFill>
                    <a:latin typeface="微软雅黑"/>
                    <a:ea typeface="微软雅黑"/>
                  </a:rPr>
                  <a:t>风险程度</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信用等级</a:t>
                </a:r>
                <a:r>
                  <a:rPr lang="zh-CN" sz="1400">
                    <a:solidFill>
                      <a:schemeClr val="tx1">
                        <a:lumMod val="50000"/>
                        <a:lumOff val="50000"/>
                        <a:alpha val="100000"/>
                      </a:schemeClr>
                    </a:solidFill>
                    <a:latin typeface="微软雅黑"/>
                    <a:ea typeface="微软雅黑"/>
                  </a:rPr>
                  <a:t>进行划分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a:t>
                </a:r>
                <a:r>
                  <a:rPr lang="zh-CN" sz="1400" b="1">
                    <a:solidFill>
                      <a:schemeClr val="tx1">
                        <a:lumMod val="50000"/>
                        <a:lumOff val="50000"/>
                        <a:alpha val="100000"/>
                      </a:schemeClr>
                    </a:solidFill>
                    <a:latin typeface="微软雅黑"/>
                    <a:ea typeface="微软雅黑"/>
                  </a:rPr>
                  <a:t>提高监管效率</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降低食品安全风险</a:t>
                </a:r>
                <a:endParaRPr/>
              </a:p>
            </p:txBody>
          </p:sp>
        </p:grpSp>
        <p:grpSp>
          <p:nvGrpSpPr>
            <p:cNvPr id="178" name=""/>
            <p:cNvGrpSpPr/>
            <p:nvPr/>
          </p:nvGrpSpPr>
          <p:grpSpPr>
            <a:xfrm>
              <a:off x="6016236" y="3146904"/>
              <a:ext cx="5400000" cy="3225487"/>
              <a:chOff x="6016236" y="3146904"/>
              <a:chExt cx="5400000" cy="3225487"/>
            </a:xfrm>
          </p:grpSpPr>
          <p:sp>
            <p:nvSpPr>
              <p:cNvPr id="179"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意义</a:t>
                </a:r>
                <a:endParaRPr kumimoji="1" lang="en-US" altLang="zh-CN" sz="1800" b="1">
                  <a:solidFill>
                    <a:schemeClr val="bg1"/>
                  </a:solidFill>
                  <a:latin typeface="+mj-ea"/>
                  <a:ea typeface="+mj-ea"/>
                </a:endParaRPr>
              </a:p>
            </p:txBody>
          </p:sp>
          <p:sp>
            <p:nvSpPr>
              <p:cNvPr id="180"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保护消费者健康，维护食品市场秩序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促进食品生产经营者提高</a:t>
                </a:r>
                <a:r>
                  <a:rPr lang="zh-CN" sz="1400" b="1">
                    <a:solidFill>
                      <a:schemeClr val="tx1">
                        <a:lumMod val="50000"/>
                        <a:lumOff val="50000"/>
                        <a:alpha val="100000"/>
                      </a:schemeClr>
                    </a:solidFill>
                    <a:latin typeface="微软雅黑"/>
                    <a:ea typeface="微软雅黑"/>
                  </a:rPr>
                  <a:t>自律意识</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管理水平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为政府监管部门提供</a:t>
                </a:r>
                <a:r>
                  <a:rPr lang="zh-CN" sz="1400" b="1">
                    <a:solidFill>
                      <a:schemeClr val="tx1">
                        <a:lumMod val="50000"/>
                        <a:lumOff val="50000"/>
                        <a:alpha val="100000"/>
                      </a:schemeClr>
                    </a:solidFill>
                    <a:latin typeface="微软雅黑"/>
                    <a:ea typeface="微软雅黑"/>
                  </a:rPr>
                  <a:t>科学依据</a:t>
                </a:r>
                <a:r>
                  <a:rPr lang="zh-CN" sz="1400">
                    <a:solidFill>
                      <a:schemeClr val="tx1">
                        <a:lumMod val="50000"/>
                        <a:lumOff val="50000"/>
                        <a:alpha val="100000"/>
                      </a:schemeClr>
                    </a:solidFill>
                    <a:latin typeface="微软雅黑"/>
                    <a:ea typeface="微软雅黑"/>
                  </a:rPr>
                  <a:t>，实现</a:t>
                </a:r>
                <a:r>
                  <a:rPr lang="zh-CN" sz="1400" b="1">
                    <a:solidFill>
                      <a:schemeClr val="tx1">
                        <a:lumMod val="50000"/>
                        <a:lumOff val="50000"/>
                        <a:alpha val="100000"/>
                      </a:schemeClr>
                    </a:solidFill>
                    <a:latin typeface="微软雅黑"/>
                    <a:ea typeface="微软雅黑"/>
                  </a:rPr>
                  <a:t>精细化管理</a:t>
                </a:r>
                <a:endParaRPr/>
              </a:p>
            </p:txBody>
          </p:sp>
        </p:grpSp>
      </p:grpSp>
      <p:sp>
        <p:nvSpPr>
          <p:cNvPr id="181"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出入境口岸食品卫生监督分级管理的定义与意义</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2" name="" descr="{&quot;isTemplate&quot;:true,&quot;type&quot;:3}"/>
        <p:cNvGrpSpPr/>
        <p:nvPr/>
      </p:nvGrpSpPr>
      <p:grpSpPr>
        <a:xfrm>
          <a:off x="0" y="0"/>
          <a:ext cx="0" cy="0"/>
        </a:xfrm>
      </p:grpSpPr>
      <p:grpSp>
        <p:nvGrpSpPr>
          <p:cNvPr id="183" name=""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184" name=""/>
            <p:cNvGrpSpPr/>
            <p:nvPr/>
          </p:nvGrpSpPr>
          <p:grpSpPr>
            <a:xfrm>
              <a:off x="996217" y="2144759"/>
              <a:ext cx="2880000" cy="4458640"/>
              <a:chOff x="996217" y="2144759"/>
              <a:chExt cx="2880000" cy="4458640"/>
            </a:xfrm>
          </p:grpSpPr>
          <p:sp>
            <p:nvSpPr>
              <p:cNvPr id="185"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2000年代初，我国开始探索出入境口岸食品卫生监督分级管理制度</a:t>
                </a:r>
                <a:endParaRPr kumimoji="1" lang="en-US" altLang="zh-CN" sz="2200" b="1">
                  <a:solidFill>
                    <a:schemeClr val="bg1"/>
                  </a:solidFill>
                  <a:latin typeface="+mj-ea"/>
                  <a:ea typeface="+mj-ea"/>
                </a:endParaRPr>
              </a:p>
            </p:txBody>
          </p:sp>
          <p:sp>
            <p:nvSpPr>
              <p:cNvPr id="186" name="Tencent" descr="{&quot;isTemplate&quot;:true,&quot;type&quot;:&quot;content&quot;,&quot;canOmit&quot;:true,&quot;range&quot;:0}"/>
              <p:cNvSpPr txBox="1"/>
              <p:nvPr/>
            </p:nvSpPr>
            <p:spPr>
              <a:xfrm>
                <a:off x="1176217" y="5561464"/>
                <a:ext cx="2520000" cy="1041935"/>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借鉴</a:t>
                </a:r>
                <a:r>
                  <a:rPr lang="zh-CN" sz="1400" b="1">
                    <a:solidFill>
                      <a:schemeClr val="tx1">
                        <a:lumMod val="50000"/>
                        <a:lumOff val="50000"/>
                        <a:alpha val="100000"/>
                      </a:schemeClr>
                    </a:solidFill>
                    <a:latin typeface="Microsoft YaHei"/>
                    <a:ea typeface="Microsoft YaHei"/>
                  </a:rPr>
                  <a:t>发达国家</a:t>
                </a:r>
                <a:r>
                  <a:rPr lang="zh-CN" sz="1400">
                    <a:solidFill>
                      <a:schemeClr val="tx1">
                        <a:lumMod val="50000"/>
                        <a:lumOff val="50000"/>
                        <a:alpha val="100000"/>
                      </a:schemeClr>
                    </a:solidFill>
                    <a:latin typeface="Microsoft YaHei"/>
                    <a:ea typeface="Microsoft YaHei"/>
                  </a:rPr>
                  <a:t>的先进经验和做法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制定了一系列</a:t>
                </a:r>
                <a:r>
                  <a:rPr lang="zh-CN" sz="1400" b="1">
                    <a:solidFill>
                      <a:schemeClr val="tx1">
                        <a:lumMod val="50000"/>
                        <a:lumOff val="50000"/>
                        <a:alpha val="100000"/>
                      </a:schemeClr>
                    </a:solidFill>
                    <a:latin typeface="Microsoft YaHei"/>
                    <a:ea typeface="Microsoft YaHei"/>
                  </a:rPr>
                  <a:t>分级管理</a:t>
                </a:r>
                <a:r>
                  <a:rPr lang="zh-CN" sz="1400">
                    <a:solidFill>
                      <a:schemeClr val="tx1">
                        <a:lumMod val="50000"/>
                        <a:lumOff val="50000"/>
                        <a:alpha val="100000"/>
                      </a:schemeClr>
                    </a:solidFill>
                    <a:latin typeface="Microsoft YaHei"/>
                    <a:ea typeface="Microsoft YaHei"/>
                  </a:rPr>
                  <a:t>的法规和标准</a:t>
                </a:r>
                <a:endParaRPr/>
              </a:p>
            </p:txBody>
          </p:sp>
          <p:sp>
            <p:nvSpPr>
              <p:cNvPr id="187"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88" name=""/>
            <p:cNvGrpSpPr/>
            <p:nvPr/>
          </p:nvGrpSpPr>
          <p:grpSpPr>
            <a:xfrm>
              <a:off x="4656000" y="2144759"/>
              <a:ext cx="2880000" cy="4458640"/>
              <a:chOff x="4656000" y="2144759"/>
              <a:chExt cx="2880000" cy="4458640"/>
            </a:xfrm>
          </p:grpSpPr>
          <p:sp>
            <p:nvSpPr>
              <p:cNvPr id="189"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2010年代，出入境口岸食品卫生监督分级管理制度逐步完善</a:t>
                </a:r>
                <a:endParaRPr kumimoji="1" lang="en-US" altLang="zh-CN" sz="2200" b="1">
                  <a:solidFill>
                    <a:schemeClr val="bg1"/>
                  </a:solidFill>
                  <a:latin typeface="+mj-ea"/>
                  <a:ea typeface="+mj-ea"/>
                </a:endParaRPr>
              </a:p>
            </p:txBody>
          </p:sp>
          <p:sp>
            <p:nvSpPr>
              <p:cNvPr id="190" name="Tencent" descr="{&quot;isTemplate&quot;:true,&quot;type&quot;:&quot;content&quot;,&quot;canOmit&quot;:true,&quot;range&quot;:0}"/>
              <p:cNvSpPr txBox="1"/>
              <p:nvPr/>
            </p:nvSpPr>
            <p:spPr>
              <a:xfrm>
                <a:off x="4836000" y="5561464"/>
                <a:ext cx="2520000" cy="1041935"/>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建立了</a:t>
                </a:r>
                <a:r>
                  <a:rPr lang="zh-CN" sz="1400" b="1">
                    <a:solidFill>
                      <a:schemeClr val="tx1">
                        <a:lumMod val="50000"/>
                        <a:lumOff val="50000"/>
                        <a:alpha val="100000"/>
                      </a:schemeClr>
                    </a:solidFill>
                    <a:latin typeface="Microsoft YaHei"/>
                    <a:ea typeface="Microsoft YaHei"/>
                  </a:rPr>
                  <a:t>分级分类</a:t>
                </a:r>
                <a:r>
                  <a:rPr lang="zh-CN" sz="1400">
                    <a:solidFill>
                      <a:schemeClr val="tx1">
                        <a:lumMod val="50000"/>
                        <a:lumOff val="50000"/>
                        <a:alpha val="100000"/>
                      </a:schemeClr>
                    </a:solidFill>
                    <a:latin typeface="Microsoft YaHei"/>
                    <a:ea typeface="Microsoft YaHei"/>
                  </a:rPr>
                  <a:t>的监管模式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加强了</a:t>
                </a:r>
                <a:r>
                  <a:rPr lang="zh-CN" sz="1400" b="1">
                    <a:solidFill>
                      <a:schemeClr val="tx1">
                        <a:lumMod val="50000"/>
                        <a:lumOff val="50000"/>
                        <a:alpha val="100000"/>
                      </a:schemeClr>
                    </a:solidFill>
                    <a:latin typeface="Microsoft YaHei"/>
                    <a:ea typeface="Microsoft YaHei"/>
                  </a:rPr>
                  <a:t>信息化</a:t>
                </a:r>
                <a:r>
                  <a:rPr lang="zh-CN" sz="1400">
                    <a:solidFill>
                      <a:schemeClr val="tx1">
                        <a:lumMod val="50000"/>
                        <a:lumOff val="50000"/>
                        <a:alpha val="100000"/>
                      </a:schemeClr>
                    </a:solidFill>
                    <a:latin typeface="Microsoft YaHei"/>
                    <a:ea typeface="Microsoft YaHei"/>
                  </a:rPr>
                  <a:t>建设和</a:t>
                </a:r>
                <a:r>
                  <a:rPr lang="zh-CN" sz="1400" b="1">
                    <a:solidFill>
                      <a:schemeClr val="tx1">
                        <a:lumMod val="50000"/>
                        <a:lumOff val="50000"/>
                        <a:alpha val="100000"/>
                      </a:schemeClr>
                    </a:solidFill>
                    <a:latin typeface="Microsoft YaHei"/>
                    <a:ea typeface="Microsoft YaHei"/>
                  </a:rPr>
                  <a:t>信息共享</a:t>
                </a:r>
                <a:endParaRPr/>
              </a:p>
            </p:txBody>
          </p:sp>
          <p:sp>
            <p:nvSpPr>
              <p:cNvPr id="191"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192" name=""/>
            <p:cNvGrpSpPr/>
            <p:nvPr/>
          </p:nvGrpSpPr>
          <p:grpSpPr>
            <a:xfrm>
              <a:off x="8315783" y="2144759"/>
              <a:ext cx="2880000" cy="4458640"/>
              <a:chOff x="8315783" y="2144759"/>
              <a:chExt cx="2880000" cy="4458640"/>
            </a:xfrm>
          </p:grpSpPr>
          <p:sp>
            <p:nvSpPr>
              <p:cNvPr id="193"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近年来，出入境口岸食品卫生监督分级管理取得了显著成效</a:t>
                </a:r>
                <a:endParaRPr kumimoji="1" lang="en-US" altLang="zh-CN" sz="2200" b="1">
                  <a:solidFill>
                    <a:schemeClr val="bg1"/>
                  </a:solidFill>
                  <a:latin typeface="+mj-ea"/>
                  <a:ea typeface="+mj-ea"/>
                </a:endParaRPr>
              </a:p>
            </p:txBody>
          </p:sp>
          <p:sp>
            <p:nvSpPr>
              <p:cNvPr id="194" name="Tencent" descr="{&quot;isTemplate&quot;:true,&quot;type&quot;:&quot;content&quot;,&quot;canOmit&quot;:true,&quot;range&quot;:0}"/>
              <p:cNvSpPr txBox="1"/>
              <p:nvPr/>
            </p:nvSpPr>
            <p:spPr>
              <a:xfrm>
                <a:off x="8495783" y="5561464"/>
                <a:ext cx="2520000" cy="1041935"/>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食品安全水平得到</a:t>
                </a:r>
                <a:r>
                  <a:rPr lang="zh-CN" sz="1400" b="1">
                    <a:solidFill>
                      <a:schemeClr val="tx1">
                        <a:lumMod val="50000"/>
                        <a:lumOff val="50000"/>
                        <a:alpha val="100000"/>
                      </a:schemeClr>
                    </a:solidFill>
                    <a:latin typeface="Microsoft YaHei"/>
                    <a:ea typeface="Microsoft YaHei"/>
                  </a:rPr>
                  <a:t>显著提高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监管效率得到</a:t>
                </a:r>
                <a:r>
                  <a:rPr lang="zh-CN" sz="1400" b="1">
                    <a:solidFill>
                      <a:schemeClr val="tx1">
                        <a:lumMod val="50000"/>
                        <a:lumOff val="50000"/>
                        <a:alpha val="100000"/>
                      </a:schemeClr>
                    </a:solidFill>
                    <a:latin typeface="Microsoft YaHei"/>
                    <a:ea typeface="Microsoft YaHei"/>
                  </a:rPr>
                  <a:t>大幅提升</a:t>
                </a:r>
                <a:endParaRPr/>
              </a:p>
            </p:txBody>
          </p:sp>
          <p:sp>
            <p:nvSpPr>
              <p:cNvPr id="195"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196"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r>
              <a:rPr lang="zh-CN" sz="3600" b="1">
                <a:latin typeface="微软雅黑"/>
                <a:ea typeface="微软雅黑"/>
              </a:rPr>
              <a:t>出入境口岸食品卫生监督分级管理的发展历程</a:t>
            </a:r>
            <a:endParaRPr lang="en-US" sz="36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descr="{&quot;isTemplate&quot;:true,&quot;type&quot;:3}"/>
        <p:cNvGrpSpPr/>
        <p:nvPr/>
      </p:nvGrpSpPr>
      <p:grpSpPr>
        <a:xfrm>
          <a:off x="0" y="0"/>
          <a:ext cx="0" cy="0"/>
        </a:xfrm>
      </p:grpSpPr>
      <p:sp>
        <p:nvSpPr>
          <p:cNvPr id="198"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99" name="AutoShape 3"/>
          <p:cNvSpPr/>
          <p:nvPr/>
        </p:nvSpPr>
        <p:spPr>
          <a:xfrm>
            <a:off x="3637982" y="1263590"/>
            <a:ext cx="4916037" cy="4916037"/>
          </a:xfrm>
          <a:prstGeom prst="ellipse">
            <a:avLst/>
          </a:prstGeom>
          <a:solidFill>
            <a:schemeClr val="l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00" name="AutoShape 4"/>
          <p:cNvSpPr/>
          <p:nvPr/>
        </p:nvSpPr>
        <p:spPr>
          <a:xfrm>
            <a:off x="4282803" y="1908411"/>
            <a:ext cx="3626394" cy="3626394"/>
          </a:xfrm>
          <a:prstGeom prst="ellipse">
            <a:avLst/>
          </a:prstGeom>
          <a:solidFill>
            <a:schemeClr val="accent2">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pic>
        <p:nvPicPr>
          <p:cNvPr id="201" name="Picture 5" descr="{&quot;isTemplate&quot;:true,&quot;type&quot;:&quot;image&quot;,&quot;canOmit&quot;:false,&quot;range&quot;:0}"/>
          <p:cNvPicPr>
            <a:picLocks noChangeAspect="1"/>
          </p:cNvPicPr>
          <p:nvPr/>
        </p:nvPicPr>
        <p:blipFill>
          <a:blip r:embed="rId2"/>
          <a:srcRect l="21875" r="21875"/>
          <a:stretch>
            <a:fillRect/>
          </a:stretch>
        </p:blipFill>
        <p:spPr>
          <a:xfrm>
            <a:off x="4796012" y="2421620"/>
            <a:ext cx="2599976" cy="2599976"/>
          </a:xfrm>
          <a:prstGeom prst="ellipse">
            <a:avLst/>
          </a:prstGeom>
        </p:spPr>
      </p:pic>
      <p:grpSp>
        <p:nvGrpSpPr>
          <p:cNvPr id="202" name="Group 807" descr="{&quot;isTemplate&quot;:true,&quot;type&quot;:&quot;list&quot;,&quot;alignment&quot;:&quot;left&quot;,&quot;alignmentVertical&quot;:&quot;top&quot;,&quot;canOmit&quot;:false,&quot;scalable&quot;:false,&quot;minItemsCount&quot;:-1}"/>
          <p:cNvGrpSpPr/>
          <p:nvPr/>
        </p:nvGrpSpPr>
        <p:grpSpPr>
          <a:xfrm>
            <a:off x="539110" y="1063099"/>
            <a:ext cx="11020552" cy="5284506"/>
            <a:chOff x="539110" y="1063099"/>
            <a:chExt cx="11020552" cy="5284506"/>
          </a:xfrm>
        </p:grpSpPr>
        <p:grpSp>
          <p:nvGrpSpPr>
            <p:cNvPr id="203" name="Group 808"/>
            <p:cNvGrpSpPr/>
            <p:nvPr/>
          </p:nvGrpSpPr>
          <p:grpSpPr>
            <a:xfrm>
              <a:off x="9146662" y="1063099"/>
              <a:ext cx="2413000" cy="2767131"/>
              <a:chOff x="9146662" y="1063099"/>
              <a:chExt cx="2413000" cy="2767131"/>
            </a:xfrm>
          </p:grpSpPr>
          <p:sp>
            <p:nvSpPr>
              <p:cNvPr id="204" name="TextBox 13" descr="{&quot;isTemplate&quot;:true,&quot;type&quot;:&quot;content&quot;,&quot;canOmit&quot;:false,&quot;range&quot;:0}"/>
              <p:cNvSpPr txBox="1"/>
              <p:nvPr/>
            </p:nvSpPr>
            <p:spPr>
              <a:xfrm>
                <a:off x="9146662" y="1612351"/>
                <a:ext cx="2228850" cy="221787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根据食品生产经营者的</a:t>
                </a:r>
                <a:r>
                  <a:rPr lang="zh-CN" sz="1400" b="1">
                    <a:solidFill>
                      <a:schemeClr val="tx1">
                        <a:alpha val="100000"/>
                      </a:schemeClr>
                    </a:solidFill>
                    <a:latin typeface="Microsoft Yahei"/>
                    <a:ea typeface="Microsoft Yahei"/>
                  </a:rPr>
                  <a:t>风险程度</a:t>
                </a:r>
                <a:r>
                  <a:rPr lang="zh-CN" sz="1400">
                    <a:solidFill>
                      <a:schemeClr val="tx1">
                        <a:alpha val="100000"/>
                      </a:schemeClr>
                    </a:solidFill>
                    <a:latin typeface="Microsoft Yahei"/>
                    <a:ea typeface="Microsoft Yahei"/>
                  </a:rPr>
                  <a:t>进行分类监管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突出重点，</a:t>
                </a:r>
                <a:r>
                  <a:rPr lang="zh-CN" sz="1400" b="1">
                    <a:solidFill>
                      <a:schemeClr val="tx1">
                        <a:alpha val="100000"/>
                      </a:schemeClr>
                    </a:solidFill>
                    <a:latin typeface="Microsoft Yahei"/>
                    <a:ea typeface="Microsoft Yahei"/>
                  </a:rPr>
                  <a:t>降低食品安全风险</a:t>
                </a:r>
                <a:endParaRPr/>
              </a:p>
            </p:txBody>
          </p:sp>
          <p:sp>
            <p:nvSpPr>
              <p:cNvPr id="205" name="TextBox 14" descr="{&quot;isTemplate&quot;:true,&quot;type&quot;:&quot;title&quot;,&quot;canOmit&quot;:false,&quot;range&quot;:0}"/>
              <p:cNvSpPr txBox="1"/>
              <p:nvPr/>
            </p:nvSpPr>
            <p:spPr>
              <a:xfrm>
                <a:off x="9146662" y="1063099"/>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风险防控原则</a:t>
                </a:r>
                <a:endParaRPr/>
              </a:p>
            </p:txBody>
          </p:sp>
        </p:grpSp>
        <p:grpSp>
          <p:nvGrpSpPr>
            <p:cNvPr id="206" name="Group 811"/>
            <p:cNvGrpSpPr/>
            <p:nvPr/>
          </p:nvGrpSpPr>
          <p:grpSpPr>
            <a:xfrm>
              <a:off x="9146662" y="3977215"/>
              <a:ext cx="2413000" cy="2370390"/>
              <a:chOff x="9146662" y="3977216"/>
              <a:chExt cx="2413000" cy="2370390"/>
            </a:xfrm>
          </p:grpSpPr>
          <p:sp>
            <p:nvSpPr>
              <p:cNvPr id="207" name="TextBox 15" descr="{&quot;isTemplate&quot;:true,&quot;type&quot;:&quot;title&quot;,&quot;canOmit&quot;:false,&quot;range&quot;:0}"/>
              <p:cNvSpPr txBox="1"/>
              <p:nvPr/>
            </p:nvSpPr>
            <p:spPr>
              <a:xfrm>
                <a:off x="9146662" y="3977216"/>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公平透明原则</a:t>
                </a:r>
                <a:endParaRPr/>
              </a:p>
            </p:txBody>
          </p:sp>
          <p:sp>
            <p:nvSpPr>
              <p:cNvPr id="208" name="TextBox 16" descr="{&quot;isTemplate&quot;:true,&quot;type&quot;:&quot;content&quot;,&quot;canOmit&quot;:false,&quot;range&quot;:0}"/>
              <p:cNvSpPr txBox="1"/>
              <p:nvPr/>
            </p:nvSpPr>
            <p:spPr>
              <a:xfrm>
                <a:off x="9146662" y="4535997"/>
                <a:ext cx="2228850" cy="18116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监管标准和程序要</a:t>
                </a:r>
                <a:r>
                  <a:rPr lang="zh-CN" sz="1400" b="1">
                    <a:solidFill>
                      <a:schemeClr val="tx1">
                        <a:alpha val="100000"/>
                      </a:schemeClr>
                    </a:solidFill>
                    <a:latin typeface="Microsoft Yahei"/>
                    <a:ea typeface="Microsoft Yahei"/>
                  </a:rPr>
                  <a:t>公开透明</a:t>
                </a:r>
                <a:r>
                  <a:rPr lang="zh-CN" sz="1400">
                    <a:solidFill>
                      <a:schemeClr val="tx1">
                        <a:alpha val="100000"/>
                      </a:schemeClr>
                    </a:solidFill>
                    <a:latin typeface="Microsoft Yahei"/>
                    <a:ea typeface="Microsoft Yahei"/>
                  </a:rPr>
                  <a:t>，公平公正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为食品生产经营者提供</a:t>
                </a:r>
                <a:r>
                  <a:rPr lang="zh-CN" sz="1400" b="1">
                    <a:solidFill>
                      <a:schemeClr val="tx1">
                        <a:alpha val="100000"/>
                      </a:schemeClr>
                    </a:solidFill>
                    <a:latin typeface="Microsoft Yahei"/>
                    <a:ea typeface="Microsoft Yahei"/>
                  </a:rPr>
                  <a:t>公平</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公正</a:t>
                </a:r>
                <a:r>
                  <a:rPr lang="zh-CN" sz="1400">
                    <a:solidFill>
                      <a:schemeClr val="tx1">
                        <a:alpha val="100000"/>
                      </a:schemeClr>
                    </a:solidFill>
                    <a:latin typeface="Microsoft Yahei"/>
                    <a:ea typeface="Microsoft Yahei"/>
                  </a:rPr>
                  <a:t>的市场环境</a:t>
                </a:r>
                <a:endParaRPr/>
              </a:p>
            </p:txBody>
          </p:sp>
        </p:grpSp>
        <p:grpSp>
          <p:nvGrpSpPr>
            <p:cNvPr id="209" name="Group 814"/>
            <p:cNvGrpSpPr/>
            <p:nvPr/>
          </p:nvGrpSpPr>
          <p:grpSpPr>
            <a:xfrm>
              <a:off x="539110" y="3172356"/>
              <a:ext cx="2413000" cy="2333785"/>
              <a:chOff x="539110" y="3172356"/>
              <a:chExt cx="2413000" cy="2333785"/>
            </a:xfrm>
          </p:grpSpPr>
          <p:sp>
            <p:nvSpPr>
              <p:cNvPr id="210" name="TextBox 12" descr="{&quot;isTemplate&quot;:true,&quot;type&quot;:&quot;title&quot;,&quot;canOmit&quot;:false,&quot;range&quot;:0}"/>
              <p:cNvSpPr txBox="1"/>
              <p:nvPr/>
            </p:nvSpPr>
            <p:spPr>
              <a:xfrm>
                <a:off x="539110" y="3172356"/>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科学高效原则</a:t>
                </a:r>
                <a:endParaRPr/>
              </a:p>
            </p:txBody>
          </p:sp>
          <p:sp>
            <p:nvSpPr>
              <p:cNvPr id="211" name="TextBox 17" descr="{&quot;isTemplate&quot;:true,&quot;type&quot;:&quot;content&quot;,&quot;canOmit&quot;:false,&quot;range&quot;:0}"/>
              <p:cNvSpPr txBox="1"/>
              <p:nvPr/>
            </p:nvSpPr>
            <p:spPr>
              <a:xfrm>
                <a:off x="539110" y="3796745"/>
                <a:ext cx="2228850" cy="1709396"/>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运用</a:t>
                </a:r>
                <a:r>
                  <a:rPr lang="zh-CN" sz="1400" b="1">
                    <a:solidFill>
                      <a:schemeClr val="tx1">
                        <a:alpha val="100000"/>
                      </a:schemeClr>
                    </a:solidFill>
                    <a:latin typeface="Microsoft Yahei"/>
                    <a:ea typeface="Microsoft Yahei"/>
                  </a:rPr>
                  <a:t>科学技术</a:t>
                </a:r>
                <a:r>
                  <a:rPr lang="zh-CN" sz="1400">
                    <a:solidFill>
                      <a:schemeClr val="tx1">
                        <a:alpha val="100000"/>
                      </a:schemeClr>
                    </a:solidFill>
                    <a:latin typeface="Microsoft Yahei"/>
                    <a:ea typeface="Microsoft Yahei"/>
                  </a:rPr>
                  <a:t>手段，提高监管效率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建立</a:t>
                </a:r>
                <a:r>
                  <a:rPr lang="zh-CN" sz="1400" b="1">
                    <a:solidFill>
                      <a:schemeClr val="tx1">
                        <a:alpha val="100000"/>
                      </a:schemeClr>
                    </a:solidFill>
                    <a:latin typeface="Microsoft Yahei"/>
                    <a:ea typeface="Microsoft Yahei"/>
                  </a:rPr>
                  <a:t>信息共享</a:t>
                </a:r>
                <a:r>
                  <a:rPr lang="zh-CN" sz="1400">
                    <a:solidFill>
                      <a:schemeClr val="tx1">
                        <a:alpha val="100000"/>
                      </a:schemeClr>
                    </a:solidFill>
                    <a:latin typeface="Microsoft Yahei"/>
                    <a:ea typeface="Microsoft Yahei"/>
                  </a:rPr>
                  <a:t>机制，实现</a:t>
                </a:r>
                <a:r>
                  <a:rPr lang="zh-CN" sz="1400" b="1">
                    <a:solidFill>
                      <a:schemeClr val="tx1">
                        <a:alpha val="100000"/>
                      </a:schemeClr>
                    </a:solidFill>
                    <a:latin typeface="Microsoft Yahei"/>
                    <a:ea typeface="Microsoft Yahei"/>
                  </a:rPr>
                  <a:t>精细化管理</a:t>
                </a:r>
                <a:endParaRPr/>
              </a:p>
            </p:txBody>
          </p:sp>
        </p:grpSp>
      </p:grpSp>
      <p:sp>
        <p:nvSpPr>
          <p:cNvPr id="212" name="Tencent" descr="{&quot;isTemplate&quot;:true,&quot;type&quot;:&quot;title&quot;,&quot;canOmit&quot;:false,&quot;range&quot;:0}"/>
          <p:cNvSpPr txBox="1"/>
          <p:nvPr/>
        </p:nvSpPr>
        <p:spPr>
          <a:xfrm>
            <a:off x="660396" y="418039"/>
            <a:ext cx="1057910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出入境口岸食品卫生监督分级管理的实施原则</a:t>
            </a:r>
            <a:endParaRPr lang="en-US" altLang="zh-CN" sz="2800" b="1">
              <a:latin typeface="+mj-ea"/>
              <a:ea typeface="+mj-ea"/>
            </a:endParaRPr>
          </a:p>
        </p:txBody>
      </p:sp>
      <p:sp>
        <p:nvSpPr>
          <p:cNvPr id="213" name="椭圆 3"/>
          <p:cNvSpPr>
            <a:spLocks noChangeAspect="1"/>
          </p:cNvSpPr>
          <p:nvPr/>
        </p:nvSpPr>
        <p:spPr>
          <a:xfrm>
            <a:off x="3148274" y="2946731"/>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14" name="椭圆 4"/>
          <p:cNvSpPr>
            <a:spLocks noChangeAspect="1"/>
          </p:cNvSpPr>
          <p:nvPr/>
        </p:nvSpPr>
        <p:spPr>
          <a:xfrm>
            <a:off x="7820653" y="4589596"/>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15" name="椭圆 7"/>
          <p:cNvSpPr>
            <a:spLocks noChangeAspect="1"/>
          </p:cNvSpPr>
          <p:nvPr/>
        </p:nvSpPr>
        <p:spPr>
          <a:xfrm>
            <a:off x="7556197" y="1484021"/>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6" name="" descr="{&quot;isTemplate&quot;:true,&quot;type&quot;:2}"/>
        <p:cNvGrpSpPr/>
        <p:nvPr/>
      </p:nvGrpSpPr>
      <p:grpSpPr>
        <a:xfrm>
          <a:off x="0" y="0"/>
          <a:ext cx="0" cy="0"/>
        </a:xfrm>
      </p:grpSpPr>
      <p:sp>
        <p:nvSpPr>
          <p:cNvPr id="21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21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21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2400">
                <a:solidFill>
                  <a:srgbClr val="FFFFFF">
                    <a:alpha val="100000"/>
                  </a:srgbClr>
                </a:solidFill>
                <a:latin typeface="微软雅黑"/>
                <a:ea typeface="微软雅黑"/>
              </a:rPr>
              <a:t>出入境口岸食品卫生监督分级管理实施方案的主要内容</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0" name="" descr="{&quot;isTemplate&quot;:true,&quot;type&quot;:3}"/>
        <p:cNvGrpSpPr/>
        <p:nvPr/>
      </p:nvGrpSpPr>
      <p:grpSpPr>
        <a:xfrm>
          <a:off x="0" y="0"/>
          <a:ext cx="0" cy="0"/>
        </a:xfrm>
      </p:grpSpPr>
      <p:pic>
        <p:nvPicPr>
          <p:cNvPr id="22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3" name="Group 598"/>
            <p:cNvGrpSpPr/>
            <p:nvPr/>
          </p:nvGrpSpPr>
          <p:grpSpPr>
            <a:xfrm>
              <a:off x="763829" y="1414808"/>
              <a:ext cx="6972294" cy="2337649"/>
              <a:chOff x="763829" y="1414808"/>
              <a:chExt cx="6972294" cy="2337649"/>
            </a:xfrm>
          </p:grpSpPr>
          <p:sp>
            <p:nvSpPr>
              <p:cNvPr id="22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等级划分</a:t>
                </a:r>
                <a:endParaRPr/>
              </a:p>
            </p:txBody>
          </p:sp>
          <p:sp>
            <p:nvSpPr>
              <p:cNvPr id="22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根据食品生产经营者的</a:t>
                </a:r>
                <a:r>
                  <a:rPr lang="zh-CN" sz="1400" b="1">
                    <a:solidFill>
                      <a:schemeClr val="tx1">
                        <a:alpha val="100000"/>
                      </a:schemeClr>
                    </a:solidFill>
                    <a:latin typeface="Microsoft Yahei"/>
                    <a:ea typeface="Microsoft Yahei"/>
                  </a:rPr>
                  <a:t>风险程度</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信用等级</a:t>
                </a:r>
                <a:r>
                  <a:rPr lang="zh-CN" sz="1400">
                    <a:solidFill>
                      <a:schemeClr val="tx1">
                        <a:alpha val="100000"/>
                      </a:schemeClr>
                    </a:solidFill>
                    <a:latin typeface="Microsoft Yahei"/>
                    <a:ea typeface="Microsoft Yahei"/>
                  </a:rPr>
                  <a:t>划分为</a:t>
                </a:r>
                <a:r>
                  <a:rPr lang="zh-CN" sz="1400" b="1">
                    <a:solidFill>
                      <a:schemeClr val="tx1">
                        <a:alpha val="100000"/>
                      </a:schemeClr>
                    </a:solidFill>
                    <a:latin typeface="Microsoft Yahei"/>
                    <a:ea typeface="Microsoft Yahei"/>
                  </a:rPr>
                  <a:t>高</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中</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低</a:t>
                </a:r>
                <a:r>
                  <a:rPr lang="zh-CN" sz="1400">
                    <a:solidFill>
                      <a:schemeClr val="tx1">
                        <a:alpha val="100000"/>
                      </a:schemeClr>
                    </a:solidFill>
                    <a:latin typeface="Microsoft Yahei"/>
                    <a:ea typeface="Microsoft Yahei"/>
                  </a:rPr>
                  <a:t>三个等级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不同等级的食品生产经营者接受不同程度的</a:t>
                </a:r>
                <a:r>
                  <a:rPr lang="zh-CN" sz="1400" b="1">
                    <a:solidFill>
                      <a:schemeClr val="tx1">
                        <a:alpha val="100000"/>
                      </a:schemeClr>
                    </a:solidFill>
                    <a:latin typeface="Microsoft Yahei"/>
                    <a:ea typeface="Microsoft Yahei"/>
                  </a:rPr>
                  <a:t>监督</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管理</a:t>
                </a:r>
                <a:endParaRPr/>
              </a:p>
            </p:txBody>
          </p:sp>
          <p:sp>
            <p:nvSpPr>
              <p:cNvPr id="22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2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0" name="Group 591"/>
            <p:cNvGrpSpPr/>
            <p:nvPr/>
          </p:nvGrpSpPr>
          <p:grpSpPr>
            <a:xfrm>
              <a:off x="689593" y="3949139"/>
              <a:ext cx="7078256" cy="2128975"/>
              <a:chOff x="689593" y="3949139"/>
              <a:chExt cx="7078256" cy="2128975"/>
            </a:xfrm>
          </p:grpSpPr>
          <p:sp>
            <p:nvSpPr>
              <p:cNvPr id="23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权限设置</a:t>
                </a:r>
                <a:endParaRPr/>
              </a:p>
            </p:txBody>
          </p:sp>
          <p:sp>
            <p:nvSpPr>
              <p:cNvPr id="23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高风险食品生产经营者由</a:t>
                </a:r>
                <a:r>
                  <a:rPr lang="zh-CN" sz="1400" b="1">
                    <a:solidFill>
                      <a:schemeClr val="tx1">
                        <a:alpha val="100000"/>
                      </a:schemeClr>
                    </a:solidFill>
                    <a:latin typeface="Microsoft Yahei"/>
                    <a:ea typeface="Microsoft Yahei"/>
                  </a:rPr>
                  <a:t>高级别</a:t>
                </a:r>
                <a:r>
                  <a:rPr lang="zh-CN" sz="1400">
                    <a:solidFill>
                      <a:schemeClr val="tx1">
                        <a:alpha val="100000"/>
                      </a:schemeClr>
                    </a:solidFill>
                    <a:latin typeface="Microsoft Yahei"/>
                    <a:ea typeface="Microsoft Yahei"/>
                  </a:rPr>
                  <a:t>监管部门负责监管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中风险食品生产经营者由</a:t>
                </a:r>
                <a:r>
                  <a:rPr lang="zh-CN" sz="1400" b="1">
                    <a:solidFill>
                      <a:schemeClr val="tx1">
                        <a:alpha val="100000"/>
                      </a:schemeClr>
                    </a:solidFill>
                    <a:latin typeface="Microsoft Yahei"/>
                    <a:ea typeface="Microsoft Yahei"/>
                  </a:rPr>
                  <a:t>中级别</a:t>
                </a:r>
                <a:r>
                  <a:rPr lang="zh-CN" sz="1400">
                    <a:solidFill>
                      <a:schemeClr val="tx1">
                        <a:alpha val="100000"/>
                      </a:schemeClr>
                    </a:solidFill>
                    <a:latin typeface="Microsoft Yahei"/>
                    <a:ea typeface="Microsoft Yahei"/>
                  </a:rPr>
                  <a:t>监管部门负责监管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低风险食品生产经营者由</a:t>
                </a:r>
                <a:r>
                  <a:rPr lang="zh-CN" sz="1400" b="1">
                    <a:solidFill>
                      <a:schemeClr val="tx1">
                        <a:alpha val="100000"/>
                      </a:schemeClr>
                    </a:solidFill>
                    <a:latin typeface="Microsoft Yahei"/>
                    <a:ea typeface="Microsoft Yahei"/>
                  </a:rPr>
                  <a:t>低级别</a:t>
                </a:r>
                <a:r>
                  <a:rPr lang="zh-CN" sz="1400">
                    <a:solidFill>
                      <a:schemeClr val="tx1">
                        <a:alpha val="100000"/>
                      </a:schemeClr>
                    </a:solidFill>
                    <a:latin typeface="Microsoft Yahei"/>
                    <a:ea typeface="Microsoft Yahei"/>
                  </a:rPr>
                  <a:t>监管部门负责监管</a:t>
                </a:r>
                <a:endParaRPr/>
              </a:p>
            </p:txBody>
          </p:sp>
          <p:sp>
            <p:nvSpPr>
              <p:cNvPr id="23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3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分级管理的等级划分与权限设置</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8" name="" descr="{&quot;isTemplate&quot;:true,&quot;type&quot;:3}"/>
        <p:cNvGrpSpPr/>
        <p:nvPr/>
      </p:nvGrpSpPr>
      <p:grpSpPr>
        <a:xfrm>
          <a:off x="0" y="0"/>
          <a:ext cx="0" cy="0"/>
        </a:xfrm>
      </p:grpSpPr>
      <p:sp>
        <p:nvSpPr>
          <p:cNvPr id="23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分级管理的组织机构与职责分工</a:t>
            </a:r>
            <a:endParaRPr lang="en-US" altLang="zh-CN" sz="2800" b="1">
              <a:latin typeface="+mj-ea"/>
              <a:ea typeface="+mj-ea"/>
            </a:endParaRPr>
          </a:p>
        </p:txBody>
      </p:sp>
      <p:grpSp>
        <p:nvGrpSpPr>
          <p:cNvPr id="240"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41" name=""/>
            <p:cNvGrpSpPr/>
            <p:nvPr/>
          </p:nvGrpSpPr>
          <p:grpSpPr>
            <a:xfrm>
              <a:off x="660399" y="2074672"/>
              <a:ext cx="5100082" cy="4536540"/>
              <a:chOff x="660399" y="2074672"/>
              <a:chExt cx="5100082" cy="4536540"/>
            </a:xfrm>
          </p:grpSpPr>
          <p:sp>
            <p:nvSpPr>
              <p:cNvPr id="24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组织机构</a:t>
                </a:r>
                <a:endParaRPr lang="en-US" altLang="zh-CN" sz="2000" b="1">
                  <a:latin typeface="Microsoft YaHei" panose="020b0503020204020204" pitchFamily="34" charset="-122"/>
                  <a:ea typeface="Microsoft YaHei" panose="020b0503020204020204" pitchFamily="34" charset="-122"/>
                </a:endParaRPr>
              </a:p>
            </p:txBody>
          </p:sp>
          <p:sp>
            <p:nvSpPr>
              <p:cNvPr id="24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a:t>
                </a:r>
                <a:r>
                  <a:rPr lang="zh-CN" sz="1400" b="1">
                    <a:solidFill>
                      <a:schemeClr val="tx1">
                        <a:lumMod val="50000"/>
                        <a:lumOff val="50000"/>
                        <a:alpha val="100000"/>
                      </a:schemeClr>
                    </a:solidFill>
                    <a:latin typeface="微软雅黑"/>
                    <a:ea typeface="微软雅黑"/>
                  </a:rPr>
                  <a:t>分级管理</a:t>
                </a:r>
                <a:r>
                  <a:rPr lang="zh-CN" sz="1400">
                    <a:solidFill>
                      <a:schemeClr val="tx1">
                        <a:lumMod val="50000"/>
                        <a:lumOff val="50000"/>
                        <a:alpha val="100000"/>
                      </a:schemeClr>
                    </a:solidFill>
                    <a:latin typeface="微软雅黑"/>
                    <a:ea typeface="微软雅黑"/>
                  </a:rPr>
                  <a:t>的组织体系，明确各级监管部门的职责和权限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a:t>
                </a:r>
                <a:r>
                  <a:rPr lang="zh-CN" sz="1400" b="1">
                    <a:solidFill>
                      <a:schemeClr val="tx1">
                        <a:lumMod val="50000"/>
                        <a:lumOff val="50000"/>
                        <a:alpha val="100000"/>
                      </a:schemeClr>
                    </a:solidFill>
                    <a:latin typeface="微软雅黑"/>
                    <a:ea typeface="微软雅黑"/>
                  </a:rPr>
                  <a:t>监管部门</a:t>
                </a:r>
                <a:r>
                  <a:rPr lang="zh-CN" sz="1400">
                    <a:solidFill>
                      <a:schemeClr val="tx1">
                        <a:lumMod val="50000"/>
                        <a:lumOff val="50000"/>
                        <a:alpha val="100000"/>
                      </a:schemeClr>
                    </a:solidFill>
                    <a:latin typeface="微软雅黑"/>
                    <a:ea typeface="微软雅黑"/>
                  </a:rPr>
                  <a:t>之间的</a:t>
                </a:r>
                <a:r>
                  <a:rPr lang="zh-CN" sz="1400" b="1">
                    <a:solidFill>
                      <a:schemeClr val="tx1">
                        <a:lumMod val="50000"/>
                        <a:lumOff val="50000"/>
                        <a:alpha val="100000"/>
                      </a:schemeClr>
                    </a:solidFill>
                    <a:latin typeface="微软雅黑"/>
                    <a:ea typeface="微软雅黑"/>
                  </a:rPr>
                  <a:t>协调</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合作</a:t>
                </a:r>
                <a:r>
                  <a:rPr lang="zh-CN" sz="1400">
                    <a:solidFill>
                      <a:schemeClr val="tx1">
                        <a:lumMod val="50000"/>
                        <a:lumOff val="50000"/>
                        <a:alpha val="100000"/>
                      </a:schemeClr>
                    </a:solidFill>
                    <a:latin typeface="微软雅黑"/>
                    <a:ea typeface="微软雅黑"/>
                  </a:rPr>
                  <a:t>，形成监管合力</a:t>
                </a:r>
                <a:endParaRPr/>
              </a:p>
            </p:txBody>
          </p:sp>
          <p:pic>
            <p:nvPicPr>
              <p:cNvPr id="245"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46" name=""/>
            <p:cNvGrpSpPr/>
            <p:nvPr/>
          </p:nvGrpSpPr>
          <p:grpSpPr>
            <a:xfrm>
              <a:off x="6431519" y="2074672"/>
              <a:ext cx="5100082" cy="4536540"/>
              <a:chOff x="660399" y="2074672"/>
              <a:chExt cx="5100082" cy="4536540"/>
            </a:xfrm>
          </p:grpSpPr>
          <p:sp>
            <p:nvSpPr>
              <p:cNvPr id="24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职责分工</a:t>
                </a:r>
                <a:endParaRPr lang="en-US" altLang="zh-CN" sz="2000" b="1">
                  <a:latin typeface="Microsoft YaHei" panose="020b0503020204020204" pitchFamily="34" charset="-122"/>
                  <a:ea typeface="Microsoft YaHei" panose="020b0503020204020204" pitchFamily="34" charset="-122"/>
                </a:endParaRPr>
              </a:p>
            </p:txBody>
          </p:sp>
          <p:sp>
            <p:nvSpPr>
              <p:cNvPr id="24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高级别监管部门负责</a:t>
                </a:r>
                <a:r>
                  <a:rPr lang="zh-CN" sz="1400" b="1">
                    <a:solidFill>
                      <a:schemeClr val="tx1">
                        <a:lumMod val="50000"/>
                        <a:lumOff val="50000"/>
                        <a:alpha val="100000"/>
                      </a:schemeClr>
                    </a:solidFill>
                    <a:latin typeface="微软雅黑"/>
                    <a:ea typeface="微软雅黑"/>
                  </a:rPr>
                  <a:t>制定政策</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指导</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监督</a:t>
                </a:r>
                <a:r>
                  <a:rPr lang="zh-CN" sz="1400">
                    <a:solidFill>
                      <a:schemeClr val="tx1">
                        <a:lumMod val="50000"/>
                        <a:lumOff val="50000"/>
                        <a:alpha val="100000"/>
                      </a:schemeClr>
                    </a:solidFill>
                    <a:latin typeface="微软雅黑"/>
                    <a:ea typeface="微软雅黑"/>
                  </a:rPr>
                  <a:t>工作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中级别监管部门负责</a:t>
                </a:r>
                <a:r>
                  <a:rPr lang="zh-CN" sz="1400" b="1">
                    <a:solidFill>
                      <a:schemeClr val="tx1">
                        <a:lumMod val="50000"/>
                        <a:lumOff val="50000"/>
                        <a:alpha val="100000"/>
                      </a:schemeClr>
                    </a:solidFill>
                    <a:latin typeface="微软雅黑"/>
                    <a:ea typeface="微软雅黑"/>
                  </a:rPr>
                  <a:t>组织实施</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日常管理</a:t>
                </a:r>
                <a:r>
                  <a:rPr lang="zh-CN" sz="1400">
                    <a:solidFill>
                      <a:schemeClr val="tx1">
                        <a:lumMod val="50000"/>
                        <a:lumOff val="50000"/>
                        <a:alpha val="100000"/>
                      </a:schemeClr>
                    </a:solidFill>
                    <a:latin typeface="微软雅黑"/>
                    <a:ea typeface="微软雅黑"/>
                  </a:rPr>
                  <a:t>工作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低级别监管部门负责</a:t>
                </a:r>
                <a:r>
                  <a:rPr lang="zh-CN" sz="1400" b="1">
                    <a:solidFill>
                      <a:schemeClr val="tx1">
                        <a:lumMod val="50000"/>
                        <a:lumOff val="50000"/>
                        <a:alpha val="100000"/>
                      </a:schemeClr>
                    </a:solidFill>
                    <a:latin typeface="微软雅黑"/>
                    <a:ea typeface="微软雅黑"/>
                  </a:rPr>
                  <a:t>具体执行</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现场监督</a:t>
                </a:r>
                <a:r>
                  <a:rPr lang="zh-CN" sz="1400">
                    <a:solidFill>
                      <a:schemeClr val="tx1">
                        <a:lumMod val="50000"/>
                        <a:lumOff val="50000"/>
                        <a:alpha val="100000"/>
                      </a:schemeClr>
                    </a:solidFill>
                    <a:latin typeface="微软雅黑"/>
                    <a:ea typeface="微软雅黑"/>
                  </a:rPr>
                  <a:t>工作</a:t>
                </a:r>
                <a:endParaRPr/>
              </a:p>
            </p:txBody>
          </p:sp>
          <p:pic>
            <p:nvPicPr>
              <p:cNvPr id="250"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1" name="" descr="{&quot;isTemplate&quot;:true,&quot;type&quot;:3}"/>
        <p:cNvGrpSpPr/>
        <p:nvPr/>
      </p:nvGrpSpPr>
      <p:grpSpPr>
        <a:xfrm>
          <a:off x="0" y="0"/>
          <a:ext cx="0" cy="0"/>
        </a:xfrm>
      </p:grpSpPr>
      <p:sp>
        <p:nvSpPr>
          <p:cNvPr id="25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分级管理的监督程序与检查标准</a:t>
            </a:r>
            <a:endParaRPr lang="en-US" altLang="zh-CN" sz="2800" b="1">
              <a:latin typeface="+mj-ea"/>
              <a:ea typeface="+mj-ea"/>
            </a:endParaRPr>
          </a:p>
        </p:txBody>
      </p:sp>
      <p:grpSp>
        <p:nvGrpSpPr>
          <p:cNvPr id="253"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54" name=""/>
            <p:cNvGrpSpPr/>
            <p:nvPr/>
          </p:nvGrpSpPr>
          <p:grpSpPr>
            <a:xfrm>
              <a:off x="660399" y="2074672"/>
              <a:ext cx="5100082" cy="4536540"/>
              <a:chOff x="660399" y="2074672"/>
              <a:chExt cx="5100082" cy="4536540"/>
            </a:xfrm>
          </p:grpSpPr>
          <p:sp>
            <p:nvSpPr>
              <p:cNvPr id="25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监督程序</a:t>
                </a:r>
                <a:endParaRPr lang="en-US" altLang="zh-CN" sz="2000" b="1">
                  <a:latin typeface="Microsoft YaHei" panose="020b0503020204020204" pitchFamily="34" charset="-122"/>
                  <a:ea typeface="Microsoft YaHei" panose="020b0503020204020204" pitchFamily="34" charset="-122"/>
                </a:endParaRPr>
              </a:p>
            </p:txBody>
          </p:sp>
          <p:sp>
            <p:nvSpPr>
              <p:cNvPr id="25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a:t>
                </a:r>
                <a:r>
                  <a:rPr lang="zh-CN" sz="1400" b="1">
                    <a:solidFill>
                      <a:schemeClr val="tx1">
                        <a:lumMod val="50000"/>
                        <a:lumOff val="50000"/>
                        <a:alpha val="100000"/>
                      </a:schemeClr>
                    </a:solidFill>
                    <a:latin typeface="微软雅黑"/>
                    <a:ea typeface="微软雅黑"/>
                  </a:rPr>
                  <a:t>监督计划</a:t>
                </a:r>
                <a:r>
                  <a:rPr lang="zh-CN" sz="1400">
                    <a:solidFill>
                      <a:schemeClr val="tx1">
                        <a:lumMod val="50000"/>
                        <a:lumOff val="50000"/>
                        <a:alpha val="100000"/>
                      </a:schemeClr>
                    </a:solidFill>
                    <a:latin typeface="微软雅黑"/>
                    <a:ea typeface="微软雅黑"/>
                  </a:rPr>
                  <a:t>，明确监督内容和方式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开展</a:t>
                </a:r>
                <a:r>
                  <a:rPr lang="zh-CN" sz="1400" b="1">
                    <a:solidFill>
                      <a:schemeClr val="tx1">
                        <a:lumMod val="50000"/>
                        <a:lumOff val="50000"/>
                        <a:alpha val="100000"/>
                      </a:schemeClr>
                    </a:solidFill>
                    <a:latin typeface="微软雅黑"/>
                    <a:ea typeface="微软雅黑"/>
                  </a:rPr>
                  <a:t>定期检查</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不定期抽查</a:t>
                </a:r>
                <a:r>
                  <a:rPr lang="zh-CN" sz="1400">
                    <a:solidFill>
                      <a:schemeClr val="tx1">
                        <a:lumMod val="50000"/>
                        <a:lumOff val="50000"/>
                        <a:alpha val="100000"/>
                      </a:schemeClr>
                    </a:solidFill>
                    <a:latin typeface="微软雅黑"/>
                    <a:ea typeface="微软雅黑"/>
                  </a:rPr>
                  <a:t>，确保监管到位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a:t>
                </a:r>
                <a:r>
                  <a:rPr lang="zh-CN" sz="1400" b="1">
                    <a:solidFill>
                      <a:schemeClr val="tx1">
                        <a:lumMod val="50000"/>
                        <a:lumOff val="50000"/>
                        <a:alpha val="100000"/>
                      </a:schemeClr>
                    </a:solidFill>
                    <a:latin typeface="微软雅黑"/>
                    <a:ea typeface="微软雅黑"/>
                  </a:rPr>
                  <a:t>信息反馈</a:t>
                </a:r>
                <a:r>
                  <a:rPr lang="zh-CN" sz="1400">
                    <a:solidFill>
                      <a:schemeClr val="tx1">
                        <a:lumMod val="50000"/>
                        <a:lumOff val="50000"/>
                        <a:alpha val="100000"/>
                      </a:schemeClr>
                    </a:solidFill>
                    <a:latin typeface="微软雅黑"/>
                    <a:ea typeface="微软雅黑"/>
                  </a:rPr>
                  <a:t>，及时采取</a:t>
                </a:r>
                <a:r>
                  <a:rPr lang="zh-CN" sz="1400" b="1">
                    <a:solidFill>
                      <a:schemeClr val="tx1">
                        <a:lumMod val="50000"/>
                        <a:lumOff val="50000"/>
                        <a:alpha val="100000"/>
                      </a:schemeClr>
                    </a:solidFill>
                    <a:latin typeface="微软雅黑"/>
                    <a:ea typeface="微软雅黑"/>
                  </a:rPr>
                  <a:t>整改措施</a:t>
                </a:r>
                <a:endParaRPr/>
              </a:p>
            </p:txBody>
          </p:sp>
          <p:pic>
            <p:nvPicPr>
              <p:cNvPr id="25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59" name=""/>
            <p:cNvGrpSpPr/>
            <p:nvPr/>
          </p:nvGrpSpPr>
          <p:grpSpPr>
            <a:xfrm>
              <a:off x="6431519" y="2074672"/>
              <a:ext cx="5100082" cy="4536540"/>
              <a:chOff x="660399" y="2074672"/>
              <a:chExt cx="5100082" cy="4536540"/>
            </a:xfrm>
          </p:grpSpPr>
          <p:sp>
            <p:nvSpPr>
              <p:cNvPr id="26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检查标准</a:t>
                </a:r>
                <a:endParaRPr lang="en-US" altLang="zh-CN" sz="2000" b="1">
                  <a:latin typeface="Microsoft YaHei" panose="020b0503020204020204" pitchFamily="34" charset="-122"/>
                  <a:ea typeface="Microsoft YaHei" panose="020b0503020204020204" pitchFamily="34" charset="-122"/>
                </a:endParaRPr>
              </a:p>
            </p:txBody>
          </p:sp>
          <p:sp>
            <p:nvSpPr>
              <p:cNvPr id="26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a:t>
                </a:r>
                <a:r>
                  <a:rPr lang="zh-CN" sz="1400" b="1">
                    <a:solidFill>
                      <a:schemeClr val="tx1">
                        <a:lumMod val="50000"/>
                        <a:lumOff val="50000"/>
                        <a:alpha val="100000"/>
                      </a:schemeClr>
                    </a:solidFill>
                    <a:latin typeface="微软雅黑"/>
                    <a:ea typeface="微软雅黑"/>
                  </a:rPr>
                  <a:t>统一</a:t>
                </a:r>
                <a:r>
                  <a:rPr lang="zh-CN" sz="1400">
                    <a:solidFill>
                      <a:schemeClr val="tx1">
                        <a:lumMod val="50000"/>
                        <a:lumOff val="50000"/>
                        <a:alpha val="100000"/>
                      </a:schemeClr>
                    </a:solidFill>
                    <a:latin typeface="微软雅黑"/>
                    <a:ea typeface="微软雅黑"/>
                  </a:rPr>
                  <a:t>的检查标准和评分体系，确保监管公平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根据食品生产经营者的</a:t>
                </a:r>
                <a:r>
                  <a:rPr lang="zh-CN" sz="1400" b="1">
                    <a:solidFill>
                      <a:schemeClr val="tx1">
                        <a:lumMod val="50000"/>
                        <a:lumOff val="50000"/>
                        <a:alpha val="100000"/>
                      </a:schemeClr>
                    </a:solidFill>
                    <a:latin typeface="微软雅黑"/>
                    <a:ea typeface="微软雅黑"/>
                  </a:rPr>
                  <a:t>风险程度</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信用等级</a:t>
                </a:r>
                <a:r>
                  <a:rPr lang="zh-CN" sz="1400">
                    <a:solidFill>
                      <a:schemeClr val="tx1">
                        <a:lumMod val="50000"/>
                        <a:lumOff val="50000"/>
                        <a:alpha val="100000"/>
                      </a:schemeClr>
                    </a:solidFill>
                    <a:latin typeface="微软雅黑"/>
                    <a:ea typeface="微软雅黑"/>
                  </a:rPr>
                  <a:t>制定不同的检查频次和力度</a:t>
                </a:r>
                <a:endParaRPr/>
              </a:p>
            </p:txBody>
          </p:sp>
          <p:pic>
            <p:nvPicPr>
              <p:cNvPr id="263"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2900">
                <a:solidFill>
                  <a:srgbClr val="FFFFFF">
                    <a:alpha val="100000"/>
                  </a:srgbClr>
                </a:solidFill>
                <a:latin typeface="微软雅黑"/>
                <a:ea typeface="微软雅黑"/>
              </a:rPr>
              <a:t>出入境口岸食品卫生监督分级管理的实施策略</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完善法律法规</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制定和完善</a:t>
                </a:r>
                <a:r>
                  <a:rPr lang="zh-CN" sz="1400" b="1">
                    <a:solidFill>
                      <a:schemeClr val="tx1">
                        <a:alpha val="100000"/>
                      </a:schemeClr>
                    </a:solidFill>
                    <a:latin typeface="Microsoft Yahei"/>
                    <a:ea typeface="Microsoft Yahei"/>
                  </a:rPr>
                  <a:t>出入境口岸食品卫生监督分级管理</a:t>
                </a:r>
                <a:r>
                  <a:rPr lang="zh-CN" sz="1400">
                    <a:solidFill>
                      <a:schemeClr val="tx1">
                        <a:alpha val="100000"/>
                      </a:schemeClr>
                    </a:solidFill>
                    <a:latin typeface="Microsoft Yahei"/>
                    <a:ea typeface="Microsoft Yahei"/>
                  </a:rPr>
                  <a:t>的法律法规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明确各级监管部门的权利和义务</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加强制度建设</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建立</a:t>
                </a:r>
                <a:r>
                  <a:rPr lang="zh-CN" sz="1400" b="1">
                    <a:solidFill>
                      <a:schemeClr val="tx1">
                        <a:alpha val="100000"/>
                      </a:schemeClr>
                    </a:solidFill>
                    <a:latin typeface="Microsoft Yahei"/>
                    <a:ea typeface="Microsoft Yahei"/>
                  </a:rPr>
                  <a:t>分级管理</a:t>
                </a:r>
                <a:r>
                  <a:rPr lang="zh-CN" sz="1400">
                    <a:solidFill>
                      <a:schemeClr val="tx1">
                        <a:alpha val="100000"/>
                      </a:schemeClr>
                    </a:solidFill>
                    <a:latin typeface="Microsoft Yahei"/>
                    <a:ea typeface="Microsoft Yahei"/>
                  </a:rPr>
                  <a:t>的制度体系，明确监管程序和标准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a:t>
                </a:r>
                <a:r>
                  <a:rPr lang="zh-CN" sz="1400" b="1">
                    <a:solidFill>
                      <a:schemeClr val="tx1">
                        <a:alpha val="100000"/>
                      </a:schemeClr>
                    </a:solidFill>
                    <a:latin typeface="Microsoft Yahei"/>
                    <a:ea typeface="Microsoft Yahei"/>
                  </a:rPr>
                  <a:t>信息公开</a:t>
                </a:r>
                <a:r>
                  <a:rPr lang="zh-CN" sz="1400">
                    <a:solidFill>
                      <a:schemeClr val="tx1">
                        <a:alpha val="100000"/>
                      </a:schemeClr>
                    </a:solidFill>
                    <a:latin typeface="Microsoft Yahei"/>
                    <a:ea typeface="Microsoft Yahei"/>
                  </a:rPr>
                  <a:t>，提高监管透明度</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加强法律法规建设，完善分级管理制度</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https://d.book118.com/715111330311011111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出入境口岸食品卫生监督分级管理实施方案</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2024-09-17T18:15:46.983</cp:lastPrinted>
  <dcterms:created xsi:type="dcterms:W3CDTF">2024-09-17T10:15:47Z</dcterms:created>
  <dcterms:modified xsi:type="dcterms:W3CDTF">2024-09-17T10:15:48Z</dcterms:modified>
</cp:coreProperties>
</file>