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1AC49D05-6128-4D0D-A32A-06A5E73B386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/>
              </a:defRPr>
            </a:lvl1pPr>
          </a:lstStyle>
          <a:p>
            <a:fld id="{5849F42C-2DAE-424C-A4B8-3140182C3E9F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  <p:sp>
        <p:nvSpPr>
          <p:cNvPr id="62466" name="幻灯片图像占位符 62465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62467" name="文本占位符 6246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06436-5966-4C81-8689-336E9A67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33110-E847-499A-BB9A-956BEDD6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DBDB6-A38D-4B92-9031-BF1B9756B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9518B-ECB9-4D05-9315-3EB1EDC37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522DF-2435-4A76-A5D3-F2537DAE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2F218-267A-483B-AD1D-1F8FE3F6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4E2C9-F4DF-48A6-893F-9EDC77F1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5DDB6-5430-43E3-8426-B7C53D78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E3DE8-5555-49DA-90FA-D9B34B73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517E-EEF6-4B35-A201-F502C24D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1F3D-A61F-45CA-AEE8-146E9ED4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1.png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7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8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9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jpeg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Relationship Id="rId9" Type="http://schemas.openxmlformats.org/officeDocument/2006/relationships/image" Target="../media/image10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Relationship Id="rId3" Type="http://schemas.openxmlformats.org/officeDocument/2006/relationships/audio" Target="../media/audio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21003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31" name="WordArt 4"/>
          <p:cNvSpPr>
            <a:spLocks noTextEdit="1"/>
          </p:cNvSpPr>
          <p:nvPr/>
        </p:nvSpPr>
        <p:spPr>
          <a:xfrm>
            <a:off x="3346133" y="2424113"/>
            <a:ext cx="5660231" cy="532448"/>
          </a:xfrm>
          <a:prstGeom prst="rect">
            <a:avLst/>
          </a:prstGeom>
        </p:spPr>
        <p:txBody>
          <a:bodyPr wrap="none" fromWordArt="1">
            <a:prstTxWarp prst="textNoShape">
              <a:avLst/>
            </a:prstTxWarp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中宋" panose="02010600040101010101" pitchFamily="2" charset="-122"/>
                <a:ea typeface="华文中宋" panose="02010600040101010101" pitchFamily="2" charset="-122"/>
              </a:rPr>
              <a:t>课题三   水的组成</a:t>
            </a:r>
            <a:endParaRPr lang="zh-CN" altLang="en-US" sz="27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877151" y="3298031"/>
            <a:ext cx="4598670" cy="710089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NoShape">
              <a:avLst/>
            </a:prstTxWarp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第一课时水的组成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738" name="标题 116737"/>
          <p:cNvSpPr>
            <a:spLocks noGrp="1"/>
          </p:cNvSpPr>
          <p:nvPr>
            <p:ph type="title"/>
          </p:nvPr>
        </p:nvSpPr>
        <p:spPr>
          <a:xfrm>
            <a:off x="2855119" y="857250"/>
            <a:ext cx="6405563" cy="681038"/>
          </a:xfrm>
        </p:spPr>
        <p:txBody>
          <a:bodyPr anchor="b"/>
          <a:lstStyle/>
          <a:p>
            <a:r>
              <a:rPr lang="zh-CN" altLang="en-US">
                <a:solidFill>
                  <a:srgbClr val="000000"/>
                </a:solidFill>
                <a:ea typeface="隶书" panose="02010509060101010101" pitchFamily="49" charset="-122"/>
              </a:rPr>
              <a:t>生物体内都含有水</a:t>
            </a:r>
            <a:endParaRPr lang="zh-CN" altLang="en-US">
              <a:solidFill>
                <a:srgbClr val="000000"/>
              </a:solidFill>
              <a:ea typeface="隶书" panose="02010509060101010101" pitchFamily="49" charset="-122"/>
            </a:endParaRPr>
          </a:p>
        </p:txBody>
      </p:sp>
      <p:sp>
        <p:nvSpPr>
          <p:cNvPr id="116739" name="文本框 116738"/>
          <p:cNvSpPr txBox="1"/>
          <p:nvPr/>
        </p:nvSpPr>
        <p:spPr>
          <a:xfrm>
            <a:off x="2855119" y="1484710"/>
            <a:ext cx="6426994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b="1"/>
              <a:t>       </a:t>
            </a:r>
            <a:r>
              <a:rPr lang="zh-CN" altLang="en-US" sz="2400" b="1"/>
              <a:t>地球上的生物种类千差万别，但有一共同特点：体内水的质量与生物体总质量的比（亦称</a:t>
            </a:r>
            <a:r>
              <a:rPr lang="zh-CN" altLang="en-US" sz="2400" b="1" i="1">
                <a:solidFill>
                  <a:schemeClr val="hlink"/>
                </a:solidFill>
              </a:rPr>
              <a:t>质量分数</a:t>
            </a:r>
            <a:r>
              <a:rPr lang="zh-CN" altLang="en-US" sz="2400" b="1"/>
              <a:t>）一般都在</a:t>
            </a:r>
            <a:r>
              <a:rPr lang="en-US" altLang="zh-CN" sz="2400" b="1"/>
              <a:t>60%</a:t>
            </a:r>
            <a:r>
              <a:rPr lang="zh-CN" altLang="en-US" sz="2400" b="1"/>
              <a:t>以上。</a:t>
            </a:r>
            <a:endParaRPr lang="zh-CN" altLang="en-US" sz="2400" b="1"/>
          </a:p>
        </p:txBody>
      </p:sp>
      <p:graphicFrame>
        <p:nvGraphicFramePr>
          <p:cNvPr id="116740" name="表格 116739"/>
          <p:cNvGraphicFramePr>
            <a:graphicFrameLocks noGrp="1"/>
          </p:cNvGraphicFramePr>
          <p:nvPr/>
        </p:nvGraphicFramePr>
        <p:xfrm>
          <a:off x="2855119" y="2834878"/>
          <a:ext cx="6669405" cy="2814320"/>
        </p:xfrm>
        <a:graphic>
          <a:graphicData uri="http://schemas.openxmlformats.org/drawingml/2006/table">
            <a:tbl>
              <a:tblPr/>
              <a:tblGrid>
                <a:gridCol w="1725295"/>
                <a:gridCol w="1623695"/>
                <a:gridCol w="1511935"/>
                <a:gridCol w="1808480"/>
              </a:tblGrid>
              <a:tr h="209169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成年人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鱼类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水母、藻类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000000"/>
                          </a:solidFill>
                        </a:rPr>
                        <a:t>香蕉、生菜等</a:t>
                      </a:r>
                      <a:endParaRPr lang="zh-CN" altLang="en-US" sz="2100" b="1">
                        <a:solidFill>
                          <a:srgbClr val="000000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63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65%~70%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70%~80%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90%</a:t>
                      </a:r>
                      <a:r>
                        <a:rPr lang="zh-CN" altLang="en-US" sz="2100" b="1">
                          <a:solidFill>
                            <a:srgbClr val="6666FF"/>
                          </a:solidFill>
                        </a:rPr>
                        <a:t>以上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100" b="1">
                          <a:solidFill>
                            <a:srgbClr val="6666FF"/>
                          </a:solidFill>
                        </a:rPr>
                        <a:t>90%</a:t>
                      </a:r>
                      <a:r>
                        <a:rPr lang="zh-CN" altLang="en-US" sz="2100" b="1">
                          <a:solidFill>
                            <a:srgbClr val="6666FF"/>
                          </a:solidFill>
                        </a:rPr>
                        <a:t>以上</a:t>
                      </a:r>
                      <a:endParaRPr lang="zh-CN" altLang="en-US" sz="2100" b="1">
                        <a:solidFill>
                          <a:srgbClr val="6666FF"/>
                        </a:solidFill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16757" name="组合 116756"/>
          <p:cNvGrpSpPr/>
          <p:nvPr/>
        </p:nvGrpSpPr>
        <p:grpSpPr>
          <a:xfrm>
            <a:off x="3395663" y="3267075"/>
            <a:ext cx="5724525" cy="1620441"/>
            <a:chOff x="385" y="2024"/>
            <a:chExt cx="4808" cy="1361"/>
          </a:xfrm>
        </p:grpSpPr>
        <p:pic>
          <p:nvPicPr>
            <p:cNvPr id="116758" name="图片 116757" descr="藻类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71" y="2976"/>
              <a:ext cx="691" cy="40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59" name="图片 116758" descr="人"/>
            <p:cNvPicPr>
              <a:picLocks noChangeAspect="1"/>
            </p:cNvPicPr>
            <p:nvPr/>
          </p:nvPicPr>
          <p:blipFill>
            <a:blip r:embed="rId3"/>
            <a:srcRect t="3474" b="5482"/>
            <a:stretch>
              <a:fillRect/>
            </a:stretch>
          </p:blipFill>
          <p:spPr>
            <a:xfrm>
              <a:off x="385" y="2160"/>
              <a:ext cx="977" cy="117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0" name="图片 116759" descr="生菜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50" y="2069"/>
              <a:ext cx="1043" cy="69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1" name="图片 116760" descr="水母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835" y="2024"/>
              <a:ext cx="864" cy="87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2" name="图片 116761" descr="香蕉"/>
            <p:cNvPicPr>
              <a:picLocks noChangeAspect="1"/>
            </p:cNvPicPr>
            <p:nvPr/>
          </p:nvPicPr>
          <p:blipFill>
            <a:blip r:embed="rId6"/>
            <a:srcRect t="13216" r="15424" b="6755"/>
            <a:stretch>
              <a:fillRect/>
            </a:stretch>
          </p:blipFill>
          <p:spPr>
            <a:xfrm>
              <a:off x="4694" y="2795"/>
              <a:ext cx="499" cy="54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3" name="图片 116762" descr="鱼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611" y="2024"/>
              <a:ext cx="861" cy="60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16764" name="图片 116763" descr="8c511fe913021c2cb80e2d33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713" y="2478"/>
              <a:ext cx="849" cy="907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16765" name="图片 116764" descr="3b6833f54ce54e33bc3109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24788" y="4185047"/>
            <a:ext cx="701279" cy="72985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6766" name="图片 116765" descr="02330c26a1ffd8bb1ab476d263ccf6ed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63466" y="3187304"/>
            <a:ext cx="1566863" cy="172759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73" name="文本框 45072"/>
          <p:cNvSpPr txBox="1"/>
          <p:nvPr/>
        </p:nvSpPr>
        <p:spPr>
          <a:xfrm>
            <a:off x="4591289" y="4491117"/>
            <a:ext cx="685800" cy="3683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>
              <a:latin typeface="Tahoma" panose="020b0604030504040204" pitchFamily="34" charset="0"/>
            </a:endParaRPr>
          </a:p>
        </p:txBody>
      </p:sp>
      <p:pic>
        <p:nvPicPr>
          <p:cNvPr id="45072" name="图片 45071" descr="水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791" y="981155"/>
            <a:ext cx="2106216" cy="22681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59" name="图片 45058" descr="qwys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9485" y="1097836"/>
            <a:ext cx="27432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62" name="图片 45061" descr="工业用水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9485" y="3526711"/>
            <a:ext cx="2571750" cy="2143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5068" name="文本框 45067"/>
          <p:cNvSpPr txBox="1"/>
          <p:nvPr/>
        </p:nvSpPr>
        <p:spPr>
          <a:xfrm>
            <a:off x="5004435" y="4583986"/>
            <a:ext cx="685800" cy="3683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>
              <a:latin typeface="Tahoma" panose="020b0604030504040204" pitchFamily="34" charset="0"/>
            </a:endParaRPr>
          </a:p>
        </p:txBody>
      </p:sp>
      <p:sp>
        <p:nvSpPr>
          <p:cNvPr id="45069" name="文本框 45068"/>
          <p:cNvSpPr txBox="1"/>
          <p:nvPr/>
        </p:nvSpPr>
        <p:spPr>
          <a:xfrm>
            <a:off x="5779532" y="3140948"/>
            <a:ext cx="685800" cy="36830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>
              <a:latin typeface="Tahoma" panose="020b0604030504040204" pitchFamily="34" charset="0"/>
            </a:endParaRPr>
          </a:p>
        </p:txBody>
      </p:sp>
      <p:pic>
        <p:nvPicPr>
          <p:cNvPr id="45070" name="图片 45069" descr="U397P1T1D10874209F21DT2006083016330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635" y="3626723"/>
            <a:ext cx="1944291" cy="202525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071" name="图片 45070" descr="779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879" y="3302873"/>
            <a:ext cx="2078831" cy="25729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5074" name="椭圆形标注 45073"/>
          <p:cNvSpPr/>
          <p:nvPr/>
        </p:nvSpPr>
        <p:spPr>
          <a:xfrm>
            <a:off x="8113157" y="981155"/>
            <a:ext cx="2187178" cy="1295400"/>
          </a:xfrm>
          <a:prstGeom prst="wedgeEllipseCallout">
            <a:avLst>
              <a:gd name="adj1" fmla="val -43741"/>
              <a:gd name="adj2" fmla="val 72153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/>
              <a:t>我多重要， 你知道吗？</a:t>
            </a:r>
            <a:endParaRPr lang="zh-CN" altLang="en-US" sz="2100" b="1"/>
          </a:p>
        </p:txBody>
      </p:sp>
      <p:sp>
        <p:nvSpPr>
          <p:cNvPr id="45075" name="矩形 45074"/>
          <p:cNvSpPr/>
          <p:nvPr/>
        </p:nvSpPr>
        <p:spPr>
          <a:xfrm>
            <a:off x="2092484" y="1195229"/>
            <a:ext cx="1181576" cy="4939030"/>
          </a:xfrm>
          <a:prstGeom prst="rect">
            <a:avLst/>
          </a:prstGeom>
          <a:solidFill>
            <a:srgbClr val="FFFF99"/>
          </a:solidFill>
          <a:ln w="57150" cap="flat" cmpd="thickThin">
            <a:solidFill>
              <a:srgbClr val="FF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生命的孕育和维系需要水；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人类的日常生活和工业生产、农业生产离不开水；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水力发电利用的是水；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chemeClr val="tx2"/>
                </a:solidFill>
                <a:latin typeface="Times New Roman" panose="02020603050405020304" pitchFamily="18" charset="0"/>
                <a:ea typeface="新宋体" panose="02010609030101010101" pitchFamily="49" charset="-122"/>
              </a:rPr>
              <a:t>水还能为人类提供水运的航道和宜人的环境。</a:t>
            </a:r>
            <a:endParaRPr lang="zh-CN" altLang="en-US" b="1">
              <a:solidFill>
                <a:schemeClr val="tx2"/>
              </a:solidFill>
              <a:latin typeface="Times New Roman" panose="02020603050405020304" pitchFamily="18" charset="0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5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5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5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5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文本框 55297"/>
          <p:cNvSpPr txBox="1"/>
          <p:nvPr/>
        </p:nvSpPr>
        <p:spPr>
          <a:xfrm>
            <a:off x="3449241" y="1701404"/>
            <a:ext cx="4972050" cy="506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700" b="1">
                <a:solidFill>
                  <a:srgbClr val="FF0000"/>
                </a:solidFill>
                <a:latin typeface="Verdana" panose="020b0604030504040204" pitchFamily="34" charset="0"/>
              </a:rPr>
              <a:t>近代化学之父</a:t>
            </a:r>
            <a:r>
              <a:rPr lang="en-US" altLang="zh-CN" sz="2700" b="1">
                <a:solidFill>
                  <a:srgbClr val="FF0000"/>
                </a:solidFill>
                <a:latin typeface="Verdana" panose="020b0604030504040204" pitchFamily="34" charset="0"/>
              </a:rPr>
              <a:t>-----</a:t>
            </a:r>
            <a:r>
              <a:rPr lang="zh-CN" altLang="en-US" sz="2700" b="1">
                <a:solidFill>
                  <a:srgbClr val="FF0000"/>
                </a:solidFill>
                <a:latin typeface="Verdana" panose="020b0604030504040204" pitchFamily="34" charset="0"/>
              </a:rPr>
              <a:t>拉瓦锡</a:t>
            </a:r>
            <a:endParaRPr lang="zh-CN" altLang="en-US" sz="2700" b="1">
              <a:solidFill>
                <a:srgbClr val="FF0000"/>
              </a:solidFill>
              <a:latin typeface="Verdana" panose="020b0604030504040204" pitchFamily="34" charset="0"/>
            </a:endParaRPr>
          </a:p>
        </p:txBody>
      </p:sp>
      <p:sp>
        <p:nvSpPr>
          <p:cNvPr id="55299" name="文本框 55298"/>
          <p:cNvSpPr txBox="1"/>
          <p:nvPr/>
        </p:nvSpPr>
        <p:spPr>
          <a:xfrm>
            <a:off x="2963466" y="2187178"/>
            <a:ext cx="6373415" cy="35998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6600CC"/>
                </a:solidFill>
                <a:latin typeface="Verdana" panose="020b0604030504040204" pitchFamily="34" charset="0"/>
              </a:rPr>
              <a:t>   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水是由什么组成的呢？在很长一段时期内，水曾经被看作是一种元素。直到</a:t>
            </a:r>
            <a:r>
              <a:rPr lang="en-US" altLang="zh-CN" sz="2400" b="1">
                <a:solidFill>
                  <a:srgbClr val="6600CC"/>
                </a:solidFill>
                <a:latin typeface="Verdana" panose="020b0604030504040204" pitchFamily="34" charset="0"/>
              </a:rPr>
              <a:t>18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世纪末，在前人探索的基础上拉瓦锡通过对</a:t>
            </a:r>
            <a:r>
              <a:rPr lang="zh-CN" altLang="en-US" sz="2400" b="1">
                <a:solidFill>
                  <a:schemeClr val="hlink"/>
                </a:solidFill>
                <a:latin typeface="Verdana" panose="020b0604030504040204" pitchFamily="34" charset="0"/>
              </a:rPr>
              <a:t>水的生成和分解实验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的研究，</a:t>
            </a:r>
            <a:r>
              <a:rPr lang="zh-CN" altLang="en-US" sz="2400" b="1">
                <a:solidFill>
                  <a:schemeClr val="hlink"/>
                </a:solidFill>
                <a:latin typeface="Verdana" panose="020b0604030504040204" pitchFamily="34" charset="0"/>
              </a:rPr>
              <a:t>确认水不是一种元素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。</a:t>
            </a:r>
            <a:endParaRPr lang="zh-CN" altLang="en-US" sz="2400" b="1">
              <a:solidFill>
                <a:srgbClr val="6600CC"/>
              </a:solidFill>
              <a:latin typeface="Verdana" panose="020b0604030504040204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   他让水蒸气通过</a:t>
            </a:r>
            <a:r>
              <a:rPr lang="zh-CN" altLang="en-US" sz="2400" b="1">
                <a:solidFill>
                  <a:schemeClr val="hlink"/>
                </a:solidFill>
                <a:latin typeface="Verdana" panose="020b0604030504040204" pitchFamily="34" charset="0"/>
              </a:rPr>
              <a:t>一根烧红的枪管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，得到“易燃空气”和氧气</a:t>
            </a:r>
            <a:r>
              <a:rPr lang="zh-CN" altLang="en-US" sz="2400" b="1">
                <a:solidFill>
                  <a:srgbClr val="6600CC"/>
                </a:solidFill>
                <a:latin typeface="Tahoma" panose="020b0604030504040204" pitchFamily="34" charset="0"/>
              </a:rPr>
              <a:t>。</a:t>
            </a:r>
            <a:r>
              <a:rPr lang="zh-CN" altLang="en-US" sz="2400" b="1">
                <a:solidFill>
                  <a:srgbClr val="6600CC"/>
                </a:solidFill>
                <a:latin typeface="Verdana" panose="020b0604030504040204" pitchFamily="34" charset="0"/>
              </a:rPr>
              <a:t>通过分析和归纳，他得出结论：水不是一种元素，而是“易燃空气”和氧的化合物，且将“易燃空气”正式命名为“生成水的元素”，即氢。</a:t>
            </a:r>
            <a:endParaRPr lang="zh-CN" altLang="en-US" sz="2400" b="1">
              <a:solidFill>
                <a:srgbClr val="6600CC"/>
              </a:solidFill>
              <a:latin typeface="Verdana" panose="020b0604030504040204" pitchFamily="34" charset="0"/>
            </a:endParaRPr>
          </a:p>
        </p:txBody>
      </p:sp>
      <p:pic>
        <p:nvPicPr>
          <p:cNvPr id="55300" name="图片 55299" descr="拉瓦锡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5254" y="877888"/>
            <a:ext cx="1591866" cy="1188244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4" name="文本占位符 15363" descr="pic_33469"/>
          <p:cNvPicPr>
            <a:picLocks noGrp="1" noChangeAspect="1"/>
          </p:cNvPicPr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4530329" y="1376363"/>
            <a:ext cx="3618309" cy="3205163"/>
          </a:xfrm>
        </p:spPr>
      </p:pic>
      <p:sp>
        <p:nvSpPr>
          <p:cNvPr id="15366" name="文本框 15365"/>
          <p:cNvSpPr txBox="1"/>
          <p:nvPr/>
        </p:nvSpPr>
        <p:spPr>
          <a:xfrm>
            <a:off x="2801541" y="4508897"/>
            <a:ext cx="6372225" cy="1337945"/>
          </a:xfrm>
          <a:prstGeom prst="rect">
            <a:avLst/>
          </a:prstGeom>
          <a:noFill/>
          <a:ln w="50800" cap="flat" cmpd="dbl">
            <a:solidFill>
              <a:srgbClr val="FF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rgbClr val="800080"/>
                </a:solidFill>
                <a:latin typeface="Tahoma" panose="020b0604030504040204" pitchFamily="34" charset="0"/>
              </a:rPr>
              <a:t>接通电源后，电极和试管内有什么现象？</a:t>
            </a:r>
            <a:endParaRPr lang="zh-CN" altLang="en-US" sz="2700" b="1">
              <a:solidFill>
                <a:srgbClr val="800080"/>
              </a:solidFill>
              <a:latin typeface="Tahoma" panose="020b0604030504040204" pitchFamily="34" charset="0"/>
            </a:endParaRPr>
          </a:p>
          <a:p>
            <a:pPr eaLnBrk="1" hangingPunct="1"/>
            <a:r>
              <a:rPr lang="zh-CN" altLang="en-US" sz="2700" b="1">
                <a:solidFill>
                  <a:srgbClr val="800080"/>
                </a:solidFill>
                <a:latin typeface="Tahoma" panose="020b0604030504040204" pitchFamily="34" charset="0"/>
              </a:rPr>
              <a:t>电解水时应用直流电还是交流电？</a:t>
            </a:r>
            <a:endParaRPr lang="zh-CN" altLang="en-US" sz="2700" b="1">
              <a:solidFill>
                <a:srgbClr val="800080"/>
              </a:solidFill>
              <a:latin typeface="Tahoma" panose="020b0604030504040204" pitchFamily="34" charset="0"/>
            </a:endParaRPr>
          </a:p>
          <a:p>
            <a:pPr eaLnBrk="1" hangingPunct="1"/>
            <a:r>
              <a:rPr lang="zh-CN" altLang="en-US" sz="2700" b="1">
                <a:solidFill>
                  <a:srgbClr val="800080"/>
                </a:solidFill>
                <a:latin typeface="Tahoma" panose="020b0604030504040204" pitchFamily="34" charset="0"/>
              </a:rPr>
              <a:t>在水中加入少量稀硫酸的目的是什么？</a:t>
            </a:r>
            <a:endParaRPr lang="zh-CN" altLang="en-US" sz="2700" b="1">
              <a:solidFill>
                <a:srgbClr val="800080"/>
              </a:solidFill>
              <a:latin typeface="Tahoma" panose="020b0604030504040204" pitchFamily="34" charset="0"/>
            </a:endParaRPr>
          </a:p>
        </p:txBody>
      </p:sp>
      <p:sp>
        <p:nvSpPr>
          <p:cNvPr id="15367" name="圆角矩形 15366"/>
          <p:cNvSpPr/>
          <p:nvPr/>
        </p:nvSpPr>
        <p:spPr>
          <a:xfrm>
            <a:off x="2838450" y="971550"/>
            <a:ext cx="2171700" cy="51435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FFFF00"/>
              </a:gs>
              <a:gs pos="100000">
                <a:schemeClr val="bg1"/>
              </a:gs>
            </a:gsLst>
            <a:lin ang="5400000" scaled="1"/>
          </a:gradFill>
          <a:ln w="9525" cap="flat" cmpd="sng">
            <a:solidFill>
              <a:srgbClr val="FF3300"/>
            </a:solidFill>
            <a:prstDash val="solid"/>
            <a:headEnd type="none" w="med" len="med"/>
            <a:tailEnd type="none" w="med" len="med"/>
          </a:ln>
          <a:effectLst>
            <a:outerShdw dist="107763" dir="2699999" algn="ctr" rotWithShape="0">
              <a:schemeClr val="bg2"/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700" b="1">
                <a:solidFill>
                  <a:schemeClr val="tx2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探索水的组成</a:t>
            </a:r>
            <a:endParaRPr lang="zh-CN" altLang="en-US" sz="2700" b="1">
              <a:solidFill>
                <a:schemeClr val="tx2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15371" name="文本框 15370"/>
          <p:cNvSpPr txBox="1"/>
          <p:nvPr/>
        </p:nvSpPr>
        <p:spPr>
          <a:xfrm>
            <a:off x="2855119" y="3914775"/>
            <a:ext cx="1557020" cy="506730"/>
          </a:xfrm>
          <a:prstGeom prst="rect">
            <a:avLst/>
          </a:prstGeom>
          <a:solidFill>
            <a:srgbClr val="EAEAEA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  <a:effectLst>
            <a:outerShdw dist="107763" dir="2699999" algn="ctr" rotWithShape="0">
              <a:schemeClr val="bg2"/>
            </a:outerShdw>
          </a:effectLst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chemeClr val="tx2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问题探索</a:t>
            </a:r>
            <a:endParaRPr lang="zh-CN" altLang="en-US" sz="2700" b="1">
              <a:solidFill>
                <a:schemeClr val="tx2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153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8" name="文本框 16387"/>
          <p:cNvSpPr txBox="1"/>
          <p:nvPr/>
        </p:nvSpPr>
        <p:spPr>
          <a:xfrm>
            <a:off x="2477691" y="1181100"/>
            <a:ext cx="5023247" cy="495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水的电解实验</a:t>
            </a:r>
            <a:endParaRPr lang="zh-CN" altLang="en-US" sz="2625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16440" name="内容占位符 16439"/>
          <p:cNvGraphicFramePr>
            <a:graphicFrameLocks noGrp="1"/>
          </p:cNvGraphicFramePr>
          <p:nvPr>
            <p:ph idx="4294967295"/>
          </p:nvPr>
        </p:nvGraphicFramePr>
        <p:xfrm>
          <a:off x="3164681" y="1858566"/>
          <a:ext cx="6172200" cy="3617595"/>
        </p:xfrm>
        <a:graphic>
          <a:graphicData uri="http://schemas.openxmlformats.org/drawingml/2006/table">
            <a:tbl>
              <a:tblPr/>
              <a:tblGrid>
                <a:gridCol w="1469390"/>
                <a:gridCol w="2645410"/>
                <a:gridCol w="2057400"/>
              </a:tblGrid>
              <a:tr h="51816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FF0000"/>
                          </a:solidFill>
                          <a:ea typeface="黑体" panose="02010609060101010101" pitchFamily="2" charset="-122"/>
                        </a:rPr>
                        <a:t>正</a:t>
                      </a:r>
                      <a:r>
                        <a:rPr lang="zh-CN" altLang="en-US" sz="2100" b="1">
                          <a:solidFill>
                            <a:srgbClr val="0000FF"/>
                          </a:solidFill>
                          <a:ea typeface="黑体" panose="02010609060101010101" pitchFamily="2" charset="-122"/>
                        </a:rPr>
                        <a:t>极</a:t>
                      </a:r>
                      <a:endParaRPr lang="zh-CN" altLang="en-US" sz="2100" b="1">
                        <a:solidFill>
                          <a:srgbClr val="0000FF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>
                          <a:solidFill>
                            <a:srgbClr val="FF0000"/>
                          </a:solidFill>
                          <a:ea typeface="黑体" panose="02010609060101010101" pitchFamily="2" charset="-122"/>
                        </a:rPr>
                        <a:t>负</a:t>
                      </a:r>
                      <a:r>
                        <a:rPr lang="zh-CN" altLang="en-US" sz="2100" b="1">
                          <a:solidFill>
                            <a:srgbClr val="0000FF"/>
                          </a:solidFill>
                          <a:ea typeface="黑体" panose="02010609060101010101" pitchFamily="2" charset="-122"/>
                        </a:rPr>
                        <a:t>极</a:t>
                      </a:r>
                      <a:endParaRPr lang="zh-CN" altLang="en-US" sz="2100" b="1">
                        <a:solidFill>
                          <a:srgbClr val="0000FF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450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现象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959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体积比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63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性质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结论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948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100" b="1"/>
                        <a:t>反应文字表达式</a:t>
                      </a:r>
                      <a:endParaRPr lang="zh-CN" altLang="en-US" sz="2100" b="1"/>
                    </a:p>
                  </a:txBody>
                  <a:tcPr marL="68580" marR="68580"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80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4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20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Char char="n"/>
                        <a:defRPr sz="1800" b="0" i="0" u="none" kern="1200" baseline="0">
                          <a:solidFill>
                            <a:schemeClr val="tx1"/>
                          </a:solidFill>
                          <a:latin typeface="Tahoma" panose="020b0604030504040204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sz="2100"/>
                    </a:p>
                  </a:txBody>
                  <a:tcPr marL="68580" marR="68580"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6443" name="组合 16442"/>
          <p:cNvGrpSpPr/>
          <p:nvPr/>
        </p:nvGrpSpPr>
        <p:grpSpPr>
          <a:xfrm>
            <a:off x="5386388" y="2369344"/>
            <a:ext cx="3626644" cy="414338"/>
            <a:chOff x="2102" y="1533"/>
            <a:chExt cx="3046" cy="348"/>
          </a:xfrm>
        </p:grpSpPr>
        <p:sp>
          <p:nvSpPr>
            <p:cNvPr id="16419" name="文本框 16418"/>
            <p:cNvSpPr txBox="1"/>
            <p:nvPr/>
          </p:nvSpPr>
          <p:spPr>
            <a:xfrm>
              <a:off x="2102" y="1533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产生气泡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20" name="文本框 16419"/>
            <p:cNvSpPr txBox="1"/>
            <p:nvPr/>
          </p:nvSpPr>
          <p:spPr>
            <a:xfrm>
              <a:off x="3923" y="1533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产生气泡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16444" name="组合 16443"/>
          <p:cNvGrpSpPr/>
          <p:nvPr/>
        </p:nvGrpSpPr>
        <p:grpSpPr>
          <a:xfrm>
            <a:off x="5332810" y="2900363"/>
            <a:ext cx="3511153" cy="469107"/>
            <a:chOff x="2057" y="1941"/>
            <a:chExt cx="2949" cy="394"/>
          </a:xfrm>
        </p:grpSpPr>
        <p:sp>
          <p:nvSpPr>
            <p:cNvPr id="16421" name="文本框 16420"/>
            <p:cNvSpPr txBox="1"/>
            <p:nvPr/>
          </p:nvSpPr>
          <p:spPr>
            <a:xfrm>
              <a:off x="2057" y="1987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zh-CN" sz="2100" b="1">
                  <a:solidFill>
                    <a:srgbClr val="FF0000"/>
                  </a:solidFill>
                </a:rPr>
                <a:t>1</a:t>
              </a:r>
              <a:endParaRPr lang="en-US" altLang="zh-CN" sz="2100" b="1">
                <a:solidFill>
                  <a:srgbClr val="FF0000"/>
                </a:solidFill>
              </a:endParaRPr>
            </a:p>
          </p:txBody>
        </p:sp>
        <p:sp>
          <p:nvSpPr>
            <p:cNvPr id="16422" name="文本框 16421"/>
            <p:cNvSpPr txBox="1"/>
            <p:nvPr/>
          </p:nvSpPr>
          <p:spPr>
            <a:xfrm>
              <a:off x="3781" y="1941"/>
              <a:ext cx="1225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zh-CN" sz="2100" b="1">
                  <a:solidFill>
                    <a:srgbClr val="FF0000"/>
                  </a:solidFill>
                </a:rPr>
                <a:t>2</a:t>
              </a:r>
              <a:endParaRPr lang="en-US" altLang="zh-CN" sz="2100" b="1">
                <a:solidFill>
                  <a:srgbClr val="FF0000"/>
                </a:solidFill>
              </a:endParaRPr>
            </a:p>
          </p:txBody>
        </p:sp>
      </p:grpSp>
      <p:sp>
        <p:nvSpPr>
          <p:cNvPr id="16423" name="文本框 16422"/>
          <p:cNvSpPr txBox="1"/>
          <p:nvPr/>
        </p:nvSpPr>
        <p:spPr>
          <a:xfrm>
            <a:off x="7770019" y="3515916"/>
            <a:ext cx="1458516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0000FF"/>
                </a:solidFill>
              </a:rPr>
              <a:t>能燃烧</a:t>
            </a:r>
            <a:endParaRPr lang="zh-CN" altLang="en-US" sz="2100" b="1">
              <a:solidFill>
                <a:srgbClr val="0000FF"/>
              </a:solidFill>
            </a:endParaRPr>
          </a:p>
        </p:txBody>
      </p:sp>
      <p:sp>
        <p:nvSpPr>
          <p:cNvPr id="16424" name="文本框 16423"/>
          <p:cNvSpPr txBox="1"/>
          <p:nvPr/>
        </p:nvSpPr>
        <p:spPr>
          <a:xfrm>
            <a:off x="4954191" y="3386138"/>
            <a:ext cx="2322909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</a:rPr>
              <a:t>能使带火星的小木条复燃</a:t>
            </a:r>
            <a:endParaRPr lang="zh-CN" altLang="en-US" b="1">
              <a:solidFill>
                <a:srgbClr val="0000FF"/>
              </a:solidFill>
            </a:endParaRPr>
          </a:p>
        </p:txBody>
      </p:sp>
      <p:sp>
        <p:nvSpPr>
          <p:cNvPr id="16425" name="文本框 16424"/>
          <p:cNvSpPr txBox="1"/>
          <p:nvPr/>
        </p:nvSpPr>
        <p:spPr>
          <a:xfrm>
            <a:off x="5441156" y="4086225"/>
            <a:ext cx="1458516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FF0000"/>
                </a:solidFill>
              </a:rPr>
              <a:t>氧气</a:t>
            </a:r>
            <a:endParaRPr lang="zh-CN" altLang="en-US" sz="2100" b="1">
              <a:solidFill>
                <a:srgbClr val="FF0000"/>
              </a:solidFill>
            </a:endParaRPr>
          </a:p>
        </p:txBody>
      </p:sp>
      <p:sp>
        <p:nvSpPr>
          <p:cNvPr id="16426" name="文本框 16425"/>
          <p:cNvSpPr txBox="1"/>
          <p:nvPr/>
        </p:nvSpPr>
        <p:spPr>
          <a:xfrm>
            <a:off x="7931944" y="4032647"/>
            <a:ext cx="1458516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100" b="1">
                <a:solidFill>
                  <a:srgbClr val="FF0000"/>
                </a:solidFill>
              </a:rPr>
              <a:t>氢气</a:t>
            </a:r>
            <a:endParaRPr lang="zh-CN" altLang="en-US" sz="2100" b="1">
              <a:solidFill>
                <a:srgbClr val="FF0000"/>
              </a:solidFill>
            </a:endParaRPr>
          </a:p>
        </p:txBody>
      </p:sp>
      <p:grpSp>
        <p:nvGrpSpPr>
          <p:cNvPr id="16427" name="组合 16426"/>
          <p:cNvGrpSpPr/>
          <p:nvPr/>
        </p:nvGrpSpPr>
        <p:grpSpPr>
          <a:xfrm>
            <a:off x="5062538" y="4583906"/>
            <a:ext cx="3781425" cy="586978"/>
            <a:chOff x="1791" y="1289"/>
            <a:chExt cx="3176" cy="493"/>
          </a:xfrm>
        </p:grpSpPr>
        <p:sp>
          <p:nvSpPr>
            <p:cNvPr id="16428" name="文本框 16427"/>
            <p:cNvSpPr txBox="1"/>
            <p:nvPr/>
          </p:nvSpPr>
          <p:spPr>
            <a:xfrm>
              <a:off x="1791" y="1434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水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29" name="文本框 16428"/>
            <p:cNvSpPr txBox="1"/>
            <p:nvPr/>
          </p:nvSpPr>
          <p:spPr>
            <a:xfrm>
              <a:off x="2426" y="1289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通电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30" name="文本框 16429"/>
            <p:cNvSpPr txBox="1"/>
            <p:nvPr/>
          </p:nvSpPr>
          <p:spPr>
            <a:xfrm>
              <a:off x="3424" y="1434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氢气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31" name="文本框 16430"/>
            <p:cNvSpPr txBox="1"/>
            <p:nvPr/>
          </p:nvSpPr>
          <p:spPr>
            <a:xfrm>
              <a:off x="4286" y="1434"/>
              <a:ext cx="681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氧气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  <p:sp>
          <p:nvSpPr>
            <p:cNvPr id="16432" name="直接连接符 16431"/>
            <p:cNvSpPr/>
            <p:nvPr/>
          </p:nvSpPr>
          <p:spPr>
            <a:xfrm>
              <a:off x="2245" y="1616"/>
              <a:ext cx="998" cy="0"/>
            </a:xfrm>
            <a:prstGeom prst="line">
              <a:avLst/>
            </a:prstGeom>
            <a:ln w="9525" cap="flat" cmpd="sng">
              <a:solidFill>
                <a:srgbClr val="0000FF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350"/>
            </a:p>
          </p:txBody>
        </p:sp>
        <p:sp>
          <p:nvSpPr>
            <p:cNvPr id="16433" name="文本框 16432"/>
            <p:cNvSpPr txBox="1"/>
            <p:nvPr/>
          </p:nvSpPr>
          <p:spPr>
            <a:xfrm>
              <a:off x="3968" y="1434"/>
              <a:ext cx="408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0000FF"/>
                  </a:solidFill>
                </a:rPr>
                <a:t>＋</a:t>
              </a:r>
              <a:endParaRPr lang="zh-CN" altLang="en-US" sz="21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16441" name="组合 16440"/>
          <p:cNvGrpSpPr/>
          <p:nvPr/>
        </p:nvGrpSpPr>
        <p:grpSpPr>
          <a:xfrm>
            <a:off x="7284244" y="857250"/>
            <a:ext cx="1889522" cy="972741"/>
            <a:chOff x="4015" y="28"/>
            <a:chExt cx="1587" cy="817"/>
          </a:xfrm>
        </p:grpSpPr>
        <p:sp>
          <p:nvSpPr>
            <p:cNvPr id="16438" name="Cloud"/>
            <p:cNvSpPr>
              <a:spLocks noChangeAspect="1" noEditPoints="1"/>
            </p:cNvSpPr>
            <p:nvPr/>
          </p:nvSpPr>
          <p:spPr>
            <a:xfrm>
              <a:off x="4015" y="28"/>
              <a:ext cx="1587" cy="817"/>
            </a:xfrm>
            <a:custGeom>
              <a:gdLst>
                <a:gd name="txL" fmla="*/ 2977 w 21600"/>
                <a:gd name="txT" fmla="*/ 3262 h 21600"/>
                <a:gd name="txR" fmla="*/ 17087 w 21600"/>
                <a:gd name="txB" fmla="*/ 17337 h 21600"/>
              </a:gdLst>
              <a:cxnLst>
                <a:cxn ang="0">
                  <a:pos x="67" y="10800"/>
                </a:cxn>
                <a:cxn ang="0">
                  <a:pos x="10800" y="21577"/>
                </a:cxn>
                <a:cxn ang="0">
                  <a:pos x="21582" y="10800"/>
                </a:cxn>
                <a:cxn ang="0">
                  <a:pos x="10800" y="1235"/>
                </a:cxn>
              </a:cxnLst>
              <a:rect l="txL" t="txT" r="txR" b="txB"/>
              <a:pathLst>
                <a:path w="21600" h="21600">
                  <a:moveTo>
                    <a:pt x="1950" y="7185"/>
                  </a:moveTo>
                  <a:arcTo wR="2173" hR="2973" stAng="-5658044" swAng="-9152479"/>
                  <a:arcTo wR="2180" hR="2959" stAng="-7692391" swAng="-8804134"/>
                  <a:arcTo wR="3860" hR="5272" stAng="-13083100" swAng="-4542201"/>
                  <a:arcTo wR="3376" hR="4608" stAng="-13342886" swAng="-6909565"/>
                  <a:arcTo wR="2893" hR="3934" stAng="-14721123" swAng="-6840787"/>
                  <a:arcTo wR="3388" hR="4610" stAng="-16560266" swAng="-7815448"/>
                  <a:arcTo wR="2667" hR="3637" stAng="-19780702" swAng="-6541267"/>
                  <a:arcTo wR="2429" hR="3298" stAng="-823813" swAng="-7035291"/>
                  <a:arcTo wR="2183" hR="2973" stAng="-2764122" swAng="-5984549"/>
                  <a:arcTo wR="2667" hR="3634" stAng="-3248686" swAng="-5397590"/>
                  <a:arcTo wR="3377" hR="4595" stAng="-4002053" swAng="-7427288"/>
                  <a:close/>
                </a:path>
                <a:path w="21600" h="21600" fill="none">
                  <a:moveTo>
                    <a:pt x="1080" y="12690"/>
                  </a:moveTo>
                  <a:arcTo wR="2173" hR="2973" stAng="-14810523" swAng="-1585507"/>
                </a:path>
                <a:path w="21600" h="21600" fill="none">
                  <a:moveTo>
                    <a:pt x="2910" y="17640"/>
                  </a:moveTo>
                  <a:arcTo wR="2180" hR="2959" stAng="-16496524" swAng="-686848"/>
                </a:path>
                <a:path w="21600" h="21600" fill="none">
                  <a:moveTo>
                    <a:pt x="7905" y="18675"/>
                  </a:moveTo>
                  <a:arcTo wR="3376" hR="4608" stAng="-12498111" swAng="-844775"/>
                </a:path>
                <a:path w="21600" h="21600" fill="none">
                  <a:moveTo>
                    <a:pt x="14280" y="18330"/>
                  </a:moveTo>
                  <a:arcTo wR="3376" hR="4608" stAng="-20252451" swAng="-959849"/>
                </a:path>
                <a:path w="21600" h="21600" fill="none">
                  <a:moveTo>
                    <a:pt x="18690" y="15045"/>
                  </a:moveTo>
                  <a:arcTo wR="2893" hR="3934" stAng="-21561910" swAng="-4255046"/>
                </a:path>
                <a:path w="21600" h="21600" fill="none">
                  <a:moveTo>
                    <a:pt x="20175" y="9015"/>
                  </a:moveTo>
                  <a:arcTo wR="2667" hR="3637" stAng="-18115995" swAng="-1664706"/>
                </a:path>
                <a:path w="21600" h="21600" fill="none">
                  <a:moveTo>
                    <a:pt x="19200" y="3345"/>
                  </a:moveTo>
                  <a:arcTo wR="2429" hR="3298" stAng="-21532436" swAng="-891377"/>
                </a:path>
                <a:path w="21600" h="21600" fill="none">
                  <a:moveTo>
                    <a:pt x="14910" y="1170"/>
                  </a:moveTo>
                  <a:arcTo wR="2429" hR="3298" stAng="-7859104" swAng="-1092014"/>
                </a:path>
                <a:path w="21600" h="21600" fill="none">
                  <a:moveTo>
                    <a:pt x="11250" y="1665"/>
                  </a:moveTo>
                  <a:arcTo wR="2183" hR="2973" stAng="-8748671" swAng="-1061506"/>
                </a:path>
                <a:path w="21600" h="21600" fill="none">
                  <a:moveTo>
                    <a:pt x="7650" y="3270"/>
                  </a:moveTo>
                  <a:arcTo wR="3377" hR="4595" stAng="-3262911" swAng="-739142"/>
                </a:path>
                <a:path w="21600" h="21600" fill="none">
                  <a:moveTo>
                    <a:pt x="1950" y="7185"/>
                  </a:moveTo>
                  <a:arcTo wR="3377" hR="4595" stAng="-11429341" swAng="-711586"/>
                </a:path>
              </a:pathLst>
            </a:custGeom>
            <a:gradFill rotWithShape="1">
              <a:gsLst>
                <a:gs pos="0">
                  <a:srgbClr val="00FFFF">
                    <a:gamma/>
                    <a:tint val="50980"/>
                    <a:invGamma/>
                  </a:srgbClr>
                </a:gs>
                <a:gs pos="100000">
                  <a:srgbClr val="00FFFF"/>
                </a:gs>
              </a:gsLst>
              <a:lin ang="5400000" scaled="1"/>
            </a:gra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07763" dir="2699999" algn="ctr" rotWithShape="0">
                <a:srgbClr val="808080"/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6439" name="文本框 16438"/>
            <p:cNvSpPr txBox="1"/>
            <p:nvPr/>
          </p:nvSpPr>
          <p:spPr>
            <a:xfrm>
              <a:off x="4307" y="175"/>
              <a:ext cx="998" cy="542"/>
            </a:xfrm>
            <a:prstGeom prst="rect">
              <a:avLst/>
            </a:prstGeom>
            <a:gradFill rotWithShape="1">
              <a:gsLst>
                <a:gs pos="0">
                  <a:srgbClr val="00FFFF">
                    <a:gamma/>
                    <a:tint val="50980"/>
                    <a:invGamma/>
                  </a:srgbClr>
                </a:gs>
                <a:gs pos="100000">
                  <a:srgbClr val="00FFFF"/>
                </a:gs>
              </a:gsLst>
              <a:lin ang="5400000" scaled="1"/>
            </a:gra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b="1"/>
                <a:t>负氢正氧氢二氧一</a:t>
              </a:r>
              <a:endParaRPr lang="zh-CN" altLang="en-US" b="1"/>
            </a:p>
          </p:txBody>
        </p:sp>
      </p:grpSp>
      <p:grpSp>
        <p:nvGrpSpPr>
          <p:cNvPr id="16447" name="组合 16446"/>
          <p:cNvGrpSpPr/>
          <p:nvPr/>
        </p:nvGrpSpPr>
        <p:grpSpPr>
          <a:xfrm>
            <a:off x="6150769" y="1343025"/>
            <a:ext cx="1143000" cy="414338"/>
            <a:chOff x="2784" y="432"/>
            <a:chExt cx="960" cy="348"/>
          </a:xfrm>
        </p:grpSpPr>
        <p:sp>
          <p:nvSpPr>
            <p:cNvPr id="16445" name="文本框 16444"/>
            <p:cNvSpPr txBox="1"/>
            <p:nvPr/>
          </p:nvSpPr>
          <p:spPr>
            <a:xfrm>
              <a:off x="2784" y="432"/>
              <a:ext cx="864" cy="34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solidFill>
                    <a:srgbClr val="FF6600"/>
                  </a:solidFill>
                  <a:latin typeface="Tahoma" panose="020b0604030504040204" pitchFamily="34" charset="0"/>
                </a:rPr>
                <a:t>父亲</a:t>
              </a:r>
              <a:endParaRPr lang="zh-CN" altLang="en-US" sz="2100" b="1">
                <a:solidFill>
                  <a:srgbClr val="FF6600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16446" name="直接连接符 16445"/>
            <p:cNvSpPr/>
            <p:nvPr/>
          </p:nvSpPr>
          <p:spPr>
            <a:xfrm flipH="1">
              <a:off x="3312" y="432"/>
              <a:ext cx="432" cy="192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miter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35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23" grpId="0"/>
      <p:bldP spid="16424" grpId="0"/>
      <p:bldP spid="16425" grpId="0"/>
      <p:bldP spid="164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8" name="文本框 21507"/>
          <p:cNvSpPr txBox="1"/>
          <p:nvPr/>
        </p:nvSpPr>
        <p:spPr>
          <a:xfrm>
            <a:off x="3342085" y="1768079"/>
            <a:ext cx="1997869" cy="5530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 b="1" i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反应原理：</a:t>
            </a:r>
            <a:endParaRPr lang="zh-CN" altLang="en-US" sz="3000" b="1" i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09" name="文本框 21508"/>
          <p:cNvSpPr txBox="1"/>
          <p:nvPr/>
        </p:nvSpPr>
        <p:spPr>
          <a:xfrm>
            <a:off x="3044429" y="1160860"/>
            <a:ext cx="6237684" cy="506730"/>
          </a:xfrm>
          <a:prstGeom prst="rect">
            <a:avLst/>
          </a:prstGeom>
          <a:solidFill>
            <a:srgbClr val="FFFF99"/>
          </a:solidFill>
          <a:ln w="57150" cap="flat" cmpd="thinThick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700" b="1">
                <a:solidFill>
                  <a:srgbClr val="0000FF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700" b="1">
                <a:solidFill>
                  <a:srgbClr val="0000FF"/>
                </a:solidFill>
                <a:latin typeface="宋体" panose="02010600030101010101" pitchFamily="2" charset="-122"/>
              </a:rPr>
              <a:t>提供信息：化学反应前后元素种类不变</a:t>
            </a:r>
            <a:endParaRPr lang="zh-CN" altLang="en-US" sz="2700" b="1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grpSp>
        <p:nvGrpSpPr>
          <p:cNvPr id="21510" name="组合 21509"/>
          <p:cNvGrpSpPr/>
          <p:nvPr/>
        </p:nvGrpSpPr>
        <p:grpSpPr>
          <a:xfrm>
            <a:off x="3602831" y="2302669"/>
            <a:ext cx="3781425" cy="655412"/>
            <a:chOff x="1791" y="1289"/>
            <a:chExt cx="3176" cy="487"/>
          </a:xfrm>
        </p:grpSpPr>
        <p:sp>
          <p:nvSpPr>
            <p:cNvPr id="21511" name="文本框 21510"/>
            <p:cNvSpPr txBox="1"/>
            <p:nvPr/>
          </p:nvSpPr>
          <p:spPr>
            <a:xfrm>
              <a:off x="1791" y="1434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水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2" name="文本框 21511"/>
            <p:cNvSpPr txBox="1"/>
            <p:nvPr/>
          </p:nvSpPr>
          <p:spPr>
            <a:xfrm>
              <a:off x="2426" y="1289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通电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3" name="文本框 21512"/>
            <p:cNvSpPr txBox="1"/>
            <p:nvPr/>
          </p:nvSpPr>
          <p:spPr>
            <a:xfrm>
              <a:off x="3424" y="1434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氢气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4" name="文本框 21513"/>
            <p:cNvSpPr txBox="1"/>
            <p:nvPr/>
          </p:nvSpPr>
          <p:spPr>
            <a:xfrm>
              <a:off x="4286" y="1434"/>
              <a:ext cx="681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氧气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  <p:sp>
          <p:nvSpPr>
            <p:cNvPr id="21515" name="直接连接符 21514"/>
            <p:cNvSpPr/>
            <p:nvPr/>
          </p:nvSpPr>
          <p:spPr>
            <a:xfrm>
              <a:off x="2245" y="1616"/>
              <a:ext cx="998" cy="0"/>
            </a:xfrm>
            <a:prstGeom prst="line">
              <a:avLst/>
            </a:prstGeom>
            <a:ln w="9525" cap="flat" cmpd="sng">
              <a:solidFill>
                <a:srgbClr val="0000FF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350"/>
            </a:p>
          </p:txBody>
        </p:sp>
        <p:sp>
          <p:nvSpPr>
            <p:cNvPr id="21516" name="文本框 21515"/>
            <p:cNvSpPr txBox="1"/>
            <p:nvPr/>
          </p:nvSpPr>
          <p:spPr>
            <a:xfrm>
              <a:off x="3968" y="1434"/>
              <a:ext cx="408" cy="3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00FF"/>
                  </a:solidFill>
                </a:rPr>
                <a:t>＋</a:t>
              </a:r>
              <a:endParaRPr lang="zh-CN" altLang="en-US" sz="2400" b="1">
                <a:solidFill>
                  <a:srgbClr val="0000FF"/>
                </a:solidFill>
              </a:endParaRPr>
            </a:p>
          </p:txBody>
        </p:sp>
      </p:grpSp>
      <p:sp>
        <p:nvSpPr>
          <p:cNvPr id="21518" name="文本框 21517"/>
          <p:cNvSpPr txBox="1"/>
          <p:nvPr/>
        </p:nvSpPr>
        <p:spPr>
          <a:xfrm>
            <a:off x="3557588" y="2832497"/>
            <a:ext cx="701279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宋体" panose="02010600030101010101" pitchFamily="2" charset="-122"/>
              </a:rPr>
              <a:t>H</a:t>
            </a:r>
            <a:r>
              <a:rPr lang="en-US" altLang="zh-CN" sz="2400" b="1" baseline="-25000">
                <a:solidFill>
                  <a:srgbClr val="FF3300"/>
                </a:solidFill>
                <a:latin typeface="宋体" panose="02010600030101010101" pitchFamily="2" charset="-122"/>
              </a:rPr>
              <a:t>2</a:t>
            </a:r>
            <a:r>
              <a:rPr lang="en-US" altLang="zh-CN" sz="2400" b="1">
                <a:solidFill>
                  <a:srgbClr val="FF3300"/>
                </a:solidFill>
                <a:latin typeface="宋体" panose="02010600030101010101" pitchFamily="2" charset="-122"/>
              </a:rPr>
              <a:t>O</a:t>
            </a:r>
            <a:endParaRPr lang="en-US" altLang="zh-CN" sz="2400" b="1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grpSp>
        <p:nvGrpSpPr>
          <p:cNvPr id="21523" name="组合 21522"/>
          <p:cNvGrpSpPr/>
          <p:nvPr/>
        </p:nvGrpSpPr>
        <p:grpSpPr>
          <a:xfrm>
            <a:off x="5772150" y="2820591"/>
            <a:ext cx="1672829" cy="472677"/>
            <a:chOff x="2926" y="1539"/>
            <a:chExt cx="1405" cy="397"/>
          </a:xfrm>
        </p:grpSpPr>
        <p:sp>
          <p:nvSpPr>
            <p:cNvPr id="21519" name="文本框 21518"/>
            <p:cNvSpPr txBox="1"/>
            <p:nvPr/>
          </p:nvSpPr>
          <p:spPr>
            <a:xfrm>
              <a:off x="2926" y="1549"/>
              <a:ext cx="589" cy="38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FF3300"/>
                  </a:solidFill>
                  <a:latin typeface="宋体" panose="02010600030101010101" pitchFamily="2" charset="-122"/>
                </a:rPr>
                <a:t>H</a:t>
              </a:r>
              <a:r>
                <a:rPr lang="en-US" altLang="zh-CN" sz="2400" b="1" baseline="-25000">
                  <a:solidFill>
                    <a:srgbClr val="FF3300"/>
                  </a:solidFill>
                  <a:latin typeface="宋体" panose="02010600030101010101" pitchFamily="2" charset="-122"/>
                </a:rPr>
                <a:t>2</a:t>
              </a:r>
              <a:endParaRPr lang="en-US" altLang="zh-CN" sz="2400" b="1">
                <a:solidFill>
                  <a:srgbClr val="FF3300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21520" name="文本框 21519"/>
            <p:cNvSpPr txBox="1"/>
            <p:nvPr/>
          </p:nvSpPr>
          <p:spPr>
            <a:xfrm>
              <a:off x="3742" y="1539"/>
              <a:ext cx="589" cy="38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FF3300"/>
                  </a:solidFill>
                  <a:latin typeface="宋体" panose="02010600030101010101" pitchFamily="2" charset="-122"/>
                </a:rPr>
                <a:t>O</a:t>
              </a:r>
              <a:r>
                <a:rPr lang="en-US" altLang="zh-CN" sz="2400" b="1" baseline="-25000">
                  <a:solidFill>
                    <a:srgbClr val="FF3300"/>
                  </a:solidFill>
                  <a:latin typeface="宋体" panose="02010600030101010101" pitchFamily="2" charset="-122"/>
                </a:rPr>
                <a:t>2</a:t>
              </a:r>
              <a:endParaRPr lang="en-US" altLang="zh-CN" sz="2400" b="1">
                <a:solidFill>
                  <a:srgbClr val="FF3300"/>
                </a:solidFill>
                <a:latin typeface="宋体" panose="02010600030101010101" pitchFamily="2" charset="-122"/>
              </a:endParaRPr>
            </a:p>
          </p:txBody>
        </p:sp>
      </p:grpSp>
      <p:sp>
        <p:nvSpPr>
          <p:cNvPr id="21522" name="文本框 21521"/>
          <p:cNvSpPr txBox="1"/>
          <p:nvPr/>
        </p:nvSpPr>
        <p:spPr>
          <a:xfrm>
            <a:off x="3409950" y="3482578"/>
            <a:ext cx="5763816" cy="506730"/>
          </a:xfrm>
          <a:prstGeom prst="rect">
            <a:avLst/>
          </a:prstGeom>
          <a:solidFill>
            <a:srgbClr val="FFFF99"/>
          </a:solidFill>
          <a:ln w="57150" cap="flat" cmpd="thinThick">
            <a:solidFill>
              <a:srgbClr val="99336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700" b="1">
                <a:solidFill>
                  <a:schemeClr val="hlink"/>
                </a:solidFill>
                <a:latin typeface="Verdana" panose="020b0604030504040204" pitchFamily="34" charset="0"/>
              </a:rPr>
              <a:t>结论：</a:t>
            </a:r>
            <a:r>
              <a:rPr lang="zh-CN" altLang="en-US" sz="2700" b="1">
                <a:solidFill>
                  <a:srgbClr val="800080"/>
                </a:solidFill>
                <a:latin typeface="Verdana" panose="020b0604030504040204" pitchFamily="34" charset="0"/>
              </a:rPr>
              <a:t>水是由</a:t>
            </a:r>
            <a:r>
              <a:rPr lang="zh-CN" altLang="en-US" sz="2700" b="1" u="sng">
                <a:solidFill>
                  <a:schemeClr val="hlink"/>
                </a:solidFill>
                <a:latin typeface="Verdana" panose="020b0604030504040204" pitchFamily="34" charset="0"/>
              </a:rPr>
              <a:t>氢、氧元素</a:t>
            </a:r>
            <a:r>
              <a:rPr lang="zh-CN" altLang="en-US" sz="2700" b="1">
                <a:solidFill>
                  <a:srgbClr val="800080"/>
                </a:solidFill>
                <a:latin typeface="Verdana" panose="020b0604030504040204" pitchFamily="34" charset="0"/>
              </a:rPr>
              <a:t>组成的</a:t>
            </a:r>
            <a:endParaRPr lang="zh-CN" altLang="en-US" sz="2700" b="1">
              <a:solidFill>
                <a:srgbClr val="800080"/>
              </a:solidFill>
              <a:latin typeface="Verdana" panose="020b0604030504040204" pitchFamily="34" charset="0"/>
            </a:endParaRPr>
          </a:p>
        </p:txBody>
      </p:sp>
      <p:sp>
        <p:nvSpPr>
          <p:cNvPr id="21525" name="椭圆形标注 21524"/>
          <p:cNvSpPr/>
          <p:nvPr/>
        </p:nvSpPr>
        <p:spPr>
          <a:xfrm>
            <a:off x="7499747" y="1754981"/>
            <a:ext cx="1781175" cy="863204"/>
          </a:xfrm>
          <a:prstGeom prst="wedgeEllipseCallout">
            <a:avLst>
              <a:gd name="adj1" fmla="val -44519"/>
              <a:gd name="adj2" fmla="val 70000"/>
            </a:avLst>
          </a:prstGeom>
          <a:solidFill>
            <a:srgbClr val="F1F77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solidFill>
                  <a:srgbClr val="150660"/>
                </a:solidFill>
                <a:latin typeface="Times New Roman" panose="02020603050405020304" pitchFamily="18" charset="0"/>
              </a:rPr>
              <a:t>化学变化、分解反应</a:t>
            </a:r>
            <a:endParaRPr lang="zh-CN" altLang="en-US" b="1">
              <a:solidFill>
                <a:srgbClr val="15066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526" name="文本框 21525"/>
          <p:cNvSpPr txBox="1"/>
          <p:nvPr/>
        </p:nvSpPr>
        <p:spPr>
          <a:xfrm>
            <a:off x="3071813" y="3429000"/>
            <a:ext cx="6210300" cy="1753235"/>
          </a:xfrm>
          <a:prstGeom prst="rect">
            <a:avLst/>
          </a:prstGeom>
          <a:solidFill>
            <a:srgbClr val="FFFF99"/>
          </a:solidFill>
          <a:ln w="38100" cap="flat" cmpd="dbl">
            <a:solidFill>
              <a:srgbClr val="8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华文中宋" panose="02010600040101010101" pitchFamily="2" charset="-122"/>
              </a:rPr>
              <a:t>讨论：１．在水的电解实验里，有新物质生成吗？水发生了什么变化？</a:t>
            </a:r>
            <a:endParaRPr lang="zh-CN" altLang="en-US" sz="24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华文中宋" panose="02010600040101010101" pitchFamily="2" charset="-122"/>
              </a:rPr>
              <a:t>２．根据电解水实验，你知道水是由什么组成了吗？</a:t>
            </a:r>
            <a:endParaRPr lang="zh-CN" altLang="en-US" sz="2400" b="1">
              <a:latin typeface="Times New Roman" panose="02020603050405020304" pitchFamily="18" charset="0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  <p:bldP spid="21518" grpId="0"/>
      <p:bldP spid="21522" grpId="0"/>
      <p:bldP spid="21525" grpId="0"/>
      <p:bldP spid="21526" grpId="0"/>
      <p:bldP spid="2152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文本框 60417"/>
          <p:cNvSpPr txBox="1"/>
          <p:nvPr/>
        </p:nvSpPr>
        <p:spPr>
          <a:xfrm>
            <a:off x="2963466" y="1431131"/>
            <a:ext cx="6561534" cy="39693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</a:pPr>
            <a:endParaRPr lang="en-US" altLang="zh-CN" sz="2400" b="1"/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/>
              <a:t>我们学到了哪些关于水的新知识？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/>
              <a:t>某同学进行电解水实验时发现：刚开始的时候氧气和氢气的体积比小于</a:t>
            </a:r>
            <a:r>
              <a:rPr lang="en-US" altLang="zh-CN" sz="2400" b="1"/>
              <a:t>1</a:t>
            </a:r>
            <a:r>
              <a:rPr lang="zh-CN" altLang="en-US" sz="2400" b="1"/>
              <a:t>：</a:t>
            </a:r>
            <a:r>
              <a:rPr lang="en-US" altLang="zh-CN" sz="2400" b="1"/>
              <a:t>2</a:t>
            </a:r>
            <a:r>
              <a:rPr lang="zh-CN" altLang="en-US" sz="2400" b="1"/>
              <a:t>，</a:t>
            </a:r>
            <a:r>
              <a:rPr lang="en-US" altLang="zh-CN" sz="2400" b="1"/>
              <a:t>4</a:t>
            </a:r>
            <a:r>
              <a:rPr lang="zh-CN" altLang="en-US" sz="2400" b="1"/>
              <a:t>分钟以后体积比趋于理论值。你知道为什么吗？</a:t>
            </a:r>
            <a:endParaRPr lang="zh-CN" altLang="en-US" sz="2400" b="1"/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>
                <a:latin typeface="Tahoma" panose="020b0604030504040204" pitchFamily="34" charset="0"/>
              </a:rPr>
              <a:t>实验室若用电解水制氢气，你觉得合适么？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2400" b="1"/>
              <a:t>请设计另外一种方案探究水的组成。</a:t>
            </a:r>
            <a:endParaRPr lang="zh-CN" altLang="en-US" sz="2400" b="1">
              <a:latin typeface="Tahoma" panose="020b0604030504040204" pitchFamily="34" charset="0"/>
            </a:endParaRPr>
          </a:p>
          <a:p>
            <a:pPr eaLnBrk="1" hangingPunct="1">
              <a:spcBef>
                <a:spcPct val="50000"/>
              </a:spcBef>
              <a:buClr>
                <a:srgbClr val="FF0000"/>
              </a:buClr>
              <a:buFont typeface="Wingdings" panose="05000000000000000000" pitchFamily="2" charset="2"/>
            </a:pPr>
            <a:endParaRPr lang="zh-CN" altLang="en-US" sz="2400" b="1">
              <a:latin typeface="Tahoma" panose="020b0604030504040204" pitchFamily="34" charset="0"/>
            </a:endParaRPr>
          </a:p>
        </p:txBody>
      </p:sp>
      <p:sp>
        <p:nvSpPr>
          <p:cNvPr id="60419" name="矩形 60418"/>
          <p:cNvSpPr/>
          <p:nvPr/>
        </p:nvSpPr>
        <p:spPr>
          <a:xfrm>
            <a:off x="3287316" y="857250"/>
            <a:ext cx="1714500" cy="1085850"/>
          </a:xfrm>
          <a:prstGeom prst="rect">
            <a:avLst/>
          </a:prstGeom>
        </p:spPr>
        <p:txBody>
          <a:bodyPr wrap="none" fromWordArt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700">
                <a:ln w="12700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  <a:solidFill>
                  <a:schemeClr val="tx1"/>
                </a:solidFill>
                <a:effectLst>
                  <a:outerShdw dist="45791" dir="2021404" algn="ctr" rotWithShape="0">
                    <a:srgbClr val="80808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反思与交流：</a:t>
            </a:r>
            <a:endParaRPr lang="zh-CN" altLang="en-US" sz="2700">
              <a:ln w="12700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  <a:solidFill>
                <a:schemeClr val="tx1"/>
              </a:solidFill>
              <a:effectLst>
                <a:outerShdw dist="45791" dir="2021404" algn="ctr" rotWithShape="0">
                  <a:srgbClr val="80808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7" name="文本框 18436"/>
          <p:cNvSpPr txBox="1"/>
          <p:nvPr/>
        </p:nvSpPr>
        <p:spPr>
          <a:xfrm>
            <a:off x="3040856" y="1819275"/>
            <a:ext cx="6426994" cy="9004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 </a:t>
            </a: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是一种无色、无臭、难溶于水的气体，密度比空气小。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</p:txBody>
      </p:sp>
      <p:sp>
        <p:nvSpPr>
          <p:cNvPr id="18438" name="文本框 18437"/>
          <p:cNvSpPr txBox="1"/>
          <p:nvPr/>
        </p:nvSpPr>
        <p:spPr>
          <a:xfrm>
            <a:off x="3125391" y="3358753"/>
            <a:ext cx="5869781" cy="17087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 </a:t>
            </a:r>
            <a:r>
              <a:rPr lang="zh-CN" altLang="en-US" sz="2625" b="1">
                <a:solidFill>
                  <a:srgbClr val="660066"/>
                </a:solidFill>
                <a:latin typeface="Tahoma" panose="020b0604030504040204" pitchFamily="34" charset="0"/>
                <a:ea typeface="楷体_GB2312" pitchFamily="49" charset="-122"/>
              </a:rPr>
              <a:t>纯净的氢气</a:t>
            </a: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在空气中能安静燃烧；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</a:t>
            </a:r>
            <a:r>
              <a:rPr lang="zh-CN" altLang="en-US" sz="2625" b="1">
                <a:solidFill>
                  <a:srgbClr val="660066"/>
                </a:solidFill>
                <a:latin typeface="Tahoma" panose="020b0604030504040204" pitchFamily="34" charset="0"/>
                <a:ea typeface="楷体_GB2312" pitchFamily="49" charset="-122"/>
              </a:rPr>
              <a:t>混有一定量的空气或氧气的氢气</a:t>
            </a: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遇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625" b="1">
                <a:solidFill>
                  <a:srgbClr val="0000FF"/>
                </a:solidFill>
                <a:latin typeface="Tahoma" panose="020b0604030504040204" pitchFamily="34" charset="0"/>
                <a:ea typeface="楷体_GB2312" pitchFamily="49" charset="-122"/>
              </a:rPr>
              <a:t>     明火会发生爆炸。</a:t>
            </a:r>
            <a:endParaRPr lang="zh-CN" altLang="en-US" sz="2625" b="1">
              <a:solidFill>
                <a:srgbClr val="0000FF"/>
              </a:solidFill>
              <a:latin typeface="Tahoma" panose="020b0604030504040204" pitchFamily="34" charset="0"/>
              <a:ea typeface="楷体_GB2312" pitchFamily="49" charset="-122"/>
            </a:endParaRPr>
          </a:p>
        </p:txBody>
      </p:sp>
      <p:sp>
        <p:nvSpPr>
          <p:cNvPr id="18439" name="文本框 18438"/>
          <p:cNvSpPr txBox="1"/>
          <p:nvPr/>
        </p:nvSpPr>
        <p:spPr>
          <a:xfrm>
            <a:off x="2476500" y="1269206"/>
            <a:ext cx="5023247" cy="495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氢气的</a:t>
            </a:r>
            <a:r>
              <a:rPr lang="zh-CN" altLang="en-US" sz="2625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物理性质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endParaRPr lang="zh-CN" altLang="en-US" sz="2625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8440" name="文本框 18439"/>
          <p:cNvSpPr txBox="1"/>
          <p:nvPr/>
        </p:nvSpPr>
        <p:spPr>
          <a:xfrm>
            <a:off x="2369344" y="2764631"/>
            <a:ext cx="3943350" cy="495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氢气的</a:t>
            </a:r>
            <a:r>
              <a:rPr lang="zh-CN" altLang="en-US" sz="2625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化学性质</a:t>
            </a:r>
            <a:r>
              <a:rPr lang="zh-CN" altLang="en-US" sz="2625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endParaRPr lang="zh-CN" altLang="en-US" sz="2625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8441" name="文本框 18440"/>
          <p:cNvSpPr txBox="1"/>
          <p:nvPr/>
        </p:nvSpPr>
        <p:spPr>
          <a:xfrm>
            <a:off x="5934075" y="2818210"/>
            <a:ext cx="205263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</a:rPr>
              <a:t>（可燃性）</a:t>
            </a:r>
            <a:endParaRPr lang="zh-CN" altLang="en-US" sz="2400" b="1">
              <a:solidFill>
                <a:srgbClr val="0000FF"/>
              </a:solidFill>
            </a:endParaRPr>
          </a:p>
        </p:txBody>
      </p:sp>
      <p:sp>
        <p:nvSpPr>
          <p:cNvPr id="18445" name="文本框 18444"/>
          <p:cNvSpPr txBox="1"/>
          <p:nvPr/>
        </p:nvSpPr>
        <p:spPr>
          <a:xfrm>
            <a:off x="3881438" y="5017294"/>
            <a:ext cx="5643563" cy="5988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300" b="1">
                <a:solidFill>
                  <a:srgbClr val="FF5050"/>
                </a:solidFill>
              </a:rPr>
              <a:t>（点燃氢气前要先验纯）！</a:t>
            </a:r>
            <a:endParaRPr lang="zh-CN" altLang="en-US" sz="3300" b="1">
              <a:solidFill>
                <a:srgbClr val="FF5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18438" grpId="0"/>
      <p:bldP spid="18440" grpId="1"/>
      <p:bldP spid="18441" grpId="0"/>
      <p:bldP spid="184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文本占位符 93185"/>
          <p:cNvSpPr>
            <a:spLocks noGrp="1"/>
          </p:cNvSpPr>
          <p:nvPr>
            <p:ph type="body" idx="4294967295"/>
          </p:nvPr>
        </p:nvSpPr>
        <p:spPr>
          <a:xfrm>
            <a:off x="4475560" y="998935"/>
            <a:ext cx="5420915" cy="702469"/>
          </a:xfrm>
        </p:spPr>
        <p:txBody>
          <a:bodyPr/>
          <a:lstStyle/>
          <a:p>
            <a:pPr>
              <a:buNone/>
            </a:pPr>
            <a:r>
              <a:rPr lang="zh-CN" altLang="en-US" sz="4050" b="1">
                <a:solidFill>
                  <a:srgbClr val="FF0066"/>
                </a:solidFill>
                <a:latin typeface="宋体" panose="02010600030101010101" pitchFamily="2" charset="-122"/>
              </a:rPr>
              <a:t>氢气的验纯方法</a:t>
            </a:r>
            <a:endParaRPr lang="zh-CN" altLang="en-US" sz="4050" b="1">
              <a:solidFill>
                <a:srgbClr val="FF0066"/>
              </a:solidFill>
              <a:latin typeface="宋体" panose="02010600030101010101" pitchFamily="2" charset="-122"/>
            </a:endParaRPr>
          </a:p>
        </p:txBody>
      </p:sp>
      <p:sp>
        <p:nvSpPr>
          <p:cNvPr id="93187" name="文本框 93186"/>
          <p:cNvSpPr txBox="1"/>
          <p:nvPr/>
        </p:nvSpPr>
        <p:spPr>
          <a:xfrm>
            <a:off x="2801541" y="1863328"/>
            <a:ext cx="6615113" cy="1938020"/>
          </a:xfrm>
          <a:prstGeom prst="rect">
            <a:avLst/>
          </a:prstGeom>
          <a:solidFill>
            <a:srgbClr val="CCFF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管口朝下，用拇指堵住试管口移近酒精灯火焰，移开拇指，如发出</a:t>
            </a:r>
            <a:r>
              <a:rPr lang="zh-CN" altLang="en-US" sz="3000" b="1">
                <a:solidFill>
                  <a:schemeClr val="hlink"/>
                </a:solidFill>
                <a:latin typeface="Verdana" panose="020b0604030504040204" pitchFamily="34" charset="0"/>
                <a:ea typeface="华文楷体" panose="02010600040101010101" pitchFamily="2" charset="-122"/>
              </a:rPr>
              <a:t>尖锐爆鸣声</a:t>
            </a: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表明氢气不纯，如听到</a:t>
            </a:r>
            <a:r>
              <a:rPr lang="zh-CN" altLang="en-US" sz="3000" b="1">
                <a:solidFill>
                  <a:schemeClr val="hlink"/>
                </a:solidFill>
                <a:latin typeface="Verdana" panose="020b0604030504040204" pitchFamily="34" charset="0"/>
                <a:ea typeface="华文楷体" panose="02010600040101010101" pitchFamily="2" charset="-122"/>
              </a:rPr>
              <a:t>声音很小</a:t>
            </a: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，则表示</a:t>
            </a:r>
            <a:r>
              <a:rPr lang="zh-CN" altLang="en-US" sz="3000" b="1">
                <a:latin typeface="华文楷体" panose="02010600040101010101" pitchFamily="2" charset="-122"/>
                <a:ea typeface="华文楷体" panose="02010600040101010101" pitchFamily="2" charset="-122"/>
              </a:rPr>
              <a:t>氢</a:t>
            </a:r>
            <a:r>
              <a:rPr lang="zh-CN" altLang="en-US" sz="3000" b="1">
                <a:latin typeface="Verdana" panose="020b0604030504040204" pitchFamily="34" charset="0"/>
                <a:ea typeface="华文楷体" panose="02010600040101010101" pitchFamily="2" charset="-122"/>
              </a:rPr>
              <a:t>气较纯。</a:t>
            </a:r>
            <a:endParaRPr lang="zh-CN" altLang="en-US" sz="3000" b="1">
              <a:latin typeface="Verdana" panose="020b0604030504040204" pitchFamily="34" charset="0"/>
              <a:ea typeface="华文楷体" panose="02010600040101010101" pitchFamily="2" charset="-122"/>
            </a:endParaRPr>
          </a:p>
        </p:txBody>
      </p:sp>
      <p:pic>
        <p:nvPicPr>
          <p:cNvPr id="93188" name="图片 93187" descr="pic_334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5288" y="3807619"/>
            <a:ext cx="2402681" cy="1977629"/>
          </a:xfrm>
          <a:prstGeom prst="rect">
            <a:avLst/>
          </a:prstGeom>
          <a:solidFill>
            <a:srgbClr val="CCFF33"/>
          </a:solidFill>
          <a:ln w="9525"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 build="p"/>
      <p:bldP spid="931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6" name="文本框 13315"/>
          <p:cNvSpPr txBox="1"/>
          <p:nvPr/>
        </p:nvSpPr>
        <p:spPr>
          <a:xfrm>
            <a:off x="3474323" y="1094264"/>
            <a:ext cx="1657350" cy="335280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23925">
              <a:lnSpc>
                <a:spcPts val="2615"/>
              </a:lnSpc>
            </a:pPr>
            <a:r>
              <a:rPr lang="zh-CN" altLang="en-US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考点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1   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水的组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  <a:ea typeface="黑体" panose="02010609060101010101" pitchFamily="2" charset="-122"/>
              </a:rPr>
              <a:t>成</a:t>
            </a:r>
            <a:endParaRPr lang="zh-CN" altLang="en-US">
              <a:solidFill>
                <a:srgbClr val="00000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17" name="文本框 13316"/>
          <p:cNvSpPr txBox="1"/>
          <p:nvPr/>
        </p:nvSpPr>
        <p:spPr>
          <a:xfrm>
            <a:off x="3011170" y="1438355"/>
            <a:ext cx="6172200" cy="1236345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23925">
              <a:lnSpc>
                <a:spcPts val="2615"/>
              </a:lnSpc>
              <a:tabLst>
                <a:tab pos="615950"/>
              </a:tabLst>
            </a:pPr>
            <a:r>
              <a:rPr lang="en-US" altLang="zh-CN" sz="1350">
                <a:latin typeface="Arial" pitchFamily="34" charset="0"/>
              </a:rPr>
              <a:t>	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．学习化学知识后，观察物质</a:t>
            </a:r>
            <a:r>
              <a:rPr lang="zh-CN" altLang="en-US">
                <a:solidFill>
                  <a:srgbClr val="000000"/>
                </a:solidFill>
                <a:latin typeface="Arial" pitchFamily="34" charset="0"/>
              </a:rPr>
              <a:t>世界就要从</a:t>
            </a: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  <a:p>
            <a:pPr algn="l" defTabSz="923925">
              <a:lnSpc>
                <a:spcPts val="3425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Arial" pitchFamily="34" charset="0"/>
              </a:rPr>
              <a:t>化学视角看。水是一种重要的物质，在日常生活和实验室中有</a:t>
            </a: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  <a:p>
            <a:pPr algn="l" defTabSz="923925">
              <a:lnSpc>
                <a:spcPts val="1015"/>
              </a:lnSpc>
              <a:tabLst>
                <a:tab pos="615950"/>
              </a:tabLst>
            </a:pP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  <a:p>
            <a:pPr algn="l" defTabSz="923925">
              <a:lnSpc>
                <a:spcPts val="2590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Arial" pitchFamily="34" charset="0"/>
              </a:rPr>
              <a:t>着不可替代的作用。请按要求回答下列问题：</a:t>
            </a:r>
            <a:endParaRPr lang="zh-CN" altLang="en-US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13318" name="文本框 13317"/>
          <p:cNvSpPr txBox="1"/>
          <p:nvPr/>
        </p:nvSpPr>
        <p:spPr>
          <a:xfrm>
            <a:off x="2633345" y="3122930"/>
            <a:ext cx="6369050" cy="1260475"/>
          </a:xfrm>
          <a:prstGeom prst="rect">
            <a:avLst/>
          </a:prstGeom>
          <a:noFill/>
          <a:ln w="9525">
            <a:noFill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23925">
              <a:lnSpc>
                <a:spcPts val="2615"/>
              </a:lnSpc>
              <a:tabLst>
                <a:tab pos="615950"/>
              </a:tabLst>
            </a:pPr>
            <a:r>
              <a:rPr lang="en-US" altLang="zh-CN" sz="1350">
                <a:latin typeface="Arial" pitchFamily="34" charset="0"/>
              </a:rPr>
              <a:t>	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(1)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从组成角度看：水是由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______________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组成的，世界上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 defTabSz="923925">
              <a:lnSpc>
                <a:spcPts val="3425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形形色色的物质都是由一百余种元素经过不同组合而形成的。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 defTabSz="923925">
              <a:lnSpc>
                <a:spcPts val="1015"/>
              </a:lnSpc>
              <a:tabLst>
                <a:tab pos="615950"/>
              </a:tabLst>
            </a:pP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 defTabSz="923925">
              <a:lnSpc>
                <a:spcPts val="2775"/>
              </a:lnSpc>
              <a:tabLst>
                <a:tab pos="615950"/>
              </a:tabLst>
            </a:pP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	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(2)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从微粒角度看：水是由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</a:rPr>
              <a:t>________________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</a:rPr>
              <a:t>构成的，构成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https://d.book118.com/715121003100011100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4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MODEL_TYPE" val="cover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30">
      <vt:lpstr>Arial</vt:lpstr>
      <vt:lpstr>Calibri</vt:lpstr>
      <vt:lpstr>微软雅黑</vt:lpstr>
      <vt:lpstr>华文中宋</vt:lpstr>
      <vt:lpstr>等线 Light</vt:lpstr>
      <vt:lpstr>等线</vt:lpstr>
      <vt:lpstr>隶书</vt:lpstr>
      <vt:lpstr>Wingdings</vt:lpstr>
      <vt:lpstr>Tahoma</vt:lpstr>
      <vt:lpstr>宋体</vt:lpstr>
      <vt:lpstr>Times New Roman</vt:lpstr>
      <vt:lpstr>新宋体</vt:lpstr>
      <vt:lpstr>Verdana</vt:lpstr>
      <vt:lpstr>华文新魏</vt:lpstr>
      <vt:lpstr>黑体</vt:lpstr>
      <vt:lpstr>楷体_GB2312</vt:lpstr>
      <vt:lpstr>华文楷体</vt:lpstr>
      <vt:lpstr>Office Theme</vt:lpstr>
      <vt:lpstr>PowerPoint Presentation</vt:lpstr>
      <vt:lpstr>生物体内都含有水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2024-09-08T00:59:25.616</cp:lastPrinted>
  <dcterms:created xsi:type="dcterms:W3CDTF">2024-09-07T16:59:25Z</dcterms:created>
  <dcterms:modified xsi:type="dcterms:W3CDTF">2024-09-07T16:59:27Z</dcterms:modified>
</cp:coreProperties>
</file>