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 ContentType="application/vnd.ms-excel"/>
  <Default Extension="xlsx" ContentType="application/vnd.openxmlformats-officedocument.spreadsheetml.sheet"/>
  <Default Extension="bin" ContentType="application/vnd.openxmlformats-officedocument.oleObject"/>
  <Default Extension="png" ContentType="image/png"/>
  <Default Extension="emf" ContentType="image/x-emf"/>
  <Default Extension="wmf" ContentType="image/x-w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32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9906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hemeClr val="lt1"/>
      </a:tcTxStyle>
      <a:tcStyle>
        <a:fill>
          <a:solidFill>
            <a:schemeClr val="dk1"/>
          </a:solidFill>
        </a:fill>
      </a:tcStyle>
    </a:lastCol>
    <a:firstCol>
      <a:tcTxStyle b="on">
        <a:fontRef idx="minor"/>
        <a:schemeClr val="lt1"/>
      </a:tcTxStyle>
      <a:tcStyle>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hemeClr val="dk1"/>
      </a:tcTxStyle>
    </a:seCell>
    <a:swCell>
      <a:tcTxStyle b="on">
        <a:fontRef idx="minor"/>
        <a:schemeClr val="dk1"/>
      </a:tcTxStyle>
    </a:swCell>
    <a:firstRow>
      <a:tcTxStyle b="on">
        <a:fontRef idx="minor"/>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500.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022989438846707344"/>
          <c:y val="0.025033591315150261"/>
          <c:w val="0.89261418581008911"/>
          <c:h val="0.89523941278457642"/>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explosion val="16"/>
            <c:spPr>
              <a:solidFill>
                <a:schemeClr val="tx2">
                  <a:lumMod val="25000"/>
                  <a:lumOff val="75000"/>
                </a:schemeClr>
              </a:solidFill>
              <a:ln>
                <a:noFill/>
              </a:ln>
            </c:spPr>
          </c:dPt>
          <c:dLbls>
            <c:dLbl>
              <c:idx val="0"/>
              <c:layout>
                <c:manualLayout>
                  <c:x val="-0.20909307897090912"/>
                  <c:y val="-0.11722476035356522"/>
                </c:manualLayout>
              </c:layout>
              <c:numFmt formatCode="" sourceLinked="1"/>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extLst/>
            </c:dLbl>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showLeaderLines val="1"/>
            <c:extLst/>
          </c:dLbls>
          <c:cat>
            <c:strRef>
              <c:f>Sheet1!$A$2:$A$3</c:f>
              <c:strCache>
                <c:ptCount val="2"/>
                <c:pt idx="0">
                  <c:v>from Hospital</c:v>
                </c:pt>
                <c:pt idx="1">
                  <c:v>from Retail pharmacy</c:v>
                </c:pt>
              </c:strCache>
            </c:strRef>
          </c:cat>
          <c:val>
            <c:numRef>
              <c:f>Sheet1!$B$2:$B$3</c:f>
              <c:numCache>
                <c:formatCode>0%</c:formatCode>
                <c:ptCount val="2"/>
                <c:pt idx="0">
                  <c:v>0.799346288546756</c:v>
                </c:pt>
                <c:pt idx="1">
                  <c:v>0.200653711453244</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020698294043540955"/>
          <c:y val="0.900387167930603"/>
          <c:w val="0.97821742296218872"/>
          <c:h val="0.097254261374473572"/>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6660367399454117"/>
          <c:y val="0.00029083059052936733"/>
          <c:w val="0.97114622592926025"/>
          <c:h val="0.68949991464614868"/>
        </c:manualLayout>
      </c:layout>
      <c:barChart>
        <c:barDir val="col"/>
        <c:grouping val="percentStacked"/>
        <c:varyColors val="0"/>
        <c:ser>
          <c:idx val="0"/>
          <c:order val="0"/>
          <c:tx>
            <c:strRef>
              <c:f>Sheet1!$A$3</c:f>
              <c:strCache>
                <c:ptCount val="1"/>
                <c:pt idx="0">
                  <c:v>Vial</c:v>
                </c:pt>
              </c:strCache>
            </c:strRef>
          </c:tx>
          <c:spPr>
            <a:solidFill>
              <a:schemeClr val="accent5"/>
            </a:solidFill>
          </c:spPr>
          <c:invertIfNegative val="0"/>
          <c:dLbls>
            <c:txPr>
              <a:bodyPr/>
              <a:p>
                <a:pPr>
                  <a:defRPr sz="1050" smtId="4294967295">
                    <a:solidFill>
                      <a:schemeClr val="tx1"/>
                    </a:solidFill>
                  </a:defRPr>
                </a:pPr>
                <a:endParaRPr sz="1050" smtId="4294967295">
                  <a:solidFill>
                    <a:schemeClr val="tx1"/>
                  </a:solidFill>
                </a:endParaRPr>
              </a:p>
            </c:txPr>
            <c:showLegendKey val="0"/>
            <c:showVal val="1"/>
            <c:showCatName val="0"/>
            <c:showSerName val="0"/>
            <c:showPercent val="0"/>
            <c:showBubbleSize val="0"/>
            <c:showLeaderLines val="0"/>
            <c:extLst/>
          </c:dLbls>
          <c:cat>
            <c:strRef>
              <c:f>Sheet1!$B$1</c:f>
              <c:strCache>
                <c:ptCount val="1"/>
                <c:pt idx="0">
                  <c:v>Insulin market sales value from Hospitals</c:v>
                </c:pt>
              </c:strCache>
            </c:strRef>
          </c:cat>
          <c:val>
            <c:numRef>
              <c:f>Sheet1!$B$3</c:f>
              <c:numCache>
                <c:formatCode>0%</c:formatCode>
                <c:ptCount val="1"/>
                <c:pt idx="0">
                  <c:v>0.0313146016748916</c:v>
                </c:pt>
              </c:numCache>
            </c:numRef>
          </c:val>
        </c:ser>
        <c:ser>
          <c:idx val="1"/>
          <c:order val="1"/>
          <c:tx>
            <c:strRef>
              <c:f>Sheet1!$A$2</c:f>
              <c:strCache>
                <c:ptCount val="1"/>
                <c:pt idx="0">
                  <c:v>Cartridge or Penfill</c:v>
                </c:pt>
              </c:strCache>
            </c:strRef>
          </c:tx>
          <c:spPr>
            <a:solidFill>
              <a:schemeClr val="accent5">
                <a:lumMod val="75000"/>
              </a:schemeClr>
            </a:solidFill>
          </c:spPr>
          <c:invertIfNegative val="0"/>
          <c:dLbls>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showLeaderLines val="0"/>
            <c:extLst/>
          </c:dLbls>
          <c:cat>
            <c:strRef>
              <c:f>Sheet1!$B$1</c:f>
              <c:strCache>
                <c:ptCount val="1"/>
                <c:pt idx="0">
                  <c:v>Insulin market sales value from Hospitals</c:v>
                </c:pt>
              </c:strCache>
            </c:strRef>
          </c:cat>
          <c:val>
            <c:numRef>
              <c:f>Sheet1!$B$2</c:f>
              <c:numCache>
                <c:formatCode>0%</c:formatCode>
                <c:ptCount val="1"/>
                <c:pt idx="0">
                  <c:v>0.96868539832511</c:v>
                </c:pt>
              </c:numCache>
            </c:numRef>
          </c:val>
        </c:ser>
        <c:dLbls>
          <c:showLegendKey val="0"/>
          <c:showVal val="0"/>
          <c:showCatName val="0"/>
          <c:showSerName val="0"/>
          <c:showPercent val="0"/>
          <c:showBubbleSize val="0"/>
          <c:showLeaderLines val="0"/>
        </c:dLbls>
        <c:gapWidth val="100"/>
        <c:overlap val="100"/>
        <c:axId val="136685056"/>
        <c:axId val="136686592"/>
      </c:barChart>
      <c:catAx>
        <c:axId val="136685056"/>
        <c:scaling>
          <c:orientation/>
        </c:scaling>
        <c:delete val="0"/>
        <c:axPos val="b"/>
        <c:majorTickMark val="out"/>
        <c:minorTickMark val="none"/>
        <c:txPr>
          <a:bodyPr/>
          <a:p>
            <a:pPr>
              <a:defRPr sz="1100" i="1" smtId="4294967295"/>
            </a:pPr>
            <a:endParaRPr sz="1100" i="1" smtId="4294967295"/>
          </a:p>
        </c:txPr>
        <c:crossAx val="136686592"/>
        <c:crosses val="autoZero"/>
        <c:auto val="0"/>
        <c:lblAlgn val="ctr"/>
        <c:lblOffset/>
        <c:noMultiLvlLbl val="0"/>
      </c:catAx>
      <c:valAx>
        <c:axId val="136686592"/>
        <c:scaling>
          <c:orientation/>
        </c:scaling>
        <c:delete val="1"/>
        <c:axPos val="l"/>
        <c:numFmt formatCode="0%" sourceLinked="1"/>
        <c:majorTickMark val="out"/>
        <c:minorTickMark val="none"/>
        <c:tickLblPos val="none"/>
        <c:crossAx val="136685056"/>
        <c:crossBetween val="between"/>
      </c:valAx>
    </c:plotArea>
    <c:legend>
      <c:legendPos/>
      <c:layout>
        <c:manualLayout>
          <c:xMode val="edge"/>
          <c:yMode val="edge"/>
          <c:x val="5.8806919696507975E-05"/>
          <c:y val="0.87416774034500122"/>
          <c:w val="0.99994117021560669"/>
          <c:h val="0.12389077991247177"/>
        </c:manualLayout>
      </c:layout>
      <c:overlay val="0"/>
      <c:txPr>
        <a:bodyPr/>
        <a:p>
          <a:pPr>
            <a:defRPr sz="1100" smtId="4294967295"/>
          </a:pPr>
          <a:endParaRPr sz="1100" smtId="4294967295"/>
        </a:p>
      </c:txPr>
    </c:legend>
    <c:plotVisOnly val="1"/>
    <c:dispBlanksAs val="gap"/>
    <c:showDLblsOverMax val="0"/>
  </c:chart>
  <c:txPr>
    <a:bodyPr/>
    <a:p>
      <a:pPr>
        <a:defRPr sz="1800" smtId="4294967295"/>
      </a:pPr>
      <a:endParaRPr sz="1800" smtId="4294967295"/>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08202636241913"/>
          <c:y val="0.00029090335010550916"/>
          <c:w val="0.53508293628692627"/>
          <c:h val="0.39271220564842224"/>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1126822233200073"/>
                  <c:y val="0.0824115052819252"/>
                </c:manualLayout>
              </c:layout>
              <c:numFmt formatCode="" sourceLinked="1"/>
              <c:txPr>
                <a:bodyPr/>
                <a:p>
                  <a:pPr>
                    <a:defRPr sz="1000" smtId="4294967295"/>
                  </a:pPr>
                  <a:endParaRPr sz="1000" smtId="4294967295"/>
                </a:p>
              </c:txPr>
              <c:showLegendKey val="0"/>
              <c:showVal val="1"/>
              <c:showCatName val="0"/>
              <c:showSerName val="0"/>
              <c:showPercent val="0"/>
              <c:showBubbleSize val="0"/>
              <c:extLst/>
            </c:dLbl>
            <c:dLbl>
              <c:idx val="3"/>
              <c:layout>
                <c:manualLayout>
                  <c:x val="0.16964726150035858"/>
                  <c:y val="-0.058129321783781052"/>
                </c:manualLayout>
              </c:layout>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048653319478034973"/>
                  <c:y val="0.0074436659924685955"/>
                </c:manualLayout>
              </c:layout>
              <c:numFmt formatCode="0.0%" sourceLinked="0"/>
              <c:spPr/>
              <c:txPr>
                <a:bodyPr/>
                <a:p>
                  <a:pPr>
                    <a:defRPr sz="1000" smtId="4294967295"/>
                  </a:pPr>
                  <a:endParaRPr sz="1000" smtId="4294967295"/>
                </a:p>
              </c:txPr>
              <c:dLblPos val="bestFit"/>
              <c:showLegendKey val="0"/>
              <c:showVal val="1"/>
              <c:showCatName val="0"/>
              <c:showSerName val="0"/>
              <c:showPercent val="0"/>
              <c:showBubbleSize val="0"/>
              <c:extLst/>
            </c:dLbl>
            <c:txPr>
              <a:bodyPr/>
              <a:p>
                <a:pPr>
                  <a:defRPr sz="1000" smtId="4294967295"/>
                </a:pPr>
                <a:endParaRPr sz="1000" smtId="4294967295"/>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0.114507763383994</c:v>
                </c:pt>
                <c:pt idx="1">
                  <c:v>0.0281484311061318</c:v>
                </c:pt>
                <c:pt idx="2">
                  <c:v>0.248237815664102</c:v>
                </c:pt>
                <c:pt idx="3">
                  <c:v>0.606410351504198</c:v>
                </c:pt>
                <c:pt idx="4">
                  <c:v>0.00269563834157503</c:v>
                </c:pt>
              </c:numCache>
            </c:numRef>
          </c:val>
        </c:ser>
        <c:dLbls>
          <c:showLegendKey val="0"/>
          <c:showVal val="0"/>
          <c:showCatName val="0"/>
          <c:showSerName val="0"/>
          <c:showPercent val="0"/>
          <c:showBubbleSize val="0"/>
          <c:showLeaderLines val="0"/>
        </c:dLbls>
        <c:firstSliceAng/>
      </c:pieChart>
    </c:plotArea>
    <c:legend>
      <c:legendPos/>
      <c:layout>
        <c:manualLayout>
          <c:xMode val="edge"/>
          <c:yMode val="edge"/>
          <c:x val="0"/>
          <c:y val="0.838739812374115"/>
          <c:w val="1"/>
          <c:h val="0.10964731872081757"/>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06176595576107502"/>
          <c:y val="0.20525354146957398"/>
          <c:w val="0.83572888374328613"/>
          <c:h val="0.7932131290435791"/>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7368735373020172"/>
                  <c:y val="-0.046132326126098633"/>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2"/>
              <c:numFmt formatCode="" sourceLinked="1"/>
              <c:txPr>
                <a:bodyPr/>
                <a:p>
                  <a:pPr>
                    <a:defRPr sz="1000" smtId="4294967295">
                      <a:solidFill>
                        <a:schemeClr val="tx1"/>
                      </a:solidFill>
                    </a:defRPr>
                  </a:pPr>
                  <a:endParaRPr sz="1000" smtId="4294967295">
                    <a:solidFill>
                      <a:schemeClr val="tx1"/>
                    </a:solidFill>
                  </a:endParaRPr>
                </a:p>
              </c:txPr>
              <c:showLegendKey val="0"/>
              <c:showVal val="0"/>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0922064483165741"/>
                  <c:y val="-0.03977670893073082"/>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0.231980043418558</c:v>
                </c:pt>
                <c:pt idx="1">
                  <c:v>0.108662614694527</c:v>
                </c:pt>
                <c:pt idx="2">
                  <c:v>0.00352933149355258</c:v>
                </c:pt>
                <c:pt idx="3">
                  <c:v>0.175232559741383</c:v>
                </c:pt>
                <c:pt idx="4">
                  <c:v>0.480595450651979</c:v>
                </c:pt>
              </c:numCache>
            </c:numRef>
          </c:val>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800" smtId="4294967295"/>
      </a:pPr>
      <a:endParaRPr sz="1800" smtId="4294967295"/>
    </a:p>
  </c:tx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120"/>
      <c:rAngAx val="0"/>
    </c:view3D>
    <c:plotArea>
      <c:layout>
        <c:manualLayout>
          <c:layoutTarget val="inner"/>
          <c:xMode val="edge"/>
          <c:yMode val="edge"/>
          <c:x val="0.022989438846707344"/>
          <c:y val="0.025033591315150261"/>
          <c:w val="0.89261418581008911"/>
          <c:h val="0.89523941278457642"/>
        </c:manualLayout>
      </c:layout>
      <c:pie3DChart>
        <c:varyColors val="1"/>
        <c:ser>
          <c:idx val="0"/>
          <c:order val="0"/>
          <c:tx>
            <c:strRef>
              <c:f>Sheet1!$B$1</c:f>
              <c:strCache>
                <c:ptCount val="1"/>
                <c:pt idx="0">
                  <c:v>销售额</c:v>
                </c:pt>
              </c:strCache>
            </c:strRef>
          </c:tx>
          <c:spPr>
            <a:solidFill>
              <a:srgbClr val="7030A0"/>
            </a:solidFill>
          </c:spPr>
          <c:dPt>
            <c:idx val="0"/>
            <c:invertIfNegative val="1"/>
            <c:explosion val="16"/>
            <c:spPr>
              <a:solidFill>
                <a:srgbClr val="00528A"/>
              </a:solidFill>
              <a:ln>
                <a:noFill/>
              </a:ln>
            </c:spPr>
          </c:dPt>
          <c:dPt>
            <c:idx val="1"/>
            <c:invertIfNegative val="1"/>
            <c:explosion val="4"/>
            <c:spPr>
              <a:solidFill>
                <a:schemeClr val="tx2">
                  <a:lumMod val="25000"/>
                  <a:lumOff val="75000"/>
                </a:schemeClr>
              </a:solidFill>
              <a:ln>
                <a:noFill/>
              </a:ln>
            </c:spPr>
          </c:dPt>
          <c:dLbls>
            <c:dLbl>
              <c:idx val="0"/>
              <c:layout>
                <c:manualLayout>
                  <c:x val="0.1153184175491333"/>
                  <c:y val="-0.097980238497257233"/>
                </c:manualLayout>
              </c:layout>
              <c:numFmt formatCode="" sourceLinked="1"/>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extLst/>
            </c:dLbl>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showLeaderLines val="1"/>
            <c:extLst/>
          </c:dLbls>
          <c:cat>
            <c:strRef>
              <c:f>Sheet1!$A$2:$A$3</c:f>
              <c:strCache>
                <c:ptCount val="2"/>
                <c:pt idx="0">
                  <c:v>from Hospital</c:v>
                </c:pt>
                <c:pt idx="1">
                  <c:v>from Retail pharmacy</c:v>
                </c:pt>
              </c:strCache>
            </c:strRef>
          </c:cat>
          <c:val>
            <c:numRef>
              <c:f>Sheet1!$B$2:$B$3</c:f>
              <c:numCache>
                <c:formatCode>0%</c:formatCode>
                <c:ptCount val="2"/>
                <c:pt idx="0">
                  <c:v>0.799346288546756</c:v>
                </c:pt>
                <c:pt idx="1">
                  <c:v>0.200653711453244</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020698294043540955"/>
          <c:y val="0.900387167930603"/>
          <c:w val="0.97821742296218872"/>
          <c:h val="0.097254261374473572"/>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6660367399454117"/>
          <c:y val="0.00029083059052936733"/>
          <c:w val="0.97114622592926025"/>
          <c:h val="0.68949991464614868"/>
        </c:manualLayout>
      </c:layout>
      <c:barChart>
        <c:barDir val="col"/>
        <c:grouping val="percentStacked"/>
        <c:varyColors val="0"/>
        <c:ser>
          <c:idx val="0"/>
          <c:order val="0"/>
          <c:tx>
            <c:strRef>
              <c:f>Sheet1!$A$3</c:f>
              <c:strCache>
                <c:ptCount val="1"/>
                <c:pt idx="0">
                  <c:v>Vial</c:v>
                </c:pt>
              </c:strCache>
            </c:strRef>
          </c:tx>
          <c:spPr>
            <a:solidFill>
              <a:schemeClr val="accent5"/>
            </a:solidFill>
          </c:spPr>
          <c:invertIfNegative val="0"/>
          <c:dLbls>
            <c:txPr>
              <a:bodyPr/>
              <a:p>
                <a:pPr>
                  <a:defRPr sz="1050" smtId="4294967295">
                    <a:solidFill>
                      <a:schemeClr val="tx1"/>
                    </a:solidFill>
                  </a:defRPr>
                </a:pPr>
                <a:endParaRPr sz="1050" smtId="4294967295">
                  <a:solidFill>
                    <a:schemeClr val="tx1"/>
                  </a:solidFill>
                </a:endParaRPr>
              </a:p>
            </c:txPr>
            <c:showLegendKey val="0"/>
            <c:showVal val="1"/>
            <c:showCatName val="0"/>
            <c:showSerName val="0"/>
            <c:showPercent val="0"/>
            <c:showBubbleSize val="0"/>
            <c:showLeaderLines val="0"/>
            <c:extLst/>
          </c:dLbls>
          <c:cat>
            <c:strRef>
              <c:f>Sheet1!$B$1</c:f>
              <c:strCache>
                <c:ptCount val="1"/>
                <c:pt idx="0">
                  <c:v>Insulin market sales value from Retail pharmacies</c:v>
                </c:pt>
              </c:strCache>
            </c:strRef>
          </c:cat>
          <c:val>
            <c:numRef>
              <c:f>Sheet1!$B$3</c:f>
              <c:numCache>
                <c:formatCode>0%</c:formatCode>
                <c:ptCount val="1"/>
                <c:pt idx="0">
                  <c:v>0.0365727774362245</c:v>
                </c:pt>
              </c:numCache>
            </c:numRef>
          </c:val>
        </c:ser>
        <c:ser>
          <c:idx val="1"/>
          <c:order val="1"/>
          <c:tx>
            <c:strRef>
              <c:f>Sheet1!$A$2</c:f>
              <c:strCache>
                <c:ptCount val="1"/>
                <c:pt idx="0">
                  <c:v>Cartridge or Penfill</c:v>
                </c:pt>
              </c:strCache>
            </c:strRef>
          </c:tx>
          <c:spPr>
            <a:solidFill>
              <a:schemeClr val="accent5">
                <a:lumMod val="75000"/>
              </a:schemeClr>
            </a:solidFill>
          </c:spPr>
          <c:invertIfNegative val="0"/>
          <c:dLbls>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showLeaderLines val="0"/>
            <c:extLst/>
          </c:dLbls>
          <c:cat>
            <c:strRef>
              <c:f>Sheet1!$B$1</c:f>
              <c:strCache>
                <c:ptCount val="1"/>
                <c:pt idx="0">
                  <c:v>Insulin market sales value from Retail pharmacies</c:v>
                </c:pt>
              </c:strCache>
            </c:strRef>
          </c:cat>
          <c:val>
            <c:numRef>
              <c:f>Sheet1!$B$2</c:f>
              <c:numCache>
                <c:formatCode>0%</c:formatCode>
                <c:ptCount val="1"/>
                <c:pt idx="0">
                  <c:v>0.963427222563778</c:v>
                </c:pt>
              </c:numCache>
            </c:numRef>
          </c:val>
        </c:ser>
        <c:dLbls>
          <c:showLegendKey val="0"/>
          <c:showVal val="0"/>
          <c:showCatName val="0"/>
          <c:showSerName val="0"/>
          <c:showPercent val="0"/>
          <c:showBubbleSize val="0"/>
          <c:showLeaderLines val="0"/>
        </c:dLbls>
        <c:gapWidth val="100"/>
        <c:overlap val="100"/>
        <c:axId val="136868224"/>
        <c:axId val="136869760"/>
      </c:barChart>
      <c:catAx>
        <c:axId val="136868224"/>
        <c:scaling>
          <c:orientation/>
        </c:scaling>
        <c:delete val="0"/>
        <c:axPos val="b"/>
        <c:majorTickMark val="out"/>
        <c:minorTickMark val="none"/>
        <c:txPr>
          <a:bodyPr/>
          <a:p>
            <a:pPr>
              <a:defRPr sz="1100" i="1" smtId="4294967295"/>
            </a:pPr>
            <a:endParaRPr sz="1100" i="1" smtId="4294967295"/>
          </a:p>
        </c:txPr>
        <c:crossAx val="136869760"/>
        <c:crosses val="autoZero"/>
        <c:auto val="0"/>
        <c:lblAlgn val="ctr"/>
        <c:lblOffset/>
        <c:noMultiLvlLbl val="0"/>
      </c:catAx>
      <c:valAx>
        <c:axId val="136869760"/>
        <c:scaling>
          <c:orientation/>
        </c:scaling>
        <c:delete val="1"/>
        <c:axPos val="l"/>
        <c:numFmt formatCode="0%" sourceLinked="1"/>
        <c:majorTickMark val="out"/>
        <c:minorTickMark val="none"/>
        <c:tickLblPos val="none"/>
        <c:crossAx val="136868224"/>
        <c:crossBetween val="between"/>
      </c:valAx>
    </c:plotArea>
    <c:legend>
      <c:legendPos/>
      <c:layout>
        <c:manualLayout>
          <c:xMode val="edge"/>
          <c:yMode val="edge"/>
          <c:x val="5.8806919696507975E-05"/>
          <c:y val="0.87416774034500122"/>
          <c:w val="0.99994117021560669"/>
          <c:h val="0.12389077991247177"/>
        </c:manualLayout>
      </c:layout>
      <c:overlay val="0"/>
      <c:txPr>
        <a:bodyPr/>
        <a:p>
          <a:pPr>
            <a:defRPr sz="1100" smtId="4294967295"/>
          </a:pPr>
          <a:endParaRPr sz="1100" smtId="4294967295"/>
        </a:p>
      </c:txPr>
    </c:legend>
    <c:plotVisOnly val="1"/>
    <c:dispBlanksAs val="gap"/>
    <c:showDLblsOverMax val="0"/>
  </c:chart>
  <c:txPr>
    <a:bodyPr/>
    <a:p>
      <a:pPr>
        <a:defRPr sz="1800" smtId="4294967295"/>
      </a:pPr>
      <a:endParaRPr sz="1800" smtId="4294967295"/>
    </a:p>
  </c:txPr>
  <c:externalData r:id="rId1">
    <c:autoUpdate val="0"/>
  </c:externalData>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08202636241913"/>
          <c:y val="0.00029090335010550916"/>
          <c:w val="0.53508293628692627"/>
          <c:h val="0.39271220564842224"/>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09766533225774765"/>
                  <c:y val="0.070653706789016724"/>
                </c:manualLayout>
              </c:layout>
              <c:numFmt formatCode="0%" sourceLinked="0"/>
              <c:txPr>
                <a:bodyPr/>
                <a:p>
                  <a:pPr>
                    <a:defRPr sz="1000" smtId="4294967295"/>
                  </a:pPr>
                  <a:endParaRPr sz="1000" smtId="4294967295"/>
                </a:p>
              </c:txPr>
              <c:showLegendKey val="0"/>
              <c:showVal val="1"/>
              <c:showCatName val="0"/>
              <c:showSerName val="0"/>
              <c:showPercent val="0"/>
              <c:showBubbleSize val="0"/>
              <c:extLst/>
            </c:dLbl>
            <c:dLbl>
              <c:idx val="3"/>
              <c:layout>
                <c:manualLayout>
                  <c:x val="0.13899536430835724"/>
                  <c:y val="-0.062591768801212311"/>
                </c:manualLayout>
              </c:layout>
              <c:numFmt formatCode="0%" sourceLinked="0"/>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044568669050931931"/>
                  <c:y val="0.00821349211037159"/>
                </c:manualLayout>
              </c:layout>
              <c:numFmt formatCode="0.0%" sourceLinked="0"/>
              <c:spPr/>
              <c:txPr>
                <a:bodyPr/>
                <a:p>
                  <a:pPr>
                    <a:defRPr sz="1000" smtId="4294967295"/>
                  </a:pPr>
                  <a:endParaRPr sz="1000" smtId="4294967295"/>
                </a:p>
              </c:txPr>
              <c:showLegendKey val="0"/>
              <c:showVal val="1"/>
              <c:showCatName val="0"/>
              <c:showSerName val="0"/>
              <c:showPercent val="0"/>
              <c:showBubbleSize val="0"/>
              <c:extLst/>
            </c:dLbl>
            <c:numFmt formatCode="0%" sourceLinked="0"/>
            <c:txPr>
              <a:bodyPr/>
              <a:p>
                <a:pPr>
                  <a:defRPr sz="1000" smtId="4294967295"/>
                </a:pPr>
                <a:endParaRPr sz="1000" smtId="4294967295"/>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0.108784852841734</c:v>
                </c:pt>
                <c:pt idx="1">
                  <c:v>0.0180515890991933</c:v>
                </c:pt>
                <c:pt idx="2">
                  <c:v>0.147799027041934</c:v>
                </c:pt>
                <c:pt idx="3">
                  <c:v>0.723062126195681</c:v>
                </c:pt>
                <c:pt idx="4">
                  <c:v>0.00230240482146022</c:v>
                </c:pt>
              </c:numCache>
            </c:numRef>
          </c:val>
        </c:ser>
        <c:dLbls>
          <c:showLegendKey val="0"/>
          <c:showVal val="0"/>
          <c:showCatName val="0"/>
          <c:showSerName val="0"/>
          <c:showPercent val="0"/>
          <c:showBubbleSize val="0"/>
          <c:showLeaderLines val="0"/>
        </c:dLbls>
        <c:firstSliceAng/>
      </c:pieChart>
    </c:plotArea>
    <c:legend>
      <c:legendPos/>
      <c:layout>
        <c:manualLayout>
          <c:xMode val="edge"/>
          <c:yMode val="edge"/>
          <c:x val="0"/>
          <c:y val="0.838739812374115"/>
          <c:w val="1"/>
          <c:h val="0.10964731872081757"/>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06176595576107502"/>
          <c:y val="0.20525354146957398"/>
          <c:w val="0.83572888374328613"/>
          <c:h val="0.7932131290435791"/>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7368735373020172"/>
                  <c:y val="-0.046132326126098633"/>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2"/>
              <c:numFmt formatCode="" sourceLinked="1"/>
              <c:txPr>
                <a:bodyPr/>
                <a:p>
                  <a:pPr>
                    <a:defRPr sz="1000" smtId="4294967295">
                      <a:solidFill>
                        <a:schemeClr val="tx1"/>
                      </a:solidFill>
                    </a:defRPr>
                  </a:pPr>
                  <a:endParaRPr sz="1000" smtId="4294967295">
                    <a:solidFill>
                      <a:schemeClr val="tx1"/>
                    </a:solidFill>
                  </a:endParaRPr>
                </a:p>
              </c:txPr>
              <c:showLegendKey val="0"/>
              <c:showVal val="0"/>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13065250217914581"/>
                  <c:y val="0.09402068704366684"/>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0.154750786897724</c:v>
                </c:pt>
                <c:pt idx="1">
                  <c:v>0.119176092144858</c:v>
                </c:pt>
                <c:pt idx="2">
                  <c:v>0</c:v>
                </c:pt>
                <c:pt idx="3">
                  <c:v>0.395766317318674</c:v>
                </c:pt>
                <c:pt idx="4">
                  <c:v>0.33030680363876</c:v>
                </c:pt>
              </c:numCache>
            </c:numRef>
          </c:val>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800" smtId="4294967295"/>
      </a:pPr>
      <a:endParaRPr sz="1800" smtId="4294967295"/>
    </a:p>
  </c:txPr>
  <c:externalData r:id="rId1">
    <c:autoUpdate val="0"/>
  </c:externalData>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022989438846707344"/>
          <c:y val="0.025033591315150261"/>
          <c:w val="0.89261418581008911"/>
          <c:h val="0.89523941278457642"/>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explosion val="15"/>
            <c:spPr>
              <a:solidFill>
                <a:schemeClr val="tx2">
                  <a:lumMod val="25000"/>
                  <a:lumOff val="75000"/>
                </a:schemeClr>
              </a:solidFill>
              <a:ln>
                <a:noFill/>
              </a:ln>
            </c:spPr>
          </c:dPt>
          <c:dLbls>
            <c:dLbl>
              <c:idx val="0"/>
              <c:layout>
                <c:manualLayout>
                  <c:x val="-0.20909307897090912"/>
                  <c:y val="-0.11722476035356522"/>
                </c:manualLayout>
              </c:layout>
              <c:numFmt formatCode="" sourceLinked="1"/>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extLst/>
            </c:dLbl>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showLeaderLines val="1"/>
            <c:extLst/>
          </c:dLbls>
          <c:cat>
            <c:strRef>
              <c:f>Sheet1!$A$2:$A$3</c:f>
              <c:strCache>
                <c:ptCount val="2"/>
                <c:pt idx="0">
                  <c:v>from Hospital</c:v>
                </c:pt>
                <c:pt idx="1">
                  <c:v>from Retail pharmacy</c:v>
                </c:pt>
              </c:strCache>
            </c:strRef>
          </c:cat>
          <c:val>
            <c:numRef>
              <c:f>Sheet1!$B$2:$B$3</c:f>
              <c:numCache>
                <c:formatCode>0%</c:formatCode>
                <c:ptCount val="2"/>
                <c:pt idx="0">
                  <c:v>0.788802091498018</c:v>
                </c:pt>
                <c:pt idx="1">
                  <c:v>0.211197908501983</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020698294043540955"/>
          <c:y val="0.900387167930603"/>
          <c:w val="0.97821742296218872"/>
          <c:h val="0.097254261374473572"/>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6660367399454117"/>
          <c:y val="0.00029083059052936733"/>
          <c:w val="0.97114622592926025"/>
          <c:h val="0.68949991464614868"/>
        </c:manualLayout>
      </c:layout>
      <c:barChart>
        <c:barDir val="col"/>
        <c:grouping val="percentStacked"/>
        <c:varyColors val="0"/>
        <c:ser>
          <c:idx val="0"/>
          <c:order val="0"/>
          <c:tx>
            <c:strRef>
              <c:f>Sheet1!$A$3</c:f>
              <c:strCache>
                <c:ptCount val="1"/>
                <c:pt idx="0">
                  <c:v>Vial</c:v>
                </c:pt>
              </c:strCache>
            </c:strRef>
          </c:tx>
          <c:spPr>
            <a:solidFill>
              <a:schemeClr val="accent5"/>
            </a:solidFill>
          </c:spPr>
          <c:invertIfNegative val="0"/>
          <c:dLbls>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0"/>
            <c:extLst/>
          </c:dLbls>
          <c:cat>
            <c:strRef>
              <c:f>Sheet1!$B$1</c:f>
              <c:strCache>
                <c:ptCount val="1"/>
                <c:pt idx="0">
                  <c:v>Insulin market volumes from Hospitals</c:v>
                </c:pt>
              </c:strCache>
            </c:strRef>
          </c:cat>
          <c:val>
            <c:numRef>
              <c:f>Sheet1!$B$3</c:f>
              <c:numCache>
                <c:formatCode>0%</c:formatCode>
                <c:ptCount val="1"/>
                <c:pt idx="0">
                  <c:v>0.0972135842633943</c:v>
                </c:pt>
              </c:numCache>
            </c:numRef>
          </c:val>
        </c:ser>
        <c:ser>
          <c:idx val="1"/>
          <c:order val="1"/>
          <c:tx>
            <c:strRef>
              <c:f>Sheet1!$A$2</c:f>
              <c:strCache>
                <c:ptCount val="1"/>
                <c:pt idx="0">
                  <c:v>Cartridge or Penfill</c:v>
                </c:pt>
              </c:strCache>
            </c:strRef>
          </c:tx>
          <c:spPr>
            <a:solidFill>
              <a:schemeClr val="accent5">
                <a:lumMod val="75000"/>
              </a:schemeClr>
            </a:solidFill>
          </c:spPr>
          <c:invertIfNegative val="0"/>
          <c:dLbls>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showLeaderLines val="0"/>
            <c:extLst/>
          </c:dLbls>
          <c:cat>
            <c:strRef>
              <c:f>Sheet1!$B$1</c:f>
              <c:strCache>
                <c:ptCount val="1"/>
                <c:pt idx="0">
                  <c:v>Insulin market volumes from Hospitals</c:v>
                </c:pt>
              </c:strCache>
            </c:strRef>
          </c:cat>
          <c:val>
            <c:numRef>
              <c:f>Sheet1!$B$2</c:f>
              <c:numCache>
                <c:formatCode>0%</c:formatCode>
                <c:ptCount val="1"/>
                <c:pt idx="0">
                  <c:v>0.902786415736605</c:v>
                </c:pt>
              </c:numCache>
            </c:numRef>
          </c:val>
        </c:ser>
        <c:dLbls>
          <c:showLegendKey val="0"/>
          <c:showVal val="0"/>
          <c:showCatName val="0"/>
          <c:showSerName val="0"/>
          <c:showPercent val="0"/>
          <c:showBubbleSize val="0"/>
          <c:showLeaderLines val="0"/>
        </c:dLbls>
        <c:gapWidth val="100"/>
        <c:overlap val="100"/>
        <c:axId val="138075520"/>
        <c:axId val="138085504"/>
      </c:barChart>
      <c:catAx>
        <c:axId val="138075520"/>
        <c:scaling>
          <c:orientation/>
        </c:scaling>
        <c:delete val="0"/>
        <c:axPos val="b"/>
        <c:majorTickMark val="out"/>
        <c:minorTickMark val="none"/>
        <c:txPr>
          <a:bodyPr/>
          <a:p>
            <a:pPr>
              <a:defRPr sz="1100" i="1" smtId="4294967295"/>
            </a:pPr>
            <a:endParaRPr sz="1100" i="1" smtId="4294967295"/>
          </a:p>
        </c:txPr>
        <c:crossAx val="138085504"/>
        <c:crosses val="autoZero"/>
        <c:auto val="0"/>
        <c:lblAlgn val="ctr"/>
        <c:lblOffset/>
        <c:noMultiLvlLbl val="0"/>
      </c:catAx>
      <c:valAx>
        <c:axId val="138085504"/>
        <c:scaling>
          <c:orientation/>
        </c:scaling>
        <c:delete val="1"/>
        <c:axPos val="l"/>
        <c:numFmt formatCode="0%" sourceLinked="1"/>
        <c:majorTickMark val="out"/>
        <c:minorTickMark val="none"/>
        <c:tickLblPos val="none"/>
        <c:crossAx val="138075520"/>
        <c:crossBetween val="between"/>
      </c:valAx>
    </c:plotArea>
    <c:legend>
      <c:legendPos/>
      <c:layout>
        <c:manualLayout>
          <c:xMode val="edge"/>
          <c:yMode val="edge"/>
          <c:x val="5.8806919696507975E-05"/>
          <c:y val="0.87416774034500122"/>
          <c:w val="0.99994117021560669"/>
          <c:h val="0.12389077991247177"/>
        </c:manualLayout>
      </c:layout>
      <c:overlay val="0"/>
      <c:txPr>
        <a:bodyPr/>
        <a:p>
          <a:pPr>
            <a:defRPr sz="1100" smtId="4294967295"/>
          </a:pPr>
          <a:endParaRPr sz="1100" smtId="4294967295"/>
        </a:p>
      </c:txPr>
    </c:legend>
    <c:plotVisOnly val="1"/>
    <c:dispBlanksAs val="gap"/>
    <c:showDLblsOverMax val="0"/>
  </c:chart>
  <c:txPr>
    <a:bodyPr/>
    <a:p>
      <a:pPr>
        <a:defRPr sz="1800" smtId="4294967295"/>
      </a:pPr>
      <a:endParaRPr sz="1800" smtId="4294967295"/>
    </a:p>
  </c:txPr>
  <c:externalData r:id="rId1">
    <c:autoUpdate val="0"/>
  </c:externalData>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08202636241913"/>
          <c:y val="0.00029090335010550916"/>
          <c:w val="0.53508293628692627"/>
          <c:h val="0.39271220564842224"/>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224258691072464"/>
                  <c:y val="0.069419920444488525"/>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030232634395360947"/>
                  <c:y val="0.005475661251693964"/>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0.127272417032465</c:v>
                </c:pt>
                <c:pt idx="1">
                  <c:v>0.0386614314474419</c:v>
                </c:pt>
                <c:pt idx="2">
                  <c:v>0.0954377089540625</c:v>
                </c:pt>
                <c:pt idx="3">
                  <c:v>0.730211415103013</c:v>
                </c:pt>
                <c:pt idx="4">
                  <c:v>0.00841702746302501</c:v>
                </c:pt>
              </c:numCache>
            </c:numRef>
          </c:val>
        </c:ser>
        <c:dLbls>
          <c:showLegendKey val="0"/>
          <c:showVal val="0"/>
          <c:showCatName val="0"/>
          <c:showSerName val="0"/>
          <c:showPercent val="0"/>
          <c:showBubbleSize val="0"/>
          <c:showLeaderLines val="0"/>
        </c:dLbls>
        <c:firstSliceAng/>
      </c:pieChart>
    </c:plotArea>
    <c:legend>
      <c:legendPos/>
      <c:layout>
        <c:manualLayout>
          <c:xMode val="edge"/>
          <c:yMode val="edge"/>
          <c:x val="0"/>
          <c:y val="0.838739812374115"/>
          <c:w val="1"/>
          <c:h val="0.10964731872081757"/>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06176595576107502"/>
          <c:y val="0.20525354146957398"/>
          <c:w val="0.83572888374328613"/>
          <c:h val="0.7932131290435791"/>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2883363664150238"/>
                  <c:y val="0.13023696839809418"/>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2"/>
              <c:numFmt formatCode="" sourceLinked="1"/>
              <c:txPr>
                <a:bodyPr/>
                <a:p>
                  <a:pPr>
                    <a:defRPr sz="1000" smtId="4294967295">
                      <a:solidFill>
                        <a:schemeClr val="tx1"/>
                      </a:solidFill>
                    </a:defRPr>
                  </a:pPr>
                  <a:endParaRPr sz="1000" smtId="4294967295">
                    <a:solidFill>
                      <a:schemeClr val="tx1"/>
                    </a:solidFill>
                  </a:endParaRPr>
                </a:p>
              </c:txPr>
              <c:showLegendKey val="0"/>
              <c:showVal val="0"/>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20113693177700043"/>
                  <c:y val="-0.088430307805538177"/>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0.0983151493538107</c:v>
                </c:pt>
                <c:pt idx="1">
                  <c:v>0.0457732695500998</c:v>
                </c:pt>
                <c:pt idx="2">
                  <c:v>0.000518215555382198</c:v>
                </c:pt>
                <c:pt idx="3">
                  <c:v>0.07411364708592</c:v>
                </c:pt>
                <c:pt idx="4">
                  <c:v>0.781279718454796</c:v>
                </c:pt>
              </c:numCache>
            </c:numRef>
          </c:val>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800" smtId="4294967295"/>
      </a:pPr>
      <a:endParaRPr sz="1800" smtId="4294967295"/>
    </a:p>
  </c:txPr>
  <c:externalData r:id="rId1">
    <c:autoUpdate val="0"/>
  </c:externalData>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120"/>
      <c:rAngAx val="0"/>
    </c:view3D>
    <c:plotArea>
      <c:layout>
        <c:manualLayout>
          <c:layoutTarget val="inner"/>
          <c:xMode val="edge"/>
          <c:yMode val="edge"/>
          <c:x val="0.022989438846707344"/>
          <c:y val="0.025033591315150261"/>
          <c:w val="0.89261418581008911"/>
          <c:h val="0.89523941278457642"/>
        </c:manualLayout>
      </c:layout>
      <c:pie3DChart>
        <c:varyColors val="1"/>
        <c:ser>
          <c:idx val="0"/>
          <c:order val="0"/>
          <c:tx>
            <c:strRef>
              <c:f>Sheet1!$B$1</c:f>
              <c:strCache>
                <c:ptCount val="1"/>
                <c:pt idx="0">
                  <c:v>销售额</c:v>
                </c:pt>
              </c:strCache>
            </c:strRef>
          </c:tx>
          <c:spPr>
            <a:solidFill>
              <a:srgbClr val="7030A0"/>
            </a:solidFill>
          </c:spPr>
          <c:dPt>
            <c:idx val="0"/>
            <c:invertIfNegative val="1"/>
            <c:explosion val="15"/>
            <c:spPr>
              <a:solidFill>
                <a:srgbClr val="00528A"/>
              </a:solidFill>
              <a:ln>
                <a:noFill/>
              </a:ln>
            </c:spPr>
          </c:dPt>
          <c:dPt>
            <c:idx val="1"/>
            <c:invertIfNegative val="1"/>
            <c:spPr>
              <a:solidFill>
                <a:schemeClr val="tx2">
                  <a:lumMod val="25000"/>
                  <a:lumOff val="75000"/>
                </a:schemeClr>
              </a:solidFill>
              <a:ln>
                <a:noFill/>
              </a:ln>
            </c:spPr>
          </c:dPt>
          <c:dLbls>
            <c:dLbl>
              <c:idx val="0"/>
              <c:layout>
                <c:manualLayout>
                  <c:x val="0.1153184175491333"/>
                  <c:y val="-0.097980238497257233"/>
                </c:manualLayout>
              </c:layout>
              <c:numFmt formatCode="" sourceLinked="1"/>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extLst/>
            </c:dLbl>
            <c:txPr>
              <a:bodyPr/>
              <a:p>
                <a:pPr>
                  <a:defRPr sz="1100" smtId="4294967295">
                    <a:solidFill>
                      <a:schemeClr val="bg1"/>
                    </a:solidFill>
                  </a:defRPr>
                </a:pPr>
                <a:endParaRPr sz="1100" smtId="4294967295">
                  <a:solidFill>
                    <a:schemeClr val="bg1"/>
                  </a:solidFill>
                </a:endParaRPr>
              </a:p>
            </c:txPr>
            <c:showLegendKey val="0"/>
            <c:showVal val="1"/>
            <c:showCatName val="0"/>
            <c:showSerName val="0"/>
            <c:showPercent val="0"/>
            <c:showBubbleSize val="0"/>
            <c:showLeaderLines val="1"/>
            <c:extLst/>
          </c:dLbls>
          <c:cat>
            <c:strRef>
              <c:f>Sheet1!$A$2:$A$3</c:f>
              <c:strCache>
                <c:ptCount val="2"/>
                <c:pt idx="0">
                  <c:v>from Hospital</c:v>
                </c:pt>
                <c:pt idx="1">
                  <c:v>from Retail pharmacy</c:v>
                </c:pt>
              </c:strCache>
            </c:strRef>
          </c:cat>
          <c:val>
            <c:numRef>
              <c:f>Sheet1!$B$2:$B$3</c:f>
              <c:numCache>
                <c:formatCode>0%</c:formatCode>
                <c:ptCount val="2"/>
                <c:pt idx="0">
                  <c:v>0.788802091498018</c:v>
                </c:pt>
                <c:pt idx="1">
                  <c:v>0.211197908501983</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020698294043540955"/>
          <c:y val="0.900387167930603"/>
          <c:w val="0.97821742296218872"/>
          <c:h val="0.097254261374473572"/>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6660367399454117"/>
          <c:y val="0.00029083059052936733"/>
          <c:w val="0.97114622592926025"/>
          <c:h val="0.68949991464614868"/>
        </c:manualLayout>
      </c:layout>
      <c:barChart>
        <c:barDir val="col"/>
        <c:grouping val="percentStacked"/>
        <c:varyColors val="0"/>
        <c:ser>
          <c:idx val="0"/>
          <c:order val="0"/>
          <c:tx>
            <c:strRef>
              <c:f>Sheet1!$A$3</c:f>
              <c:strCache>
                <c:ptCount val="1"/>
                <c:pt idx="0">
                  <c:v>Vial</c:v>
                </c:pt>
              </c:strCache>
            </c:strRef>
          </c:tx>
          <c:spPr>
            <a:solidFill>
              <a:schemeClr val="accent5"/>
            </a:solidFill>
          </c:spPr>
          <c:invertIfNegative val="0"/>
          <c:dLbls>
            <c:txPr>
              <a:bodyPr/>
              <a:p>
                <a:pPr>
                  <a:defRPr sz="1050" smtId="4294967295">
                    <a:solidFill>
                      <a:schemeClr val="tx1"/>
                    </a:solidFill>
                  </a:defRPr>
                </a:pPr>
                <a:endParaRPr sz="1050" smtId="4294967295">
                  <a:solidFill>
                    <a:schemeClr val="tx1"/>
                  </a:solidFill>
                </a:endParaRPr>
              </a:p>
            </c:txPr>
            <c:showLegendKey val="0"/>
            <c:showVal val="1"/>
            <c:showCatName val="0"/>
            <c:showSerName val="0"/>
            <c:showPercent val="0"/>
            <c:showBubbleSize val="0"/>
            <c:showLeaderLines val="0"/>
            <c:extLst/>
          </c:dLbls>
          <c:cat>
            <c:strRef>
              <c:f>Sheet1!$B$1</c:f>
              <c:strCache>
                <c:ptCount val="1"/>
                <c:pt idx="0">
                  <c:v>Insulin market volumes from Retail pharmacies</c:v>
                </c:pt>
              </c:strCache>
            </c:strRef>
          </c:cat>
          <c:val>
            <c:numRef>
              <c:f>Sheet1!$B$3</c:f>
              <c:numCache>
                <c:formatCode>0%</c:formatCode>
                <c:ptCount val="1"/>
                <c:pt idx="0">
                  <c:v>0.0783165401593823</c:v>
                </c:pt>
              </c:numCache>
            </c:numRef>
          </c:val>
        </c:ser>
        <c:ser>
          <c:idx val="1"/>
          <c:order val="1"/>
          <c:tx>
            <c:strRef>
              <c:f>Sheet1!$A$2</c:f>
              <c:strCache>
                <c:ptCount val="1"/>
                <c:pt idx="0">
                  <c:v>Cartridge or Penfill</c:v>
                </c:pt>
              </c:strCache>
            </c:strRef>
          </c:tx>
          <c:spPr>
            <a:solidFill>
              <a:schemeClr val="accent5">
                <a:lumMod val="75000"/>
              </a:schemeClr>
            </a:solidFill>
          </c:spPr>
          <c:invertIfNegative val="0"/>
          <c:dLbls>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showLeaderLines val="0"/>
            <c:extLst/>
          </c:dLbls>
          <c:cat>
            <c:strRef>
              <c:f>Sheet1!$B$1</c:f>
              <c:strCache>
                <c:ptCount val="1"/>
                <c:pt idx="0">
                  <c:v>Insulin market volumes from Retail pharmacies</c:v>
                </c:pt>
              </c:strCache>
            </c:strRef>
          </c:cat>
          <c:val>
            <c:numRef>
              <c:f>Sheet1!$B$2</c:f>
              <c:numCache>
                <c:formatCode>0%</c:formatCode>
                <c:ptCount val="1"/>
                <c:pt idx="0">
                  <c:v>0.921683459840618</c:v>
                </c:pt>
              </c:numCache>
            </c:numRef>
          </c:val>
        </c:ser>
        <c:dLbls>
          <c:showLegendKey val="0"/>
          <c:showVal val="0"/>
          <c:showCatName val="0"/>
          <c:showSerName val="0"/>
          <c:showPercent val="0"/>
          <c:showBubbleSize val="0"/>
          <c:showLeaderLines val="0"/>
        </c:dLbls>
        <c:gapWidth val="100"/>
        <c:overlap val="100"/>
        <c:axId val="138441472"/>
        <c:axId val="138443008"/>
      </c:barChart>
      <c:catAx>
        <c:axId val="138441472"/>
        <c:scaling>
          <c:orientation/>
        </c:scaling>
        <c:delete val="0"/>
        <c:axPos val="b"/>
        <c:majorTickMark val="out"/>
        <c:minorTickMark val="none"/>
        <c:txPr>
          <a:bodyPr/>
          <a:p>
            <a:pPr>
              <a:defRPr sz="1100" i="1" smtId="4294967295"/>
            </a:pPr>
            <a:endParaRPr sz="1100" i="1" smtId="4294967295"/>
          </a:p>
        </c:txPr>
        <c:crossAx val="138443008"/>
        <c:crosses val="autoZero"/>
        <c:auto val="0"/>
        <c:lblAlgn val="ctr"/>
        <c:lblOffset/>
        <c:noMultiLvlLbl val="0"/>
      </c:catAx>
      <c:valAx>
        <c:axId val="138443008"/>
        <c:scaling>
          <c:orientation/>
        </c:scaling>
        <c:delete val="1"/>
        <c:axPos val="l"/>
        <c:numFmt formatCode="0%" sourceLinked="1"/>
        <c:majorTickMark val="out"/>
        <c:minorTickMark val="none"/>
        <c:tickLblPos val="none"/>
        <c:crossAx val="138441472"/>
        <c:crossBetween val="between"/>
      </c:valAx>
    </c:plotArea>
    <c:legend>
      <c:legendPos/>
      <c:layout>
        <c:manualLayout>
          <c:xMode val="edge"/>
          <c:yMode val="edge"/>
          <c:x val="5.8806919696507975E-05"/>
          <c:y val="0.87416774034500122"/>
          <c:w val="0.99994117021560669"/>
          <c:h val="0.12389077991247177"/>
        </c:manualLayout>
      </c:layout>
      <c:overlay val="0"/>
      <c:txPr>
        <a:bodyPr/>
        <a:p>
          <a:pPr>
            <a:defRPr sz="1100" smtId="4294967295"/>
          </a:pPr>
          <a:endParaRPr sz="1100" smtId="4294967295"/>
        </a:p>
      </c:txPr>
    </c:legend>
    <c:plotVisOnly val="1"/>
    <c:dispBlanksAs val="gap"/>
    <c:showDLblsOverMax val="0"/>
  </c:chart>
  <c:txPr>
    <a:bodyPr/>
    <a:p>
      <a:pPr>
        <a:defRPr sz="1800" smtId="4294967295"/>
      </a:pPr>
      <a:endParaRPr sz="1800" smtId="4294967295"/>
    </a:p>
  </c:txPr>
  <c:externalData r:id="rId1">
    <c:autoUpdate val="0"/>
  </c:externalData>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108202636241913"/>
          <c:y val="0.00029090335010550916"/>
          <c:w val="0.53508293628692627"/>
          <c:h val="0.39271220564842224"/>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224258691072464"/>
                  <c:y val="0.069419920444488525"/>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2"/>
              <c:layout>
                <c:manualLayout>
                  <c:x val="-0.068571999669075012"/>
                  <c:y val="0.03441065177321434"/>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027501564472913742"/>
                  <c:y val="0.002737830625846982"/>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0.107831249459519</c:v>
                </c:pt>
                <c:pt idx="1">
                  <c:v>0.0210557008452033</c:v>
                </c:pt>
                <c:pt idx="2">
                  <c:v>0.0494546428697025</c:v>
                </c:pt>
                <c:pt idx="3">
                  <c:v>0.815262252831852</c:v>
                </c:pt>
                <c:pt idx="4">
                  <c:v>0.00639615399372406</c:v>
                </c:pt>
              </c:numCache>
            </c:numRef>
          </c:val>
        </c:ser>
        <c:dLbls>
          <c:showLegendKey val="0"/>
          <c:showVal val="0"/>
          <c:showCatName val="0"/>
          <c:showSerName val="0"/>
          <c:showPercent val="0"/>
          <c:showBubbleSize val="0"/>
          <c:showLeaderLines val="0"/>
        </c:dLbls>
        <c:firstSliceAng/>
      </c:pieChart>
    </c:plotArea>
    <c:legend>
      <c:legendPos/>
      <c:layout>
        <c:manualLayout>
          <c:xMode val="edge"/>
          <c:yMode val="edge"/>
          <c:x val="0"/>
          <c:y val="0.838739812374115"/>
          <c:w val="1"/>
          <c:h val="0.10964731872081757"/>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06176595576107502"/>
          <c:y val="0.20525354146957398"/>
          <c:w val="0.83572888374328613"/>
          <c:h val="0.7932131290435791"/>
        </c:manualLayout>
      </c:layout>
      <c:pieChart>
        <c:varyColors val="1"/>
        <c:ser>
          <c:idx val="0"/>
          <c:order val="0"/>
          <c:tx>
            <c:strRef>
              <c:f>Sheet1!$B$1</c:f>
              <c:strCache>
                <c:ptCount val="1"/>
                <c:pt idx="0">
                  <c:v>Insulin market sales value from Hospitals</c:v>
                </c:pt>
              </c:strCache>
            </c:strRef>
          </c:tx>
          <c:spPr>
            <a:solidFill>
              <a:schemeClr val="bg2">
                <a:lumMod val="20000"/>
                <a:lumOff val="80000"/>
              </a:schemeClr>
            </a:solidFill>
          </c:spPr>
          <c:dPt>
            <c:idx val="1"/>
            <c:invertIfNegative val="1"/>
            <c:spPr>
              <a:solidFill>
                <a:schemeClr val="bg2">
                  <a:lumMod val="40000"/>
                  <a:lumOff val="60000"/>
                </a:schemeClr>
              </a:solidFill>
            </c:spPr>
          </c:dPt>
          <c:dPt>
            <c:idx val="2"/>
            <c:invertIfNegative val="1"/>
            <c:spPr>
              <a:solidFill>
                <a:schemeClr val="bg2">
                  <a:lumMod val="60000"/>
                  <a:lumOff val="40000"/>
                </a:schemeClr>
              </a:solidFill>
            </c:spPr>
          </c:dPt>
          <c:dPt>
            <c:idx val="3"/>
            <c:invertIfNegative val="1"/>
            <c:spPr>
              <a:solidFill>
                <a:schemeClr val="bg2">
                  <a:lumMod val="75000"/>
                </a:schemeClr>
              </a:solidFill>
            </c:spPr>
          </c:dPt>
          <c:dPt>
            <c:idx val="4"/>
            <c:invertIfNegative val="1"/>
            <c:spPr>
              <a:solidFill>
                <a:schemeClr val="accent4">
                  <a:lumMod val="25000"/>
                  <a:lumOff val="75000"/>
                </a:schemeClr>
              </a:solidFill>
            </c:spPr>
          </c:dPt>
          <c:dLbls>
            <c:dLbl>
              <c:idx val="1"/>
              <c:layout>
                <c:manualLayout>
                  <c:x val="-0.14164897799491882"/>
                  <c:y val="0.11199186742305756"/>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dLbl>
              <c:idx val="2"/>
              <c:numFmt formatCode="" sourceLinked="1"/>
              <c:txPr>
                <a:bodyPr/>
                <a:p>
                  <a:pPr>
                    <a:defRPr sz="1000" smtId="4294967295">
                      <a:solidFill>
                        <a:schemeClr val="tx1"/>
                      </a:solidFill>
                    </a:defRPr>
                  </a:pPr>
                  <a:endParaRPr sz="1000" smtId="4294967295">
                    <a:solidFill>
                      <a:schemeClr val="tx1"/>
                    </a:solidFill>
                  </a:endParaRPr>
                </a:p>
              </c:txPr>
              <c:showLegendKey val="0"/>
              <c:showVal val="0"/>
              <c:showCatName val="0"/>
              <c:showSerName val="0"/>
              <c:showPercent val="0"/>
              <c:showBubbleSize val="0"/>
              <c:extLst/>
            </c:dLbl>
            <c:dLbl>
              <c:idx val="3"/>
              <c:numFmt formatCode="" sourceLinked="1"/>
              <c:spPr/>
              <c:txPr>
                <a:bodyPr/>
                <a:p>
                  <a:pPr>
                    <a:defRPr sz="1000" smtId="4294967295">
                      <a:solidFill>
                        <a:schemeClr val="bg1"/>
                      </a:solidFill>
                    </a:defRPr>
                  </a:pPr>
                  <a:endParaRPr sz="1000" smtId="4294967295">
                    <a:solidFill>
                      <a:schemeClr val="bg1"/>
                    </a:solidFill>
                  </a:endParaRPr>
                </a:p>
              </c:txPr>
              <c:showLegendKey val="0"/>
              <c:showVal val="1"/>
              <c:showCatName val="0"/>
              <c:showSerName val="0"/>
              <c:showPercent val="0"/>
              <c:showBubbleSize val="0"/>
              <c:extLst/>
            </c:dLbl>
            <c:dLbl>
              <c:idx val="4"/>
              <c:layout>
                <c:manualLayout>
                  <c:x val="0.16269087791442871"/>
                  <c:y val="0.039285384118556976"/>
                </c:manualLayout>
              </c:layout>
              <c:numFmt formatCode="" sourceLinked="1"/>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extLst/>
            </c:dLbl>
            <c:txPr>
              <a:bodyPr/>
              <a:p>
                <a:pPr>
                  <a:defRPr sz="1000" smtId="4294967295">
                    <a:solidFill>
                      <a:schemeClr val="tx1"/>
                    </a:solidFill>
                  </a:defRPr>
                </a:pPr>
                <a:endParaRPr sz="1000" smtId="4294967295">
                  <a:solidFill>
                    <a:schemeClr val="tx1"/>
                  </a:solidFill>
                </a:endParaRPr>
              </a:p>
            </c:txPr>
            <c:showLegendKey val="0"/>
            <c:showVal val="1"/>
            <c:showCatName val="0"/>
            <c:showSerName val="0"/>
            <c:showPercent val="0"/>
            <c:showBubbleSize val="0"/>
            <c:showLeaderLines val="1"/>
            <c:extLst/>
          </c:dLbls>
          <c:cat>
            <c:strRef>
              <c:f>Sheet1!$A$2:$A$6</c:f>
              <c:strCache>
                <c:ptCount val="5"/>
                <c:pt idx="0">
                  <c:v>Fast-acting</c:v>
                </c:pt>
                <c:pt idx="1">
                  <c:v>Intermed-acting</c:v>
                </c:pt>
                <c:pt idx="2">
                  <c:v>Long-acting</c:v>
                </c:pt>
                <c:pt idx="3">
                  <c:v>Premix</c:v>
                </c:pt>
                <c:pt idx="4">
                  <c:v>Animal insulin</c:v>
                </c:pt>
              </c:strCache>
            </c:strRef>
          </c:cat>
          <c:val>
            <c:numRef>
              <c:f>Sheet1!$B$2:$B$6</c:f>
              <c:numCache>
                <c:formatCode>0%</c:formatCode>
                <c:ptCount val="5"/>
                <c:pt idx="0">
                  <c:v>0.0963694028585591</c:v>
                </c:pt>
                <c:pt idx="1">
                  <c:v>0.0648721872007986</c:v>
                </c:pt>
                <c:pt idx="2">
                  <c:v>0</c:v>
                </c:pt>
                <c:pt idx="3">
                  <c:v>0.214076011170737</c:v>
                </c:pt>
                <c:pt idx="4">
                  <c:v>0.624682398769906</c:v>
                </c:pt>
              </c:numCache>
            </c:numRef>
          </c:val>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800" smtId="4294967295"/>
      </a:pPr>
      <a:endParaRPr sz="1800" smtId="4294967295"/>
    </a:p>
  </c:txPr>
  <c:externalData r:id="rId1">
    <c:autoUpdate val="0"/>
  </c:externalData>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10350570827722549"/>
          <c:y val="0.001119225868023932"/>
          <c:w val="0.78525906801223755"/>
          <c:h val="0.78762412071228027"/>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spPr>
              <a:solidFill>
                <a:srgbClr val="ED4F44"/>
              </a:solidFill>
              <a:ln>
                <a:noFill/>
              </a:ln>
            </c:spPr>
          </c:dPt>
          <c:dPt>
            <c:idx val="2"/>
            <c:invertIfNegative val="1"/>
            <c:spPr>
              <a:solidFill>
                <a:srgbClr val="00B0F0"/>
              </a:solidFill>
            </c:spPr>
          </c:dPt>
          <c:dPt>
            <c:idx val="3"/>
            <c:invertIfNegative val="1"/>
            <c:spPr>
              <a:solidFill>
                <a:schemeClr val="accent5"/>
              </a:solidFill>
            </c:spPr>
          </c:dPt>
          <c:dPt>
            <c:idx val="4"/>
            <c:invertIfNegative val="1"/>
            <c:spPr>
              <a:solidFill>
                <a:srgbClr val="92D050"/>
              </a:solidFill>
            </c:spPr>
          </c:dPt>
          <c:dPt>
            <c:idx val="5"/>
            <c:invertIfNegative val="1"/>
            <c:spPr>
              <a:solidFill>
                <a:srgbClr val="FFC000"/>
              </a:solidFill>
            </c:spPr>
          </c:dPt>
          <c:dPt>
            <c:idx val="6"/>
            <c:invertIfNegative val="1"/>
            <c:spPr>
              <a:solidFill>
                <a:schemeClr val="bg1">
                  <a:lumMod val="75000"/>
                </a:schemeClr>
              </a:solidFill>
            </c:spPr>
          </c:dPt>
          <c:dLbls>
            <c:dLbl>
              <c:idx val="0"/>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dLbl>
              <c:idx val="1"/>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txPr>
              <a:bodyPr/>
              <a:p>
                <a:pPr>
                  <a:defRPr sz="1100" smtId="4294967295"/>
                </a:pPr>
                <a:endParaRPr sz="1100" smtId="4294967295"/>
              </a:p>
            </c:txPr>
            <c:dLblPos val="inEnd"/>
            <c:showLegendKey val="0"/>
            <c:showVal val="1"/>
            <c:showCatName val="0"/>
            <c:showSerName val="0"/>
            <c:showPercent val="0"/>
            <c:showBubbleSize val="0"/>
            <c:showLeaderLines val="1"/>
            <c:extLst/>
          </c:dLbls>
          <c:cat>
            <c:strRef>
              <c:f>Sheet1!$A$2:$A$8</c:f>
              <c:strCache>
                <c:ptCount val="7"/>
                <c:pt idx="0">
                  <c:v>Novo Nordisk</c:v>
                </c:pt>
                <c:pt idx="1">
                  <c:v>Eli Lilly</c:v>
                </c:pt>
                <c:pt idx="2">
                  <c:v>Sanofi</c:v>
                </c:pt>
                <c:pt idx="3">
                  <c:v>BJ Gan Li</c:v>
                </c:pt>
                <c:pt idx="4">
                  <c:v>Bayer</c:v>
                </c:pt>
                <c:pt idx="5">
                  <c:v>Dong Bao</c:v>
                </c:pt>
                <c:pt idx="6">
                  <c:v>Others*</c:v>
                </c:pt>
              </c:strCache>
            </c:strRef>
          </c:cat>
          <c:val>
            <c:numRef>
              <c:f>Sheet1!$B$2:$B$8</c:f>
              <c:numCache>
                <c:formatCode>0%</c:formatCode>
                <c:ptCount val="7"/>
                <c:pt idx="0">
                  <c:v>0.611730769230769</c:v>
                </c:pt>
                <c:pt idx="1">
                  <c:v>0.195384615384615</c:v>
                </c:pt>
                <c:pt idx="2">
                  <c:v>0.0701923076923077</c:v>
                </c:pt>
                <c:pt idx="3">
                  <c:v>0.0236538461538462</c:v>
                </c:pt>
                <c:pt idx="4">
                  <c:v>0.0109615384615386</c:v>
                </c:pt>
                <c:pt idx="5">
                  <c:v>0.0246153846153846</c:v>
                </c:pt>
                <c:pt idx="6">
                  <c:v>0.0634615384615385</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12421929091215134"/>
          <c:y val="0.70309275388717651"/>
          <c:w val="0.80568224191665649"/>
          <c:h val="0.24608895182609558"/>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10350570827722549"/>
          <c:y val="0.001119225868023932"/>
          <c:w val="0.78525906801223755"/>
          <c:h val="0.78762412071228027"/>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spPr>
              <a:solidFill>
                <a:srgbClr val="ED4F44"/>
              </a:solidFill>
              <a:ln>
                <a:noFill/>
              </a:ln>
            </c:spPr>
          </c:dPt>
          <c:dPt>
            <c:idx val="2"/>
            <c:invertIfNegative val="1"/>
            <c:spPr>
              <a:solidFill>
                <a:srgbClr val="00B0F0"/>
              </a:solidFill>
            </c:spPr>
          </c:dPt>
          <c:dPt>
            <c:idx val="3"/>
            <c:invertIfNegative val="1"/>
            <c:spPr>
              <a:solidFill>
                <a:schemeClr val="accent5"/>
              </a:solidFill>
            </c:spPr>
          </c:dPt>
          <c:dPt>
            <c:idx val="4"/>
            <c:invertIfNegative val="1"/>
            <c:spPr>
              <a:solidFill>
                <a:srgbClr val="92D050"/>
              </a:solidFill>
            </c:spPr>
          </c:dPt>
          <c:dPt>
            <c:idx val="5"/>
            <c:invertIfNegative val="1"/>
            <c:spPr>
              <a:solidFill>
                <a:srgbClr val="FFC000"/>
              </a:solidFill>
            </c:spPr>
          </c:dPt>
          <c:dPt>
            <c:idx val="6"/>
            <c:invertIfNegative val="1"/>
            <c:spPr>
              <a:solidFill>
                <a:schemeClr val="bg1">
                  <a:lumMod val="75000"/>
                </a:schemeClr>
              </a:solidFill>
            </c:spPr>
          </c:dPt>
          <c:dLbls>
            <c:dLbl>
              <c:idx val="0"/>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dLbl>
              <c:idx val="1"/>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txPr>
              <a:bodyPr/>
              <a:p>
                <a:pPr>
                  <a:defRPr sz="1100" smtId="4294967295"/>
                </a:pPr>
                <a:endParaRPr sz="1100" smtId="4294967295"/>
              </a:p>
            </c:txPr>
            <c:dLblPos val="inEnd"/>
            <c:showLegendKey val="0"/>
            <c:showVal val="1"/>
            <c:showCatName val="0"/>
            <c:showSerName val="0"/>
            <c:showPercent val="0"/>
            <c:showBubbleSize val="0"/>
            <c:showLeaderLines val="1"/>
            <c:extLst/>
          </c:dLbls>
          <c:cat>
            <c:strRef>
              <c:f>Sheet1!$A$2:$A$8</c:f>
              <c:strCache>
                <c:ptCount val="7"/>
                <c:pt idx="0">
                  <c:v>Novo Nordisk</c:v>
                </c:pt>
                <c:pt idx="1">
                  <c:v>Eli Lilly</c:v>
                </c:pt>
                <c:pt idx="2">
                  <c:v>Sanofi</c:v>
                </c:pt>
                <c:pt idx="3">
                  <c:v>BJ Gan Li</c:v>
                </c:pt>
                <c:pt idx="4">
                  <c:v>Bayer</c:v>
                </c:pt>
                <c:pt idx="5">
                  <c:v>Dong Bao</c:v>
                </c:pt>
                <c:pt idx="6">
                  <c:v>Others*</c:v>
                </c:pt>
              </c:strCache>
            </c:strRef>
          </c:cat>
          <c:val>
            <c:numRef>
              <c:f>Sheet1!$B$2:$B$8</c:f>
              <c:numCache>
                <c:formatCode>0%</c:formatCode>
                <c:ptCount val="7"/>
                <c:pt idx="0">
                  <c:v>0.554800000000001</c:v>
                </c:pt>
                <c:pt idx="1">
                  <c:v>0.13</c:v>
                </c:pt>
                <c:pt idx="2">
                  <c:v>0.0392</c:v>
                </c:pt>
                <c:pt idx="3">
                  <c:v>0.0236</c:v>
                </c:pt>
                <c:pt idx="4">
                  <c:v>0.0164</c:v>
                </c:pt>
                <c:pt idx="5">
                  <c:v>0.0916</c:v>
                </c:pt>
                <c:pt idx="6">
                  <c:v>0.1444</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12421929091215134"/>
          <c:y val="0.70309275388717651"/>
          <c:w val="0.80568224191665649"/>
          <c:h val="0.24608895182609558"/>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10350570827722549"/>
          <c:y val="0.001119225868023932"/>
          <c:w val="0.78525906801223755"/>
          <c:h val="0.78762412071228027"/>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spPr>
              <a:solidFill>
                <a:srgbClr val="ED4F44"/>
              </a:solidFill>
              <a:ln>
                <a:noFill/>
              </a:ln>
            </c:spPr>
          </c:dPt>
          <c:dPt>
            <c:idx val="2"/>
            <c:invertIfNegative val="1"/>
            <c:spPr>
              <a:solidFill>
                <a:srgbClr val="00B0F0"/>
              </a:solidFill>
            </c:spPr>
          </c:dPt>
          <c:dPt>
            <c:idx val="3"/>
            <c:invertIfNegative val="1"/>
            <c:spPr>
              <a:solidFill>
                <a:schemeClr val="accent5"/>
              </a:solidFill>
            </c:spPr>
          </c:dPt>
          <c:dPt>
            <c:idx val="4"/>
            <c:invertIfNegative val="1"/>
            <c:spPr>
              <a:solidFill>
                <a:srgbClr val="92D050"/>
              </a:solidFill>
            </c:spPr>
          </c:dPt>
          <c:dPt>
            <c:idx val="5"/>
            <c:invertIfNegative val="1"/>
            <c:spPr>
              <a:solidFill>
                <a:srgbClr val="FFC000"/>
              </a:solidFill>
            </c:spPr>
          </c:dPt>
          <c:dPt>
            <c:idx val="6"/>
            <c:invertIfNegative val="1"/>
            <c:spPr>
              <a:solidFill>
                <a:schemeClr val="bg1">
                  <a:lumMod val="75000"/>
                </a:schemeClr>
              </a:solidFill>
            </c:spPr>
          </c:dPt>
          <c:dLbls>
            <c:dLbl>
              <c:idx val="0"/>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dLbl>
              <c:idx val="1"/>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txPr>
              <a:bodyPr/>
              <a:p>
                <a:pPr>
                  <a:defRPr sz="1100" smtId="4294967295"/>
                </a:pPr>
                <a:endParaRPr sz="1100" smtId="4294967295"/>
              </a:p>
            </c:txPr>
            <c:dLblPos val="inEnd"/>
            <c:showLegendKey val="0"/>
            <c:showVal val="1"/>
            <c:showCatName val="0"/>
            <c:showSerName val="0"/>
            <c:showPercent val="0"/>
            <c:showBubbleSize val="0"/>
            <c:showLeaderLines val="1"/>
            <c:extLst/>
          </c:dLbls>
          <c:cat>
            <c:strRef>
              <c:f>Sheet1!$A$2:$A$8</c:f>
              <c:strCache>
                <c:ptCount val="7"/>
                <c:pt idx="0">
                  <c:v>Novo Nordisk</c:v>
                </c:pt>
                <c:pt idx="1">
                  <c:v>Eli Lilly</c:v>
                </c:pt>
                <c:pt idx="2">
                  <c:v>Sanofi</c:v>
                </c:pt>
                <c:pt idx="3">
                  <c:v>BJ Gan Li</c:v>
                </c:pt>
                <c:pt idx="4">
                  <c:v>Bayer</c:v>
                </c:pt>
                <c:pt idx="5">
                  <c:v>Dong Bao</c:v>
                </c:pt>
                <c:pt idx="6">
                  <c:v>Others*</c:v>
                </c:pt>
              </c:strCache>
            </c:strRef>
          </c:cat>
          <c:val>
            <c:numRef>
              <c:f>Sheet1!$B$2:$B$8</c:f>
              <c:numCache>
                <c:formatCode>0%</c:formatCode>
                <c:ptCount val="7"/>
                <c:pt idx="0">
                  <c:v>0.46</c:v>
                </c:pt>
                <c:pt idx="1">
                  <c:v>0.45</c:v>
                </c:pt>
                <c:pt idx="5">
                  <c:v>0.07</c:v>
                </c:pt>
                <c:pt idx="6">
                  <c:v>0.02</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12421929091215134"/>
          <c:y val="0.70309275388717651"/>
          <c:w val="0.80568224191665649"/>
          <c:h val="0.24608895182609558"/>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40"/>
      <c:rotY val="310"/>
      <c:rAngAx val="0"/>
    </c:view3D>
    <c:plotArea>
      <c:layout>
        <c:manualLayout>
          <c:layoutTarget val="inner"/>
          <c:xMode val="edge"/>
          <c:yMode val="edge"/>
          <c:x val="0.10350570827722549"/>
          <c:y val="0.001119225868023932"/>
          <c:w val="0.78525906801223755"/>
          <c:h val="0.78762412071228027"/>
        </c:manualLayout>
      </c:layout>
      <c:pie3DChart>
        <c:varyColors val="1"/>
        <c:ser>
          <c:idx val="0"/>
          <c:order val="0"/>
          <c:tx>
            <c:strRef>
              <c:f>Sheet1!$B$1</c:f>
              <c:strCache>
                <c:ptCount val="1"/>
                <c:pt idx="0">
                  <c:v>销售额</c:v>
                </c:pt>
              </c:strCache>
            </c:strRef>
          </c:tx>
          <c:spPr>
            <a:solidFill>
              <a:srgbClr val="7030A0"/>
            </a:solidFill>
          </c:spPr>
          <c:dPt>
            <c:idx val="0"/>
            <c:invertIfNegative val="1"/>
            <c:spPr>
              <a:solidFill>
                <a:srgbClr val="00528A"/>
              </a:solidFill>
              <a:ln>
                <a:noFill/>
              </a:ln>
            </c:spPr>
          </c:dPt>
          <c:dPt>
            <c:idx val="1"/>
            <c:invertIfNegative val="1"/>
            <c:spPr>
              <a:solidFill>
                <a:srgbClr val="ED4F44"/>
              </a:solidFill>
              <a:ln>
                <a:noFill/>
              </a:ln>
            </c:spPr>
          </c:dPt>
          <c:dPt>
            <c:idx val="2"/>
            <c:invertIfNegative val="1"/>
            <c:spPr>
              <a:solidFill>
                <a:srgbClr val="00B0F0"/>
              </a:solidFill>
            </c:spPr>
          </c:dPt>
          <c:dPt>
            <c:idx val="3"/>
            <c:invertIfNegative val="1"/>
            <c:spPr>
              <a:solidFill>
                <a:schemeClr val="accent5"/>
              </a:solidFill>
            </c:spPr>
          </c:dPt>
          <c:dPt>
            <c:idx val="4"/>
            <c:invertIfNegative val="1"/>
            <c:spPr>
              <a:solidFill>
                <a:srgbClr val="92D050"/>
              </a:solidFill>
            </c:spPr>
          </c:dPt>
          <c:dPt>
            <c:idx val="5"/>
            <c:invertIfNegative val="1"/>
            <c:spPr>
              <a:solidFill>
                <a:srgbClr val="FFC000"/>
              </a:solidFill>
            </c:spPr>
          </c:dPt>
          <c:dPt>
            <c:idx val="6"/>
            <c:invertIfNegative val="1"/>
            <c:spPr>
              <a:solidFill>
                <a:schemeClr val="bg1">
                  <a:lumMod val="75000"/>
                </a:schemeClr>
              </a:solidFill>
            </c:spPr>
          </c:dPt>
          <c:dLbls>
            <c:dLbl>
              <c:idx val="0"/>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dLbl>
              <c:idx val="1"/>
              <c:numFmt formatCode="" sourceLinked="1"/>
              <c:spPr/>
              <c:txPr>
                <a:bodyPr/>
                <a:p>
                  <a:pPr>
                    <a:defRPr sz="1100" smtId="4294967295">
                      <a:solidFill>
                        <a:schemeClr val="bg1"/>
                      </a:solidFill>
                    </a:defRPr>
                  </a:pPr>
                  <a:endParaRPr sz="1100" smtId="4294967295">
                    <a:solidFill>
                      <a:schemeClr val="bg1"/>
                    </a:solidFill>
                  </a:endParaRPr>
                </a:p>
              </c:txPr>
              <c:dLblPos val="inEnd"/>
              <c:showLegendKey val="0"/>
              <c:showVal val="1"/>
              <c:showCatName val="0"/>
              <c:showSerName val="0"/>
              <c:showPercent val="0"/>
              <c:showBubbleSize val="0"/>
              <c:extLst/>
            </c:dLbl>
            <c:txPr>
              <a:bodyPr/>
              <a:p>
                <a:pPr>
                  <a:defRPr sz="1100" smtId="4294967295"/>
                </a:pPr>
                <a:endParaRPr sz="1100" smtId="4294967295"/>
              </a:p>
            </c:txPr>
            <c:dLblPos val="inEnd"/>
            <c:showLegendKey val="0"/>
            <c:showVal val="1"/>
            <c:showCatName val="0"/>
            <c:showSerName val="0"/>
            <c:showPercent val="0"/>
            <c:showBubbleSize val="0"/>
            <c:showLeaderLines val="1"/>
            <c:extLst/>
          </c:dLbls>
          <c:cat>
            <c:strRef>
              <c:f>Sheet1!$A$2:$A$8</c:f>
              <c:strCache>
                <c:ptCount val="7"/>
                <c:pt idx="0">
                  <c:v>Novo Nordisk</c:v>
                </c:pt>
                <c:pt idx="1">
                  <c:v>Eli Lilly</c:v>
                </c:pt>
                <c:pt idx="2">
                  <c:v>Sanofi</c:v>
                </c:pt>
                <c:pt idx="3">
                  <c:v>BJ Gan Li</c:v>
                </c:pt>
                <c:pt idx="4">
                  <c:v>Bayer</c:v>
                </c:pt>
                <c:pt idx="5">
                  <c:v>Dong Bao</c:v>
                </c:pt>
                <c:pt idx="6">
                  <c:v>Others*</c:v>
                </c:pt>
              </c:strCache>
            </c:strRef>
          </c:cat>
          <c:val>
            <c:numRef>
              <c:f>Sheet1!$B$2:$B$8</c:f>
              <c:numCache>
                <c:formatCode>0%</c:formatCode>
                <c:ptCount val="7"/>
                <c:pt idx="0">
                  <c:v>0.700000000000001</c:v>
                </c:pt>
                <c:pt idx="1">
                  <c:v>0.12</c:v>
                </c:pt>
                <c:pt idx="2">
                  <c:v>0.03</c:v>
                </c:pt>
                <c:pt idx="3">
                  <c:v>0.02</c:v>
                </c:pt>
                <c:pt idx="5">
                  <c:v>0.07</c:v>
                </c:pt>
                <c:pt idx="6">
                  <c:v>0.06</c:v>
                </c:pt>
              </c:numCache>
            </c:numRef>
          </c:val>
        </c:ser>
        <c:dLbls>
          <c:showLegendKey val="0"/>
          <c:showVal val="0"/>
          <c:showCatName val="0"/>
          <c:showSerName val="0"/>
          <c:showPercent val="0"/>
          <c:showBubbleSize val="0"/>
          <c:showLeaderLines val="0"/>
        </c:dLbls>
      </c:pie3DChart>
    </c:plotArea>
    <c:legend>
      <c:legendPos/>
      <c:layout>
        <c:manualLayout>
          <c:xMode val="edge"/>
          <c:yMode val="edge"/>
          <c:x val="0.12421929091215134"/>
          <c:y val="0.70309275388717651"/>
          <c:w val="0.80568224191665649"/>
          <c:h val="0.24608895182609558"/>
        </c:manualLayout>
      </c:layout>
      <c:overlay val="0"/>
      <c:txPr>
        <a:bodyPr/>
        <a:p>
          <a:pPr>
            <a:defRPr sz="1100" smtId="4294967295"/>
          </a:pPr>
          <a:endParaRPr sz="11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7.emf" /><Relationship Id="rId3" Type="http://schemas.openxmlformats.org/officeDocument/2006/relationships/image" Target="../media/image8.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12.emf" /><Relationship Id="rId3" Type="http://schemas.openxmlformats.org/officeDocument/2006/relationships/image" Target="../media/image13.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14.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15.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16.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17.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19.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20.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6.emf" /><Relationship Id="rId2" Type="http://schemas.openxmlformats.org/officeDocument/2006/relationships/image" Target="../media/image21.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22.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E6DD04-5A17-43B0-ACAC-E33F54C2E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057FB6-52B2-4068-A3FC-B4F9C95EB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C1C6DE-76EA-4F65-81EE-23E1564FB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59BE9A-36DC-4671-B6D8-39624A95B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8C3A90-78DA-42EC-857D-CB2D91D1BC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4DB93A-9923-4753-A735-404CB638D1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71BB08-B737-451F-BDEB-CF06173CD1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7EABFA-B9DD-4D23-BD88-E9DDEF0DE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B35728-DB14-4F55-9C38-3812F83D9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FDBCD-5F26-4FE7-A955-C78E37A06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0AD9D-51D6-49AF-A8A0-7BEA22B09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6" name="Title 1"/>
          <p:cNvSpPr>
            <a:spLocks noGrp="1"/>
          </p:cNvSpPr>
          <p:nvPr>
            <p:ph type="title"/>
          </p:nvPr>
        </p:nvSpPr>
        <p:spPr>
          <a:xfrm>
            <a:off x="493581" y="0"/>
            <a:ext cx="8911960" cy="818685"/>
          </a:xfrm>
        </p:spPr>
        <p:txBody>
          <a:bodyPr anchor="b"/>
          <a:lstStyle>
            <a:lvl1pPr>
              <a:defRPr sz="2000" baseline="0"/>
            </a:lvl1pPr>
          </a:lstStyle>
          <a:p>
            <a:r>
              <a:rPr lang="zh-CN" altLang="en-US" smtClean="0"/>
              <a:t>单击此处编辑母版标题样式</a:t>
            </a:r>
            <a:endParaRPr/>
          </a:p>
        </p:txBody>
      </p:sp>
      <p:sp>
        <p:nvSpPr>
          <p:cNvPr id="7" name="Text Placeholder 4"/>
          <p:cNvSpPr>
            <a:spLocks noGrp="1"/>
          </p:cNvSpPr>
          <p:nvPr>
            <p:ph type="body" sz="quarter" idx="10" hasCustomPrompt="1"/>
          </p:nvPr>
        </p:nvSpPr>
        <p:spPr>
          <a:xfrm>
            <a:off x="498740" y="981075"/>
            <a:ext cx="8911500" cy="444500"/>
          </a:xfrm>
          <a:prstGeom prst="rect">
            <a:avLst/>
          </a:prstGeom>
        </p:spPr>
        <p:txBody>
          <a:bodyPr>
            <a:normAutofit/>
          </a:bodyPr>
          <a:lstStyle>
            <a:lvl1pPr marL="0" indent="0">
              <a:lnSpc>
                <a:spcPct val="110000"/>
              </a:lnSpc>
              <a:buNone/>
              <a:defRPr sz="1600" baseline="0">
                <a:solidFill>
                  <a:schemeClr val="bg1"/>
                </a:solidFill>
              </a:defRPr>
            </a:lvl1pPr>
          </a:lstStyle>
          <a:p>
            <a:pPr lvl="0"/>
            <a:r>
              <a:rPr lang="en-US" smtClean="0"/>
              <a:t>Click to edit subtitle text styles</a:t>
            </a:r>
            <a:endParaRPr lang="en-GB"/>
          </a:p>
        </p:txBody>
      </p:sp>
      <p:sp>
        <p:nvSpPr>
          <p:cNvPr id="5" name="Footer Placeholder 3"/>
          <p:cNvSpPr>
            <a:spLocks noGrp="1"/>
          </p:cNvSpPr>
          <p:nvPr userDrawn="1">
            <p:ph type="ftr" sz="quarter" idx="3"/>
          </p:nvPr>
        </p:nvSpPr>
        <p:spPr>
          <a:xfrm>
            <a:off x="395311" y="6273165"/>
            <a:ext cx="8518129" cy="363144"/>
          </a:xfrm>
          <a:prstGeom prst="rect">
            <a:avLst/>
          </a:prstGeom>
        </p:spPr>
        <p:txBody>
          <a:bodyPr/>
          <a:lstStyle>
            <a:lvl1pPr>
              <a:defRPr sz="900"/>
            </a:lvl1p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a:t>
            </a:fld>
            <a:endParaRPr lang="en-US" altLang="en-US">
              <a:solidFill>
                <a:srgbClr val="002868"/>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IMS HEALTH Title Slide Layout with Image">
    <p:spTree>
      <p:nvGrpSpPr>
        <p:cNvPr id="1" name=""/>
        <p:cNvGrpSpPr/>
        <p:nvPr/>
      </p:nvGrpSpPr>
      <p:grpSpPr>
        <a:xfrm>
          <a:off x="0" y="0"/>
          <a:ext cx="0" cy="0"/>
        </a:xfrm>
      </p:grpSpPr>
      <p:pic>
        <p:nvPicPr>
          <p:cNvPr id="10" name="Picture 9"/>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3212365" y="2886365"/>
            <a:ext cx="6696662" cy="3971636"/>
          </a:xfrm>
          <a:prstGeom prst="rect">
            <a:avLst/>
          </a:prstGeom>
        </p:spPr>
      </p:pic>
      <p:cxnSp>
        <p:nvCxnSpPr>
          <p:cNvPr id="9" name="Straight Connector 8"/>
          <p:cNvCxnSpPr/>
          <p:nvPr userDrawn="1"/>
        </p:nvCxnSpPr>
        <p:spPr>
          <a:xfrm>
            <a:off x="0" y="2891118"/>
            <a:ext cx="9906000" cy="0"/>
          </a:xfrm>
          <a:prstGeom prst="line">
            <a:avLst/>
          </a:prstGeom>
          <a:ln w="38100">
            <a:solidFill>
              <a:srgbClr val="69C0C9"/>
            </a:solidFill>
          </a:ln>
        </p:spPr>
        <p:style>
          <a:lnRef idx="1">
            <a:schemeClr val="accent1"/>
          </a:lnRef>
          <a:fillRef idx="0">
            <a:schemeClr val="accent1"/>
          </a:fillRef>
          <a:effectRef idx="0">
            <a:schemeClr val="accent1"/>
          </a:effectRef>
          <a:fontRef idx="minor">
            <a:schemeClr val="tx1"/>
          </a:fontRef>
        </p:style>
      </p:cxnSp>
      <p:sp>
        <p:nvSpPr>
          <p:cNvPr id="4098" name="Rectangle 2"/>
          <p:cNvSpPr>
            <a:spLocks noGrp="1" noChangeArrowheads="1"/>
          </p:cNvSpPr>
          <p:nvPr>
            <p:ph type="ctrTitle" hasCustomPrompt="1"/>
          </p:nvPr>
        </p:nvSpPr>
        <p:spPr>
          <a:xfrm>
            <a:off x="493580" y="1736726"/>
            <a:ext cx="8069263" cy="1050925"/>
          </a:xfrm>
          <a:prstGeom prst="rect">
            <a:avLst/>
          </a:prstGeom>
        </p:spPr>
        <p:txBody>
          <a:bodyPr anchor="b"/>
          <a:lstStyle>
            <a:lvl1pPr>
              <a:defRPr cap="none" baseline="0"/>
            </a:lvl1pPr>
          </a:lstStyle>
          <a:p>
            <a:r>
              <a:rPr lang="en-US" smtClean="0"/>
              <a:t>Title goes here</a:t>
            </a:r>
            <a:br>
              <a:rPr lang="en-US" smtClean="0"/>
            </a:br>
            <a:r>
              <a:rPr lang="en-US" smtClean="0"/>
              <a:t>Photo option, choose from a selection</a:t>
            </a:r>
            <a:endParaRPr lang="en-US"/>
          </a:p>
        </p:txBody>
      </p:sp>
      <p:sp>
        <p:nvSpPr>
          <p:cNvPr id="4099" name="Rectangle 3"/>
          <p:cNvSpPr>
            <a:spLocks noGrp="1" noChangeArrowheads="1"/>
          </p:cNvSpPr>
          <p:nvPr>
            <p:ph type="subTitle" idx="1" hasCustomPrompt="1"/>
          </p:nvPr>
        </p:nvSpPr>
        <p:spPr>
          <a:xfrm>
            <a:off x="493580" y="2970213"/>
            <a:ext cx="8069263" cy="720000"/>
          </a:xfrm>
          <a:prstGeom prst="rect">
            <a:avLst/>
          </a:prstGeom>
        </p:spPr>
        <p:txBody>
          <a:bodyPr/>
          <a:lstStyle>
            <a:lvl1pPr marL="0" indent="0">
              <a:spcBef>
                <a:spcPct val="40000"/>
              </a:spcBef>
              <a:buFont typeface="Verdana" pitchFamily="34" charset="0"/>
              <a:buNone/>
              <a:defRPr sz="1800" cap="none" baseline="0">
                <a:solidFill>
                  <a:srgbClr val="69C0C9"/>
                </a:solidFill>
              </a:defRPr>
            </a:lvl1pPr>
          </a:lstStyle>
          <a:p>
            <a:r>
              <a:rPr/>
              <a:t>Name, Title, Department</a:t>
            </a:r>
          </a:p>
        </p:txBody>
      </p:sp>
      <p:pic>
        <p:nvPicPr>
          <p:cNvPr id="2" name="Picture 1" descr="IMSHlogo_RGB_300px_TM_IA.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213210" y="366713"/>
            <a:ext cx="2200931" cy="575628"/>
          </a:xfrm>
          <a:prstGeom prst="rect">
            <a:avLst/>
          </a:prstGeom>
        </p:spPr>
      </p:pic>
      <p:sp>
        <p:nvSpPr>
          <p:cNvPr id="8" name="Footer Placeholder 3"/>
          <p:cNvSpPr>
            <a:spLocks noGrp="1"/>
          </p:cNvSpPr>
          <p:nvPr userDrawn="1">
            <p:ph type="ftr" sz="quarter" idx="3"/>
          </p:nvPr>
        </p:nvSpPr>
        <p:spPr>
          <a:xfrm>
            <a:off x="395311" y="6273165"/>
            <a:ext cx="8518129" cy="363144"/>
          </a:xfrm>
          <a:prstGeom prst="rect">
            <a:avLst/>
          </a:prstGeom>
        </p:spPr>
        <p:txBody>
          <a:bodyPr/>
          <a:lstStyle>
            <a:lvl1pPr>
              <a:defRPr sz="900"/>
            </a:lvl1p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a:t>
            </a:fld>
            <a:endParaRPr lang="en-US" altLang="en-US">
              <a:solidFill>
                <a:srgbClr val="002868"/>
              </a:solidFill>
            </a:endParaRPr>
          </a:p>
        </p:txBody>
      </p:sp>
    </p:spTree>
    <p:extLst>
      <p:ext uri="{BB962C8B-B14F-4D97-AF65-F5344CB8AC3E}">
        <p14:creationId xmlns:p14="http://schemas.microsoft.com/office/powerpoint/2010/main" val="2268809085"/>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UPPERCASE Title/Subtitle ">
    <p:spTree>
      <p:nvGrpSpPr>
        <p:cNvPr id="1" name=""/>
        <p:cNvGrpSpPr/>
        <p:nvPr/>
      </p:nvGrpSpPr>
      <p:grpSpPr>
        <a:xfrm>
          <a:off x="0" y="0"/>
          <a:ext cx="0" cy="0"/>
        </a:xfrm>
      </p:grpSpPr>
      <p:sp>
        <p:nvSpPr>
          <p:cNvPr id="6" name="Title 1"/>
          <p:cNvSpPr>
            <a:spLocks noGrp="1"/>
          </p:cNvSpPr>
          <p:nvPr>
            <p:ph type="title"/>
          </p:nvPr>
        </p:nvSpPr>
        <p:spPr>
          <a:xfrm>
            <a:off x="493581" y="0"/>
            <a:ext cx="8911960" cy="818685"/>
          </a:xfrm>
        </p:spPr>
        <p:txBody>
          <a:bodyPr anchor="b"/>
          <a:lstStyle>
            <a:lvl1pPr>
              <a:defRPr sz="2000" baseline="0"/>
            </a:lvl1pPr>
          </a:lstStyle>
          <a:p>
            <a:r>
              <a:rPr lang="zh-CN" altLang="en-US" smtClean="0"/>
              <a:t>单击此处编辑母版标题样式</a:t>
            </a:r>
            <a:endParaRPr/>
          </a:p>
        </p:txBody>
      </p:sp>
      <p:sp>
        <p:nvSpPr>
          <p:cNvPr id="7" name="Text Placeholder 4"/>
          <p:cNvSpPr>
            <a:spLocks noGrp="1"/>
          </p:cNvSpPr>
          <p:nvPr>
            <p:ph type="body" sz="quarter" idx="10" hasCustomPrompt="1"/>
          </p:nvPr>
        </p:nvSpPr>
        <p:spPr>
          <a:xfrm>
            <a:off x="498740" y="981075"/>
            <a:ext cx="8911500" cy="444500"/>
          </a:xfrm>
          <a:prstGeom prst="rect">
            <a:avLst/>
          </a:prstGeom>
        </p:spPr>
        <p:txBody>
          <a:bodyPr>
            <a:normAutofit/>
          </a:bodyPr>
          <a:lstStyle>
            <a:lvl1pPr marL="0" indent="0">
              <a:lnSpc>
                <a:spcPct val="110000"/>
              </a:lnSpc>
              <a:buNone/>
              <a:defRPr sz="1600" baseline="0">
                <a:solidFill>
                  <a:schemeClr val="bg1"/>
                </a:solidFill>
              </a:defRPr>
            </a:lvl1pPr>
          </a:lstStyle>
          <a:p>
            <a:pPr lvl="0"/>
            <a:r>
              <a:rPr lang="en-US" smtClean="0"/>
              <a:t>Click to edit subtitle text styles</a:t>
            </a:r>
            <a:endParaRPr lang="en-GB"/>
          </a:p>
        </p:txBody>
      </p:sp>
      <p:sp>
        <p:nvSpPr>
          <p:cNvPr id="5" name="Footer Placeholder 3"/>
          <p:cNvSpPr>
            <a:spLocks noGrp="1"/>
          </p:cNvSpPr>
          <p:nvPr userDrawn="1">
            <p:ph type="ftr" sz="quarter" idx="3"/>
          </p:nvPr>
        </p:nvSpPr>
        <p:spPr>
          <a:xfrm>
            <a:off x="395311" y="6273165"/>
            <a:ext cx="8518129" cy="363144"/>
          </a:xfrm>
          <a:prstGeom prst="rect">
            <a:avLst/>
          </a:prstGeom>
        </p:spPr>
        <p:txBody>
          <a:bodyPr/>
          <a:lstStyle>
            <a:lvl1pPr>
              <a:defRPr sz="900"/>
            </a:lvl1p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a:t>
            </a:fld>
            <a:endParaRPr lang="en-US" altLang="en-US">
              <a:solidFill>
                <a:srgbClr val="002868"/>
              </a:solidFill>
            </a:endParaRPr>
          </a:p>
        </p:txBody>
      </p:sp>
    </p:spTree>
    <p:extLst>
      <p:ext uri="{BB962C8B-B14F-4D97-AF65-F5344CB8AC3E}">
        <p14:creationId xmlns:p14="http://schemas.microsoft.com/office/powerpoint/2010/main" val="164455909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bwMode="gray">
      <p:bgPr>
        <a:solidFill>
          <a:srgbClr val="FFFFFF"/>
        </a:solidFill>
        <a:effectLst/>
      </p:bgPr>
    </p:bg>
    <p:spTree>
      <p:nvGrpSpPr>
        <p:cNvPr id="1" name=""/>
        <p:cNvGrpSpPr/>
        <p:nvPr/>
      </p:nvGrpSpPr>
      <p:grpSpPr>
        <a:xfrm>
          <a:off x="0" y="0"/>
          <a:ext cx="0" cy="0"/>
        </a:xfrm>
      </p:grpSpPr>
      <p:sp>
        <p:nvSpPr>
          <p:cNvPr id="8" name="Rectangle 3"/>
          <p:cNvSpPr>
            <a:spLocks noGrp="1" noChangeArrowheads="1"/>
          </p:cNvSpPr>
          <p:nvPr>
            <p:ph type="title"/>
          </p:nvPr>
        </p:nvSpPr>
        <p:spPr bwMode="gray">
          <a:xfrm>
            <a:off x="493581" y="0"/>
            <a:ext cx="8911960" cy="818686"/>
          </a:xfrm>
          <a:prstGeom prst="rect">
            <a:avLst/>
          </a:prstGeom>
          <a:noFill/>
          <a:ln w="9525">
            <a:noFill/>
            <a:miter lim="800000"/>
          </a:ln>
          <a:effectLst/>
        </p:spPr>
        <p:txBody>
          <a:bodyPr vert="horz" wrap="square" lIns="0" tIns="0" rIns="0" bIns="0" numCol="1" anchor="b" anchorCtr="0" compatLnSpc="1">
            <a:prstTxWarp prst="textNoShape">
              <a:avLst/>
            </a:prstTxWarp>
          </a:bodyPr>
          <a:lstStyle/>
          <a:p>
            <a:pPr lvl="0"/>
            <a:r>
              <a:rPr lang="zh-CN" altLang="en-US" smtClean="0"/>
              <a:t>单击此处编辑母版标题样式</a:t>
            </a:r>
            <a:endParaRPr/>
          </a:p>
        </p:txBody>
      </p:sp>
      <p:cxnSp>
        <p:nvCxnSpPr>
          <p:cNvPr id="9" name="Straight Connector 13"/>
          <p:cNvCxnSpPr/>
          <p:nvPr/>
        </p:nvCxnSpPr>
        <p:spPr>
          <a:xfrm>
            <a:off x="493581" y="899366"/>
            <a:ext cx="8911960" cy="0"/>
          </a:xfrm>
          <a:prstGeom prst="line">
            <a:avLst/>
          </a:prstGeom>
          <a:ln w="19050">
            <a:solidFill>
              <a:srgbClr val="69C0C9"/>
            </a:solidFill>
          </a:ln>
        </p:spPr>
        <p:style>
          <a:lnRef idx="1">
            <a:schemeClr val="accent1"/>
          </a:lnRef>
          <a:fillRef idx="0">
            <a:schemeClr val="accent1"/>
          </a:fillRef>
          <a:effectRef idx="0">
            <a:schemeClr val="accent1"/>
          </a:effectRef>
          <a:fontRef idx="minor">
            <a:schemeClr val="tx1"/>
          </a:fontRef>
        </p:style>
      </p:cxnSp>
      <p:cxnSp>
        <p:nvCxnSpPr>
          <p:cNvPr id="10" name="Straight Connector 14"/>
          <p:cNvCxnSpPr/>
          <p:nvPr/>
        </p:nvCxnSpPr>
        <p:spPr>
          <a:xfrm>
            <a:off x="493581" y="6237312"/>
            <a:ext cx="8911960" cy="0"/>
          </a:xfrm>
          <a:prstGeom prst="line">
            <a:avLst/>
          </a:prstGeom>
          <a:ln w="19050">
            <a:solidFill>
              <a:srgbClr val="002868"/>
            </a:solidFill>
          </a:ln>
        </p:spPr>
        <p:style>
          <a:lnRef idx="1">
            <a:schemeClr val="accent1"/>
          </a:lnRef>
          <a:fillRef idx="0">
            <a:schemeClr val="accent1"/>
          </a:fillRef>
          <a:effectRef idx="0">
            <a:schemeClr val="accent1"/>
          </a:effectRef>
          <a:fontRef idx="minor">
            <a:schemeClr val="tx1"/>
          </a:fontRef>
        </p:style>
      </p:cxnSp>
      <p:pic>
        <p:nvPicPr>
          <p:cNvPr id="11" name="Picture 17"/>
          <p:cNvPicPr>
            <a:picLocks noChangeAspect="1"/>
          </p:cNvPicPr>
          <p:nvPr/>
        </p:nvPicPr>
        <p:blipFill>
          <a:blip r:embed="rId4">
            <a:extLst>
              <a:ext uri="{28A0092B-C50C-407E-A947-70E740481C1C}">
                <a14:useLocalDpi xmlns:a14="http://schemas.microsoft.com/office/drawing/2010/main" val="0"/>
              </a:ext>
            </a:extLst>
          </a:blip>
          <a:srcRect b="27988"/>
          <a:stretch>
            <a:fillRect/>
          </a:stretch>
        </p:blipFill>
        <p:spPr>
          <a:xfrm>
            <a:off x="8008144" y="6367140"/>
            <a:ext cx="1405997" cy="268610"/>
          </a:xfrm>
          <a:prstGeom prst="rect">
            <a:avLst/>
          </a:prstGeom>
        </p:spPr>
      </p:pic>
      <p:sp>
        <p:nvSpPr>
          <p:cNvPr id="7" name="Footer Placeholder 3"/>
          <p:cNvSpPr>
            <a:spLocks noGrp="1"/>
          </p:cNvSpPr>
          <p:nvPr>
            <p:ph type="ftr" sz="quarter" idx="3"/>
          </p:nvPr>
        </p:nvSpPr>
        <p:spPr>
          <a:xfrm>
            <a:off x="395311" y="6273165"/>
            <a:ext cx="8518129" cy="363144"/>
          </a:xfrm>
          <a:prstGeom prst="rect">
            <a:avLst/>
          </a:prstGeom>
        </p:spPr>
        <p:txBody>
          <a:bodyPr/>
          <a:lstStyle>
            <a:defPPr>
              <a:defRPr lang="en-US"/>
            </a:defPPr>
            <a:lvl1pPr algn="l" rtl="0" fontAlgn="base">
              <a:spcBef>
                <a:spcPct val="0"/>
              </a:spcBef>
              <a:spcAft>
                <a:spcPct val="0"/>
              </a:spcAft>
              <a:defRPr sz="900"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a:t>
            </a:fld>
            <a:endParaRPr lang="en-US" altLang="en-US">
              <a:solidFill>
                <a:srgbClr val="002868"/>
              </a:solidFill>
            </a:endParaRPr>
          </a:p>
        </p:txBody>
      </p:sp>
      <p:pic>
        <p:nvPicPr>
          <p:cNvPr id="12" name="Picture 65"/>
          <p:cNvPicPr>
            <a:picLocks noChangeAspect="1" noChangeArrowheads="1"/>
          </p:cNvPicPr>
          <p:nvPr/>
        </p:nvPicPr>
        <p:blipFill>
          <a:blip r:embed="rId5"/>
          <a:stretch>
            <a:fillRect/>
          </a:stretch>
        </p:blipFill>
        <p:spPr bwMode="auto">
          <a:xfrm>
            <a:off x="7066507" y="6351148"/>
            <a:ext cx="744013" cy="284602"/>
          </a:xfrm>
          <a:prstGeom prst="rect">
            <a:avLst/>
          </a:prstGeom>
          <a:noFill/>
          <a:ln w="9525">
            <a:noFill/>
            <a:miter lim="800000"/>
          </a:ln>
          <a:effectLst/>
        </p:spPr>
      </p:pic>
    </p:spTree>
  </p:cSld>
  <p:clrMap bg1="lt1" tx1="dk1" bg2="lt2" tx2="dk2" accent1="accent1" accent2="accent2" accent3="accent3" accent4="accent4" accent5="accent5" accent6="accent6" hlink="hlink" folHlink="folHlink"/>
  <p:sldLayoutIdLst>
    <p:sldLayoutId id="2147483660" r:id="rId1"/>
    <p:sldLayoutId id="2147484293" r:id="rId2"/>
    <p:sldLayoutId id="2147484305" r:id="rId3"/>
  </p:sldLayoutIdLst>
  <p:transition/>
  <p:timing/>
  <p:hf hdr="0"/>
  <p:txStyles>
    <p:titleStyle>
      <a:lvl1pPr algn="l" rtl="0" eaLnBrk="0" fontAlgn="base" hangingPunct="0">
        <a:spcBef>
          <a:spcPct val="0"/>
        </a:spcBef>
        <a:spcAft>
          <a:spcPct val="0"/>
        </a:spcAft>
        <a:defRPr sz="2000">
          <a:solidFill>
            <a:schemeClr val="tx2"/>
          </a:solidFill>
          <a:latin typeface="+mj-lt"/>
          <a:ea typeface="+mj-ea"/>
          <a:cs typeface="+mj-cs"/>
        </a:defRPr>
      </a:lvl1pPr>
      <a:lvl2pPr algn="l" rtl="0" eaLnBrk="0" fontAlgn="base" hangingPunct="0">
        <a:spcBef>
          <a:spcPct val="0"/>
        </a:spcBef>
        <a:spcAft>
          <a:spcPct val="0"/>
        </a:spcAft>
        <a:defRPr sz="2000">
          <a:solidFill>
            <a:schemeClr val="tx2"/>
          </a:solidFill>
          <a:latin typeface="Verdana" pitchFamily="34" charset="0"/>
        </a:defRPr>
      </a:lvl2pPr>
      <a:lvl3pPr algn="l" rtl="0" eaLnBrk="0" fontAlgn="base" hangingPunct="0">
        <a:spcBef>
          <a:spcPct val="0"/>
        </a:spcBef>
        <a:spcAft>
          <a:spcPct val="0"/>
        </a:spcAft>
        <a:defRPr sz="2000">
          <a:solidFill>
            <a:schemeClr val="tx2"/>
          </a:solidFill>
          <a:latin typeface="Verdana" pitchFamily="34" charset="0"/>
        </a:defRPr>
      </a:lvl3pPr>
      <a:lvl4pPr algn="l" rtl="0" eaLnBrk="0" fontAlgn="base" hangingPunct="0">
        <a:spcBef>
          <a:spcPct val="0"/>
        </a:spcBef>
        <a:spcAft>
          <a:spcPct val="0"/>
        </a:spcAft>
        <a:defRPr sz="2000">
          <a:solidFill>
            <a:schemeClr val="tx2"/>
          </a:solidFill>
          <a:latin typeface="Verdana" pitchFamily="34" charset="0"/>
        </a:defRPr>
      </a:lvl4pPr>
      <a:lvl5pPr algn="l" rtl="0" eaLnBrk="0" fontAlgn="base" hangingPunct="0">
        <a:spcBef>
          <a:spcPct val="0"/>
        </a:spcBef>
        <a:spcAft>
          <a:spcPct val="0"/>
        </a:spcAft>
        <a:defRPr sz="2000">
          <a:solidFill>
            <a:schemeClr val="tx2"/>
          </a:solidFill>
          <a:latin typeface="Verdana" pitchFamily="34" charset="0"/>
        </a:defRPr>
      </a:lvl5pPr>
      <a:lvl6pPr marL="457200" algn="l" rtl="0" eaLnBrk="1" fontAlgn="base" hangingPunct="1">
        <a:spcBef>
          <a:spcPct val="0"/>
        </a:spcBef>
        <a:spcAft>
          <a:spcPct val="0"/>
        </a:spcAft>
        <a:defRPr sz="2400">
          <a:solidFill>
            <a:schemeClr val="tx2"/>
          </a:solidFill>
          <a:latin typeface="Verdana" pitchFamily="34" charset="0"/>
        </a:defRPr>
      </a:lvl6pPr>
      <a:lvl7pPr marL="914400" algn="l" rtl="0" eaLnBrk="1" fontAlgn="base" hangingPunct="1">
        <a:spcBef>
          <a:spcPct val="0"/>
        </a:spcBef>
        <a:spcAft>
          <a:spcPct val="0"/>
        </a:spcAft>
        <a:defRPr sz="2400">
          <a:solidFill>
            <a:schemeClr val="tx2"/>
          </a:solidFill>
          <a:latin typeface="Verdana" pitchFamily="34" charset="0"/>
        </a:defRPr>
      </a:lvl7pPr>
      <a:lvl8pPr marL="1371600" algn="l" rtl="0" eaLnBrk="1" fontAlgn="base" hangingPunct="1">
        <a:spcBef>
          <a:spcPct val="0"/>
        </a:spcBef>
        <a:spcAft>
          <a:spcPct val="0"/>
        </a:spcAft>
        <a:defRPr sz="2400">
          <a:solidFill>
            <a:schemeClr val="tx2"/>
          </a:solidFill>
          <a:latin typeface="Verdana" pitchFamily="34" charset="0"/>
        </a:defRPr>
      </a:lvl8pPr>
      <a:lvl9pPr marL="1828800" algn="l" rtl="0" eaLnBrk="1" fontAlgn="base" hangingPunct="1">
        <a:spcBef>
          <a:spcPct val="0"/>
        </a:spcBef>
        <a:spcAft>
          <a:spcPct val="0"/>
        </a:spcAft>
        <a:defRPr sz="2400">
          <a:solidFill>
            <a:schemeClr val="tx2"/>
          </a:solidFill>
          <a:latin typeface="Verdana" pitchFamily="34" charset="0"/>
        </a:defRPr>
      </a:lvl9pPr>
    </p:titleStyle>
    <p:bodyStyle>
      <a:lvl1pPr marL="228600" indent="-228600" algn="l" rtl="0" eaLnBrk="0" fontAlgn="base" hangingPunct="0">
        <a:spcBef>
          <a:spcPct val="50000"/>
        </a:spcBef>
        <a:spcAft>
          <a:spcPct val="0"/>
        </a:spcAft>
        <a:buClr>
          <a:schemeClr val="tx2"/>
        </a:buClr>
        <a:buFont typeface="Verdana" pitchFamily="34" charset="0"/>
        <a:buChar char="•"/>
        <a:defRPr>
          <a:solidFill>
            <a:schemeClr val="tx2"/>
          </a:solidFill>
          <a:latin typeface="+mn-lt"/>
          <a:ea typeface="+mn-ea"/>
          <a:cs typeface="+mn-cs"/>
        </a:defRPr>
      </a:lvl1pPr>
      <a:lvl2pPr marL="571500" indent="-228600" algn="l" rtl="0" eaLnBrk="0" fontAlgn="base" hangingPunct="0">
        <a:spcBef>
          <a:spcPct val="40000"/>
        </a:spcBef>
        <a:spcAft>
          <a:spcPct val="0"/>
        </a:spcAft>
        <a:buClr>
          <a:schemeClr val="tx1"/>
        </a:buClr>
        <a:buFont typeface="Verdana" pitchFamily="34" charset="0"/>
        <a:buChar char="−"/>
        <a:defRPr sz="1600">
          <a:solidFill>
            <a:schemeClr val="tx1"/>
          </a:solidFill>
          <a:latin typeface="+mn-lt"/>
        </a:defRPr>
      </a:lvl2pPr>
      <a:lvl3pPr marL="914400" indent="-228600" algn="l" rtl="0" eaLnBrk="0" fontAlgn="base" hangingPunct="0">
        <a:spcBef>
          <a:spcPct val="30000"/>
        </a:spcBef>
        <a:spcAft>
          <a:spcPct val="0"/>
        </a:spcAft>
        <a:buClr>
          <a:schemeClr val="tx1"/>
        </a:buClr>
        <a:buFont typeface="Verdana" pitchFamily="34" charset="0"/>
        <a:buChar char="•"/>
        <a:defRPr sz="1400">
          <a:solidFill>
            <a:schemeClr val="tx1"/>
          </a:solidFill>
          <a:latin typeface="+mn-lt"/>
        </a:defRPr>
      </a:lvl3pPr>
      <a:lvl4pPr marL="1257300" indent="-228600" algn="l" rtl="0" eaLnBrk="0" fontAlgn="base" hangingPunct="0">
        <a:spcBef>
          <a:spcPct val="30000"/>
        </a:spcBef>
        <a:spcAft>
          <a:spcPct val="0"/>
        </a:spcAft>
        <a:buClr>
          <a:schemeClr val="tx1"/>
        </a:buClr>
        <a:buFont typeface="Verdana" pitchFamily="34" charset="0"/>
        <a:buChar char="–"/>
        <a:defRPr sz="1200">
          <a:solidFill>
            <a:schemeClr val="tx1"/>
          </a:solidFill>
          <a:latin typeface="+mn-lt"/>
        </a:defRPr>
      </a:lvl4pPr>
      <a:lvl5pPr marL="1600200" indent="-228600" algn="l" rtl="0" eaLnBrk="0" fontAlgn="base" hangingPunct="0">
        <a:spcBef>
          <a:spcPct val="30000"/>
        </a:spcBef>
        <a:spcAft>
          <a:spcPct val="0"/>
        </a:spcAft>
        <a:buClr>
          <a:schemeClr val="tx1"/>
        </a:buClr>
        <a:buFont typeface="Verdana" pitchFamily="34" charset="0"/>
        <a:buChar char="◦"/>
        <a:defRPr sz="1200">
          <a:solidFill>
            <a:schemeClr val="tx1"/>
          </a:solidFill>
          <a:latin typeface="+mn-lt"/>
        </a:defRPr>
      </a:lvl5pPr>
      <a:lvl6pPr marL="2057400" indent="-228600" algn="l" rtl="0" eaLnBrk="1" fontAlgn="base" hangingPunct="1">
        <a:spcBef>
          <a:spcPct val="30000"/>
        </a:spcBef>
        <a:spcAft>
          <a:spcPct val="0"/>
        </a:spcAft>
        <a:buClr>
          <a:schemeClr val="tx1"/>
        </a:buClr>
        <a:buFont typeface="Verdana" pitchFamily="34" charset="0"/>
        <a:buChar char="◦"/>
        <a:defRPr sz="1400">
          <a:solidFill>
            <a:schemeClr val="tx1"/>
          </a:solidFill>
          <a:latin typeface="+mn-lt"/>
        </a:defRPr>
      </a:lvl6pPr>
      <a:lvl7pPr marL="2514600" indent="-228600" algn="l" rtl="0" eaLnBrk="1" fontAlgn="base" hangingPunct="1">
        <a:spcBef>
          <a:spcPct val="30000"/>
        </a:spcBef>
        <a:spcAft>
          <a:spcPct val="0"/>
        </a:spcAft>
        <a:buClr>
          <a:schemeClr val="tx1"/>
        </a:buClr>
        <a:buFont typeface="Verdana" pitchFamily="34" charset="0"/>
        <a:buChar char="◦"/>
        <a:defRPr sz="1400">
          <a:solidFill>
            <a:schemeClr val="tx1"/>
          </a:solidFill>
          <a:latin typeface="+mn-lt"/>
        </a:defRPr>
      </a:lvl7pPr>
      <a:lvl8pPr marL="2971800" indent="-228600" algn="l" rtl="0" eaLnBrk="1" fontAlgn="base" hangingPunct="1">
        <a:spcBef>
          <a:spcPct val="30000"/>
        </a:spcBef>
        <a:spcAft>
          <a:spcPct val="0"/>
        </a:spcAft>
        <a:buClr>
          <a:schemeClr val="tx1"/>
        </a:buClr>
        <a:buFont typeface="Verdana" pitchFamily="34" charset="0"/>
        <a:buChar char="◦"/>
        <a:defRPr sz="1400">
          <a:solidFill>
            <a:schemeClr val="tx1"/>
          </a:solidFill>
          <a:latin typeface="+mn-lt"/>
        </a:defRPr>
      </a:lvl8pPr>
      <a:lvl9pPr marL="3429000" indent="-228600" algn="l" rtl="0" eaLnBrk="1" fontAlgn="base" hangingPunct="1">
        <a:spcBef>
          <a:spcPct val="30000"/>
        </a:spcBef>
        <a:spcAft>
          <a:spcPct val="0"/>
        </a:spcAft>
        <a:buClr>
          <a:schemeClr val="tx1"/>
        </a:buClr>
        <a:buFont typeface="Verdana" pitchFamily="34" charset="0"/>
        <a:buChar char="◦"/>
        <a:defRPr sz="14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xml" /><Relationship Id="rId11" Type="http://schemas.openxmlformats.org/officeDocument/2006/relationships/tags" Target="../tags/tag13.xml" /><Relationship Id="rId12" Type="http://schemas.openxmlformats.org/officeDocument/2006/relationships/tags" Target="../tags/tag14.xml" /><Relationship Id="rId13" Type="http://schemas.openxmlformats.org/officeDocument/2006/relationships/tags" Target="../tags/tag15.xml" /><Relationship Id="rId14" Type="http://schemas.openxmlformats.org/officeDocument/2006/relationships/tags" Target="../tags/tag16.xml" /><Relationship Id="rId15" Type="http://schemas.openxmlformats.org/officeDocument/2006/relationships/oleObject" Target="../embeddings/oleObject2.bin" TargetMode="Internal" /><Relationship Id="rId16" Type="http://schemas.openxmlformats.org/officeDocument/2006/relationships/image" Target="../media/image7.emf"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6.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oleObject" Target="../embeddings/oleObject3.bin" TargetMode="Internal" /><Relationship Id="rId29" Type="http://schemas.openxmlformats.org/officeDocument/2006/relationships/image" Target="../media/image8.emf" /><Relationship Id="rId3" Type="http://schemas.openxmlformats.org/officeDocument/2006/relationships/oleObject" Target="../embeddings/oleObject1.bin" TargetMode="Internal" /><Relationship Id="rId30" Type="http://schemas.openxmlformats.org/officeDocument/2006/relationships/tags" Target="../tags/tag28.xml" /><Relationship Id="rId31" Type="http://schemas.openxmlformats.org/officeDocument/2006/relationships/tags" Target="../tags/tag29.xml" /><Relationship Id="rId32" Type="http://schemas.openxmlformats.org/officeDocument/2006/relationships/tags" Target="../tags/tag30.xml" /><Relationship Id="rId33" Type="http://schemas.openxmlformats.org/officeDocument/2006/relationships/tags" Target="../tags/tag31.xml" /><Relationship Id="rId34" Type="http://schemas.openxmlformats.org/officeDocument/2006/relationships/tags" Target="../tags/tag32.xml" /><Relationship Id="rId35" Type="http://schemas.openxmlformats.org/officeDocument/2006/relationships/tags" Target="../tags/tag33.xml" /><Relationship Id="rId36" Type="http://schemas.openxmlformats.org/officeDocument/2006/relationships/tags" Target="../tags/tag34.xml" /><Relationship Id="rId37" Type="http://schemas.openxmlformats.org/officeDocument/2006/relationships/vmlDrawing" Target="../drawings/vmlDrawing1.vml" /><Relationship Id="rId4" Type="http://schemas.openxmlformats.org/officeDocument/2006/relationships/image" Target="../media/image6.emf"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tags" Target="../tags/tag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3.xml" /><Relationship Id="rId11" Type="http://schemas.openxmlformats.org/officeDocument/2006/relationships/tags" Target="../tags/tag44.xml" /><Relationship Id="rId12" Type="http://schemas.openxmlformats.org/officeDocument/2006/relationships/tags" Target="../tags/tag45.xml" /><Relationship Id="rId13" Type="http://schemas.openxmlformats.org/officeDocument/2006/relationships/tags" Target="../tags/tag46.xml" /><Relationship Id="rId14" Type="http://schemas.openxmlformats.org/officeDocument/2006/relationships/tags" Target="../tags/tag47.xml" /><Relationship Id="rId15" Type="http://schemas.openxmlformats.org/officeDocument/2006/relationships/tags" Target="../tags/tag48.xml" /><Relationship Id="rId16" Type="http://schemas.openxmlformats.org/officeDocument/2006/relationships/tags" Target="../tags/tag49.xml" /><Relationship Id="rId17" Type="http://schemas.openxmlformats.org/officeDocument/2006/relationships/image" Target="../media/image9.jpeg" /><Relationship Id="rId18" Type="http://schemas.openxmlformats.org/officeDocument/2006/relationships/image" Target="../media/image10.jpeg"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tags" Target="../tags/tag60.xml" /><Relationship Id="rId13" Type="http://schemas.openxmlformats.org/officeDocument/2006/relationships/tags" Target="../tags/tag61.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62.xml" /><Relationship Id="rId3" Type="http://schemas.openxmlformats.org/officeDocument/2006/relationships/tags" Target="../tags/tag6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0.xml" /><Relationship Id="rId11" Type="http://schemas.openxmlformats.org/officeDocument/2006/relationships/oleObject" Target="../embeddings/oleObject5.bin" TargetMode="Internal" /><Relationship Id="rId12" Type="http://schemas.openxmlformats.org/officeDocument/2006/relationships/image" Target="../media/image12.emf"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ags" Target="../tags/tag76.xml" /><Relationship Id="rId19" Type="http://schemas.openxmlformats.org/officeDocument/2006/relationships/tags" Target="../tags/tag77.xml" /><Relationship Id="rId2" Type="http://schemas.openxmlformats.org/officeDocument/2006/relationships/tags" Target="../tags/tag64.xml" /><Relationship Id="rId20" Type="http://schemas.openxmlformats.org/officeDocument/2006/relationships/tags" Target="../tags/tag78.xml" /><Relationship Id="rId21" Type="http://schemas.openxmlformats.org/officeDocument/2006/relationships/tags" Target="../tags/tag79.xml" /><Relationship Id="rId22" Type="http://schemas.openxmlformats.org/officeDocument/2006/relationships/tags" Target="../tags/tag80.xml" /><Relationship Id="rId23" Type="http://schemas.openxmlformats.org/officeDocument/2006/relationships/tags" Target="../tags/tag81.xml" /><Relationship Id="rId24" Type="http://schemas.openxmlformats.org/officeDocument/2006/relationships/tags" Target="../tags/tag82.xml" /><Relationship Id="rId25" Type="http://schemas.openxmlformats.org/officeDocument/2006/relationships/tags" Target="../tags/tag83.xml" /><Relationship Id="rId26" Type="http://schemas.openxmlformats.org/officeDocument/2006/relationships/oleObject" Target="../embeddings/oleObject6.bin" TargetMode="Internal" /><Relationship Id="rId27" Type="http://schemas.openxmlformats.org/officeDocument/2006/relationships/image" Target="../media/image13.emf" /><Relationship Id="rId28" Type="http://schemas.openxmlformats.org/officeDocument/2006/relationships/tags" Target="../tags/tag84.xml" /><Relationship Id="rId29" Type="http://schemas.openxmlformats.org/officeDocument/2006/relationships/tags" Target="../tags/tag85.xml" /><Relationship Id="rId3" Type="http://schemas.openxmlformats.org/officeDocument/2006/relationships/oleObject" Target="../embeddings/oleObject4.bin" TargetMode="Internal" /><Relationship Id="rId30" Type="http://schemas.openxmlformats.org/officeDocument/2006/relationships/tags" Target="../tags/tag86.xml" /><Relationship Id="rId31" Type="http://schemas.openxmlformats.org/officeDocument/2006/relationships/tags" Target="../tags/tag87.xml" /><Relationship Id="rId32" Type="http://schemas.openxmlformats.org/officeDocument/2006/relationships/tags" Target="../tags/tag88.xml" /><Relationship Id="rId33" Type="http://schemas.openxmlformats.org/officeDocument/2006/relationships/tags" Target="../tags/tag89.xml" /><Relationship Id="rId34" Type="http://schemas.openxmlformats.org/officeDocument/2006/relationships/tags" Target="../tags/tag90.xml" /><Relationship Id="rId35" Type="http://schemas.openxmlformats.org/officeDocument/2006/relationships/tags" Target="../tags/tag91.xml" /><Relationship Id="rId36" Type="http://schemas.openxmlformats.org/officeDocument/2006/relationships/tags" Target="../tags/tag92.xml" /><Relationship Id="rId37" Type="http://schemas.openxmlformats.org/officeDocument/2006/relationships/tags" Target="../tags/tag93.xml" /><Relationship Id="rId38" Type="http://schemas.openxmlformats.org/officeDocument/2006/relationships/tags" Target="../tags/tag94.xml" /><Relationship Id="rId39" Type="http://schemas.openxmlformats.org/officeDocument/2006/relationships/tags" Target="../tags/tag95.xml" /><Relationship Id="rId4" Type="http://schemas.openxmlformats.org/officeDocument/2006/relationships/image" Target="../media/image11.emf" /><Relationship Id="rId40" Type="http://schemas.openxmlformats.org/officeDocument/2006/relationships/tags" Target="../tags/tag96.xml" /><Relationship Id="rId41" Type="http://schemas.openxmlformats.org/officeDocument/2006/relationships/vmlDrawing" Target="../drawings/vmlDrawing2.v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chart" Target="../charts/chart3.xml" /><Relationship Id="rId11" Type="http://schemas.openxmlformats.org/officeDocument/2006/relationships/chart" Target="../charts/chart4.xml" /><Relationship Id="rId12" Type="http://schemas.openxmlformats.org/officeDocument/2006/relationships/vmlDrawing" Target="../drawings/vmlDrawing3.vml" /><Relationship Id="rId2" Type="http://schemas.openxmlformats.org/officeDocument/2006/relationships/tags" Target="../tags/tag97.xml" /><Relationship Id="rId3" Type="http://schemas.openxmlformats.org/officeDocument/2006/relationships/oleObject" Target="../embeddings/oleObject7.bin" TargetMode="Internal" /><Relationship Id="rId4" Type="http://schemas.openxmlformats.org/officeDocument/2006/relationships/image" Target="../media/image11.emf"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chart" Target="../charts/chart1.xml" /><Relationship Id="rId9" Type="http://schemas.openxmlformats.org/officeDocument/2006/relationships/chart" Target="../charts/chart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oleObject" Target="../embeddings/oleObject9.bin" TargetMode="Internal" /><Relationship Id="rId11" Type="http://schemas.openxmlformats.org/officeDocument/2006/relationships/image" Target="../media/image14.emf"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101.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ags" Target="../tags/tag117.xml" /><Relationship Id="rId23" Type="http://schemas.openxmlformats.org/officeDocument/2006/relationships/tags" Target="../tags/tag118.xml" /><Relationship Id="rId24" Type="http://schemas.openxmlformats.org/officeDocument/2006/relationships/tags" Target="../tags/tag119.xml" /><Relationship Id="rId25" Type="http://schemas.openxmlformats.org/officeDocument/2006/relationships/tags" Target="../tags/tag120.xml" /><Relationship Id="rId26" Type="http://schemas.openxmlformats.org/officeDocument/2006/relationships/tags" Target="../tags/tag121.xml" /><Relationship Id="rId27" Type="http://schemas.openxmlformats.org/officeDocument/2006/relationships/tags" Target="../tags/tag122.xml" /><Relationship Id="rId28" Type="http://schemas.openxmlformats.org/officeDocument/2006/relationships/tags" Target="../tags/tag123.xml" /><Relationship Id="rId29" Type="http://schemas.openxmlformats.org/officeDocument/2006/relationships/tags" Target="../tags/tag124.xml" /><Relationship Id="rId3" Type="http://schemas.openxmlformats.org/officeDocument/2006/relationships/oleObject" Target="../embeddings/oleObject8.bin" TargetMode="Internal" /><Relationship Id="rId30" Type="http://schemas.openxmlformats.org/officeDocument/2006/relationships/tags" Target="../tags/tag125.xml" /><Relationship Id="rId31" Type="http://schemas.openxmlformats.org/officeDocument/2006/relationships/tags" Target="../tags/tag126.xml" /><Relationship Id="rId32" Type="http://schemas.openxmlformats.org/officeDocument/2006/relationships/tags" Target="../tags/tag127.xml" /><Relationship Id="rId33" Type="http://schemas.openxmlformats.org/officeDocument/2006/relationships/tags" Target="../tags/tag128.xml" /><Relationship Id="rId34" Type="http://schemas.openxmlformats.org/officeDocument/2006/relationships/tags" Target="../tags/tag129.xml" /><Relationship Id="rId35" Type="http://schemas.openxmlformats.org/officeDocument/2006/relationships/tags" Target="../tags/tag130.xml" /><Relationship Id="rId36" Type="http://schemas.openxmlformats.org/officeDocument/2006/relationships/tags" Target="../tags/tag131.xml" /><Relationship Id="rId37" Type="http://schemas.openxmlformats.org/officeDocument/2006/relationships/tags" Target="../tags/tag132.xml" /><Relationship Id="rId38" Type="http://schemas.openxmlformats.org/officeDocument/2006/relationships/tags" Target="../tags/tag133.xml" /><Relationship Id="rId39" Type="http://schemas.openxmlformats.org/officeDocument/2006/relationships/tags" Target="../tags/tag134.xml" /><Relationship Id="rId4" Type="http://schemas.openxmlformats.org/officeDocument/2006/relationships/image" Target="../media/image6.emf" /><Relationship Id="rId40" Type="http://schemas.openxmlformats.org/officeDocument/2006/relationships/tags" Target="../tags/tag135.xml" /><Relationship Id="rId41" Type="http://schemas.openxmlformats.org/officeDocument/2006/relationships/tags" Target="../tags/tag136.xml" /><Relationship Id="rId42" Type="http://schemas.openxmlformats.org/officeDocument/2006/relationships/tags" Target="../tags/tag137.xml" /><Relationship Id="rId43" Type="http://schemas.openxmlformats.org/officeDocument/2006/relationships/tags" Target="../tags/tag138.xml" /><Relationship Id="rId44" Type="http://schemas.openxmlformats.org/officeDocument/2006/relationships/tags" Target="../tags/tag139.xml" /><Relationship Id="rId45" Type="http://schemas.openxmlformats.org/officeDocument/2006/relationships/tags" Target="../tags/tag140.xml" /><Relationship Id="rId46" Type="http://schemas.openxmlformats.org/officeDocument/2006/relationships/tags" Target="../tags/tag141.xml" /><Relationship Id="rId47" Type="http://schemas.openxmlformats.org/officeDocument/2006/relationships/tags" Target="../tags/tag142.xml" /><Relationship Id="rId48" Type="http://schemas.openxmlformats.org/officeDocument/2006/relationships/tags" Target="../tags/tag143.xml" /><Relationship Id="rId49" Type="http://schemas.openxmlformats.org/officeDocument/2006/relationships/tags" Target="../tags/tag144.xml" /><Relationship Id="rId5" Type="http://schemas.openxmlformats.org/officeDocument/2006/relationships/tags" Target="../tags/tag102.xml" /><Relationship Id="rId50" Type="http://schemas.openxmlformats.org/officeDocument/2006/relationships/tags" Target="../tags/tag145.xml" /><Relationship Id="rId51" Type="http://schemas.openxmlformats.org/officeDocument/2006/relationships/tags" Target="../tags/tag146.xml" /><Relationship Id="rId52" Type="http://schemas.openxmlformats.org/officeDocument/2006/relationships/tags" Target="../tags/tag147.xml" /><Relationship Id="rId53" Type="http://schemas.openxmlformats.org/officeDocument/2006/relationships/vmlDrawing" Target="../drawings/vmlDrawing4.v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chart" Target="../charts/chart7.xml" /><Relationship Id="rId11" Type="http://schemas.openxmlformats.org/officeDocument/2006/relationships/chart" Target="../charts/chart8.xml" /><Relationship Id="rId12" Type="http://schemas.openxmlformats.org/officeDocument/2006/relationships/vmlDrawing" Target="../drawings/vmlDrawing5.vml" /><Relationship Id="rId2" Type="http://schemas.openxmlformats.org/officeDocument/2006/relationships/tags" Target="../tags/tag148.xml" /><Relationship Id="rId3" Type="http://schemas.openxmlformats.org/officeDocument/2006/relationships/oleObject" Target="../embeddings/oleObject10.bin" TargetMode="Internal" /><Relationship Id="rId4" Type="http://schemas.openxmlformats.org/officeDocument/2006/relationships/image" Target="../media/image11.emf"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chart" Target="../charts/chart5.xml" /><Relationship Id="rId9" Type="http://schemas.openxmlformats.org/officeDocument/2006/relationships/chart" Target="../charts/chart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oleObject" Target="../embeddings/oleObject12.bin" TargetMode="Internal" /><Relationship Id="rId11" Type="http://schemas.openxmlformats.org/officeDocument/2006/relationships/image" Target="../media/image15.emf"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15" Type="http://schemas.openxmlformats.org/officeDocument/2006/relationships/tags" Target="../tags/tag161.xml" /><Relationship Id="rId16" Type="http://schemas.openxmlformats.org/officeDocument/2006/relationships/tags" Target="../tags/tag162.xml" /><Relationship Id="rId17" Type="http://schemas.openxmlformats.org/officeDocument/2006/relationships/tags" Target="../tags/tag163.xml" /><Relationship Id="rId18" Type="http://schemas.openxmlformats.org/officeDocument/2006/relationships/tags" Target="../tags/tag164.xml" /><Relationship Id="rId19" Type="http://schemas.openxmlformats.org/officeDocument/2006/relationships/tags" Target="../tags/tag165.xml" /><Relationship Id="rId2" Type="http://schemas.openxmlformats.org/officeDocument/2006/relationships/tags" Target="../tags/tag152.xml" /><Relationship Id="rId20" Type="http://schemas.openxmlformats.org/officeDocument/2006/relationships/tags" Target="../tags/tag166.xml" /><Relationship Id="rId21" Type="http://schemas.openxmlformats.org/officeDocument/2006/relationships/tags" Target="../tags/tag167.xml" /><Relationship Id="rId22" Type="http://schemas.openxmlformats.org/officeDocument/2006/relationships/tags" Target="../tags/tag168.xml" /><Relationship Id="rId23" Type="http://schemas.openxmlformats.org/officeDocument/2006/relationships/tags" Target="../tags/tag169.xml" /><Relationship Id="rId24" Type="http://schemas.openxmlformats.org/officeDocument/2006/relationships/tags" Target="../tags/tag170.xml" /><Relationship Id="rId25" Type="http://schemas.openxmlformats.org/officeDocument/2006/relationships/tags" Target="../tags/tag171.xml" /><Relationship Id="rId26" Type="http://schemas.openxmlformats.org/officeDocument/2006/relationships/tags" Target="../tags/tag172.xml" /><Relationship Id="rId27" Type="http://schemas.openxmlformats.org/officeDocument/2006/relationships/tags" Target="../tags/tag173.xml" /><Relationship Id="rId28" Type="http://schemas.openxmlformats.org/officeDocument/2006/relationships/tags" Target="../tags/tag174.xml" /><Relationship Id="rId29" Type="http://schemas.openxmlformats.org/officeDocument/2006/relationships/tags" Target="../tags/tag175.xml" /><Relationship Id="rId3" Type="http://schemas.openxmlformats.org/officeDocument/2006/relationships/oleObject" Target="../embeddings/oleObject11.bin" TargetMode="Internal" /><Relationship Id="rId30" Type="http://schemas.openxmlformats.org/officeDocument/2006/relationships/tags" Target="../tags/tag176.xml" /><Relationship Id="rId31" Type="http://schemas.openxmlformats.org/officeDocument/2006/relationships/tags" Target="../tags/tag177.xml" /><Relationship Id="rId32" Type="http://schemas.openxmlformats.org/officeDocument/2006/relationships/tags" Target="../tags/tag178.xml" /><Relationship Id="rId33" Type="http://schemas.openxmlformats.org/officeDocument/2006/relationships/tags" Target="../tags/tag179.xml" /><Relationship Id="rId34" Type="http://schemas.openxmlformats.org/officeDocument/2006/relationships/tags" Target="../tags/tag180.xml" /><Relationship Id="rId35" Type="http://schemas.openxmlformats.org/officeDocument/2006/relationships/tags" Target="../tags/tag181.xml" /><Relationship Id="rId36" Type="http://schemas.openxmlformats.org/officeDocument/2006/relationships/tags" Target="../tags/tag182.xml" /><Relationship Id="rId37" Type="http://schemas.openxmlformats.org/officeDocument/2006/relationships/tags" Target="../tags/tag183.xml" /><Relationship Id="rId38" Type="http://schemas.openxmlformats.org/officeDocument/2006/relationships/tags" Target="../tags/tag184.xml" /><Relationship Id="rId39" Type="http://schemas.openxmlformats.org/officeDocument/2006/relationships/tags" Target="../tags/tag185.xml" /><Relationship Id="rId4" Type="http://schemas.openxmlformats.org/officeDocument/2006/relationships/image" Target="../media/image6.emf" /><Relationship Id="rId40" Type="http://schemas.openxmlformats.org/officeDocument/2006/relationships/tags" Target="../tags/tag186.xml" /><Relationship Id="rId41" Type="http://schemas.openxmlformats.org/officeDocument/2006/relationships/tags" Target="../tags/tag187.xml" /><Relationship Id="rId42" Type="http://schemas.openxmlformats.org/officeDocument/2006/relationships/tags" Target="../tags/tag188.xml" /><Relationship Id="rId43" Type="http://schemas.openxmlformats.org/officeDocument/2006/relationships/tags" Target="../tags/tag189.xml" /><Relationship Id="rId44" Type="http://schemas.openxmlformats.org/officeDocument/2006/relationships/tags" Target="../tags/tag190.xml" /><Relationship Id="rId45" Type="http://schemas.openxmlformats.org/officeDocument/2006/relationships/tags" Target="../tags/tag191.xml" /><Relationship Id="rId46" Type="http://schemas.openxmlformats.org/officeDocument/2006/relationships/tags" Target="../tags/tag192.xml" /><Relationship Id="rId47" Type="http://schemas.openxmlformats.org/officeDocument/2006/relationships/tags" Target="../tags/tag193.xml" /><Relationship Id="rId48" Type="http://schemas.openxmlformats.org/officeDocument/2006/relationships/tags" Target="../tags/tag194.xml" /><Relationship Id="rId49" Type="http://schemas.openxmlformats.org/officeDocument/2006/relationships/tags" Target="../tags/tag195.xml" /><Relationship Id="rId5" Type="http://schemas.openxmlformats.org/officeDocument/2006/relationships/tags" Target="../tags/tag153.xml" /><Relationship Id="rId50" Type="http://schemas.openxmlformats.org/officeDocument/2006/relationships/tags" Target="../tags/tag196.xml" /><Relationship Id="rId51" Type="http://schemas.openxmlformats.org/officeDocument/2006/relationships/tags" Target="../tags/tag197.xml" /><Relationship Id="rId52" Type="http://schemas.openxmlformats.org/officeDocument/2006/relationships/vmlDrawing" Target="../drawings/vmlDrawing6.v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chart" Target="../charts/chart11.xml" /><Relationship Id="rId11" Type="http://schemas.openxmlformats.org/officeDocument/2006/relationships/chart" Target="../charts/chart12.xml" /><Relationship Id="rId12" Type="http://schemas.openxmlformats.org/officeDocument/2006/relationships/vmlDrawing" Target="../drawings/vmlDrawing7.vml" /><Relationship Id="rId2" Type="http://schemas.openxmlformats.org/officeDocument/2006/relationships/tags" Target="../tags/tag198.xml" /><Relationship Id="rId3" Type="http://schemas.openxmlformats.org/officeDocument/2006/relationships/oleObject" Target="../embeddings/oleObject13.bin" TargetMode="Internal" /><Relationship Id="rId4" Type="http://schemas.openxmlformats.org/officeDocument/2006/relationships/image" Target="../media/image11.emf"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chart" Target="../charts/chart9.xml" /><Relationship Id="rId9" Type="http://schemas.openxmlformats.org/officeDocument/2006/relationships/chart" Target="../charts/chart1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oleObject" Target="../embeddings/oleObject15.bin" TargetMode="Internal" /><Relationship Id="rId11" Type="http://schemas.openxmlformats.org/officeDocument/2006/relationships/image" Target="../media/image16.emf" /><Relationship Id="rId12" Type="http://schemas.openxmlformats.org/officeDocument/2006/relationships/tags" Target="../tags/tag208.xml" /><Relationship Id="rId13" Type="http://schemas.openxmlformats.org/officeDocument/2006/relationships/tags" Target="../tags/tag209.xml" /><Relationship Id="rId14" Type="http://schemas.openxmlformats.org/officeDocument/2006/relationships/tags" Target="../tags/tag210.xml" /><Relationship Id="rId15" Type="http://schemas.openxmlformats.org/officeDocument/2006/relationships/tags" Target="../tags/tag211.xml" /><Relationship Id="rId16" Type="http://schemas.openxmlformats.org/officeDocument/2006/relationships/tags" Target="../tags/tag212.xml" /><Relationship Id="rId17" Type="http://schemas.openxmlformats.org/officeDocument/2006/relationships/tags" Target="../tags/tag213.xml" /><Relationship Id="rId18" Type="http://schemas.openxmlformats.org/officeDocument/2006/relationships/tags" Target="../tags/tag214.xml" /><Relationship Id="rId19" Type="http://schemas.openxmlformats.org/officeDocument/2006/relationships/tags" Target="../tags/tag215.xml" /><Relationship Id="rId2" Type="http://schemas.openxmlformats.org/officeDocument/2006/relationships/tags" Target="../tags/tag202.xml" /><Relationship Id="rId20" Type="http://schemas.openxmlformats.org/officeDocument/2006/relationships/tags" Target="../tags/tag216.xml" /><Relationship Id="rId21" Type="http://schemas.openxmlformats.org/officeDocument/2006/relationships/tags" Target="../tags/tag217.xml" /><Relationship Id="rId22" Type="http://schemas.openxmlformats.org/officeDocument/2006/relationships/tags" Target="../tags/tag218.xml" /><Relationship Id="rId23" Type="http://schemas.openxmlformats.org/officeDocument/2006/relationships/tags" Target="../tags/tag219.xml" /><Relationship Id="rId24" Type="http://schemas.openxmlformats.org/officeDocument/2006/relationships/tags" Target="../tags/tag220.xml" /><Relationship Id="rId25" Type="http://schemas.openxmlformats.org/officeDocument/2006/relationships/tags" Target="../tags/tag221.xml" /><Relationship Id="rId26" Type="http://schemas.openxmlformats.org/officeDocument/2006/relationships/tags" Target="../tags/tag222.xml" /><Relationship Id="rId27" Type="http://schemas.openxmlformats.org/officeDocument/2006/relationships/tags" Target="../tags/tag223.xml" /><Relationship Id="rId28" Type="http://schemas.openxmlformats.org/officeDocument/2006/relationships/tags" Target="../tags/tag224.xml" /><Relationship Id="rId29" Type="http://schemas.openxmlformats.org/officeDocument/2006/relationships/tags" Target="../tags/tag225.xml" /><Relationship Id="rId3" Type="http://schemas.openxmlformats.org/officeDocument/2006/relationships/oleObject" Target="../embeddings/oleObject14.bin" TargetMode="Internal" /><Relationship Id="rId30" Type="http://schemas.openxmlformats.org/officeDocument/2006/relationships/tags" Target="../tags/tag226.xml" /><Relationship Id="rId31" Type="http://schemas.openxmlformats.org/officeDocument/2006/relationships/tags" Target="../tags/tag227.xml" /><Relationship Id="rId32" Type="http://schemas.openxmlformats.org/officeDocument/2006/relationships/tags" Target="../tags/tag228.xml" /><Relationship Id="rId33" Type="http://schemas.openxmlformats.org/officeDocument/2006/relationships/tags" Target="../tags/tag229.xml" /><Relationship Id="rId34" Type="http://schemas.openxmlformats.org/officeDocument/2006/relationships/tags" Target="../tags/tag230.xml" /><Relationship Id="rId35" Type="http://schemas.openxmlformats.org/officeDocument/2006/relationships/tags" Target="../tags/tag231.xml" /><Relationship Id="rId36" Type="http://schemas.openxmlformats.org/officeDocument/2006/relationships/tags" Target="../tags/tag232.xml" /><Relationship Id="rId37" Type="http://schemas.openxmlformats.org/officeDocument/2006/relationships/tags" Target="../tags/tag233.xml" /><Relationship Id="rId38" Type="http://schemas.openxmlformats.org/officeDocument/2006/relationships/tags" Target="../tags/tag234.xml" /><Relationship Id="rId39" Type="http://schemas.openxmlformats.org/officeDocument/2006/relationships/tags" Target="../tags/tag235.xml" /><Relationship Id="rId4" Type="http://schemas.openxmlformats.org/officeDocument/2006/relationships/image" Target="../media/image6.emf" /><Relationship Id="rId40" Type="http://schemas.openxmlformats.org/officeDocument/2006/relationships/tags" Target="../tags/tag236.xml" /><Relationship Id="rId41" Type="http://schemas.openxmlformats.org/officeDocument/2006/relationships/tags" Target="../tags/tag237.xml" /><Relationship Id="rId42" Type="http://schemas.openxmlformats.org/officeDocument/2006/relationships/tags" Target="../tags/tag238.xml" /><Relationship Id="rId43" Type="http://schemas.openxmlformats.org/officeDocument/2006/relationships/tags" Target="../tags/tag239.xml" /><Relationship Id="rId44" Type="http://schemas.openxmlformats.org/officeDocument/2006/relationships/tags" Target="../tags/tag240.xml" /><Relationship Id="rId45" Type="http://schemas.openxmlformats.org/officeDocument/2006/relationships/tags" Target="../tags/tag241.xml" /><Relationship Id="rId46" Type="http://schemas.openxmlformats.org/officeDocument/2006/relationships/tags" Target="../tags/tag242.xml" /><Relationship Id="rId47" Type="http://schemas.openxmlformats.org/officeDocument/2006/relationships/tags" Target="../tags/tag243.xml" /><Relationship Id="rId48" Type="http://schemas.openxmlformats.org/officeDocument/2006/relationships/tags" Target="../tags/tag244.xml" /><Relationship Id="rId49" Type="http://schemas.openxmlformats.org/officeDocument/2006/relationships/tags" Target="../tags/tag245.xml" /><Relationship Id="rId5" Type="http://schemas.openxmlformats.org/officeDocument/2006/relationships/tags" Target="../tags/tag203.xml" /><Relationship Id="rId50" Type="http://schemas.openxmlformats.org/officeDocument/2006/relationships/tags" Target="../tags/tag246.xml" /><Relationship Id="rId51" Type="http://schemas.openxmlformats.org/officeDocument/2006/relationships/tags" Target="../tags/tag247.xml" /><Relationship Id="rId52" Type="http://schemas.openxmlformats.org/officeDocument/2006/relationships/vmlDrawing" Target="../drawings/vmlDrawing8.v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chart" Target="../charts/chart15.xml" /><Relationship Id="rId11" Type="http://schemas.openxmlformats.org/officeDocument/2006/relationships/chart" Target="../charts/chart16.xml" /><Relationship Id="rId12" Type="http://schemas.openxmlformats.org/officeDocument/2006/relationships/vmlDrawing" Target="../drawings/vmlDrawing9.vml" /><Relationship Id="rId2" Type="http://schemas.openxmlformats.org/officeDocument/2006/relationships/tags" Target="../tags/tag248.xml" /><Relationship Id="rId3" Type="http://schemas.openxmlformats.org/officeDocument/2006/relationships/oleObject" Target="../embeddings/oleObject16.bin" TargetMode="Internal" /><Relationship Id="rId4" Type="http://schemas.openxmlformats.org/officeDocument/2006/relationships/image" Target="../media/image11.emf"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chart" Target="../charts/chart13.xml" /><Relationship Id="rId9" Type="http://schemas.openxmlformats.org/officeDocument/2006/relationships/chart" Target="../charts/char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oleObject" Target="../embeddings/oleObject18.bin" TargetMode="Internal" /><Relationship Id="rId11" Type="http://schemas.openxmlformats.org/officeDocument/2006/relationships/image" Target="../media/image17.emf" /><Relationship Id="rId12" Type="http://schemas.openxmlformats.org/officeDocument/2006/relationships/tags" Target="../tags/tag258.xml" /><Relationship Id="rId13" Type="http://schemas.openxmlformats.org/officeDocument/2006/relationships/tags" Target="../tags/tag259.xml" /><Relationship Id="rId14" Type="http://schemas.openxmlformats.org/officeDocument/2006/relationships/tags" Target="../tags/tag260.xml" /><Relationship Id="rId15" Type="http://schemas.openxmlformats.org/officeDocument/2006/relationships/tags" Target="../tags/tag261.xml" /><Relationship Id="rId16" Type="http://schemas.openxmlformats.org/officeDocument/2006/relationships/tags" Target="../tags/tag262.xml" /><Relationship Id="rId17" Type="http://schemas.openxmlformats.org/officeDocument/2006/relationships/tags" Target="../tags/tag263.xml" /><Relationship Id="rId18" Type="http://schemas.openxmlformats.org/officeDocument/2006/relationships/tags" Target="../tags/tag264.xml" /><Relationship Id="rId19" Type="http://schemas.openxmlformats.org/officeDocument/2006/relationships/tags" Target="../tags/tag265.xml" /><Relationship Id="rId2" Type="http://schemas.openxmlformats.org/officeDocument/2006/relationships/tags" Target="../tags/tag252.xml" /><Relationship Id="rId20" Type="http://schemas.openxmlformats.org/officeDocument/2006/relationships/tags" Target="../tags/tag266.xml" /><Relationship Id="rId21" Type="http://schemas.openxmlformats.org/officeDocument/2006/relationships/tags" Target="../tags/tag267.xml" /><Relationship Id="rId22" Type="http://schemas.openxmlformats.org/officeDocument/2006/relationships/tags" Target="../tags/tag268.xml" /><Relationship Id="rId23" Type="http://schemas.openxmlformats.org/officeDocument/2006/relationships/tags" Target="../tags/tag269.xml" /><Relationship Id="rId24" Type="http://schemas.openxmlformats.org/officeDocument/2006/relationships/tags" Target="../tags/tag270.xml" /><Relationship Id="rId25" Type="http://schemas.openxmlformats.org/officeDocument/2006/relationships/tags" Target="../tags/tag271.xml" /><Relationship Id="rId26" Type="http://schemas.openxmlformats.org/officeDocument/2006/relationships/tags" Target="../tags/tag272.xml" /><Relationship Id="rId27" Type="http://schemas.openxmlformats.org/officeDocument/2006/relationships/tags" Target="../tags/tag273.xml" /><Relationship Id="rId28" Type="http://schemas.openxmlformats.org/officeDocument/2006/relationships/tags" Target="../tags/tag274.xml" /><Relationship Id="rId29" Type="http://schemas.openxmlformats.org/officeDocument/2006/relationships/tags" Target="../tags/tag275.xml" /><Relationship Id="rId3" Type="http://schemas.openxmlformats.org/officeDocument/2006/relationships/oleObject" Target="../embeddings/oleObject17.bin" TargetMode="Internal" /><Relationship Id="rId30" Type="http://schemas.openxmlformats.org/officeDocument/2006/relationships/tags" Target="../tags/tag276.xml" /><Relationship Id="rId31" Type="http://schemas.openxmlformats.org/officeDocument/2006/relationships/tags" Target="../tags/tag277.xml" /><Relationship Id="rId32" Type="http://schemas.openxmlformats.org/officeDocument/2006/relationships/tags" Target="../tags/tag278.xml" /><Relationship Id="rId33" Type="http://schemas.openxmlformats.org/officeDocument/2006/relationships/tags" Target="../tags/tag279.xml" /><Relationship Id="rId34" Type="http://schemas.openxmlformats.org/officeDocument/2006/relationships/tags" Target="../tags/tag280.xml" /><Relationship Id="rId35" Type="http://schemas.openxmlformats.org/officeDocument/2006/relationships/tags" Target="../tags/tag281.xml" /><Relationship Id="rId36" Type="http://schemas.openxmlformats.org/officeDocument/2006/relationships/tags" Target="../tags/tag282.xml" /><Relationship Id="rId37" Type="http://schemas.openxmlformats.org/officeDocument/2006/relationships/tags" Target="../tags/tag283.xml" /><Relationship Id="rId38" Type="http://schemas.openxmlformats.org/officeDocument/2006/relationships/tags" Target="../tags/tag284.xml" /><Relationship Id="rId39" Type="http://schemas.openxmlformats.org/officeDocument/2006/relationships/tags" Target="../tags/tag285.xml" /><Relationship Id="rId4" Type="http://schemas.openxmlformats.org/officeDocument/2006/relationships/image" Target="../media/image6.emf" /><Relationship Id="rId40" Type="http://schemas.openxmlformats.org/officeDocument/2006/relationships/tags" Target="../tags/tag286.xml" /><Relationship Id="rId41" Type="http://schemas.openxmlformats.org/officeDocument/2006/relationships/tags" Target="../tags/tag287.xml" /><Relationship Id="rId42" Type="http://schemas.openxmlformats.org/officeDocument/2006/relationships/tags" Target="../tags/tag288.xml" /><Relationship Id="rId43" Type="http://schemas.openxmlformats.org/officeDocument/2006/relationships/tags" Target="../tags/tag289.xml" /><Relationship Id="rId44" Type="http://schemas.openxmlformats.org/officeDocument/2006/relationships/tags" Target="../tags/tag290.xml" /><Relationship Id="rId45" Type="http://schemas.openxmlformats.org/officeDocument/2006/relationships/tags" Target="../tags/tag291.xml" /><Relationship Id="rId46" Type="http://schemas.openxmlformats.org/officeDocument/2006/relationships/tags" Target="../tags/tag292.xml" /><Relationship Id="rId47" Type="http://schemas.openxmlformats.org/officeDocument/2006/relationships/tags" Target="../tags/tag293.xml" /><Relationship Id="rId48" Type="http://schemas.openxmlformats.org/officeDocument/2006/relationships/tags" Target="../tags/tag294.xml" /><Relationship Id="rId49" Type="http://schemas.openxmlformats.org/officeDocument/2006/relationships/tags" Target="../tags/tag295.xml" /><Relationship Id="rId5" Type="http://schemas.openxmlformats.org/officeDocument/2006/relationships/tags" Target="../tags/tag253.xml" /><Relationship Id="rId50" Type="http://schemas.openxmlformats.org/officeDocument/2006/relationships/tags" Target="../tags/tag296.xml" /><Relationship Id="rId51" Type="http://schemas.openxmlformats.org/officeDocument/2006/relationships/tags" Target="../tags/tag297.xml" /><Relationship Id="rId52" Type="http://schemas.openxmlformats.org/officeDocument/2006/relationships/vmlDrawing" Target="../drawings/vmlDrawing10.v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tags" Target="../tags/tag310.xml" /><Relationship Id="rId15" Type="http://schemas.openxmlformats.org/officeDocument/2006/relationships/tags" Target="../tags/tag311.xml" /><Relationship Id="rId16" Type="http://schemas.openxmlformats.org/officeDocument/2006/relationships/tags" Target="../tags/tag312.xml" /><Relationship Id="rId17" Type="http://schemas.openxmlformats.org/officeDocument/2006/relationships/tags" Target="../tags/tag313.xml" /><Relationship Id="rId18" Type="http://schemas.openxmlformats.org/officeDocument/2006/relationships/tags" Target="../tags/tag314.xml" /><Relationship Id="rId19" Type="http://schemas.openxmlformats.org/officeDocument/2006/relationships/tags" Target="../tags/tag315.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chart" Target="../charts/chart17.xml" /><Relationship Id="rId7" Type="http://schemas.openxmlformats.org/officeDocument/2006/relationships/tags" Target="../tags/tag320.xml" /><Relationship Id="rId8" Type="http://schemas.openxmlformats.org/officeDocument/2006/relationships/image" Target="../media/image18.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chart" Target="../charts/chart18.xml" /><Relationship Id="rId7" Type="http://schemas.openxmlformats.org/officeDocument/2006/relationships/tags" Target="../tags/tag325.xml" /><Relationship Id="rId8" Type="http://schemas.openxmlformats.org/officeDocument/2006/relationships/image" Target="../media/image18.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26.xml" /><Relationship Id="rId3" Type="http://schemas.openxmlformats.org/officeDocument/2006/relationships/tags" Target="../tags/tag327.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chart" Target="../charts/chart19.xml" /><Relationship Id="rId7" Type="http://schemas.openxmlformats.org/officeDocument/2006/relationships/tags" Target="../tags/tag330.xml" /><Relationship Id="rId8" Type="http://schemas.openxmlformats.org/officeDocument/2006/relationships/image" Target="../media/image18.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31.xml" /><Relationship Id="rId3" Type="http://schemas.openxmlformats.org/officeDocument/2006/relationships/tags" Target="../tags/tag332.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chart" Target="../charts/chart20.xml" /><Relationship Id="rId7" Type="http://schemas.openxmlformats.org/officeDocument/2006/relationships/tags" Target="../tags/tag335.xml" /><Relationship Id="rId8" Type="http://schemas.openxmlformats.org/officeDocument/2006/relationships/image" Target="../media/image18.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9.emf" /><Relationship Id="rId11" Type="http://schemas.openxmlformats.org/officeDocument/2006/relationships/tags" Target="../tags/tag341.xml" /><Relationship Id="rId12" Type="http://schemas.openxmlformats.org/officeDocument/2006/relationships/tags" Target="../tags/tag342.xml" /><Relationship Id="rId13" Type="http://schemas.openxmlformats.org/officeDocument/2006/relationships/tags" Target="../tags/tag343.xml" /><Relationship Id="rId14" Type="http://schemas.openxmlformats.org/officeDocument/2006/relationships/tags" Target="../tags/tag344.xml" /><Relationship Id="rId15" Type="http://schemas.openxmlformats.org/officeDocument/2006/relationships/tags" Target="../tags/tag345.xml" /><Relationship Id="rId16" Type="http://schemas.openxmlformats.org/officeDocument/2006/relationships/tags" Target="../tags/tag346.xml" /><Relationship Id="rId17" Type="http://schemas.openxmlformats.org/officeDocument/2006/relationships/tags" Target="../tags/tag347.xml" /><Relationship Id="rId18" Type="http://schemas.openxmlformats.org/officeDocument/2006/relationships/tags" Target="../tags/tag348.xml" /><Relationship Id="rId19" Type="http://schemas.openxmlformats.org/officeDocument/2006/relationships/tags" Target="../tags/tag349.xml" /><Relationship Id="rId2" Type="http://schemas.openxmlformats.org/officeDocument/2006/relationships/tags" Target="../tags/tag336.xml" /><Relationship Id="rId20" Type="http://schemas.openxmlformats.org/officeDocument/2006/relationships/tags" Target="../tags/tag350.xml" /><Relationship Id="rId21" Type="http://schemas.openxmlformats.org/officeDocument/2006/relationships/tags" Target="../tags/tag351.xml" /><Relationship Id="rId22" Type="http://schemas.openxmlformats.org/officeDocument/2006/relationships/tags" Target="../tags/tag352.xml" /><Relationship Id="rId23" Type="http://schemas.openxmlformats.org/officeDocument/2006/relationships/tags" Target="../tags/tag353.xml" /><Relationship Id="rId24" Type="http://schemas.openxmlformats.org/officeDocument/2006/relationships/tags" Target="../tags/tag354.xml" /><Relationship Id="rId25" Type="http://schemas.openxmlformats.org/officeDocument/2006/relationships/tags" Target="../tags/tag355.xml" /><Relationship Id="rId26" Type="http://schemas.openxmlformats.org/officeDocument/2006/relationships/tags" Target="../tags/tag356.xml" /><Relationship Id="rId27" Type="http://schemas.openxmlformats.org/officeDocument/2006/relationships/tags" Target="../tags/tag357.xml" /><Relationship Id="rId28" Type="http://schemas.openxmlformats.org/officeDocument/2006/relationships/tags" Target="../tags/tag358.xml" /><Relationship Id="rId29" Type="http://schemas.openxmlformats.org/officeDocument/2006/relationships/tags" Target="../tags/tag359.xml" /><Relationship Id="rId3" Type="http://schemas.openxmlformats.org/officeDocument/2006/relationships/oleObject" Target="../embeddings/oleObject19.bin" TargetMode="Internal" /><Relationship Id="rId30" Type="http://schemas.openxmlformats.org/officeDocument/2006/relationships/tags" Target="../tags/tag360.xml" /><Relationship Id="rId31" Type="http://schemas.openxmlformats.org/officeDocument/2006/relationships/tags" Target="../tags/tag361.xml" /><Relationship Id="rId32" Type="http://schemas.openxmlformats.org/officeDocument/2006/relationships/tags" Target="../tags/tag362.xml" /><Relationship Id="rId33" Type="http://schemas.openxmlformats.org/officeDocument/2006/relationships/tags" Target="../tags/tag363.xml" /><Relationship Id="rId34" Type="http://schemas.openxmlformats.org/officeDocument/2006/relationships/tags" Target="../tags/tag364.xml" /><Relationship Id="rId35" Type="http://schemas.openxmlformats.org/officeDocument/2006/relationships/tags" Target="../tags/tag365.xml" /><Relationship Id="rId36" Type="http://schemas.openxmlformats.org/officeDocument/2006/relationships/tags" Target="../tags/tag366.xml" /><Relationship Id="rId37" Type="http://schemas.openxmlformats.org/officeDocument/2006/relationships/tags" Target="../tags/tag367.xml" /><Relationship Id="rId38" Type="http://schemas.openxmlformats.org/officeDocument/2006/relationships/tags" Target="../tags/tag368.xml" /><Relationship Id="rId39" Type="http://schemas.openxmlformats.org/officeDocument/2006/relationships/tags" Target="../tags/tag369.xml" /><Relationship Id="rId4" Type="http://schemas.openxmlformats.org/officeDocument/2006/relationships/image" Target="../media/image11.emf" /><Relationship Id="rId40" Type="http://schemas.openxmlformats.org/officeDocument/2006/relationships/tags" Target="../tags/tag370.xml" /><Relationship Id="rId41" Type="http://schemas.openxmlformats.org/officeDocument/2006/relationships/tags" Target="../tags/tag371.xml" /><Relationship Id="rId42" Type="http://schemas.openxmlformats.org/officeDocument/2006/relationships/tags" Target="../tags/tag372.xml" /><Relationship Id="rId43" Type="http://schemas.openxmlformats.org/officeDocument/2006/relationships/tags" Target="../tags/tag373.xml" /><Relationship Id="rId44" Type="http://schemas.openxmlformats.org/officeDocument/2006/relationships/tags" Target="../tags/tag374.xml" /><Relationship Id="rId45" Type="http://schemas.openxmlformats.org/officeDocument/2006/relationships/tags" Target="../tags/tag375.xml" /><Relationship Id="rId46" Type="http://schemas.openxmlformats.org/officeDocument/2006/relationships/tags" Target="../tags/tag376.xml" /><Relationship Id="rId47" Type="http://schemas.openxmlformats.org/officeDocument/2006/relationships/tags" Target="../tags/tag377.xml" /><Relationship Id="rId48" Type="http://schemas.openxmlformats.org/officeDocument/2006/relationships/tags" Target="../tags/tag378.xml" /><Relationship Id="rId49" Type="http://schemas.openxmlformats.org/officeDocument/2006/relationships/tags" Target="../tags/tag379.xml" /><Relationship Id="rId5" Type="http://schemas.openxmlformats.org/officeDocument/2006/relationships/tags" Target="../tags/tag337.xml" /><Relationship Id="rId50" Type="http://schemas.openxmlformats.org/officeDocument/2006/relationships/tags" Target="../tags/tag380.xml" /><Relationship Id="rId51" Type="http://schemas.openxmlformats.org/officeDocument/2006/relationships/tags" Target="../tags/tag381.xml" /><Relationship Id="rId52" Type="http://schemas.openxmlformats.org/officeDocument/2006/relationships/tags" Target="../tags/tag382.xml" /><Relationship Id="rId53" Type="http://schemas.openxmlformats.org/officeDocument/2006/relationships/tags" Target="../tags/tag383.xml" /><Relationship Id="rId54" Type="http://schemas.openxmlformats.org/officeDocument/2006/relationships/tags" Target="../tags/tag384.xml" /><Relationship Id="rId55" Type="http://schemas.openxmlformats.org/officeDocument/2006/relationships/vmlDrawing" Target="../drawings/vmlDrawing11.v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oleObject" Target="../embeddings/oleObject20.bin" TargetMode="Interna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0.emf" /><Relationship Id="rId11" Type="http://schemas.openxmlformats.org/officeDocument/2006/relationships/tags" Target="../tags/tag390.xml" /><Relationship Id="rId12" Type="http://schemas.openxmlformats.org/officeDocument/2006/relationships/tags" Target="../tags/tag391.xml" /><Relationship Id="rId13" Type="http://schemas.openxmlformats.org/officeDocument/2006/relationships/tags" Target="../tags/tag392.xml" /><Relationship Id="rId14" Type="http://schemas.openxmlformats.org/officeDocument/2006/relationships/tags" Target="../tags/tag393.xml" /><Relationship Id="rId15" Type="http://schemas.openxmlformats.org/officeDocument/2006/relationships/tags" Target="../tags/tag394.xml" /><Relationship Id="rId16" Type="http://schemas.openxmlformats.org/officeDocument/2006/relationships/tags" Target="../tags/tag395.xml" /><Relationship Id="rId17" Type="http://schemas.openxmlformats.org/officeDocument/2006/relationships/tags" Target="../tags/tag396.xml" /><Relationship Id="rId18" Type="http://schemas.openxmlformats.org/officeDocument/2006/relationships/tags" Target="../tags/tag397.xml" /><Relationship Id="rId19" Type="http://schemas.openxmlformats.org/officeDocument/2006/relationships/tags" Target="../tags/tag398.xml" /><Relationship Id="rId2" Type="http://schemas.openxmlformats.org/officeDocument/2006/relationships/tags" Target="../tags/tag385.xml" /><Relationship Id="rId20" Type="http://schemas.openxmlformats.org/officeDocument/2006/relationships/tags" Target="../tags/tag399.xml" /><Relationship Id="rId21" Type="http://schemas.openxmlformats.org/officeDocument/2006/relationships/tags" Target="../tags/tag400.xml" /><Relationship Id="rId22" Type="http://schemas.openxmlformats.org/officeDocument/2006/relationships/tags" Target="../tags/tag401.xml" /><Relationship Id="rId23" Type="http://schemas.openxmlformats.org/officeDocument/2006/relationships/tags" Target="../tags/tag402.xml" /><Relationship Id="rId24" Type="http://schemas.openxmlformats.org/officeDocument/2006/relationships/tags" Target="../tags/tag403.xml" /><Relationship Id="rId25" Type="http://schemas.openxmlformats.org/officeDocument/2006/relationships/tags" Target="../tags/tag404.xml" /><Relationship Id="rId26" Type="http://schemas.openxmlformats.org/officeDocument/2006/relationships/tags" Target="../tags/tag405.xml" /><Relationship Id="rId27" Type="http://schemas.openxmlformats.org/officeDocument/2006/relationships/tags" Target="../tags/tag406.xml" /><Relationship Id="rId28" Type="http://schemas.openxmlformats.org/officeDocument/2006/relationships/tags" Target="../tags/tag407.xml" /><Relationship Id="rId29" Type="http://schemas.openxmlformats.org/officeDocument/2006/relationships/tags" Target="../tags/tag408.xml" /><Relationship Id="rId3" Type="http://schemas.openxmlformats.org/officeDocument/2006/relationships/oleObject" Target="../embeddings/oleObject21.bin" TargetMode="Internal" /><Relationship Id="rId30" Type="http://schemas.openxmlformats.org/officeDocument/2006/relationships/tags" Target="../tags/tag409.xml" /><Relationship Id="rId31" Type="http://schemas.openxmlformats.org/officeDocument/2006/relationships/tags" Target="../tags/tag410.xml" /><Relationship Id="rId32" Type="http://schemas.openxmlformats.org/officeDocument/2006/relationships/tags" Target="../tags/tag411.xml" /><Relationship Id="rId33" Type="http://schemas.openxmlformats.org/officeDocument/2006/relationships/tags" Target="../tags/tag412.xml" /><Relationship Id="rId34" Type="http://schemas.openxmlformats.org/officeDocument/2006/relationships/tags" Target="../tags/tag413.xml" /><Relationship Id="rId35" Type="http://schemas.openxmlformats.org/officeDocument/2006/relationships/tags" Target="../tags/tag414.xml" /><Relationship Id="rId36" Type="http://schemas.openxmlformats.org/officeDocument/2006/relationships/tags" Target="../tags/tag415.xml" /><Relationship Id="rId37" Type="http://schemas.openxmlformats.org/officeDocument/2006/relationships/tags" Target="../tags/tag416.xml" /><Relationship Id="rId38" Type="http://schemas.openxmlformats.org/officeDocument/2006/relationships/tags" Target="../tags/tag417.xml" /><Relationship Id="rId39" Type="http://schemas.openxmlformats.org/officeDocument/2006/relationships/tags" Target="../tags/tag418.xml" /><Relationship Id="rId4" Type="http://schemas.openxmlformats.org/officeDocument/2006/relationships/image" Target="../media/image11.emf" /><Relationship Id="rId40" Type="http://schemas.openxmlformats.org/officeDocument/2006/relationships/tags" Target="../tags/tag419.xml" /><Relationship Id="rId41" Type="http://schemas.openxmlformats.org/officeDocument/2006/relationships/tags" Target="../tags/tag420.xml" /><Relationship Id="rId42" Type="http://schemas.openxmlformats.org/officeDocument/2006/relationships/tags" Target="../tags/tag421.xml" /><Relationship Id="rId43" Type="http://schemas.openxmlformats.org/officeDocument/2006/relationships/tags" Target="../tags/tag422.xml" /><Relationship Id="rId44" Type="http://schemas.openxmlformats.org/officeDocument/2006/relationships/tags" Target="../tags/tag423.xml" /><Relationship Id="rId45" Type="http://schemas.openxmlformats.org/officeDocument/2006/relationships/tags" Target="../tags/tag424.xml" /><Relationship Id="rId46" Type="http://schemas.openxmlformats.org/officeDocument/2006/relationships/tags" Target="../tags/tag425.xml" /><Relationship Id="rId47" Type="http://schemas.openxmlformats.org/officeDocument/2006/relationships/tags" Target="../tags/tag426.xml" /><Relationship Id="rId48" Type="http://schemas.openxmlformats.org/officeDocument/2006/relationships/tags" Target="../tags/tag427.xml" /><Relationship Id="rId49" Type="http://schemas.openxmlformats.org/officeDocument/2006/relationships/tags" Target="../tags/tag428.xml" /><Relationship Id="rId5" Type="http://schemas.openxmlformats.org/officeDocument/2006/relationships/tags" Target="../tags/tag386.xml" /><Relationship Id="rId50" Type="http://schemas.openxmlformats.org/officeDocument/2006/relationships/tags" Target="../tags/tag429.xml" /><Relationship Id="rId51" Type="http://schemas.openxmlformats.org/officeDocument/2006/relationships/tags" Target="../tags/tag430.xml" /><Relationship Id="rId52" Type="http://schemas.openxmlformats.org/officeDocument/2006/relationships/tags" Target="../tags/tag431.xml" /><Relationship Id="rId53" Type="http://schemas.openxmlformats.org/officeDocument/2006/relationships/tags" Target="../tags/tag432.xml" /><Relationship Id="rId54" Type="http://schemas.openxmlformats.org/officeDocument/2006/relationships/tags" Target="../tags/tag433.xml" /><Relationship Id="rId55" Type="http://schemas.openxmlformats.org/officeDocument/2006/relationships/vmlDrawing" Target="../drawings/vmlDrawing12.vml" /><Relationship Id="rId6" Type="http://schemas.openxmlformats.org/officeDocument/2006/relationships/tags" Target="../tags/tag387.xml" /><Relationship Id="rId7" Type="http://schemas.openxmlformats.org/officeDocument/2006/relationships/tags" Target="../tags/tag388.xml" /><Relationship Id="rId8" Type="http://schemas.openxmlformats.org/officeDocument/2006/relationships/tags" Target="../tags/tag389.xml" /><Relationship Id="rId9" Type="http://schemas.openxmlformats.org/officeDocument/2006/relationships/oleObject" Target="../embeddings/oleObject22.bin" TargetMode="In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21.emf" /><Relationship Id="rId11" Type="http://schemas.openxmlformats.org/officeDocument/2006/relationships/tags" Target="../tags/tag439.xml" /><Relationship Id="rId12" Type="http://schemas.openxmlformats.org/officeDocument/2006/relationships/tags" Target="../tags/tag440.xml" /><Relationship Id="rId13" Type="http://schemas.openxmlformats.org/officeDocument/2006/relationships/tags" Target="../tags/tag441.xml" /><Relationship Id="rId14" Type="http://schemas.openxmlformats.org/officeDocument/2006/relationships/tags" Target="../tags/tag442.xml" /><Relationship Id="rId15" Type="http://schemas.openxmlformats.org/officeDocument/2006/relationships/tags" Target="../tags/tag443.xml" /><Relationship Id="rId16" Type="http://schemas.openxmlformats.org/officeDocument/2006/relationships/tags" Target="../tags/tag444.xml" /><Relationship Id="rId17" Type="http://schemas.openxmlformats.org/officeDocument/2006/relationships/tags" Target="../tags/tag445.xml" /><Relationship Id="rId18" Type="http://schemas.openxmlformats.org/officeDocument/2006/relationships/tags" Target="../tags/tag446.xml" /><Relationship Id="rId19" Type="http://schemas.openxmlformats.org/officeDocument/2006/relationships/tags" Target="../tags/tag447.xml" /><Relationship Id="rId2" Type="http://schemas.openxmlformats.org/officeDocument/2006/relationships/tags" Target="../tags/tag434.xml" /><Relationship Id="rId20" Type="http://schemas.openxmlformats.org/officeDocument/2006/relationships/tags" Target="../tags/tag448.xml" /><Relationship Id="rId21" Type="http://schemas.openxmlformats.org/officeDocument/2006/relationships/tags" Target="../tags/tag449.xml" /><Relationship Id="rId22" Type="http://schemas.openxmlformats.org/officeDocument/2006/relationships/tags" Target="../tags/tag450.xml" /><Relationship Id="rId23" Type="http://schemas.openxmlformats.org/officeDocument/2006/relationships/tags" Target="../tags/tag451.xml" /><Relationship Id="rId24" Type="http://schemas.openxmlformats.org/officeDocument/2006/relationships/tags" Target="../tags/tag452.xml" /><Relationship Id="rId25" Type="http://schemas.openxmlformats.org/officeDocument/2006/relationships/tags" Target="../tags/tag453.xml" /><Relationship Id="rId26" Type="http://schemas.openxmlformats.org/officeDocument/2006/relationships/tags" Target="../tags/tag454.xml" /><Relationship Id="rId27" Type="http://schemas.openxmlformats.org/officeDocument/2006/relationships/tags" Target="../tags/tag455.xml" /><Relationship Id="rId28" Type="http://schemas.openxmlformats.org/officeDocument/2006/relationships/tags" Target="../tags/tag456.xml" /><Relationship Id="rId29" Type="http://schemas.openxmlformats.org/officeDocument/2006/relationships/tags" Target="../tags/tag457.xml" /><Relationship Id="rId3" Type="http://schemas.openxmlformats.org/officeDocument/2006/relationships/oleObject" Target="../embeddings/oleObject23.bin" TargetMode="Internal" /><Relationship Id="rId30" Type="http://schemas.openxmlformats.org/officeDocument/2006/relationships/tags" Target="../tags/tag458.xml" /><Relationship Id="rId31" Type="http://schemas.openxmlformats.org/officeDocument/2006/relationships/tags" Target="../tags/tag459.xml" /><Relationship Id="rId32" Type="http://schemas.openxmlformats.org/officeDocument/2006/relationships/tags" Target="../tags/tag460.xml" /><Relationship Id="rId33" Type="http://schemas.openxmlformats.org/officeDocument/2006/relationships/tags" Target="../tags/tag461.xml" /><Relationship Id="rId34" Type="http://schemas.openxmlformats.org/officeDocument/2006/relationships/tags" Target="../tags/tag462.xml" /><Relationship Id="rId35" Type="http://schemas.openxmlformats.org/officeDocument/2006/relationships/tags" Target="../tags/tag463.xml" /><Relationship Id="rId36" Type="http://schemas.openxmlformats.org/officeDocument/2006/relationships/tags" Target="../tags/tag464.xml" /><Relationship Id="rId37" Type="http://schemas.openxmlformats.org/officeDocument/2006/relationships/tags" Target="../tags/tag465.xml" /><Relationship Id="rId38" Type="http://schemas.openxmlformats.org/officeDocument/2006/relationships/tags" Target="../tags/tag466.xml" /><Relationship Id="rId39" Type="http://schemas.openxmlformats.org/officeDocument/2006/relationships/tags" Target="../tags/tag467.xml" /><Relationship Id="rId4" Type="http://schemas.openxmlformats.org/officeDocument/2006/relationships/image" Target="../media/image6.emf" /><Relationship Id="rId40" Type="http://schemas.openxmlformats.org/officeDocument/2006/relationships/tags" Target="../tags/tag468.xml" /><Relationship Id="rId41" Type="http://schemas.openxmlformats.org/officeDocument/2006/relationships/tags" Target="../tags/tag469.xml" /><Relationship Id="rId42" Type="http://schemas.openxmlformats.org/officeDocument/2006/relationships/tags" Target="../tags/tag470.xml" /><Relationship Id="rId43" Type="http://schemas.openxmlformats.org/officeDocument/2006/relationships/tags" Target="../tags/tag471.xml" /><Relationship Id="rId44" Type="http://schemas.openxmlformats.org/officeDocument/2006/relationships/tags" Target="../tags/tag472.xml" /><Relationship Id="rId45" Type="http://schemas.openxmlformats.org/officeDocument/2006/relationships/tags" Target="../tags/tag473.xml" /><Relationship Id="rId46" Type="http://schemas.openxmlformats.org/officeDocument/2006/relationships/tags" Target="../tags/tag474.xml" /><Relationship Id="rId47" Type="http://schemas.openxmlformats.org/officeDocument/2006/relationships/tags" Target="../tags/tag475.xml" /><Relationship Id="rId48" Type="http://schemas.openxmlformats.org/officeDocument/2006/relationships/tags" Target="../tags/tag476.xml" /><Relationship Id="rId49" Type="http://schemas.openxmlformats.org/officeDocument/2006/relationships/tags" Target="../tags/tag477.xml" /><Relationship Id="rId5" Type="http://schemas.openxmlformats.org/officeDocument/2006/relationships/tags" Target="../tags/tag435.xml" /><Relationship Id="rId50" Type="http://schemas.openxmlformats.org/officeDocument/2006/relationships/tags" Target="../tags/tag478.xml" /><Relationship Id="rId51" Type="http://schemas.openxmlformats.org/officeDocument/2006/relationships/tags" Target="../tags/tag479.xml" /><Relationship Id="rId52" Type="http://schemas.openxmlformats.org/officeDocument/2006/relationships/tags" Target="../tags/tag480.xml" /><Relationship Id="rId53" Type="http://schemas.openxmlformats.org/officeDocument/2006/relationships/tags" Target="../tags/tag481.xml" /><Relationship Id="rId54" Type="http://schemas.openxmlformats.org/officeDocument/2006/relationships/tags" Target="../tags/tag482.xml" /><Relationship Id="rId55" Type="http://schemas.openxmlformats.org/officeDocument/2006/relationships/tags" Target="../tags/tag483.xml" /><Relationship Id="rId56" Type="http://schemas.openxmlformats.org/officeDocument/2006/relationships/tags" Target="../tags/tag484.xml" /><Relationship Id="rId57" Type="http://schemas.openxmlformats.org/officeDocument/2006/relationships/tags" Target="../tags/tag485.xml" /><Relationship Id="rId58" Type="http://schemas.openxmlformats.org/officeDocument/2006/relationships/tags" Target="../tags/tag486.xml" /><Relationship Id="rId59" Type="http://schemas.openxmlformats.org/officeDocument/2006/relationships/tags" Target="../tags/tag487.xml" /><Relationship Id="rId6" Type="http://schemas.openxmlformats.org/officeDocument/2006/relationships/tags" Target="../tags/tag436.xml" /><Relationship Id="rId60" Type="http://schemas.openxmlformats.org/officeDocument/2006/relationships/tags" Target="../tags/tag488.xml" /><Relationship Id="rId61" Type="http://schemas.openxmlformats.org/officeDocument/2006/relationships/vmlDrawing" Target="../drawings/vmlDrawing13.vml" /><Relationship Id="rId7" Type="http://schemas.openxmlformats.org/officeDocument/2006/relationships/tags" Target="../tags/tag437.xml" /><Relationship Id="rId8" Type="http://schemas.openxmlformats.org/officeDocument/2006/relationships/tags" Target="../tags/tag438.xml" /><Relationship Id="rId9" Type="http://schemas.openxmlformats.org/officeDocument/2006/relationships/oleObject" Target="../embeddings/oleObject24.bin" TargetMode="Interna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97.xml" /><Relationship Id="rId11" Type="http://schemas.openxmlformats.org/officeDocument/2006/relationships/tags" Target="../tags/tag498.xml" /><Relationship Id="rId12" Type="http://schemas.openxmlformats.org/officeDocument/2006/relationships/tags" Target="../tags/tag499.xml" /><Relationship Id="rId13" Type="http://schemas.openxmlformats.org/officeDocument/2006/relationships/oleObject" Target="../embeddings/Microsoft_Excel_97-2003____1.xls" TargetMode="Internal" /><Relationship Id="rId14" Type="http://schemas.openxmlformats.org/officeDocument/2006/relationships/oleObject" Target="../embeddings/oleObject25.bin" /><Relationship Id="rId15" Type="http://schemas.openxmlformats.org/officeDocument/2006/relationships/image" Target="../media/image22.wmf" /><Relationship Id="rId16" Type="http://schemas.openxmlformats.org/officeDocument/2006/relationships/vmlDrawing" Target="../drawings/vmlDrawing14.vml" /><Relationship Id="rId2" Type="http://schemas.openxmlformats.org/officeDocument/2006/relationships/tags" Target="../tags/tag489.xml" /><Relationship Id="rId3" Type="http://schemas.openxmlformats.org/officeDocument/2006/relationships/tags" Target="../tags/tag490.xml" /><Relationship Id="rId4" Type="http://schemas.openxmlformats.org/officeDocument/2006/relationships/tags" Target="../tags/tag491.xml" /><Relationship Id="rId5" Type="http://schemas.openxmlformats.org/officeDocument/2006/relationships/tags" Target="../tags/tag492.xml" /><Relationship Id="rId6" Type="http://schemas.openxmlformats.org/officeDocument/2006/relationships/tags" Target="../tags/tag493.xml" /><Relationship Id="rId7" Type="http://schemas.openxmlformats.org/officeDocument/2006/relationships/tags" Target="../tags/tag494.xml" /><Relationship Id="rId8" Type="http://schemas.openxmlformats.org/officeDocument/2006/relationships/tags" Target="../tags/tag495.xml" /><Relationship Id="rId9" Type="http://schemas.openxmlformats.org/officeDocument/2006/relationships/tags" Target="../tags/tag49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2223104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itle 1"/>
          <p:cNvSpPr>
            <a:spLocks noGrp="1"/>
          </p:cNvSpPr>
          <p:nvPr>
            <p:ph type="ctrTitle"/>
          </p:nvPr>
        </p:nvSpPr>
        <p:spPr bwMode="gray">
          <a:xfrm>
            <a:off x="600795" y="1736726"/>
            <a:ext cx="7448550" cy="1050925"/>
          </a:xfrm>
          <a:prstGeom prst="rect">
            <a:avLst/>
          </a:prstGeom>
          <a:noFill/>
          <a:ln w="9525">
            <a:noFill/>
            <a:miter lim="800000"/>
          </a:ln>
        </p:spPr>
        <p:txBody>
          <a:bodyPr anchor="ct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2000" b="0" i="0" u="none" strike="noStrike" kern="0" cap="none" spc="0" normalizeH="0" baseline="0" noProof="0" smtClean="0">
                <a:ln>
                  <a:noFill/>
                </a:ln>
                <a:solidFill>
                  <a:srgbClr val="002060"/>
                </a:solidFill>
                <a:effectLst/>
                <a:uLnTx/>
                <a:uFillTx/>
              </a:rPr>
              <a:t>Final Report for BD Medical Ultra-Fine Pen Needles </a:t>
            </a:r>
            <a:br>
              <a:rPr kumimoji="0" lang="en-GB" sz="1800" b="0" i="0" u="none" strike="noStrike" kern="0" cap="none" spc="0" normalizeH="0" baseline="0" noProof="0" smtClean="0">
                <a:ln>
                  <a:noFill/>
                </a:ln>
                <a:solidFill>
                  <a:srgbClr val="002060"/>
                </a:solidFill>
                <a:effectLst/>
                <a:uLnTx/>
                <a:uFillTx/>
              </a:rPr>
            </a:br>
            <a:br>
              <a:rPr kumimoji="0" lang="en-GB" sz="1800" b="0" i="0" u="none" strike="noStrike" kern="0" cap="none" spc="0" normalizeH="0" baseline="0" noProof="0" smtClean="0">
                <a:ln>
                  <a:noFill/>
                </a:ln>
                <a:solidFill>
                  <a:srgbClr val="002060"/>
                </a:solidFill>
                <a:effectLst/>
                <a:uLnTx/>
                <a:uFillTx/>
              </a:rPr>
            </a:br>
            <a:endParaRPr kumimoji="0" lang="en-GB" sz="1800" b="0" i="0" u="none" strike="noStrike" kern="0" cap="none" spc="0" normalizeH="0" baseline="0" noProof="0">
              <a:ln>
                <a:noFill/>
              </a:ln>
              <a:solidFill>
                <a:srgbClr val="002060"/>
              </a:solidFill>
              <a:effectLst/>
              <a:uLnTx/>
              <a:uFillTx/>
            </a:endParaRPr>
          </a:p>
        </p:txBody>
      </p:sp>
      <p:sp>
        <p:nvSpPr>
          <p:cNvPr id="15" name="Subtitle 2"/>
          <p:cNvSpPr>
            <a:spLocks noGrp="1"/>
          </p:cNvSpPr>
          <p:nvPr>
            <p:ph type="subTitle" idx="1"/>
          </p:nvPr>
        </p:nvSpPr>
        <p:spPr bwMode="gray">
          <a:xfrm>
            <a:off x="500696" y="2428341"/>
            <a:ext cx="7448550" cy="720000"/>
          </a:xfrm>
          <a:prstGeom prst="rect">
            <a:avLst/>
          </a:prstGeom>
          <a:noFill/>
          <a:ln w="9525">
            <a:noFill/>
            <a:miter lim="800000"/>
          </a:ln>
        </p:spPr>
        <p:txBody>
          <a:bodyPr/>
          <a:lstStyle/>
          <a:p>
            <a:pPr marL="0" marR="0" lvl="0" indent="0" defTabSz="914400" eaLnBrk="1" fontAlgn="auto" latinLnBrk="0" hangingPunct="1">
              <a:lnSpc>
                <a:spcPct val="100000"/>
              </a:lnSpc>
              <a:spcBef>
                <a:spcPct val="0"/>
              </a:spcBef>
              <a:spcAft>
                <a:spcPct val="0"/>
              </a:spcAft>
              <a:buClrTx/>
              <a:buSzTx/>
              <a:buFontTx/>
              <a:buNone/>
              <a:defRPr/>
            </a:pPr>
            <a:r>
              <a:rPr kumimoji="0" lang="en-GB" sz="1800" b="0" i="0" u="none" strike="noStrike" kern="0" cap="none" spc="0" normalizeH="0" baseline="0" noProof="0" smtClean="0">
                <a:ln>
                  <a:noFill/>
                </a:ln>
                <a:solidFill>
                  <a:srgbClr val="002060"/>
                </a:solidFill>
                <a:effectLst/>
                <a:uLnTx/>
                <a:uFillTx/>
              </a:rPr>
              <a:t>Prepared for </a:t>
            </a:r>
            <a:endParaRPr kumimoji="0" lang="en-GB" sz="1800" b="0" i="0" u="none" strike="noStrike" kern="0" cap="none" spc="0" normalizeH="0" baseline="0" noProof="0">
              <a:ln>
                <a:noFill/>
              </a:ln>
              <a:solidFill>
                <a:srgbClr val="002060"/>
              </a:solidFill>
              <a:effectLst/>
              <a:uLnTx/>
              <a:uFillTx/>
            </a:endParaRPr>
          </a:p>
        </p:txBody>
      </p:sp>
      <p:sp>
        <p:nvSpPr>
          <p:cNvPr id="16" name="Rectangle 5"/>
          <p:cNvSpPr/>
          <p:nvPr/>
        </p:nvSpPr>
        <p:spPr>
          <a:xfrm>
            <a:off x="505809" y="2963675"/>
            <a:ext cx="4822154" cy="369332"/>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GB" sz="1800" b="0" i="0" u="none" strike="noStrike" kern="0" cap="none" spc="0" normalizeH="0" baseline="0" noProof="0" smtClean="0">
                <a:ln>
                  <a:noFill/>
                </a:ln>
                <a:solidFill>
                  <a:srgbClr val="00B0F0"/>
                </a:solidFill>
                <a:effectLst/>
                <a:uLnTx/>
                <a:uFillTx/>
              </a:rPr>
              <a:t>IMS Health Project Report  |  December 2013</a:t>
            </a:r>
          </a:p>
        </p:txBody>
      </p:sp>
      <p:pic>
        <p:nvPicPr>
          <p:cNvPr id="17" name="Picture 65"/>
          <p:cNvPicPr>
            <a:picLocks noChangeAspect="1" noChangeArrowheads="1"/>
          </p:cNvPicPr>
          <p:nvPr/>
        </p:nvPicPr>
        <p:blipFill>
          <a:blip r:embed="rId2"/>
          <a:stretch>
            <a:fillRect/>
          </a:stretch>
        </p:blipFill>
        <p:spPr bwMode="auto">
          <a:xfrm>
            <a:off x="2208827" y="2479138"/>
            <a:ext cx="744013" cy="284602"/>
          </a:xfrm>
          <a:prstGeom prst="rect">
            <a:avLst/>
          </a:prstGeom>
          <a:noFill/>
          <a:ln w="9525">
            <a:noFill/>
            <a:miter lim="800000"/>
          </a:ln>
          <a:effectLst/>
        </p:spPr>
      </p:pic>
    </p:spTree>
    <p:extLst>
      <p:ext uri="{BB962C8B-B14F-4D97-AF65-F5344CB8AC3E}">
        <p14:creationId xmlns:p14="http://schemas.microsoft.com/office/powerpoint/2010/main" val="214107267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93581" y="0"/>
            <a:ext cx="8911960" cy="818685"/>
          </a:xfrm>
        </p:spPr>
        <p:txBody>
          <a:bodyPr/>
          <a:lstStyle/>
          <a:p>
            <a:r>
              <a:rPr lang="en-GB" sz="2000" cap="none" smtClean="0"/>
              <a:t>Agenda</a:t>
            </a:r>
            <a:endParaRPr lang="en-GB" sz="2000" cap="none"/>
          </a:p>
        </p:txBody>
      </p:sp>
      <p:sp>
        <p:nvSpPr>
          <p:cNvPr id="3" name="Content Placeholder 2"/>
          <p:cNvSpPr>
            <a:spLocks noGrp="1"/>
          </p:cNvSpPr>
          <p:nvPr>
            <p:ph type="body" sz="quarter" idx="4294967295"/>
          </p:nvPr>
        </p:nvSpPr>
        <p:spPr>
          <a:xfrm>
            <a:off x="493581" y="1259944"/>
            <a:ext cx="8911960" cy="4329296"/>
          </a:xfrm>
          <a:prstGeom prst="rect">
            <a:avLst/>
          </a:prstGeom>
        </p:spPr>
        <p:txBody>
          <a:bodyPr>
            <a:normAutofit/>
          </a:bodyPr>
          <a:lstStyle/>
          <a:p>
            <a:r>
              <a:rPr lang="en-GB" altLang="zh-CN" b="1" smtClean="0">
                <a:solidFill>
                  <a:schemeClr val="tx1"/>
                </a:solidFill>
                <a:ea typeface="宋体" charset="-122"/>
              </a:rPr>
              <a:t>Project Background</a:t>
            </a:r>
          </a:p>
          <a:p>
            <a:r>
              <a:rPr lang="en-GB" altLang="zh-CN" smtClean="0">
                <a:solidFill>
                  <a:schemeClr val="tx1"/>
                </a:solidFill>
                <a:ea typeface="宋体" charset="-122"/>
              </a:rPr>
              <a:t>Diabetes Market Overview</a:t>
            </a:r>
          </a:p>
          <a:p>
            <a:r>
              <a:rPr lang="en-US" altLang="zh-CN" sz="1800" smtClean="0">
                <a:solidFill>
                  <a:schemeClr val="tx1"/>
                </a:solidFill>
                <a:ea typeface="宋体" charset="-122"/>
              </a:rPr>
              <a:t>Insulin Market Understanding</a:t>
            </a:r>
          </a:p>
          <a:p>
            <a:pPr lvl="2"/>
            <a:r>
              <a:rPr lang="en-US" altLang="zh-CN" sz="1600" smtClean="0">
                <a:ea typeface="宋体" charset="-122"/>
              </a:rPr>
              <a:t>Current market situation</a:t>
            </a:r>
          </a:p>
          <a:p>
            <a:pPr lvl="2"/>
            <a:r>
              <a:rPr lang="en-US" altLang="zh-CN" sz="1600" smtClean="0">
                <a:ea typeface="宋体" charset="-122"/>
              </a:rPr>
              <a:t>Future trend </a:t>
            </a:r>
          </a:p>
          <a:p>
            <a:r>
              <a:rPr lang="en-US" altLang="zh-CN" smtClean="0">
                <a:solidFill>
                  <a:schemeClr val="tx1"/>
                </a:solidFill>
              </a:rPr>
              <a:t>Insulin Pen Needle Market Understanding</a:t>
            </a:r>
          </a:p>
          <a:p>
            <a:pPr lvl="2"/>
            <a:r>
              <a:rPr lang="en-US" altLang="zh-CN" sz="1600" smtClean="0">
                <a:ea typeface="宋体" charset="-122"/>
              </a:rPr>
              <a:t>Current market situation</a:t>
            </a:r>
          </a:p>
          <a:p>
            <a:pPr lvl="2"/>
            <a:r>
              <a:rPr lang="en-US" altLang="zh-CN" sz="1600" smtClean="0">
                <a:ea typeface="宋体" charset="-122"/>
              </a:rPr>
              <a:t>Future trend </a:t>
            </a:r>
            <a:endParaRPr lang="en-US" sz="1800" smtClean="0">
              <a:solidFill>
                <a:schemeClr val="tx1"/>
              </a:solidFill>
            </a:endParaRPr>
          </a:p>
          <a:p>
            <a:r>
              <a:rPr lang="en-US" altLang="zh-CN" smtClean="0">
                <a:solidFill>
                  <a:schemeClr val="tx1"/>
                </a:solidFill>
              </a:rPr>
              <a:t>Conclusion &amp; Recommendation</a:t>
            </a:r>
          </a:p>
          <a:p>
            <a:r>
              <a:rPr lang="en-US" sz="1800" smtClean="0">
                <a:solidFill>
                  <a:schemeClr val="tx1"/>
                </a:solidFill>
              </a:rPr>
              <a:t>Appendix</a:t>
            </a:r>
            <a:endParaRPr lang="en-GB" sz="1800">
              <a:solidFill>
                <a:schemeClr val="tx1"/>
              </a:solidFill>
            </a:endParaRPr>
          </a:p>
        </p:txBody>
      </p:sp>
      <p:sp>
        <p:nvSpPr>
          <p:cNvPr id="5"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2</a:t>
            </a:fld>
            <a:endParaRPr lang="en-US" altLang="en-US">
              <a:solidFill>
                <a:srgbClr val="002868"/>
              </a:solidFill>
            </a:endParaRPr>
          </a:p>
        </p:txBody>
      </p:sp>
    </p:spTree>
    <p:extLst>
      <p:ext uri="{BB962C8B-B14F-4D97-AF65-F5344CB8AC3E}">
        <p14:creationId xmlns:p14="http://schemas.microsoft.com/office/powerpoint/2010/main" val="2278872799"/>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BD would like to understand the dynamics of insulin pen needles market and its position in the ever growing market</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3</a:t>
            </a:fld>
            <a:endParaRPr lang="en-US" altLang="en-US">
              <a:solidFill>
                <a:srgbClr val="002868"/>
              </a:solidFill>
            </a:endParaRPr>
          </a:p>
        </p:txBody>
      </p:sp>
      <p:sp>
        <p:nvSpPr>
          <p:cNvPr id="13" name="Text Placeholder 2"/>
          <p:cNvSpPr>
            <a:spLocks noGrp="1"/>
          </p:cNvSpPr>
          <p:nvPr>
            <p:ph type="body" sz="quarter" idx="10"/>
          </p:nvPr>
        </p:nvSpPr>
        <p:spPr>
          <a:xfrm>
            <a:off x="399408" y="1052736"/>
            <a:ext cx="8226000" cy="444500"/>
          </a:xfrm>
          <a:prstGeom prst="rect">
            <a:avLst/>
          </a:prstGeom>
        </p:spPr>
        <p:txBody>
          <a:bodyPr>
            <a:normAutofit fontScale="85000" lnSpcReduction="10000"/>
          </a:body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1800" b="0" i="0" u="none" strike="noStrike" kern="0" cap="none" spc="0" normalizeH="0" baseline="0" noProof="0" smtClean="0">
                <a:ln>
                  <a:noFill/>
                </a:ln>
                <a:solidFill>
                  <a:sysClr val="windowText" lastClr="000000"/>
                </a:solidFill>
                <a:effectLst/>
                <a:uLnTx/>
                <a:uFillTx/>
              </a:rPr>
              <a:t>BD would like to verify its understanding of the insulin injection pen market</a:t>
            </a:r>
            <a:endParaRPr kumimoji="0" lang="zh-CN" altLang="en-US" sz="1800" b="0" i="0" u="none" strike="noStrike" kern="0" cap="none" spc="0" normalizeH="0" baseline="0" noProof="0">
              <a:ln>
                <a:noFill/>
              </a:ln>
              <a:solidFill>
                <a:sysClr val="windowText" lastClr="000000"/>
              </a:solidFill>
              <a:effectLst/>
              <a:uLnTx/>
              <a:uFillTx/>
            </a:endParaRPr>
          </a:p>
        </p:txBody>
      </p:sp>
      <p:pic>
        <p:nvPicPr>
          <p:cNvPr id="14" name="Picture 2" descr="http://www.bd.com/products/productpageslider/images/diabetes/BDDCPenNeedlesLg.jpg"/>
          <p:cNvPicPr>
            <a:picLocks noChangeAspect="1" noChangeArrowheads="1"/>
          </p:cNvPicPr>
          <p:nvPr/>
        </p:nvPicPr>
        <p:blipFill>
          <a:blip r:embed="rId2"/>
          <a:stretch>
            <a:fillRect/>
          </a:stretch>
        </p:blipFill>
        <p:spPr bwMode="auto">
          <a:xfrm>
            <a:off x="493581" y="2276872"/>
            <a:ext cx="4387411" cy="3251606"/>
          </a:xfrm>
          <a:prstGeom prst="rect">
            <a:avLst/>
          </a:prstGeom>
          <a:noFill/>
        </p:spPr>
      </p:pic>
      <p:sp>
        <p:nvSpPr>
          <p:cNvPr id="15" name="TextBox 14"/>
          <p:cNvSpPr txBox="1"/>
          <p:nvPr/>
        </p:nvSpPr>
        <p:spPr>
          <a:xfrm>
            <a:off x="1079222" y="1699710"/>
            <a:ext cx="3081690" cy="307777"/>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400" b="1" i="0" u="none" strike="noStrike" kern="0" cap="none" spc="0" normalizeH="0" baseline="0" noProof="0" smtClean="0">
                <a:ln>
                  <a:noFill/>
                </a:ln>
                <a:solidFill>
                  <a:srgbClr val="002868"/>
                </a:solidFill>
                <a:effectLst/>
                <a:uLnTx/>
                <a:uFillTx/>
              </a:rPr>
              <a:t>BD Ultrafine Pen Needles</a:t>
            </a:r>
            <a:endParaRPr kumimoji="0" lang="zh-CN" altLang="en-US" sz="1400" b="1" i="0" u="none" strike="noStrike" kern="0" cap="none" spc="0" normalizeH="0" baseline="0" noProof="0">
              <a:ln>
                <a:noFill/>
              </a:ln>
              <a:solidFill>
                <a:srgbClr val="002868"/>
              </a:solidFill>
              <a:effectLst/>
              <a:uLnTx/>
              <a:uFillTx/>
            </a:endParaRPr>
          </a:p>
        </p:txBody>
      </p:sp>
      <p:sp>
        <p:nvSpPr>
          <p:cNvPr id="16" name="TextBox 15"/>
          <p:cNvSpPr txBox="1"/>
          <p:nvPr/>
        </p:nvSpPr>
        <p:spPr>
          <a:xfrm>
            <a:off x="5097016" y="2492896"/>
            <a:ext cx="4104456" cy="2092881"/>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marR="0" lvl="0" indent="-182563" defTabSz="914400" eaLnBrk="1" fontAlgn="auto" latinLnBrk="0" hangingPunct="1">
              <a:lnSpc>
                <a:spcPct val="150000"/>
              </a:lnSpc>
              <a:spcBef>
                <a:spcPts val="600"/>
              </a:spcBef>
              <a:spcAft>
                <a:spcPct val="0"/>
              </a:spcAft>
              <a:buClrTx/>
              <a:buSzTx/>
              <a:buFont typeface="Arial" pitchFamily="34" charset="0"/>
              <a:buChar char="•"/>
              <a:defRPr/>
            </a:pPr>
            <a:r>
              <a:rPr kumimoji="0" lang="en-US" altLang="zh-CN" sz="1600" b="0" i="0" u="none" strike="noStrike" kern="0" cap="none" spc="0" normalizeH="0" baseline="0" noProof="0" smtClean="0">
                <a:ln>
                  <a:noFill/>
                </a:ln>
                <a:solidFill>
                  <a:srgbClr val="002868"/>
                </a:solidFill>
                <a:effectLst/>
                <a:uLnTx/>
                <a:uFillTx/>
              </a:rPr>
              <a:t>Compatible with the insulin pens of other brands</a:t>
            </a:r>
          </a:p>
          <a:p>
            <a:pPr marL="182563" marR="0" lvl="0" indent="-182563" defTabSz="914400" eaLnBrk="1" fontAlgn="auto" latinLnBrk="0" hangingPunct="1">
              <a:lnSpc>
                <a:spcPct val="150000"/>
              </a:lnSpc>
              <a:spcBef>
                <a:spcPts val="600"/>
              </a:spcBef>
              <a:spcAft>
                <a:spcPct val="0"/>
              </a:spcAft>
              <a:buClrTx/>
              <a:buSzTx/>
              <a:buFont typeface="Arial" pitchFamily="34" charset="0"/>
              <a:buChar char="•"/>
              <a:defRPr/>
            </a:pPr>
            <a:r>
              <a:rPr kumimoji="0" lang="en-US" altLang="zh-CN" sz="1600" b="0" i="0" u="none" strike="noStrike" kern="0" cap="none" spc="0" normalizeH="0" baseline="0" noProof="0" smtClean="0">
                <a:ln>
                  <a:noFill/>
                </a:ln>
                <a:solidFill>
                  <a:srgbClr val="002868"/>
                </a:solidFill>
                <a:effectLst/>
                <a:uLnTx/>
                <a:uFillTx/>
              </a:rPr>
              <a:t>Designed for one-time usage</a:t>
            </a:r>
          </a:p>
          <a:p>
            <a:pPr marL="182563" marR="0" lvl="0" indent="-182563" defTabSz="914400" eaLnBrk="1" fontAlgn="auto" latinLnBrk="0" hangingPunct="1">
              <a:lnSpc>
                <a:spcPct val="150000"/>
              </a:lnSpc>
              <a:spcBef>
                <a:spcPts val="600"/>
              </a:spcBef>
              <a:spcAft>
                <a:spcPct val="0"/>
              </a:spcAft>
              <a:buClrTx/>
              <a:buSzTx/>
              <a:buFont typeface="Arial" pitchFamily="34" charset="0"/>
              <a:buChar char="•"/>
              <a:defRPr/>
            </a:pPr>
            <a:r>
              <a:rPr kumimoji="0" lang="en-US" altLang="zh-CN" sz="1600" b="0" i="0" u="none" strike="noStrike" kern="0" cap="none" spc="0" normalizeH="0" baseline="0" noProof="0" smtClean="0">
                <a:ln>
                  <a:noFill/>
                </a:ln>
                <a:solidFill>
                  <a:srgbClr val="002868"/>
                </a:solidFill>
                <a:effectLst/>
                <a:uLnTx/>
                <a:uFillTx/>
              </a:rPr>
              <a:t>Patients may not always be compliant in using a needle only once</a:t>
            </a:r>
            <a:endParaRPr kumimoji="0" lang="zh-CN" altLang="en-US" sz="1600" b="0" i="0" u="none" strike="noStrike" kern="0" cap="none" spc="0" normalizeH="0" baseline="0" noProof="0">
              <a:ln>
                <a:noFill/>
              </a:ln>
              <a:solidFill>
                <a:srgbClr val="002868"/>
              </a:solidFill>
              <a:effectLst/>
              <a:uLnTx/>
              <a:uFillTx/>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93581" y="90035"/>
            <a:ext cx="8911960" cy="818685"/>
          </a:xfrm>
        </p:spPr>
        <p:txBody>
          <a:bodyPr/>
          <a:lstStyle/>
          <a:p>
            <a:r>
              <a:rPr lang="en-US" altLang="zh-CN" smtClean="0"/>
              <a:t>IMS is best positioned to provide the market baseline, as well as track the development, for BD by combining IMS data asset and primary research</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4</a:t>
            </a:fld>
            <a:endParaRPr lang="en-US" altLang="en-US">
              <a:solidFill>
                <a:srgbClr val="002868"/>
              </a:solidFill>
            </a:endParaRPr>
          </a:p>
        </p:txBody>
      </p:sp>
      <p:sp>
        <p:nvSpPr>
          <p:cNvPr id="14" name="Rectangle 2"/>
          <p:cNvSpPr>
            <a:spLocks noChangeArrowheads="1"/>
          </p:cNvSpPr>
          <p:nvPr>
            <p:custDataLst>
              <p:tags r:id="rId2"/>
            </p:custDataLst>
          </p:nvPr>
        </p:nvSpPr>
        <p:spPr bwMode="auto">
          <a:xfrm>
            <a:off x="3152800" y="1299108"/>
            <a:ext cx="2363787" cy="338554"/>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50000"/>
              </a:spcBef>
              <a:spcAft>
                <a:spcPct val="0"/>
              </a:spcAft>
              <a:buClrTx/>
              <a:buSzTx/>
              <a:buFontTx/>
              <a:buNone/>
              <a:defRPr/>
            </a:pPr>
            <a:r>
              <a:rPr kumimoji="0" lang="en-US" altLang="ko-KR" sz="1600" b="1" i="0" u="none" strike="noStrike" kern="0" cap="none" spc="0" normalizeH="0" baseline="0" noProof="0" smtClean="0">
                <a:ln>
                  <a:noFill/>
                </a:ln>
                <a:solidFill>
                  <a:srgbClr val="002868"/>
                </a:solidFill>
                <a:effectLst/>
                <a:uLnTx/>
                <a:uFillTx/>
                <a:latin typeface="Verdana"/>
                <a:ea typeface="Gulim" pitchFamily="34" charset="-127"/>
              </a:rPr>
              <a:t>Project Objective</a:t>
            </a:r>
            <a:endParaRPr kumimoji="0" lang="en-US" altLang="ko-KR" sz="1600" b="1" i="0" u="none" strike="noStrike" kern="0" cap="none" spc="0" normalizeH="0" baseline="0" noProof="0">
              <a:ln>
                <a:noFill/>
              </a:ln>
              <a:solidFill>
                <a:srgbClr val="002868"/>
              </a:solidFill>
              <a:effectLst/>
              <a:uLnTx/>
              <a:uFillTx/>
              <a:latin typeface="Verdana"/>
              <a:ea typeface="Gulim" pitchFamily="34" charset="-127"/>
            </a:endParaRPr>
          </a:p>
        </p:txBody>
      </p:sp>
      <p:grpSp>
        <p:nvGrpSpPr>
          <p:cNvPr id="15" name="Group 8"/>
          <p:cNvGrpSpPr/>
          <p:nvPr/>
        </p:nvGrpSpPr>
        <p:grpSpPr>
          <a:xfrm>
            <a:off x="596896" y="4818808"/>
            <a:ext cx="7899400" cy="827088"/>
            <a:chOff x="982047" y="5139195"/>
            <a:chExt cx="8258175" cy="827088"/>
          </a:xfrm>
          <a:solidFill>
            <a:srgbClr val="002868"/>
          </a:solidFill>
        </p:grpSpPr>
        <p:sp>
          <p:nvSpPr>
            <p:cNvPr id="16" name="矩形 8"/>
            <p:cNvSpPr>
              <a:spLocks noChangeArrowheads="1"/>
            </p:cNvSpPr>
            <p:nvPr>
              <p:custDataLst>
                <p:tags r:id="rId3"/>
              </p:custDataLst>
            </p:nvPr>
          </p:nvSpPr>
          <p:spPr bwMode="auto">
            <a:xfrm>
              <a:off x="982047" y="5139195"/>
              <a:ext cx="8258175" cy="827088"/>
            </a:xfrm>
            <a:prstGeom prst="rect">
              <a:avLst/>
            </a:prstGeom>
            <a:grpFill/>
            <a:ln w="12700">
              <a:noFill/>
              <a:round/>
            </a:ln>
            <a:effectLst>
              <a:outerShdw blurRad="50800" dist="38100" dir="2700000" algn="tl" rotWithShape="0">
                <a:prstClr val="black">
                  <a:alpha val="40000"/>
                </a:prstClr>
              </a:outerShdw>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defTabSz="914400" eaLnBrk="0"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Verdana"/>
              </a:endParaRPr>
            </a:p>
          </p:txBody>
        </p:sp>
        <p:sp>
          <p:nvSpPr>
            <p:cNvPr id="17" name="Rectangle 3"/>
            <p:cNvSpPr>
              <a:spLocks noChangeArrowheads="1"/>
            </p:cNvSpPr>
            <p:nvPr>
              <p:custDataLst>
                <p:tags r:id="rId4"/>
              </p:custDataLst>
            </p:nvPr>
          </p:nvSpPr>
          <p:spPr bwMode="auto">
            <a:xfrm>
              <a:off x="2482332" y="5215129"/>
              <a:ext cx="5334327" cy="683264"/>
            </a:xfrm>
            <a:prstGeom prst="rect">
              <a:avLst/>
            </a:prstGeom>
            <a:grp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20000"/>
                </a:lnSpc>
                <a:spcBef>
                  <a:spcPct val="0"/>
                </a:spcBef>
                <a:spcAft>
                  <a:spcPct val="0"/>
                </a:spcAft>
                <a:buClrTx/>
                <a:buSzTx/>
                <a:buFontTx/>
                <a:buNone/>
                <a:defRPr/>
              </a:pPr>
              <a:r>
                <a:rPr kumimoji="0" lang="en-US" altLang="zh-CN" sz="1600" b="1" i="0" u="none" strike="noStrike" kern="0" cap="none" spc="0" normalizeH="0" baseline="0" noProof="0" smtClean="0">
                  <a:ln>
                    <a:noFill/>
                  </a:ln>
                  <a:solidFill>
                    <a:srgbClr val="FFFFFF"/>
                  </a:solidFill>
                  <a:effectLst/>
                  <a:uLnTx/>
                  <a:uFillTx/>
                  <a:latin typeface="Verdana"/>
                </a:rPr>
                <a:t>Understand the market size and market share for BD insulin pen needles</a:t>
              </a:r>
              <a:endParaRPr kumimoji="0" lang="zh-CN" altLang="en-US" sz="1600" b="1" i="0" u="none" strike="noStrike" kern="0" cap="none" spc="0" normalizeH="0" baseline="0" noProof="0">
                <a:ln>
                  <a:noFill/>
                </a:ln>
                <a:solidFill>
                  <a:srgbClr val="FFFFFF"/>
                </a:solidFill>
                <a:effectLst/>
                <a:uLnTx/>
                <a:uFillTx/>
                <a:latin typeface="Verdana"/>
              </a:endParaRPr>
            </a:p>
          </p:txBody>
        </p:sp>
      </p:grpSp>
      <p:sp>
        <p:nvSpPr>
          <p:cNvPr id="18" name="AutoShape 4"/>
          <p:cNvSpPr>
            <a:spLocks noChangeArrowheads="1"/>
          </p:cNvSpPr>
          <p:nvPr/>
        </p:nvSpPr>
        <p:spPr bwMode="auto">
          <a:xfrm rot="5400000">
            <a:off x="3026035" y="-717658"/>
            <a:ext cx="2999003" cy="7920000"/>
          </a:xfrm>
          <a:prstGeom prst="homePlate">
            <a:avLst>
              <a:gd name="adj" fmla="val 13824"/>
            </a:avLst>
          </a:prstGeom>
          <a:solidFill>
            <a:srgbClr val="002868"/>
          </a:solidFill>
          <a:ln w="9525">
            <a:noFill/>
            <a:miter lim="800000"/>
          </a:ln>
          <a:effectLst>
            <a:outerShdw blurRad="50800" dist="38100" dir="2700000" algn="tl" rotWithShape="0">
              <a:prstClr val="black">
                <a:alpha val="40000"/>
              </a:prstClr>
            </a:outerShdw>
          </a:effectLst>
        </p:spPr>
        <p:txBody>
          <a:bodyPr wrap="none" lIns="73025" tIns="36512" rIns="73025" bIns="36512"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a typeface="宋体" pitchFamily="2" charset="-122"/>
            </a:endParaRPr>
          </a:p>
        </p:txBody>
      </p:sp>
      <p:sp>
        <p:nvSpPr>
          <p:cNvPr id="19" name="Rectangle 6"/>
          <p:cNvSpPr>
            <a:spLocks noChangeArrowheads="1"/>
          </p:cNvSpPr>
          <p:nvPr/>
        </p:nvSpPr>
        <p:spPr bwMode="auto">
          <a:xfrm>
            <a:off x="646392" y="2439193"/>
            <a:ext cx="7735648" cy="540000"/>
          </a:xfrm>
          <a:prstGeom prst="rect">
            <a:avLst/>
          </a:prstGeom>
          <a:solidFill>
            <a:srgbClr val="FFFFFF"/>
          </a:solidFill>
          <a:ln w="9525" algn="ctr">
            <a:solidFill>
              <a:srgbClr val="A6A8AC"/>
            </a:solidFill>
            <a:miter lim="800000"/>
          </a:ln>
        </p:spPr>
        <p:txBody>
          <a:bodyPr lIns="180000" tIns="108000" rIns="180000" bIns="10800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0" i="0" u="none" strike="noStrike" kern="0" cap="none" spc="0" normalizeH="0" baseline="0" noProof="0" smtClean="0">
                <a:ln>
                  <a:noFill/>
                </a:ln>
                <a:solidFill>
                  <a:srgbClr val="000000"/>
                </a:solidFill>
                <a:effectLst/>
                <a:uLnTx/>
                <a:uFillTx/>
                <a:latin typeface="Verdana"/>
              </a:rPr>
              <a:t>Forecast the future potential of pen needle and identify the growth areas for BD</a:t>
            </a:r>
            <a:endParaRPr kumimoji="0" lang="zh-CN" altLang="en-US" sz="1600" b="0" i="0" u="none" strike="noStrike" kern="0" cap="none" spc="0" normalizeH="0" baseline="0" noProof="0">
              <a:ln>
                <a:noFill/>
              </a:ln>
              <a:solidFill>
                <a:srgbClr val="000000"/>
              </a:solidFill>
              <a:effectLst/>
              <a:uLnTx/>
              <a:uFillTx/>
              <a:latin typeface="Verdana"/>
            </a:endParaRPr>
          </a:p>
        </p:txBody>
      </p:sp>
      <p:sp>
        <p:nvSpPr>
          <p:cNvPr id="20" name="Rectangle 7"/>
          <p:cNvSpPr>
            <a:spLocks noChangeArrowheads="1"/>
          </p:cNvSpPr>
          <p:nvPr/>
        </p:nvSpPr>
        <p:spPr bwMode="auto">
          <a:xfrm>
            <a:off x="646349" y="1824302"/>
            <a:ext cx="7735648" cy="540000"/>
          </a:xfrm>
          <a:prstGeom prst="rect">
            <a:avLst/>
          </a:prstGeom>
          <a:solidFill>
            <a:srgbClr val="FFFFFF"/>
          </a:solidFill>
          <a:ln w="9525" algn="ctr">
            <a:solidFill>
              <a:srgbClr val="A6A8AC"/>
            </a:solidFill>
            <a:miter lim="800000"/>
          </a:ln>
        </p:spPr>
        <p:txBody>
          <a:bodyPr lIns="180000" tIns="108000" rIns="180000" bIns="10800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0" i="0" u="none" strike="noStrike" kern="0" cap="none" spc="0" normalizeH="0" baseline="0" noProof="0" smtClean="0">
                <a:ln>
                  <a:noFill/>
                </a:ln>
                <a:solidFill>
                  <a:srgbClr val="000000"/>
                </a:solidFill>
                <a:effectLst/>
                <a:uLnTx/>
                <a:uFillTx/>
                <a:latin typeface="Verdana"/>
              </a:rPr>
              <a:t>Establish a baseline understanding of the current pen needle market size and future potential nationally and by geographical areas</a:t>
            </a:r>
            <a:endParaRPr kumimoji="0" lang="zh-CN" altLang="en-US" sz="1600" b="0" i="0" u="none" strike="noStrike" kern="0" cap="none" spc="0" normalizeH="0" baseline="0" noProof="0">
              <a:ln>
                <a:noFill/>
              </a:ln>
              <a:solidFill>
                <a:srgbClr val="000000"/>
              </a:solidFill>
              <a:effectLst/>
              <a:uLnTx/>
              <a:uFillTx/>
              <a:latin typeface="Verdana"/>
            </a:endParaRPr>
          </a:p>
        </p:txBody>
      </p:sp>
      <p:sp>
        <p:nvSpPr>
          <p:cNvPr id="21" name="Rectangle 8"/>
          <p:cNvSpPr>
            <a:spLocks noChangeArrowheads="1"/>
          </p:cNvSpPr>
          <p:nvPr/>
        </p:nvSpPr>
        <p:spPr bwMode="auto">
          <a:xfrm>
            <a:off x="646348" y="3680293"/>
            <a:ext cx="7735648" cy="540000"/>
          </a:xfrm>
          <a:prstGeom prst="rect">
            <a:avLst/>
          </a:prstGeom>
          <a:solidFill>
            <a:srgbClr val="FFFFFF"/>
          </a:solidFill>
          <a:ln w="9525" algn="ctr">
            <a:solidFill>
              <a:srgbClr val="A6A8AC"/>
            </a:solidFill>
            <a:miter lim="800000"/>
          </a:ln>
        </p:spPr>
        <p:txBody>
          <a:bodyPr lIns="180000" tIns="108000" rIns="180000" bIns="10800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0" i="0" u="none" strike="noStrike" kern="0" cap="none" spc="0" normalizeH="0" baseline="0" noProof="0" smtClean="0">
                <a:ln>
                  <a:noFill/>
                </a:ln>
                <a:solidFill>
                  <a:srgbClr val="000000"/>
                </a:solidFill>
                <a:effectLst/>
                <a:uLnTx/>
                <a:uFillTx/>
                <a:latin typeface="Verdana"/>
              </a:rPr>
              <a:t>Identify the Key Success Factors for BD in the pen needle market</a:t>
            </a:r>
            <a:endParaRPr kumimoji="0" lang="zh-CN" altLang="en-US" sz="1600" b="0" i="0" u="none" strike="noStrike" kern="0" cap="none" spc="0" normalizeH="0" baseline="0" noProof="0">
              <a:ln>
                <a:noFill/>
              </a:ln>
              <a:solidFill>
                <a:srgbClr val="000000"/>
              </a:solidFill>
              <a:effectLst/>
              <a:uLnTx/>
              <a:uFillTx/>
              <a:latin typeface="Verdana"/>
            </a:endParaRPr>
          </a:p>
        </p:txBody>
      </p:sp>
      <p:sp>
        <p:nvSpPr>
          <p:cNvPr id="22" name="Rectangle 6"/>
          <p:cNvSpPr>
            <a:spLocks noChangeArrowheads="1"/>
          </p:cNvSpPr>
          <p:nvPr/>
        </p:nvSpPr>
        <p:spPr bwMode="auto">
          <a:xfrm>
            <a:off x="648180" y="3062110"/>
            <a:ext cx="7735648" cy="540000"/>
          </a:xfrm>
          <a:prstGeom prst="rect">
            <a:avLst/>
          </a:prstGeom>
          <a:solidFill>
            <a:srgbClr val="FFFFFF"/>
          </a:solidFill>
          <a:ln w="9525" algn="ctr">
            <a:solidFill>
              <a:srgbClr val="A6A8AC"/>
            </a:solidFill>
            <a:miter lim="800000"/>
          </a:ln>
        </p:spPr>
        <p:txBody>
          <a:bodyPr lIns="180000" tIns="108000" rIns="180000" bIns="10800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1600" b="0" i="0" u="none" strike="noStrike" kern="0" cap="none" spc="0" normalizeH="0" baseline="0" noProof="0" smtClean="0">
                <a:ln>
                  <a:noFill/>
                </a:ln>
                <a:solidFill>
                  <a:srgbClr val="000000"/>
                </a:solidFill>
                <a:effectLst/>
                <a:uLnTx/>
                <a:uFillTx/>
              </a:rPr>
              <a:t>Assess the competitive landscape of pen needle market</a:t>
            </a:r>
            <a:endParaRPr kumimoji="0" lang="zh-CN" altLang="en-US" sz="1600" b="0" i="0" u="none" strike="noStrike" kern="0" cap="none" spc="0" normalizeH="0" baseline="0" noProof="0">
              <a:ln>
                <a:noFill/>
              </a:ln>
              <a:solidFill>
                <a:srgbClr val="000000"/>
              </a:solidFill>
              <a:effectLst/>
              <a:uLnTx/>
              <a:uFillTx/>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Physicians profile (FW: Oct 2013 – Nov 2013)</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5</a:t>
            </a:fld>
            <a:endParaRPr lang="en-US" altLang="en-US">
              <a:solidFill>
                <a:srgbClr val="002868"/>
              </a:solidFill>
            </a:endParaRPr>
          </a:p>
        </p:txBody>
      </p:sp>
      <p:graphicFrame>
        <p:nvGraphicFramePr>
          <p:cNvPr id="6" name="表格 5"/>
          <p:cNvGraphicFramePr>
            <a:graphicFrameLocks noGrp="1"/>
          </p:cNvGraphicFramePr>
          <p:nvPr/>
        </p:nvGraphicFramePr>
        <p:xfrm>
          <a:off x="498740" y="1340768"/>
          <a:ext cx="8906800" cy="3024336"/>
        </p:xfrm>
        <a:graphic>
          <a:graphicData uri="http://schemas.openxmlformats.org/drawingml/2006/table">
            <a:tbl>
              <a:tblPr firstRow="1" bandRow="1">
                <a:tableStyleId>{5C22544A-7EE6-4342-B048-85BDC9FD1C3A}</a:tableStyleId>
              </a:tblPr>
              <a:tblGrid>
                <a:gridCol w="4454260"/>
                <a:gridCol w="1836204"/>
                <a:gridCol w="1836204"/>
                <a:gridCol w="780132"/>
              </a:tblGrid>
              <a:tr h="378041">
                <a:tc>
                  <a:txBody>
                    <a:bodyPr vert="horz" wrap="square"/>
                    <a:lstStyle/>
                    <a:p>
                      <a:pPr algn="ctr"/>
                      <a:r>
                        <a:rPr lang="en-US" altLang="zh-CN" sz="1200" smtClean="0">
                          <a:latin typeface="+mj-lt"/>
                        </a:rPr>
                        <a:t>City tier &amp; city</a:t>
                      </a:r>
                      <a:endParaRPr lang="zh-CN" altLang="en-US" sz="1200">
                        <a:latin typeface="+mj-lt"/>
                      </a:endParaRPr>
                    </a:p>
                  </a:txBody>
                  <a:tcPr anchor="ctr">
                    <a:lnL w="12700" cap="flat" cmpd="sng" algn="ctr">
                      <a:solidFill>
                        <a:schemeClr val="tx1">
                          <a:lumMod val="50000"/>
                          <a:lumOff val="50000"/>
                        </a:schemeClr>
                      </a:solidFill>
                      <a:prstDash val="solid"/>
                      <a:round/>
                      <a:headEnd type="none" w="med" len="med"/>
                      <a:tailEnd type="none" w="med" len="med"/>
                    </a:lnL>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Class III hospitals</a:t>
                      </a:r>
                      <a:endParaRPr lang="zh-CN" altLang="en-US" sz="1200">
                        <a:latin typeface="+mj-lt"/>
                      </a:endParaRPr>
                    </a:p>
                  </a:txBody>
                  <a:tcPr anchor="ctr">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Class II hospitals</a:t>
                      </a:r>
                      <a:endParaRPr lang="zh-CN" altLang="en-US" sz="1200">
                        <a:latin typeface="+mj-lt"/>
                      </a:endParaRPr>
                    </a:p>
                  </a:txBody>
                  <a:tcPr anchor="ctr">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Total</a:t>
                      </a:r>
                      <a:endParaRPr lang="zh-CN" altLang="en-US" sz="1200">
                        <a:latin typeface="+mj-lt"/>
                      </a:endParaRPr>
                    </a:p>
                  </a:txBody>
                  <a:tcPr anchor="ctr">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solidFill>
                      <a:schemeClr val="tx2"/>
                    </a:solidFill>
                  </a:tcPr>
                </a:tc>
              </a:tr>
              <a:tr h="529259">
                <a:tc>
                  <a:txBody>
                    <a:bodyPr vert="horz" wrap="square"/>
                    <a:lstStyle/>
                    <a:p>
                      <a:r>
                        <a:rPr lang="en-US" altLang="zh-CN" sz="1200" b="1" smtClean="0">
                          <a:latin typeface="+mj-lt"/>
                        </a:rPr>
                        <a:t>Tier I cities </a:t>
                      </a:r>
                    </a:p>
                    <a:p>
                      <a:r>
                        <a:rPr lang="en-US" altLang="zh-CN" sz="1200" b="0" smtClean="0">
                          <a:latin typeface="+mj-lt"/>
                        </a:rPr>
                        <a:t>(BJ,</a:t>
                      </a:r>
                      <a:r>
                        <a:rPr lang="en-US" altLang="zh-CN" sz="1200" b="0" baseline="0" smtClean="0">
                          <a:latin typeface="+mj-lt"/>
                        </a:rPr>
                        <a:t> SH, GZ, HZ, NJ, TJ, WH</a:t>
                      </a:r>
                      <a:r>
                        <a:rPr lang="en-US" altLang="zh-CN" sz="1200" b="0" smtClean="0">
                          <a:latin typeface="+mj-lt"/>
                        </a:rPr>
                        <a:t>)</a:t>
                      </a:r>
                      <a:endParaRPr lang="zh-CN" altLang="en-US" sz="1200" b="0">
                        <a:latin typeface="+mj-lt"/>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20000"/>
                      </a:srgbClr>
                    </a:solidFill>
                  </a:tcPr>
                </a:tc>
                <a:tc>
                  <a:txBody>
                    <a:bodyPr vert="horz" wrap="square"/>
                    <a:lstStyle/>
                    <a:p>
                      <a:pPr algn="ctr"/>
                      <a:r>
                        <a:rPr lang="en-US" altLang="zh-CN" sz="1200" smtClean="0">
                          <a:latin typeface="+mj-lt"/>
                        </a:rPr>
                        <a:t>90</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smtClean="0">
                          <a:latin typeface="+mj-lt"/>
                        </a:rPr>
                        <a:t>60</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b="1" smtClean="0">
                          <a:latin typeface="+mj-lt"/>
                        </a:rPr>
                        <a:t>150</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20000"/>
                      </a:srgbClr>
                    </a:solidFill>
                  </a:tcPr>
                </a:tc>
              </a:tr>
              <a:tr h="805283">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smtClean="0">
                          <a:latin typeface="+mj-lt"/>
                        </a:rPr>
                        <a:t>Tier II cities</a:t>
                      </a:r>
                    </a:p>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smtClean="0">
                          <a:latin typeface="+mj-lt"/>
                        </a:rPr>
                        <a:t> </a:t>
                      </a:r>
                      <a:r>
                        <a:rPr lang="en-US" altLang="zh-CN" sz="1200" b="0" kern="1200" smtClean="0">
                          <a:solidFill>
                            <a:schemeClr val="dk1"/>
                          </a:solidFill>
                          <a:latin typeface="+mn-lt"/>
                          <a:ea typeface="+mn-ea"/>
                          <a:cs typeface="+mn-cs"/>
                        </a:rPr>
                        <a:t>(CZ,</a:t>
                      </a:r>
                      <a:r>
                        <a:rPr lang="en-US" altLang="zh-CN" sz="1200" b="0" kern="1200" baseline="0" smtClean="0">
                          <a:solidFill>
                            <a:schemeClr val="dk1"/>
                          </a:solidFill>
                          <a:latin typeface="+mn-lt"/>
                          <a:ea typeface="+mn-ea"/>
                          <a:cs typeface="+mn-cs"/>
                        </a:rPr>
                        <a:t> JN, NB, QD, SJZ, WF, WZ, WX, XA, XZ, ZZ, CQ, CS, TY, Harbin, Yancheng, Jinhua</a:t>
                      </a:r>
                      <a:r>
                        <a:rPr lang="en-US" altLang="zh-CN" sz="1200" b="0" kern="1200" smtClean="0">
                          <a:solidFill>
                            <a:schemeClr val="dk1"/>
                          </a:solidFill>
                          <a:latin typeface="+mn-lt"/>
                          <a:ea typeface="+mn-ea"/>
                          <a:cs typeface="+mn-cs"/>
                        </a:rPr>
                        <a:t>)</a:t>
                      </a:r>
                      <a:endParaRPr lang="zh-CN" altLang="en-US" sz="1200" b="0" kern="1200" smtClean="0">
                        <a:solidFill>
                          <a:schemeClr val="dk1"/>
                        </a:solidFill>
                        <a:latin typeface="+mn-lt"/>
                        <a:ea typeface="+mn-ea"/>
                        <a:cs typeface="+mn-cs"/>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5098"/>
                      </a:srgbClr>
                    </a:solidFill>
                  </a:tcPr>
                </a:tc>
                <a:tc>
                  <a:txBody>
                    <a:bodyPr vert="horz" wrap="square"/>
                    <a:lstStyle/>
                    <a:p>
                      <a:pPr algn="ctr"/>
                      <a:r>
                        <a:rPr lang="en-US" altLang="zh-CN" sz="1200" smtClean="0">
                          <a:latin typeface="+mj-lt"/>
                        </a:rPr>
                        <a:t>51</a:t>
                      </a:r>
                      <a:endParaRPr lang="zh-CN" altLang="en-US" sz="1200">
                        <a:latin typeface="+mj-lt"/>
                      </a:endParaRPr>
                    </a:p>
                  </a:txBody>
                  <a:tcPr anchor="ctr">
                    <a:solidFill>
                      <a:srgbClr val="0E0733">
                        <a:alpha val="5098"/>
                      </a:srgbClr>
                    </a:solidFill>
                  </a:tcPr>
                </a:tc>
                <a:tc>
                  <a:txBody>
                    <a:bodyPr vert="horz" wrap="square"/>
                    <a:lstStyle/>
                    <a:p>
                      <a:pPr algn="ctr"/>
                      <a:r>
                        <a:rPr lang="en-US" altLang="zh-CN" sz="1200" smtClean="0">
                          <a:latin typeface="+mj-lt"/>
                        </a:rPr>
                        <a:t>31</a:t>
                      </a:r>
                      <a:endParaRPr lang="zh-CN" altLang="en-US" sz="1200">
                        <a:latin typeface="+mj-lt"/>
                      </a:endParaRPr>
                    </a:p>
                  </a:txBody>
                  <a:tcPr anchor="ctr">
                    <a:solidFill>
                      <a:srgbClr val="0E0733">
                        <a:alpha val="5098"/>
                      </a:srgbClr>
                    </a:solidFill>
                  </a:tcPr>
                </a:tc>
                <a:tc>
                  <a:txBody>
                    <a:bodyPr vert="horz" wrap="square"/>
                    <a:lstStyle/>
                    <a:p>
                      <a:pPr algn="ctr"/>
                      <a:r>
                        <a:rPr lang="en-US" altLang="zh-CN" sz="1200" b="1" smtClean="0">
                          <a:latin typeface="+mj-lt"/>
                        </a:rPr>
                        <a:t>82</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5098"/>
                      </a:srgbClr>
                    </a:solidFill>
                  </a:tcPr>
                </a:tc>
              </a:tr>
              <a:tr h="1016404">
                <a:tc>
                  <a:txBody>
                    <a:bodyPr vert="horz" wrap="square"/>
                    <a:lstStyle/>
                    <a:p>
                      <a:r>
                        <a:rPr lang="en-US" altLang="zh-CN" sz="1200" b="1" smtClean="0">
                          <a:latin typeface="+mj-lt"/>
                        </a:rPr>
                        <a:t>Tier III/IV cities</a:t>
                      </a:r>
                    </a:p>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kern="1200" smtClean="0">
                          <a:solidFill>
                            <a:schemeClr val="dk1"/>
                          </a:solidFill>
                          <a:latin typeface="+mn-lt"/>
                          <a:ea typeface="+mn-ea"/>
                          <a:cs typeface="+mn-cs"/>
                        </a:rPr>
                        <a:t> </a:t>
                      </a:r>
                      <a:r>
                        <a:rPr lang="en-US" altLang="zh-CN" sz="1200" b="0" kern="1200" smtClean="0">
                          <a:solidFill>
                            <a:schemeClr val="dk1"/>
                          </a:solidFill>
                          <a:latin typeface="+mn-lt"/>
                          <a:ea typeface="+mn-ea"/>
                          <a:cs typeface="+mn-cs"/>
                        </a:rPr>
                        <a:t>(Bengbu, Chengde, Handan, Huainan, Laiwu, Lianyungang, Liaocheng, Linyi, Luoyang, Nanyang, Tongling, Weihai, Zhangjiakou, Huangshan, Wuhu)</a:t>
                      </a:r>
                      <a:endParaRPr lang="zh-CN" altLang="en-US" sz="1200" b="0" kern="1200" smtClean="0">
                        <a:solidFill>
                          <a:schemeClr val="dk1"/>
                        </a:solidFill>
                        <a:latin typeface="+mn-lt"/>
                        <a:ea typeface="+mn-ea"/>
                        <a:cs typeface="+mn-cs"/>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20000"/>
                      </a:srgbClr>
                    </a:solidFill>
                  </a:tcPr>
                </a:tc>
                <a:tc>
                  <a:txBody>
                    <a:bodyPr vert="horz" wrap="square"/>
                    <a:lstStyle/>
                    <a:p>
                      <a:pPr algn="ctr"/>
                      <a:r>
                        <a:rPr lang="en-US" altLang="zh-CN" sz="1200" smtClean="0">
                          <a:latin typeface="+mj-lt"/>
                        </a:rPr>
                        <a:t>24</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smtClean="0">
                          <a:latin typeface="+mj-lt"/>
                        </a:rPr>
                        <a:t>12</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b="1" smtClean="0">
                          <a:latin typeface="+mj-lt"/>
                        </a:rPr>
                        <a:t>36</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20000"/>
                      </a:srgbClr>
                    </a:solidFill>
                  </a:tcPr>
                </a:tc>
              </a:tr>
              <a:tr h="295349">
                <a:tc>
                  <a:txBody>
                    <a:bodyPr vert="horz" wrap="square"/>
                    <a:lstStyle/>
                    <a:p>
                      <a:r>
                        <a:rPr lang="en-US" altLang="zh-CN" sz="1200" b="1" smtClean="0">
                          <a:latin typeface="+mj-lt"/>
                        </a:rPr>
                        <a:t>Total</a:t>
                      </a:r>
                      <a:endParaRPr lang="zh-CN" altLang="en-US" sz="1200" b="1">
                        <a:latin typeface="+mj-lt"/>
                      </a:endParaRPr>
                    </a:p>
                  </a:txBody>
                  <a:tcPr anchor="ctr">
                    <a:lnL w="12700" cap="flat" cmpd="sng" algn="ctr">
                      <a:solidFill>
                        <a:schemeClr val="tx1">
                          <a:lumMod val="50000"/>
                          <a:lumOff val="50000"/>
                        </a:schemeClr>
                      </a:solidFill>
                      <a:prstDash val="solid"/>
                      <a:round/>
                      <a:headEnd type="none" w="med" len="med"/>
                      <a:tailEnd type="none" w="med" len="med"/>
                    </a:lnL>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165</a:t>
                      </a:r>
                      <a:endParaRPr lang="zh-CN" altLang="en-US" sz="1200" b="1">
                        <a:latin typeface="+mj-lt"/>
                      </a:endParaRPr>
                    </a:p>
                  </a:txBody>
                  <a:tcPr anchor="ct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103</a:t>
                      </a:r>
                      <a:endParaRPr lang="zh-CN" altLang="en-US" sz="1200" b="1">
                        <a:latin typeface="+mj-lt"/>
                      </a:endParaRPr>
                    </a:p>
                  </a:txBody>
                  <a:tcPr anchor="ct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268</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r>
            </a:tbl>
          </a:graphicData>
        </a:graphic>
      </p:graphicFrame>
      <p:sp>
        <p:nvSpPr>
          <p:cNvPr id="7" name="Text Box 12"/>
          <p:cNvSpPr txBox="1">
            <a:spLocks noChangeArrowheads="1"/>
          </p:cNvSpPr>
          <p:nvPr>
            <p:custDataLst>
              <p:tags r:id="rId2"/>
            </p:custDataLst>
          </p:nvPr>
        </p:nvSpPr>
        <p:spPr bwMode="auto">
          <a:xfrm>
            <a:off x="416496" y="4653135"/>
            <a:ext cx="8906801" cy="1152129"/>
          </a:xfrm>
          <a:prstGeom prst="rect">
            <a:avLst/>
          </a:prstGeom>
          <a:noFill/>
          <a:ln w="3175" algn="ctr">
            <a:no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0"/>
              </a:spcBef>
            </a:pPr>
            <a:r>
              <a:rPr lang="en-US" altLang="zh-CN" sz="1200" b="1" u="sng" smtClean="0">
                <a:solidFill>
                  <a:srgbClr val="000000"/>
                </a:solidFill>
                <a:latin typeface="Verdana" pitchFamily="34" charset="0"/>
              </a:rPr>
              <a:t>Respondent criteria:</a:t>
            </a:r>
          </a:p>
          <a:p>
            <a:pPr marL="182563" indent="-182563" eaLnBrk="0" hangingPunct="0">
              <a:spcBef>
                <a:spcPct val="0"/>
              </a:spcBef>
            </a:pPr>
            <a:endParaRPr lang="en-US" altLang="zh-CN" sz="400" b="1" u="sng" smtClean="0">
              <a:solidFill>
                <a:srgbClr val="000000"/>
              </a:solidFill>
              <a:latin typeface="Verdana" pitchFamily="34" charset="0"/>
            </a:endParaRPr>
          </a:p>
          <a:p>
            <a:pPr marL="182563" indent="-182563" eaLnBrk="0" hangingPunct="0">
              <a:spcBef>
                <a:spcPct val="0"/>
              </a:spcBef>
              <a:buFontTx/>
              <a:buChar char="•"/>
            </a:pPr>
            <a:r>
              <a:rPr lang="en-US" altLang="zh-CN" sz="1200" smtClean="0">
                <a:solidFill>
                  <a:srgbClr val="000000"/>
                </a:solidFill>
                <a:latin typeface="Verdana" pitchFamily="34" charset="0"/>
              </a:rPr>
              <a:t>Endocrinology physicians from Class II or III hospitals</a:t>
            </a:r>
          </a:p>
          <a:p>
            <a:pPr marL="182563" indent="-182563" eaLnBrk="0" hangingPunct="0">
              <a:spcBef>
                <a:spcPct val="0"/>
              </a:spcBef>
              <a:buFontTx/>
              <a:buChar char="•"/>
            </a:pPr>
            <a:r>
              <a:rPr lang="en-US" altLang="zh-CN" sz="1200" smtClean="0">
                <a:solidFill>
                  <a:srgbClr val="000000"/>
                </a:solidFill>
                <a:latin typeface="Verdana" pitchFamily="34" charset="0"/>
              </a:rPr>
              <a:t>Have worked in out-patient dept. in the past three months with at least 2 half-day in OPD per week</a:t>
            </a:r>
          </a:p>
          <a:p>
            <a:pPr marL="182563" indent="-182563" eaLnBrk="0" hangingPunct="0">
              <a:spcBef>
                <a:spcPct val="0"/>
              </a:spcBef>
              <a:buFontTx/>
              <a:buChar char="•"/>
            </a:pPr>
            <a:r>
              <a:rPr lang="en-US" altLang="zh-CN" sz="1200" smtClean="0">
                <a:solidFill>
                  <a:srgbClr val="000000"/>
                </a:solidFill>
                <a:latin typeface="Verdana" pitchFamily="34" charset="0"/>
              </a:rPr>
              <a:t>Treat at least 10 diabetes outpatients per month for tier I/II cities and 5 diabetes outpatients per month for tier III/IV cities</a:t>
            </a:r>
          </a:p>
          <a:p>
            <a:pPr marL="182563" indent="-182563" eaLnBrk="0" hangingPunct="0">
              <a:spcBef>
                <a:spcPct val="0"/>
              </a:spcBef>
              <a:buFontTx/>
              <a:buChar char="•"/>
            </a:pPr>
            <a:r>
              <a:rPr lang="en-US" altLang="zh-CN" sz="1200" smtClean="0">
                <a:solidFill>
                  <a:srgbClr val="000000"/>
                </a:solidFill>
                <a:latin typeface="Verdana" pitchFamily="34" charset="0"/>
              </a:rPr>
              <a:t>Have experience of prescribing insulin pen for diabetes outpatients before</a:t>
            </a:r>
          </a:p>
        </p:txBody>
      </p:sp>
      <p:sp>
        <p:nvSpPr>
          <p:cNvPr id="8" name="矩形 7"/>
          <p:cNvSpPr/>
          <p:nvPr/>
        </p:nvSpPr>
        <p:spPr>
          <a:xfrm>
            <a:off x="418452" y="1052736"/>
            <a:ext cx="1944763"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200" b="1" u="sng" smtClean="0">
                <a:latin typeface="+mj-lt"/>
              </a:rPr>
              <a:t>Sample distribution:</a:t>
            </a:r>
            <a:endParaRPr lang="en-US" altLang="zh-CN" sz="1200" b="1" u="sng">
              <a:latin typeface="+mj-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Patient profile (FW: Oct 2013 – Nov 2013)</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6</a:t>
            </a:fld>
            <a:endParaRPr lang="en-US" altLang="en-US">
              <a:solidFill>
                <a:srgbClr val="002868"/>
              </a:solidFill>
            </a:endParaRPr>
          </a:p>
        </p:txBody>
      </p:sp>
      <p:graphicFrame>
        <p:nvGraphicFramePr>
          <p:cNvPr id="6" name="表格 5"/>
          <p:cNvGraphicFramePr>
            <a:graphicFrameLocks noGrp="1"/>
          </p:cNvGraphicFramePr>
          <p:nvPr/>
        </p:nvGraphicFramePr>
        <p:xfrm>
          <a:off x="498740" y="1340768"/>
          <a:ext cx="8906800" cy="3024336"/>
        </p:xfrm>
        <a:graphic>
          <a:graphicData uri="http://schemas.openxmlformats.org/drawingml/2006/table">
            <a:tbl>
              <a:tblPr firstRow="1" bandRow="1">
                <a:tableStyleId>{5C22544A-7EE6-4342-B048-85BDC9FD1C3A}</a:tableStyleId>
              </a:tblPr>
              <a:tblGrid>
                <a:gridCol w="4598276"/>
                <a:gridCol w="1764196"/>
                <a:gridCol w="1764196"/>
                <a:gridCol w="780132"/>
              </a:tblGrid>
              <a:tr h="494608">
                <a:tc>
                  <a:txBody>
                    <a:bodyPr vert="horz" wrap="square"/>
                    <a:lstStyle/>
                    <a:p>
                      <a:pPr algn="ctr"/>
                      <a:r>
                        <a:rPr lang="en-US" altLang="zh-CN" sz="1200" smtClean="0">
                          <a:latin typeface="+mj-lt"/>
                        </a:rPr>
                        <a:t>City tier &amp; city</a:t>
                      </a:r>
                      <a:endParaRPr lang="zh-CN" altLang="en-US" sz="1200">
                        <a:latin typeface="+mj-lt"/>
                      </a:endParaRPr>
                    </a:p>
                  </a:txBody>
                  <a:tcPr anchor="ctr">
                    <a:lnL w="12700" cap="flat" cmpd="sng" algn="ctr">
                      <a:solidFill>
                        <a:schemeClr val="tx1">
                          <a:lumMod val="50000"/>
                          <a:lumOff val="50000"/>
                        </a:schemeClr>
                      </a:solidFill>
                      <a:prstDash val="solid"/>
                      <a:round/>
                      <a:headEnd type="none" w="med" len="med"/>
                      <a:tailEnd type="none" w="med" len="med"/>
                    </a:lnL>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New patients</a:t>
                      </a:r>
                      <a:endParaRPr lang="zh-CN" altLang="en-US" sz="1200">
                        <a:latin typeface="+mj-lt"/>
                      </a:endParaRPr>
                    </a:p>
                  </a:txBody>
                  <a:tcPr anchor="ctr">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Repeat</a:t>
                      </a:r>
                      <a:r>
                        <a:rPr lang="en-US" altLang="zh-CN" sz="1200" baseline="0" smtClean="0">
                          <a:latin typeface="+mj-lt"/>
                        </a:rPr>
                        <a:t> patients</a:t>
                      </a:r>
                      <a:endParaRPr lang="zh-CN" altLang="en-US" sz="1200">
                        <a:latin typeface="+mj-lt"/>
                      </a:endParaRPr>
                    </a:p>
                  </a:txBody>
                  <a:tcPr anchor="ctr">
                    <a:lnT w="12700" cap="flat" cmpd="sng" algn="ctr">
                      <a:solidFill>
                        <a:schemeClr val="tx1">
                          <a:lumMod val="50000"/>
                          <a:lumOff val="50000"/>
                        </a:schemeClr>
                      </a:solidFill>
                      <a:prstDash val="solid"/>
                      <a:round/>
                      <a:headEnd type="none" w="med" len="med"/>
                      <a:tailEnd type="none" w="med" len="med"/>
                    </a:lnT>
                    <a:solidFill>
                      <a:schemeClr val="tx2"/>
                    </a:solidFill>
                  </a:tcPr>
                </a:tc>
                <a:tc>
                  <a:txBody>
                    <a:bodyPr vert="horz" wrap="square"/>
                    <a:lstStyle/>
                    <a:p>
                      <a:pPr algn="ctr"/>
                      <a:r>
                        <a:rPr lang="en-US" altLang="zh-CN" sz="1200" smtClean="0">
                          <a:latin typeface="+mj-lt"/>
                        </a:rPr>
                        <a:t>Total</a:t>
                      </a:r>
                      <a:endParaRPr lang="zh-CN" altLang="en-US" sz="1200">
                        <a:latin typeface="+mj-lt"/>
                      </a:endParaRPr>
                    </a:p>
                  </a:txBody>
                  <a:tcPr anchor="ctr">
                    <a:lnR w="12700" cap="flat" cmpd="sng" algn="ctr">
                      <a:solidFill>
                        <a:schemeClr val="tx1">
                          <a:lumMod val="50000"/>
                          <a:lumOff val="50000"/>
                        </a:schemeClr>
                      </a:solid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solidFill>
                      <a:schemeClr val="tx2"/>
                    </a:solidFill>
                  </a:tcPr>
                </a:tc>
              </a:tr>
              <a:tr h="692454">
                <a:tc>
                  <a:txBody>
                    <a:bodyPr vert="horz" wrap="square"/>
                    <a:lstStyle/>
                    <a:p>
                      <a:r>
                        <a:rPr lang="en-US" altLang="zh-CN" sz="1200" b="1" smtClean="0">
                          <a:latin typeface="+mj-lt"/>
                        </a:rPr>
                        <a:t>Tier I cities </a:t>
                      </a:r>
                    </a:p>
                    <a:p>
                      <a:r>
                        <a:rPr lang="en-US" altLang="zh-CN" sz="1200" b="0" smtClean="0">
                          <a:latin typeface="+mj-lt"/>
                        </a:rPr>
                        <a:t>(BJ,</a:t>
                      </a:r>
                      <a:r>
                        <a:rPr lang="en-US" altLang="zh-CN" sz="1200" b="0" baseline="0" smtClean="0">
                          <a:latin typeface="+mj-lt"/>
                        </a:rPr>
                        <a:t> SH, GZ, HZ, NJ, TJ, WH</a:t>
                      </a:r>
                      <a:r>
                        <a:rPr lang="en-US" altLang="zh-CN" sz="1200" b="0" smtClean="0">
                          <a:latin typeface="+mj-lt"/>
                        </a:rPr>
                        <a:t>)</a:t>
                      </a:r>
                      <a:endParaRPr lang="zh-CN" altLang="en-US" sz="1200" b="0">
                        <a:latin typeface="+mj-lt"/>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20000"/>
                      </a:srgbClr>
                    </a:solidFill>
                  </a:tcPr>
                </a:tc>
                <a:tc>
                  <a:txBody>
                    <a:bodyPr vert="horz" wrap="square"/>
                    <a:lstStyle/>
                    <a:p>
                      <a:pPr algn="ctr"/>
                      <a:r>
                        <a:rPr lang="en-US" altLang="zh-CN" sz="1200" smtClean="0">
                          <a:latin typeface="+mj-lt"/>
                        </a:rPr>
                        <a:t>46</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smtClean="0">
                          <a:latin typeface="+mj-lt"/>
                        </a:rPr>
                        <a:t>164</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b="1" smtClean="0">
                          <a:latin typeface="+mj-lt"/>
                        </a:rPr>
                        <a:t>210</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20000"/>
                      </a:srgbClr>
                    </a:solidFill>
                  </a:tcPr>
                </a:tc>
              </a:tr>
              <a:tr h="697165">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smtClean="0">
                          <a:latin typeface="+mj-lt"/>
                        </a:rPr>
                        <a:t>Tier II cities</a:t>
                      </a:r>
                    </a:p>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smtClean="0">
                          <a:latin typeface="+mj-lt"/>
                        </a:rPr>
                        <a:t> </a:t>
                      </a:r>
                      <a:r>
                        <a:rPr lang="en-US" altLang="zh-CN" sz="1200" b="0" kern="1200" smtClean="0">
                          <a:solidFill>
                            <a:schemeClr val="dk1"/>
                          </a:solidFill>
                          <a:latin typeface="+mn-lt"/>
                          <a:ea typeface="+mn-ea"/>
                          <a:cs typeface="+mn-cs"/>
                        </a:rPr>
                        <a:t>(NB, WZ, WX, ZZ, HF, JN, XA, Harbin, Yancheng)</a:t>
                      </a:r>
                      <a:endParaRPr lang="zh-CN" altLang="en-US" sz="1200" b="0" kern="1200" smtClean="0">
                        <a:solidFill>
                          <a:schemeClr val="dk1"/>
                        </a:solidFill>
                        <a:latin typeface="+mn-lt"/>
                        <a:ea typeface="+mn-ea"/>
                        <a:cs typeface="+mn-cs"/>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5098"/>
                      </a:srgbClr>
                    </a:solidFill>
                  </a:tcPr>
                </a:tc>
                <a:tc>
                  <a:txBody>
                    <a:bodyPr vert="horz" wrap="square"/>
                    <a:lstStyle/>
                    <a:p>
                      <a:pPr algn="ctr"/>
                      <a:r>
                        <a:rPr lang="en-US" altLang="zh-CN" sz="1200" smtClean="0">
                          <a:latin typeface="+mj-lt"/>
                        </a:rPr>
                        <a:t>23</a:t>
                      </a:r>
                      <a:endParaRPr lang="zh-CN" altLang="en-US" sz="1200">
                        <a:latin typeface="+mj-lt"/>
                      </a:endParaRPr>
                    </a:p>
                  </a:txBody>
                  <a:tcPr anchor="ctr">
                    <a:solidFill>
                      <a:srgbClr val="0E0733">
                        <a:alpha val="5098"/>
                      </a:srgbClr>
                    </a:solidFill>
                  </a:tcPr>
                </a:tc>
                <a:tc>
                  <a:txBody>
                    <a:bodyPr vert="horz" wrap="square"/>
                    <a:lstStyle/>
                    <a:p>
                      <a:pPr algn="ctr"/>
                      <a:r>
                        <a:rPr lang="en-US" altLang="zh-CN" sz="1200" smtClean="0">
                          <a:latin typeface="+mj-lt"/>
                        </a:rPr>
                        <a:t>97</a:t>
                      </a:r>
                      <a:endParaRPr lang="zh-CN" altLang="en-US" sz="1200">
                        <a:latin typeface="+mj-lt"/>
                      </a:endParaRPr>
                    </a:p>
                  </a:txBody>
                  <a:tcPr anchor="ctr">
                    <a:solidFill>
                      <a:srgbClr val="0E0733">
                        <a:alpha val="5098"/>
                      </a:srgbClr>
                    </a:solidFill>
                  </a:tcPr>
                </a:tc>
                <a:tc>
                  <a:txBody>
                    <a:bodyPr vert="horz" wrap="square"/>
                    <a:lstStyle/>
                    <a:p>
                      <a:pPr algn="ctr"/>
                      <a:r>
                        <a:rPr lang="en-US" altLang="zh-CN" sz="1200" b="1" smtClean="0">
                          <a:latin typeface="+mj-lt"/>
                        </a:rPr>
                        <a:t>120</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5098"/>
                      </a:srgbClr>
                    </a:solidFill>
                  </a:tcPr>
                </a:tc>
              </a:tr>
              <a:tr h="753691">
                <a:tc>
                  <a:txBody>
                    <a:bodyPr vert="horz" wrap="square"/>
                    <a:lstStyle/>
                    <a:p>
                      <a:r>
                        <a:rPr lang="en-US" altLang="zh-CN" sz="1200" b="1" smtClean="0">
                          <a:latin typeface="+mj-lt"/>
                        </a:rPr>
                        <a:t>Tier III/IV cities</a:t>
                      </a:r>
                    </a:p>
                    <a:p>
                      <a:pPr marL="0" marR="0" indent="0" algn="l" defTabSz="914400" rtl="0" eaLnBrk="1" fontAlgn="auto" latinLnBrk="0" hangingPunct="1">
                        <a:lnSpc>
                          <a:spcPct val="100000"/>
                        </a:lnSpc>
                        <a:spcBef>
                          <a:spcPct val="0"/>
                        </a:spcBef>
                        <a:spcAft>
                          <a:spcPct val="0"/>
                        </a:spcAft>
                        <a:buClrTx/>
                        <a:buSzTx/>
                        <a:buFontTx/>
                        <a:buNone/>
                        <a:defRPr/>
                      </a:pPr>
                      <a:r>
                        <a:rPr lang="en-US" altLang="zh-CN" sz="1200" b="1" kern="1200" smtClean="0">
                          <a:solidFill>
                            <a:schemeClr val="dk1"/>
                          </a:solidFill>
                          <a:latin typeface="+mn-lt"/>
                          <a:ea typeface="+mn-ea"/>
                          <a:cs typeface="+mn-cs"/>
                        </a:rPr>
                        <a:t> </a:t>
                      </a:r>
                      <a:r>
                        <a:rPr lang="en-US" altLang="zh-CN" sz="1200" b="0" kern="1200" smtClean="0">
                          <a:solidFill>
                            <a:schemeClr val="dk1"/>
                          </a:solidFill>
                          <a:latin typeface="+mn-lt"/>
                          <a:ea typeface="+mn-ea"/>
                          <a:cs typeface="+mn-cs"/>
                        </a:rPr>
                        <a:t>(Liaocheng,</a:t>
                      </a:r>
                      <a:r>
                        <a:rPr lang="en-US" altLang="zh-CN" sz="1200" b="0" kern="1200" baseline="0" smtClean="0">
                          <a:solidFill>
                            <a:schemeClr val="dk1"/>
                          </a:solidFill>
                          <a:latin typeface="+mn-lt"/>
                          <a:ea typeface="+mn-ea"/>
                          <a:cs typeface="+mn-cs"/>
                        </a:rPr>
                        <a:t> Linyi, Luoyang, Kaifeng, Wuhu, Xuancheng</a:t>
                      </a:r>
                      <a:r>
                        <a:rPr lang="en-US" altLang="zh-CN" sz="1200" b="0" kern="1200" smtClean="0">
                          <a:solidFill>
                            <a:schemeClr val="dk1"/>
                          </a:solidFill>
                          <a:latin typeface="+mn-lt"/>
                          <a:ea typeface="+mn-ea"/>
                          <a:cs typeface="+mn-cs"/>
                        </a:rPr>
                        <a:t>)</a:t>
                      </a:r>
                      <a:endParaRPr lang="zh-CN" altLang="en-US" sz="1200" b="0" kern="1200" smtClean="0">
                        <a:solidFill>
                          <a:schemeClr val="dk1"/>
                        </a:solidFill>
                        <a:latin typeface="+mn-lt"/>
                        <a:ea typeface="+mn-ea"/>
                        <a:cs typeface="+mn-cs"/>
                      </a:endParaRPr>
                    </a:p>
                  </a:txBody>
                  <a:tcPr anchor="ctr">
                    <a:lnL w="12700" cap="flat" cmpd="sng" algn="ctr">
                      <a:solidFill>
                        <a:schemeClr val="tx1">
                          <a:lumMod val="50000"/>
                          <a:lumOff val="50000"/>
                        </a:schemeClr>
                      </a:solidFill>
                      <a:prstDash val="solid"/>
                      <a:round/>
                      <a:headEnd type="none" w="med" len="med"/>
                      <a:tailEnd type="none" w="med" len="med"/>
                    </a:lnL>
                    <a:solidFill>
                      <a:srgbClr val="0E0733">
                        <a:alpha val="20000"/>
                      </a:srgbClr>
                    </a:solidFill>
                  </a:tcPr>
                </a:tc>
                <a:tc>
                  <a:txBody>
                    <a:bodyPr vert="horz" wrap="square"/>
                    <a:lstStyle/>
                    <a:p>
                      <a:pPr algn="ctr"/>
                      <a:r>
                        <a:rPr lang="en-US" altLang="zh-CN" sz="1200" smtClean="0">
                          <a:latin typeface="+mj-lt"/>
                        </a:rPr>
                        <a:t>8</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smtClean="0">
                          <a:latin typeface="+mj-lt"/>
                        </a:rPr>
                        <a:t>52</a:t>
                      </a:r>
                      <a:endParaRPr lang="zh-CN" altLang="en-US" sz="1200">
                        <a:latin typeface="+mj-lt"/>
                      </a:endParaRPr>
                    </a:p>
                  </a:txBody>
                  <a:tcPr anchor="ctr">
                    <a:solidFill>
                      <a:srgbClr val="0E0733">
                        <a:alpha val="20000"/>
                      </a:srgbClr>
                    </a:solidFill>
                  </a:tcPr>
                </a:tc>
                <a:tc>
                  <a:txBody>
                    <a:bodyPr vert="horz" wrap="square"/>
                    <a:lstStyle/>
                    <a:p>
                      <a:pPr algn="ctr"/>
                      <a:r>
                        <a:rPr lang="en-US" altLang="zh-CN" sz="1200" b="1" smtClean="0">
                          <a:latin typeface="+mj-lt"/>
                        </a:rPr>
                        <a:t>60</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solidFill>
                      <a:srgbClr val="0E0733">
                        <a:alpha val="20000"/>
                      </a:srgbClr>
                    </a:solidFill>
                  </a:tcPr>
                </a:tc>
              </a:tr>
              <a:tr h="386418">
                <a:tc>
                  <a:txBody>
                    <a:bodyPr vert="horz" wrap="square"/>
                    <a:lstStyle/>
                    <a:p>
                      <a:r>
                        <a:rPr lang="en-US" altLang="zh-CN" sz="1200" b="1" smtClean="0">
                          <a:latin typeface="+mj-lt"/>
                        </a:rPr>
                        <a:t>Total</a:t>
                      </a:r>
                      <a:endParaRPr lang="zh-CN" altLang="en-US" sz="1200" b="1">
                        <a:latin typeface="+mj-lt"/>
                      </a:endParaRPr>
                    </a:p>
                  </a:txBody>
                  <a:tcPr anchor="ctr">
                    <a:lnL w="12700" cap="flat" cmpd="sng" algn="ctr">
                      <a:solidFill>
                        <a:schemeClr val="tx1">
                          <a:lumMod val="50000"/>
                          <a:lumOff val="50000"/>
                        </a:schemeClr>
                      </a:solidFill>
                      <a:prstDash val="solid"/>
                      <a:round/>
                      <a:headEnd type="none" w="med" len="med"/>
                      <a:tailEnd type="none" w="med" len="med"/>
                    </a:lnL>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77</a:t>
                      </a:r>
                      <a:endParaRPr lang="zh-CN" altLang="en-US" sz="1200" b="1">
                        <a:latin typeface="+mj-lt"/>
                      </a:endParaRPr>
                    </a:p>
                  </a:txBody>
                  <a:tcPr anchor="ct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313</a:t>
                      </a:r>
                      <a:endParaRPr lang="zh-CN" altLang="en-US" sz="1200" b="1">
                        <a:latin typeface="+mj-lt"/>
                      </a:endParaRPr>
                    </a:p>
                  </a:txBody>
                  <a:tcPr anchor="ct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c>
                  <a:txBody>
                    <a:bodyPr vert="horz" wrap="square"/>
                    <a:lstStyle/>
                    <a:p>
                      <a:pPr algn="ctr"/>
                      <a:r>
                        <a:rPr lang="en-US" altLang="zh-CN" sz="1200" b="1" smtClean="0">
                          <a:latin typeface="+mj-lt"/>
                        </a:rPr>
                        <a:t>390</a:t>
                      </a:r>
                      <a:endParaRPr lang="zh-CN" altLang="en-US" sz="1200" b="1">
                        <a:latin typeface="+mj-lt"/>
                      </a:endParaRPr>
                    </a:p>
                  </a:txBody>
                  <a:tcPr anchor="ctr">
                    <a:lnR w="12700" cap="flat" cmpd="sng" algn="ctr">
                      <a:solidFill>
                        <a:schemeClr val="tx1">
                          <a:lumMod val="50000"/>
                          <a:lumOff val="50000"/>
                        </a:schemeClr>
                      </a:solidFill>
                      <a:prstDash val="solid"/>
                      <a:round/>
                      <a:headEnd type="none" w="med" len="med"/>
                      <a:tailEnd type="none" w="med" len="med"/>
                    </a:lnR>
                    <a:lnB w="12700" cap="flat" cmpd="sng" algn="ctr">
                      <a:solidFill>
                        <a:schemeClr val="tx1">
                          <a:lumMod val="50000"/>
                          <a:lumOff val="50000"/>
                        </a:schemeClr>
                      </a:solidFill>
                      <a:prstDash val="solid"/>
                      <a:round/>
                      <a:headEnd type="none" w="med" len="med"/>
                      <a:tailEnd type="none" w="med" len="med"/>
                    </a:lnB>
                    <a:solidFill>
                      <a:srgbClr val="0E0733">
                        <a:alpha val="5098"/>
                      </a:srgbClr>
                    </a:solidFill>
                  </a:tcPr>
                </a:tc>
              </a:tr>
            </a:tbl>
          </a:graphicData>
        </a:graphic>
      </p:graphicFrame>
      <p:sp>
        <p:nvSpPr>
          <p:cNvPr id="7" name="Text Box 12"/>
          <p:cNvSpPr txBox="1">
            <a:spLocks noChangeArrowheads="1"/>
          </p:cNvSpPr>
          <p:nvPr>
            <p:custDataLst>
              <p:tags r:id="rId2"/>
            </p:custDataLst>
          </p:nvPr>
        </p:nvSpPr>
        <p:spPr bwMode="auto">
          <a:xfrm>
            <a:off x="416496" y="4556743"/>
            <a:ext cx="8906801" cy="792089"/>
          </a:xfrm>
          <a:prstGeom prst="rect">
            <a:avLst/>
          </a:prstGeom>
          <a:noFill/>
          <a:ln w="3175" algn="ctr">
            <a:no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0"/>
              </a:spcBef>
            </a:pPr>
            <a:r>
              <a:rPr lang="en-US" altLang="zh-CN" sz="1200" b="1" u="sng" smtClean="0">
                <a:solidFill>
                  <a:srgbClr val="000000"/>
                </a:solidFill>
                <a:latin typeface="Verdana" pitchFamily="34" charset="0"/>
              </a:rPr>
              <a:t>Respondent criteria:</a:t>
            </a:r>
          </a:p>
          <a:p>
            <a:pPr marL="182563" indent="-182563" eaLnBrk="0" hangingPunct="0">
              <a:spcBef>
                <a:spcPct val="0"/>
              </a:spcBef>
            </a:pPr>
            <a:endParaRPr lang="en-US" altLang="zh-CN" sz="400" b="1" u="sng" smtClean="0">
              <a:solidFill>
                <a:srgbClr val="000000"/>
              </a:solidFill>
              <a:latin typeface="Verdana" pitchFamily="34" charset="0"/>
            </a:endParaRPr>
          </a:p>
          <a:p>
            <a:pPr marL="182563" indent="-182563" eaLnBrk="0" hangingPunct="0">
              <a:spcBef>
                <a:spcPct val="0"/>
              </a:spcBef>
              <a:buFontTx/>
              <a:buChar char="•"/>
            </a:pPr>
            <a:r>
              <a:rPr lang="en-US" altLang="zh-CN" sz="1200" smtClean="0">
                <a:solidFill>
                  <a:srgbClr val="000000"/>
                </a:solidFill>
                <a:latin typeface="Verdana" pitchFamily="34" charset="0"/>
              </a:rPr>
              <a:t>All the patients are from Class III hospitals</a:t>
            </a:r>
          </a:p>
          <a:p>
            <a:pPr marL="182563" indent="-182563" eaLnBrk="0" hangingPunct="0">
              <a:spcBef>
                <a:spcPct val="0"/>
              </a:spcBef>
              <a:buFontTx/>
              <a:buChar char="•"/>
            </a:pPr>
            <a:r>
              <a:rPr lang="en-US" altLang="zh-CN" sz="1200" smtClean="0">
                <a:solidFill>
                  <a:srgbClr val="000000"/>
                </a:solidFill>
                <a:latin typeface="Verdana" pitchFamily="34" charset="0"/>
              </a:rPr>
              <a:t>All the patients are using insulin pen to treat diabetes now</a:t>
            </a:r>
          </a:p>
        </p:txBody>
      </p:sp>
      <p:sp>
        <p:nvSpPr>
          <p:cNvPr id="8" name="矩形 7"/>
          <p:cNvSpPr/>
          <p:nvPr/>
        </p:nvSpPr>
        <p:spPr>
          <a:xfrm>
            <a:off x="416496" y="1052736"/>
            <a:ext cx="1944763"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200" b="1" u="sng" smtClean="0">
                <a:latin typeface="+mj-lt"/>
              </a:rPr>
              <a:t>Sample distribution:</a:t>
            </a:r>
            <a:endParaRPr lang="en-US" altLang="zh-CN" sz="1200" b="1" u="sng">
              <a:latin typeface="+mj-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93581" y="0"/>
            <a:ext cx="8911960" cy="818685"/>
          </a:xfrm>
        </p:spPr>
        <p:txBody>
          <a:bodyPr/>
          <a:lstStyle/>
          <a:p>
            <a:r>
              <a:rPr lang="en-GB" sz="2000" cap="none" smtClean="0"/>
              <a:t>Agenda</a:t>
            </a:r>
            <a:endParaRPr lang="en-GB" sz="2000" cap="none"/>
          </a:p>
        </p:txBody>
      </p:sp>
      <p:sp>
        <p:nvSpPr>
          <p:cNvPr id="5"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7</a:t>
            </a:fld>
            <a:endParaRPr lang="en-US" altLang="en-US">
              <a:solidFill>
                <a:srgbClr val="002868"/>
              </a:solidFill>
            </a:endParaRPr>
          </a:p>
        </p:txBody>
      </p:sp>
      <p:sp>
        <p:nvSpPr>
          <p:cNvPr id="6" name="Content Placeholder 2"/>
          <p:cNvSpPr>
            <a:spLocks noGrp="1"/>
          </p:cNvSpPr>
          <p:nvPr>
            <p:ph type="body" sz="quarter" idx="4294967295"/>
          </p:nvPr>
        </p:nvSpPr>
        <p:spPr>
          <a:xfrm>
            <a:off x="493581" y="1259944"/>
            <a:ext cx="8911960" cy="4329296"/>
          </a:xfrm>
          <a:prstGeom prst="rect">
            <a:avLst/>
          </a:prstGeom>
        </p:spPr>
        <p:txBody>
          <a:bodyPr>
            <a:normAutofit/>
          </a:bodyPr>
          <a:lstStyle/>
          <a:p>
            <a:r>
              <a:rPr lang="en-GB" altLang="zh-CN" smtClean="0">
                <a:solidFill>
                  <a:schemeClr val="tx1"/>
                </a:solidFill>
                <a:ea typeface="宋体" charset="-122"/>
              </a:rPr>
              <a:t>Project Background</a:t>
            </a:r>
          </a:p>
          <a:p>
            <a:r>
              <a:rPr lang="en-GB" altLang="zh-CN" b="1" smtClean="0">
                <a:solidFill>
                  <a:schemeClr val="tx1"/>
                </a:solidFill>
                <a:ea typeface="宋体" charset="-122"/>
              </a:rPr>
              <a:t>Diabetes Market Overview</a:t>
            </a:r>
          </a:p>
          <a:p>
            <a:r>
              <a:rPr lang="en-US" altLang="zh-CN" sz="1800" smtClean="0">
                <a:solidFill>
                  <a:schemeClr val="tx1"/>
                </a:solidFill>
                <a:ea typeface="宋体" charset="-122"/>
              </a:rPr>
              <a:t>Insulin Market Understanding</a:t>
            </a:r>
          </a:p>
          <a:p>
            <a:pPr lvl="2"/>
            <a:r>
              <a:rPr lang="en-US" altLang="zh-CN" sz="1600" smtClean="0">
                <a:ea typeface="宋体" charset="-122"/>
              </a:rPr>
              <a:t>Current market situation</a:t>
            </a:r>
          </a:p>
          <a:p>
            <a:pPr lvl="2"/>
            <a:r>
              <a:rPr lang="en-US" altLang="zh-CN" sz="1600" smtClean="0">
                <a:ea typeface="宋体" charset="-122"/>
              </a:rPr>
              <a:t>Future trend </a:t>
            </a:r>
          </a:p>
          <a:p>
            <a:r>
              <a:rPr lang="en-US" altLang="zh-CN" smtClean="0">
                <a:solidFill>
                  <a:schemeClr val="tx1"/>
                </a:solidFill>
              </a:rPr>
              <a:t>Insulin Pen Needle Market Understanding</a:t>
            </a:r>
          </a:p>
          <a:p>
            <a:pPr lvl="2"/>
            <a:r>
              <a:rPr lang="en-US" altLang="zh-CN" sz="1600" smtClean="0">
                <a:ea typeface="宋体" charset="-122"/>
              </a:rPr>
              <a:t>Current market situation</a:t>
            </a:r>
          </a:p>
          <a:p>
            <a:pPr lvl="2"/>
            <a:r>
              <a:rPr lang="en-US" altLang="zh-CN" sz="1600" smtClean="0">
                <a:ea typeface="宋体" charset="-122"/>
              </a:rPr>
              <a:t>Future trend </a:t>
            </a:r>
            <a:endParaRPr lang="en-US" sz="1800" smtClean="0">
              <a:solidFill>
                <a:schemeClr val="tx1"/>
              </a:solidFill>
            </a:endParaRPr>
          </a:p>
          <a:p>
            <a:r>
              <a:rPr lang="en-US" altLang="zh-CN" smtClean="0">
                <a:solidFill>
                  <a:schemeClr val="tx1"/>
                </a:solidFill>
              </a:rPr>
              <a:t>Conclusion &amp; Recommendation</a:t>
            </a:r>
          </a:p>
          <a:p>
            <a:r>
              <a:rPr lang="en-US" sz="1800" smtClean="0">
                <a:solidFill>
                  <a:schemeClr val="tx1"/>
                </a:solidFill>
              </a:rPr>
              <a:t>Appendix</a:t>
            </a:r>
            <a:endParaRPr lang="en-GB" sz="1800">
              <a:solidFill>
                <a:schemeClr val="tx1"/>
              </a:solidFill>
            </a:endParaRPr>
          </a:p>
        </p:txBody>
      </p:sp>
    </p:spTree>
    <p:extLst>
      <p:ext uri="{BB962C8B-B14F-4D97-AF65-F5344CB8AC3E}">
        <p14:creationId xmlns:p14="http://schemas.microsoft.com/office/powerpoint/2010/main" val="2278872799"/>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6" name="对象 35"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38"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35" name="矩形 34"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200" smtClean="0">
              <a:latin typeface="Verdana"/>
              <a:ea typeface="宋体" charset="-122"/>
              <a:sym typeface="Verdana"/>
            </a:endParaRPr>
          </a:p>
        </p:txBody>
      </p:sp>
      <p:sp>
        <p:nvSpPr>
          <p:cNvPr id="2" name="标题 1"/>
          <p:cNvSpPr>
            <a:spLocks noGrp="1"/>
          </p:cNvSpPr>
          <p:nvPr>
            <p:ph type="title"/>
            <p:custDataLst>
              <p:tags r:id="rId6"/>
            </p:custDataLst>
          </p:nvPr>
        </p:nvSpPr>
        <p:spPr/>
        <p:txBody>
          <a:bodyPr/>
          <a:lstStyle/>
          <a:p>
            <a:r>
              <a:rPr lang="en-US" altLang="zh-CN" smtClean="0"/>
              <a:t>China Diabetes population soared in the past decade, prevalence rate is 11.6% according to the latest epidemiological study*</a:t>
            </a:r>
            <a:endParaRPr lang="zh-CN" altLang="en-US"/>
          </a:p>
        </p:txBody>
      </p:sp>
      <p:sp>
        <p:nvSpPr>
          <p:cNvPr id="13" name="Text Box 5"/>
          <p:cNvSpPr txBox="1">
            <a:spLocks noChangeArrowheads="1"/>
          </p:cNvSpPr>
          <p:nvPr>
            <p:custDataLst>
              <p:tags r:id="rId7"/>
            </p:custDataLst>
          </p:nvPr>
        </p:nvSpPr>
        <p:spPr bwMode="auto">
          <a:xfrm>
            <a:off x="420105" y="5755290"/>
            <a:ext cx="8908045" cy="502702"/>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ts val="800"/>
              </a:lnSpc>
              <a:spcBef>
                <a:spcPct val="0"/>
              </a:spcBef>
            </a:pPr>
            <a:r>
              <a:rPr lang="en-US" altLang="zh-CN" sz="900" i="1">
                <a:latin typeface="Verdana" pitchFamily="34" charset="0"/>
              </a:rPr>
              <a:t>Source: </a:t>
            </a:r>
            <a:r>
              <a:rPr lang="en-US" altLang="zh-CN" sz="900" i="1" smtClean="0">
                <a:latin typeface="Verdana" pitchFamily="34" charset="0"/>
              </a:rPr>
              <a:t>*The population of diabetes patients and prevalence rate in China are from the latest epidemiological study started in 2010 (with 98,658 Chinese adults and results published on JAMA in Sep 2013)</a:t>
            </a:r>
          </a:p>
          <a:p>
            <a:pPr>
              <a:lnSpc>
                <a:spcPts val="800"/>
              </a:lnSpc>
              <a:spcBef>
                <a:spcPct val="0"/>
              </a:spcBef>
            </a:pPr>
            <a:r>
              <a:rPr lang="en-US" altLang="zh-CN" sz="900" i="1" smtClean="0">
                <a:latin typeface="Verdana" pitchFamily="34" charset="0"/>
              </a:rPr>
              <a:t>**The prevalence rate of diabetes among adults more than 20 years old in American has increased to 11.3% according to  the data reported by America CDC in 2011</a:t>
            </a:r>
            <a:endParaRPr lang="en-US" altLang="zh-CN" sz="900" i="1">
              <a:latin typeface="Verdana" pitchFamily="34" charset="0"/>
            </a:endParaRPr>
          </a:p>
        </p:txBody>
      </p:sp>
      <p:sp>
        <p:nvSpPr>
          <p:cNvPr id="14" name="Rectangle 6"/>
          <p:cNvSpPr>
            <a:spLocks noChangeArrowheads="1"/>
          </p:cNvSpPr>
          <p:nvPr>
            <p:custDataLst>
              <p:tags r:id="rId8"/>
            </p:custDataLst>
          </p:nvPr>
        </p:nvSpPr>
        <p:spPr bwMode="auto">
          <a:xfrm>
            <a:off x="5137150" y="1169987"/>
            <a:ext cx="4191000" cy="523220"/>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eaLnBrk="0" hangingPunct="0"/>
            <a:r>
              <a:rPr lang="en-US" altLang="zh-CN" sz="1400" b="1" i="1">
                <a:latin typeface="Verdana" pitchFamily="34" charset="0"/>
              </a:rPr>
              <a:t>The prevalence has been rising quickly in the past, especially in the last decade</a:t>
            </a:r>
          </a:p>
        </p:txBody>
      </p:sp>
      <p:sp>
        <p:nvSpPr>
          <p:cNvPr id="15" name="Text Box 7"/>
          <p:cNvSpPr txBox="1">
            <a:spLocks noChangeArrowheads="1"/>
          </p:cNvSpPr>
          <p:nvPr>
            <p:custDataLst>
              <p:tags r:id="rId9"/>
            </p:custDataLst>
          </p:nvPr>
        </p:nvSpPr>
        <p:spPr bwMode="auto">
          <a:xfrm>
            <a:off x="488950" y="1169987"/>
            <a:ext cx="3962400" cy="52322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eaLnBrk="0" hangingPunct="0"/>
            <a:r>
              <a:rPr lang="en-US" altLang="zh-CN" sz="1400" b="1" i="1">
                <a:latin typeface="Verdana" pitchFamily="34" charset="0"/>
              </a:rPr>
              <a:t>China is accommodating the largest Diabetes population in the world</a:t>
            </a:r>
          </a:p>
        </p:txBody>
      </p:sp>
      <p:sp>
        <p:nvSpPr>
          <p:cNvPr id="16" name="Line 14"/>
          <p:cNvSpPr>
            <a:spLocks noChangeShapeType="1"/>
          </p:cNvSpPr>
          <p:nvPr>
            <p:custDataLst>
              <p:tags r:id="rId10"/>
            </p:custDataLst>
          </p:nvPr>
        </p:nvSpPr>
        <p:spPr bwMode="auto">
          <a:xfrm>
            <a:off x="488950" y="1703387"/>
            <a:ext cx="3962400" cy="0"/>
          </a:xfrm>
          <a:prstGeom prst="line">
            <a:avLst/>
          </a:prstGeom>
          <a:noFill/>
          <a:ln w="9525">
            <a:solidFill>
              <a:schemeClr val="tx1"/>
            </a:solid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17" name="Text Box 15"/>
          <p:cNvSpPr txBox="1">
            <a:spLocks noChangeArrowheads="1"/>
          </p:cNvSpPr>
          <p:nvPr>
            <p:custDataLst>
              <p:tags r:id="rId11"/>
            </p:custDataLst>
          </p:nvPr>
        </p:nvSpPr>
        <p:spPr bwMode="auto">
          <a:xfrm>
            <a:off x="272480" y="1779587"/>
            <a:ext cx="3962400" cy="400110"/>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eaLnBrk="0" hangingPunct="0">
              <a:spcBef>
                <a:spcPct val="50000"/>
              </a:spcBef>
            </a:pPr>
            <a:r>
              <a:rPr lang="en-US" altLang="zh-CN" sz="1000" smtClean="0">
                <a:latin typeface="Verdana" pitchFamily="34" charset="0"/>
              </a:rPr>
              <a:t>Adult Diabetes </a:t>
            </a:r>
            <a:r>
              <a:rPr lang="en-US" altLang="zh-CN" sz="1000">
                <a:latin typeface="Verdana" pitchFamily="34" charset="0"/>
              </a:rPr>
              <a:t>patient population across countries (Million)</a:t>
            </a:r>
          </a:p>
        </p:txBody>
      </p:sp>
      <p:sp>
        <p:nvSpPr>
          <p:cNvPr id="18" name="Line 16"/>
          <p:cNvSpPr>
            <a:spLocks noChangeShapeType="1"/>
          </p:cNvSpPr>
          <p:nvPr>
            <p:custDataLst>
              <p:tags r:id="rId12"/>
            </p:custDataLst>
          </p:nvPr>
        </p:nvSpPr>
        <p:spPr bwMode="auto">
          <a:xfrm>
            <a:off x="5213350" y="1703387"/>
            <a:ext cx="3962400" cy="0"/>
          </a:xfrm>
          <a:prstGeom prst="line">
            <a:avLst/>
          </a:prstGeom>
          <a:noFill/>
          <a:ln w="9525">
            <a:solidFill>
              <a:schemeClr val="tx1"/>
            </a:solidFill>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19" name="Text Box 17"/>
          <p:cNvSpPr txBox="1">
            <a:spLocks noChangeArrowheads="1"/>
          </p:cNvSpPr>
          <p:nvPr>
            <p:custDataLst>
              <p:tags r:id="rId13"/>
            </p:custDataLst>
          </p:nvPr>
        </p:nvSpPr>
        <p:spPr bwMode="auto">
          <a:xfrm>
            <a:off x="5518150" y="1779587"/>
            <a:ext cx="3657600" cy="244475"/>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eaLnBrk="0" hangingPunct="0">
              <a:spcBef>
                <a:spcPct val="50000"/>
              </a:spcBef>
            </a:pPr>
            <a:r>
              <a:rPr lang="en-US" altLang="zh-CN" sz="1000">
                <a:latin typeface="Verdana" pitchFamily="34" charset="0"/>
              </a:rPr>
              <a:t>China Diabetes prevalence from 1980 to </a:t>
            </a:r>
            <a:r>
              <a:rPr lang="en-US" altLang="zh-CN" sz="1000" smtClean="0">
                <a:latin typeface="Verdana" pitchFamily="34" charset="0"/>
              </a:rPr>
              <a:t>2013</a:t>
            </a:r>
            <a:endParaRPr lang="en-US" altLang="zh-CN" sz="1000">
              <a:latin typeface="Verdana" pitchFamily="34" charset="0"/>
            </a:endParaRPr>
          </a:p>
        </p:txBody>
      </p:sp>
      <p:graphicFrame>
        <p:nvGraphicFramePr>
          <p:cNvPr id="20" name="对象 19"/>
          <p:cNvGraphicFramePr>
            <a:graphicFrameLocks noChangeAspect="1"/>
          </p:cNvGraphicFramePr>
          <p:nvPr>
            <p:custDataLst>
              <p:tags r:id="rId14"/>
            </p:custDataLst>
          </p:nvPr>
        </p:nvGraphicFramePr>
        <p:xfrm>
          <a:off x="5035550" y="2357438"/>
          <a:ext cx="4391025" cy="3209925"/>
        </p:xfrm>
        <a:graphic>
          <a:graphicData uri="http://schemas.openxmlformats.org/presentationml/2006/ole">
            <mc:AlternateContent>
              <mc:Choice xmlns:v="urn:schemas-microsoft-com:vml" Requires="v">
                <p:oleObj spid="_x0000_s1039" name="图表" r:id="rId15" imgW="4391025" imgH="3209925" progId="MSGraph.Chart.8">
                  <p:embed/>
                </p:oleObj>
              </mc:Choice>
              <mc:Fallback>
                <p:oleObj name="图表" r:id="rId15" imgW="4391025" imgH="3209925" progId="MSGraph.Chart.8">
                  <p:embed/>
                  <p:pic>
                    <p:nvPicPr>
                      <p:cNvPr id="0" name="OLE substitute image"/>
                      <p:cNvPicPr/>
                      <p:nvPr/>
                    </p:nvPicPr>
                    <p:blipFill>
                      <a:blip r:embed="rId16">
                        <a:extLst>
                          <a:ext uri="{28A0092B-C50C-407E-A947-70E740481C1C}">
                            <a14:useLocalDpi xmlns:a14="http://schemas.microsoft.com/office/drawing/2010/main" val="0"/>
                          </a:ext>
                        </a:extLst>
                      </a:blip>
                      <a:stretch>
                        <a:fillRect/>
                      </a:stretch>
                    </p:blipFill>
                    <p:spPr>
                      <a:xfrm>
                        <a:off x="5035550" y="2357438"/>
                        <a:ext cx="4391025" cy="3209925"/>
                      </a:xfrm>
                      <a:prstGeom prst="rect">
                        <a:avLst/>
                      </a:prstGeom>
                      <a:noFill/>
                    </p:spPr>
                  </p:pic>
                </p:oleObj>
              </mc:Fallback>
            </mc:AlternateContent>
          </a:graphicData>
        </a:graphic>
      </p:graphicFrame>
      <p:sp>
        <p:nvSpPr>
          <p:cNvPr id="21" name="Rectangle 23"/>
          <p:cNvSpPr>
            <a:spLocks noChangeArrowheads="1"/>
          </p:cNvSpPr>
          <p:nvPr>
            <p:custDataLst>
              <p:tags r:id="rId17"/>
            </p:custDataLst>
          </p:nvPr>
        </p:nvSpPr>
        <p:spPr bwMode="auto">
          <a:xfrm>
            <a:off x="8697912" y="5516562"/>
            <a:ext cx="400050" cy="182562"/>
          </a:xfrm>
          <a:prstGeom prst="rect">
            <a:avLst/>
          </a:prstGeom>
          <a:noFill/>
          <a:ln w="9525">
            <a:noFill/>
            <a:miter lim="800000"/>
          </a:ln>
        </p:spPr>
        <p:txBody>
          <a:bodyPr wrap="squar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187E7A0A-7A0D-4249-8681-4F1476B98EC7}" type="datetime'''''''''''''''''2''''''''''''''''''''''0''''1''''''''''3'">
              <a:rPr lang="en-US" altLang="zh-CN" sz="1200" smtClean="0">
                <a:latin typeface="Verdana"/>
                <a:ea typeface="宋体" charset="-122"/>
                <a:sym typeface="Verdana"/>
              </a:rPr>
              <a:pPr algn="ctr" eaLnBrk="0" hangingPunct="0"/>
              <a:t>2013</a:t>
            </a:fld>
            <a:endParaRPr lang="en-US" altLang="zh-CN" sz="1200">
              <a:latin typeface="Verdana"/>
              <a:ea typeface="宋体" charset="-122"/>
              <a:sym typeface="Verdana"/>
            </a:endParaRPr>
          </a:p>
        </p:txBody>
      </p:sp>
      <p:sp>
        <p:nvSpPr>
          <p:cNvPr id="22" name="Rectangle 24"/>
          <p:cNvSpPr>
            <a:spLocks noChangeArrowheads="1"/>
          </p:cNvSpPr>
          <p:nvPr>
            <p:custDataLst>
              <p:tags r:id="rId18"/>
            </p:custDataLst>
          </p:nvPr>
        </p:nvSpPr>
        <p:spPr bwMode="auto">
          <a:xfrm>
            <a:off x="8574087" y="2244725"/>
            <a:ext cx="647700" cy="182563"/>
          </a:xfrm>
          <a:prstGeom prst="rect">
            <a:avLst/>
          </a:prstGeom>
          <a:noFill/>
          <a:ln w="9525">
            <a:noFill/>
            <a:miter lim="800000"/>
          </a:ln>
        </p:spPr>
        <p:txBody>
          <a:bodyPr wrap="none" lIns="20637" tIns="0" rIns="20637" bIns="0" anchor="b">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3312C209-7301-4052-B2B5-D9F64DC9D0C6}" type="datetime'''''''1''''1''.''''''''6%'''''''''''''''">
              <a:rPr lang="en-US" altLang="zh-CN" sz="1200" smtClean="0">
                <a:latin typeface="Verdana"/>
                <a:ea typeface="宋体" charset="-122"/>
                <a:sym typeface="Verdana"/>
              </a:rPr>
              <a:pPr algn="ctr" eaLnBrk="0" hangingPunct="0"/>
              <a:t>11.6%</a:t>
            </a:fld>
            <a:r>
              <a:rPr lang="en-US" altLang="zh-CN" sz="1200" smtClean="0">
                <a:latin typeface="Verdana"/>
                <a:ea typeface="宋体" charset="-122"/>
                <a:sym typeface="Verdana"/>
              </a:rPr>
              <a:t>*</a:t>
            </a:r>
            <a:endParaRPr lang="en-US" altLang="zh-CN" sz="1200">
              <a:latin typeface="Verdana"/>
              <a:ea typeface="宋体" charset="-122"/>
              <a:sym typeface="Verdana"/>
            </a:endParaRPr>
          </a:p>
        </p:txBody>
      </p:sp>
      <p:sp>
        <p:nvSpPr>
          <p:cNvPr id="40" name="矩形 39"/>
          <p:cNvSpPr/>
          <p:nvPr>
            <p:custDataLst>
              <p:tags r:id="rId19"/>
            </p:custDataLst>
          </p:nvPr>
        </p:nvSpPr>
        <p:spPr bwMode="auto">
          <a:xfrm>
            <a:off x="7859712" y="5516562"/>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7CC247F-DE3F-4730-B739-F3071236923D}" type="datetime'2''''''''''''''0''''''1''''''''''''''''''''''0'''''''''''''''">
              <a:rPr lang="en-US" altLang="zh-CN" sz="1200" smtClean="0">
                <a:solidFill>
                  <a:schemeClr val="tx1"/>
                </a:solidFill>
                <a:latin typeface="Verdana"/>
                <a:ea typeface="宋体" charset="-122"/>
                <a:sym typeface="Verdana"/>
              </a:rPr>
              <a:pPr algn="ctr"/>
              <a:t>2010</a:t>
            </a:fld>
            <a:endParaRPr lang="en-US" altLang="zh-CN" sz="1200" smtClean="0">
              <a:solidFill>
                <a:schemeClr val="tx1"/>
              </a:solidFill>
              <a:latin typeface="Verdana"/>
              <a:ea typeface="宋体" charset="-122"/>
              <a:sym typeface="Verdana"/>
            </a:endParaRPr>
          </a:p>
        </p:txBody>
      </p:sp>
      <p:sp>
        <p:nvSpPr>
          <p:cNvPr id="41" name="矩形 40"/>
          <p:cNvSpPr/>
          <p:nvPr>
            <p:custDataLst>
              <p:tags r:id="rId20"/>
            </p:custDataLst>
          </p:nvPr>
        </p:nvSpPr>
        <p:spPr bwMode="auto">
          <a:xfrm>
            <a:off x="7832725" y="2730500"/>
            <a:ext cx="454025"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0C43518-63FC-4713-AA74-F50C8D3B80C0}" type="datetime'''''''9.''''''''''''7''''''''''''''''''''''''%'''''''''''">
              <a:rPr lang="en-US" altLang="zh-CN" sz="1200" smtClean="0">
                <a:solidFill>
                  <a:schemeClr val="tx1"/>
                </a:solidFill>
                <a:latin typeface="Verdana"/>
                <a:ea typeface="宋体" charset="-122"/>
                <a:sym typeface="Verdana"/>
              </a:rPr>
              <a:pPr algn="ctr"/>
              <a:t>9.7%</a:t>
            </a:fld>
            <a:endParaRPr lang="en-US" altLang="zh-CN" sz="1200" smtClean="0">
              <a:solidFill>
                <a:schemeClr val="tx1"/>
              </a:solidFill>
              <a:latin typeface="Verdana"/>
              <a:ea typeface="宋体" charset="-122"/>
              <a:sym typeface="Verdana"/>
            </a:endParaRPr>
          </a:p>
        </p:txBody>
      </p:sp>
      <p:sp>
        <p:nvSpPr>
          <p:cNvPr id="23" name="Rectangle 19"/>
          <p:cNvSpPr>
            <a:spLocks noChangeArrowheads="1"/>
          </p:cNvSpPr>
          <p:nvPr>
            <p:custDataLst>
              <p:tags r:id="rId21"/>
            </p:custDataLst>
          </p:nvPr>
        </p:nvSpPr>
        <p:spPr bwMode="auto">
          <a:xfrm>
            <a:off x="7021512" y="5516562"/>
            <a:ext cx="400050" cy="182562"/>
          </a:xfrm>
          <a:prstGeom prst="rect">
            <a:avLst/>
          </a:prstGeom>
          <a:noFill/>
          <a:ln w="9525">
            <a:noFill/>
            <a:miter lim="800000"/>
          </a:ln>
        </p:spPr>
        <p:txBody>
          <a:bodyPr wrap="squar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3C80D209-F541-44FB-AF52-753EA1F4B110}" type="datetime'''''''''''2''0''''''0''''''''''''''''''''''2'''''''">
              <a:rPr lang="en-US" altLang="zh-CN" sz="1200" smtClean="0">
                <a:latin typeface="Verdana"/>
                <a:ea typeface="宋体" charset="-122"/>
                <a:sym typeface="Verdana"/>
              </a:rPr>
              <a:pPr algn="ctr" eaLnBrk="0" hangingPunct="0"/>
              <a:t>2002</a:t>
            </a:fld>
            <a:endParaRPr lang="en-US" altLang="zh-CN" sz="1200">
              <a:latin typeface="Verdana"/>
              <a:ea typeface="宋体" charset="-122"/>
              <a:sym typeface="Verdana"/>
            </a:endParaRPr>
          </a:p>
        </p:txBody>
      </p:sp>
      <p:sp>
        <p:nvSpPr>
          <p:cNvPr id="24" name="Rectangle 20"/>
          <p:cNvSpPr>
            <a:spLocks noChangeArrowheads="1"/>
          </p:cNvSpPr>
          <p:nvPr>
            <p:custDataLst>
              <p:tags r:id="rId22"/>
            </p:custDataLst>
          </p:nvPr>
        </p:nvSpPr>
        <p:spPr bwMode="auto">
          <a:xfrm>
            <a:off x="6994525" y="4464050"/>
            <a:ext cx="454025" cy="182563"/>
          </a:xfrm>
          <a:prstGeom prst="rect">
            <a:avLst/>
          </a:prstGeom>
          <a:noFill/>
          <a:ln w="9525">
            <a:noFill/>
            <a:miter lim="800000"/>
          </a:ln>
        </p:spPr>
        <p:txBody>
          <a:bodyPr wrap="none" lIns="20637" tIns="0" rIns="20637" bIns="0" anchor="b"/>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F4F2660A-58B7-4CB5-8A0E-F38AEAB7CE48}" type="datetime'''''''''''''''''2''''.9''''''''''%'''''''''''''''">
              <a:rPr lang="en-US" altLang="zh-CN" sz="1200" smtClean="0">
                <a:latin typeface="Verdana"/>
                <a:ea typeface="宋体" charset="-122"/>
                <a:sym typeface="Verdana"/>
              </a:rPr>
              <a:pPr algn="ctr" eaLnBrk="0" hangingPunct="0"/>
              <a:t>2.9%</a:t>
            </a:fld>
            <a:endParaRPr lang="en-US" altLang="zh-CN" sz="1200">
              <a:latin typeface="Verdana"/>
              <a:ea typeface="宋体" charset="-122"/>
              <a:sym typeface="Verdana"/>
            </a:endParaRPr>
          </a:p>
        </p:txBody>
      </p:sp>
      <p:sp>
        <p:nvSpPr>
          <p:cNvPr id="25" name="Rectangle 21"/>
          <p:cNvSpPr>
            <a:spLocks noChangeArrowheads="1"/>
          </p:cNvSpPr>
          <p:nvPr>
            <p:custDataLst>
              <p:tags r:id="rId23"/>
            </p:custDataLst>
          </p:nvPr>
        </p:nvSpPr>
        <p:spPr bwMode="auto">
          <a:xfrm>
            <a:off x="6183312" y="5516562"/>
            <a:ext cx="400050" cy="182562"/>
          </a:xfrm>
          <a:prstGeom prst="rect">
            <a:avLst/>
          </a:prstGeom>
          <a:noFill/>
          <a:ln w="9525">
            <a:noFill/>
            <a:miter lim="800000"/>
          </a:ln>
        </p:spPr>
        <p:txBody>
          <a:bodyPr wrap="squar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1E5FF5B8-5C93-468D-89F5-314452D989A7}" type="datetime'''''1''''9''''''''''9''''''''''''''''''''''''''2'''">
              <a:rPr lang="en-US" altLang="zh-CN" sz="1200" smtClean="0">
                <a:latin typeface="Verdana"/>
                <a:ea typeface="宋体" charset="-122"/>
                <a:sym typeface="Verdana"/>
              </a:rPr>
              <a:pPr algn="ctr" eaLnBrk="0" hangingPunct="0"/>
              <a:t>1992</a:t>
            </a:fld>
            <a:endParaRPr lang="en-US" altLang="zh-CN" sz="1200">
              <a:latin typeface="Verdana"/>
              <a:ea typeface="宋体" charset="-122"/>
              <a:sym typeface="Verdana"/>
            </a:endParaRPr>
          </a:p>
        </p:txBody>
      </p:sp>
      <p:sp>
        <p:nvSpPr>
          <p:cNvPr id="26" name="Rectangle 22"/>
          <p:cNvSpPr>
            <a:spLocks noChangeArrowheads="1"/>
          </p:cNvSpPr>
          <p:nvPr>
            <p:custDataLst>
              <p:tags r:id="rId24"/>
            </p:custDataLst>
          </p:nvPr>
        </p:nvSpPr>
        <p:spPr bwMode="auto">
          <a:xfrm>
            <a:off x="6156325" y="4625975"/>
            <a:ext cx="454025" cy="182563"/>
          </a:xfrm>
          <a:prstGeom prst="rect">
            <a:avLst/>
          </a:prstGeom>
          <a:noFill/>
          <a:ln w="9525">
            <a:noFill/>
            <a:miter lim="800000"/>
          </a:ln>
        </p:spPr>
        <p:txBody>
          <a:bodyPr wrap="none" lIns="20637" tIns="0" rIns="20637" bIns="0" anchor="b"/>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5B07D7F1-6C59-4FFF-90C0-EE9C69A43EA4}" type="datetime'''2.''''''''3''''''''''''''''%'''''''''''''''''">
              <a:rPr lang="en-US" altLang="zh-CN" sz="1200" smtClean="0">
                <a:latin typeface="Verdana"/>
                <a:ea typeface="宋体" charset="-122"/>
                <a:sym typeface="Verdana"/>
              </a:rPr>
              <a:pPr algn="ctr" eaLnBrk="0" hangingPunct="0"/>
              <a:t>2.3%</a:t>
            </a:fld>
            <a:endParaRPr lang="en-US" altLang="zh-CN" sz="1200">
              <a:latin typeface="Verdana"/>
              <a:ea typeface="宋体" charset="-122"/>
              <a:sym typeface="Verdana"/>
            </a:endParaRPr>
          </a:p>
        </p:txBody>
      </p:sp>
      <p:sp>
        <p:nvSpPr>
          <p:cNvPr id="27" name="Rectangle 25"/>
          <p:cNvSpPr>
            <a:spLocks noChangeArrowheads="1"/>
          </p:cNvSpPr>
          <p:nvPr>
            <p:custDataLst>
              <p:tags r:id="rId25"/>
            </p:custDataLst>
          </p:nvPr>
        </p:nvSpPr>
        <p:spPr bwMode="auto">
          <a:xfrm>
            <a:off x="5345112" y="5516562"/>
            <a:ext cx="400050" cy="182562"/>
          </a:xfrm>
          <a:prstGeom prst="rect">
            <a:avLst/>
          </a:prstGeom>
          <a:noFill/>
          <a:ln w="9525">
            <a:noFill/>
            <a:miter lim="800000"/>
          </a:ln>
        </p:spPr>
        <p:txBody>
          <a:bodyPr wrap="square" lIns="0" tIns="0" rIns="0" bIns="0"/>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E888AB06-2861-485C-816A-870F5EDDAA28}" type="datetime'''''''''''''''1''''9''''''''80'''''''''">
              <a:rPr lang="en-US" altLang="zh-CN" sz="1200" smtClean="0">
                <a:latin typeface="Verdana"/>
                <a:ea typeface="宋体" charset="-122"/>
                <a:sym typeface="Verdana"/>
              </a:rPr>
              <a:pPr algn="ctr" eaLnBrk="0" hangingPunct="0"/>
              <a:t>1980</a:t>
            </a:fld>
            <a:endParaRPr lang="en-US" altLang="zh-CN" sz="1200">
              <a:latin typeface="Verdana"/>
              <a:ea typeface="宋体" charset="-122"/>
              <a:sym typeface="Verdana"/>
            </a:endParaRPr>
          </a:p>
        </p:txBody>
      </p:sp>
      <p:sp>
        <p:nvSpPr>
          <p:cNvPr id="28" name="Rectangle 26"/>
          <p:cNvSpPr>
            <a:spLocks noChangeArrowheads="1"/>
          </p:cNvSpPr>
          <p:nvPr>
            <p:custDataLst>
              <p:tags r:id="rId26"/>
            </p:custDataLst>
          </p:nvPr>
        </p:nvSpPr>
        <p:spPr bwMode="auto">
          <a:xfrm>
            <a:off x="5318125" y="5035550"/>
            <a:ext cx="454025" cy="182563"/>
          </a:xfrm>
          <a:prstGeom prst="rect">
            <a:avLst/>
          </a:prstGeom>
          <a:noFill/>
          <a:ln w="9525">
            <a:noFill/>
            <a:miter lim="800000"/>
          </a:ln>
        </p:spPr>
        <p:txBody>
          <a:bodyPr wrap="none" lIns="20637" tIns="0" rIns="20637" bIns="0" anchor="b"/>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hangingPunct="0"/>
            <a:fld id="{4E569CC8-84AF-4B8F-BA8D-47D926894B44}" type="datetime'''''''''''''''0''.''''''''''''''''7''''''''''%'''''''''''''">
              <a:rPr lang="en-US" altLang="zh-CN" sz="1200" smtClean="0">
                <a:latin typeface="Verdana"/>
                <a:ea typeface="宋体" charset="-122"/>
                <a:sym typeface="Verdana"/>
              </a:rPr>
              <a:pPr algn="ctr" eaLnBrk="0" hangingPunct="0"/>
              <a:t>0.7%</a:t>
            </a:fld>
            <a:endParaRPr lang="en-US" altLang="zh-CN" sz="1200">
              <a:latin typeface="Verdana"/>
              <a:ea typeface="宋体" charset="-122"/>
              <a:sym typeface="Verdana"/>
            </a:endParaRPr>
          </a:p>
        </p:txBody>
      </p:sp>
      <p:graphicFrame>
        <p:nvGraphicFramePr>
          <p:cNvPr id="29" name="对象 28"/>
          <p:cNvGraphicFramePr>
            <a:graphicFrameLocks noChangeAspect="1"/>
          </p:cNvGraphicFramePr>
          <p:nvPr>
            <p:custDataLst>
              <p:tags r:id="rId27"/>
            </p:custDataLst>
          </p:nvPr>
        </p:nvGraphicFramePr>
        <p:xfrm>
          <a:off x="903288" y="2078037"/>
          <a:ext cx="3381375" cy="3752850"/>
        </p:xfrm>
        <a:graphic>
          <a:graphicData uri="http://schemas.openxmlformats.org/presentationml/2006/ole">
            <mc:AlternateContent>
              <mc:Choice xmlns:v="urn:schemas-microsoft-com:vml" Requires="v">
                <p:oleObj spid="_x0000_s1040" name="图表" r:id="rId28" imgW="3381375" imgH="3752850" progId="MSGraph.Chart.8">
                  <p:embed/>
                </p:oleObj>
              </mc:Choice>
              <mc:Fallback>
                <p:oleObj name="图表" r:id="rId28" imgW="3381375" imgH="3752850" progId="MSGraph.Chart.8">
                  <p:embed/>
                  <p:pic>
                    <p:nvPicPr>
                      <p:cNvPr id="0" name="OLE substitute image"/>
                      <p:cNvPicPr/>
                      <p:nvPr/>
                    </p:nvPicPr>
                    <p:blipFill>
                      <a:blip r:embed="rId29">
                        <a:extLst>
                          <a:ext uri="{28A0092B-C50C-407E-A947-70E740481C1C}">
                            <a14:useLocalDpi xmlns:a14="http://schemas.microsoft.com/office/drawing/2010/main" val="0"/>
                          </a:ext>
                        </a:extLst>
                      </a:blip>
                      <a:stretch>
                        <a:fillRect/>
                      </a:stretch>
                    </p:blipFill>
                    <p:spPr>
                      <a:xfrm>
                        <a:off x="903288" y="2078037"/>
                        <a:ext cx="3381375" cy="3752850"/>
                      </a:xfrm>
                      <a:prstGeom prst="rect">
                        <a:avLst/>
                      </a:prstGeom>
                      <a:noFill/>
                    </p:spPr>
                  </p:pic>
                </p:oleObj>
              </mc:Fallback>
            </mc:AlternateContent>
          </a:graphicData>
        </a:graphic>
      </p:graphicFrame>
      <p:sp>
        <p:nvSpPr>
          <p:cNvPr id="30" name="Rectangle 13"/>
          <p:cNvSpPr>
            <a:spLocks noChangeArrowheads="1"/>
          </p:cNvSpPr>
          <p:nvPr>
            <p:custDataLst>
              <p:tags r:id="rId30"/>
            </p:custDataLst>
          </p:nvPr>
        </p:nvSpPr>
        <p:spPr bwMode="auto">
          <a:xfrm>
            <a:off x="508000" y="5187950"/>
            <a:ext cx="446089" cy="182563"/>
          </a:xfrm>
          <a:prstGeom prst="rect">
            <a:avLst/>
          </a:prstGeom>
          <a:noFill/>
          <a:ln w="9525">
            <a:noFill/>
            <a:miter lim="800000"/>
          </a:ln>
        </p:spPr>
        <p:txBody>
          <a:bodyPr wrap="none" lIns="0" tIns="0" r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eaLnBrk="0" hangingPunct="0"/>
            <a:fld id="{D018A8AF-59B3-4129-90B0-841A2A579711}" type="datetime'''''''''''''''J''''''''a''''''''''''p''''''''''a''n'''''''''">
              <a:rPr lang="en-US" altLang="zh-CN" sz="1200" smtClean="0">
                <a:latin typeface="Verdana"/>
                <a:ea typeface="宋体" charset="-122"/>
                <a:sym typeface="Verdana"/>
              </a:rPr>
              <a:pPr algn="r" eaLnBrk="0" hangingPunct="0"/>
              <a:t>Japan</a:t>
            </a:fld>
            <a:endParaRPr lang="en-US" altLang="zh-CN" sz="1200">
              <a:latin typeface="Verdana"/>
              <a:ea typeface="宋体" charset="-122"/>
              <a:sym typeface="Verdana"/>
            </a:endParaRPr>
          </a:p>
        </p:txBody>
      </p:sp>
      <p:sp>
        <p:nvSpPr>
          <p:cNvPr id="31" name="Rectangle 12"/>
          <p:cNvSpPr>
            <a:spLocks noChangeArrowheads="1"/>
          </p:cNvSpPr>
          <p:nvPr>
            <p:custDataLst>
              <p:tags r:id="rId31"/>
            </p:custDataLst>
          </p:nvPr>
        </p:nvSpPr>
        <p:spPr bwMode="auto">
          <a:xfrm>
            <a:off x="544512" y="4302125"/>
            <a:ext cx="409575" cy="182563"/>
          </a:xfrm>
          <a:prstGeom prst="rect">
            <a:avLst/>
          </a:prstGeom>
          <a:noFill/>
          <a:ln w="9525">
            <a:noFill/>
            <a:miter lim="800000"/>
          </a:ln>
        </p:spPr>
        <p:txBody>
          <a:bodyPr wrap="none" lIns="0" tIns="0" rIns="0" bIns="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eaLnBrk="0" hangingPunct="0"/>
            <a:fld id="{4D0A8C29-CEF3-447D-98DB-FE514A10D14C}" type="datetime'''''''''''U''''''''S'''''''''''''''''''''''''''''">
              <a:rPr lang="en-US" altLang="zh-CN" sz="1200" smtClean="0">
                <a:latin typeface="Verdana"/>
                <a:ea typeface="宋体" charset="-122"/>
                <a:sym typeface="Verdana"/>
              </a:rPr>
              <a:pPr algn="r" eaLnBrk="0" hangingPunct="0"/>
              <a:t>US</a:t>
            </a:fld>
            <a:r>
              <a:rPr lang="en-US" altLang="zh-CN" sz="1200" smtClean="0">
                <a:latin typeface="Verdana"/>
                <a:ea typeface="宋体" charset="-122"/>
                <a:sym typeface="Verdana"/>
              </a:rPr>
              <a:t>**</a:t>
            </a:r>
            <a:endParaRPr lang="en-US" altLang="zh-CN" sz="1200">
              <a:latin typeface="Verdana"/>
              <a:ea typeface="宋体" charset="-122"/>
              <a:sym typeface="Verdana"/>
            </a:endParaRPr>
          </a:p>
        </p:txBody>
      </p:sp>
      <p:sp>
        <p:nvSpPr>
          <p:cNvPr id="32" name="Rectangle 11"/>
          <p:cNvSpPr>
            <a:spLocks noChangeArrowheads="1"/>
          </p:cNvSpPr>
          <p:nvPr>
            <p:custDataLst>
              <p:tags r:id="rId32"/>
            </p:custDataLst>
          </p:nvPr>
        </p:nvSpPr>
        <p:spPr bwMode="auto">
          <a:xfrm>
            <a:off x="565150" y="3411537"/>
            <a:ext cx="388938" cy="182563"/>
          </a:xfrm>
          <a:prstGeom prst="rect">
            <a:avLst/>
          </a:prstGeom>
          <a:noFill/>
          <a:ln w="9525">
            <a:noFill/>
            <a:miter lim="800000"/>
          </a:ln>
        </p:spPr>
        <p:txBody>
          <a:bodyPr wrap="none" lIns="0" tIns="0" r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eaLnBrk="0" hangingPunct="0"/>
            <a:fld id="{94208B62-9D8C-4370-A958-23D3BF249B21}" type="datetime'''''''''''''I''''''''''n''''''''''d''ia'''''''''''''">
              <a:rPr lang="en-US" altLang="zh-CN" sz="1200" smtClean="0">
                <a:latin typeface="Verdana"/>
                <a:ea typeface="宋体" charset="-122"/>
                <a:sym typeface="Verdana"/>
              </a:rPr>
              <a:pPr algn="r" eaLnBrk="0" hangingPunct="0"/>
              <a:t>India</a:t>
            </a:fld>
            <a:endParaRPr lang="en-US" altLang="zh-CN" sz="1200">
              <a:latin typeface="Verdana"/>
              <a:ea typeface="宋体" charset="-122"/>
              <a:sym typeface="Verdana"/>
            </a:endParaRPr>
          </a:p>
        </p:txBody>
      </p:sp>
      <p:sp>
        <p:nvSpPr>
          <p:cNvPr id="33" name="Rectangle 10"/>
          <p:cNvSpPr>
            <a:spLocks noChangeArrowheads="1"/>
          </p:cNvSpPr>
          <p:nvPr>
            <p:custDataLst>
              <p:tags r:id="rId33"/>
            </p:custDataLst>
          </p:nvPr>
        </p:nvSpPr>
        <p:spPr bwMode="auto">
          <a:xfrm>
            <a:off x="520700" y="2520950"/>
            <a:ext cx="433387" cy="182563"/>
          </a:xfrm>
          <a:prstGeom prst="rect">
            <a:avLst/>
          </a:prstGeom>
          <a:noFill/>
          <a:ln w="9525">
            <a:noFill/>
            <a:miter lim="800000"/>
          </a:ln>
        </p:spPr>
        <p:txBody>
          <a:bodyPr wrap="none" lIns="0" tIns="0" rIns="0" bIns="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eaLnBrk="0" hangingPunct="0"/>
            <a:fld id="{7F0BFA99-FDFB-43AF-95B7-72F4EE826E81}" type="datetime'''''C''''''h''''''''''''''''''''''''''''i''''''na'''''''''''''">
              <a:rPr lang="en-US" altLang="zh-CN" sz="1200" smtClean="0">
                <a:latin typeface="Verdana"/>
                <a:ea typeface="宋体" charset="-122"/>
                <a:sym typeface="Verdana"/>
              </a:rPr>
              <a:pPr algn="r" eaLnBrk="0" hangingPunct="0"/>
              <a:t>China</a:t>
            </a:fld>
            <a:endParaRPr lang="en-US" altLang="zh-CN" sz="1200">
              <a:latin typeface="Verdana"/>
              <a:ea typeface="宋体" charset="-122"/>
              <a:sym typeface="Verdana"/>
            </a:endParaRPr>
          </a:p>
        </p:txBody>
      </p:sp>
      <p:sp>
        <p:nvSpPr>
          <p:cNvPr id="39" name="矩形 38"/>
          <p:cNvSpPr/>
          <p:nvPr>
            <p:custDataLst>
              <p:tags r:id="rId34"/>
            </p:custDataLst>
          </p:nvPr>
        </p:nvSpPr>
        <p:spPr bwMode="auto">
          <a:xfrm>
            <a:off x="4205287" y="2520950"/>
            <a:ext cx="428625"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AB964E17-D297-446A-94A9-9B227F8A7A0A}" type="datetime'''''1''''''''''''1''''''''''''4'''''''">
              <a:rPr lang="en-US" altLang="zh-CN" sz="1200" smtClean="0">
                <a:solidFill>
                  <a:schemeClr val="tx1"/>
                </a:solidFill>
                <a:latin typeface="Verdana"/>
                <a:sym typeface="Verdana"/>
              </a:rPr>
              <a:t>114</a:t>
            </a:fld>
            <a:r>
              <a:rPr lang="en-US" altLang="zh-CN" sz="1200" smtClean="0">
                <a:solidFill>
                  <a:schemeClr val="tx1"/>
                </a:solidFill>
                <a:latin typeface="Verdana"/>
                <a:sym typeface="Verdana"/>
              </a:rPr>
              <a:t>*</a:t>
            </a:r>
          </a:p>
        </p:txBody>
      </p:sp>
      <p:sp>
        <p:nvSpPr>
          <p:cNvPr id="34" name="AutoShape 38"/>
          <p:cNvSpPr>
            <a:spLocks noChangeArrowheads="1"/>
          </p:cNvSpPr>
          <p:nvPr>
            <p:custDataLst>
              <p:tags r:id="rId35"/>
            </p:custDataLst>
          </p:nvPr>
        </p:nvSpPr>
        <p:spPr bwMode="auto">
          <a:xfrm>
            <a:off x="5289550" y="2160587"/>
            <a:ext cx="2438400" cy="1219200"/>
          </a:xfrm>
          <a:prstGeom prst="wedgeRectCallout">
            <a:avLst>
              <a:gd name="adj1" fmla="val 78375"/>
              <a:gd name="adj2" fmla="val -37079"/>
            </a:avLst>
          </a:prstGeom>
          <a:noFill/>
          <a:ln w="9525">
            <a:solidFill>
              <a:srgbClr val="DDDDDD"/>
            </a:solidFill>
            <a:prstDash val="dash"/>
            <a:miter lim="800000"/>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5738" indent="-185738" eaLnBrk="0" hangingPunct="0"/>
            <a:r>
              <a:rPr lang="en-US" altLang="zh-CN" sz="1200" b="1" i="1">
                <a:latin typeface="Verdana" pitchFamily="34" charset="0"/>
              </a:rPr>
              <a:t>Driving factors:</a:t>
            </a:r>
          </a:p>
          <a:p>
            <a:pPr marL="185738" indent="-185738" eaLnBrk="0" hangingPunct="0">
              <a:buFontTx/>
              <a:buChar char="•"/>
            </a:pPr>
            <a:r>
              <a:rPr lang="en-US" altLang="zh-CN" sz="1200">
                <a:latin typeface="Verdana" pitchFamily="34" charset="0"/>
              </a:rPr>
              <a:t>Aging population</a:t>
            </a:r>
          </a:p>
          <a:p>
            <a:pPr marL="185738" indent="-185738" eaLnBrk="0" hangingPunct="0">
              <a:buFontTx/>
              <a:buChar char="•"/>
            </a:pPr>
            <a:r>
              <a:rPr lang="en-US" altLang="zh-CN" sz="1200">
                <a:latin typeface="Verdana" pitchFamily="34" charset="0"/>
              </a:rPr>
              <a:t>Lifestyle &amp; diet change</a:t>
            </a:r>
          </a:p>
          <a:p>
            <a:pPr marL="185738" indent="-185738" eaLnBrk="0" hangingPunct="0">
              <a:buFontTx/>
              <a:buChar char="•"/>
            </a:pPr>
            <a:r>
              <a:rPr lang="en-US" altLang="zh-CN" sz="1200">
                <a:latin typeface="Verdana" pitchFamily="34" charset="0"/>
              </a:rPr>
              <a:t>Urbanization</a:t>
            </a:r>
          </a:p>
          <a:p>
            <a:pPr marL="185738" indent="-185738" eaLnBrk="0" hangingPunct="0">
              <a:buFontTx/>
              <a:buChar char="•"/>
            </a:pPr>
            <a:r>
              <a:rPr lang="en-US" altLang="zh-CN" sz="1200">
                <a:latin typeface="Verdana" pitchFamily="34" charset="0"/>
              </a:rPr>
              <a:t>Decreasing levels of physical activities</a:t>
            </a:r>
            <a:endParaRPr lang="zh-CN" altLang="en-US" sz="1200">
              <a:latin typeface="Verdana" pitchFamily="34" charset="0"/>
            </a:endParaRPr>
          </a:p>
        </p:txBody>
      </p:sp>
      <p:sp>
        <p:nvSpPr>
          <p:cNvPr id="37" name="Footer Placeholder 3"/>
          <p:cNvSpPr>
            <a:spLocks noGrp="1"/>
          </p:cNvSpPr>
          <p:nvPr>
            <p:ph type="ftr" sz="quarter" idx="3"/>
            <p:custDataLst>
              <p:tags r:id="rId36"/>
            </p:custDataLst>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8</a:t>
            </a:fld>
            <a:endParaRPr lang="en-US" altLang="en-US">
              <a:solidFill>
                <a:srgbClr val="002868"/>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Meanwhile, diagnosis and treatment rate are still at a low level among adult diabetes patients</a:t>
            </a:r>
            <a:endParaRPr lang="zh-CN" altLang="en-US"/>
          </a:p>
        </p:txBody>
      </p:sp>
      <p:sp>
        <p:nvSpPr>
          <p:cNvPr id="30"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9</a:t>
            </a:fld>
            <a:endParaRPr lang="en-US" altLang="en-US">
              <a:solidFill>
                <a:srgbClr val="002868"/>
              </a:solidFill>
            </a:endParaRPr>
          </a:p>
        </p:txBody>
      </p:sp>
      <p:sp>
        <p:nvSpPr>
          <p:cNvPr id="31" name="AutoShape 3"/>
          <p:cNvSpPr>
            <a:spLocks noChangeArrowheads="1"/>
          </p:cNvSpPr>
          <p:nvPr>
            <p:custDataLst>
              <p:tags r:id="rId2"/>
            </p:custDataLst>
          </p:nvPr>
        </p:nvSpPr>
        <p:spPr bwMode="auto">
          <a:xfrm>
            <a:off x="1476949" y="2197446"/>
            <a:ext cx="4337050" cy="639762"/>
          </a:xfrm>
          <a:custGeom>
            <a:gdLst>
              <a:gd name="G0" fmla="+- 2165 0 0"/>
              <a:gd name="G1" fmla="+- 21600 0 2165"/>
              <a:gd name="G2" fmla="*/ 2165 1 2"/>
              <a:gd name="G3" fmla="+- 21600 0 G2"/>
              <a:gd name="G4" fmla="+/ 2165 21600 2"/>
              <a:gd name="G5" fmla="+/ G1 0 2"/>
              <a:gd name="G6" fmla="*/ 21600 21600 2165"/>
              <a:gd name="G7" fmla="*/ G6 1 2"/>
              <a:gd name="G8" fmla="+- 21600 0 G7"/>
              <a:gd name="G9" fmla="*/ 21600 1 2"/>
              <a:gd name="G10" fmla="+- 2165 0 G9"/>
              <a:gd name="G11" fmla="?: G10 G8 0"/>
              <a:gd name="G12" fmla="?: G10 G7 21600"/>
              <a:gd name="T0" fmla="*/ 20517 w 21600"/>
              <a:gd name="T1" fmla="*/ 10800 h 21600"/>
              <a:gd name="T2" fmla="*/ 10800 w 21600"/>
              <a:gd name="T3" fmla="*/ 21600 h 21600"/>
              <a:gd name="T4" fmla="*/ 1083 w 21600"/>
              <a:gd name="T5" fmla="*/ 10800 h 21600"/>
              <a:gd name="T6" fmla="*/ 10800 w 21600"/>
              <a:gd name="T7" fmla="*/ 0 h 21600"/>
              <a:gd name="T8" fmla="*/ 2883 w 21600"/>
              <a:gd name="T9" fmla="*/ 2883 h 21600"/>
              <a:gd name="T10" fmla="*/ 18717 w 21600"/>
              <a:gd name="T11" fmla="*/ 18717 h 21600"/>
            </a:gdLst>
            <a:cxnLst>
              <a:cxn ang="0">
                <a:pos x="T0" y="T1"/>
              </a:cxn>
              <a:cxn ang="0">
                <a:pos x="T2" y="T3"/>
              </a:cxn>
              <a:cxn ang="0">
                <a:pos x="T4" y="T5"/>
              </a:cxn>
              <a:cxn ang="0">
                <a:pos x="T6" y="T7"/>
              </a:cxn>
            </a:cxnLst>
            <a:rect l="T8" t="T9" r="T10" b="T11"/>
            <a:pathLst>
              <a:path w="21600" h="21600">
                <a:moveTo>
                  <a:pt x="0" y="0"/>
                </a:moveTo>
                <a:lnTo>
                  <a:pt x="2165" y="21600"/>
                </a:lnTo>
                <a:lnTo>
                  <a:pt x="19435" y="21600"/>
                </a:lnTo>
                <a:lnTo>
                  <a:pt x="21600" y="0"/>
                </a:lnTo>
                <a:close/>
              </a:path>
            </a:pathLst>
          </a:custGeom>
          <a:solidFill>
            <a:schemeClr val="bg1"/>
          </a:solidFill>
          <a:ln w="9525" algn="ctr">
            <a:solidFill>
              <a:schemeClr val="tx1"/>
            </a:solidFill>
            <a:miter lim="800000"/>
          </a:ln>
          <a:effectLst>
            <a:outerShdw dist="35921" dir="2700000" algn="ctr" rotWithShape="0">
              <a:schemeClr val="bg2"/>
            </a:outerShdw>
          </a:effectLst>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a:solidFill>
                  <a:schemeClr val="tx2"/>
                </a:solidFill>
                <a:latin typeface="+mn-lt"/>
                <a:cs typeface="Arial" pitchFamily="34" charset="0"/>
              </a:rPr>
              <a:t>Adults with Diabetes </a:t>
            </a:r>
          </a:p>
          <a:p>
            <a:pPr algn="ctr" eaLnBrk="0" fontAlgn="auto" hangingPunct="0">
              <a:spcBef>
                <a:spcPct val="0"/>
              </a:spcBef>
              <a:spcAft>
                <a:spcPct val="0"/>
              </a:spcAft>
              <a:defRPr/>
            </a:pPr>
            <a:r>
              <a:rPr lang="en-GB" altLang="zh-CN" sz="1200" b="1">
                <a:solidFill>
                  <a:schemeClr val="tx2"/>
                </a:solidFill>
                <a:latin typeface="+mn-lt"/>
                <a:cs typeface="Arial" pitchFamily="34" charset="0"/>
              </a:rPr>
              <a:t>and Pre-Diabetes</a:t>
            </a: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(607.3 </a:t>
            </a:r>
            <a:r>
              <a:rPr lang="en-GB" altLang="zh-CN" sz="1200">
                <a:solidFill>
                  <a:schemeClr val="accent1"/>
                </a:solidFill>
                <a:latin typeface="+mn-lt"/>
                <a:cs typeface="Arial" pitchFamily="34" charset="0"/>
              </a:rPr>
              <a:t>Mn)</a:t>
            </a:r>
          </a:p>
        </p:txBody>
      </p:sp>
      <p:sp>
        <p:nvSpPr>
          <p:cNvPr id="32" name="AutoShape 4"/>
          <p:cNvSpPr>
            <a:spLocks noChangeArrowheads="1"/>
          </p:cNvSpPr>
          <p:nvPr>
            <p:custDataLst>
              <p:tags r:id="rId3"/>
            </p:custDataLst>
          </p:nvPr>
        </p:nvSpPr>
        <p:spPr bwMode="auto">
          <a:xfrm>
            <a:off x="1936750" y="3127721"/>
            <a:ext cx="3409950" cy="6096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a:solidFill>
                  <a:schemeClr val="tx2"/>
                </a:solidFill>
                <a:latin typeface="+mn-lt"/>
                <a:cs typeface="Arial" pitchFamily="34" charset="0"/>
              </a:rPr>
              <a:t>Adults with </a:t>
            </a:r>
            <a:r>
              <a:rPr lang="en-GB" altLang="zh-CN" sz="1200" b="1" smtClean="0">
                <a:solidFill>
                  <a:schemeClr val="tx2"/>
                </a:solidFill>
                <a:latin typeface="+mn-lt"/>
                <a:cs typeface="Arial" pitchFamily="34" charset="0"/>
              </a:rPr>
              <a:t>Diabetes</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(114.2 Mn</a:t>
            </a:r>
            <a:r>
              <a:rPr lang="en-GB" altLang="zh-CN" sz="1200">
                <a:solidFill>
                  <a:schemeClr val="accent1"/>
                </a:solidFill>
                <a:latin typeface="+mn-lt"/>
                <a:cs typeface="Arial" pitchFamily="34" charset="0"/>
              </a:rPr>
              <a:t>)</a:t>
            </a:r>
          </a:p>
        </p:txBody>
      </p:sp>
      <p:sp>
        <p:nvSpPr>
          <p:cNvPr id="33" name="Line 5"/>
          <p:cNvSpPr>
            <a:spLocks noChangeShapeType="1"/>
          </p:cNvSpPr>
          <p:nvPr>
            <p:custDataLst>
              <p:tags r:id="rId4"/>
            </p:custDataLst>
          </p:nvPr>
        </p:nvSpPr>
        <p:spPr bwMode="auto">
          <a:xfrm flipH="1">
            <a:off x="3435350" y="1945033"/>
            <a:ext cx="0" cy="215900"/>
          </a:xfrm>
          <a:prstGeom prst="line">
            <a:avLst/>
          </a:prstGeom>
          <a:noFill/>
          <a:ln w="9525">
            <a:solidFill>
              <a:schemeClr val="tx2"/>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34" name="Line 6"/>
          <p:cNvSpPr>
            <a:spLocks noChangeShapeType="1"/>
          </p:cNvSpPr>
          <p:nvPr>
            <p:custDataLst>
              <p:tags r:id="rId5"/>
            </p:custDataLst>
          </p:nvPr>
        </p:nvSpPr>
        <p:spPr bwMode="auto">
          <a:xfrm flipH="1">
            <a:off x="3435350" y="2873721"/>
            <a:ext cx="0" cy="215900"/>
          </a:xfrm>
          <a:prstGeom prst="line">
            <a:avLst/>
          </a:prstGeom>
          <a:noFill/>
          <a:ln w="9525">
            <a:solidFill>
              <a:schemeClr val="tx1"/>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35" name="Line 7"/>
          <p:cNvSpPr>
            <a:spLocks noChangeShapeType="1"/>
          </p:cNvSpPr>
          <p:nvPr>
            <p:custDataLst>
              <p:tags r:id="rId6"/>
            </p:custDataLst>
          </p:nvPr>
        </p:nvSpPr>
        <p:spPr bwMode="auto">
          <a:xfrm>
            <a:off x="3473450" y="3859558"/>
            <a:ext cx="2667000"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36" name="AutoShape 8"/>
          <p:cNvSpPr>
            <a:spLocks noChangeArrowheads="1"/>
          </p:cNvSpPr>
          <p:nvPr>
            <p:custDataLst>
              <p:tags r:id="rId7"/>
            </p:custDataLst>
          </p:nvPr>
        </p:nvSpPr>
        <p:spPr bwMode="auto">
          <a:xfrm>
            <a:off x="704850" y="1268760"/>
            <a:ext cx="5943600" cy="639763"/>
          </a:xfrm>
          <a:custGeom>
            <a:gdLst>
              <a:gd name="G0" fmla="+- 2462 0 0"/>
              <a:gd name="G1" fmla="+- 21600 0 2462"/>
              <a:gd name="G2" fmla="*/ 2462 1 2"/>
              <a:gd name="G3" fmla="+- 21600 0 G2"/>
              <a:gd name="G4" fmla="+/ 2462 21600 2"/>
              <a:gd name="G5" fmla="+/ G1 0 2"/>
              <a:gd name="G6" fmla="*/ 21600 21600 2462"/>
              <a:gd name="G7" fmla="*/ G6 1 2"/>
              <a:gd name="G8" fmla="+- 21600 0 G7"/>
              <a:gd name="G9" fmla="*/ 21600 1 2"/>
              <a:gd name="G10" fmla="+- 2462 0 G9"/>
              <a:gd name="G11" fmla="?: G10 G8 0"/>
              <a:gd name="G12" fmla="?: G10 G7 21600"/>
              <a:gd name="T0" fmla="*/ 20369 w 21600"/>
              <a:gd name="T1" fmla="*/ 10800 h 21600"/>
              <a:gd name="T2" fmla="*/ 10800 w 21600"/>
              <a:gd name="T3" fmla="*/ 21600 h 21600"/>
              <a:gd name="T4" fmla="*/ 1231 w 21600"/>
              <a:gd name="T5" fmla="*/ 10800 h 21600"/>
              <a:gd name="T6" fmla="*/ 10800 w 21600"/>
              <a:gd name="T7" fmla="*/ 0 h 21600"/>
              <a:gd name="T8" fmla="*/ 3031 w 21600"/>
              <a:gd name="T9" fmla="*/ 3031 h 21600"/>
              <a:gd name="T10" fmla="*/ 18569 w 21600"/>
              <a:gd name="T11" fmla="*/ 18569 h 21600"/>
            </a:gdLst>
            <a:cxnLst>
              <a:cxn ang="0">
                <a:pos x="T0" y="T1"/>
              </a:cxn>
              <a:cxn ang="0">
                <a:pos x="T2" y="T3"/>
              </a:cxn>
              <a:cxn ang="0">
                <a:pos x="T4" y="T5"/>
              </a:cxn>
              <a:cxn ang="0">
                <a:pos x="T6" y="T7"/>
              </a:cxn>
            </a:cxnLst>
            <a:rect l="T8" t="T9" r="T10" b="T11"/>
            <a:pathLst>
              <a:path w="21600" h="21600">
                <a:moveTo>
                  <a:pt x="0" y="0"/>
                </a:moveTo>
                <a:lnTo>
                  <a:pt x="2462" y="21600"/>
                </a:lnTo>
                <a:lnTo>
                  <a:pt x="19138" y="21600"/>
                </a:lnTo>
                <a:lnTo>
                  <a:pt x="21600" y="0"/>
                </a:lnTo>
                <a:close/>
              </a:path>
            </a:pathLst>
          </a:custGeom>
          <a:solidFill>
            <a:schemeClr val="bg1"/>
          </a:solidFill>
          <a:ln w="9525" algn="ctr">
            <a:solidFill>
              <a:schemeClr val="tx1"/>
            </a:solidFill>
            <a:miter lim="800000"/>
          </a:ln>
          <a:effectLst>
            <a:outerShdw dist="35921" dir="2700000" algn="ctr" rotWithShape="0">
              <a:schemeClr val="bg2"/>
            </a:outerShdw>
          </a:effectLst>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fontAlgn="auto">
              <a:spcBef>
                <a:spcPct val="0"/>
              </a:spcBef>
              <a:spcAft>
                <a:spcPct val="0"/>
              </a:spcAft>
              <a:defRPr/>
            </a:pPr>
            <a:r>
              <a:rPr lang="en-US" altLang="zh-CN" sz="1200" b="1">
                <a:solidFill>
                  <a:schemeClr val="tx2"/>
                </a:solidFill>
                <a:latin typeface="+mn-lt"/>
                <a:cs typeface="Arial" pitchFamily="34" charset="0"/>
              </a:rPr>
              <a:t>Adults </a:t>
            </a:r>
            <a:r>
              <a:rPr lang="en-US" altLang="zh-CN" sz="1200" b="1" smtClean="0">
                <a:solidFill>
                  <a:schemeClr val="tx2"/>
                </a:solidFill>
                <a:latin typeface="+mn-lt"/>
                <a:cs typeface="Arial" pitchFamily="34" charset="0"/>
              </a:rPr>
              <a:t>(18 </a:t>
            </a:r>
            <a:r>
              <a:rPr lang="en-US" altLang="zh-CN" sz="1200" b="1">
                <a:solidFill>
                  <a:schemeClr val="tx2"/>
                </a:solidFill>
                <a:latin typeface="+mn-lt"/>
                <a:cs typeface="Arial" pitchFamily="34" charset="0"/>
              </a:rPr>
              <a:t>years of age or older) in China</a:t>
            </a:r>
          </a:p>
          <a:p>
            <a:pPr algn="ctr" fontAlgn="auto">
              <a:spcBef>
                <a:spcPct val="0"/>
              </a:spcBef>
              <a:spcAft>
                <a:spcPct val="0"/>
              </a:spcAft>
              <a:defRPr/>
            </a:pPr>
            <a:r>
              <a:rPr lang="en-US" altLang="zh-CN" sz="1200">
                <a:solidFill>
                  <a:schemeClr val="accent1"/>
                </a:solidFill>
                <a:latin typeface="+mn-lt"/>
                <a:cs typeface="Arial" pitchFamily="34" charset="0"/>
              </a:rPr>
              <a:t>(</a:t>
            </a:r>
            <a:r>
              <a:rPr lang="en-US" altLang="zh-CN" sz="1200" smtClean="0">
                <a:solidFill>
                  <a:schemeClr val="accent1"/>
                </a:solidFill>
                <a:latin typeface="+mn-lt"/>
                <a:cs typeface="Arial" pitchFamily="34" charset="0"/>
              </a:rPr>
              <a:t>984.8 Mn</a:t>
            </a:r>
            <a:r>
              <a:rPr lang="en-US" altLang="zh-CN" sz="1200">
                <a:solidFill>
                  <a:schemeClr val="accent1"/>
                </a:solidFill>
                <a:latin typeface="+mn-lt"/>
                <a:cs typeface="Arial" pitchFamily="34" charset="0"/>
              </a:rPr>
              <a:t>)</a:t>
            </a:r>
            <a:endParaRPr lang="en-GB" altLang="zh-CN" sz="1200">
              <a:solidFill>
                <a:schemeClr val="accent1"/>
              </a:solidFill>
              <a:latin typeface="+mn-lt"/>
              <a:cs typeface="Arial" pitchFamily="34" charset="0"/>
            </a:endParaRPr>
          </a:p>
        </p:txBody>
      </p:sp>
      <p:sp>
        <p:nvSpPr>
          <p:cNvPr id="37" name="Text Box 9"/>
          <p:cNvSpPr txBox="1">
            <a:spLocks noChangeArrowheads="1"/>
          </p:cNvSpPr>
          <p:nvPr>
            <p:custDataLst>
              <p:tags r:id="rId8"/>
            </p:custDataLst>
          </p:nvPr>
        </p:nvSpPr>
        <p:spPr bwMode="auto">
          <a:xfrm>
            <a:off x="6624638" y="1503708"/>
            <a:ext cx="2936876" cy="908050"/>
          </a:xfrm>
          <a:prstGeom prst="rect">
            <a:avLst/>
          </a:prstGeom>
          <a:noFill/>
          <a:ln w="3175" algn="ctr">
            <a:solidFill>
              <a:schemeClr val="bg2"/>
            </a:solid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50000"/>
              </a:spcBef>
              <a:buFontTx/>
              <a:buChar char="•"/>
            </a:pPr>
            <a:r>
              <a:rPr lang="en-US" altLang="zh-CN" sz="1200">
                <a:solidFill>
                  <a:srgbClr val="000000"/>
                </a:solidFill>
                <a:latin typeface="Verdana" pitchFamily="34" charset="0"/>
              </a:rPr>
              <a:t>Besides the </a:t>
            </a:r>
            <a:r>
              <a:rPr lang="en-US" altLang="zh-CN" sz="1200" smtClean="0">
                <a:solidFill>
                  <a:srgbClr val="000000"/>
                </a:solidFill>
                <a:latin typeface="Verdana" pitchFamily="34" charset="0"/>
              </a:rPr>
              <a:t>114 </a:t>
            </a:r>
            <a:r>
              <a:rPr lang="en-US" altLang="zh-CN" sz="1200">
                <a:solidFill>
                  <a:srgbClr val="000000"/>
                </a:solidFill>
                <a:latin typeface="Verdana" pitchFamily="34" charset="0"/>
              </a:rPr>
              <a:t>million diabetics, in China, there’s still another large group of potential diabetics.</a:t>
            </a:r>
          </a:p>
        </p:txBody>
      </p:sp>
      <p:sp>
        <p:nvSpPr>
          <p:cNvPr id="38" name="AutoShape 10"/>
          <p:cNvSpPr>
            <a:spLocks noChangeArrowheads="1"/>
          </p:cNvSpPr>
          <p:nvPr>
            <p:custDataLst>
              <p:tags r:id="rId9"/>
            </p:custDataLst>
          </p:nvPr>
        </p:nvSpPr>
        <p:spPr bwMode="auto">
          <a:xfrm>
            <a:off x="2238376" y="4026246"/>
            <a:ext cx="2703513" cy="6096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a:solidFill>
                  <a:schemeClr val="tx2"/>
                </a:solidFill>
                <a:latin typeface="+mn-lt"/>
                <a:cs typeface="Arial" pitchFamily="34" charset="0"/>
              </a:rPr>
              <a:t>Diagnosed Adults with </a:t>
            </a:r>
            <a:r>
              <a:rPr lang="en-GB" altLang="zh-CN" sz="1200" b="1" smtClean="0">
                <a:solidFill>
                  <a:schemeClr val="tx2"/>
                </a:solidFill>
                <a:latin typeface="+mn-lt"/>
                <a:cs typeface="Arial" pitchFamily="34" charset="0"/>
              </a:rPr>
              <a:t>Diabetes</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(45.3 Mn</a:t>
            </a:r>
            <a:r>
              <a:rPr lang="en-GB" altLang="zh-CN" sz="1200">
                <a:solidFill>
                  <a:schemeClr val="accent1"/>
                </a:solidFill>
                <a:latin typeface="+mn-lt"/>
                <a:cs typeface="Arial" pitchFamily="34" charset="0"/>
              </a:rPr>
              <a:t>)</a:t>
            </a:r>
          </a:p>
        </p:txBody>
      </p:sp>
      <p:sp>
        <p:nvSpPr>
          <p:cNvPr id="39" name="Line 11"/>
          <p:cNvSpPr>
            <a:spLocks noChangeShapeType="1"/>
          </p:cNvSpPr>
          <p:nvPr>
            <p:custDataLst>
              <p:tags r:id="rId10"/>
            </p:custDataLst>
          </p:nvPr>
        </p:nvSpPr>
        <p:spPr bwMode="auto">
          <a:xfrm flipH="1">
            <a:off x="3435350" y="3773833"/>
            <a:ext cx="0" cy="215900"/>
          </a:xfrm>
          <a:prstGeom prst="line">
            <a:avLst/>
          </a:prstGeom>
          <a:noFill/>
          <a:ln w="9525">
            <a:solidFill>
              <a:schemeClr val="tx1"/>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40" name="Text Box 12"/>
          <p:cNvSpPr txBox="1">
            <a:spLocks noChangeArrowheads="1"/>
          </p:cNvSpPr>
          <p:nvPr>
            <p:custDataLst>
              <p:tags r:id="rId11"/>
            </p:custDataLst>
          </p:nvPr>
        </p:nvSpPr>
        <p:spPr bwMode="auto">
          <a:xfrm>
            <a:off x="6624638" y="2603848"/>
            <a:ext cx="2936876" cy="1373187"/>
          </a:xfrm>
          <a:prstGeom prst="rect">
            <a:avLst/>
          </a:prstGeom>
          <a:noFill/>
          <a:ln w="3175" algn="ctr">
            <a:solidFill>
              <a:schemeClr val="bg2"/>
            </a:solid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50000"/>
              </a:spcBef>
              <a:buFontTx/>
              <a:buChar char="•"/>
            </a:pPr>
            <a:r>
              <a:rPr lang="en-US" altLang="zh-CN" sz="1200">
                <a:solidFill>
                  <a:srgbClr val="000000"/>
                </a:solidFill>
                <a:latin typeface="Verdana" pitchFamily="34" charset="0"/>
              </a:rPr>
              <a:t>Even within the </a:t>
            </a:r>
            <a:r>
              <a:rPr lang="en-US" altLang="zh-CN" sz="1200" smtClean="0">
                <a:solidFill>
                  <a:srgbClr val="000000"/>
                </a:solidFill>
                <a:latin typeface="Verdana" pitchFamily="34" charset="0"/>
              </a:rPr>
              <a:t>114 </a:t>
            </a:r>
            <a:r>
              <a:rPr lang="en-US" altLang="zh-CN" sz="1200">
                <a:solidFill>
                  <a:srgbClr val="000000"/>
                </a:solidFill>
                <a:latin typeface="Verdana" pitchFamily="34" charset="0"/>
              </a:rPr>
              <a:t>million diabetics population, since people usually do not pay attention to chronic disease, only a small portion (~40%) of them would actually go to hospital and be diagnosed.</a:t>
            </a:r>
          </a:p>
        </p:txBody>
      </p:sp>
      <p:sp>
        <p:nvSpPr>
          <p:cNvPr id="41" name="TextBox 50"/>
          <p:cNvSpPr txBox="1">
            <a:spLocks noChangeArrowheads="1"/>
          </p:cNvSpPr>
          <p:nvPr/>
        </p:nvSpPr>
        <p:spPr bwMode="auto">
          <a:xfrm>
            <a:off x="63500" y="1743421"/>
            <a:ext cx="1560514" cy="701675"/>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Prevalence:</a:t>
            </a:r>
          </a:p>
          <a:p>
            <a:pPr algn="ctr"/>
            <a:r>
              <a:rPr lang="en-US" altLang="zh-CN" sz="1000" b="1">
                <a:latin typeface="Verdana" pitchFamily="34" charset="0"/>
              </a:rPr>
              <a:t>Pre-Diabetes+ Diabetes: </a:t>
            </a:r>
          </a:p>
          <a:p>
            <a:pPr algn="ctr"/>
            <a:r>
              <a:rPr lang="en-US" altLang="zh-CN" sz="1000" b="1" smtClean="0">
                <a:latin typeface="Verdana" pitchFamily="34" charset="0"/>
              </a:rPr>
              <a:t>50.1%</a:t>
            </a:r>
            <a:r>
              <a:rPr lang="en-US" altLang="zh-CN" sz="1000" b="1" baseline="30000" smtClean="0">
                <a:latin typeface="Verdana" pitchFamily="34" charset="0"/>
              </a:rPr>
              <a:t>1</a:t>
            </a:r>
            <a:r>
              <a:rPr lang="en-US" altLang="zh-CN" sz="1000" b="1">
                <a:latin typeface="Verdana" pitchFamily="34" charset="0"/>
              </a:rPr>
              <a:t>+</a:t>
            </a:r>
            <a:r>
              <a:rPr lang="en-US" altLang="zh-CN" sz="1000" b="1" baseline="30000">
                <a:latin typeface="Verdana" pitchFamily="34" charset="0"/>
              </a:rPr>
              <a:t> </a:t>
            </a:r>
            <a:r>
              <a:rPr lang="en-US" altLang="zh-CN" sz="1000" b="1" smtClean="0">
                <a:latin typeface="Verdana" pitchFamily="34" charset="0"/>
              </a:rPr>
              <a:t>11.6%</a:t>
            </a:r>
            <a:r>
              <a:rPr lang="en-US" altLang="zh-CN" sz="1000" b="1" baseline="30000" smtClean="0">
                <a:latin typeface="Verdana" pitchFamily="34" charset="0"/>
              </a:rPr>
              <a:t>1</a:t>
            </a:r>
            <a:endParaRPr lang="zh-CN" altLang="en-US" sz="1000" b="1" baseline="30000">
              <a:latin typeface="Verdana" pitchFamily="34" charset="0"/>
            </a:endParaRPr>
          </a:p>
        </p:txBody>
      </p:sp>
      <p:sp>
        <p:nvSpPr>
          <p:cNvPr id="42" name="TextBox 50"/>
          <p:cNvSpPr txBox="1">
            <a:spLocks noChangeArrowheads="1"/>
          </p:cNvSpPr>
          <p:nvPr/>
        </p:nvSpPr>
        <p:spPr bwMode="auto">
          <a:xfrm>
            <a:off x="56456" y="2956882"/>
            <a:ext cx="2020887" cy="40011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Diabetes Prevalence</a:t>
            </a:r>
          </a:p>
          <a:p>
            <a:pPr algn="ctr"/>
            <a:r>
              <a:rPr lang="en-US" altLang="zh-CN" sz="1000" b="1" smtClean="0">
                <a:latin typeface="Verdana" pitchFamily="34" charset="0"/>
              </a:rPr>
              <a:t>11.6%</a:t>
            </a:r>
            <a:r>
              <a:rPr lang="en-US" altLang="zh-CN" sz="1000" b="1" baseline="30000" smtClean="0">
                <a:latin typeface="Verdana" pitchFamily="34" charset="0"/>
              </a:rPr>
              <a:t>1</a:t>
            </a:r>
            <a:endParaRPr lang="zh-CN" altLang="en-US" sz="1000" b="1" baseline="30000">
              <a:latin typeface="Verdana" pitchFamily="34" charset="0"/>
            </a:endParaRPr>
          </a:p>
        </p:txBody>
      </p:sp>
      <p:sp>
        <p:nvSpPr>
          <p:cNvPr id="43" name="TextBox 50"/>
          <p:cNvSpPr txBox="1">
            <a:spLocks noChangeArrowheads="1"/>
          </p:cNvSpPr>
          <p:nvPr/>
        </p:nvSpPr>
        <p:spPr bwMode="auto">
          <a:xfrm>
            <a:off x="704850" y="3707158"/>
            <a:ext cx="1971675" cy="554038"/>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Diagnosis rate: </a:t>
            </a:r>
          </a:p>
          <a:p>
            <a:pPr algn="ctr"/>
            <a:r>
              <a:rPr lang="en-US" altLang="zh-CN" sz="1000" b="1">
                <a:latin typeface="Verdana" pitchFamily="34" charset="0"/>
              </a:rPr>
              <a:t>(China) 39.7%</a:t>
            </a:r>
            <a:r>
              <a:rPr lang="en-US" altLang="zh-CN" sz="1000" b="1" baseline="30000">
                <a:latin typeface="Verdana" pitchFamily="34" charset="0"/>
              </a:rPr>
              <a:t>2</a:t>
            </a:r>
          </a:p>
          <a:p>
            <a:pPr algn="ctr"/>
            <a:r>
              <a:rPr lang="en-US" altLang="zh-CN" sz="1000" b="1">
                <a:latin typeface="Verdana" pitchFamily="34" charset="0"/>
              </a:rPr>
              <a:t>(US) 72.9%</a:t>
            </a:r>
            <a:r>
              <a:rPr lang="en-US" altLang="zh-CN" sz="1000" b="1" baseline="30000">
                <a:latin typeface="Verdana" pitchFamily="34" charset="0"/>
              </a:rPr>
              <a:t>4</a:t>
            </a:r>
            <a:endParaRPr lang="zh-CN" altLang="en-US" sz="1000" b="1" baseline="30000">
              <a:latin typeface="Verdana" pitchFamily="34" charset="0"/>
            </a:endParaRPr>
          </a:p>
        </p:txBody>
      </p:sp>
      <p:sp>
        <p:nvSpPr>
          <p:cNvPr id="52" name="Line 16"/>
          <p:cNvSpPr>
            <a:spLocks noChangeShapeType="1"/>
          </p:cNvSpPr>
          <p:nvPr>
            <p:custDataLst>
              <p:tags r:id="rId12"/>
            </p:custDataLst>
          </p:nvPr>
        </p:nvSpPr>
        <p:spPr bwMode="auto">
          <a:xfrm>
            <a:off x="3473450" y="2046633"/>
            <a:ext cx="2667000"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58" name="AutoShape 19"/>
          <p:cNvSpPr>
            <a:spLocks noChangeArrowheads="1"/>
          </p:cNvSpPr>
          <p:nvPr>
            <p:custDataLst>
              <p:tags r:id="rId13"/>
            </p:custDataLst>
          </p:nvPr>
        </p:nvSpPr>
        <p:spPr bwMode="auto">
          <a:xfrm>
            <a:off x="2533650" y="4926358"/>
            <a:ext cx="2057400" cy="6858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a:solidFill>
                  <a:schemeClr val="tx2"/>
                </a:solidFill>
                <a:latin typeface="+mn-lt"/>
                <a:cs typeface="Arial" pitchFamily="34" charset="0"/>
              </a:rPr>
              <a:t>Treated </a:t>
            </a:r>
            <a:r>
              <a:rPr lang="en-GB" altLang="zh-CN" sz="1200" b="1" smtClean="0">
                <a:solidFill>
                  <a:schemeClr val="tx2"/>
                </a:solidFill>
                <a:latin typeface="+mn-lt"/>
                <a:cs typeface="Arial" pitchFamily="34" charset="0"/>
              </a:rPr>
              <a:t>Adults with Diabetes</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(18.1 Mn</a:t>
            </a:r>
            <a:r>
              <a:rPr lang="en-GB" altLang="zh-CN" sz="1200">
                <a:solidFill>
                  <a:schemeClr val="accent1"/>
                </a:solidFill>
                <a:latin typeface="+mn-lt"/>
                <a:cs typeface="Arial" pitchFamily="34" charset="0"/>
              </a:rPr>
              <a:t>)</a:t>
            </a:r>
          </a:p>
        </p:txBody>
      </p:sp>
      <p:sp>
        <p:nvSpPr>
          <p:cNvPr id="59" name="Line 20"/>
          <p:cNvSpPr>
            <a:spLocks noChangeShapeType="1"/>
          </p:cNvSpPr>
          <p:nvPr>
            <p:custDataLst>
              <p:tags r:id="rId14"/>
            </p:custDataLst>
          </p:nvPr>
        </p:nvSpPr>
        <p:spPr bwMode="auto">
          <a:xfrm flipH="1">
            <a:off x="3435350" y="4672358"/>
            <a:ext cx="0" cy="215900"/>
          </a:xfrm>
          <a:prstGeom prst="line">
            <a:avLst/>
          </a:prstGeom>
          <a:noFill/>
          <a:ln w="9525">
            <a:solidFill>
              <a:schemeClr val="tx1"/>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60" name="TextBox 50"/>
          <p:cNvSpPr txBox="1">
            <a:spLocks noChangeArrowheads="1"/>
          </p:cNvSpPr>
          <p:nvPr/>
        </p:nvSpPr>
        <p:spPr bwMode="auto">
          <a:xfrm>
            <a:off x="1019175" y="4605683"/>
            <a:ext cx="1971675" cy="554038"/>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Treatment rate: </a:t>
            </a:r>
          </a:p>
          <a:p>
            <a:pPr algn="ctr"/>
            <a:r>
              <a:rPr lang="en-US" altLang="zh-CN" sz="1000" b="1">
                <a:latin typeface="Verdana" pitchFamily="34" charset="0"/>
              </a:rPr>
              <a:t>(China) 40%</a:t>
            </a:r>
            <a:r>
              <a:rPr lang="en-US" altLang="zh-CN" sz="1000" b="1" baseline="30000">
                <a:latin typeface="Verdana" pitchFamily="34" charset="0"/>
              </a:rPr>
              <a:t>3</a:t>
            </a:r>
            <a:r>
              <a:rPr lang="en-US" altLang="zh-CN" sz="1000" b="1">
                <a:latin typeface="Verdana" pitchFamily="34" charset="0"/>
              </a:rPr>
              <a:t> </a:t>
            </a:r>
          </a:p>
          <a:p>
            <a:pPr algn="ctr"/>
            <a:r>
              <a:rPr lang="en-US" altLang="zh-CN" sz="1000" b="1">
                <a:latin typeface="Verdana" pitchFamily="34" charset="0"/>
              </a:rPr>
              <a:t>(US) 84%</a:t>
            </a:r>
            <a:r>
              <a:rPr lang="en-US" altLang="zh-CN" sz="1000" b="1" baseline="30000">
                <a:latin typeface="Verdana" pitchFamily="34" charset="0"/>
              </a:rPr>
              <a:t>5</a:t>
            </a:r>
            <a:endParaRPr lang="zh-CN" altLang="en-US" sz="1000" b="1" baseline="30000">
              <a:latin typeface="Verdana" pitchFamily="34" charset="0"/>
            </a:endParaRPr>
          </a:p>
        </p:txBody>
      </p:sp>
      <p:sp>
        <p:nvSpPr>
          <p:cNvPr id="61" name="Line 22"/>
          <p:cNvSpPr>
            <a:spLocks noChangeShapeType="1"/>
          </p:cNvSpPr>
          <p:nvPr>
            <p:custDataLst>
              <p:tags r:id="rId15"/>
            </p:custDataLst>
          </p:nvPr>
        </p:nvSpPr>
        <p:spPr bwMode="auto">
          <a:xfrm>
            <a:off x="3473450" y="4773958"/>
            <a:ext cx="2667000"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62" name="Text Box 23"/>
          <p:cNvSpPr txBox="1">
            <a:spLocks noChangeArrowheads="1"/>
          </p:cNvSpPr>
          <p:nvPr>
            <p:custDataLst>
              <p:tags r:id="rId16"/>
            </p:custDataLst>
          </p:nvPr>
        </p:nvSpPr>
        <p:spPr bwMode="auto">
          <a:xfrm>
            <a:off x="6624638" y="4170708"/>
            <a:ext cx="2936876" cy="1373188"/>
          </a:xfrm>
          <a:prstGeom prst="rect">
            <a:avLst/>
          </a:prstGeom>
          <a:noFill/>
          <a:ln w="3175" algn="ctr">
            <a:solidFill>
              <a:schemeClr val="bg2"/>
            </a:solid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50000"/>
              </a:spcBef>
              <a:buFontTx/>
              <a:buChar char="•"/>
            </a:pPr>
            <a:r>
              <a:rPr lang="en-US" altLang="zh-CN" sz="1200">
                <a:solidFill>
                  <a:srgbClr val="000000"/>
                </a:solidFill>
                <a:latin typeface="Verdana" pitchFamily="34" charset="0"/>
              </a:rPr>
              <a:t>Furthermore, among the diagnosed diabetes, if the conditions is not very severe, a lot of them would choose not get treated until complications or other conditions happen.</a:t>
            </a:r>
          </a:p>
        </p:txBody>
      </p:sp>
      <p:pic>
        <p:nvPicPr>
          <p:cNvPr id="63" name="Picture 12" descr="China_W_small"/>
          <p:cNvPicPr>
            <a:picLocks noChangeAspect="1" noChangeArrowheads="1"/>
          </p:cNvPicPr>
          <p:nvPr/>
        </p:nvPicPr>
        <p:blipFill>
          <a:blip r:embed="rId17"/>
          <a:stretch>
            <a:fillRect/>
          </a:stretch>
        </p:blipFill>
        <p:spPr bwMode="auto">
          <a:xfrm>
            <a:off x="631825" y="3630958"/>
            <a:ext cx="414338" cy="414338"/>
          </a:xfrm>
          <a:prstGeom prst="rect">
            <a:avLst/>
          </a:prstGeom>
          <a:noFill/>
          <a:ln w="9525">
            <a:noFill/>
            <a:miter lim="800000"/>
          </a:ln>
        </p:spPr>
      </p:pic>
      <p:pic>
        <p:nvPicPr>
          <p:cNvPr id="64" name="Picture 32" descr="United_States_W_small"/>
          <p:cNvPicPr>
            <a:picLocks noChangeAspect="1" noChangeArrowheads="1"/>
          </p:cNvPicPr>
          <p:nvPr/>
        </p:nvPicPr>
        <p:blipFill>
          <a:blip r:embed="rId18"/>
          <a:stretch>
            <a:fillRect/>
          </a:stretch>
        </p:blipFill>
        <p:spPr bwMode="auto">
          <a:xfrm>
            <a:off x="631825" y="4045298"/>
            <a:ext cx="414338" cy="414337"/>
          </a:xfrm>
          <a:prstGeom prst="rect">
            <a:avLst/>
          </a:prstGeom>
          <a:noFill/>
          <a:ln w="9525">
            <a:noFill/>
            <a:miter lim="800000"/>
          </a:ln>
        </p:spPr>
      </p:pic>
      <p:pic>
        <p:nvPicPr>
          <p:cNvPr id="65" name="Picture 12" descr="China_W_small"/>
          <p:cNvPicPr>
            <a:picLocks noChangeAspect="1" noChangeArrowheads="1"/>
          </p:cNvPicPr>
          <p:nvPr/>
        </p:nvPicPr>
        <p:blipFill>
          <a:blip r:embed="rId17"/>
          <a:stretch>
            <a:fillRect/>
          </a:stretch>
        </p:blipFill>
        <p:spPr bwMode="auto">
          <a:xfrm>
            <a:off x="998539" y="4499323"/>
            <a:ext cx="414337" cy="414337"/>
          </a:xfrm>
          <a:prstGeom prst="rect">
            <a:avLst/>
          </a:prstGeom>
          <a:noFill/>
          <a:ln w="9525">
            <a:noFill/>
            <a:miter lim="800000"/>
          </a:ln>
        </p:spPr>
      </p:pic>
      <p:pic>
        <p:nvPicPr>
          <p:cNvPr id="66" name="Picture 32" descr="United_States_W_small"/>
          <p:cNvPicPr>
            <a:picLocks noChangeAspect="1" noChangeArrowheads="1"/>
          </p:cNvPicPr>
          <p:nvPr/>
        </p:nvPicPr>
        <p:blipFill>
          <a:blip r:embed="rId18"/>
          <a:stretch>
            <a:fillRect/>
          </a:stretch>
        </p:blipFill>
        <p:spPr bwMode="auto">
          <a:xfrm>
            <a:off x="998539" y="4913658"/>
            <a:ext cx="414337" cy="414338"/>
          </a:xfrm>
          <a:prstGeom prst="rect">
            <a:avLst/>
          </a:prstGeom>
          <a:noFill/>
          <a:ln w="9525">
            <a:noFill/>
            <a:miter lim="800000"/>
          </a:ln>
        </p:spPr>
      </p:pic>
      <p:sp>
        <p:nvSpPr>
          <p:cNvPr id="67" name="Text Box 17"/>
          <p:cNvSpPr txBox="1">
            <a:spLocks noChangeArrowheads="1"/>
          </p:cNvSpPr>
          <p:nvPr/>
        </p:nvSpPr>
        <p:spPr bwMode="auto">
          <a:xfrm>
            <a:off x="409004" y="5733256"/>
            <a:ext cx="9224516" cy="553998"/>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000" i="1">
                <a:latin typeface="Verdana" pitchFamily="34" charset="0"/>
              </a:rPr>
              <a:t>Source:1 </a:t>
            </a:r>
            <a:r>
              <a:rPr lang="en-US" altLang="zh-CN" sz="1000" smtClean="0"/>
              <a:t>Prevalence and Control of Diabetes in Chinese Adults on JAMA in Sep 2013 </a:t>
            </a:r>
            <a:r>
              <a:rPr lang="en-US" altLang="zh-CN" sz="1000" smtClean="0">
                <a:latin typeface="Verdana" pitchFamily="34" charset="0"/>
              </a:rPr>
              <a:t>; </a:t>
            </a:r>
          </a:p>
          <a:p>
            <a:r>
              <a:rPr lang="en-US" altLang="zh-CN" sz="1000" i="1" smtClean="0">
                <a:latin typeface="Verdana" pitchFamily="34" charset="0"/>
              </a:rPr>
              <a:t>           2</a:t>
            </a:r>
            <a:r>
              <a:rPr lang="en-US" altLang="zh-CN" sz="1000" smtClean="0">
                <a:latin typeface="Verdana" pitchFamily="34" charset="0"/>
              </a:rPr>
              <a:t> </a:t>
            </a:r>
            <a:r>
              <a:rPr lang="en-US" altLang="zh-CN" sz="1000" i="1" smtClean="0">
                <a:latin typeface="Verdana" pitchFamily="34" charset="0"/>
              </a:rPr>
              <a:t>New </a:t>
            </a:r>
            <a:r>
              <a:rPr lang="en-US" altLang="zh-CN" sz="1000" i="1">
                <a:latin typeface="Verdana" pitchFamily="34" charset="0"/>
              </a:rPr>
              <a:t>England Journal of Medicine (NEJM); 3 Diabetes Treatment Guideline; </a:t>
            </a:r>
          </a:p>
          <a:p>
            <a:r>
              <a:rPr lang="en-US" altLang="zh-CN" sz="1000" i="1">
                <a:latin typeface="Verdana" pitchFamily="34" charset="0"/>
              </a:rPr>
              <a:t>        </a:t>
            </a:r>
            <a:r>
              <a:rPr lang="en-US" altLang="zh-CN" sz="1000" i="1" smtClean="0">
                <a:latin typeface="Verdana" pitchFamily="34" charset="0"/>
              </a:rPr>
              <a:t>   4 </a:t>
            </a:r>
            <a:r>
              <a:rPr lang="en-US" altLang="zh-CN" sz="1000" i="1">
                <a:latin typeface="Verdana" pitchFamily="34" charset="0"/>
              </a:rPr>
              <a:t>National Diabetes Fact Sheet 2011. Centers for Disease Control and Prevention; 5 2007-2009 National Health Interview Survey</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Type 1 diabetes children patient flow</a:t>
            </a:r>
            <a:endParaRPr lang="zh-CN" altLang="en-US"/>
          </a:p>
        </p:txBody>
      </p:sp>
      <p:sp>
        <p:nvSpPr>
          <p:cNvPr id="30"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10</a:t>
            </a:fld>
            <a:endParaRPr lang="en-US" altLang="en-US">
              <a:solidFill>
                <a:srgbClr val="002868"/>
              </a:solidFill>
            </a:endParaRPr>
          </a:p>
        </p:txBody>
      </p:sp>
      <p:sp>
        <p:nvSpPr>
          <p:cNvPr id="32" name="AutoShape 4"/>
          <p:cNvSpPr>
            <a:spLocks noChangeArrowheads="1"/>
          </p:cNvSpPr>
          <p:nvPr>
            <p:custDataLst>
              <p:tags r:id="rId2"/>
            </p:custDataLst>
          </p:nvPr>
        </p:nvSpPr>
        <p:spPr bwMode="auto">
          <a:xfrm>
            <a:off x="1712640" y="2492896"/>
            <a:ext cx="3634060" cy="6096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Type 1 Diabetic children</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(84,708)</a:t>
            </a:r>
            <a:endParaRPr lang="en-GB" altLang="zh-CN" sz="1200">
              <a:solidFill>
                <a:schemeClr val="accent1"/>
              </a:solidFill>
              <a:latin typeface="+mn-lt"/>
              <a:cs typeface="Arial" pitchFamily="34" charset="0"/>
            </a:endParaRPr>
          </a:p>
        </p:txBody>
      </p:sp>
      <p:sp>
        <p:nvSpPr>
          <p:cNvPr id="33" name="Line 5"/>
          <p:cNvSpPr>
            <a:spLocks noChangeShapeType="1"/>
          </p:cNvSpPr>
          <p:nvPr>
            <p:custDataLst>
              <p:tags r:id="rId3"/>
            </p:custDataLst>
          </p:nvPr>
        </p:nvSpPr>
        <p:spPr bwMode="auto">
          <a:xfrm flipH="1">
            <a:off x="3435350" y="1945032"/>
            <a:ext cx="0" cy="547863"/>
          </a:xfrm>
          <a:prstGeom prst="line">
            <a:avLst/>
          </a:prstGeom>
          <a:noFill/>
          <a:ln w="9525">
            <a:solidFill>
              <a:schemeClr val="tx2"/>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35" name="Line 7"/>
          <p:cNvSpPr>
            <a:spLocks noChangeShapeType="1"/>
          </p:cNvSpPr>
          <p:nvPr>
            <p:custDataLst>
              <p:tags r:id="rId4"/>
            </p:custDataLst>
          </p:nvPr>
        </p:nvSpPr>
        <p:spPr bwMode="auto">
          <a:xfrm>
            <a:off x="3473450" y="3501008"/>
            <a:ext cx="3151188"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36" name="AutoShape 8"/>
          <p:cNvSpPr>
            <a:spLocks noChangeArrowheads="1"/>
          </p:cNvSpPr>
          <p:nvPr>
            <p:custDataLst>
              <p:tags r:id="rId5"/>
            </p:custDataLst>
          </p:nvPr>
        </p:nvSpPr>
        <p:spPr bwMode="auto">
          <a:xfrm>
            <a:off x="704850" y="1268760"/>
            <a:ext cx="5943600" cy="639763"/>
          </a:xfrm>
          <a:custGeom>
            <a:gdLst>
              <a:gd name="G0" fmla="+- 2462 0 0"/>
              <a:gd name="G1" fmla="+- 21600 0 2462"/>
              <a:gd name="G2" fmla="*/ 2462 1 2"/>
              <a:gd name="G3" fmla="+- 21600 0 G2"/>
              <a:gd name="G4" fmla="+/ 2462 21600 2"/>
              <a:gd name="G5" fmla="+/ G1 0 2"/>
              <a:gd name="G6" fmla="*/ 21600 21600 2462"/>
              <a:gd name="G7" fmla="*/ G6 1 2"/>
              <a:gd name="G8" fmla="+- 21600 0 G7"/>
              <a:gd name="G9" fmla="*/ 21600 1 2"/>
              <a:gd name="G10" fmla="+- 2462 0 G9"/>
              <a:gd name="G11" fmla="?: G10 G8 0"/>
              <a:gd name="G12" fmla="?: G10 G7 21600"/>
              <a:gd name="T0" fmla="*/ 20369 w 21600"/>
              <a:gd name="T1" fmla="*/ 10800 h 21600"/>
              <a:gd name="T2" fmla="*/ 10800 w 21600"/>
              <a:gd name="T3" fmla="*/ 21600 h 21600"/>
              <a:gd name="T4" fmla="*/ 1231 w 21600"/>
              <a:gd name="T5" fmla="*/ 10800 h 21600"/>
              <a:gd name="T6" fmla="*/ 10800 w 21600"/>
              <a:gd name="T7" fmla="*/ 0 h 21600"/>
              <a:gd name="T8" fmla="*/ 3031 w 21600"/>
              <a:gd name="T9" fmla="*/ 3031 h 21600"/>
              <a:gd name="T10" fmla="*/ 18569 w 21600"/>
              <a:gd name="T11" fmla="*/ 18569 h 21600"/>
            </a:gdLst>
            <a:cxnLst>
              <a:cxn ang="0">
                <a:pos x="T0" y="T1"/>
              </a:cxn>
              <a:cxn ang="0">
                <a:pos x="T2" y="T3"/>
              </a:cxn>
              <a:cxn ang="0">
                <a:pos x="T4" y="T5"/>
              </a:cxn>
              <a:cxn ang="0">
                <a:pos x="T6" y="T7"/>
              </a:cxn>
            </a:cxnLst>
            <a:rect l="T8" t="T9" r="T10" b="T11"/>
            <a:pathLst>
              <a:path w="21600" h="21600">
                <a:moveTo>
                  <a:pt x="0" y="0"/>
                </a:moveTo>
                <a:lnTo>
                  <a:pt x="2462" y="21600"/>
                </a:lnTo>
                <a:lnTo>
                  <a:pt x="19138" y="21600"/>
                </a:lnTo>
                <a:lnTo>
                  <a:pt x="21600" y="0"/>
                </a:lnTo>
                <a:close/>
              </a:path>
            </a:pathLst>
          </a:custGeom>
          <a:solidFill>
            <a:schemeClr val="bg1"/>
          </a:solidFill>
          <a:ln w="9525" algn="ctr">
            <a:solidFill>
              <a:schemeClr val="tx1"/>
            </a:solidFill>
            <a:miter lim="800000"/>
          </a:ln>
          <a:effectLst>
            <a:outerShdw dist="35921" dir="2700000" algn="ctr" rotWithShape="0">
              <a:schemeClr val="bg2"/>
            </a:outerShdw>
          </a:effectLst>
        </p:spPr>
        <p:txBody>
          <a:bodyPr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fontAlgn="auto">
              <a:spcBef>
                <a:spcPct val="0"/>
              </a:spcBef>
              <a:spcAft>
                <a:spcPct val="0"/>
              </a:spcAft>
              <a:defRPr/>
            </a:pPr>
            <a:r>
              <a:rPr lang="en-US" altLang="zh-CN" sz="1200" b="1" smtClean="0">
                <a:solidFill>
                  <a:schemeClr val="tx2"/>
                </a:solidFill>
                <a:latin typeface="+mn-lt"/>
                <a:cs typeface="Arial" pitchFamily="34" charset="0"/>
              </a:rPr>
              <a:t>Children less than 18 years old in </a:t>
            </a:r>
            <a:r>
              <a:rPr lang="en-US" altLang="zh-CN" sz="1200" b="1">
                <a:solidFill>
                  <a:schemeClr val="tx2"/>
                </a:solidFill>
                <a:latin typeface="+mn-lt"/>
                <a:cs typeface="Arial" pitchFamily="34" charset="0"/>
              </a:rPr>
              <a:t>China</a:t>
            </a:r>
          </a:p>
          <a:p>
            <a:pPr algn="ctr" fontAlgn="auto">
              <a:spcBef>
                <a:spcPct val="0"/>
              </a:spcBef>
              <a:spcAft>
                <a:spcPct val="0"/>
              </a:spcAft>
              <a:defRPr/>
            </a:pPr>
            <a:r>
              <a:rPr lang="en-US" altLang="zh-CN" sz="1200" smtClean="0">
                <a:solidFill>
                  <a:schemeClr val="accent1"/>
                </a:solidFill>
                <a:latin typeface="+mn-lt"/>
                <a:cs typeface="Arial" pitchFamily="34" charset="0"/>
              </a:rPr>
              <a:t>(362 Mn</a:t>
            </a:r>
            <a:r>
              <a:rPr lang="en-US" altLang="zh-CN" sz="1200">
                <a:solidFill>
                  <a:schemeClr val="accent1"/>
                </a:solidFill>
                <a:latin typeface="+mn-lt"/>
                <a:cs typeface="Arial" pitchFamily="34" charset="0"/>
              </a:rPr>
              <a:t>)</a:t>
            </a:r>
            <a:endParaRPr lang="en-GB" altLang="zh-CN" sz="1200">
              <a:solidFill>
                <a:schemeClr val="accent1"/>
              </a:solidFill>
              <a:latin typeface="+mn-lt"/>
              <a:cs typeface="Arial" pitchFamily="34" charset="0"/>
            </a:endParaRPr>
          </a:p>
        </p:txBody>
      </p:sp>
      <p:sp>
        <p:nvSpPr>
          <p:cNvPr id="37" name="Text Box 9"/>
          <p:cNvSpPr txBox="1">
            <a:spLocks noChangeArrowheads="1"/>
          </p:cNvSpPr>
          <p:nvPr>
            <p:custDataLst>
              <p:tags r:id="rId6"/>
            </p:custDataLst>
          </p:nvPr>
        </p:nvSpPr>
        <p:spPr bwMode="auto">
          <a:xfrm>
            <a:off x="6624638" y="1530809"/>
            <a:ext cx="2936876" cy="1538151"/>
          </a:xfrm>
          <a:prstGeom prst="rect">
            <a:avLst/>
          </a:prstGeom>
          <a:noFill/>
          <a:ln w="3175" algn="ctr">
            <a:solidFill>
              <a:schemeClr val="bg2"/>
            </a:solid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0"/>
              </a:spcBef>
              <a:buFontTx/>
              <a:buChar char="•"/>
            </a:pPr>
            <a:r>
              <a:rPr lang="en-US" altLang="zh-CN" sz="1200" smtClean="0">
                <a:solidFill>
                  <a:srgbClr val="000000"/>
                </a:solidFill>
                <a:latin typeface="Verdana" pitchFamily="34" charset="0"/>
              </a:rPr>
              <a:t>The latest incidence rate of T1D children in 2012 in China is around 1.3/100,000</a:t>
            </a:r>
            <a:r>
              <a:rPr lang="en-US" altLang="zh-CN" sz="1200" baseline="30000" smtClean="0">
                <a:solidFill>
                  <a:srgbClr val="000000"/>
                </a:solidFill>
                <a:latin typeface="Verdana" pitchFamily="34" charset="0"/>
              </a:rPr>
              <a:t>1</a:t>
            </a:r>
            <a:r>
              <a:rPr lang="en-US" altLang="zh-CN" sz="1200" baseline="-25000" smtClean="0">
                <a:solidFill>
                  <a:srgbClr val="000000"/>
                </a:solidFill>
                <a:latin typeface="Verdana" pitchFamily="34" charset="0"/>
              </a:rPr>
              <a:t>,</a:t>
            </a:r>
            <a:r>
              <a:rPr lang="en-US" altLang="zh-CN" sz="1200" smtClean="0">
                <a:solidFill>
                  <a:srgbClr val="000000"/>
                </a:solidFill>
                <a:latin typeface="Verdana" pitchFamily="34" charset="0"/>
              </a:rPr>
              <a:t> assuming all the T1D children are survival to being adults, the prevalence rate will be approx. 0.02% among T1D children</a:t>
            </a:r>
            <a:endParaRPr lang="en-US" altLang="zh-CN" sz="1100" baseline="30000">
              <a:solidFill>
                <a:srgbClr val="000000"/>
              </a:solidFill>
              <a:latin typeface="Verdana" pitchFamily="34" charset="0"/>
            </a:endParaRPr>
          </a:p>
        </p:txBody>
      </p:sp>
      <p:sp>
        <p:nvSpPr>
          <p:cNvPr id="38" name="AutoShape 10"/>
          <p:cNvSpPr>
            <a:spLocks noChangeArrowheads="1"/>
          </p:cNvSpPr>
          <p:nvPr>
            <p:custDataLst>
              <p:tags r:id="rId7"/>
            </p:custDataLst>
          </p:nvPr>
        </p:nvSpPr>
        <p:spPr bwMode="auto">
          <a:xfrm>
            <a:off x="2238376" y="3717032"/>
            <a:ext cx="2703513" cy="6096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Total Diagnosed T1D patients</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(84,708)</a:t>
            </a:r>
            <a:endParaRPr lang="en-GB" altLang="zh-CN" sz="1200">
              <a:solidFill>
                <a:schemeClr val="accent1"/>
              </a:solidFill>
              <a:latin typeface="+mn-lt"/>
              <a:cs typeface="Arial" pitchFamily="34" charset="0"/>
            </a:endParaRPr>
          </a:p>
        </p:txBody>
      </p:sp>
      <p:sp>
        <p:nvSpPr>
          <p:cNvPr id="39" name="Line 11"/>
          <p:cNvSpPr>
            <a:spLocks noChangeShapeType="1"/>
          </p:cNvSpPr>
          <p:nvPr>
            <p:custDataLst>
              <p:tags r:id="rId8"/>
            </p:custDataLst>
          </p:nvPr>
        </p:nvSpPr>
        <p:spPr bwMode="auto">
          <a:xfrm flipH="1">
            <a:off x="3435350" y="3140968"/>
            <a:ext cx="0" cy="533158"/>
          </a:xfrm>
          <a:prstGeom prst="line">
            <a:avLst/>
          </a:prstGeom>
          <a:noFill/>
          <a:ln w="9525">
            <a:solidFill>
              <a:schemeClr val="tx1"/>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40" name="Text Box 12"/>
          <p:cNvSpPr txBox="1">
            <a:spLocks noChangeArrowheads="1"/>
          </p:cNvSpPr>
          <p:nvPr>
            <p:custDataLst>
              <p:tags r:id="rId9"/>
            </p:custDataLst>
          </p:nvPr>
        </p:nvSpPr>
        <p:spPr bwMode="auto">
          <a:xfrm>
            <a:off x="6624638" y="3359225"/>
            <a:ext cx="2936876" cy="1581943"/>
          </a:xfrm>
          <a:prstGeom prst="rect">
            <a:avLst/>
          </a:prstGeom>
          <a:noFill/>
          <a:ln w="3175" algn="ctr">
            <a:solidFill>
              <a:schemeClr val="bg2"/>
            </a:solidFill>
            <a:miter lim="800000"/>
          </a:ln>
        </p:spPr>
        <p:txBody>
          <a:bodyPr tIns="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lnSpc>
                <a:spcPts val="1600"/>
              </a:lnSpc>
              <a:spcBef>
                <a:spcPct val="0"/>
              </a:spcBef>
              <a:buFontTx/>
              <a:buChar char="•"/>
            </a:pPr>
            <a:r>
              <a:rPr lang="en-US" altLang="zh-CN" sz="1200" smtClean="0">
                <a:solidFill>
                  <a:srgbClr val="000000"/>
                </a:solidFill>
                <a:latin typeface="Verdana" pitchFamily="34" charset="0"/>
              </a:rPr>
              <a:t>Usually, the T1D children’s symptoms are much more severe and typical and almost of them can be diagnosed and receive drugs treatment finally</a:t>
            </a:r>
            <a:endParaRPr lang="en-US" altLang="zh-CN" sz="1200">
              <a:solidFill>
                <a:srgbClr val="000000"/>
              </a:solidFill>
              <a:latin typeface="Verdana" pitchFamily="34" charset="0"/>
            </a:endParaRPr>
          </a:p>
        </p:txBody>
      </p:sp>
      <p:sp>
        <p:nvSpPr>
          <p:cNvPr id="42" name="TextBox 50"/>
          <p:cNvSpPr txBox="1">
            <a:spLocks noChangeArrowheads="1"/>
          </p:cNvSpPr>
          <p:nvPr/>
        </p:nvSpPr>
        <p:spPr bwMode="auto">
          <a:xfrm>
            <a:off x="56456" y="2576057"/>
            <a:ext cx="2020887" cy="553998"/>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smtClean="0">
                <a:latin typeface="Verdana" pitchFamily="34" charset="0"/>
              </a:rPr>
              <a:t>Prevalence of T1D children</a:t>
            </a:r>
            <a:endParaRPr lang="en-US" altLang="zh-CN" sz="1000" b="1">
              <a:latin typeface="Verdana" pitchFamily="34" charset="0"/>
            </a:endParaRPr>
          </a:p>
          <a:p>
            <a:pPr algn="ctr"/>
            <a:r>
              <a:rPr lang="en-US" altLang="zh-CN" sz="1000" b="1" smtClean="0">
                <a:latin typeface="Verdana" pitchFamily="34" charset="0"/>
              </a:rPr>
              <a:t>0.02%</a:t>
            </a:r>
            <a:r>
              <a:rPr lang="en-US" altLang="zh-CN" sz="1000" b="1" baseline="30000" smtClean="0">
                <a:latin typeface="Verdana" pitchFamily="34" charset="0"/>
              </a:rPr>
              <a:t>1</a:t>
            </a:r>
            <a:endParaRPr lang="zh-CN" altLang="en-US" sz="1000" b="1" baseline="30000">
              <a:latin typeface="Verdana" pitchFamily="34" charset="0"/>
            </a:endParaRPr>
          </a:p>
        </p:txBody>
      </p:sp>
      <p:sp>
        <p:nvSpPr>
          <p:cNvPr id="43" name="TextBox 50"/>
          <p:cNvSpPr txBox="1">
            <a:spLocks noChangeArrowheads="1"/>
          </p:cNvSpPr>
          <p:nvPr/>
        </p:nvSpPr>
        <p:spPr bwMode="auto">
          <a:xfrm>
            <a:off x="561529" y="3918916"/>
            <a:ext cx="1971675" cy="40011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Diagnosis rate: </a:t>
            </a:r>
          </a:p>
          <a:p>
            <a:pPr algn="ctr"/>
            <a:r>
              <a:rPr lang="en-US" altLang="zh-CN" sz="1000" b="1" smtClean="0">
                <a:latin typeface="Verdana" pitchFamily="34" charset="0"/>
              </a:rPr>
              <a:t>100%</a:t>
            </a:r>
            <a:r>
              <a:rPr lang="en-US" altLang="zh-CN" sz="1000" b="1" baseline="30000" smtClean="0">
                <a:latin typeface="Verdana" pitchFamily="34" charset="0"/>
              </a:rPr>
              <a:t>2</a:t>
            </a:r>
            <a:endParaRPr lang="en-US" altLang="zh-CN" sz="1000" b="1" baseline="30000">
              <a:latin typeface="Verdana" pitchFamily="34" charset="0"/>
            </a:endParaRPr>
          </a:p>
        </p:txBody>
      </p:sp>
      <p:sp>
        <p:nvSpPr>
          <p:cNvPr id="52" name="Line 16"/>
          <p:cNvSpPr>
            <a:spLocks noChangeShapeType="1"/>
          </p:cNvSpPr>
          <p:nvPr>
            <p:custDataLst>
              <p:tags r:id="rId10"/>
            </p:custDataLst>
          </p:nvPr>
        </p:nvSpPr>
        <p:spPr bwMode="auto">
          <a:xfrm>
            <a:off x="3473450" y="2046633"/>
            <a:ext cx="3151188"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58" name="AutoShape 19"/>
          <p:cNvSpPr>
            <a:spLocks noChangeArrowheads="1"/>
          </p:cNvSpPr>
          <p:nvPr>
            <p:custDataLst>
              <p:tags r:id="rId11"/>
            </p:custDataLst>
          </p:nvPr>
        </p:nvSpPr>
        <p:spPr bwMode="auto">
          <a:xfrm>
            <a:off x="2533650" y="4831432"/>
            <a:ext cx="2057400" cy="685800"/>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Total Treated T1D patients</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(84,708)</a:t>
            </a:r>
            <a:endParaRPr lang="en-GB" altLang="zh-CN" sz="1200">
              <a:solidFill>
                <a:schemeClr val="accent1"/>
              </a:solidFill>
              <a:latin typeface="+mn-lt"/>
              <a:cs typeface="Arial" pitchFamily="34" charset="0"/>
            </a:endParaRPr>
          </a:p>
        </p:txBody>
      </p:sp>
      <p:sp>
        <p:nvSpPr>
          <p:cNvPr id="59" name="Line 20"/>
          <p:cNvSpPr>
            <a:spLocks noChangeShapeType="1"/>
          </p:cNvSpPr>
          <p:nvPr>
            <p:custDataLst>
              <p:tags r:id="rId12"/>
            </p:custDataLst>
          </p:nvPr>
        </p:nvSpPr>
        <p:spPr bwMode="auto">
          <a:xfrm flipH="1">
            <a:off x="3435350" y="4326633"/>
            <a:ext cx="0" cy="504800"/>
          </a:xfrm>
          <a:prstGeom prst="line">
            <a:avLst/>
          </a:prstGeom>
          <a:noFill/>
          <a:ln w="9525">
            <a:solidFill>
              <a:schemeClr val="tx1"/>
            </a:solidFill>
            <a:round/>
            <a:tailEnd type="triangle" w="med" len="me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60" name="TextBox 50"/>
          <p:cNvSpPr txBox="1">
            <a:spLocks noChangeArrowheads="1"/>
          </p:cNvSpPr>
          <p:nvPr/>
        </p:nvSpPr>
        <p:spPr bwMode="auto">
          <a:xfrm>
            <a:off x="869180" y="4866927"/>
            <a:ext cx="1971675" cy="400110"/>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00" b="1">
                <a:latin typeface="Verdana" pitchFamily="34" charset="0"/>
              </a:rPr>
              <a:t>Treatment rate: </a:t>
            </a:r>
          </a:p>
          <a:p>
            <a:pPr algn="ctr"/>
            <a:r>
              <a:rPr lang="en-US" altLang="zh-CN" sz="1000" b="1" smtClean="0">
                <a:latin typeface="Verdana" pitchFamily="34" charset="0"/>
              </a:rPr>
              <a:t>100%</a:t>
            </a:r>
            <a:r>
              <a:rPr lang="en-US" altLang="zh-CN" sz="1000" b="1" baseline="30000" smtClean="0">
                <a:latin typeface="Verdana" pitchFamily="34" charset="0"/>
              </a:rPr>
              <a:t>2</a:t>
            </a:r>
            <a:endParaRPr lang="en-US" altLang="zh-CN" sz="1000" b="1" baseline="30000">
              <a:latin typeface="Verdana" pitchFamily="34" charset="0"/>
            </a:endParaRPr>
          </a:p>
        </p:txBody>
      </p:sp>
      <p:sp>
        <p:nvSpPr>
          <p:cNvPr id="61" name="Line 22"/>
          <p:cNvSpPr>
            <a:spLocks noChangeShapeType="1"/>
          </p:cNvSpPr>
          <p:nvPr>
            <p:custDataLst>
              <p:tags r:id="rId13"/>
            </p:custDataLst>
          </p:nvPr>
        </p:nvSpPr>
        <p:spPr bwMode="auto">
          <a:xfrm>
            <a:off x="3473450" y="4509120"/>
            <a:ext cx="3151188"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67" name="Text Box 17"/>
          <p:cNvSpPr txBox="1">
            <a:spLocks noChangeArrowheads="1"/>
          </p:cNvSpPr>
          <p:nvPr/>
        </p:nvSpPr>
        <p:spPr bwMode="auto">
          <a:xfrm>
            <a:off x="409004" y="5877272"/>
            <a:ext cx="9224516"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000" i="1">
                <a:latin typeface="Verdana" pitchFamily="34" charset="0"/>
              </a:rPr>
              <a:t>Source:1 </a:t>
            </a:r>
            <a:r>
              <a:rPr lang="en-US" altLang="zh-CN" sz="1000" smtClean="0"/>
              <a:t>Chinese Journal of Diabetes: http://www.cds.org.cn/zgtnbzz/2012/11/2177.html</a:t>
            </a:r>
            <a:endParaRPr lang="en-US" altLang="zh-CN" sz="1000" smtClean="0">
              <a:latin typeface="Verdana" pitchFamily="34" charset="0"/>
            </a:endParaRPr>
          </a:p>
          <a:p>
            <a:r>
              <a:rPr lang="en-US" altLang="zh-CN" sz="1000" i="1" smtClean="0">
                <a:latin typeface="Verdana" pitchFamily="34" charset="0"/>
              </a:rPr>
              <a:t>           2</a:t>
            </a:r>
            <a:r>
              <a:rPr lang="en-US" altLang="zh-CN" sz="1000" smtClean="0">
                <a:latin typeface="Verdana" pitchFamily="34" charset="0"/>
              </a:rPr>
              <a:t> </a:t>
            </a:r>
            <a:r>
              <a:rPr lang="en-US" altLang="zh-CN" sz="1000" i="1" smtClean="0">
                <a:latin typeface="Verdana" pitchFamily="34" charset="0"/>
              </a:rPr>
              <a:t>IMS previous studies experience and insights</a:t>
            </a:r>
            <a:endParaRPr lang="en-US" altLang="zh-CN" sz="1000" i="1">
              <a:latin typeface="Verdana"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Nearly half of the treated diabetes patients are insulin users and majority of them use insulin pen, mainly with 5mm or 6mm needles</a:t>
            </a:r>
            <a:endParaRPr lang="zh-CN" altLang="en-US"/>
          </a:p>
        </p:txBody>
      </p:sp>
      <p:sp>
        <p:nvSpPr>
          <p:cNvPr id="5" name="Text Box 5"/>
          <p:cNvSpPr txBox="1">
            <a:spLocks noChangeArrowheads="1"/>
          </p:cNvSpPr>
          <p:nvPr>
            <p:custDataLst>
              <p:tags r:id="rId2"/>
            </p:custDataLst>
          </p:nvPr>
        </p:nvSpPr>
        <p:spPr bwMode="auto">
          <a:xfrm>
            <a:off x="416496" y="6021288"/>
            <a:ext cx="8928992"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previous studies insights, secondary research, 268 physicians and 390 patients interviews</a:t>
            </a:r>
            <a:endParaRPr lang="en-US" altLang="zh-CN" sz="1000" i="1">
              <a:latin typeface="Verdana" pitchFamily="34" charset="0"/>
            </a:endParaRPr>
          </a:p>
        </p:txBody>
      </p:sp>
      <p:sp>
        <p:nvSpPr>
          <p:cNvPr id="7"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11</a:t>
            </a:fld>
            <a:endParaRPr lang="en-US" altLang="en-US">
              <a:solidFill>
                <a:srgbClr val="002868"/>
              </a:solidFill>
            </a:endParaRPr>
          </a:p>
        </p:txBody>
      </p:sp>
      <p:sp>
        <p:nvSpPr>
          <p:cNvPr id="28" name="TextBox 27"/>
          <p:cNvSpPr txBox="1"/>
          <p:nvPr/>
        </p:nvSpPr>
        <p:spPr>
          <a:xfrm>
            <a:off x="2072680" y="1065535"/>
            <a:ext cx="5112568" cy="419249"/>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Total </a:t>
            </a:r>
            <a:r>
              <a:rPr lang="en-US" altLang="zh-CN" sz="1200" b="1" smtClean="0">
                <a:solidFill>
                  <a:schemeClr val="bg1"/>
                </a:solidFill>
                <a:latin typeface="+mj-lt"/>
              </a:rPr>
              <a:t>18.2 Mn </a:t>
            </a:r>
            <a:r>
              <a:rPr lang="en-US" altLang="zh-CN" sz="1200" smtClean="0">
                <a:solidFill>
                  <a:schemeClr val="bg1"/>
                </a:solidFill>
                <a:latin typeface="+mj-lt"/>
              </a:rPr>
              <a:t>treated diabetes patients (adults + Children) (100%)</a:t>
            </a:r>
            <a:endParaRPr lang="zh-CN" altLang="en-US" sz="1200">
              <a:solidFill>
                <a:schemeClr val="bg1"/>
              </a:solidFill>
              <a:latin typeface="+mj-lt"/>
            </a:endParaRPr>
          </a:p>
        </p:txBody>
      </p:sp>
      <p:sp>
        <p:nvSpPr>
          <p:cNvPr id="30" name="TextBox 29"/>
          <p:cNvSpPr txBox="1"/>
          <p:nvPr/>
        </p:nvSpPr>
        <p:spPr>
          <a:xfrm>
            <a:off x="776536" y="1844824"/>
            <a:ext cx="2376264" cy="628874"/>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Insulin only users </a:t>
            </a:r>
            <a:r>
              <a:rPr lang="en-US" altLang="zh-CN" sz="1200" b="1" smtClean="0">
                <a:solidFill>
                  <a:schemeClr val="bg1"/>
                </a:solidFill>
                <a:latin typeface="+mj-lt"/>
              </a:rPr>
              <a:t>3.4 Mn</a:t>
            </a:r>
            <a:r>
              <a:rPr lang="en-US" altLang="zh-CN" sz="1200" smtClean="0">
                <a:solidFill>
                  <a:schemeClr val="bg1"/>
                </a:solidFill>
                <a:latin typeface="+mj-lt"/>
              </a:rPr>
              <a:t> (19%)</a:t>
            </a:r>
            <a:endParaRPr lang="zh-CN" altLang="en-US" sz="1200">
              <a:solidFill>
                <a:schemeClr val="bg1"/>
              </a:solidFill>
              <a:latin typeface="+mj-lt"/>
            </a:endParaRPr>
          </a:p>
        </p:txBody>
      </p:sp>
      <p:sp>
        <p:nvSpPr>
          <p:cNvPr id="33" name="TextBox 32"/>
          <p:cNvSpPr txBox="1"/>
          <p:nvPr/>
        </p:nvSpPr>
        <p:spPr>
          <a:xfrm>
            <a:off x="416496" y="2780928"/>
            <a:ext cx="1656184" cy="628874"/>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Injected by syringe </a:t>
            </a:r>
            <a:r>
              <a:rPr lang="en-US" altLang="zh-CN" sz="1200" b="1" smtClean="0">
                <a:latin typeface="+mj-lt"/>
              </a:rPr>
              <a:t>0.4 Mn </a:t>
            </a:r>
            <a:r>
              <a:rPr lang="en-US" altLang="zh-CN" sz="1200" smtClean="0">
                <a:latin typeface="+mj-lt"/>
              </a:rPr>
              <a:t>(5%)</a:t>
            </a:r>
            <a:endParaRPr lang="zh-CN" altLang="en-US" sz="1200">
              <a:latin typeface="+mj-lt"/>
            </a:endParaRPr>
          </a:p>
        </p:txBody>
      </p:sp>
      <p:sp>
        <p:nvSpPr>
          <p:cNvPr id="34" name="TextBox 33"/>
          <p:cNvSpPr txBox="1"/>
          <p:nvPr/>
        </p:nvSpPr>
        <p:spPr>
          <a:xfrm>
            <a:off x="2720752" y="2780928"/>
            <a:ext cx="1656184" cy="628874"/>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Injected by pen </a:t>
            </a:r>
            <a:r>
              <a:rPr lang="en-US" altLang="zh-CN" sz="1200" b="1" smtClean="0">
                <a:solidFill>
                  <a:schemeClr val="bg1"/>
                </a:solidFill>
                <a:latin typeface="+mj-lt"/>
              </a:rPr>
              <a:t>8.0 Mn </a:t>
            </a:r>
            <a:r>
              <a:rPr lang="en-US" altLang="zh-CN" sz="1200" smtClean="0">
                <a:solidFill>
                  <a:schemeClr val="bg1"/>
                </a:solidFill>
                <a:latin typeface="+mj-lt"/>
              </a:rPr>
              <a:t>(90%)</a:t>
            </a:r>
            <a:endParaRPr lang="zh-CN" altLang="en-US" sz="1200">
              <a:solidFill>
                <a:schemeClr val="bg1"/>
              </a:solidFill>
              <a:latin typeface="+mj-lt"/>
            </a:endParaRPr>
          </a:p>
        </p:txBody>
      </p:sp>
      <p:sp>
        <p:nvSpPr>
          <p:cNvPr id="36" name="TextBox 35"/>
          <p:cNvSpPr txBox="1"/>
          <p:nvPr/>
        </p:nvSpPr>
        <p:spPr>
          <a:xfrm>
            <a:off x="4664968" y="2780928"/>
            <a:ext cx="1656184" cy="628874"/>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Injected by pump </a:t>
            </a:r>
            <a:r>
              <a:rPr lang="en-US" altLang="zh-CN" sz="1200" b="1" smtClean="0">
                <a:latin typeface="+mj-lt"/>
              </a:rPr>
              <a:t>0.5 Mn </a:t>
            </a:r>
            <a:r>
              <a:rPr lang="en-US" altLang="zh-CN" sz="1200" smtClean="0">
                <a:latin typeface="+mj-lt"/>
              </a:rPr>
              <a:t>(5%)</a:t>
            </a:r>
            <a:endParaRPr lang="zh-CN" altLang="en-US" sz="1200">
              <a:latin typeface="+mj-lt"/>
            </a:endParaRPr>
          </a:p>
        </p:txBody>
      </p:sp>
      <p:sp>
        <p:nvSpPr>
          <p:cNvPr id="37" name="TextBox 36"/>
          <p:cNvSpPr txBox="1"/>
          <p:nvPr/>
        </p:nvSpPr>
        <p:spPr>
          <a:xfrm>
            <a:off x="2564544" y="3625826"/>
            <a:ext cx="1944216" cy="332269"/>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4mm needle (6%)</a:t>
            </a:r>
            <a:endParaRPr lang="zh-CN" altLang="en-US" sz="1200">
              <a:solidFill>
                <a:schemeClr val="bg1"/>
              </a:solidFill>
              <a:latin typeface="+mj-lt"/>
            </a:endParaRPr>
          </a:p>
        </p:txBody>
      </p:sp>
      <p:sp>
        <p:nvSpPr>
          <p:cNvPr id="39" name="TextBox 38"/>
          <p:cNvSpPr txBox="1"/>
          <p:nvPr/>
        </p:nvSpPr>
        <p:spPr>
          <a:xfrm>
            <a:off x="2576736" y="4149080"/>
            <a:ext cx="1944216" cy="332269"/>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5mm needle (38%)</a:t>
            </a:r>
            <a:endParaRPr lang="zh-CN" altLang="en-US" sz="1200">
              <a:solidFill>
                <a:schemeClr val="bg1"/>
              </a:solidFill>
              <a:latin typeface="+mj-lt"/>
            </a:endParaRPr>
          </a:p>
        </p:txBody>
      </p:sp>
      <p:sp>
        <p:nvSpPr>
          <p:cNvPr id="40" name="TextBox 39"/>
          <p:cNvSpPr txBox="1"/>
          <p:nvPr/>
        </p:nvSpPr>
        <p:spPr>
          <a:xfrm>
            <a:off x="2564544" y="4653136"/>
            <a:ext cx="1944216" cy="332269"/>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6mm needle (36%)</a:t>
            </a:r>
            <a:endParaRPr lang="zh-CN" altLang="en-US" sz="1200">
              <a:latin typeface="+mj-lt"/>
            </a:endParaRPr>
          </a:p>
        </p:txBody>
      </p:sp>
      <p:sp>
        <p:nvSpPr>
          <p:cNvPr id="41" name="TextBox 40"/>
          <p:cNvSpPr txBox="1"/>
          <p:nvPr/>
        </p:nvSpPr>
        <p:spPr>
          <a:xfrm>
            <a:off x="2576736" y="5157192"/>
            <a:ext cx="1944216" cy="332269"/>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8mm needle (19%)</a:t>
            </a:r>
            <a:endParaRPr lang="zh-CN" altLang="en-US" sz="1200">
              <a:solidFill>
                <a:schemeClr val="bg1"/>
              </a:solidFill>
              <a:latin typeface="+mj-lt"/>
            </a:endParaRPr>
          </a:p>
        </p:txBody>
      </p:sp>
      <p:cxnSp>
        <p:nvCxnSpPr>
          <p:cNvPr id="43" name="肘形连接符 42"/>
          <p:cNvCxnSpPr>
            <a:stCxn id="28" idx="2"/>
            <a:endCxn id="30" idx="0"/>
          </p:cNvCxnSpPr>
          <p:nvPr/>
        </p:nvCxnSpPr>
        <p:spPr>
          <a:xfrm rot="5400000">
            <a:off x="3116796" y="332656"/>
            <a:ext cx="360040" cy="2664296"/>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4" name="肘形连接符 43"/>
          <p:cNvCxnSpPr>
            <a:stCxn id="28" idx="2"/>
            <a:endCxn id="79" idx="0"/>
          </p:cNvCxnSpPr>
          <p:nvPr/>
        </p:nvCxnSpPr>
        <p:spPr>
          <a:xfrm rot="16200000" flipH="1">
            <a:off x="6214558" y="-100810"/>
            <a:ext cx="357204" cy="3528392"/>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6" name="肘形连接符 45"/>
          <p:cNvCxnSpPr>
            <a:stCxn id="30" idx="2"/>
            <a:endCxn id="33" idx="0"/>
          </p:cNvCxnSpPr>
          <p:nvPr/>
        </p:nvCxnSpPr>
        <p:spPr>
          <a:xfrm rot="5400000">
            <a:off x="1451013" y="2267273"/>
            <a:ext cx="307230" cy="720080"/>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7" name="肘形连接符 46"/>
          <p:cNvCxnSpPr>
            <a:stCxn id="30" idx="2"/>
            <a:endCxn id="34" idx="0"/>
          </p:cNvCxnSpPr>
          <p:nvPr/>
        </p:nvCxnSpPr>
        <p:spPr>
          <a:xfrm rot="16200000" flipH="1">
            <a:off x="2603141" y="1835225"/>
            <a:ext cx="307230" cy="1584176"/>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8" name="肘形连接符 47"/>
          <p:cNvCxnSpPr>
            <a:stCxn id="30" idx="2"/>
            <a:endCxn id="36" idx="0"/>
          </p:cNvCxnSpPr>
          <p:nvPr/>
        </p:nvCxnSpPr>
        <p:spPr>
          <a:xfrm rot="16200000" flipH="1">
            <a:off x="3575249" y="863117"/>
            <a:ext cx="307230" cy="3528392"/>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49" name="肘形连接符 48"/>
          <p:cNvCxnSpPr>
            <a:stCxn id="34" idx="1"/>
            <a:endCxn id="37" idx="1"/>
          </p:cNvCxnSpPr>
          <p:nvPr/>
        </p:nvCxnSpPr>
        <p:spPr>
          <a:xfrm rot="10800000" flipV="1">
            <a:off x="2564544" y="3095365"/>
            <a:ext cx="156208" cy="696596"/>
          </a:xfrm>
          <a:prstGeom prst="bentConnector3">
            <a:avLst>
              <a:gd name="adj1" fmla="val 246343"/>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50" name="肘形连接符 49"/>
          <p:cNvCxnSpPr>
            <a:stCxn id="34" idx="1"/>
            <a:endCxn id="39" idx="1"/>
          </p:cNvCxnSpPr>
          <p:nvPr/>
        </p:nvCxnSpPr>
        <p:spPr>
          <a:xfrm rot="10800000" flipV="1">
            <a:off x="2576736" y="3095365"/>
            <a:ext cx="144016" cy="1219850"/>
          </a:xfrm>
          <a:prstGeom prst="bentConnector3">
            <a:avLst>
              <a:gd name="adj1" fmla="val 258732"/>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51" name="肘形连接符 50"/>
          <p:cNvCxnSpPr>
            <a:stCxn id="34" idx="1"/>
            <a:endCxn id="40" idx="1"/>
          </p:cNvCxnSpPr>
          <p:nvPr/>
        </p:nvCxnSpPr>
        <p:spPr>
          <a:xfrm rot="10800000" flipV="1">
            <a:off x="2564544" y="3095365"/>
            <a:ext cx="156208" cy="1723906"/>
          </a:xfrm>
          <a:prstGeom prst="bentConnector3">
            <a:avLst>
              <a:gd name="adj1" fmla="val 246343"/>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52" name="肘形连接符 51"/>
          <p:cNvCxnSpPr>
            <a:stCxn id="34" idx="1"/>
            <a:endCxn id="41" idx="1"/>
          </p:cNvCxnSpPr>
          <p:nvPr/>
        </p:nvCxnSpPr>
        <p:spPr>
          <a:xfrm rot="10800000" flipV="1">
            <a:off x="2576736" y="3095365"/>
            <a:ext cx="144016" cy="2227962"/>
          </a:xfrm>
          <a:prstGeom prst="bentConnector3">
            <a:avLst>
              <a:gd name="adj1" fmla="val 258732"/>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53" name="圆角矩形 52"/>
          <p:cNvSpPr/>
          <p:nvPr/>
        </p:nvSpPr>
        <p:spPr>
          <a:xfrm>
            <a:off x="563872" y="4152001"/>
            <a:ext cx="1640632" cy="985993"/>
          </a:xfrm>
          <a:prstGeom prst="roundRect">
            <a:avLst>
              <a:gd name="adj" fmla="val 7185"/>
            </a:avLst>
          </a:prstGeom>
          <a:noFill/>
          <a:ln w="12700">
            <a:solidFill>
              <a:srgbClr val="00206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lnSpc>
                <a:spcPts val="1200"/>
              </a:lnSpc>
            </a:pPr>
            <a:r>
              <a:rPr lang="en-US" altLang="zh-CN" sz="1200" smtClean="0">
                <a:solidFill>
                  <a:schemeClr val="tx1"/>
                </a:solidFill>
              </a:rPr>
              <a:t>BD insulin pen needle has three specifications with 4mm, 5mm and 8mm, while without 6mm</a:t>
            </a:r>
            <a:endParaRPr lang="zh-CN" altLang="en-US" sz="1200" smtClean="0">
              <a:solidFill>
                <a:schemeClr val="tx1"/>
              </a:solidFill>
            </a:endParaRPr>
          </a:p>
        </p:txBody>
      </p:sp>
      <p:sp>
        <p:nvSpPr>
          <p:cNvPr id="55" name="Text Box 5"/>
          <p:cNvSpPr txBox="1">
            <a:spLocks noChangeArrowheads="1"/>
          </p:cNvSpPr>
          <p:nvPr>
            <p:custDataLst>
              <p:tags r:id="rId3"/>
            </p:custDataLst>
          </p:nvPr>
        </p:nvSpPr>
        <p:spPr bwMode="auto">
          <a:xfrm>
            <a:off x="416495" y="5847075"/>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*OAD only users include those who use traditional OADs (excluding DPP-IV, GLP-1), GLP-1 and DPP-IV, without insulin combined</a:t>
            </a:r>
            <a:endParaRPr lang="en-US" altLang="zh-CN" sz="1000" i="1">
              <a:latin typeface="Verdana" pitchFamily="34" charset="0"/>
            </a:endParaRPr>
          </a:p>
        </p:txBody>
      </p:sp>
      <p:sp>
        <p:nvSpPr>
          <p:cNvPr id="70" name="TextBox 69"/>
          <p:cNvSpPr txBox="1"/>
          <p:nvPr/>
        </p:nvSpPr>
        <p:spPr>
          <a:xfrm>
            <a:off x="3584848" y="1844824"/>
            <a:ext cx="2376264" cy="628874"/>
          </a:xfrm>
          <a:prstGeom prst="rect">
            <a:avLst/>
          </a:prstGeom>
          <a:solidFill>
            <a:srgbClr val="002060"/>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solidFill>
                  <a:schemeClr val="bg1"/>
                </a:solidFill>
                <a:latin typeface="+mj-lt"/>
              </a:rPr>
              <a:t>Insulin + OAD users </a:t>
            </a:r>
            <a:r>
              <a:rPr lang="en-US" altLang="zh-CN" sz="1200" b="1" smtClean="0">
                <a:solidFill>
                  <a:schemeClr val="bg1"/>
                </a:solidFill>
                <a:latin typeface="+mj-lt"/>
              </a:rPr>
              <a:t>5.5 Mn</a:t>
            </a:r>
            <a:r>
              <a:rPr lang="en-US" altLang="zh-CN" sz="1200" smtClean="0">
                <a:solidFill>
                  <a:schemeClr val="bg1"/>
                </a:solidFill>
                <a:latin typeface="+mj-lt"/>
              </a:rPr>
              <a:t> (30%)</a:t>
            </a:r>
            <a:endParaRPr lang="zh-CN" altLang="en-US" sz="1200">
              <a:solidFill>
                <a:schemeClr val="bg1"/>
              </a:solidFill>
              <a:latin typeface="+mj-lt"/>
            </a:endParaRPr>
          </a:p>
        </p:txBody>
      </p:sp>
      <p:sp>
        <p:nvSpPr>
          <p:cNvPr id="71" name="TextBox 70"/>
          <p:cNvSpPr txBox="1"/>
          <p:nvPr/>
        </p:nvSpPr>
        <p:spPr>
          <a:xfrm>
            <a:off x="6969224" y="2636913"/>
            <a:ext cx="2376264"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MET users </a:t>
            </a:r>
            <a:r>
              <a:rPr lang="en-US" altLang="zh-CN" sz="1200" b="1" smtClean="0">
                <a:latin typeface="+mj-lt"/>
              </a:rPr>
              <a:t>9.9 Mn</a:t>
            </a:r>
            <a:r>
              <a:rPr lang="en-US" altLang="zh-CN" sz="1200" smtClean="0">
                <a:latin typeface="+mj-lt"/>
              </a:rPr>
              <a:t> (67%)</a:t>
            </a:r>
            <a:endParaRPr lang="zh-CN" altLang="en-US" sz="1200">
              <a:latin typeface="+mj-lt"/>
            </a:endParaRPr>
          </a:p>
        </p:txBody>
      </p:sp>
      <p:sp>
        <p:nvSpPr>
          <p:cNvPr id="79" name="TextBox 78"/>
          <p:cNvSpPr txBox="1"/>
          <p:nvPr/>
        </p:nvSpPr>
        <p:spPr>
          <a:xfrm>
            <a:off x="6969224" y="1841988"/>
            <a:ext cx="2376264" cy="628874"/>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OAD only* users </a:t>
            </a:r>
            <a:r>
              <a:rPr lang="en-US" altLang="zh-CN" sz="1200" b="1" smtClean="0">
                <a:latin typeface="+mj-lt"/>
              </a:rPr>
              <a:t>9.3 Mn</a:t>
            </a:r>
            <a:r>
              <a:rPr lang="en-US" altLang="zh-CN" sz="1200" smtClean="0">
                <a:latin typeface="+mj-lt"/>
              </a:rPr>
              <a:t> (51%)</a:t>
            </a:r>
            <a:endParaRPr lang="zh-CN" altLang="en-US" sz="1200">
              <a:latin typeface="+mj-lt"/>
            </a:endParaRPr>
          </a:p>
        </p:txBody>
      </p:sp>
      <p:sp>
        <p:nvSpPr>
          <p:cNvPr id="87" name="TextBox 86"/>
          <p:cNvSpPr txBox="1"/>
          <p:nvPr/>
        </p:nvSpPr>
        <p:spPr>
          <a:xfrm>
            <a:off x="6972768" y="3068960"/>
            <a:ext cx="2371933"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AGI users </a:t>
            </a:r>
            <a:r>
              <a:rPr lang="en-US" altLang="zh-CN" sz="1200" b="1" smtClean="0">
                <a:latin typeface="+mj-lt"/>
              </a:rPr>
              <a:t>6.4 Mn</a:t>
            </a:r>
            <a:r>
              <a:rPr lang="en-US" altLang="zh-CN" sz="1200" smtClean="0">
                <a:latin typeface="+mj-lt"/>
              </a:rPr>
              <a:t> (43%)</a:t>
            </a:r>
            <a:endParaRPr lang="zh-CN" altLang="en-US" sz="1200">
              <a:latin typeface="+mj-lt"/>
            </a:endParaRPr>
          </a:p>
        </p:txBody>
      </p:sp>
      <p:sp>
        <p:nvSpPr>
          <p:cNvPr id="88" name="TextBox 87"/>
          <p:cNvSpPr txBox="1"/>
          <p:nvPr/>
        </p:nvSpPr>
        <p:spPr>
          <a:xfrm>
            <a:off x="6972769" y="3501008"/>
            <a:ext cx="2371933"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SU users </a:t>
            </a:r>
            <a:r>
              <a:rPr lang="en-US" altLang="zh-CN" sz="1200" b="1" smtClean="0">
                <a:latin typeface="+mj-lt"/>
              </a:rPr>
              <a:t>5.6 Mn</a:t>
            </a:r>
            <a:r>
              <a:rPr lang="en-US" altLang="zh-CN" sz="1200" smtClean="0">
                <a:latin typeface="+mj-lt"/>
              </a:rPr>
              <a:t> (38%)</a:t>
            </a:r>
            <a:endParaRPr lang="zh-CN" altLang="en-US" sz="1200">
              <a:latin typeface="+mj-lt"/>
            </a:endParaRPr>
          </a:p>
        </p:txBody>
      </p:sp>
      <p:cxnSp>
        <p:nvCxnSpPr>
          <p:cNvPr id="100" name="肘形连接符 99"/>
          <p:cNvCxnSpPr>
            <a:stCxn id="70" idx="2"/>
            <a:endCxn id="36" idx="0"/>
          </p:cNvCxnSpPr>
          <p:nvPr/>
        </p:nvCxnSpPr>
        <p:spPr>
          <a:xfrm rot="16200000" flipH="1">
            <a:off x="4979405" y="2267273"/>
            <a:ext cx="307230" cy="720080"/>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03" name="肘形连接符 102"/>
          <p:cNvCxnSpPr>
            <a:stCxn id="70" idx="2"/>
            <a:endCxn id="34" idx="0"/>
          </p:cNvCxnSpPr>
          <p:nvPr/>
        </p:nvCxnSpPr>
        <p:spPr>
          <a:xfrm rot="5400000">
            <a:off x="4007297" y="2015245"/>
            <a:ext cx="307230" cy="1224136"/>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06" name="肘形连接符 105"/>
          <p:cNvCxnSpPr>
            <a:stCxn id="70" idx="2"/>
            <a:endCxn id="33" idx="0"/>
          </p:cNvCxnSpPr>
          <p:nvPr/>
        </p:nvCxnSpPr>
        <p:spPr>
          <a:xfrm rot="5400000">
            <a:off x="2855169" y="863117"/>
            <a:ext cx="307230" cy="3528392"/>
          </a:xfrm>
          <a:prstGeom prst="bentConnector3">
            <a:avLst>
              <a:gd name="adj1" fmla="val 5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12" name="肘形连接符 111"/>
          <p:cNvCxnSpPr>
            <a:stCxn id="79" idx="1"/>
            <a:endCxn id="71" idx="1"/>
          </p:cNvCxnSpPr>
          <p:nvPr/>
        </p:nvCxnSpPr>
        <p:spPr>
          <a:xfrm rot="10800000" flipV="1">
            <a:off x="6969224" y="2156425"/>
            <a:ext cx="12700" cy="635564"/>
          </a:xfrm>
          <a:prstGeom prst="bentConnector3">
            <a:avLst>
              <a:gd name="adj1" fmla="val 1800000"/>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15" name="肘形连接符 114"/>
          <p:cNvCxnSpPr>
            <a:stCxn id="79" idx="1"/>
            <a:endCxn id="87" idx="1"/>
          </p:cNvCxnSpPr>
          <p:nvPr/>
        </p:nvCxnSpPr>
        <p:spPr>
          <a:xfrm rot="10800000" flipH="1" flipV="1">
            <a:off x="6969224" y="2156424"/>
            <a:ext cx="3544" cy="1067611"/>
          </a:xfrm>
          <a:prstGeom prst="bentConnector3">
            <a:avLst>
              <a:gd name="adj1" fmla="val -6450339"/>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18" name="肘形连接符 117"/>
          <p:cNvCxnSpPr>
            <a:stCxn id="79" idx="1"/>
            <a:endCxn id="88" idx="1"/>
          </p:cNvCxnSpPr>
          <p:nvPr/>
        </p:nvCxnSpPr>
        <p:spPr>
          <a:xfrm rot="10800000" flipH="1" flipV="1">
            <a:off x="6969223" y="2156424"/>
            <a:ext cx="3545" cy="1499659"/>
          </a:xfrm>
          <a:prstGeom prst="bentConnector3">
            <a:avLst>
              <a:gd name="adj1" fmla="val -6448519"/>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58" name="TextBox 157"/>
          <p:cNvSpPr txBox="1"/>
          <p:nvPr/>
        </p:nvSpPr>
        <p:spPr>
          <a:xfrm>
            <a:off x="6980241" y="3933056"/>
            <a:ext cx="2376264"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PGR users </a:t>
            </a:r>
            <a:r>
              <a:rPr lang="en-US" altLang="zh-CN" sz="1200" b="1" smtClean="0">
                <a:latin typeface="+mj-lt"/>
              </a:rPr>
              <a:t>3.8 Mn</a:t>
            </a:r>
            <a:r>
              <a:rPr lang="en-US" altLang="zh-CN" sz="1200" smtClean="0">
                <a:latin typeface="+mj-lt"/>
              </a:rPr>
              <a:t> (26%)</a:t>
            </a:r>
            <a:endParaRPr lang="zh-CN" altLang="en-US" sz="1200">
              <a:latin typeface="+mj-lt"/>
            </a:endParaRPr>
          </a:p>
        </p:txBody>
      </p:sp>
      <p:sp>
        <p:nvSpPr>
          <p:cNvPr id="159" name="TextBox 158"/>
          <p:cNvSpPr txBox="1"/>
          <p:nvPr/>
        </p:nvSpPr>
        <p:spPr>
          <a:xfrm>
            <a:off x="6983785" y="4365103"/>
            <a:ext cx="2371933"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TZD users </a:t>
            </a:r>
            <a:r>
              <a:rPr lang="en-US" altLang="zh-CN" sz="1200" b="1" smtClean="0">
                <a:latin typeface="+mj-lt"/>
              </a:rPr>
              <a:t>2.2 Mn</a:t>
            </a:r>
            <a:r>
              <a:rPr lang="en-US" altLang="zh-CN" sz="1200" smtClean="0">
                <a:latin typeface="+mj-lt"/>
              </a:rPr>
              <a:t> (15%)</a:t>
            </a:r>
            <a:endParaRPr lang="zh-CN" altLang="en-US" sz="1200">
              <a:latin typeface="+mj-lt"/>
            </a:endParaRPr>
          </a:p>
        </p:txBody>
      </p:sp>
      <p:sp>
        <p:nvSpPr>
          <p:cNvPr id="160" name="TextBox 159"/>
          <p:cNvSpPr txBox="1"/>
          <p:nvPr/>
        </p:nvSpPr>
        <p:spPr>
          <a:xfrm>
            <a:off x="6983786" y="4797151"/>
            <a:ext cx="2371933" cy="310152"/>
          </a:xfrm>
          <a:prstGeom prst="rect">
            <a:avLst/>
          </a:prstGeom>
          <a:solidFill>
            <a:schemeClr val="tx2">
              <a:lumMod val="10000"/>
              <a:lumOff val="90000"/>
            </a:schemeClr>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DPP-IV users </a:t>
            </a:r>
            <a:r>
              <a:rPr lang="en-US" altLang="zh-CN" sz="1200" b="1" smtClean="0">
                <a:latin typeface="+mj-lt"/>
              </a:rPr>
              <a:t>1.0 Mn</a:t>
            </a:r>
            <a:r>
              <a:rPr lang="en-US" altLang="zh-CN" sz="1200" smtClean="0">
                <a:latin typeface="+mj-lt"/>
              </a:rPr>
              <a:t> (7%)</a:t>
            </a:r>
            <a:endParaRPr lang="zh-CN" altLang="en-US" sz="1200">
              <a:latin typeface="+mj-lt"/>
            </a:endParaRPr>
          </a:p>
        </p:txBody>
      </p:sp>
      <p:sp>
        <p:nvSpPr>
          <p:cNvPr id="161" name="TextBox 160"/>
          <p:cNvSpPr txBox="1"/>
          <p:nvPr/>
        </p:nvSpPr>
        <p:spPr>
          <a:xfrm>
            <a:off x="6991258" y="5207080"/>
            <a:ext cx="2371933" cy="310152"/>
          </a:xfrm>
          <a:prstGeom prst="rect">
            <a:avLst/>
          </a:prstGeom>
          <a:solidFill>
            <a:schemeClr val="accent5"/>
          </a:solidFill>
        </p:spPr>
        <p:txBody>
          <a:bodyPr wrap="square" rtlCol="0" anchor="ctr">
            <a:no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smtClean="0">
                <a:latin typeface="+mj-lt"/>
              </a:rPr>
              <a:t>GLP-1 users </a:t>
            </a:r>
            <a:r>
              <a:rPr lang="en-US" altLang="zh-CN" sz="1200" b="1" smtClean="0">
                <a:latin typeface="+mj-lt"/>
              </a:rPr>
              <a:t>0.6 Mn</a:t>
            </a:r>
            <a:r>
              <a:rPr lang="en-US" altLang="zh-CN" sz="1200" smtClean="0">
                <a:latin typeface="+mj-lt"/>
              </a:rPr>
              <a:t> (4%)</a:t>
            </a:r>
            <a:endParaRPr lang="zh-CN" altLang="en-US" sz="1200">
              <a:latin typeface="+mj-lt"/>
            </a:endParaRPr>
          </a:p>
        </p:txBody>
      </p:sp>
      <p:cxnSp>
        <p:nvCxnSpPr>
          <p:cNvPr id="162" name="肘形连接符 161"/>
          <p:cNvCxnSpPr>
            <a:stCxn id="79" idx="1"/>
            <a:endCxn id="158" idx="1"/>
          </p:cNvCxnSpPr>
          <p:nvPr/>
        </p:nvCxnSpPr>
        <p:spPr>
          <a:xfrm rot="10800000" flipH="1" flipV="1">
            <a:off x="6969223" y="2156424"/>
            <a:ext cx="11017" cy="1931707"/>
          </a:xfrm>
          <a:prstGeom prst="bentConnector3">
            <a:avLst>
              <a:gd name="adj1" fmla="val -2074975"/>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65" name="肘形连接符 164"/>
          <p:cNvCxnSpPr>
            <a:stCxn id="79" idx="1"/>
            <a:endCxn id="159" idx="1"/>
          </p:cNvCxnSpPr>
          <p:nvPr/>
        </p:nvCxnSpPr>
        <p:spPr>
          <a:xfrm rot="10800000" flipH="1" flipV="1">
            <a:off x="6969223" y="2156425"/>
            <a:ext cx="14561" cy="2363754"/>
          </a:xfrm>
          <a:prstGeom prst="bentConnector3">
            <a:avLst>
              <a:gd name="adj1" fmla="val -1569947"/>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68" name="肘形连接符 167"/>
          <p:cNvCxnSpPr>
            <a:stCxn id="79" idx="1"/>
            <a:endCxn id="160" idx="1"/>
          </p:cNvCxnSpPr>
          <p:nvPr/>
        </p:nvCxnSpPr>
        <p:spPr>
          <a:xfrm rot="10800000" flipH="1" flipV="1">
            <a:off x="6969224" y="2156425"/>
            <a:ext cx="14562" cy="2795802"/>
          </a:xfrm>
          <a:prstGeom prst="bentConnector3">
            <a:avLst>
              <a:gd name="adj1" fmla="val -1569839"/>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71" name="肘形连接符 170"/>
          <p:cNvCxnSpPr>
            <a:stCxn id="79" idx="1"/>
            <a:endCxn id="161" idx="1"/>
          </p:cNvCxnSpPr>
          <p:nvPr/>
        </p:nvCxnSpPr>
        <p:spPr>
          <a:xfrm rot="10800000" flipH="1" flipV="1">
            <a:off x="6969224" y="2156424"/>
            <a:ext cx="22034" cy="3205731"/>
          </a:xfrm>
          <a:prstGeom prst="bentConnector3">
            <a:avLst>
              <a:gd name="adj1" fmla="val -1037488"/>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cxnSp>
        <p:nvCxnSpPr>
          <p:cNvPr id="174" name="肘形连接符 173"/>
          <p:cNvCxnSpPr>
            <a:stCxn id="70" idx="3"/>
            <a:endCxn id="71" idx="1"/>
          </p:cNvCxnSpPr>
          <p:nvPr/>
        </p:nvCxnSpPr>
        <p:spPr>
          <a:xfrm>
            <a:off x="5961112" y="2159261"/>
            <a:ext cx="1008112" cy="632728"/>
          </a:xfrm>
          <a:prstGeom prst="bentConnector3">
            <a:avLst>
              <a:gd name="adj1" fmla="val 78413"/>
            </a:avLst>
          </a:prstGeom>
          <a:ln>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178" name="圆角矩形 177"/>
          <p:cNvSpPr/>
          <p:nvPr/>
        </p:nvSpPr>
        <p:spPr>
          <a:xfrm>
            <a:off x="200472" y="1628800"/>
            <a:ext cx="6120680" cy="4218275"/>
          </a:xfrm>
          <a:prstGeom prst="roundRect">
            <a:avLst>
              <a:gd name="adj" fmla="val 3347"/>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200" b="1" smtClean="0">
                <a:solidFill>
                  <a:srgbClr val="C00000"/>
                </a:solidFill>
              </a:rPr>
              <a:t>Insulin users</a:t>
            </a:r>
            <a:endParaRPr lang="zh-CN" altLang="en-US" sz="1200" b="1" smtClean="0">
              <a:solidFill>
                <a:srgbClr val="C00000"/>
              </a:solidFill>
            </a:endParaRPr>
          </a:p>
        </p:txBody>
      </p:sp>
      <p:cxnSp>
        <p:nvCxnSpPr>
          <p:cNvPr id="180" name="直接连接符 179"/>
          <p:cNvCxnSpPr/>
          <p:nvPr/>
        </p:nvCxnSpPr>
        <p:spPr>
          <a:xfrm>
            <a:off x="3512840" y="1772816"/>
            <a:ext cx="5892701" cy="0"/>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2" name="直接连接符 181"/>
          <p:cNvCxnSpPr/>
          <p:nvPr/>
        </p:nvCxnSpPr>
        <p:spPr>
          <a:xfrm flipH="1">
            <a:off x="3440832" y="1772816"/>
            <a:ext cx="0" cy="700882"/>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5" name="直接连接符 184"/>
          <p:cNvCxnSpPr/>
          <p:nvPr/>
        </p:nvCxnSpPr>
        <p:spPr>
          <a:xfrm flipH="1">
            <a:off x="9413925" y="1805983"/>
            <a:ext cx="0" cy="4041092"/>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7" name="直接连接符 186"/>
          <p:cNvCxnSpPr/>
          <p:nvPr/>
        </p:nvCxnSpPr>
        <p:spPr>
          <a:xfrm flipH="1">
            <a:off x="6537176" y="2512327"/>
            <a:ext cx="0" cy="3334748"/>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89" name="直接连接符 188"/>
          <p:cNvCxnSpPr/>
          <p:nvPr/>
        </p:nvCxnSpPr>
        <p:spPr>
          <a:xfrm>
            <a:off x="3443310" y="2556395"/>
            <a:ext cx="3093866" cy="0"/>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91" name="直接连接符 190"/>
          <p:cNvCxnSpPr/>
          <p:nvPr/>
        </p:nvCxnSpPr>
        <p:spPr>
          <a:xfrm>
            <a:off x="6537176" y="5847075"/>
            <a:ext cx="2877842" cy="0"/>
          </a:xfrm>
          <a:prstGeom prst="line">
            <a:avLst/>
          </a:prstGeom>
          <a:ln w="25400">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sp>
        <p:nvSpPr>
          <p:cNvPr id="195" name="TextBox 194"/>
          <p:cNvSpPr txBox="1"/>
          <p:nvPr/>
        </p:nvSpPr>
        <p:spPr>
          <a:xfrm>
            <a:off x="7185248" y="5556189"/>
            <a:ext cx="1728192" cy="276999"/>
          </a:xfrm>
          <a:prstGeom prst="rect">
            <a:avLst/>
          </a:prstGeom>
          <a:noFill/>
        </p:spPr>
        <p:txBody>
          <a:bodyPr wrap="square" rtlCol="0" anchor="b">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200" b="1" smtClean="0">
                <a:solidFill>
                  <a:schemeClr val="tx1">
                    <a:lumMod val="75000"/>
                    <a:lumOff val="25000"/>
                  </a:schemeClr>
                </a:solidFill>
                <a:latin typeface="+mj-lt"/>
              </a:rPr>
              <a:t>OAD users</a:t>
            </a:r>
            <a:endParaRPr lang="zh-CN" altLang="en-US" sz="1200" b="1">
              <a:solidFill>
                <a:schemeClr val="tx1">
                  <a:lumMod val="75000"/>
                  <a:lumOff val="25000"/>
                </a:schemeClr>
              </a:solidFill>
              <a:latin typeface="+mj-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93581" y="0"/>
            <a:ext cx="8911960" cy="818685"/>
          </a:xfrm>
        </p:spPr>
        <p:txBody>
          <a:bodyPr/>
          <a:lstStyle/>
          <a:p>
            <a:r>
              <a:rPr lang="en-GB" sz="2000" cap="none" smtClean="0"/>
              <a:t>Agenda</a:t>
            </a:r>
            <a:endParaRPr lang="en-GB" sz="2000" cap="none"/>
          </a:p>
        </p:txBody>
      </p:sp>
      <p:sp>
        <p:nvSpPr>
          <p:cNvPr id="5"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12</a:t>
            </a:fld>
            <a:endParaRPr lang="en-US" altLang="en-US">
              <a:solidFill>
                <a:srgbClr val="002868"/>
              </a:solidFill>
            </a:endParaRPr>
          </a:p>
        </p:txBody>
      </p:sp>
      <p:sp>
        <p:nvSpPr>
          <p:cNvPr id="6" name="Content Placeholder 2"/>
          <p:cNvSpPr>
            <a:spLocks noGrp="1"/>
          </p:cNvSpPr>
          <p:nvPr>
            <p:ph type="body" sz="quarter" idx="4294967295"/>
          </p:nvPr>
        </p:nvSpPr>
        <p:spPr>
          <a:xfrm>
            <a:off x="493581" y="1259944"/>
            <a:ext cx="8911960" cy="4329296"/>
          </a:xfrm>
          <a:prstGeom prst="rect">
            <a:avLst/>
          </a:prstGeom>
        </p:spPr>
        <p:txBody>
          <a:bodyPr>
            <a:normAutofit/>
          </a:bodyPr>
          <a:lstStyle/>
          <a:p>
            <a:r>
              <a:rPr lang="en-GB" altLang="zh-CN" smtClean="0">
                <a:solidFill>
                  <a:schemeClr val="tx1"/>
                </a:solidFill>
                <a:ea typeface="宋体" charset="-122"/>
              </a:rPr>
              <a:t>Project Background</a:t>
            </a:r>
          </a:p>
          <a:p>
            <a:r>
              <a:rPr lang="en-GB" altLang="zh-CN" smtClean="0">
                <a:solidFill>
                  <a:schemeClr val="tx1"/>
                </a:solidFill>
                <a:ea typeface="宋体" charset="-122"/>
              </a:rPr>
              <a:t>Diabetes Market Overview</a:t>
            </a:r>
          </a:p>
          <a:p>
            <a:r>
              <a:rPr lang="en-US" altLang="zh-CN" sz="1800" b="1" smtClean="0">
                <a:solidFill>
                  <a:schemeClr val="tx1"/>
                </a:solidFill>
                <a:ea typeface="宋体" charset="-122"/>
              </a:rPr>
              <a:t>Insulin Market Understanding</a:t>
            </a:r>
          </a:p>
          <a:p>
            <a:pPr lvl="2"/>
            <a:r>
              <a:rPr lang="en-US" altLang="zh-CN" sz="1600" b="1" smtClean="0">
                <a:ea typeface="宋体" charset="-122"/>
              </a:rPr>
              <a:t>Current market situation</a:t>
            </a:r>
          </a:p>
          <a:p>
            <a:pPr lvl="2"/>
            <a:r>
              <a:rPr lang="en-US" altLang="zh-CN" sz="1600" smtClean="0">
                <a:ea typeface="宋体" charset="-122"/>
              </a:rPr>
              <a:t>Future trend </a:t>
            </a:r>
          </a:p>
          <a:p>
            <a:r>
              <a:rPr lang="en-US" altLang="zh-CN" smtClean="0">
                <a:solidFill>
                  <a:schemeClr val="tx1"/>
                </a:solidFill>
              </a:rPr>
              <a:t>Insulin Pen Needle Market Understanding</a:t>
            </a:r>
          </a:p>
          <a:p>
            <a:pPr lvl="2"/>
            <a:r>
              <a:rPr lang="en-US" altLang="zh-CN" sz="1600" smtClean="0">
                <a:ea typeface="宋体" charset="-122"/>
              </a:rPr>
              <a:t>Current market situation</a:t>
            </a:r>
          </a:p>
          <a:p>
            <a:pPr lvl="2"/>
            <a:r>
              <a:rPr lang="en-US" altLang="zh-CN" sz="1600" smtClean="0">
                <a:ea typeface="宋体" charset="-122"/>
              </a:rPr>
              <a:t>Future trend </a:t>
            </a:r>
            <a:endParaRPr lang="en-US" sz="1800" smtClean="0">
              <a:solidFill>
                <a:schemeClr val="tx1"/>
              </a:solidFill>
            </a:endParaRPr>
          </a:p>
          <a:p>
            <a:r>
              <a:rPr lang="en-US" altLang="zh-CN" smtClean="0">
                <a:solidFill>
                  <a:schemeClr val="tx1"/>
                </a:solidFill>
              </a:rPr>
              <a:t>Conclusion &amp; Recommendation</a:t>
            </a:r>
          </a:p>
          <a:p>
            <a:r>
              <a:rPr lang="en-US" sz="1800" smtClean="0">
                <a:solidFill>
                  <a:schemeClr val="tx1"/>
                </a:solidFill>
              </a:rPr>
              <a:t>Appendix</a:t>
            </a:r>
            <a:endParaRPr lang="en-GB" sz="1800">
              <a:solidFill>
                <a:schemeClr val="tx1"/>
              </a:solidFill>
            </a:endParaRPr>
          </a:p>
        </p:txBody>
      </p:sp>
    </p:spTree>
    <p:extLst>
      <p:ext uri="{BB962C8B-B14F-4D97-AF65-F5344CB8AC3E}">
        <p14:creationId xmlns:p14="http://schemas.microsoft.com/office/powerpoint/2010/main" val="2278872799"/>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1"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1200">
              <a:latin typeface="Verdana"/>
              <a:sym typeface="Verdana"/>
            </a:endParaRPr>
          </a:p>
        </p:txBody>
      </p:sp>
      <p:sp>
        <p:nvSpPr>
          <p:cNvPr id="3081" name="Text Box 5"/>
          <p:cNvSpPr txBox="1">
            <a:spLocks noChangeArrowheads="1"/>
          </p:cNvSpPr>
          <p:nvPr>
            <p:custDataLst>
              <p:tags r:id="rId6"/>
            </p:custDataLst>
          </p:nvPr>
        </p:nvSpPr>
        <p:spPr bwMode="auto">
          <a:xfrm>
            <a:off x="416495" y="6021288"/>
            <a:ext cx="6825679"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the price is hospital or retail pharmacy purchased price</a:t>
            </a:r>
            <a:endParaRPr lang="en-US" altLang="zh-CN" sz="1000" i="1">
              <a:latin typeface="Verdana" pitchFamily="34" charset="0"/>
            </a:endParaRPr>
          </a:p>
        </p:txBody>
      </p:sp>
      <p:sp>
        <p:nvSpPr>
          <p:cNvPr id="29" name="标题 28"/>
          <p:cNvSpPr>
            <a:spLocks noGrp="1"/>
          </p:cNvSpPr>
          <p:nvPr>
            <p:ph type="title"/>
            <p:custDataLst>
              <p:tags r:id="rId7"/>
            </p:custDataLst>
          </p:nvPr>
        </p:nvSpPr>
        <p:spPr/>
        <p:txBody>
          <a:bodyPr/>
          <a:lstStyle/>
          <a:p>
            <a:r>
              <a:rPr lang="en-US" altLang="zh-CN" smtClean="0"/>
              <a:t>Insulin has total 7.9 Bn sales value and 112 Mn volumes in 13Q2MAT and cartridge/penfill from hospitals covers the majority share</a:t>
            </a:r>
            <a:endParaRPr lang="zh-CN" altLang="en-US"/>
          </a:p>
        </p:txBody>
      </p:sp>
      <p:sp>
        <p:nvSpPr>
          <p:cNvPr id="41" name="矩形 40"/>
          <p:cNvSpPr/>
          <p:nvPr>
            <p:custDataLst>
              <p:tags r:id="rId8"/>
            </p:custDataLst>
          </p:nvPr>
        </p:nvSpPr>
        <p:spPr>
          <a:xfrm>
            <a:off x="416496" y="1052736"/>
            <a:ext cx="3940502" cy="692497"/>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Sales Value in 13Q2 MAT</a:t>
            </a:r>
          </a:p>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(TOTAL 7.9 billion RMB ) </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sp>
        <p:nvSpPr>
          <p:cNvPr id="19" name="矩形 18"/>
          <p:cNvSpPr/>
          <p:nvPr>
            <p:custDataLst>
              <p:tags r:id="rId9"/>
            </p:custDataLst>
          </p:nvPr>
        </p:nvSpPr>
        <p:spPr>
          <a:xfrm>
            <a:off x="5081944" y="1052736"/>
            <a:ext cx="3831868" cy="692497"/>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in 13Q2 MAT</a:t>
            </a:r>
          </a:p>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(TOTAL 112 million volumes (</a:t>
            </a:r>
            <a:r>
              <a:rPr lang="zh-CN" altLang="en-US" sz="1300" b="1" smtClean="0">
                <a:solidFill>
                  <a:srgbClr val="111111"/>
                </a:solidFill>
              </a:rPr>
              <a:t>支数</a:t>
            </a:r>
            <a:r>
              <a:rPr lang="en-US" altLang="zh-CN" sz="1300" b="1" smtClean="0">
                <a:solidFill>
                  <a:srgbClr val="111111"/>
                </a:solidFill>
              </a:rPr>
              <a:t>)) </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20" name="对象 19"/>
          <p:cNvGraphicFramePr>
            <a:graphicFrameLocks noChangeAspect="1"/>
          </p:cNvGraphicFramePr>
          <p:nvPr>
            <p:custDataLst>
              <p:tags r:id="rId10"/>
            </p:custDataLst>
          </p:nvPr>
        </p:nvGraphicFramePr>
        <p:xfrm>
          <a:off x="392112" y="1854200"/>
          <a:ext cx="3933825" cy="3095625"/>
        </p:xfrm>
        <a:graphic>
          <a:graphicData uri="http://schemas.openxmlformats.org/presentationml/2006/ole">
            <mc:AlternateContent>
              <mc:Choice xmlns:v="urn:schemas-microsoft-com:vml" Requires="v">
                <p:oleObj spid="_x0000_s1042" name="图表" r:id="rId11" imgW="3933825" imgH="3095625" progId="MSGraph.Chart.8">
                  <p:embed/>
                </p:oleObj>
              </mc:Choice>
              <mc:Fallback>
                <p:oleObj name="图表" r:id="rId11" imgW="3933825" imgH="3095625" progId="MSGraph.Chart.8">
                  <p:embed/>
                  <p:pic>
                    <p:nvPicPr>
                      <p:cNvPr id="0" name="OLE substitute image"/>
                      <p:cNvPicPr/>
                      <p:nvPr/>
                    </p:nvPicPr>
                    <p:blipFill>
                      <a:blip r:embed="rId12">
                        <a:extLst>
                          <a:ext uri="{28A0092B-C50C-407E-A947-70E740481C1C}">
                            <a14:useLocalDpi xmlns:a14="http://schemas.microsoft.com/office/drawing/2010/main" val="0"/>
                          </a:ext>
                        </a:extLst>
                      </a:blip>
                      <a:stretch>
                        <a:fillRect/>
                      </a:stretch>
                    </p:blipFill>
                    <p:spPr>
                      <a:xfrm>
                        <a:off x="392112" y="1854200"/>
                        <a:ext cx="3933825" cy="3095625"/>
                      </a:xfrm>
                      <a:prstGeom prst="rect">
                        <a:avLst/>
                      </a:prstGeom>
                      <a:noFill/>
                    </p:spPr>
                  </p:pic>
                </p:oleObj>
              </mc:Fallback>
            </mc:AlternateContent>
          </a:graphicData>
        </a:graphic>
      </p:graphicFrame>
      <p:sp>
        <p:nvSpPr>
          <p:cNvPr id="79" name="矩形 78"/>
          <p:cNvSpPr/>
          <p:nvPr>
            <p:custDataLst>
              <p:tags r:id="rId13"/>
            </p:custDataLst>
          </p:nvPr>
        </p:nvSpPr>
        <p:spPr bwMode="auto">
          <a:xfrm>
            <a:off x="3152775" y="4713287"/>
            <a:ext cx="261937" cy="160337"/>
          </a:xfrm>
          <a:prstGeom prst="rect">
            <a:avLst/>
          </a:prstGeom>
          <a:solidFill>
            <a:srgbClr val="C3CFE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625EB9D-3236-443A-B4A4-1B4E3039A09A}" type="datetime'''''''4%'''''''''''''''''''''''''''''''''''''''''''''''''''">
              <a:rPr lang="en-US" altLang="zh-CN" sz="1050" smtClean="0">
                <a:solidFill>
                  <a:schemeClr val="tx1"/>
                </a:solidFill>
                <a:latin typeface="Verdana"/>
                <a:sym typeface="Verdana"/>
              </a:rPr>
              <a:pPr algn="ctr"/>
              <a:t>4%</a:t>
            </a:fld>
            <a:endParaRPr lang="en-US" altLang="zh-CN" sz="1050" smtClean="0">
              <a:solidFill>
                <a:schemeClr val="tx1"/>
              </a:solidFill>
              <a:latin typeface="Verdana"/>
              <a:sym typeface="Verdana"/>
            </a:endParaRPr>
          </a:p>
        </p:txBody>
      </p:sp>
      <p:sp>
        <p:nvSpPr>
          <p:cNvPr id="21" name="矩形 20"/>
          <p:cNvSpPr/>
          <p:nvPr>
            <p:custDataLst>
              <p:tags r:id="rId14"/>
            </p:custDataLst>
          </p:nvPr>
        </p:nvSpPr>
        <p:spPr bwMode="auto">
          <a:xfrm>
            <a:off x="1101725" y="4975225"/>
            <a:ext cx="6286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A16F5CF-1D29-4E85-A6C4-6AF67E3867B8}" type="datetime'H''''''''''''''o''''''''''s''''''''''''''p''''i''''t''al'''''">
              <a:rPr lang="en-US" altLang="zh-CN" sz="1200" smtClean="0">
                <a:solidFill>
                  <a:schemeClr val="tx1"/>
                </a:solidFill>
                <a:latin typeface="Verdana"/>
                <a:sym typeface="Verdana"/>
              </a:rPr>
              <a:pPr algn="ctr"/>
              <a:t>Hospital</a:t>
            </a:fld>
            <a:endParaRPr lang="en-US" altLang="zh-CN" sz="1200" smtClean="0">
              <a:solidFill>
                <a:schemeClr val="tx1"/>
              </a:solidFill>
              <a:latin typeface="Verdana"/>
              <a:sym typeface="Verdana"/>
            </a:endParaRPr>
          </a:p>
        </p:txBody>
      </p:sp>
      <p:sp>
        <p:nvSpPr>
          <p:cNvPr id="49" name="矩形 48"/>
          <p:cNvSpPr/>
          <p:nvPr>
            <p:custDataLst>
              <p:tags r:id="rId15"/>
            </p:custDataLst>
          </p:nvPr>
        </p:nvSpPr>
        <p:spPr bwMode="auto">
          <a:xfrm>
            <a:off x="2654300" y="4975225"/>
            <a:ext cx="12573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F2DE293-2297-42AE-956E-61E84EBAEC3A}" type="datetime'''R''e''''t''''ail ''''p''h''''ar''''m''''ac''''''''''y'''">
              <a:rPr lang="en-US" altLang="zh-CN" sz="1200" smtClean="0">
                <a:solidFill>
                  <a:schemeClr val="tx1"/>
                </a:solidFill>
                <a:latin typeface="Verdana"/>
                <a:sym typeface="Verdana"/>
              </a:rPr>
              <a:pPr algn="ctr"/>
              <a:t>Retail pharmacy</a:t>
            </a:fld>
            <a:endParaRPr lang="en-US" altLang="zh-CN" sz="1200" smtClean="0">
              <a:solidFill>
                <a:schemeClr val="tx1"/>
              </a:solidFill>
              <a:latin typeface="Verdana"/>
              <a:sym typeface="Verdana"/>
            </a:endParaRPr>
          </a:p>
        </p:txBody>
      </p:sp>
      <p:sp>
        <p:nvSpPr>
          <p:cNvPr id="33" name="矩形 32"/>
          <p:cNvSpPr/>
          <p:nvPr>
            <p:custDataLst>
              <p:tags r:id="rId16"/>
            </p:custDataLst>
          </p:nvPr>
        </p:nvSpPr>
        <p:spPr bwMode="gray">
          <a:xfrm>
            <a:off x="1243012" y="3255962"/>
            <a:ext cx="346075" cy="1603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4242D2E-F3CD-4F9B-8B9A-B7AD9380B9A6}" type="datetime'''''''''''''''9''''''''''''''''''7''''''''''''''''''%'''''''">
              <a:rPr lang="en-US" altLang="zh-CN" sz="1050" smtClean="0">
                <a:solidFill>
                  <a:schemeClr val="bg1"/>
                </a:solidFill>
                <a:latin typeface="Verdana"/>
                <a:sym typeface="Verdana"/>
              </a:rPr>
              <a:pPr algn="ctr"/>
              <a:t>97%</a:t>
            </a:fld>
            <a:endParaRPr lang="en-US" altLang="zh-CN" sz="1050" smtClean="0">
              <a:solidFill>
                <a:schemeClr val="bg1"/>
              </a:solidFill>
              <a:latin typeface="Verdana"/>
              <a:sym typeface="Verdana"/>
            </a:endParaRPr>
          </a:p>
        </p:txBody>
      </p:sp>
      <p:sp>
        <p:nvSpPr>
          <p:cNvPr id="27" name="矩形 26"/>
          <p:cNvSpPr/>
          <p:nvPr>
            <p:custDataLst>
              <p:tags r:id="rId17"/>
            </p:custDataLst>
          </p:nvPr>
        </p:nvSpPr>
        <p:spPr bwMode="auto">
          <a:xfrm>
            <a:off x="828675" y="1741487"/>
            <a:ext cx="117633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0E4C988-BEF4-4D40-B00F-FFF8238CEF82}" type="datetime'''''''''6,2''9''''8'''',''''294'''''''''''''''''''',03''''''7'">
              <a:rPr lang="en-US" altLang="zh-CN" sz="1200" smtClean="0">
                <a:solidFill>
                  <a:schemeClr val="tx1"/>
                </a:solidFill>
                <a:latin typeface="Verdana"/>
                <a:sym typeface="Verdana"/>
              </a:rPr>
              <a:pPr algn="ctr"/>
              <a:t>6,298,294,037</a:t>
            </a:fld>
            <a:endParaRPr lang="en-US" altLang="zh-CN" sz="1200" smtClean="0">
              <a:solidFill>
                <a:schemeClr val="tx1"/>
              </a:solidFill>
              <a:latin typeface="Verdana"/>
              <a:sym typeface="Verdana"/>
            </a:endParaRPr>
          </a:p>
        </p:txBody>
      </p:sp>
      <p:sp>
        <p:nvSpPr>
          <p:cNvPr id="75" name="矩形 74"/>
          <p:cNvSpPr/>
          <p:nvPr>
            <p:custDataLst>
              <p:tags r:id="rId18"/>
            </p:custDataLst>
          </p:nvPr>
        </p:nvSpPr>
        <p:spPr bwMode="gray">
          <a:xfrm>
            <a:off x="3100387" y="43513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2DDDACE-25BC-41E0-9D2D-9D4B7F6C3569}" type="datetime'''''''''9''''''''''''''''''''''''''''''''''''''6''''''%'">
              <a:rPr lang="en-US" altLang="zh-CN" sz="1100" smtClean="0">
                <a:solidFill>
                  <a:schemeClr val="bg1"/>
                </a:solidFill>
                <a:latin typeface="Verdana"/>
                <a:sym typeface="Verdana"/>
              </a:rPr>
              <a:pPr algn="ctr"/>
              <a:t>96%</a:t>
            </a:fld>
            <a:endParaRPr lang="en-US" altLang="zh-CN" sz="1100" smtClean="0">
              <a:solidFill>
                <a:schemeClr val="bg1"/>
              </a:solidFill>
              <a:latin typeface="Verdana"/>
              <a:sym typeface="Verdana"/>
            </a:endParaRPr>
          </a:p>
        </p:txBody>
      </p:sp>
      <p:sp>
        <p:nvSpPr>
          <p:cNvPr id="31" name="矩形 30"/>
          <p:cNvSpPr/>
          <p:nvPr>
            <p:custDataLst>
              <p:tags r:id="rId19"/>
            </p:custDataLst>
          </p:nvPr>
        </p:nvSpPr>
        <p:spPr bwMode="auto">
          <a:xfrm>
            <a:off x="2695575" y="3884612"/>
            <a:ext cx="117633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F975C6B-8E2F-48E9-A88E-94936A1CFD8E}" type="datetime'1'''''''',''''''''581'',0''''''''''1''2'''',0''''''''''00'">
              <a:rPr lang="en-US" altLang="zh-CN" sz="1200" smtClean="0">
                <a:solidFill>
                  <a:schemeClr val="tx1"/>
                </a:solidFill>
                <a:latin typeface="Verdana"/>
                <a:sym typeface="Verdana"/>
              </a:rPr>
              <a:pPr algn="ctr"/>
              <a:t>1,581,012,000</a:t>
            </a:fld>
            <a:endParaRPr lang="en-US" altLang="zh-CN" sz="1200" smtClean="0">
              <a:solidFill>
                <a:schemeClr val="tx1"/>
              </a:solidFill>
              <a:latin typeface="Verdana"/>
              <a:sym typeface="Verdana"/>
            </a:endParaRPr>
          </a:p>
        </p:txBody>
      </p:sp>
      <p:sp>
        <p:nvSpPr>
          <p:cNvPr id="58" name="矩形 57"/>
          <p:cNvSpPr/>
          <p:nvPr>
            <p:custDataLst>
              <p:tags r:id="rId20"/>
            </p:custDataLst>
          </p:nvPr>
        </p:nvSpPr>
        <p:spPr bwMode="auto">
          <a:xfrm>
            <a:off x="1285875" y="4684712"/>
            <a:ext cx="261937" cy="160337"/>
          </a:xfrm>
          <a:prstGeom prst="rect">
            <a:avLst/>
          </a:prstGeom>
          <a:solidFill>
            <a:srgbClr val="C3CFE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867D83B-0F50-491F-91A9-C8F0E45CFA7D}" type="datetime'''''''''''''''''''''''3''%'''''''''''">
              <a:rPr lang="en-US" altLang="zh-CN" sz="1050" smtClean="0">
                <a:solidFill>
                  <a:schemeClr val="tx1"/>
                </a:solidFill>
                <a:latin typeface="Verdana"/>
                <a:sym typeface="Verdana"/>
              </a:rPr>
              <a:pPr algn="ctr"/>
              <a:t>3%</a:t>
            </a:fld>
            <a:endParaRPr lang="en-US" altLang="zh-CN" sz="1050" smtClean="0">
              <a:solidFill>
                <a:schemeClr val="tx1"/>
              </a:solidFill>
              <a:latin typeface="Verdana"/>
              <a:sym typeface="Verdana"/>
            </a:endParaRPr>
          </a:p>
        </p:txBody>
      </p:sp>
      <p:sp>
        <p:nvSpPr>
          <p:cNvPr id="86" name="矩形 85"/>
          <p:cNvSpPr/>
          <p:nvPr>
            <p:custDataLst>
              <p:tags r:id="rId21"/>
            </p:custDataLst>
          </p:nvPr>
        </p:nvSpPr>
        <p:spPr bwMode="auto">
          <a:xfrm>
            <a:off x="2828925" y="5572125"/>
            <a:ext cx="214312" cy="160337"/>
          </a:xfrm>
          <a:prstGeom prst="rect">
            <a:avLst/>
          </a:prstGeom>
          <a:solidFill>
            <a:srgbClr val="C3CFE1"/>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85" name="矩形 84"/>
          <p:cNvSpPr/>
          <p:nvPr>
            <p:custDataLst>
              <p:tags r:id="rId22"/>
            </p:custDataLst>
          </p:nvPr>
        </p:nvSpPr>
        <p:spPr bwMode="auto">
          <a:xfrm>
            <a:off x="1223962" y="5572125"/>
            <a:ext cx="214312" cy="160337"/>
          </a:xfrm>
          <a:prstGeom prst="rect">
            <a:avLst/>
          </a:prstGeom>
          <a:solidFill>
            <a:srgbClr val="00528A"/>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 name="矩形 23"/>
          <p:cNvSpPr/>
          <p:nvPr>
            <p:custDataLst>
              <p:tags r:id="rId23"/>
            </p:custDataLst>
          </p:nvPr>
        </p:nvSpPr>
        <p:spPr bwMode="auto">
          <a:xfrm>
            <a:off x="1489075" y="5567362"/>
            <a:ext cx="12382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FBAD788-ADED-48D9-A89F-D42063A27377}" type="datetime'C''art''''''r''''''id''''g''e''''/Pe''nfil''l'''''''''">
              <a:rPr lang="en-US" altLang="zh-CN" sz="1200" smtClean="0">
                <a:solidFill>
                  <a:schemeClr val="tx1"/>
                </a:solidFill>
                <a:latin typeface="Verdana"/>
                <a:sym typeface="Verdana"/>
              </a:rPr>
              <a:t>Cartridge/Penfill</a:t>
            </a:fld>
            <a:endParaRPr lang="en-US" altLang="zh-CN" sz="1200" smtClean="0">
              <a:solidFill>
                <a:schemeClr val="tx1"/>
              </a:solidFill>
              <a:latin typeface="Verdana"/>
              <a:sym typeface="Verdana"/>
            </a:endParaRPr>
          </a:p>
        </p:txBody>
      </p:sp>
      <p:sp>
        <p:nvSpPr>
          <p:cNvPr id="54" name="矩形 53"/>
          <p:cNvSpPr/>
          <p:nvPr>
            <p:custDataLst>
              <p:tags r:id="rId24"/>
            </p:custDataLst>
          </p:nvPr>
        </p:nvSpPr>
        <p:spPr bwMode="auto">
          <a:xfrm>
            <a:off x="3094037" y="5567362"/>
            <a:ext cx="2794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2D4B4310-EE3E-46C0-8677-95819AA33198}" type="datetime'''''''''''V''''''''''''''''i''a''''''''''''l'''''''''''">
              <a:rPr lang="en-US" altLang="zh-CN" sz="1200" smtClean="0">
                <a:solidFill>
                  <a:schemeClr val="tx1"/>
                </a:solidFill>
                <a:latin typeface="Verdana"/>
                <a:sym typeface="Verdana"/>
              </a:rPr>
              <a:t>Vial</a:t>
            </a:fld>
            <a:endParaRPr lang="en-US" altLang="zh-CN" sz="1200" smtClean="0">
              <a:solidFill>
                <a:schemeClr val="tx1"/>
              </a:solidFill>
              <a:latin typeface="Verdana"/>
              <a:sym typeface="Verdana"/>
            </a:endParaRPr>
          </a:p>
        </p:txBody>
      </p:sp>
      <p:graphicFrame>
        <p:nvGraphicFramePr>
          <p:cNvPr id="100" name="对象 99"/>
          <p:cNvGraphicFramePr>
            <a:graphicFrameLocks noChangeAspect="1"/>
          </p:cNvGraphicFramePr>
          <p:nvPr>
            <p:custDataLst>
              <p:tags r:id="rId25"/>
            </p:custDataLst>
          </p:nvPr>
        </p:nvGraphicFramePr>
        <p:xfrm>
          <a:off x="4979987" y="1854200"/>
          <a:ext cx="3933825" cy="3095625"/>
        </p:xfrm>
        <a:graphic>
          <a:graphicData uri="http://schemas.openxmlformats.org/presentationml/2006/ole">
            <mc:AlternateContent>
              <mc:Choice xmlns:v="urn:schemas-microsoft-com:vml" Requires="v">
                <p:oleObj spid="_x0000_s1043" name="图表" r:id="rId26" imgW="3933825" imgH="3095625" progId="MSGraph.Chart.8">
                  <p:embed/>
                </p:oleObj>
              </mc:Choice>
              <mc:Fallback>
                <p:oleObj name="图表" r:id="rId26" imgW="3933825" imgH="3095625" progId="MSGraph.Chart.8">
                  <p:embed/>
                  <p:pic>
                    <p:nvPicPr>
                      <p:cNvPr id="0" name="OLE substitute image"/>
                      <p:cNvPicPr/>
                      <p:nvPr/>
                    </p:nvPicPr>
                    <p:blipFill>
                      <a:blip r:embed="rId27">
                        <a:extLst>
                          <a:ext uri="{28A0092B-C50C-407E-A947-70E740481C1C}">
                            <a14:useLocalDpi xmlns:a14="http://schemas.microsoft.com/office/drawing/2010/main" val="0"/>
                          </a:ext>
                        </a:extLst>
                      </a:blip>
                      <a:stretch>
                        <a:fillRect/>
                      </a:stretch>
                    </p:blipFill>
                    <p:spPr>
                      <a:xfrm>
                        <a:off x="4979987" y="1854200"/>
                        <a:ext cx="3933825" cy="3095625"/>
                      </a:xfrm>
                      <a:prstGeom prst="rect">
                        <a:avLst/>
                      </a:prstGeom>
                      <a:noFill/>
                    </p:spPr>
                  </p:pic>
                </p:oleObj>
              </mc:Fallback>
            </mc:AlternateContent>
          </a:graphicData>
        </a:graphic>
      </p:graphicFrame>
      <p:sp>
        <p:nvSpPr>
          <p:cNvPr id="101" name="矩形 100"/>
          <p:cNvSpPr/>
          <p:nvPr>
            <p:custDataLst>
              <p:tags r:id="rId28"/>
            </p:custDataLst>
          </p:nvPr>
        </p:nvSpPr>
        <p:spPr bwMode="auto">
          <a:xfrm>
            <a:off x="7740650" y="4699000"/>
            <a:ext cx="261937" cy="160337"/>
          </a:xfrm>
          <a:prstGeom prst="rect">
            <a:avLst/>
          </a:prstGeom>
          <a:solidFill>
            <a:srgbClr val="B5EF7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34F02A2-1D24-4392-9902-DE80EFAC2AC5}" type="datetime'''''''''''''''''''8''''%'''''''''">
              <a:rPr lang="en-US" altLang="zh-CN" sz="1050" smtClean="0">
                <a:solidFill>
                  <a:schemeClr val="tx1"/>
                </a:solidFill>
                <a:latin typeface="Verdana"/>
                <a:sym typeface="Verdana"/>
              </a:rPr>
              <a:pPr algn="ctr"/>
              <a:t>8%</a:t>
            </a:fld>
            <a:endParaRPr lang="en-US" altLang="zh-CN" sz="1050" smtClean="0">
              <a:solidFill>
                <a:schemeClr val="tx1"/>
              </a:solidFill>
              <a:latin typeface="Verdana"/>
              <a:sym typeface="Verdana"/>
            </a:endParaRPr>
          </a:p>
        </p:txBody>
      </p:sp>
      <p:sp>
        <p:nvSpPr>
          <p:cNvPr id="102" name="矩形 101"/>
          <p:cNvSpPr/>
          <p:nvPr>
            <p:custDataLst>
              <p:tags r:id="rId29"/>
            </p:custDataLst>
          </p:nvPr>
        </p:nvSpPr>
        <p:spPr bwMode="auto">
          <a:xfrm>
            <a:off x="5689600" y="4960937"/>
            <a:ext cx="6286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9CCD23E-0108-4BE0-BDB1-472EFD63BDB6}" type="datetime'''''''''''H''''''o''''''''''''''s''''p''''''''it''al'''''''">
              <a:rPr lang="en-US" altLang="zh-CN" sz="1200" smtClean="0">
                <a:solidFill>
                  <a:schemeClr val="tx1"/>
                </a:solidFill>
                <a:latin typeface="Verdana"/>
                <a:sym typeface="Verdana"/>
              </a:rPr>
              <a:pPr algn="ctr"/>
              <a:t>Hospital</a:t>
            </a:fld>
            <a:endParaRPr lang="en-US" altLang="zh-CN" sz="1200" smtClean="0">
              <a:solidFill>
                <a:schemeClr val="tx1"/>
              </a:solidFill>
              <a:latin typeface="Verdana"/>
              <a:sym typeface="Verdana"/>
            </a:endParaRPr>
          </a:p>
        </p:txBody>
      </p:sp>
      <p:sp>
        <p:nvSpPr>
          <p:cNvPr id="103" name="矩形 102"/>
          <p:cNvSpPr/>
          <p:nvPr>
            <p:custDataLst>
              <p:tags r:id="rId30"/>
            </p:custDataLst>
          </p:nvPr>
        </p:nvSpPr>
        <p:spPr bwMode="auto">
          <a:xfrm>
            <a:off x="7242175" y="4960937"/>
            <a:ext cx="12573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B199578-2B36-4252-B131-5D0BF97BB039}" type="datetime'''R''''e''t''''''''''''''a''il'' ''''''ph''a''''rm''''''acy'''">
              <a:rPr lang="en-US" altLang="zh-CN" sz="1200" smtClean="0">
                <a:solidFill>
                  <a:schemeClr val="tx1"/>
                </a:solidFill>
                <a:latin typeface="Verdana"/>
                <a:sym typeface="Verdana"/>
              </a:rPr>
              <a:pPr algn="ctr"/>
              <a:t>Retail pharmacy</a:t>
            </a:fld>
            <a:endParaRPr lang="en-US" altLang="zh-CN" sz="1200" smtClean="0">
              <a:solidFill>
                <a:schemeClr val="tx1"/>
              </a:solidFill>
              <a:latin typeface="Verdana"/>
              <a:sym typeface="Verdana"/>
            </a:endParaRPr>
          </a:p>
        </p:txBody>
      </p:sp>
      <p:sp>
        <p:nvSpPr>
          <p:cNvPr id="104" name="矩形 103"/>
          <p:cNvSpPr/>
          <p:nvPr>
            <p:custDataLst>
              <p:tags r:id="rId31"/>
            </p:custDataLst>
          </p:nvPr>
        </p:nvSpPr>
        <p:spPr bwMode="gray">
          <a:xfrm>
            <a:off x="5830887" y="3160712"/>
            <a:ext cx="346075" cy="1603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BB31CFE-9D2A-49E0-8CD9-8F62646CE5CB}" type="datetime'''''9''''''''''''''0''''''''''''''''%'''">
              <a:rPr lang="en-US" altLang="zh-CN" sz="1050" smtClean="0">
                <a:solidFill>
                  <a:schemeClr val="bg1"/>
                </a:solidFill>
                <a:latin typeface="Verdana"/>
                <a:sym typeface="Verdana"/>
              </a:rPr>
              <a:pPr algn="ctr"/>
              <a:t>90%</a:t>
            </a:fld>
            <a:endParaRPr lang="en-US" altLang="zh-CN" sz="1050" smtClean="0">
              <a:solidFill>
                <a:schemeClr val="bg1"/>
              </a:solidFill>
              <a:latin typeface="Verdana"/>
              <a:sym typeface="Verdana"/>
            </a:endParaRPr>
          </a:p>
        </p:txBody>
      </p:sp>
      <p:sp>
        <p:nvSpPr>
          <p:cNvPr id="105" name="矩形 104"/>
          <p:cNvSpPr/>
          <p:nvPr>
            <p:custDataLst>
              <p:tags r:id="rId32"/>
            </p:custDataLst>
          </p:nvPr>
        </p:nvSpPr>
        <p:spPr bwMode="auto">
          <a:xfrm>
            <a:off x="5540375" y="1741487"/>
            <a:ext cx="9271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E8D1BAE-2CDC-4AFE-834D-2D4EB82C32F4}" type="datetime'''''8''8'''''',6''''1''0'''',''''''''''''8''2''''''''6'''''''">
              <a:rPr lang="en-US" altLang="zh-CN" sz="1200" smtClean="0">
                <a:solidFill>
                  <a:schemeClr val="tx1"/>
                </a:solidFill>
                <a:latin typeface="Verdana"/>
                <a:sym typeface="Verdana"/>
              </a:rPr>
              <a:pPr algn="ctr"/>
              <a:t>88,610,826</a:t>
            </a:fld>
            <a:endParaRPr lang="en-US" altLang="zh-CN" sz="1200" smtClean="0">
              <a:solidFill>
                <a:schemeClr val="tx1"/>
              </a:solidFill>
              <a:latin typeface="Verdana"/>
              <a:sym typeface="Verdana"/>
            </a:endParaRPr>
          </a:p>
        </p:txBody>
      </p:sp>
      <p:sp>
        <p:nvSpPr>
          <p:cNvPr id="106" name="矩形 105"/>
          <p:cNvSpPr/>
          <p:nvPr>
            <p:custDataLst>
              <p:tags r:id="rId33"/>
            </p:custDataLst>
          </p:nvPr>
        </p:nvSpPr>
        <p:spPr bwMode="gray">
          <a:xfrm>
            <a:off x="7688262" y="43132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A7CF97D-F453-4AA5-B983-565AA7D7923C}" type="datetime'''''''''''''92''''''''''''''''''''''''%'''''''''''''''''''''">
              <a:rPr lang="en-US" altLang="zh-CN" sz="1100" smtClean="0">
                <a:solidFill>
                  <a:schemeClr val="bg1"/>
                </a:solidFill>
                <a:latin typeface="Verdana"/>
                <a:sym typeface="Verdana"/>
              </a:rPr>
              <a:pPr algn="ctr"/>
              <a:t>92%</a:t>
            </a:fld>
            <a:endParaRPr lang="en-US" altLang="zh-CN" sz="1100" smtClean="0">
              <a:solidFill>
                <a:schemeClr val="bg1"/>
              </a:solidFill>
              <a:latin typeface="Verdana"/>
              <a:sym typeface="Verdana"/>
            </a:endParaRPr>
          </a:p>
        </p:txBody>
      </p:sp>
      <p:sp>
        <p:nvSpPr>
          <p:cNvPr id="107" name="矩形 106"/>
          <p:cNvSpPr/>
          <p:nvPr>
            <p:custDataLst>
              <p:tags r:id="rId34"/>
            </p:custDataLst>
          </p:nvPr>
        </p:nvSpPr>
        <p:spPr bwMode="auto">
          <a:xfrm>
            <a:off x="7407275" y="3836987"/>
            <a:ext cx="9271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852FB41-AE68-4BDF-A7B2-0812191E7085}" type="datetime'2''''''''''''3,''72''''5,''1''''''''''''''''''1''6'''''''">
              <a:rPr lang="en-US" altLang="zh-CN" sz="1200" smtClean="0">
                <a:solidFill>
                  <a:schemeClr val="tx1"/>
                </a:solidFill>
                <a:latin typeface="Verdana"/>
                <a:sym typeface="Verdana"/>
              </a:rPr>
              <a:pPr algn="ctr"/>
              <a:t>23,725,116</a:t>
            </a:fld>
            <a:endParaRPr lang="en-US" altLang="zh-CN" sz="1200" smtClean="0">
              <a:solidFill>
                <a:schemeClr val="tx1"/>
              </a:solidFill>
              <a:latin typeface="Verdana"/>
              <a:sym typeface="Verdana"/>
            </a:endParaRPr>
          </a:p>
        </p:txBody>
      </p:sp>
      <p:sp>
        <p:nvSpPr>
          <p:cNvPr id="108" name="矩形 107"/>
          <p:cNvSpPr/>
          <p:nvPr>
            <p:custDataLst>
              <p:tags r:id="rId35"/>
            </p:custDataLst>
          </p:nvPr>
        </p:nvSpPr>
        <p:spPr bwMode="auto">
          <a:xfrm>
            <a:off x="5830887" y="4589462"/>
            <a:ext cx="346075" cy="1603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938E102-3472-4C1C-B467-3D3B4AC52562}" type="datetime'''''''''1''''''''''''''''0''''''%'''''''''''''''''''''''''">
              <a:rPr lang="en-US" altLang="zh-CN" sz="1050" smtClean="0">
                <a:solidFill>
                  <a:schemeClr val="tx1"/>
                </a:solidFill>
                <a:latin typeface="Verdana"/>
                <a:sym typeface="Verdana"/>
              </a:rPr>
              <a:pPr algn="ctr"/>
              <a:t>10%</a:t>
            </a:fld>
            <a:endParaRPr lang="en-US" altLang="zh-CN" sz="1050" smtClean="0">
              <a:solidFill>
                <a:schemeClr val="tx1"/>
              </a:solidFill>
              <a:latin typeface="Verdana"/>
              <a:sym typeface="Verdana"/>
            </a:endParaRPr>
          </a:p>
        </p:txBody>
      </p:sp>
      <p:sp>
        <p:nvSpPr>
          <p:cNvPr id="109" name="矩形 108"/>
          <p:cNvSpPr/>
          <p:nvPr>
            <p:custDataLst>
              <p:tags r:id="rId36"/>
            </p:custDataLst>
          </p:nvPr>
        </p:nvSpPr>
        <p:spPr bwMode="auto">
          <a:xfrm>
            <a:off x="7416800" y="5572125"/>
            <a:ext cx="214312" cy="160337"/>
          </a:xfrm>
          <a:prstGeom prst="rect">
            <a:avLst/>
          </a:prstGeom>
          <a:solidFill>
            <a:srgbClr val="B5EF7A"/>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10" name="矩形 109"/>
          <p:cNvSpPr/>
          <p:nvPr>
            <p:custDataLst>
              <p:tags r:id="rId37"/>
            </p:custDataLst>
          </p:nvPr>
        </p:nvSpPr>
        <p:spPr bwMode="auto">
          <a:xfrm>
            <a:off x="5811837" y="5572125"/>
            <a:ext cx="214312" cy="160337"/>
          </a:xfrm>
          <a:prstGeom prst="rect">
            <a:avLst/>
          </a:prstGeom>
          <a:solidFill>
            <a:srgbClr val="007770"/>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11" name="矩形 110"/>
          <p:cNvSpPr/>
          <p:nvPr>
            <p:custDataLst>
              <p:tags r:id="rId38"/>
            </p:custDataLst>
          </p:nvPr>
        </p:nvSpPr>
        <p:spPr bwMode="auto">
          <a:xfrm>
            <a:off x="6076950" y="5567362"/>
            <a:ext cx="12382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E8181BE-6D71-413D-8CB3-082F79262CFE}" type="datetime'''Ca''''rt''''ridg''e/''''''''''P''en''''''f''ill'''">
              <a:rPr lang="en-US" altLang="zh-CN" sz="1200" smtClean="0">
                <a:solidFill>
                  <a:schemeClr val="tx1"/>
                </a:solidFill>
                <a:latin typeface="Verdana"/>
                <a:sym typeface="Verdana"/>
              </a:rPr>
              <a:t>Cartridge/Penfill</a:t>
            </a:fld>
            <a:endParaRPr lang="en-US" altLang="zh-CN" sz="1200" smtClean="0">
              <a:solidFill>
                <a:schemeClr val="tx1"/>
              </a:solidFill>
              <a:latin typeface="Verdana"/>
              <a:sym typeface="Verdana"/>
            </a:endParaRPr>
          </a:p>
        </p:txBody>
      </p:sp>
      <p:sp>
        <p:nvSpPr>
          <p:cNvPr id="112" name="矩形 111"/>
          <p:cNvSpPr/>
          <p:nvPr>
            <p:custDataLst>
              <p:tags r:id="rId39"/>
            </p:custDataLst>
          </p:nvPr>
        </p:nvSpPr>
        <p:spPr bwMode="auto">
          <a:xfrm>
            <a:off x="7681912" y="5567362"/>
            <a:ext cx="2794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2CC8D246-0D90-42DD-BC09-4EC85BD568BB}" type="datetime'''''''''''''''V''''''''i''''''''''''''''''''''''''''''a''l'">
              <a:rPr lang="en-US" altLang="zh-CN" sz="1200" smtClean="0">
                <a:solidFill>
                  <a:schemeClr val="tx1"/>
                </a:solidFill>
                <a:latin typeface="Verdana"/>
                <a:sym typeface="Verdana"/>
              </a:rPr>
              <a:t>Vial</a:t>
            </a:fld>
            <a:endParaRPr lang="en-US" altLang="zh-CN" sz="1200" smtClean="0">
              <a:solidFill>
                <a:schemeClr val="tx1"/>
              </a:solidFill>
              <a:latin typeface="Verdana"/>
              <a:sym typeface="Verdana"/>
            </a:endParaRPr>
          </a:p>
        </p:txBody>
      </p:sp>
      <p:sp>
        <p:nvSpPr>
          <p:cNvPr id="35" name="Footer Placeholder 3"/>
          <p:cNvSpPr>
            <a:spLocks noGrp="1"/>
          </p:cNvSpPr>
          <p:nvPr>
            <p:ph type="ftr" sz="quarter" idx="3"/>
            <p:custDataLst>
              <p:tags r:id="rId40"/>
            </p:custDataLst>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13</a:t>
            </a:fld>
            <a:endParaRPr lang="en-US" altLang="en-US">
              <a:solidFill>
                <a:srgbClr val="002868"/>
              </a:solidFil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4"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900">
              <a:latin typeface="Verdana"/>
              <a:sym typeface="Verdana"/>
            </a:endParaRPr>
          </a:p>
        </p:txBody>
      </p:sp>
      <p:sp>
        <p:nvSpPr>
          <p:cNvPr id="3081" name="Text Box 5"/>
          <p:cNvSpPr txBox="1">
            <a:spLocks noChangeArrowheads="1"/>
          </p:cNvSpPr>
          <p:nvPr>
            <p:custDataLst>
              <p:tags r:id="rId6"/>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
        <p:nvSpPr>
          <p:cNvPr id="29" name="标题 28"/>
          <p:cNvSpPr>
            <a:spLocks noGrp="1"/>
          </p:cNvSpPr>
          <p:nvPr>
            <p:ph type="title"/>
            <p:custDataLst>
              <p:tags r:id="rId7"/>
            </p:custDataLst>
          </p:nvPr>
        </p:nvSpPr>
        <p:spPr/>
        <p:txBody>
          <a:bodyPr/>
          <a:lstStyle/>
          <a:p>
            <a:r>
              <a:rPr lang="en-US" altLang="zh-CN" smtClean="0"/>
              <a:t>Sales Value – 80% market share is from hospitals and among that 97% is cartridge/penfill with more than half (61%) premix insulin</a:t>
            </a:r>
            <a:endParaRPr lang="zh-CN" altLang="en-US"/>
          </a:p>
        </p:txBody>
      </p:sp>
      <p:graphicFrame>
        <p:nvGraphicFramePr>
          <p:cNvPr id="40" name="图表 39"/>
          <p:cNvGraphicFramePr/>
          <p:nvPr/>
        </p:nvGraphicFramePr>
        <p:xfrm>
          <a:off x="416497" y="1257759"/>
          <a:ext cx="3744415" cy="4619513"/>
        </p:xfrm>
        <a:graphic>
          <a:graphicData uri="http://schemas.openxmlformats.org/drawingml/2006/chart">
            <c:chart xmlns:c="http://schemas.openxmlformats.org/drawingml/2006/chart" r:id="rId8"/>
          </a:graphicData>
        </a:graphic>
      </p:graphicFrame>
      <p:sp>
        <p:nvSpPr>
          <p:cNvPr id="41" name="矩形 40"/>
          <p:cNvSpPr/>
          <p:nvPr/>
        </p:nvSpPr>
        <p:spPr>
          <a:xfrm>
            <a:off x="387642" y="1052736"/>
            <a:ext cx="3998210"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Sales Value in 13Q2 MAT </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42" name="图表 41"/>
          <p:cNvGraphicFramePr/>
          <p:nvPr/>
        </p:nvGraphicFramePr>
        <p:xfrm>
          <a:off x="4304928" y="1916832"/>
          <a:ext cx="1944217" cy="4104456"/>
        </p:xfrm>
        <a:graphic>
          <a:graphicData uri="http://schemas.openxmlformats.org/drawingml/2006/chart">
            <c:chart xmlns:c="http://schemas.openxmlformats.org/drawingml/2006/chart" r:id="rId9"/>
          </a:graphicData>
        </a:graphic>
      </p:graphicFrame>
      <p:sp>
        <p:nvSpPr>
          <p:cNvPr id="43" name="矩形 42"/>
          <p:cNvSpPr/>
          <p:nvPr/>
        </p:nvSpPr>
        <p:spPr>
          <a:xfrm>
            <a:off x="4736976" y="1052736"/>
            <a:ext cx="4251342" cy="492443"/>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Sales Value from </a:t>
            </a:r>
            <a:r>
              <a:rPr lang="en-US" altLang="zh-CN" sz="1300" b="1" smtClean="0">
                <a:solidFill>
                  <a:srgbClr val="0070C0"/>
                </a:solidFill>
              </a:rPr>
              <a:t>Hospitals </a:t>
            </a:r>
            <a:r>
              <a:rPr lang="en-US" altLang="zh-CN" sz="1300" b="1" smtClean="0">
                <a:solidFill>
                  <a:srgbClr val="111111"/>
                </a:solidFill>
              </a:rPr>
              <a:t>in 13Q2 MAT</a:t>
            </a:r>
            <a:endParaRPr lang="zh-CN" altLang="en-US" sz="1300" b="1">
              <a:solidFill>
                <a:srgbClr val="111111"/>
              </a:solidFill>
            </a:endParaRPr>
          </a:p>
        </p:txBody>
      </p:sp>
      <p:graphicFrame>
        <p:nvGraphicFramePr>
          <p:cNvPr id="44" name="图表 43"/>
          <p:cNvGraphicFramePr/>
          <p:nvPr/>
        </p:nvGraphicFramePr>
        <p:xfrm>
          <a:off x="6403873" y="1628799"/>
          <a:ext cx="3012374" cy="4638709"/>
        </p:xfrm>
        <a:graphic>
          <a:graphicData uri="http://schemas.openxmlformats.org/drawingml/2006/chart">
            <c:chart xmlns:c="http://schemas.openxmlformats.org/drawingml/2006/chart" r:id="rId10"/>
          </a:graphicData>
        </a:graphic>
      </p:graphicFrame>
      <p:graphicFrame>
        <p:nvGraphicFramePr>
          <p:cNvPr id="45" name="图表 44"/>
          <p:cNvGraphicFramePr/>
          <p:nvPr/>
        </p:nvGraphicFramePr>
        <p:xfrm>
          <a:off x="6997164" y="3212976"/>
          <a:ext cx="1981998" cy="2088232"/>
        </p:xfrm>
        <a:graphic>
          <a:graphicData uri="http://schemas.openxmlformats.org/drawingml/2006/chart">
            <c:chart xmlns:c="http://schemas.openxmlformats.org/drawingml/2006/chart" r:id="rId11"/>
          </a:graphicData>
        </a:graphic>
      </p:graphicFrame>
      <p:cxnSp>
        <p:nvCxnSpPr>
          <p:cNvPr id="47" name="直接连接符 46"/>
          <p:cNvCxnSpPr/>
          <p:nvPr/>
        </p:nvCxnSpPr>
        <p:spPr>
          <a:xfrm flipV="1">
            <a:off x="1856656" y="1916834"/>
            <a:ext cx="2880320" cy="432046"/>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1856656" y="4365104"/>
            <a:ext cx="2448272" cy="648072"/>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rot="16200000">
            <a:off x="5969387" y="2285148"/>
            <a:ext cx="1296144" cy="415498"/>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Cartridge or Penfill</a:t>
            </a:r>
            <a:endParaRPr lang="zh-CN" altLang="en-US" sz="1050" b="1">
              <a:latin typeface="+mj-lt"/>
            </a:endParaRPr>
          </a:p>
        </p:txBody>
      </p:sp>
      <p:sp>
        <p:nvSpPr>
          <p:cNvPr id="16" name="TextBox 15"/>
          <p:cNvSpPr txBox="1"/>
          <p:nvPr/>
        </p:nvSpPr>
        <p:spPr>
          <a:xfrm rot="16200000">
            <a:off x="5903112" y="4238147"/>
            <a:ext cx="1296144"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Syringe</a:t>
            </a:r>
            <a:endParaRPr lang="zh-CN" altLang="en-US" sz="1050" b="1">
              <a:latin typeface="+mj-lt"/>
            </a:endParaRPr>
          </a:p>
        </p:txBody>
      </p:sp>
      <p:sp>
        <p:nvSpPr>
          <p:cNvPr id="18" name="矩形 17"/>
          <p:cNvSpPr/>
          <p:nvPr/>
        </p:nvSpPr>
        <p:spPr>
          <a:xfrm>
            <a:off x="1064568" y="1628800"/>
            <a:ext cx="2092239"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b="1" i="1" u="sng" smtClean="0">
                <a:solidFill>
                  <a:srgbClr val="111111"/>
                </a:solidFill>
              </a:rPr>
              <a:t>TOTAL 7.9 billion RMB</a:t>
            </a:r>
            <a:endParaRPr lang="zh-CN" altLang="en-US" b="1" i="1" u="sng">
              <a:solidFill>
                <a:srgbClr val="111111"/>
              </a:solidFill>
            </a:endParaRPr>
          </a:p>
        </p:txBody>
      </p:sp>
      <p:sp>
        <p:nvSpPr>
          <p:cNvPr id="19"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14</a:t>
            </a:fld>
            <a:endParaRPr lang="en-US" altLang="en-US">
              <a:solidFill>
                <a:srgbClr val="002868"/>
              </a:solidFill>
            </a:endParaRPr>
          </a:p>
        </p:txBody>
      </p:sp>
      <p:sp>
        <p:nvSpPr>
          <p:cNvPr id="27" name="矩形 26"/>
          <p:cNvSpPr/>
          <p:nvPr/>
        </p:nvSpPr>
        <p:spPr>
          <a:xfrm>
            <a:off x="4770027" y="1894782"/>
            <a:ext cx="1016695" cy="2747337"/>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31" name="饼形 30"/>
          <p:cNvSpPr/>
          <p:nvPr/>
        </p:nvSpPr>
        <p:spPr>
          <a:xfrm>
            <a:off x="6997164" y="1700808"/>
            <a:ext cx="1689233" cy="1684122"/>
          </a:xfrm>
          <a:prstGeom prst="pie">
            <a:avLst>
              <a:gd name="adj1" fmla="val 3109234"/>
              <a:gd name="adj2" fmla="val 16200000"/>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solidFill>
                <a:schemeClr val="tx1"/>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8" name="对象 27"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5"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7" name="矩形 6"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000" smtClean="0">
              <a:latin typeface="Verdana"/>
              <a:ea typeface="宋体" charset="-122"/>
              <a:sym typeface="Verdana"/>
            </a:endParaRPr>
          </a:p>
        </p:txBody>
      </p:sp>
      <p:sp>
        <p:nvSpPr>
          <p:cNvPr id="2" name="标题 1"/>
          <p:cNvSpPr>
            <a:spLocks noGrp="1"/>
          </p:cNvSpPr>
          <p:nvPr>
            <p:ph type="title"/>
            <p:custDataLst>
              <p:tags r:id="rId6"/>
            </p:custDataLst>
          </p:nvPr>
        </p:nvSpPr>
        <p:spPr>
          <a:xfrm>
            <a:off x="493581" y="90035"/>
            <a:ext cx="8911960" cy="818685"/>
          </a:xfrm>
        </p:spPr>
        <p:txBody>
          <a:bodyPr/>
          <a:lstStyle/>
          <a:p>
            <a:r>
              <a:rPr lang="en-US" altLang="zh-CN" smtClean="0"/>
              <a:t>Sales Value Share – Novo Nordisk and Sanofi are the most used cartridge/penfill from hospitals respectively for premix and long-acting</a:t>
            </a:r>
            <a:endParaRPr lang="zh-CN" altLang="en-US"/>
          </a:p>
        </p:txBody>
      </p:sp>
      <p:sp>
        <p:nvSpPr>
          <p:cNvPr id="4" name="页脚占位符 3"/>
          <p:cNvSpPr>
            <a:spLocks noGrp="1"/>
          </p:cNvSpPr>
          <p:nvPr>
            <p:ph type="ftr" sz="quarter" idx="3"/>
            <p:custDataLst>
              <p:tags r:id="rId7"/>
            </p:custDataLst>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15</a:t>
            </a:fld>
            <a:endParaRPr lang="en-US" altLang="en-US">
              <a:solidFill>
                <a:srgbClr val="002868"/>
              </a:solidFill>
            </a:endParaRPr>
          </a:p>
        </p:txBody>
      </p:sp>
      <p:sp>
        <p:nvSpPr>
          <p:cNvPr id="5" name="矩形 4"/>
          <p:cNvSpPr/>
          <p:nvPr>
            <p:custDataLst>
              <p:tags r:id="rId8"/>
            </p:custDataLst>
          </p:nvPr>
        </p:nvSpPr>
        <p:spPr>
          <a:xfrm>
            <a:off x="1107815" y="1052736"/>
            <a:ext cx="7289176"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Manufacturers share of Cartridge/Penfill from </a:t>
            </a:r>
            <a:r>
              <a:rPr lang="en-US" altLang="zh-CN" sz="1300" b="1" smtClean="0">
                <a:solidFill>
                  <a:srgbClr val="0070C0"/>
                </a:solidFill>
              </a:rPr>
              <a:t>Hospitals</a:t>
            </a:r>
            <a:r>
              <a:rPr lang="en-US" altLang="zh-CN" sz="1300" b="1" smtClean="0">
                <a:solidFill>
                  <a:srgbClr val="111111"/>
                </a:solidFill>
              </a:rPr>
              <a:t> in 13Q2MAT</a:t>
            </a:r>
          </a:p>
        </p:txBody>
      </p:sp>
      <p:graphicFrame>
        <p:nvGraphicFramePr>
          <p:cNvPr id="8" name="对象 7"/>
          <p:cNvGraphicFramePr>
            <a:graphicFrameLocks noChangeAspect="1"/>
          </p:cNvGraphicFramePr>
          <p:nvPr>
            <p:custDataLst>
              <p:tags r:id="rId9"/>
            </p:custDataLst>
          </p:nvPr>
        </p:nvGraphicFramePr>
        <p:xfrm>
          <a:off x="819150" y="1785937"/>
          <a:ext cx="6829425" cy="3619500"/>
        </p:xfrm>
        <a:graphic>
          <a:graphicData uri="http://schemas.openxmlformats.org/presentationml/2006/ole">
            <mc:AlternateContent>
              <mc:Choice xmlns:v="urn:schemas-microsoft-com:vml" Requires="v">
                <p:oleObj spid="_x0000_s1046" name="图表" r:id="rId10" imgW="6829425" imgH="3619500" progId="MSGraph.Chart.8">
                  <p:embed/>
                </p:oleObj>
              </mc:Choice>
              <mc:Fallback>
                <p:oleObj name="图表" r:id="rId10" imgW="6829425" imgH="3619500" progId="MSGraph.Chart.8">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819150" y="1785937"/>
                        <a:ext cx="6829425" cy="3619500"/>
                      </a:xfrm>
                      <a:prstGeom prst="rect">
                        <a:avLst/>
                      </a:prstGeom>
                      <a:noFill/>
                    </p:spPr>
                  </p:pic>
                </p:oleObj>
              </mc:Fallback>
            </mc:AlternateContent>
          </a:graphicData>
        </a:graphic>
      </p:graphicFrame>
      <p:cxnSp>
        <p:nvCxnSpPr>
          <p:cNvPr id="55" name="直接连接符 54"/>
          <p:cNvCxnSpPr/>
          <p:nvPr>
            <p:custDataLst>
              <p:tags r:id="rId12"/>
            </p:custDataLst>
          </p:nvPr>
        </p:nvCxnSpPr>
        <p:spPr bwMode="auto">
          <a:xfrm flipH="1">
            <a:off x="2124075" y="5160962"/>
            <a:ext cx="90487" cy="101600"/>
          </a:xfrm>
          <a:prstGeom prst="line">
            <a:avLst/>
          </a:prstGeom>
          <a:ln w="6350">
            <a:solidFill>
              <a:schemeClr val="tx1"/>
            </a:solidFill>
            <a:headEnd type="none"/>
            <a:tailEnd type="none"/>
          </a:ln>
          <a:effectLst/>
        </p:spPr>
        <p:style>
          <a:lnRef idx="1">
            <a:schemeClr val="accent1"/>
          </a:lnRef>
          <a:fillRef idx="0">
            <a:schemeClr val="accent1"/>
          </a:fillRef>
          <a:effectRef idx="0">
            <a:schemeClr val="accent1"/>
          </a:effectRef>
          <a:fontRef idx="minor">
            <a:schemeClr val="tx1"/>
          </a:fontRef>
        </p:style>
      </p:cxnSp>
      <p:sp>
        <p:nvSpPr>
          <p:cNvPr id="31" name="矩形 30"/>
          <p:cNvSpPr/>
          <p:nvPr>
            <p:custDataLst>
              <p:tags r:id="rId13"/>
            </p:custDataLst>
          </p:nvPr>
        </p:nvSpPr>
        <p:spPr bwMode="auto">
          <a:xfrm>
            <a:off x="6427787" y="5440362"/>
            <a:ext cx="5651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D2A9DCA-EF1C-4AB2-9FB8-AC94BDB869C9}" type="datetime'''''Pr''''''''''''''''''''''''''''''e''''m''i''''''''''x'''">
              <a:rPr lang="en-US" altLang="zh-CN" sz="1400" smtClean="0">
                <a:solidFill>
                  <a:schemeClr val="tx1"/>
                </a:solidFill>
                <a:latin typeface="Arial"/>
                <a:ea typeface="宋体" charset="-122"/>
                <a:sym typeface="Arial"/>
              </a:rPr>
              <a:pPr algn="ctr"/>
              <a:t>Premix</a:t>
            </a:fld>
            <a:endParaRPr lang="en-US" altLang="zh-CN" sz="1400" smtClean="0">
              <a:solidFill>
                <a:schemeClr val="tx1"/>
              </a:solidFill>
              <a:latin typeface="Arial"/>
              <a:ea typeface="宋体" charset="-122"/>
              <a:sym typeface="Arial"/>
            </a:endParaRPr>
          </a:p>
        </p:txBody>
      </p:sp>
      <p:sp>
        <p:nvSpPr>
          <p:cNvPr id="68" name="矩形 67"/>
          <p:cNvSpPr/>
          <p:nvPr>
            <p:custDataLst>
              <p:tags r:id="rId14"/>
            </p:custDataLst>
          </p:nvPr>
        </p:nvSpPr>
        <p:spPr bwMode="auto">
          <a:xfrm>
            <a:off x="6500812" y="167481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2AF2012-78D8-4059-B50A-D37B1E532B6D}" type="datetime'''3'''''''',''''6''''''''''''''''''6''''''''''''''3'''">
              <a:rPr lang="en-US" altLang="zh-CN" sz="1200" smtClean="0">
                <a:solidFill>
                  <a:schemeClr val="tx1"/>
                </a:solidFill>
                <a:latin typeface="Arial"/>
                <a:ea typeface="宋体" charset="-122"/>
                <a:sym typeface="Arial"/>
              </a:rPr>
              <a:pPr algn="ctr"/>
              <a:t>3,663</a:t>
            </a:fld>
            <a:endParaRPr lang="en-US" altLang="zh-CN" sz="1200" smtClean="0">
              <a:solidFill>
                <a:schemeClr val="tx1"/>
              </a:solidFill>
              <a:latin typeface="Arial"/>
              <a:ea typeface="宋体" charset="-122"/>
              <a:sym typeface="Arial"/>
            </a:endParaRPr>
          </a:p>
        </p:txBody>
      </p:sp>
      <p:sp>
        <p:nvSpPr>
          <p:cNvPr id="73" name="矩形 72"/>
          <p:cNvSpPr/>
          <p:nvPr>
            <p:custDataLst>
              <p:tags r:id="rId15"/>
            </p:custDataLst>
          </p:nvPr>
        </p:nvSpPr>
        <p:spPr bwMode="auto">
          <a:xfrm>
            <a:off x="6353175" y="5186362"/>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E934B49-338C-4549-98E2-0B810AA6AA92}" type="datetime'''''''''''''''0''''''''''''''''''''''%'''''''''''''">
              <a:rPr lang="en-US" altLang="zh-CN" sz="1000" smtClean="0">
                <a:solidFill>
                  <a:schemeClr val="tx1"/>
                </a:solidFill>
                <a:latin typeface="Verdana"/>
                <a:ea typeface="宋体" charset="-122"/>
                <a:sym typeface="Verdana"/>
              </a:rPr>
              <a:pPr algn="ctr"/>
              <a:t>0%</a:t>
            </a:fld>
            <a:endParaRPr lang="en-US" altLang="zh-CN" sz="1000" smtClean="0">
              <a:solidFill>
                <a:schemeClr val="tx1"/>
              </a:solidFill>
              <a:latin typeface="Verdana"/>
              <a:ea typeface="宋体" charset="-122"/>
              <a:sym typeface="Verdana"/>
            </a:endParaRPr>
          </a:p>
        </p:txBody>
      </p:sp>
      <p:sp>
        <p:nvSpPr>
          <p:cNvPr id="71" name="矩形 70"/>
          <p:cNvSpPr/>
          <p:nvPr>
            <p:custDataLst>
              <p:tags r:id="rId16"/>
            </p:custDataLst>
          </p:nvPr>
        </p:nvSpPr>
        <p:spPr bwMode="gray">
          <a:xfrm>
            <a:off x="6543675" y="3748087"/>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CAAE71E-E6CE-4B0D-AF18-150B4F72C78C}" type="datetime'''''''''''''''''''''''''''''''''''''''''''''7''''''5''''''%'''">
              <a:rPr lang="en-US" altLang="zh-CN" sz="1000" smtClean="0">
                <a:solidFill>
                  <a:schemeClr val="bg1"/>
                </a:solidFill>
                <a:latin typeface="Verdana"/>
                <a:ea typeface="宋体" charset="-122"/>
                <a:sym typeface="Verdana"/>
              </a:rPr>
              <a:pPr algn="ctr"/>
              <a:t>75%</a:t>
            </a:fld>
            <a:endParaRPr lang="en-US" altLang="zh-CN" sz="1000" smtClean="0">
              <a:solidFill>
                <a:schemeClr val="bg1"/>
              </a:solidFill>
              <a:latin typeface="Verdana"/>
              <a:ea typeface="宋体" charset="-122"/>
              <a:sym typeface="Verdana"/>
            </a:endParaRPr>
          </a:p>
        </p:txBody>
      </p:sp>
      <p:sp>
        <p:nvSpPr>
          <p:cNvPr id="70" name="矩形 69"/>
          <p:cNvSpPr/>
          <p:nvPr>
            <p:custDataLst>
              <p:tags r:id="rId17"/>
            </p:custDataLst>
          </p:nvPr>
        </p:nvSpPr>
        <p:spPr bwMode="gray">
          <a:xfrm>
            <a:off x="6543675" y="21764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C12393B-153E-4633-8E1C-C4A3BD9DF3B9}" type="datetime'''''''''''18''''''''%'''''''''''">
              <a:rPr lang="en-US" altLang="zh-CN" sz="1000" smtClean="0">
                <a:solidFill>
                  <a:schemeClr val="bg1"/>
                </a:solidFill>
                <a:latin typeface="Verdana"/>
                <a:ea typeface="宋体" charset="-122"/>
                <a:sym typeface="Verdana"/>
              </a:rPr>
              <a:pPr algn="ctr"/>
              <a:t>18%</a:t>
            </a:fld>
            <a:endParaRPr lang="en-US" altLang="zh-CN" sz="1000" smtClean="0">
              <a:solidFill>
                <a:schemeClr val="bg1"/>
              </a:solidFill>
              <a:latin typeface="Verdana"/>
              <a:ea typeface="宋体" charset="-122"/>
              <a:sym typeface="Verdana"/>
            </a:endParaRPr>
          </a:p>
        </p:txBody>
      </p:sp>
      <p:sp>
        <p:nvSpPr>
          <p:cNvPr id="69" name="矩形 68"/>
          <p:cNvSpPr/>
          <p:nvPr>
            <p:custDataLst>
              <p:tags r:id="rId18"/>
            </p:custDataLst>
          </p:nvPr>
        </p:nvSpPr>
        <p:spPr bwMode="gray">
          <a:xfrm>
            <a:off x="6584950" y="185737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E7244C2-6443-49FE-9CCB-A2F0D29A9F4E}" type="datetime'''1''''''%'''">
              <a:rPr lang="en-US" altLang="zh-CN" sz="1000" smtClean="0">
                <a:solidFill>
                  <a:schemeClr val="bg1"/>
                </a:solidFill>
                <a:latin typeface="Verdana"/>
                <a:ea typeface="宋体" charset="-122"/>
                <a:sym typeface="Verdana"/>
              </a:rPr>
              <a:pPr algn="ctr"/>
              <a:t>1%</a:t>
            </a:fld>
            <a:endParaRPr lang="en-US" altLang="zh-CN" sz="1000" smtClean="0">
              <a:solidFill>
                <a:schemeClr val="bg1"/>
              </a:solidFill>
              <a:latin typeface="Verdana"/>
              <a:ea typeface="宋体" charset="-122"/>
              <a:sym typeface="Verdana"/>
            </a:endParaRPr>
          </a:p>
        </p:txBody>
      </p:sp>
      <p:sp>
        <p:nvSpPr>
          <p:cNvPr id="30" name="矩形 29"/>
          <p:cNvSpPr/>
          <p:nvPr>
            <p:custDataLst>
              <p:tags r:id="rId19"/>
            </p:custDataLst>
          </p:nvPr>
        </p:nvSpPr>
        <p:spPr bwMode="auto">
          <a:xfrm>
            <a:off x="4584700" y="5440362"/>
            <a:ext cx="938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A41E225-6699-46E0-B678-6FC3E7BFA890}" type="datetime'''''L''''o''''''''''ng''''''-''a''ct''''''''''''i''''''''ng'">
              <a:rPr lang="en-US" altLang="zh-CN" sz="1400" smtClean="0">
                <a:solidFill>
                  <a:schemeClr val="tx1"/>
                </a:solidFill>
                <a:latin typeface="Arial"/>
                <a:ea typeface="宋体" charset="-122"/>
                <a:sym typeface="Arial"/>
              </a:rPr>
              <a:pPr algn="ctr"/>
              <a:t>Long-acting</a:t>
            </a:fld>
            <a:endParaRPr lang="en-US" altLang="zh-CN" sz="1400" smtClean="0">
              <a:solidFill>
                <a:schemeClr val="tx1"/>
              </a:solidFill>
              <a:latin typeface="Arial"/>
              <a:ea typeface="宋体" charset="-122"/>
              <a:sym typeface="Arial"/>
            </a:endParaRPr>
          </a:p>
        </p:txBody>
      </p:sp>
      <p:sp>
        <p:nvSpPr>
          <p:cNvPr id="59" name="矩形 58"/>
          <p:cNvSpPr/>
          <p:nvPr>
            <p:custDataLst>
              <p:tags r:id="rId20"/>
            </p:custDataLst>
          </p:nvPr>
        </p:nvSpPr>
        <p:spPr bwMode="auto">
          <a:xfrm>
            <a:off x="4843462" y="163036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6716976-231C-4252-A418-B720EBCB320C}" type="datetime'1'''''''''''''''''''',''''''''''''5''''''1''''''''5'">
              <a:rPr lang="en-US" altLang="zh-CN" sz="1200" smtClean="0">
                <a:solidFill>
                  <a:schemeClr val="tx1"/>
                </a:solidFill>
                <a:latin typeface="Arial"/>
                <a:ea typeface="宋体" charset="-122"/>
                <a:sym typeface="Arial"/>
              </a:rPr>
              <a:pPr algn="ctr"/>
              <a:t>1,515</a:t>
            </a:fld>
            <a:endParaRPr lang="en-US" altLang="zh-CN" sz="1200" smtClean="0">
              <a:solidFill>
                <a:schemeClr val="tx1"/>
              </a:solidFill>
              <a:latin typeface="Arial"/>
              <a:ea typeface="宋体" charset="-122"/>
              <a:sym typeface="Arial"/>
            </a:endParaRPr>
          </a:p>
        </p:txBody>
      </p:sp>
      <p:sp>
        <p:nvSpPr>
          <p:cNvPr id="61" name="矩形 60"/>
          <p:cNvSpPr/>
          <p:nvPr>
            <p:custDataLst>
              <p:tags r:id="rId21"/>
            </p:custDataLst>
          </p:nvPr>
        </p:nvSpPr>
        <p:spPr bwMode="gray">
          <a:xfrm>
            <a:off x="4886325" y="425767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95946BA-1536-4881-82F6-16653586EA32}" type="datetime'''''''''''''''''''''''''''''11%'''">
              <a:rPr lang="en-US" altLang="zh-CN" sz="1000" smtClean="0">
                <a:solidFill>
                  <a:schemeClr val="bg1"/>
                </a:solidFill>
                <a:latin typeface="Verdana"/>
                <a:ea typeface="宋体" charset="-122"/>
                <a:sym typeface="Verdana"/>
              </a:rPr>
              <a:pPr algn="ctr"/>
              <a:t>11%</a:t>
            </a:fld>
            <a:endParaRPr lang="en-US" altLang="zh-CN" sz="1000" smtClean="0">
              <a:solidFill>
                <a:schemeClr val="bg1"/>
              </a:solidFill>
              <a:latin typeface="Verdana"/>
              <a:ea typeface="宋体" charset="-122"/>
              <a:sym typeface="Verdana"/>
            </a:endParaRPr>
          </a:p>
        </p:txBody>
      </p:sp>
      <p:sp>
        <p:nvSpPr>
          <p:cNvPr id="29" name="矩形 28"/>
          <p:cNvSpPr/>
          <p:nvPr>
            <p:custDataLst>
              <p:tags r:id="rId22"/>
            </p:custDataLst>
          </p:nvPr>
        </p:nvSpPr>
        <p:spPr bwMode="auto">
          <a:xfrm>
            <a:off x="2632075" y="5440362"/>
            <a:ext cx="15287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31D9F2C-4A7D-4736-A453-A1561957EA7D}" type="datetime'''''I''n''''t''e''rmedia''''te-''''act''i''n''''''''g'">
              <a:rPr lang="en-US" altLang="zh-CN" sz="1400" smtClean="0">
                <a:solidFill>
                  <a:schemeClr val="tx1"/>
                </a:solidFill>
                <a:latin typeface="Arial"/>
                <a:ea typeface="宋体" charset="-122"/>
                <a:sym typeface="Arial"/>
              </a:rPr>
              <a:pPr algn="ctr"/>
              <a:t>Intermediate-acting</a:t>
            </a:fld>
            <a:endParaRPr lang="en-US" altLang="zh-CN" sz="1400" smtClean="0">
              <a:solidFill>
                <a:schemeClr val="tx1"/>
              </a:solidFill>
              <a:latin typeface="Arial"/>
              <a:ea typeface="宋体" charset="-122"/>
              <a:sym typeface="Arial"/>
            </a:endParaRPr>
          </a:p>
        </p:txBody>
      </p:sp>
      <p:sp>
        <p:nvSpPr>
          <p:cNvPr id="48" name="矩形 47"/>
          <p:cNvSpPr/>
          <p:nvPr>
            <p:custDataLst>
              <p:tags r:id="rId23"/>
            </p:custDataLst>
          </p:nvPr>
        </p:nvSpPr>
        <p:spPr bwMode="auto">
          <a:xfrm>
            <a:off x="3249612" y="1630362"/>
            <a:ext cx="293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07B1CC9-0C86-4512-9B6A-6DFB88E2C85F}" type="datetime'''''''''''''''''''''''''''''''''''''''1''''''7''''''''''2'''''">
              <a:rPr lang="en-US" altLang="zh-CN" sz="1200" smtClean="0">
                <a:solidFill>
                  <a:schemeClr val="tx1"/>
                </a:solidFill>
                <a:latin typeface="Arial"/>
                <a:ea typeface="宋体" charset="-122"/>
                <a:sym typeface="Arial"/>
              </a:rPr>
              <a:pPr algn="ctr"/>
              <a:t>172</a:t>
            </a:fld>
            <a:endParaRPr lang="en-US" altLang="zh-CN" sz="1200" smtClean="0">
              <a:solidFill>
                <a:schemeClr val="tx1"/>
              </a:solidFill>
              <a:latin typeface="Arial"/>
              <a:ea typeface="宋体" charset="-122"/>
              <a:sym typeface="Arial"/>
            </a:endParaRPr>
          </a:p>
        </p:txBody>
      </p:sp>
      <p:sp>
        <p:nvSpPr>
          <p:cNvPr id="53" name="矩形 52"/>
          <p:cNvSpPr/>
          <p:nvPr>
            <p:custDataLst>
              <p:tags r:id="rId24"/>
            </p:custDataLst>
          </p:nvPr>
        </p:nvSpPr>
        <p:spPr bwMode="auto">
          <a:xfrm>
            <a:off x="3038475" y="5167312"/>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0C350EA-3619-4360-95FC-238FA18109CF}"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51" name="矩形 50"/>
          <p:cNvSpPr/>
          <p:nvPr>
            <p:custDataLst>
              <p:tags r:id="rId25"/>
            </p:custDataLst>
          </p:nvPr>
        </p:nvSpPr>
        <p:spPr bwMode="gray">
          <a:xfrm>
            <a:off x="3228975" y="388620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88E58A5-442D-45DD-8875-4B3AB10D9464}" type="datetime'6''''''''''''''''5''%'''''''''''''">
              <a:rPr lang="en-US" altLang="zh-CN" sz="1000" smtClean="0">
                <a:solidFill>
                  <a:schemeClr val="bg1"/>
                </a:solidFill>
                <a:latin typeface="Verdana"/>
                <a:ea typeface="宋体" charset="-122"/>
                <a:sym typeface="Verdana"/>
              </a:rPr>
              <a:pPr algn="ctr"/>
              <a:t>65%</a:t>
            </a:fld>
            <a:endParaRPr lang="en-US" altLang="zh-CN" sz="1000" smtClean="0">
              <a:solidFill>
                <a:schemeClr val="bg1"/>
              </a:solidFill>
              <a:latin typeface="Verdana"/>
              <a:ea typeface="宋体" charset="-122"/>
              <a:sym typeface="Verdana"/>
            </a:endParaRPr>
          </a:p>
        </p:txBody>
      </p:sp>
      <p:sp>
        <p:nvSpPr>
          <p:cNvPr id="50" name="矩形 49"/>
          <p:cNvSpPr/>
          <p:nvPr>
            <p:custDataLst>
              <p:tags r:id="rId26"/>
            </p:custDataLst>
          </p:nvPr>
        </p:nvSpPr>
        <p:spPr bwMode="gray">
          <a:xfrm>
            <a:off x="3228975" y="23288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472BE2A-4A8F-4F17-8FB2-40332E17CE8B}" type="datetime'''2''''7''''''''''%'''''''''''''''">
              <a:rPr lang="en-US" altLang="zh-CN" sz="1000" smtClean="0">
                <a:solidFill>
                  <a:schemeClr val="bg1"/>
                </a:solidFill>
                <a:latin typeface="Verdana"/>
                <a:ea typeface="宋体" charset="-122"/>
                <a:sym typeface="Verdana"/>
              </a:rPr>
              <a:pPr algn="ctr"/>
              <a:t>27%</a:t>
            </a:fld>
            <a:endParaRPr lang="en-US" altLang="zh-CN" sz="1000" smtClean="0">
              <a:solidFill>
                <a:schemeClr val="bg1"/>
              </a:solidFill>
              <a:latin typeface="Verdana"/>
              <a:ea typeface="宋体" charset="-122"/>
              <a:sym typeface="Verdana"/>
            </a:endParaRPr>
          </a:p>
        </p:txBody>
      </p:sp>
      <p:sp>
        <p:nvSpPr>
          <p:cNvPr id="49" name="矩形 48"/>
          <p:cNvSpPr/>
          <p:nvPr>
            <p:custDataLst>
              <p:tags r:id="rId27"/>
            </p:custDataLst>
          </p:nvPr>
        </p:nvSpPr>
        <p:spPr bwMode="gray">
          <a:xfrm>
            <a:off x="3038475" y="183832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BA2223E-2BE9-405A-8538-39C71462B0B4}" type="datetime'''''''''''''''2''''%'''''''''''''''''''''">
              <a:rPr lang="en-US" altLang="zh-CN" sz="1000" smtClean="0">
                <a:solidFill>
                  <a:schemeClr val="bg1"/>
                </a:solidFill>
                <a:latin typeface="Verdana"/>
                <a:ea typeface="宋体" charset="-122"/>
                <a:sym typeface="Verdana"/>
              </a:rPr>
              <a:pPr algn="ctr"/>
              <a:t>2%</a:t>
            </a:fld>
            <a:endParaRPr lang="en-US" altLang="zh-CN" sz="1000" smtClean="0">
              <a:solidFill>
                <a:schemeClr val="bg1"/>
              </a:solidFill>
              <a:latin typeface="Verdana"/>
              <a:ea typeface="宋体" charset="-122"/>
              <a:sym typeface="Verdana"/>
            </a:endParaRPr>
          </a:p>
        </p:txBody>
      </p:sp>
      <p:sp>
        <p:nvSpPr>
          <p:cNvPr id="58" name="矩形 57"/>
          <p:cNvSpPr/>
          <p:nvPr>
            <p:custDataLst>
              <p:tags r:id="rId28"/>
            </p:custDataLst>
          </p:nvPr>
        </p:nvSpPr>
        <p:spPr bwMode="auto">
          <a:xfrm>
            <a:off x="3527425" y="18129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81F0479-1AC5-4AC2-B61F-14B94CCFEE19}"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9" name="矩形 8"/>
          <p:cNvSpPr/>
          <p:nvPr>
            <p:custDataLst>
              <p:tags r:id="rId29"/>
            </p:custDataLst>
          </p:nvPr>
        </p:nvSpPr>
        <p:spPr bwMode="auto">
          <a:xfrm>
            <a:off x="1293812" y="5440362"/>
            <a:ext cx="88900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A36A576-702F-4FE7-B2AA-2BA27ED1CD38}" type="datetime'F''a''s''''''''t''''-''''''''a''''c''''''ti''''''''''n''''g'">
              <a:rPr lang="en-US" altLang="zh-CN" sz="1400" smtClean="0">
                <a:solidFill>
                  <a:schemeClr val="tx1"/>
                </a:solidFill>
                <a:latin typeface="Arial"/>
                <a:ea typeface="宋体" charset="-122"/>
                <a:sym typeface="Arial"/>
              </a:rPr>
              <a:pPr algn="ctr"/>
              <a:t>Fast-acting</a:t>
            </a:fld>
            <a:endParaRPr lang="en-US" altLang="zh-CN" sz="1400" smtClean="0">
              <a:solidFill>
                <a:schemeClr val="tx1"/>
              </a:solidFill>
              <a:latin typeface="Arial"/>
              <a:ea typeface="宋体" charset="-122"/>
              <a:sym typeface="Arial"/>
            </a:endParaRPr>
          </a:p>
        </p:txBody>
      </p:sp>
      <p:sp>
        <p:nvSpPr>
          <p:cNvPr id="35" name="矩形 34"/>
          <p:cNvSpPr/>
          <p:nvPr>
            <p:custDataLst>
              <p:tags r:id="rId30"/>
            </p:custDataLst>
          </p:nvPr>
        </p:nvSpPr>
        <p:spPr bwMode="auto">
          <a:xfrm>
            <a:off x="1592262" y="1630362"/>
            <a:ext cx="293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1D2A552-9210-4EB8-B600-D9FE7EA70B7C}" type="datetime'''''''''''69''''9'''">
              <a:rPr lang="en-US" altLang="zh-CN" sz="1200" smtClean="0">
                <a:solidFill>
                  <a:schemeClr val="tx1"/>
                </a:solidFill>
                <a:latin typeface="Arial"/>
                <a:ea typeface="宋体" charset="-122"/>
                <a:sym typeface="Arial"/>
              </a:rPr>
              <a:pPr algn="ctr"/>
              <a:t>699</a:t>
            </a:fld>
            <a:endParaRPr lang="en-US" altLang="zh-CN" sz="1200" smtClean="0">
              <a:solidFill>
                <a:schemeClr val="tx1"/>
              </a:solidFill>
              <a:latin typeface="Arial"/>
              <a:ea typeface="宋体" charset="-122"/>
              <a:sym typeface="Arial"/>
            </a:endParaRPr>
          </a:p>
        </p:txBody>
      </p:sp>
      <p:sp>
        <p:nvSpPr>
          <p:cNvPr id="64" name="矩形 63"/>
          <p:cNvSpPr/>
          <p:nvPr>
            <p:custDataLst>
              <p:tags r:id="rId31"/>
            </p:custDataLst>
          </p:nvPr>
        </p:nvSpPr>
        <p:spPr bwMode="auto">
          <a:xfrm>
            <a:off x="1381125" y="5186362"/>
            <a:ext cx="252412" cy="152400"/>
          </a:xfrm>
          <a:prstGeom prst="rect">
            <a:avLst/>
          </a:prstGeom>
          <a:solidFill>
            <a:srgbClr val="DFB59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A6395EC-0D1D-446C-8326-38943DBD7C7D}" type="datetime'''''''''''''''''''''''''''''''''''''''''''''''''''''''''0''%'">
              <a:rPr lang="en-US" altLang="zh-CN" sz="1000" smtClean="0">
                <a:solidFill>
                  <a:schemeClr val="tx1"/>
                </a:solidFill>
                <a:latin typeface="Verdana"/>
                <a:ea typeface="宋体" charset="-122"/>
                <a:sym typeface="Verdana"/>
              </a:rPr>
              <a:pPr algn="ctr"/>
              <a:t>0%</a:t>
            </a:fld>
            <a:endParaRPr lang="en-US" altLang="zh-CN" sz="1000" smtClean="0">
              <a:solidFill>
                <a:schemeClr val="tx1"/>
              </a:solidFill>
              <a:latin typeface="Verdana"/>
              <a:ea typeface="宋体" charset="-122"/>
              <a:sym typeface="Verdana"/>
            </a:endParaRPr>
          </a:p>
        </p:txBody>
      </p:sp>
      <p:sp>
        <p:nvSpPr>
          <p:cNvPr id="54" name="矩形 53"/>
          <p:cNvSpPr/>
          <p:nvPr>
            <p:custDataLst>
              <p:tags r:id="rId32"/>
            </p:custDataLst>
          </p:nvPr>
        </p:nvSpPr>
        <p:spPr bwMode="auto">
          <a:xfrm>
            <a:off x="1843087" y="5133975"/>
            <a:ext cx="252412" cy="152400"/>
          </a:xfrm>
          <a:prstGeom prst="rect">
            <a:avLst/>
          </a:prstGeom>
          <a:solidFill>
            <a:srgbClr val="FAA1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B09E930-D0AD-4606-8EE1-E86F97614597}" type="datetime'''''''''''''''''''''''''''''''''''''3''''''%'''">
              <a:rPr lang="en-US" altLang="zh-CN" sz="1000" smtClean="0">
                <a:solidFill>
                  <a:schemeClr val="tx1"/>
                </a:solidFill>
                <a:latin typeface="Verdana"/>
                <a:sym typeface="Verdana"/>
              </a:rPr>
              <a:pPr algn="ctr"/>
              <a:t>3%</a:t>
            </a:fld>
            <a:endParaRPr lang="en-US" altLang="zh-CN" sz="1000" smtClean="0">
              <a:solidFill>
                <a:schemeClr val="tx1"/>
              </a:solidFill>
              <a:latin typeface="Verdana"/>
              <a:sym typeface="Verdana"/>
            </a:endParaRPr>
          </a:p>
        </p:txBody>
      </p:sp>
      <p:sp>
        <p:nvSpPr>
          <p:cNvPr id="39" name="矩形 38"/>
          <p:cNvSpPr/>
          <p:nvPr>
            <p:custDataLst>
              <p:tags r:id="rId33"/>
            </p:custDataLst>
          </p:nvPr>
        </p:nvSpPr>
        <p:spPr bwMode="gray">
          <a:xfrm>
            <a:off x="1571625" y="386715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BAAF33C-109E-42BA-953A-09E40B12773B}" type="datetime'7''''2''''''''''''''''''%'''''''''''">
              <a:rPr lang="en-US" altLang="zh-CN" sz="1000" smtClean="0">
                <a:solidFill>
                  <a:schemeClr val="bg1"/>
                </a:solidFill>
                <a:latin typeface="Verdana"/>
                <a:ea typeface="宋体" charset="-122"/>
                <a:sym typeface="Verdana"/>
              </a:rPr>
              <a:pPr algn="ctr"/>
              <a:t>72%</a:t>
            </a:fld>
            <a:endParaRPr lang="en-US" altLang="zh-CN" sz="1000" smtClean="0">
              <a:solidFill>
                <a:schemeClr val="bg1"/>
              </a:solidFill>
              <a:latin typeface="Verdana"/>
              <a:ea typeface="宋体" charset="-122"/>
              <a:sym typeface="Verdana"/>
            </a:endParaRPr>
          </a:p>
        </p:txBody>
      </p:sp>
      <p:sp>
        <p:nvSpPr>
          <p:cNvPr id="38" name="矩形 37"/>
          <p:cNvSpPr/>
          <p:nvPr>
            <p:custDataLst>
              <p:tags r:id="rId34"/>
            </p:custDataLst>
          </p:nvPr>
        </p:nvSpPr>
        <p:spPr bwMode="gray">
          <a:xfrm>
            <a:off x="1571625" y="224790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E4A046D-B0B4-4614-8B11-258C124AFF72}" type="datetime'''''''''2''''''''''''4''''''''''''''''''''%'''''''''">
              <a:rPr lang="en-US" altLang="zh-CN" sz="1000" smtClean="0">
                <a:solidFill>
                  <a:schemeClr val="bg1"/>
                </a:solidFill>
                <a:latin typeface="Verdana"/>
                <a:ea typeface="宋体" charset="-122"/>
                <a:sym typeface="Verdana"/>
              </a:rPr>
              <a:pPr algn="ctr"/>
              <a:t>24%</a:t>
            </a:fld>
            <a:endParaRPr lang="en-US" altLang="zh-CN" sz="1000" smtClean="0">
              <a:solidFill>
                <a:schemeClr val="bg1"/>
              </a:solidFill>
              <a:latin typeface="Verdana"/>
              <a:ea typeface="宋体" charset="-122"/>
              <a:sym typeface="Verdana"/>
            </a:endParaRPr>
          </a:p>
        </p:txBody>
      </p:sp>
      <p:sp>
        <p:nvSpPr>
          <p:cNvPr id="47" name="矩形 46"/>
          <p:cNvSpPr/>
          <p:nvPr>
            <p:custDataLst>
              <p:tags r:id="rId35"/>
            </p:custDataLst>
          </p:nvPr>
        </p:nvSpPr>
        <p:spPr bwMode="gray">
          <a:xfrm>
            <a:off x="1381125" y="1824037"/>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15F3BFE-971A-47AB-B05B-D647F579B1F8}" type="datetime'''''''''''''''''''''''''''''1''''%'''''''''''">
              <a:rPr lang="en-US" altLang="zh-CN" sz="1000" smtClean="0">
                <a:solidFill>
                  <a:schemeClr val="bg1"/>
                </a:solidFill>
                <a:latin typeface="Verdana"/>
                <a:ea typeface="宋体" charset="-122"/>
                <a:sym typeface="Verdana"/>
              </a:rPr>
              <a:pPr algn="ctr"/>
              <a:t>1%</a:t>
            </a:fld>
            <a:endParaRPr lang="en-US" altLang="zh-CN" sz="1000" smtClean="0">
              <a:solidFill>
                <a:schemeClr val="bg1"/>
              </a:solidFill>
              <a:latin typeface="Verdana"/>
              <a:ea typeface="宋体" charset="-122"/>
              <a:sym typeface="Verdana"/>
            </a:endParaRPr>
          </a:p>
        </p:txBody>
      </p:sp>
      <p:sp>
        <p:nvSpPr>
          <p:cNvPr id="57" name="矩形 56"/>
          <p:cNvSpPr/>
          <p:nvPr>
            <p:custDataLst>
              <p:tags r:id="rId36"/>
            </p:custDataLst>
          </p:nvPr>
        </p:nvSpPr>
        <p:spPr bwMode="auto">
          <a:xfrm>
            <a:off x="1870075" y="18129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5E7352B-8870-4B72-BAB7-92A9ED5A1E39}"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88" name="TextBox 87"/>
          <p:cNvSpPr txBox="1"/>
          <p:nvPr>
            <p:custDataLst>
              <p:tags r:id="rId37"/>
            </p:custDataLst>
          </p:nvPr>
        </p:nvSpPr>
        <p:spPr>
          <a:xfrm>
            <a:off x="416496" y="1557337"/>
            <a:ext cx="1263374"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Million, RMB</a:t>
            </a:r>
            <a:endParaRPr lang="zh-CN" altLang="en-US" sz="1100">
              <a:latin typeface="+mj-lt"/>
            </a:endParaRPr>
          </a:p>
        </p:txBody>
      </p:sp>
      <p:sp>
        <p:nvSpPr>
          <p:cNvPr id="102" name="矩形 101"/>
          <p:cNvSpPr/>
          <p:nvPr>
            <p:custDataLst>
              <p:tags r:id="rId38"/>
            </p:custDataLst>
          </p:nvPr>
        </p:nvSpPr>
        <p:spPr bwMode="auto">
          <a:xfrm>
            <a:off x="7667625" y="5006975"/>
            <a:ext cx="250825" cy="187325"/>
          </a:xfrm>
          <a:prstGeom prst="rect">
            <a:avLst/>
          </a:prstGeom>
          <a:solidFill>
            <a:srgbClr val="C0C0C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1" name="矩形 100"/>
          <p:cNvSpPr/>
          <p:nvPr>
            <p:custDataLst>
              <p:tags r:id="rId39"/>
            </p:custDataLst>
          </p:nvPr>
        </p:nvSpPr>
        <p:spPr bwMode="auto">
          <a:xfrm>
            <a:off x="7667625" y="4743450"/>
            <a:ext cx="250825" cy="187325"/>
          </a:xfrm>
          <a:prstGeom prst="rect">
            <a:avLst/>
          </a:prstGeom>
          <a:solidFill>
            <a:srgbClr val="DFB59F"/>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0" name="矩形 99"/>
          <p:cNvSpPr/>
          <p:nvPr>
            <p:custDataLst>
              <p:tags r:id="rId40"/>
            </p:custDataLst>
          </p:nvPr>
        </p:nvSpPr>
        <p:spPr bwMode="auto">
          <a:xfrm>
            <a:off x="7667625" y="4479925"/>
            <a:ext cx="250825" cy="187325"/>
          </a:xfrm>
          <a:prstGeom prst="rect">
            <a:avLst/>
          </a:prstGeom>
          <a:solidFill>
            <a:srgbClr val="FAA10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9" name="矩形 98"/>
          <p:cNvSpPr/>
          <p:nvPr>
            <p:custDataLst>
              <p:tags r:id="rId41"/>
            </p:custDataLst>
          </p:nvPr>
        </p:nvSpPr>
        <p:spPr bwMode="auto">
          <a:xfrm>
            <a:off x="7667625" y="4216400"/>
            <a:ext cx="250825" cy="187325"/>
          </a:xfrm>
          <a:prstGeom prst="rect">
            <a:avLst/>
          </a:prstGeom>
          <a:solidFill>
            <a:srgbClr val="00528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8" name="矩形 97"/>
          <p:cNvSpPr/>
          <p:nvPr>
            <p:custDataLst>
              <p:tags r:id="rId42"/>
            </p:custDataLst>
          </p:nvPr>
        </p:nvSpPr>
        <p:spPr bwMode="auto">
          <a:xfrm>
            <a:off x="7667625" y="3952875"/>
            <a:ext cx="250825" cy="187325"/>
          </a:xfrm>
          <a:prstGeom prst="rect">
            <a:avLst/>
          </a:prstGeom>
          <a:solidFill>
            <a:srgbClr val="C30C3E"/>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7" name="矩形 96"/>
          <p:cNvSpPr/>
          <p:nvPr>
            <p:custDataLst>
              <p:tags r:id="rId43"/>
            </p:custDataLst>
          </p:nvPr>
        </p:nvSpPr>
        <p:spPr bwMode="auto">
          <a:xfrm>
            <a:off x="7667625" y="3689350"/>
            <a:ext cx="250825" cy="187325"/>
          </a:xfrm>
          <a:prstGeom prst="rect">
            <a:avLst/>
          </a:prstGeom>
          <a:solidFill>
            <a:srgbClr val="60AC14"/>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6" name="矩形 95"/>
          <p:cNvSpPr/>
          <p:nvPr>
            <p:custDataLst>
              <p:tags r:id="rId44"/>
            </p:custDataLst>
          </p:nvPr>
        </p:nvSpPr>
        <p:spPr bwMode="auto">
          <a:xfrm>
            <a:off x="7667625" y="3425825"/>
            <a:ext cx="250825" cy="187325"/>
          </a:xfrm>
          <a:prstGeom prst="rect">
            <a:avLst/>
          </a:prstGeom>
          <a:solidFill>
            <a:srgbClr val="97C7E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1" name="矩形 90"/>
          <p:cNvSpPr/>
          <p:nvPr>
            <p:custDataLst>
              <p:tags r:id="rId45"/>
            </p:custDataLst>
          </p:nvPr>
        </p:nvSpPr>
        <p:spPr bwMode="auto">
          <a:xfrm>
            <a:off x="7969250" y="5002212"/>
            <a:ext cx="5318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E3D6624-6DEF-45B8-A666-C8909909C6F2}" type="datetime'''''''''''''''''''''Ot''''''h''''e''r''''''''''''''s'''''''">
              <a:rPr lang="en-US" altLang="zh-CN" sz="1400" smtClean="0">
                <a:solidFill>
                  <a:schemeClr val="tx1"/>
                </a:solidFill>
                <a:latin typeface="Arial"/>
                <a:ea typeface="宋体" charset="-122"/>
                <a:sym typeface="Arial"/>
              </a:rPr>
              <a:t>Others</a:t>
            </a:fld>
            <a:endParaRPr lang="en-US" altLang="zh-CN" sz="1400" smtClean="0">
              <a:solidFill>
                <a:schemeClr val="tx1"/>
              </a:solidFill>
              <a:latin typeface="Arial"/>
              <a:ea typeface="宋体" charset="-122"/>
              <a:sym typeface="Arial"/>
            </a:endParaRPr>
          </a:p>
        </p:txBody>
      </p:sp>
      <p:sp>
        <p:nvSpPr>
          <p:cNvPr id="93" name="矩形 92"/>
          <p:cNvSpPr/>
          <p:nvPr>
            <p:custDataLst>
              <p:tags r:id="rId46"/>
            </p:custDataLst>
          </p:nvPr>
        </p:nvSpPr>
        <p:spPr bwMode="auto">
          <a:xfrm>
            <a:off x="7969250" y="4738687"/>
            <a:ext cx="7794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D98DC127-05B9-42A8-B41C-41E4F135C908}" type="datetime'''B''''''J ''G''''''''''''''''''a''''n L''''''i'''''''''">
              <a:rPr lang="en-US" altLang="zh-CN" sz="1400" smtClean="0">
                <a:solidFill>
                  <a:schemeClr val="tx1"/>
                </a:solidFill>
                <a:latin typeface="Arial"/>
                <a:ea typeface="宋体" charset="-122"/>
                <a:sym typeface="Arial"/>
              </a:rPr>
              <a:t>BJ Gan Li</a:t>
            </a:fld>
            <a:endParaRPr lang="en-US" altLang="zh-CN" sz="1400" smtClean="0">
              <a:solidFill>
                <a:schemeClr val="tx1"/>
              </a:solidFill>
              <a:latin typeface="Arial"/>
              <a:ea typeface="宋体" charset="-122"/>
              <a:sym typeface="Arial"/>
            </a:endParaRPr>
          </a:p>
        </p:txBody>
      </p:sp>
      <p:sp>
        <p:nvSpPr>
          <p:cNvPr id="95" name="矩形 94"/>
          <p:cNvSpPr/>
          <p:nvPr>
            <p:custDataLst>
              <p:tags r:id="rId47"/>
            </p:custDataLst>
          </p:nvPr>
        </p:nvSpPr>
        <p:spPr bwMode="auto">
          <a:xfrm>
            <a:off x="7969250" y="4475162"/>
            <a:ext cx="78898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8FFC5A43-3FBF-41BC-9AFB-D24DFD289CEA}" type="datetime'''Do''''''''''n''''g'''''' ''''''''B''''a''''''''''o'''''''''">
              <a:rPr lang="en-US" altLang="zh-CN" sz="1400" smtClean="0">
                <a:solidFill>
                  <a:schemeClr val="tx1"/>
                </a:solidFill>
                <a:latin typeface="Arial"/>
                <a:ea typeface="宋体" charset="-122"/>
                <a:sym typeface="Arial"/>
              </a:rPr>
              <a:t>Dong Bao</a:t>
            </a:fld>
            <a:endParaRPr lang="en-US" altLang="zh-CN" sz="1400" smtClean="0">
              <a:solidFill>
                <a:schemeClr val="tx1"/>
              </a:solidFill>
              <a:latin typeface="Arial"/>
              <a:ea typeface="宋体" charset="-122"/>
              <a:sym typeface="Arial"/>
            </a:endParaRPr>
          </a:p>
        </p:txBody>
      </p:sp>
      <p:sp>
        <p:nvSpPr>
          <p:cNvPr id="94" name="矩形 93"/>
          <p:cNvSpPr/>
          <p:nvPr>
            <p:custDataLst>
              <p:tags r:id="rId48"/>
            </p:custDataLst>
          </p:nvPr>
        </p:nvSpPr>
        <p:spPr bwMode="auto">
          <a:xfrm>
            <a:off x="7969250" y="4211637"/>
            <a:ext cx="1065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467D4683-F6BA-4C6E-BC52-BBB36880CD40}" type="datetime'N''''ov''o'' ''''''N''''o''''r''''''di''sk'''''''''''''">
              <a:rPr lang="en-US" altLang="zh-CN" sz="1400" smtClean="0">
                <a:solidFill>
                  <a:schemeClr val="tx1"/>
                </a:solidFill>
                <a:latin typeface="Arial"/>
                <a:ea typeface="宋体" charset="-122"/>
                <a:sym typeface="Arial"/>
              </a:rPr>
              <a:t>Novo Nordisk</a:t>
            </a:fld>
            <a:endParaRPr lang="en-US" altLang="zh-CN" sz="1400" smtClean="0">
              <a:solidFill>
                <a:schemeClr val="tx1"/>
              </a:solidFill>
              <a:latin typeface="Arial"/>
              <a:ea typeface="宋体" charset="-122"/>
              <a:sym typeface="Arial"/>
            </a:endParaRPr>
          </a:p>
        </p:txBody>
      </p:sp>
      <p:sp>
        <p:nvSpPr>
          <p:cNvPr id="89" name="矩形 88"/>
          <p:cNvSpPr/>
          <p:nvPr>
            <p:custDataLst>
              <p:tags r:id="rId49"/>
            </p:custDataLst>
          </p:nvPr>
        </p:nvSpPr>
        <p:spPr bwMode="auto">
          <a:xfrm>
            <a:off x="7969250" y="3948112"/>
            <a:ext cx="5540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FD6BE55-3508-4E39-8B51-ED92DE33489A}" type="datetime'''''''E''''''''''''li ''''''''''''L''''i''''ll''''''''''y'''''">
              <a:rPr lang="en-US" altLang="zh-CN" sz="1400" smtClean="0">
                <a:solidFill>
                  <a:schemeClr val="tx1"/>
                </a:solidFill>
                <a:latin typeface="Arial"/>
                <a:ea typeface="宋体" charset="-122"/>
                <a:sym typeface="Arial"/>
              </a:rPr>
              <a:t>Eli Lilly</a:t>
            </a:fld>
            <a:endParaRPr lang="en-US" altLang="zh-CN" sz="1400" smtClean="0">
              <a:solidFill>
                <a:schemeClr val="tx1"/>
              </a:solidFill>
              <a:latin typeface="Arial"/>
              <a:ea typeface="宋体" charset="-122"/>
              <a:sym typeface="Arial"/>
            </a:endParaRPr>
          </a:p>
        </p:txBody>
      </p:sp>
      <p:sp>
        <p:nvSpPr>
          <p:cNvPr id="90" name="矩形 89"/>
          <p:cNvSpPr/>
          <p:nvPr>
            <p:custDataLst>
              <p:tags r:id="rId50"/>
            </p:custDataLst>
          </p:nvPr>
        </p:nvSpPr>
        <p:spPr bwMode="auto">
          <a:xfrm>
            <a:off x="7969250" y="3684587"/>
            <a:ext cx="4635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B26573B4-F88A-4884-A8A9-1B4EB679B881}" type="datetime'''''''''''''''''''''''''B''''ay''e''''''''''''r'''''''">
              <a:rPr lang="en-US" altLang="zh-CN" sz="1400" smtClean="0">
                <a:solidFill>
                  <a:schemeClr val="tx1"/>
                </a:solidFill>
                <a:latin typeface="Arial"/>
                <a:ea typeface="宋体" charset="-122"/>
                <a:sym typeface="Arial"/>
              </a:rPr>
              <a:t>Bayer</a:t>
            </a:fld>
            <a:endParaRPr lang="en-US" altLang="zh-CN" sz="1400" smtClean="0">
              <a:solidFill>
                <a:schemeClr val="tx1"/>
              </a:solidFill>
              <a:latin typeface="Arial"/>
              <a:ea typeface="宋体" charset="-122"/>
              <a:sym typeface="Arial"/>
            </a:endParaRPr>
          </a:p>
        </p:txBody>
      </p:sp>
      <p:sp>
        <p:nvSpPr>
          <p:cNvPr id="92" name="矩形 91"/>
          <p:cNvSpPr/>
          <p:nvPr>
            <p:custDataLst>
              <p:tags r:id="rId51"/>
            </p:custDataLst>
          </p:nvPr>
        </p:nvSpPr>
        <p:spPr bwMode="auto">
          <a:xfrm>
            <a:off x="7969250" y="3421062"/>
            <a:ext cx="5032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50D70E6F-15D3-4C36-ACA7-9252B2CA495C}" type="datetime'''''''''''Sa''''''''''''n''o''''f''i'''''''''''''">
              <a:rPr lang="en-US" altLang="zh-CN" sz="1400" smtClean="0">
                <a:solidFill>
                  <a:schemeClr val="tx1"/>
                </a:solidFill>
                <a:latin typeface="Arial"/>
                <a:ea typeface="宋体" charset="-122"/>
                <a:sym typeface="Arial"/>
              </a:rPr>
              <a:t>Sanofi</a:t>
            </a:fld>
            <a:endParaRPr lang="en-US" altLang="zh-CN" sz="1400" smtClean="0">
              <a:solidFill>
                <a:schemeClr val="tx1"/>
              </a:solidFill>
              <a:latin typeface="Arial"/>
              <a:ea typeface="宋体" charset="-122"/>
              <a:sym typeface="Arial"/>
            </a:endParaRPr>
          </a:p>
        </p:txBody>
      </p:sp>
      <p:sp>
        <p:nvSpPr>
          <p:cNvPr id="104" name="Text Box 5"/>
          <p:cNvSpPr txBox="1">
            <a:spLocks noChangeArrowheads="1"/>
          </p:cNvSpPr>
          <p:nvPr>
            <p:custDataLst>
              <p:tags r:id="rId52"/>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7"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900">
              <a:latin typeface="Verdana"/>
              <a:sym typeface="Verdana"/>
            </a:endParaRPr>
          </a:p>
        </p:txBody>
      </p:sp>
      <p:sp>
        <p:nvSpPr>
          <p:cNvPr id="3081" name="Text Box 5"/>
          <p:cNvSpPr txBox="1">
            <a:spLocks noChangeArrowheads="1"/>
          </p:cNvSpPr>
          <p:nvPr>
            <p:custDataLst>
              <p:tags r:id="rId6"/>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
        <p:nvSpPr>
          <p:cNvPr id="29" name="标题 28"/>
          <p:cNvSpPr>
            <a:spLocks noGrp="1"/>
          </p:cNvSpPr>
          <p:nvPr>
            <p:ph type="title"/>
            <p:custDataLst>
              <p:tags r:id="rId7"/>
            </p:custDataLst>
          </p:nvPr>
        </p:nvSpPr>
        <p:spPr/>
        <p:txBody>
          <a:bodyPr/>
          <a:lstStyle/>
          <a:p>
            <a:r>
              <a:rPr lang="en-US" altLang="zh-CN" smtClean="0"/>
              <a:t>Sales Value – The same condition for retail pharmacy that 96% insulin market is cartridge/penfill with majority premix (72%) </a:t>
            </a:r>
            <a:endParaRPr lang="zh-CN" altLang="en-US"/>
          </a:p>
        </p:txBody>
      </p:sp>
      <p:graphicFrame>
        <p:nvGraphicFramePr>
          <p:cNvPr id="40" name="图表 39"/>
          <p:cNvGraphicFramePr/>
          <p:nvPr/>
        </p:nvGraphicFramePr>
        <p:xfrm>
          <a:off x="416497" y="1257759"/>
          <a:ext cx="3744415" cy="4619513"/>
        </p:xfrm>
        <a:graphic>
          <a:graphicData uri="http://schemas.openxmlformats.org/drawingml/2006/chart">
            <c:chart xmlns:c="http://schemas.openxmlformats.org/drawingml/2006/chart" r:id="rId8"/>
          </a:graphicData>
        </a:graphic>
      </p:graphicFrame>
      <p:sp>
        <p:nvSpPr>
          <p:cNvPr id="41" name="矩形 40"/>
          <p:cNvSpPr/>
          <p:nvPr/>
        </p:nvSpPr>
        <p:spPr>
          <a:xfrm>
            <a:off x="416496" y="1052736"/>
            <a:ext cx="3940502"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Sales Value in 13Q2 MAT</a:t>
            </a:r>
          </a:p>
        </p:txBody>
      </p:sp>
      <p:graphicFrame>
        <p:nvGraphicFramePr>
          <p:cNvPr id="42" name="图表 41"/>
          <p:cNvGraphicFramePr/>
          <p:nvPr/>
        </p:nvGraphicFramePr>
        <p:xfrm>
          <a:off x="4304928" y="1916832"/>
          <a:ext cx="1944217" cy="4104456"/>
        </p:xfrm>
        <a:graphic>
          <a:graphicData uri="http://schemas.openxmlformats.org/drawingml/2006/chart">
            <c:chart xmlns:c="http://schemas.openxmlformats.org/drawingml/2006/chart" r:id="rId9"/>
          </a:graphicData>
        </a:graphic>
      </p:graphicFrame>
      <p:sp>
        <p:nvSpPr>
          <p:cNvPr id="43" name="矩形 42"/>
          <p:cNvSpPr/>
          <p:nvPr/>
        </p:nvSpPr>
        <p:spPr>
          <a:xfrm>
            <a:off x="4736976" y="1052736"/>
            <a:ext cx="4251342" cy="492443"/>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Sales Value from </a:t>
            </a:r>
            <a:r>
              <a:rPr lang="en-US" altLang="zh-CN" sz="1300" b="1" smtClean="0">
                <a:solidFill>
                  <a:srgbClr val="0070C0"/>
                </a:solidFill>
              </a:rPr>
              <a:t>Retail Pharmacies</a:t>
            </a:r>
            <a:r>
              <a:rPr lang="en-US" altLang="zh-CN" sz="1300" b="1" smtClean="0">
                <a:solidFill>
                  <a:srgbClr val="111111"/>
                </a:solidFill>
              </a:rPr>
              <a:t> in 13Q2 MAT</a:t>
            </a:r>
            <a:endParaRPr lang="zh-CN" altLang="en-US" sz="1300" b="1">
              <a:solidFill>
                <a:srgbClr val="111111"/>
              </a:solidFill>
            </a:endParaRPr>
          </a:p>
        </p:txBody>
      </p:sp>
      <p:graphicFrame>
        <p:nvGraphicFramePr>
          <p:cNvPr id="44" name="图表 43"/>
          <p:cNvGraphicFramePr/>
          <p:nvPr/>
        </p:nvGraphicFramePr>
        <p:xfrm>
          <a:off x="6403873" y="1628799"/>
          <a:ext cx="3012374" cy="4638709"/>
        </p:xfrm>
        <a:graphic>
          <a:graphicData uri="http://schemas.openxmlformats.org/drawingml/2006/chart">
            <c:chart xmlns:c="http://schemas.openxmlformats.org/drawingml/2006/chart" r:id="rId10"/>
          </a:graphicData>
        </a:graphic>
      </p:graphicFrame>
      <p:graphicFrame>
        <p:nvGraphicFramePr>
          <p:cNvPr id="45" name="图表 44"/>
          <p:cNvGraphicFramePr/>
          <p:nvPr/>
        </p:nvGraphicFramePr>
        <p:xfrm>
          <a:off x="6997164" y="3212976"/>
          <a:ext cx="1981998" cy="2088232"/>
        </p:xfrm>
        <a:graphic>
          <a:graphicData uri="http://schemas.openxmlformats.org/drawingml/2006/chart">
            <c:chart xmlns:c="http://schemas.openxmlformats.org/drawingml/2006/chart" r:id="rId11"/>
          </a:graphicData>
        </a:graphic>
      </p:graphicFrame>
      <p:cxnSp>
        <p:nvCxnSpPr>
          <p:cNvPr id="47" name="直接连接符 46"/>
          <p:cNvCxnSpPr/>
          <p:nvPr/>
        </p:nvCxnSpPr>
        <p:spPr>
          <a:xfrm flipV="1">
            <a:off x="3156807" y="1916834"/>
            <a:ext cx="1580169" cy="648070"/>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3512840" y="3933056"/>
            <a:ext cx="792088" cy="1080120"/>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rot="16200000">
            <a:off x="5969387" y="2285148"/>
            <a:ext cx="1296144" cy="415498"/>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Cartridge or Penfill</a:t>
            </a:r>
            <a:endParaRPr lang="zh-CN" altLang="en-US" sz="1050" b="1">
              <a:latin typeface="+mj-lt"/>
            </a:endParaRPr>
          </a:p>
        </p:txBody>
      </p:sp>
      <p:sp>
        <p:nvSpPr>
          <p:cNvPr id="16" name="TextBox 15"/>
          <p:cNvSpPr txBox="1"/>
          <p:nvPr/>
        </p:nvSpPr>
        <p:spPr>
          <a:xfrm rot="16200000">
            <a:off x="5903112" y="4238147"/>
            <a:ext cx="1296144"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Syringe</a:t>
            </a:r>
            <a:endParaRPr lang="zh-CN" altLang="en-US" sz="1050" b="1">
              <a:latin typeface="+mj-lt"/>
            </a:endParaRPr>
          </a:p>
        </p:txBody>
      </p:sp>
      <p:sp>
        <p:nvSpPr>
          <p:cNvPr id="20" name="矩形 19"/>
          <p:cNvSpPr/>
          <p:nvPr/>
        </p:nvSpPr>
        <p:spPr>
          <a:xfrm>
            <a:off x="1064568" y="1628800"/>
            <a:ext cx="2092239"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b="1" i="1" u="sng" smtClean="0">
                <a:solidFill>
                  <a:srgbClr val="111111"/>
                </a:solidFill>
              </a:rPr>
              <a:t>TOTAL 7.9 billion RMB</a:t>
            </a:r>
            <a:endParaRPr lang="zh-CN" altLang="en-US" b="1" i="1" u="sng">
              <a:solidFill>
                <a:srgbClr val="111111"/>
              </a:solidFill>
            </a:endParaRPr>
          </a:p>
        </p:txBody>
      </p:sp>
      <p:sp>
        <p:nvSpPr>
          <p:cNvPr id="18"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16</a:t>
            </a:fld>
            <a:endParaRPr lang="en-US" altLang="en-US">
              <a:solidFill>
                <a:srgbClr val="002868"/>
              </a:solidFill>
            </a:endParaRPr>
          </a:p>
        </p:txBody>
      </p:sp>
      <p:sp>
        <p:nvSpPr>
          <p:cNvPr id="22" name="饼形 21"/>
          <p:cNvSpPr/>
          <p:nvPr/>
        </p:nvSpPr>
        <p:spPr>
          <a:xfrm>
            <a:off x="6997164" y="1700808"/>
            <a:ext cx="1689233" cy="1684122"/>
          </a:xfrm>
          <a:prstGeom prst="pie">
            <a:avLst>
              <a:gd name="adj1" fmla="val 490170"/>
              <a:gd name="adj2" fmla="val 16200000"/>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solidFill>
                <a:schemeClr val="tx1"/>
              </a:solidFill>
            </a:endParaRPr>
          </a:p>
        </p:txBody>
      </p:sp>
      <p:sp>
        <p:nvSpPr>
          <p:cNvPr id="23" name="矩形 22"/>
          <p:cNvSpPr/>
          <p:nvPr/>
        </p:nvSpPr>
        <p:spPr>
          <a:xfrm>
            <a:off x="4770027" y="1894782"/>
            <a:ext cx="1016695" cy="2747337"/>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8" name="对象 27"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48"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7" name="矩形 6"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000" smtClean="0">
              <a:latin typeface="Verdana"/>
              <a:ea typeface="宋体" charset="-122"/>
              <a:sym typeface="Verdana"/>
            </a:endParaRPr>
          </a:p>
        </p:txBody>
      </p:sp>
      <p:sp>
        <p:nvSpPr>
          <p:cNvPr id="2" name="标题 1"/>
          <p:cNvSpPr>
            <a:spLocks noGrp="1"/>
          </p:cNvSpPr>
          <p:nvPr>
            <p:ph type="title"/>
            <p:custDataLst>
              <p:tags r:id="rId6"/>
            </p:custDataLst>
          </p:nvPr>
        </p:nvSpPr>
        <p:spPr>
          <a:xfrm>
            <a:off x="493581" y="90035"/>
            <a:ext cx="8911960" cy="818685"/>
          </a:xfrm>
        </p:spPr>
        <p:txBody>
          <a:bodyPr/>
          <a:lstStyle/>
          <a:p>
            <a:r>
              <a:rPr lang="en-US" altLang="zh-CN" smtClean="0"/>
              <a:t>Sales Value Share – Among the cartridge/penfill from retail pharmacies, Sanofi still dominates in long-acting, while Novo Nordisk stands out in other insulin types </a:t>
            </a:r>
            <a:endParaRPr lang="zh-CN" altLang="en-US"/>
          </a:p>
        </p:txBody>
      </p:sp>
      <p:sp>
        <p:nvSpPr>
          <p:cNvPr id="4" name="页脚占位符 3"/>
          <p:cNvSpPr>
            <a:spLocks noGrp="1"/>
          </p:cNvSpPr>
          <p:nvPr>
            <p:ph type="ftr" sz="quarter" idx="3"/>
            <p:custDataLst>
              <p:tags r:id="rId7"/>
            </p:custDataLst>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17</a:t>
            </a:fld>
            <a:endParaRPr lang="en-US" altLang="en-US">
              <a:solidFill>
                <a:srgbClr val="002868"/>
              </a:solidFill>
            </a:endParaRPr>
          </a:p>
        </p:txBody>
      </p:sp>
      <p:sp>
        <p:nvSpPr>
          <p:cNvPr id="5" name="矩形 4"/>
          <p:cNvSpPr/>
          <p:nvPr>
            <p:custDataLst>
              <p:tags r:id="rId8"/>
            </p:custDataLst>
          </p:nvPr>
        </p:nvSpPr>
        <p:spPr>
          <a:xfrm>
            <a:off x="670996" y="1052736"/>
            <a:ext cx="8162812"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Manufacturers share of Cartridge/Penfill from </a:t>
            </a:r>
            <a:r>
              <a:rPr lang="en-US" altLang="zh-CN" sz="1300" b="1" smtClean="0">
                <a:solidFill>
                  <a:srgbClr val="0070C0"/>
                </a:solidFill>
              </a:rPr>
              <a:t>Retail Pharmacies </a:t>
            </a:r>
            <a:r>
              <a:rPr lang="en-US" altLang="zh-CN" sz="1300" b="1" smtClean="0">
                <a:solidFill>
                  <a:srgbClr val="111111"/>
                </a:solidFill>
              </a:rPr>
              <a:t>in 13Q2MAT</a:t>
            </a:r>
          </a:p>
        </p:txBody>
      </p:sp>
      <p:graphicFrame>
        <p:nvGraphicFramePr>
          <p:cNvPr id="8" name="对象 7"/>
          <p:cNvGraphicFramePr>
            <a:graphicFrameLocks noChangeAspect="1"/>
          </p:cNvGraphicFramePr>
          <p:nvPr>
            <p:custDataLst>
              <p:tags r:id="rId9"/>
            </p:custDataLst>
          </p:nvPr>
        </p:nvGraphicFramePr>
        <p:xfrm>
          <a:off x="819150" y="1785937"/>
          <a:ext cx="6829425" cy="3619500"/>
        </p:xfrm>
        <a:graphic>
          <a:graphicData uri="http://schemas.openxmlformats.org/presentationml/2006/ole">
            <mc:AlternateContent>
              <mc:Choice xmlns:v="urn:schemas-microsoft-com:vml" Requires="v">
                <p:oleObj spid="_x0000_s1049" name="图表" r:id="rId10" imgW="6829425" imgH="3619500" progId="MSGraph.Chart.8">
                  <p:embed/>
                </p:oleObj>
              </mc:Choice>
              <mc:Fallback>
                <p:oleObj name="图表" r:id="rId10" imgW="6829425" imgH="3619500" progId="MSGraph.Chart.8">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819150" y="1785937"/>
                        <a:ext cx="6829425" cy="3619500"/>
                      </a:xfrm>
                      <a:prstGeom prst="rect">
                        <a:avLst/>
                      </a:prstGeom>
                      <a:noFill/>
                    </p:spPr>
                  </p:pic>
                </p:oleObj>
              </mc:Fallback>
            </mc:AlternateContent>
          </a:graphicData>
        </a:graphic>
      </p:graphicFrame>
      <p:cxnSp>
        <p:nvCxnSpPr>
          <p:cNvPr id="52" name="直接连接符 51"/>
          <p:cNvCxnSpPr/>
          <p:nvPr>
            <p:custDataLst>
              <p:tags r:id="rId12"/>
            </p:custDataLst>
          </p:nvPr>
        </p:nvCxnSpPr>
        <p:spPr bwMode="auto">
          <a:xfrm flipH="1">
            <a:off x="2124075" y="5160962"/>
            <a:ext cx="90487" cy="92075"/>
          </a:xfrm>
          <a:prstGeom prst="line">
            <a:avLst/>
          </a:prstGeom>
          <a:ln w="6350">
            <a:solidFill>
              <a:schemeClr val="tx1"/>
            </a:solidFill>
            <a:headEnd type="none"/>
            <a:tailEnd type="none"/>
          </a:ln>
          <a:effectLst/>
        </p:spPr>
        <p:style>
          <a:lnRef idx="1">
            <a:schemeClr val="accent1"/>
          </a:lnRef>
          <a:fillRef idx="0">
            <a:schemeClr val="accent1"/>
          </a:fillRef>
          <a:effectRef idx="0">
            <a:schemeClr val="accent1"/>
          </a:effectRef>
          <a:fontRef idx="minor">
            <a:schemeClr val="tx1"/>
          </a:fontRef>
        </p:style>
      </p:cxnSp>
      <p:sp>
        <p:nvSpPr>
          <p:cNvPr id="53" name="矩形 52"/>
          <p:cNvSpPr/>
          <p:nvPr>
            <p:custDataLst>
              <p:tags r:id="rId13"/>
            </p:custDataLst>
          </p:nvPr>
        </p:nvSpPr>
        <p:spPr bwMode="auto">
          <a:xfrm>
            <a:off x="3038475" y="5167312"/>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0C350EA-3619-4360-95FC-238FA18109CF}"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51" name="矩形 50"/>
          <p:cNvSpPr/>
          <p:nvPr>
            <p:custDataLst>
              <p:tags r:id="rId14"/>
            </p:custDataLst>
          </p:nvPr>
        </p:nvSpPr>
        <p:spPr bwMode="gray">
          <a:xfrm>
            <a:off x="3228975" y="371475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2F83BC0-1EE5-40C9-AA94-416EB2A47679}" type="datetime'''''''''''''7''''''''''''3%'''''''''''''''''''">
              <a:rPr lang="en-US" altLang="zh-CN" sz="1000" smtClean="0">
                <a:solidFill>
                  <a:schemeClr val="bg1"/>
                </a:solidFill>
                <a:latin typeface="Verdana"/>
                <a:ea typeface="宋体" charset="-122"/>
                <a:sym typeface="Verdana"/>
              </a:rPr>
              <a:pPr algn="ctr"/>
              <a:t>73%</a:t>
            </a:fld>
            <a:endParaRPr lang="en-US" altLang="zh-CN" sz="1000" smtClean="0">
              <a:solidFill>
                <a:schemeClr val="bg1"/>
              </a:solidFill>
              <a:latin typeface="Verdana"/>
              <a:ea typeface="宋体" charset="-122"/>
              <a:sym typeface="Verdana"/>
            </a:endParaRPr>
          </a:p>
        </p:txBody>
      </p:sp>
      <p:sp>
        <p:nvSpPr>
          <p:cNvPr id="50" name="矩形 49"/>
          <p:cNvSpPr/>
          <p:nvPr>
            <p:custDataLst>
              <p:tags r:id="rId15"/>
            </p:custDataLst>
          </p:nvPr>
        </p:nvSpPr>
        <p:spPr bwMode="gray">
          <a:xfrm>
            <a:off x="3228975" y="21764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B44FC96-529E-472D-AA7A-436A3509B93D}" type="datetime'''''''''1''''''''''''''''''8''''''%'">
              <a:rPr lang="en-US" altLang="zh-CN" sz="1000" smtClean="0">
                <a:solidFill>
                  <a:schemeClr val="bg1"/>
                </a:solidFill>
                <a:latin typeface="Verdana"/>
                <a:ea typeface="宋体" charset="-122"/>
                <a:sym typeface="Verdana"/>
              </a:rPr>
              <a:pPr algn="ctr"/>
              <a:t>18%</a:t>
            </a:fld>
            <a:endParaRPr lang="en-US" altLang="zh-CN" sz="1000" smtClean="0">
              <a:solidFill>
                <a:schemeClr val="bg1"/>
              </a:solidFill>
              <a:latin typeface="Verdana"/>
              <a:ea typeface="宋体" charset="-122"/>
              <a:sym typeface="Verdana"/>
            </a:endParaRPr>
          </a:p>
        </p:txBody>
      </p:sp>
      <p:sp>
        <p:nvSpPr>
          <p:cNvPr id="49" name="矩形 48"/>
          <p:cNvSpPr/>
          <p:nvPr>
            <p:custDataLst>
              <p:tags r:id="rId16"/>
            </p:custDataLst>
          </p:nvPr>
        </p:nvSpPr>
        <p:spPr bwMode="gray">
          <a:xfrm>
            <a:off x="3038475" y="183832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BA2223E-2BE9-405A-8538-39C71462B0B4}" type="datetime'''''''''''''''2''''%'''''''''''''''''''''">
              <a:rPr lang="en-US" altLang="zh-CN" sz="1000" smtClean="0">
                <a:solidFill>
                  <a:schemeClr val="bg1"/>
                </a:solidFill>
                <a:latin typeface="Verdana"/>
                <a:ea typeface="宋体" charset="-122"/>
                <a:sym typeface="Verdana"/>
              </a:rPr>
              <a:pPr algn="ctr"/>
              <a:t>2%</a:t>
            </a:fld>
            <a:endParaRPr lang="en-US" altLang="zh-CN" sz="1000" smtClean="0">
              <a:solidFill>
                <a:schemeClr val="bg1"/>
              </a:solidFill>
              <a:latin typeface="Verdana"/>
              <a:ea typeface="宋体" charset="-122"/>
              <a:sym typeface="Verdana"/>
            </a:endParaRPr>
          </a:p>
        </p:txBody>
      </p:sp>
      <p:sp>
        <p:nvSpPr>
          <p:cNvPr id="58" name="矩形 57"/>
          <p:cNvSpPr/>
          <p:nvPr>
            <p:custDataLst>
              <p:tags r:id="rId17"/>
            </p:custDataLst>
          </p:nvPr>
        </p:nvSpPr>
        <p:spPr bwMode="auto">
          <a:xfrm>
            <a:off x="3527425" y="18129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7603310-103D-4B24-B6F5-1FCCAC69208A}"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9" name="矩形 8"/>
          <p:cNvSpPr/>
          <p:nvPr>
            <p:custDataLst>
              <p:tags r:id="rId18"/>
            </p:custDataLst>
          </p:nvPr>
        </p:nvSpPr>
        <p:spPr bwMode="auto">
          <a:xfrm>
            <a:off x="1293812" y="5430837"/>
            <a:ext cx="88900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A36A576-702F-4FE7-B2AA-2BA27ED1CD38}" type="datetime'F''a''s''''''''t''''-''''''''a''''c''''''ti''''''''''n''''g'">
              <a:rPr lang="en-US" altLang="zh-CN" sz="1400" smtClean="0">
                <a:solidFill>
                  <a:schemeClr val="tx1"/>
                </a:solidFill>
                <a:latin typeface="Arial"/>
                <a:ea typeface="宋体" charset="-122"/>
                <a:sym typeface="Arial"/>
              </a:rPr>
              <a:pPr algn="ctr"/>
              <a:t>Fast-acting</a:t>
            </a:fld>
            <a:endParaRPr lang="en-US" altLang="zh-CN" sz="1400" smtClean="0">
              <a:solidFill>
                <a:schemeClr val="tx1"/>
              </a:solidFill>
              <a:latin typeface="Arial"/>
              <a:ea typeface="宋体" charset="-122"/>
              <a:sym typeface="Arial"/>
            </a:endParaRPr>
          </a:p>
        </p:txBody>
      </p:sp>
      <p:sp>
        <p:nvSpPr>
          <p:cNvPr id="35" name="矩形 34"/>
          <p:cNvSpPr/>
          <p:nvPr>
            <p:custDataLst>
              <p:tags r:id="rId19"/>
            </p:custDataLst>
          </p:nvPr>
        </p:nvSpPr>
        <p:spPr bwMode="auto">
          <a:xfrm>
            <a:off x="1592262" y="1627187"/>
            <a:ext cx="293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319D0CE-0CEA-4849-989E-E98FF228CAFC}" type="datetime'1''''''''''''''''''''''''''''''''''''''''''''6''''''''6'''''">
              <a:rPr lang="en-US" altLang="zh-CN" sz="1200" smtClean="0">
                <a:solidFill>
                  <a:schemeClr val="tx1"/>
                </a:solidFill>
                <a:latin typeface="Arial"/>
                <a:ea typeface="宋体" charset="-122"/>
                <a:sym typeface="Arial"/>
              </a:rPr>
              <a:pPr algn="ctr"/>
              <a:t>166</a:t>
            </a:fld>
            <a:endParaRPr lang="en-US" altLang="zh-CN" sz="1200" smtClean="0">
              <a:solidFill>
                <a:schemeClr val="tx1"/>
              </a:solidFill>
              <a:latin typeface="Arial"/>
              <a:ea typeface="宋体" charset="-122"/>
              <a:sym typeface="Arial"/>
            </a:endParaRPr>
          </a:p>
        </p:txBody>
      </p:sp>
      <p:sp>
        <p:nvSpPr>
          <p:cNvPr id="64" name="矩形 63"/>
          <p:cNvSpPr/>
          <p:nvPr>
            <p:custDataLst>
              <p:tags r:id="rId20"/>
            </p:custDataLst>
          </p:nvPr>
        </p:nvSpPr>
        <p:spPr bwMode="auto">
          <a:xfrm>
            <a:off x="1381125" y="5167312"/>
            <a:ext cx="252412" cy="152400"/>
          </a:xfrm>
          <a:prstGeom prst="rect">
            <a:avLst/>
          </a:prstGeom>
          <a:solidFill>
            <a:srgbClr val="DFB59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A6395EC-0D1D-446C-8326-38943DBD7C7D}" type="datetime'''''''''''''''''''''''''''''''''''''''''''''''''''''''''0''%'">
              <a:rPr lang="en-US" altLang="zh-CN" sz="1000" smtClean="0">
                <a:solidFill>
                  <a:schemeClr val="tx1"/>
                </a:solidFill>
                <a:latin typeface="Verdana"/>
                <a:ea typeface="宋体" charset="-122"/>
                <a:sym typeface="Verdana"/>
              </a:rPr>
              <a:pPr algn="ctr"/>
              <a:t>0%</a:t>
            </a:fld>
            <a:endParaRPr lang="en-US" altLang="zh-CN" sz="1000" smtClean="0">
              <a:solidFill>
                <a:schemeClr val="tx1"/>
              </a:solidFill>
              <a:latin typeface="Verdana"/>
              <a:ea typeface="宋体" charset="-122"/>
              <a:sym typeface="Verdana"/>
            </a:endParaRPr>
          </a:p>
        </p:txBody>
      </p:sp>
      <p:sp>
        <p:nvSpPr>
          <p:cNvPr id="39" name="矩形 38"/>
          <p:cNvSpPr/>
          <p:nvPr>
            <p:custDataLst>
              <p:tags r:id="rId21"/>
            </p:custDataLst>
          </p:nvPr>
        </p:nvSpPr>
        <p:spPr bwMode="gray">
          <a:xfrm>
            <a:off x="1571625" y="368141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8F5018E-3CBE-40F8-893D-43F4662F6820}" type="datetime'''''''''''''''''8''''''0''''''''''''''''''''%'''''''">
              <a:rPr lang="en-US" altLang="zh-CN" sz="1000" smtClean="0">
                <a:solidFill>
                  <a:schemeClr val="bg1"/>
                </a:solidFill>
                <a:latin typeface="Verdana"/>
                <a:ea typeface="宋体" charset="-122"/>
                <a:sym typeface="Verdana"/>
              </a:rPr>
              <a:pPr algn="ctr"/>
              <a:t>80%</a:t>
            </a:fld>
            <a:endParaRPr lang="en-US" altLang="zh-CN" sz="1000" smtClean="0">
              <a:solidFill>
                <a:schemeClr val="bg1"/>
              </a:solidFill>
              <a:latin typeface="Verdana"/>
              <a:ea typeface="宋体" charset="-122"/>
              <a:sym typeface="Verdana"/>
            </a:endParaRPr>
          </a:p>
        </p:txBody>
      </p:sp>
      <p:sp>
        <p:nvSpPr>
          <p:cNvPr id="38" name="矩形 37"/>
          <p:cNvSpPr/>
          <p:nvPr>
            <p:custDataLst>
              <p:tags r:id="rId22"/>
            </p:custDataLst>
          </p:nvPr>
        </p:nvSpPr>
        <p:spPr bwMode="gray">
          <a:xfrm>
            <a:off x="1571625" y="2071687"/>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030B3BB-24BC-4F28-AECC-C05CF8C93A50}" type="datetime'''''''''''1''''''''''''''5''''''''''''''''''''''''''''''''%'">
              <a:rPr lang="en-US" altLang="zh-CN" sz="1000" smtClean="0">
                <a:solidFill>
                  <a:schemeClr val="bg1"/>
                </a:solidFill>
                <a:latin typeface="Verdana"/>
                <a:ea typeface="宋体" charset="-122"/>
                <a:sym typeface="Verdana"/>
              </a:rPr>
              <a:pPr algn="ctr"/>
              <a:t>15%</a:t>
            </a:fld>
            <a:endParaRPr lang="en-US" altLang="zh-CN" sz="1000" smtClean="0">
              <a:solidFill>
                <a:schemeClr val="bg1"/>
              </a:solidFill>
              <a:latin typeface="Verdana"/>
              <a:ea typeface="宋体" charset="-122"/>
              <a:sym typeface="Verdana"/>
            </a:endParaRPr>
          </a:p>
        </p:txBody>
      </p:sp>
      <p:sp>
        <p:nvSpPr>
          <p:cNvPr id="47" name="矩形 46"/>
          <p:cNvSpPr/>
          <p:nvPr>
            <p:custDataLst>
              <p:tags r:id="rId23"/>
            </p:custDataLst>
          </p:nvPr>
        </p:nvSpPr>
        <p:spPr bwMode="gray">
          <a:xfrm>
            <a:off x="1381125" y="1809750"/>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81B4A40-53EC-4233-BE43-A1A9DDC83ACC}" type="datetime'''''''''''''''''''''''''''''''''0''''''''''%'''">
              <a:rPr lang="en-US" altLang="zh-CN" sz="1000" smtClean="0">
                <a:solidFill>
                  <a:schemeClr val="bg1"/>
                </a:solidFill>
                <a:latin typeface="Verdana"/>
                <a:ea typeface="宋体" charset="-122"/>
                <a:sym typeface="Verdana"/>
              </a:rPr>
              <a:pPr algn="ctr"/>
              <a:t>0%</a:t>
            </a:fld>
            <a:endParaRPr lang="en-US" altLang="zh-CN" sz="1000" smtClean="0">
              <a:solidFill>
                <a:schemeClr val="bg1"/>
              </a:solidFill>
              <a:latin typeface="Verdana"/>
              <a:ea typeface="宋体" charset="-122"/>
              <a:sym typeface="Verdana"/>
            </a:endParaRPr>
          </a:p>
        </p:txBody>
      </p:sp>
      <p:sp>
        <p:nvSpPr>
          <p:cNvPr id="57" name="矩形 56"/>
          <p:cNvSpPr/>
          <p:nvPr>
            <p:custDataLst>
              <p:tags r:id="rId24"/>
            </p:custDataLst>
          </p:nvPr>
        </p:nvSpPr>
        <p:spPr bwMode="auto">
          <a:xfrm>
            <a:off x="1870075" y="18129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5678BB0-C14C-4EA7-91CC-F2A43F5904E7}"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48" name="矩形 47"/>
          <p:cNvSpPr/>
          <p:nvPr>
            <p:custDataLst>
              <p:tags r:id="rId25"/>
            </p:custDataLst>
          </p:nvPr>
        </p:nvSpPr>
        <p:spPr bwMode="auto">
          <a:xfrm>
            <a:off x="3290887" y="1627187"/>
            <a:ext cx="2095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245DF77-B2AC-4FD0-BDE5-99A0CAC6E426}" type="datetime'''''''2''''''''''''''''''''''''''''''''''''''''''''7'">
              <a:rPr lang="en-US" altLang="zh-CN" sz="1200" smtClean="0">
                <a:solidFill>
                  <a:schemeClr val="tx1"/>
                </a:solidFill>
                <a:latin typeface="Arial"/>
                <a:ea typeface="宋体" charset="-122"/>
                <a:sym typeface="Arial"/>
              </a:rPr>
              <a:pPr algn="ctr"/>
              <a:t>27</a:t>
            </a:fld>
            <a:endParaRPr lang="en-US" altLang="zh-CN" sz="1200" smtClean="0">
              <a:solidFill>
                <a:schemeClr val="tx1"/>
              </a:solidFill>
              <a:latin typeface="Arial"/>
              <a:ea typeface="宋体" charset="-122"/>
              <a:sym typeface="Arial"/>
            </a:endParaRPr>
          </a:p>
        </p:txBody>
      </p:sp>
      <p:sp>
        <p:nvSpPr>
          <p:cNvPr id="29" name="矩形 28"/>
          <p:cNvSpPr/>
          <p:nvPr>
            <p:custDataLst>
              <p:tags r:id="rId26"/>
            </p:custDataLst>
          </p:nvPr>
        </p:nvSpPr>
        <p:spPr bwMode="auto">
          <a:xfrm>
            <a:off x="2632075" y="5430837"/>
            <a:ext cx="15287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31D9F2C-4A7D-4736-A453-A1561957EA7D}" type="datetime'''''I''n''''t''e''rmedia''''te-''''act''i''n''''''''g'">
              <a:rPr lang="en-US" altLang="zh-CN" sz="1400" smtClean="0">
                <a:solidFill>
                  <a:schemeClr val="tx1"/>
                </a:solidFill>
                <a:latin typeface="Arial"/>
                <a:ea typeface="宋体" charset="-122"/>
                <a:sym typeface="Arial"/>
              </a:rPr>
              <a:pPr algn="ctr"/>
              <a:t>Intermediate-acting</a:t>
            </a:fld>
            <a:endParaRPr lang="en-US" altLang="zh-CN" sz="1400" smtClean="0">
              <a:solidFill>
                <a:schemeClr val="tx1"/>
              </a:solidFill>
              <a:latin typeface="Arial"/>
              <a:ea typeface="宋体" charset="-122"/>
              <a:sym typeface="Arial"/>
            </a:endParaRPr>
          </a:p>
        </p:txBody>
      </p:sp>
      <p:sp>
        <p:nvSpPr>
          <p:cNvPr id="69" name="矩形 68"/>
          <p:cNvSpPr/>
          <p:nvPr>
            <p:custDataLst>
              <p:tags r:id="rId27"/>
            </p:custDataLst>
          </p:nvPr>
        </p:nvSpPr>
        <p:spPr bwMode="gray">
          <a:xfrm>
            <a:off x="6584950" y="1809750"/>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5CCE982-C91C-4F42-8898-A40D7B08D8A0}" type="datetime'''''''''''''''''''''''''''''''''''''''''0''''%'''''''''''''''">
              <a:rPr lang="en-US" altLang="zh-CN" sz="1000" smtClean="0">
                <a:solidFill>
                  <a:schemeClr val="bg1"/>
                </a:solidFill>
                <a:latin typeface="Verdana"/>
                <a:ea typeface="宋体" charset="-122"/>
                <a:sym typeface="Verdana"/>
              </a:rPr>
              <a:pPr algn="ctr"/>
              <a:t>0%</a:t>
            </a:fld>
            <a:endParaRPr lang="en-US" altLang="zh-CN" sz="1000" smtClean="0">
              <a:solidFill>
                <a:schemeClr val="bg1"/>
              </a:solidFill>
              <a:latin typeface="Verdana"/>
              <a:ea typeface="宋体" charset="-122"/>
              <a:sym typeface="Verdana"/>
            </a:endParaRPr>
          </a:p>
        </p:txBody>
      </p:sp>
      <p:sp>
        <p:nvSpPr>
          <p:cNvPr id="61" name="矩形 60"/>
          <p:cNvSpPr/>
          <p:nvPr>
            <p:custDataLst>
              <p:tags r:id="rId28"/>
            </p:custDataLst>
          </p:nvPr>
        </p:nvSpPr>
        <p:spPr bwMode="gray">
          <a:xfrm>
            <a:off x="4927600" y="4067175"/>
            <a:ext cx="252412"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CC69FB6-3C25-4D46-A917-1414070C303D}" type="datetime'''''''''''''''''''6''''''%'''''''''''''''''''''''''">
              <a:rPr lang="en-US" altLang="zh-CN" sz="1000" smtClean="0">
                <a:solidFill>
                  <a:schemeClr val="bg1"/>
                </a:solidFill>
                <a:latin typeface="Verdana"/>
                <a:ea typeface="宋体" charset="-122"/>
                <a:sym typeface="Verdana"/>
              </a:rPr>
              <a:pPr algn="ctr"/>
              <a:t>6%</a:t>
            </a:fld>
            <a:endParaRPr lang="en-US" altLang="zh-CN" sz="1000" smtClean="0">
              <a:solidFill>
                <a:schemeClr val="bg1"/>
              </a:solidFill>
              <a:latin typeface="Verdana"/>
              <a:ea typeface="宋体" charset="-122"/>
              <a:sym typeface="Verdana"/>
            </a:endParaRPr>
          </a:p>
        </p:txBody>
      </p:sp>
      <p:sp>
        <p:nvSpPr>
          <p:cNvPr id="59" name="矩形 58"/>
          <p:cNvSpPr/>
          <p:nvPr>
            <p:custDataLst>
              <p:tags r:id="rId29"/>
            </p:custDataLst>
          </p:nvPr>
        </p:nvSpPr>
        <p:spPr bwMode="auto">
          <a:xfrm>
            <a:off x="4906962" y="1627187"/>
            <a:ext cx="293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0104EF4-A1EB-408C-BDAF-8A1066FDFCCE}" type="datetime'''''''''''''''''''''2''2''''''5'''''''''''''''''''''">
              <a:rPr lang="en-US" altLang="zh-CN" sz="1200" smtClean="0">
                <a:solidFill>
                  <a:schemeClr val="tx1"/>
                </a:solidFill>
                <a:latin typeface="Arial"/>
                <a:ea typeface="宋体" charset="-122"/>
                <a:sym typeface="Arial"/>
              </a:rPr>
              <a:pPr algn="ctr"/>
              <a:t>225</a:t>
            </a:fld>
            <a:endParaRPr lang="en-US" altLang="zh-CN" sz="1200" smtClean="0">
              <a:solidFill>
                <a:schemeClr val="tx1"/>
              </a:solidFill>
              <a:latin typeface="Arial"/>
              <a:ea typeface="宋体" charset="-122"/>
              <a:sym typeface="Arial"/>
            </a:endParaRPr>
          </a:p>
        </p:txBody>
      </p:sp>
      <p:sp>
        <p:nvSpPr>
          <p:cNvPr id="70" name="矩形 69"/>
          <p:cNvSpPr/>
          <p:nvPr>
            <p:custDataLst>
              <p:tags r:id="rId30"/>
            </p:custDataLst>
          </p:nvPr>
        </p:nvSpPr>
        <p:spPr bwMode="gray">
          <a:xfrm>
            <a:off x="6543675" y="2052637"/>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4B8C0C6-2762-435E-8F50-2251FC1475B0}" type="datetime'''1''''''''4''''''''''''''''''''''%'''''''''''''''''''''''''">
              <a:rPr lang="en-US" altLang="zh-CN" sz="1000" smtClean="0">
                <a:solidFill>
                  <a:schemeClr val="bg1"/>
                </a:solidFill>
                <a:latin typeface="Verdana"/>
                <a:ea typeface="宋体" charset="-122"/>
                <a:sym typeface="Verdana"/>
              </a:rPr>
              <a:pPr algn="ctr"/>
              <a:t>14%</a:t>
            </a:fld>
            <a:endParaRPr lang="en-US" altLang="zh-CN" sz="1000" smtClean="0">
              <a:solidFill>
                <a:schemeClr val="bg1"/>
              </a:solidFill>
              <a:latin typeface="Verdana"/>
              <a:ea typeface="宋体" charset="-122"/>
              <a:sym typeface="Verdana"/>
            </a:endParaRPr>
          </a:p>
        </p:txBody>
      </p:sp>
      <p:sp>
        <p:nvSpPr>
          <p:cNvPr id="71" name="矩形 70"/>
          <p:cNvSpPr/>
          <p:nvPr>
            <p:custDataLst>
              <p:tags r:id="rId31"/>
            </p:custDataLst>
          </p:nvPr>
        </p:nvSpPr>
        <p:spPr bwMode="gray">
          <a:xfrm>
            <a:off x="6543675" y="36242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97079F0-657F-44FB-84D4-AD1E0A697525}" type="datetime'7''''''''''''9''''''''''''''''''''%'''''''''''''''''">
              <a:rPr lang="en-US" altLang="zh-CN" sz="1000" smtClean="0">
                <a:solidFill>
                  <a:schemeClr val="bg1"/>
                </a:solidFill>
                <a:latin typeface="Verdana"/>
                <a:ea typeface="宋体" charset="-122"/>
                <a:sym typeface="Verdana"/>
              </a:rPr>
              <a:pPr algn="ctr"/>
              <a:t>79%</a:t>
            </a:fld>
            <a:endParaRPr lang="en-US" altLang="zh-CN" sz="1000" smtClean="0">
              <a:solidFill>
                <a:schemeClr val="bg1"/>
              </a:solidFill>
              <a:latin typeface="Verdana"/>
              <a:ea typeface="宋体" charset="-122"/>
              <a:sym typeface="Verdana"/>
            </a:endParaRPr>
          </a:p>
        </p:txBody>
      </p:sp>
      <p:sp>
        <p:nvSpPr>
          <p:cNvPr id="30" name="矩形 29"/>
          <p:cNvSpPr/>
          <p:nvPr>
            <p:custDataLst>
              <p:tags r:id="rId32"/>
            </p:custDataLst>
          </p:nvPr>
        </p:nvSpPr>
        <p:spPr bwMode="auto">
          <a:xfrm>
            <a:off x="4584700" y="5430837"/>
            <a:ext cx="938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A41E225-6699-46E0-B678-6FC3E7BFA890}" type="datetime'''''L''''o''''''''''ng''''''-''a''ct''''''''''''i''''''''ng'">
              <a:rPr lang="en-US" altLang="zh-CN" sz="1400" smtClean="0">
                <a:solidFill>
                  <a:schemeClr val="tx1"/>
                </a:solidFill>
                <a:latin typeface="Arial"/>
                <a:ea typeface="宋体" charset="-122"/>
                <a:sym typeface="Arial"/>
              </a:rPr>
              <a:pPr algn="ctr"/>
              <a:t>Long-acting</a:t>
            </a:fld>
            <a:endParaRPr lang="en-US" altLang="zh-CN" sz="1400" smtClean="0">
              <a:solidFill>
                <a:schemeClr val="tx1"/>
              </a:solidFill>
              <a:latin typeface="Arial"/>
              <a:ea typeface="宋体" charset="-122"/>
              <a:sym typeface="Arial"/>
            </a:endParaRPr>
          </a:p>
        </p:txBody>
      </p:sp>
      <p:sp>
        <p:nvSpPr>
          <p:cNvPr id="73" name="矩形 72"/>
          <p:cNvSpPr/>
          <p:nvPr>
            <p:custDataLst>
              <p:tags r:id="rId33"/>
            </p:custDataLst>
          </p:nvPr>
        </p:nvSpPr>
        <p:spPr bwMode="auto">
          <a:xfrm>
            <a:off x="6353175" y="5176837"/>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A0B168C-075C-4055-A83D-B1D469E762F9}"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68" name="矩形 67"/>
          <p:cNvSpPr/>
          <p:nvPr>
            <p:custDataLst>
              <p:tags r:id="rId34"/>
            </p:custDataLst>
          </p:nvPr>
        </p:nvSpPr>
        <p:spPr bwMode="auto">
          <a:xfrm>
            <a:off x="6500812" y="1627187"/>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8911541-D55D-4E5A-879E-C1EB3F4568B1}" type="datetime'''''''''''''''''''''1,''''''''''''1''''''0''1'''''''">
              <a:rPr lang="en-US" altLang="zh-CN" sz="1200" smtClean="0">
                <a:solidFill>
                  <a:schemeClr val="tx1"/>
                </a:solidFill>
                <a:latin typeface="Arial"/>
                <a:ea typeface="宋体" charset="-122"/>
                <a:sym typeface="Arial"/>
              </a:rPr>
              <a:pPr algn="ctr"/>
              <a:t>1,101</a:t>
            </a:fld>
            <a:endParaRPr lang="en-US" altLang="zh-CN" sz="1200" smtClean="0">
              <a:solidFill>
                <a:schemeClr val="tx1"/>
              </a:solidFill>
              <a:latin typeface="Arial"/>
              <a:ea typeface="宋体" charset="-122"/>
              <a:sym typeface="Arial"/>
            </a:endParaRPr>
          </a:p>
        </p:txBody>
      </p:sp>
      <p:sp>
        <p:nvSpPr>
          <p:cNvPr id="31" name="矩形 30"/>
          <p:cNvSpPr/>
          <p:nvPr>
            <p:custDataLst>
              <p:tags r:id="rId35"/>
            </p:custDataLst>
          </p:nvPr>
        </p:nvSpPr>
        <p:spPr bwMode="auto">
          <a:xfrm>
            <a:off x="6427787" y="5430837"/>
            <a:ext cx="5651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D2A9DCA-EF1C-4AB2-9FB8-AC94BDB869C9}" type="datetime'''''Pr''''''''''''''''''''''''''''''e''''m''i''''''''''x'''">
              <a:rPr lang="en-US" altLang="zh-CN" sz="1400" smtClean="0">
                <a:solidFill>
                  <a:schemeClr val="tx1"/>
                </a:solidFill>
                <a:latin typeface="Arial"/>
                <a:ea typeface="宋体" charset="-122"/>
                <a:sym typeface="Arial"/>
              </a:rPr>
              <a:pPr algn="ctr"/>
              <a:t>Premix</a:t>
            </a:fld>
            <a:endParaRPr lang="en-US" altLang="zh-CN" sz="1400" smtClean="0">
              <a:solidFill>
                <a:schemeClr val="tx1"/>
              </a:solidFill>
              <a:latin typeface="Arial"/>
              <a:ea typeface="宋体" charset="-122"/>
              <a:sym typeface="Arial"/>
            </a:endParaRPr>
          </a:p>
        </p:txBody>
      </p:sp>
      <p:sp>
        <p:nvSpPr>
          <p:cNvPr id="88" name="TextBox 87"/>
          <p:cNvSpPr txBox="1"/>
          <p:nvPr>
            <p:custDataLst>
              <p:tags r:id="rId36"/>
            </p:custDataLst>
          </p:nvPr>
        </p:nvSpPr>
        <p:spPr>
          <a:xfrm>
            <a:off x="416496" y="1557337"/>
            <a:ext cx="1263374"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Million, RMB</a:t>
            </a:r>
            <a:endParaRPr lang="zh-CN" altLang="en-US" sz="1100">
              <a:latin typeface="+mj-lt"/>
            </a:endParaRPr>
          </a:p>
        </p:txBody>
      </p:sp>
      <p:sp>
        <p:nvSpPr>
          <p:cNvPr id="101" name="矩形 100"/>
          <p:cNvSpPr/>
          <p:nvPr>
            <p:custDataLst>
              <p:tags r:id="rId37"/>
            </p:custDataLst>
          </p:nvPr>
        </p:nvSpPr>
        <p:spPr bwMode="auto">
          <a:xfrm>
            <a:off x="7667625" y="4743450"/>
            <a:ext cx="250825" cy="187325"/>
          </a:xfrm>
          <a:prstGeom prst="rect">
            <a:avLst/>
          </a:prstGeom>
          <a:solidFill>
            <a:srgbClr val="DFB59F"/>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2" name="矩形 101"/>
          <p:cNvSpPr/>
          <p:nvPr>
            <p:custDataLst>
              <p:tags r:id="rId38"/>
            </p:custDataLst>
          </p:nvPr>
        </p:nvSpPr>
        <p:spPr bwMode="auto">
          <a:xfrm>
            <a:off x="7667625" y="5006975"/>
            <a:ext cx="250825" cy="187325"/>
          </a:xfrm>
          <a:prstGeom prst="rect">
            <a:avLst/>
          </a:prstGeom>
          <a:solidFill>
            <a:srgbClr val="C0C0C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0" name="矩形 99"/>
          <p:cNvSpPr/>
          <p:nvPr>
            <p:custDataLst>
              <p:tags r:id="rId39"/>
            </p:custDataLst>
          </p:nvPr>
        </p:nvSpPr>
        <p:spPr bwMode="auto">
          <a:xfrm>
            <a:off x="7667625" y="4479925"/>
            <a:ext cx="250825" cy="187325"/>
          </a:xfrm>
          <a:prstGeom prst="rect">
            <a:avLst/>
          </a:prstGeom>
          <a:solidFill>
            <a:srgbClr val="FAA10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6" name="矩形 95"/>
          <p:cNvSpPr/>
          <p:nvPr>
            <p:custDataLst>
              <p:tags r:id="rId40"/>
            </p:custDataLst>
          </p:nvPr>
        </p:nvSpPr>
        <p:spPr bwMode="auto">
          <a:xfrm>
            <a:off x="7667625" y="3425825"/>
            <a:ext cx="250825" cy="187325"/>
          </a:xfrm>
          <a:prstGeom prst="rect">
            <a:avLst/>
          </a:prstGeom>
          <a:solidFill>
            <a:srgbClr val="97C7E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7" name="矩形 96"/>
          <p:cNvSpPr/>
          <p:nvPr>
            <p:custDataLst>
              <p:tags r:id="rId41"/>
            </p:custDataLst>
          </p:nvPr>
        </p:nvSpPr>
        <p:spPr bwMode="auto">
          <a:xfrm>
            <a:off x="7667625" y="3689350"/>
            <a:ext cx="250825" cy="187325"/>
          </a:xfrm>
          <a:prstGeom prst="rect">
            <a:avLst/>
          </a:prstGeom>
          <a:solidFill>
            <a:srgbClr val="60AC14"/>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8" name="矩形 97"/>
          <p:cNvSpPr/>
          <p:nvPr>
            <p:custDataLst>
              <p:tags r:id="rId42"/>
            </p:custDataLst>
          </p:nvPr>
        </p:nvSpPr>
        <p:spPr bwMode="auto">
          <a:xfrm>
            <a:off x="7667625" y="3952875"/>
            <a:ext cx="250825" cy="187325"/>
          </a:xfrm>
          <a:prstGeom prst="rect">
            <a:avLst/>
          </a:prstGeom>
          <a:solidFill>
            <a:srgbClr val="C30C3E"/>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9" name="矩形 98"/>
          <p:cNvSpPr/>
          <p:nvPr>
            <p:custDataLst>
              <p:tags r:id="rId43"/>
            </p:custDataLst>
          </p:nvPr>
        </p:nvSpPr>
        <p:spPr bwMode="auto">
          <a:xfrm>
            <a:off x="7667625" y="4216400"/>
            <a:ext cx="250825" cy="187325"/>
          </a:xfrm>
          <a:prstGeom prst="rect">
            <a:avLst/>
          </a:prstGeom>
          <a:solidFill>
            <a:srgbClr val="00528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5" name="矩形 94"/>
          <p:cNvSpPr/>
          <p:nvPr>
            <p:custDataLst>
              <p:tags r:id="rId44"/>
            </p:custDataLst>
          </p:nvPr>
        </p:nvSpPr>
        <p:spPr bwMode="auto">
          <a:xfrm>
            <a:off x="7969250" y="4475162"/>
            <a:ext cx="78898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8FFC5A43-3FBF-41BC-9AFB-D24DFD289CEA}" type="datetime'''Do''''''''''n''''g'''''' ''''''''B''''a''''''''''o'''''''''">
              <a:rPr lang="en-US" altLang="zh-CN" sz="1400" smtClean="0">
                <a:solidFill>
                  <a:schemeClr val="tx1"/>
                </a:solidFill>
                <a:latin typeface="Arial"/>
                <a:ea typeface="宋体" charset="-122"/>
                <a:sym typeface="Arial"/>
              </a:rPr>
              <a:t>Dong Bao</a:t>
            </a:fld>
            <a:endParaRPr lang="en-US" altLang="zh-CN" sz="1400" smtClean="0">
              <a:solidFill>
                <a:schemeClr val="tx1"/>
              </a:solidFill>
              <a:latin typeface="Arial"/>
              <a:ea typeface="宋体" charset="-122"/>
              <a:sym typeface="Arial"/>
            </a:endParaRPr>
          </a:p>
        </p:txBody>
      </p:sp>
      <p:sp>
        <p:nvSpPr>
          <p:cNvPr id="94" name="矩形 93"/>
          <p:cNvSpPr/>
          <p:nvPr>
            <p:custDataLst>
              <p:tags r:id="rId45"/>
            </p:custDataLst>
          </p:nvPr>
        </p:nvSpPr>
        <p:spPr bwMode="auto">
          <a:xfrm>
            <a:off x="7969250" y="4211637"/>
            <a:ext cx="1065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467D4683-F6BA-4C6E-BC52-BBB36880CD40}" type="datetime'N''''ov''o'' ''''''N''''o''''r''''''di''sk'''''''''''''">
              <a:rPr lang="en-US" altLang="zh-CN" sz="1400" smtClean="0">
                <a:solidFill>
                  <a:schemeClr val="tx1"/>
                </a:solidFill>
                <a:latin typeface="Arial"/>
                <a:ea typeface="宋体" charset="-122"/>
                <a:sym typeface="Arial"/>
              </a:rPr>
              <a:t>Novo Nordisk</a:t>
            </a:fld>
            <a:endParaRPr lang="en-US" altLang="zh-CN" sz="1400" smtClean="0">
              <a:solidFill>
                <a:schemeClr val="tx1"/>
              </a:solidFill>
              <a:latin typeface="Arial"/>
              <a:ea typeface="宋体" charset="-122"/>
              <a:sym typeface="Arial"/>
            </a:endParaRPr>
          </a:p>
        </p:txBody>
      </p:sp>
      <p:sp>
        <p:nvSpPr>
          <p:cNvPr id="92" name="矩形 91"/>
          <p:cNvSpPr/>
          <p:nvPr>
            <p:custDataLst>
              <p:tags r:id="rId46"/>
            </p:custDataLst>
          </p:nvPr>
        </p:nvSpPr>
        <p:spPr bwMode="auto">
          <a:xfrm>
            <a:off x="7969250" y="3421062"/>
            <a:ext cx="5032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50D70E6F-15D3-4C36-ACA7-9252B2CA495C}" type="datetime'''''''''''Sa''''''''''''n''o''''f''i'''''''''''''">
              <a:rPr lang="en-US" altLang="zh-CN" sz="1400" smtClean="0">
                <a:solidFill>
                  <a:schemeClr val="tx1"/>
                </a:solidFill>
                <a:latin typeface="Arial"/>
                <a:ea typeface="宋体" charset="-122"/>
                <a:sym typeface="Arial"/>
              </a:rPr>
              <a:t>Sanofi</a:t>
            </a:fld>
            <a:endParaRPr lang="en-US" altLang="zh-CN" sz="1400" smtClean="0">
              <a:solidFill>
                <a:schemeClr val="tx1"/>
              </a:solidFill>
              <a:latin typeface="Arial"/>
              <a:ea typeface="宋体" charset="-122"/>
              <a:sym typeface="Arial"/>
            </a:endParaRPr>
          </a:p>
        </p:txBody>
      </p:sp>
      <p:sp>
        <p:nvSpPr>
          <p:cNvPr id="93" name="矩形 92"/>
          <p:cNvSpPr/>
          <p:nvPr>
            <p:custDataLst>
              <p:tags r:id="rId47"/>
            </p:custDataLst>
          </p:nvPr>
        </p:nvSpPr>
        <p:spPr bwMode="auto">
          <a:xfrm>
            <a:off x="7969250" y="4738687"/>
            <a:ext cx="7794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D98DC127-05B9-42A8-B41C-41E4F135C908}" type="datetime'''B''''''J ''G''''''''''''''''''a''''n L''''''i'''''''''">
              <a:rPr lang="en-US" altLang="zh-CN" sz="1400" smtClean="0">
                <a:solidFill>
                  <a:schemeClr val="tx1"/>
                </a:solidFill>
                <a:latin typeface="Arial"/>
                <a:ea typeface="宋体" charset="-122"/>
                <a:sym typeface="Arial"/>
              </a:rPr>
              <a:t>BJ Gan Li</a:t>
            </a:fld>
            <a:endParaRPr lang="en-US" altLang="zh-CN" sz="1400" smtClean="0">
              <a:solidFill>
                <a:schemeClr val="tx1"/>
              </a:solidFill>
              <a:latin typeface="Arial"/>
              <a:ea typeface="宋体" charset="-122"/>
              <a:sym typeface="Arial"/>
            </a:endParaRPr>
          </a:p>
        </p:txBody>
      </p:sp>
      <p:sp>
        <p:nvSpPr>
          <p:cNvPr id="91" name="矩形 90"/>
          <p:cNvSpPr/>
          <p:nvPr>
            <p:custDataLst>
              <p:tags r:id="rId48"/>
            </p:custDataLst>
          </p:nvPr>
        </p:nvSpPr>
        <p:spPr bwMode="auto">
          <a:xfrm>
            <a:off x="7969250" y="5002212"/>
            <a:ext cx="5318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E3D6624-6DEF-45B8-A666-C8909909C6F2}" type="datetime'''''''''''''''''''''Ot''''''h''''e''r''''''''''''''s'''''''">
              <a:rPr lang="en-US" altLang="zh-CN" sz="1400" smtClean="0">
                <a:solidFill>
                  <a:schemeClr val="tx1"/>
                </a:solidFill>
                <a:latin typeface="Arial"/>
                <a:ea typeface="宋体" charset="-122"/>
                <a:sym typeface="Arial"/>
              </a:rPr>
              <a:t>Others</a:t>
            </a:fld>
            <a:endParaRPr lang="en-US" altLang="zh-CN" sz="1400" smtClean="0">
              <a:solidFill>
                <a:schemeClr val="tx1"/>
              </a:solidFill>
              <a:latin typeface="Arial"/>
              <a:ea typeface="宋体" charset="-122"/>
              <a:sym typeface="Arial"/>
            </a:endParaRPr>
          </a:p>
        </p:txBody>
      </p:sp>
      <p:sp>
        <p:nvSpPr>
          <p:cNvPr id="90" name="矩形 89"/>
          <p:cNvSpPr/>
          <p:nvPr>
            <p:custDataLst>
              <p:tags r:id="rId49"/>
            </p:custDataLst>
          </p:nvPr>
        </p:nvSpPr>
        <p:spPr bwMode="auto">
          <a:xfrm>
            <a:off x="7969250" y="3684587"/>
            <a:ext cx="4635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B26573B4-F88A-4884-A8A9-1B4EB679B881}" type="datetime'''''''''''''''''''''''''B''''ay''e''''''''''''r'''''''">
              <a:rPr lang="en-US" altLang="zh-CN" sz="1400" smtClean="0">
                <a:solidFill>
                  <a:schemeClr val="tx1"/>
                </a:solidFill>
                <a:latin typeface="Arial"/>
                <a:ea typeface="宋体" charset="-122"/>
                <a:sym typeface="Arial"/>
              </a:rPr>
              <a:t>Bayer</a:t>
            </a:fld>
            <a:endParaRPr lang="en-US" altLang="zh-CN" sz="1400" smtClean="0">
              <a:solidFill>
                <a:schemeClr val="tx1"/>
              </a:solidFill>
              <a:latin typeface="Arial"/>
              <a:ea typeface="宋体" charset="-122"/>
              <a:sym typeface="Arial"/>
            </a:endParaRPr>
          </a:p>
        </p:txBody>
      </p:sp>
      <p:sp>
        <p:nvSpPr>
          <p:cNvPr id="89" name="矩形 88"/>
          <p:cNvSpPr/>
          <p:nvPr>
            <p:custDataLst>
              <p:tags r:id="rId50"/>
            </p:custDataLst>
          </p:nvPr>
        </p:nvSpPr>
        <p:spPr bwMode="auto">
          <a:xfrm>
            <a:off x="7969250" y="3948112"/>
            <a:ext cx="5540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FD6BE55-3508-4E39-8B51-ED92DE33489A}" type="datetime'''''''E''''''''''''li ''''''''''''L''''i''''ll''''''''''y'''''">
              <a:rPr lang="en-US" altLang="zh-CN" sz="1400" smtClean="0">
                <a:solidFill>
                  <a:schemeClr val="tx1"/>
                </a:solidFill>
                <a:latin typeface="Arial"/>
                <a:ea typeface="宋体" charset="-122"/>
                <a:sym typeface="Arial"/>
              </a:rPr>
              <a:t>Eli Lilly</a:t>
            </a:fld>
            <a:endParaRPr lang="en-US" altLang="zh-CN" sz="1400" smtClean="0">
              <a:solidFill>
                <a:schemeClr val="tx1"/>
              </a:solidFill>
              <a:latin typeface="Arial"/>
              <a:ea typeface="宋体" charset="-122"/>
              <a:sym typeface="Arial"/>
            </a:endParaRPr>
          </a:p>
        </p:txBody>
      </p:sp>
      <p:sp>
        <p:nvSpPr>
          <p:cNvPr id="104" name="Text Box 5"/>
          <p:cNvSpPr txBox="1">
            <a:spLocks noChangeArrowheads="1"/>
          </p:cNvSpPr>
          <p:nvPr>
            <p:custDataLst>
              <p:tags r:id="rId51"/>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0"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900">
              <a:latin typeface="Verdana"/>
              <a:sym typeface="Verdana"/>
            </a:endParaRPr>
          </a:p>
        </p:txBody>
      </p:sp>
      <p:sp>
        <p:nvSpPr>
          <p:cNvPr id="3081" name="Text Box 5"/>
          <p:cNvSpPr txBox="1">
            <a:spLocks noChangeArrowheads="1"/>
          </p:cNvSpPr>
          <p:nvPr>
            <p:custDataLst>
              <p:tags r:id="rId6"/>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
        <p:nvSpPr>
          <p:cNvPr id="29" name="标题 28"/>
          <p:cNvSpPr>
            <a:spLocks noGrp="1"/>
          </p:cNvSpPr>
          <p:nvPr>
            <p:ph type="title"/>
            <p:custDataLst>
              <p:tags r:id="rId7"/>
            </p:custDataLst>
          </p:nvPr>
        </p:nvSpPr>
        <p:spPr/>
        <p:txBody>
          <a:bodyPr/>
          <a:lstStyle/>
          <a:p>
            <a:r>
              <a:rPr lang="en-US" altLang="zh-CN" smtClean="0"/>
              <a:t>Volume – 79% volumes are from hospitals among which cartridge/penfill covers 9/10 with 73% premix </a:t>
            </a:r>
            <a:endParaRPr lang="zh-CN" altLang="en-US"/>
          </a:p>
        </p:txBody>
      </p:sp>
      <p:graphicFrame>
        <p:nvGraphicFramePr>
          <p:cNvPr id="40" name="图表 39"/>
          <p:cNvGraphicFramePr/>
          <p:nvPr/>
        </p:nvGraphicFramePr>
        <p:xfrm>
          <a:off x="416497" y="1257759"/>
          <a:ext cx="3744415" cy="4619513"/>
        </p:xfrm>
        <a:graphic>
          <a:graphicData uri="http://schemas.openxmlformats.org/drawingml/2006/chart">
            <c:chart xmlns:c="http://schemas.openxmlformats.org/drawingml/2006/chart" r:id="rId8"/>
          </a:graphicData>
        </a:graphic>
      </p:graphicFrame>
      <p:sp>
        <p:nvSpPr>
          <p:cNvPr id="41" name="矩形 40"/>
          <p:cNvSpPr/>
          <p:nvPr/>
        </p:nvSpPr>
        <p:spPr>
          <a:xfrm>
            <a:off x="525502" y="1052736"/>
            <a:ext cx="3722494"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in 13Q2 MAT </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42" name="图表 41"/>
          <p:cNvGraphicFramePr/>
          <p:nvPr/>
        </p:nvGraphicFramePr>
        <p:xfrm>
          <a:off x="4304928" y="1916832"/>
          <a:ext cx="1944217" cy="4104456"/>
        </p:xfrm>
        <a:graphic>
          <a:graphicData uri="http://schemas.openxmlformats.org/drawingml/2006/chart">
            <c:chart xmlns:c="http://schemas.openxmlformats.org/drawingml/2006/chart" r:id="rId9"/>
          </a:graphicData>
        </a:graphic>
      </p:graphicFrame>
      <p:sp>
        <p:nvSpPr>
          <p:cNvPr id="43" name="矩形 42"/>
          <p:cNvSpPr/>
          <p:nvPr/>
        </p:nvSpPr>
        <p:spPr>
          <a:xfrm>
            <a:off x="4736976" y="1052736"/>
            <a:ext cx="4251342" cy="492443"/>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from </a:t>
            </a:r>
            <a:r>
              <a:rPr lang="en-US" altLang="zh-CN" sz="1300" b="1" smtClean="0">
                <a:solidFill>
                  <a:srgbClr val="0070C0"/>
                </a:solidFill>
              </a:rPr>
              <a:t>Hospitals</a:t>
            </a:r>
            <a:r>
              <a:rPr lang="en-US" altLang="zh-CN" sz="1300" b="1" smtClean="0">
                <a:solidFill>
                  <a:srgbClr val="111111"/>
                </a:solidFill>
              </a:rPr>
              <a:t> in 13Q2 MAT</a:t>
            </a:r>
            <a:endParaRPr lang="zh-CN" altLang="en-US" sz="1300" b="1">
              <a:solidFill>
                <a:srgbClr val="111111"/>
              </a:solidFill>
            </a:endParaRPr>
          </a:p>
        </p:txBody>
      </p:sp>
      <p:graphicFrame>
        <p:nvGraphicFramePr>
          <p:cNvPr id="44" name="图表 43"/>
          <p:cNvGraphicFramePr/>
          <p:nvPr/>
        </p:nvGraphicFramePr>
        <p:xfrm>
          <a:off x="6403873" y="1628799"/>
          <a:ext cx="3012374" cy="4638709"/>
        </p:xfrm>
        <a:graphic>
          <a:graphicData uri="http://schemas.openxmlformats.org/drawingml/2006/chart">
            <c:chart xmlns:c="http://schemas.openxmlformats.org/drawingml/2006/chart" r:id="rId10"/>
          </a:graphicData>
        </a:graphic>
      </p:graphicFrame>
      <p:graphicFrame>
        <p:nvGraphicFramePr>
          <p:cNvPr id="45" name="图表 44"/>
          <p:cNvGraphicFramePr/>
          <p:nvPr/>
        </p:nvGraphicFramePr>
        <p:xfrm>
          <a:off x="6997164" y="3212976"/>
          <a:ext cx="1981998" cy="2088232"/>
        </p:xfrm>
        <a:graphic>
          <a:graphicData uri="http://schemas.openxmlformats.org/drawingml/2006/chart">
            <c:chart xmlns:c="http://schemas.openxmlformats.org/drawingml/2006/chart" r:id="rId11"/>
          </a:graphicData>
        </a:graphic>
      </p:graphicFrame>
      <p:cxnSp>
        <p:nvCxnSpPr>
          <p:cNvPr id="47" name="直接连接符 46"/>
          <p:cNvCxnSpPr/>
          <p:nvPr/>
        </p:nvCxnSpPr>
        <p:spPr>
          <a:xfrm flipV="1">
            <a:off x="1928664" y="1916833"/>
            <a:ext cx="2808312" cy="432047"/>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1928664" y="4365104"/>
            <a:ext cx="2376264" cy="648072"/>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rot="16200000">
            <a:off x="5969387" y="2285148"/>
            <a:ext cx="1296144" cy="415498"/>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Cartridge or Penfill</a:t>
            </a:r>
            <a:endParaRPr lang="zh-CN" altLang="en-US" sz="1050" b="1">
              <a:latin typeface="+mj-lt"/>
            </a:endParaRPr>
          </a:p>
        </p:txBody>
      </p:sp>
      <p:sp>
        <p:nvSpPr>
          <p:cNvPr id="16" name="TextBox 15"/>
          <p:cNvSpPr txBox="1"/>
          <p:nvPr/>
        </p:nvSpPr>
        <p:spPr>
          <a:xfrm rot="16200000">
            <a:off x="5903112" y="4238147"/>
            <a:ext cx="1296144"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Syringe</a:t>
            </a:r>
            <a:endParaRPr lang="zh-CN" altLang="en-US" sz="1050" b="1">
              <a:latin typeface="+mj-lt"/>
            </a:endParaRPr>
          </a:p>
        </p:txBody>
      </p:sp>
      <p:sp>
        <p:nvSpPr>
          <p:cNvPr id="18" name="矩形 17"/>
          <p:cNvSpPr/>
          <p:nvPr/>
        </p:nvSpPr>
        <p:spPr>
          <a:xfrm>
            <a:off x="575661" y="1628800"/>
            <a:ext cx="3070072"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b="1" i="1" u="sng" smtClean="0">
                <a:solidFill>
                  <a:srgbClr val="111111"/>
                </a:solidFill>
              </a:rPr>
              <a:t>TOTAL 112 million volumes (</a:t>
            </a:r>
            <a:r>
              <a:rPr lang="zh-CN" altLang="en-US" b="1" i="1" u="sng" smtClean="0">
                <a:solidFill>
                  <a:srgbClr val="111111"/>
                </a:solidFill>
              </a:rPr>
              <a:t>支数</a:t>
            </a:r>
            <a:r>
              <a:rPr lang="en-US" altLang="zh-CN" b="1" i="1" u="sng" smtClean="0">
                <a:solidFill>
                  <a:srgbClr val="111111"/>
                </a:solidFill>
              </a:rPr>
              <a:t>)</a:t>
            </a:r>
            <a:endParaRPr lang="zh-CN" altLang="en-US" b="1" i="1" u="sng">
              <a:solidFill>
                <a:srgbClr val="111111"/>
              </a:solidFill>
            </a:endParaRPr>
          </a:p>
        </p:txBody>
      </p:sp>
      <p:sp>
        <p:nvSpPr>
          <p:cNvPr id="19"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18</a:t>
            </a:fld>
            <a:endParaRPr lang="en-US" altLang="en-US">
              <a:solidFill>
                <a:srgbClr val="002868"/>
              </a:solidFill>
            </a:endParaRPr>
          </a:p>
        </p:txBody>
      </p:sp>
      <p:sp>
        <p:nvSpPr>
          <p:cNvPr id="23" name="矩形 22"/>
          <p:cNvSpPr/>
          <p:nvPr/>
        </p:nvSpPr>
        <p:spPr>
          <a:xfrm>
            <a:off x="4792061" y="1894782"/>
            <a:ext cx="1016695" cy="2593099"/>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 name="饼形 23"/>
          <p:cNvSpPr/>
          <p:nvPr/>
        </p:nvSpPr>
        <p:spPr>
          <a:xfrm>
            <a:off x="6997164" y="1700808"/>
            <a:ext cx="1689233" cy="1684122"/>
          </a:xfrm>
          <a:prstGeom prst="pie">
            <a:avLst>
              <a:gd name="adj1" fmla="val 295489"/>
              <a:gd name="adj2" fmla="val 16027034"/>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solidFill>
                <a:schemeClr val="tx1"/>
              </a:solidFil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8" name="对象 27"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1"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7" name="矩形 6"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000" smtClean="0">
              <a:latin typeface="Verdana"/>
              <a:ea typeface="宋体" charset="-122"/>
              <a:sym typeface="Verdana"/>
            </a:endParaRPr>
          </a:p>
        </p:txBody>
      </p:sp>
      <p:sp>
        <p:nvSpPr>
          <p:cNvPr id="2" name="标题 1"/>
          <p:cNvSpPr>
            <a:spLocks noGrp="1"/>
          </p:cNvSpPr>
          <p:nvPr>
            <p:ph type="title"/>
            <p:custDataLst>
              <p:tags r:id="rId6"/>
            </p:custDataLst>
          </p:nvPr>
        </p:nvSpPr>
        <p:spPr/>
        <p:txBody>
          <a:bodyPr/>
          <a:lstStyle/>
          <a:p>
            <a:r>
              <a:rPr lang="en-US" altLang="zh-CN" smtClean="0"/>
              <a:t>Volume Share – Novo Nordisk leads in cartridge/penfill volume share in fast-acting, intermediate-acting and premix from hospitals</a:t>
            </a:r>
            <a:endParaRPr lang="zh-CN" altLang="en-US"/>
          </a:p>
        </p:txBody>
      </p:sp>
      <p:sp>
        <p:nvSpPr>
          <p:cNvPr id="4" name="页脚占位符 3"/>
          <p:cNvSpPr>
            <a:spLocks noGrp="1"/>
          </p:cNvSpPr>
          <p:nvPr>
            <p:ph type="ftr" sz="quarter" idx="3"/>
            <p:custDataLst>
              <p:tags r:id="rId7"/>
            </p:custDataLst>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19</a:t>
            </a:fld>
            <a:endParaRPr lang="en-US" altLang="en-US">
              <a:solidFill>
                <a:srgbClr val="002868"/>
              </a:solidFill>
            </a:endParaRPr>
          </a:p>
        </p:txBody>
      </p:sp>
      <p:sp>
        <p:nvSpPr>
          <p:cNvPr id="5" name="矩形 4"/>
          <p:cNvSpPr/>
          <p:nvPr>
            <p:custDataLst>
              <p:tags r:id="rId8"/>
            </p:custDataLst>
          </p:nvPr>
        </p:nvSpPr>
        <p:spPr>
          <a:xfrm>
            <a:off x="1107815" y="1052736"/>
            <a:ext cx="7289176"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Manufacturers share of Cartridge/Penfill from </a:t>
            </a:r>
            <a:r>
              <a:rPr lang="en-US" altLang="zh-CN" sz="1300" b="1" smtClean="0">
                <a:solidFill>
                  <a:srgbClr val="0070C0"/>
                </a:solidFill>
              </a:rPr>
              <a:t>Hospitals </a:t>
            </a:r>
            <a:r>
              <a:rPr lang="en-US" altLang="zh-CN" sz="1300" b="1" smtClean="0">
                <a:solidFill>
                  <a:srgbClr val="111111"/>
                </a:solidFill>
              </a:rPr>
              <a:t>in 13Q2MAT</a:t>
            </a:r>
          </a:p>
        </p:txBody>
      </p:sp>
      <p:graphicFrame>
        <p:nvGraphicFramePr>
          <p:cNvPr id="8" name="对象 7"/>
          <p:cNvGraphicFramePr>
            <a:graphicFrameLocks noChangeAspect="1"/>
          </p:cNvGraphicFramePr>
          <p:nvPr>
            <p:custDataLst>
              <p:tags r:id="rId9"/>
            </p:custDataLst>
          </p:nvPr>
        </p:nvGraphicFramePr>
        <p:xfrm>
          <a:off x="819150" y="2103437"/>
          <a:ext cx="6829425" cy="3305175"/>
        </p:xfrm>
        <a:graphic>
          <a:graphicData uri="http://schemas.openxmlformats.org/presentationml/2006/ole">
            <mc:AlternateContent>
              <mc:Choice xmlns:v="urn:schemas-microsoft-com:vml" Requires="v">
                <p:oleObj spid="_x0000_s1052" name="图表" r:id="rId10" imgW="6829425" imgH="3305175" progId="MSGraph.Chart.8">
                  <p:embed/>
                </p:oleObj>
              </mc:Choice>
              <mc:Fallback>
                <p:oleObj name="图表" r:id="rId10" imgW="6829425" imgH="3305175" progId="MSGraph.Chart.8">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819150" y="2103437"/>
                        <a:ext cx="6829425" cy="3305175"/>
                      </a:xfrm>
                      <a:prstGeom prst="rect">
                        <a:avLst/>
                      </a:prstGeom>
                      <a:noFill/>
                    </p:spPr>
                  </p:pic>
                </p:oleObj>
              </mc:Fallback>
            </mc:AlternateContent>
          </a:graphicData>
        </a:graphic>
      </p:graphicFrame>
      <p:cxnSp>
        <p:nvCxnSpPr>
          <p:cNvPr id="52" name="直接连接符 51"/>
          <p:cNvCxnSpPr/>
          <p:nvPr>
            <p:custDataLst>
              <p:tags r:id="rId12"/>
            </p:custDataLst>
          </p:nvPr>
        </p:nvCxnSpPr>
        <p:spPr bwMode="auto">
          <a:xfrm flipH="1">
            <a:off x="2124075" y="5154612"/>
            <a:ext cx="90487" cy="101600"/>
          </a:xfrm>
          <a:prstGeom prst="line">
            <a:avLst/>
          </a:prstGeom>
          <a:ln w="6350">
            <a:solidFill>
              <a:schemeClr val="tx1"/>
            </a:solidFill>
            <a:headEnd type="none"/>
            <a:tailEnd type="none"/>
          </a:ln>
          <a:effectLst/>
        </p:spPr>
        <p:style>
          <a:lnRef idx="1">
            <a:schemeClr val="accent1"/>
          </a:lnRef>
          <a:fillRef idx="0">
            <a:schemeClr val="accent1"/>
          </a:fillRef>
          <a:effectRef idx="0">
            <a:schemeClr val="accent1"/>
          </a:effectRef>
          <a:fontRef idx="minor">
            <a:schemeClr val="tx1"/>
          </a:fontRef>
        </p:style>
      </p:cxnSp>
      <p:sp>
        <p:nvSpPr>
          <p:cNvPr id="31" name="矩形 30"/>
          <p:cNvSpPr/>
          <p:nvPr>
            <p:custDataLst>
              <p:tags r:id="rId13"/>
            </p:custDataLst>
          </p:nvPr>
        </p:nvSpPr>
        <p:spPr bwMode="auto">
          <a:xfrm>
            <a:off x="6427787" y="5434012"/>
            <a:ext cx="5651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6513565-5B64-4C92-80DC-054303313C6F}" type="datetime'''''''P''''''''''rem''''''''''''''''''''''i''''x'''">
              <a:rPr lang="en-US" altLang="zh-CN" sz="1400" smtClean="0">
                <a:solidFill>
                  <a:schemeClr val="tx1"/>
                </a:solidFill>
                <a:latin typeface="Arial"/>
                <a:ea typeface="宋体" charset="-122"/>
                <a:sym typeface="Arial"/>
              </a:rPr>
              <a:pPr algn="ctr"/>
              <a:t>Premix</a:t>
            </a:fld>
            <a:endParaRPr lang="en-US" altLang="zh-CN" sz="1400" smtClean="0">
              <a:solidFill>
                <a:schemeClr val="tx1"/>
              </a:solidFill>
              <a:latin typeface="Arial"/>
              <a:ea typeface="宋体" charset="-122"/>
              <a:sym typeface="Arial"/>
            </a:endParaRPr>
          </a:p>
        </p:txBody>
      </p:sp>
      <p:sp>
        <p:nvSpPr>
          <p:cNvPr id="68" name="矩形 67"/>
          <p:cNvSpPr/>
          <p:nvPr>
            <p:custDataLst>
              <p:tags r:id="rId14"/>
            </p:custDataLst>
          </p:nvPr>
        </p:nvSpPr>
        <p:spPr bwMode="auto">
          <a:xfrm>
            <a:off x="6457950" y="1947862"/>
            <a:ext cx="504825"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3F464FB-F0D5-402A-AA03-E700DCD09B53}" type="datetime'5''''''''''''''''''''''''''''8'''',''4''''''''''14'''">
              <a:rPr lang="en-US" altLang="zh-CN" sz="1200" smtClean="0">
                <a:solidFill>
                  <a:schemeClr val="tx1"/>
                </a:solidFill>
                <a:latin typeface="Arial"/>
                <a:ea typeface="宋体" charset="-122"/>
                <a:sym typeface="Arial"/>
              </a:rPr>
              <a:pPr algn="ctr"/>
              <a:t>58,414</a:t>
            </a:fld>
            <a:endParaRPr lang="en-US" altLang="zh-CN" sz="1200" smtClean="0">
              <a:solidFill>
                <a:schemeClr val="tx1"/>
              </a:solidFill>
              <a:latin typeface="Arial"/>
              <a:ea typeface="宋体" charset="-122"/>
              <a:sym typeface="Arial"/>
            </a:endParaRPr>
          </a:p>
        </p:txBody>
      </p:sp>
      <p:sp>
        <p:nvSpPr>
          <p:cNvPr id="38" name="矩形 37"/>
          <p:cNvSpPr/>
          <p:nvPr>
            <p:custDataLst>
              <p:tags r:id="rId15"/>
            </p:custDataLst>
          </p:nvPr>
        </p:nvSpPr>
        <p:spPr bwMode="gray">
          <a:xfrm>
            <a:off x="1571625" y="251777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FA3DCDC-9542-4810-AA98-E3CC90877337}" type="datetime'''''''''''''''''24''''''''''''%'''''''''''''''''''''''">
              <a:rPr lang="en-US" altLang="zh-CN" sz="1000" smtClean="0">
                <a:solidFill>
                  <a:schemeClr val="bg1"/>
                </a:solidFill>
                <a:latin typeface="Verdana"/>
                <a:ea typeface="宋体" charset="-122"/>
                <a:sym typeface="Verdana"/>
              </a:rPr>
              <a:pPr algn="ctr"/>
              <a:t>24%</a:t>
            </a:fld>
            <a:endParaRPr lang="en-US" altLang="zh-CN" sz="1000" smtClean="0">
              <a:solidFill>
                <a:schemeClr val="bg1"/>
              </a:solidFill>
              <a:latin typeface="Verdana"/>
              <a:ea typeface="宋体" charset="-122"/>
              <a:sym typeface="Verdana"/>
            </a:endParaRPr>
          </a:p>
        </p:txBody>
      </p:sp>
      <p:sp>
        <p:nvSpPr>
          <p:cNvPr id="47" name="矩形 46"/>
          <p:cNvSpPr/>
          <p:nvPr>
            <p:custDataLst>
              <p:tags r:id="rId16"/>
            </p:custDataLst>
          </p:nvPr>
        </p:nvSpPr>
        <p:spPr bwMode="gray">
          <a:xfrm>
            <a:off x="1381125" y="213677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EAFB989-1589-42E5-81E6-C13B4E117360}" type="datetime'''''''''1''''''''''''''''''''''''''%'''''''''''''''''">
              <a:rPr lang="en-US" altLang="zh-CN" sz="1000" smtClean="0">
                <a:solidFill>
                  <a:schemeClr val="bg1"/>
                </a:solidFill>
                <a:latin typeface="Verdana"/>
                <a:ea typeface="宋体" charset="-122"/>
                <a:sym typeface="Verdana"/>
              </a:rPr>
              <a:pPr algn="ctr"/>
              <a:t>1%</a:t>
            </a:fld>
            <a:endParaRPr lang="en-US" altLang="zh-CN" sz="1000" smtClean="0">
              <a:solidFill>
                <a:schemeClr val="bg1"/>
              </a:solidFill>
              <a:latin typeface="Verdana"/>
              <a:ea typeface="宋体" charset="-122"/>
              <a:sym typeface="Verdana"/>
            </a:endParaRPr>
          </a:p>
        </p:txBody>
      </p:sp>
      <p:sp>
        <p:nvSpPr>
          <p:cNvPr id="57" name="矩形 56"/>
          <p:cNvSpPr/>
          <p:nvPr>
            <p:custDataLst>
              <p:tags r:id="rId17"/>
            </p:custDataLst>
          </p:nvPr>
        </p:nvSpPr>
        <p:spPr bwMode="auto">
          <a:xfrm>
            <a:off x="1870075" y="21304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7D871E1-0D1D-4900-BF7F-935EEB84693B}"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73" name="矩形 72"/>
          <p:cNvSpPr/>
          <p:nvPr>
            <p:custDataLst>
              <p:tags r:id="rId18"/>
            </p:custDataLst>
          </p:nvPr>
        </p:nvSpPr>
        <p:spPr bwMode="auto">
          <a:xfrm>
            <a:off x="6353175" y="5165725"/>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A3B943B-1878-4A49-A4B1-2AC81589541F}"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71" name="矩形 70"/>
          <p:cNvSpPr/>
          <p:nvPr>
            <p:custDataLst>
              <p:tags r:id="rId19"/>
            </p:custDataLst>
          </p:nvPr>
        </p:nvSpPr>
        <p:spPr bwMode="gray">
          <a:xfrm>
            <a:off x="6543675" y="380365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4D372F5-F1FF-4894-A68C-4BCF95CECFFE}" type="datetime'''7''''''''4''''''''''''''''''''''%'''''''''''">
              <a:rPr lang="en-US" altLang="zh-CN" sz="1000" smtClean="0">
                <a:solidFill>
                  <a:schemeClr val="bg1"/>
                </a:solidFill>
                <a:latin typeface="Verdana"/>
                <a:ea typeface="宋体" charset="-122"/>
                <a:sym typeface="Verdana"/>
              </a:rPr>
              <a:pPr algn="ctr"/>
              <a:t>74%</a:t>
            </a:fld>
            <a:endParaRPr lang="en-US" altLang="zh-CN" sz="1000" smtClean="0">
              <a:solidFill>
                <a:schemeClr val="bg1"/>
              </a:solidFill>
              <a:latin typeface="Verdana"/>
              <a:ea typeface="宋体" charset="-122"/>
              <a:sym typeface="Verdana"/>
            </a:endParaRPr>
          </a:p>
        </p:txBody>
      </p:sp>
      <p:sp>
        <p:nvSpPr>
          <p:cNvPr id="70" name="矩形 69"/>
          <p:cNvSpPr/>
          <p:nvPr>
            <p:custDataLst>
              <p:tags r:id="rId20"/>
            </p:custDataLst>
          </p:nvPr>
        </p:nvSpPr>
        <p:spPr bwMode="gray">
          <a:xfrm>
            <a:off x="6543675" y="241300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F8FB9C3-BE11-4774-B56A-DE7CD2686C10}" type="datetime'''1''''''''''''''''''''7''''''%'''''''''''''''''''''''''''''''">
              <a:rPr lang="en-US" altLang="zh-CN" sz="1000" smtClean="0">
                <a:solidFill>
                  <a:schemeClr val="bg1"/>
                </a:solidFill>
                <a:latin typeface="Verdana"/>
                <a:ea typeface="宋体" charset="-122"/>
                <a:sym typeface="Verdana"/>
              </a:rPr>
              <a:pPr algn="ctr"/>
              <a:t>17%</a:t>
            </a:fld>
            <a:endParaRPr lang="en-US" altLang="zh-CN" sz="1000" smtClean="0">
              <a:solidFill>
                <a:schemeClr val="bg1"/>
              </a:solidFill>
              <a:latin typeface="Verdana"/>
              <a:ea typeface="宋体" charset="-122"/>
              <a:sym typeface="Verdana"/>
            </a:endParaRPr>
          </a:p>
        </p:txBody>
      </p:sp>
      <p:sp>
        <p:nvSpPr>
          <p:cNvPr id="69" name="矩形 68"/>
          <p:cNvSpPr/>
          <p:nvPr>
            <p:custDataLst>
              <p:tags r:id="rId21"/>
            </p:custDataLst>
          </p:nvPr>
        </p:nvSpPr>
        <p:spPr bwMode="gray">
          <a:xfrm>
            <a:off x="6584950" y="213677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714FBE1-8B4E-4637-BAC6-6F27F7D4B06A}" type="datetime'''''''''''''1''%'''''''''''">
              <a:rPr lang="en-US" altLang="zh-CN" sz="1000" smtClean="0">
                <a:solidFill>
                  <a:schemeClr val="bg1"/>
                </a:solidFill>
                <a:latin typeface="Verdana"/>
                <a:ea typeface="宋体" charset="-122"/>
                <a:sym typeface="Verdana"/>
              </a:rPr>
              <a:pPr algn="ctr"/>
              <a:t>1%</a:t>
            </a:fld>
            <a:endParaRPr lang="en-US" altLang="zh-CN" sz="1000" smtClean="0">
              <a:solidFill>
                <a:schemeClr val="bg1"/>
              </a:solidFill>
              <a:latin typeface="Verdana"/>
              <a:ea typeface="宋体" charset="-122"/>
              <a:sym typeface="Verdana"/>
            </a:endParaRPr>
          </a:p>
        </p:txBody>
      </p:sp>
      <p:sp>
        <p:nvSpPr>
          <p:cNvPr id="30" name="矩形 29"/>
          <p:cNvSpPr/>
          <p:nvPr>
            <p:custDataLst>
              <p:tags r:id="rId22"/>
            </p:custDataLst>
          </p:nvPr>
        </p:nvSpPr>
        <p:spPr bwMode="auto">
          <a:xfrm>
            <a:off x="4584700" y="5434012"/>
            <a:ext cx="938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562D024-4B4C-4B91-AB52-DFA33DC4736C}" type="datetime'Lon''''''''''''''g-''''''a''c''''''''''t''i''''n''''g'">
              <a:rPr lang="en-US" altLang="zh-CN" sz="1400" smtClean="0">
                <a:solidFill>
                  <a:schemeClr val="tx1"/>
                </a:solidFill>
                <a:latin typeface="Arial"/>
                <a:ea typeface="宋体" charset="-122"/>
                <a:sym typeface="Arial"/>
              </a:rPr>
              <a:pPr algn="ctr"/>
              <a:t>Long-acting</a:t>
            </a:fld>
            <a:endParaRPr lang="en-US" altLang="zh-CN" sz="1400" smtClean="0">
              <a:solidFill>
                <a:schemeClr val="tx1"/>
              </a:solidFill>
              <a:latin typeface="Arial"/>
              <a:ea typeface="宋体" charset="-122"/>
              <a:sym typeface="Arial"/>
            </a:endParaRPr>
          </a:p>
        </p:txBody>
      </p:sp>
      <p:sp>
        <p:nvSpPr>
          <p:cNvPr id="59" name="矩形 58"/>
          <p:cNvSpPr/>
          <p:nvPr>
            <p:custDataLst>
              <p:tags r:id="rId23"/>
            </p:custDataLst>
          </p:nvPr>
        </p:nvSpPr>
        <p:spPr bwMode="auto">
          <a:xfrm>
            <a:off x="4843462" y="194786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42C586C-BDAB-45B3-BDBE-ED5263BFD913}" type="datetime'''''7'''''',''''''''''''''''''635'">
              <a:rPr lang="en-US" altLang="zh-CN" sz="1200" smtClean="0">
                <a:solidFill>
                  <a:schemeClr val="tx1"/>
                </a:solidFill>
                <a:latin typeface="Arial"/>
                <a:ea typeface="宋体" charset="-122"/>
                <a:sym typeface="Arial"/>
              </a:rPr>
              <a:pPr algn="ctr"/>
              <a:t>7,635</a:t>
            </a:fld>
            <a:endParaRPr lang="en-US" altLang="zh-CN" sz="1200" smtClean="0">
              <a:solidFill>
                <a:schemeClr val="tx1"/>
              </a:solidFill>
              <a:latin typeface="Arial"/>
              <a:ea typeface="宋体" charset="-122"/>
              <a:sym typeface="Arial"/>
            </a:endParaRPr>
          </a:p>
        </p:txBody>
      </p:sp>
      <p:sp>
        <p:nvSpPr>
          <p:cNvPr id="61" name="矩形 60"/>
          <p:cNvSpPr/>
          <p:nvPr>
            <p:custDataLst>
              <p:tags r:id="rId24"/>
            </p:custDataLst>
          </p:nvPr>
        </p:nvSpPr>
        <p:spPr bwMode="gray">
          <a:xfrm>
            <a:off x="4886325" y="418465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2D1755A-D882-4D2F-9314-3AE93BEACC0E}" type="datetime'''''''''''''''''''''''''''''''''1''''''''''''''''1''''%'''">
              <a:rPr lang="en-US" altLang="zh-CN" sz="1000" smtClean="0">
                <a:solidFill>
                  <a:schemeClr val="bg1"/>
                </a:solidFill>
                <a:latin typeface="Verdana"/>
                <a:ea typeface="宋体" charset="-122"/>
                <a:sym typeface="Verdana"/>
              </a:rPr>
              <a:pPr algn="ctr"/>
              <a:t>11%</a:t>
            </a:fld>
            <a:endParaRPr lang="en-US" altLang="zh-CN" sz="1000" smtClean="0">
              <a:solidFill>
                <a:schemeClr val="bg1"/>
              </a:solidFill>
              <a:latin typeface="Verdana"/>
              <a:ea typeface="宋体" charset="-122"/>
              <a:sym typeface="Verdana"/>
            </a:endParaRPr>
          </a:p>
        </p:txBody>
      </p:sp>
      <p:sp>
        <p:nvSpPr>
          <p:cNvPr id="29" name="矩形 28"/>
          <p:cNvSpPr/>
          <p:nvPr>
            <p:custDataLst>
              <p:tags r:id="rId25"/>
            </p:custDataLst>
          </p:nvPr>
        </p:nvSpPr>
        <p:spPr bwMode="auto">
          <a:xfrm>
            <a:off x="2632075" y="5434012"/>
            <a:ext cx="15287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69A216A-83F6-40D1-836F-83579779B6D9}" type="datetime'''I''''''n''term''e''''dia''''te''''''-''a''''cti''n''''g'''">
              <a:rPr lang="en-US" altLang="zh-CN" sz="1400" smtClean="0">
                <a:solidFill>
                  <a:schemeClr val="tx1"/>
                </a:solidFill>
                <a:latin typeface="Arial"/>
                <a:ea typeface="宋体" charset="-122"/>
                <a:sym typeface="Arial"/>
              </a:rPr>
              <a:pPr algn="ctr"/>
              <a:t>Intermediate-acting</a:t>
            </a:fld>
            <a:endParaRPr lang="en-US" altLang="zh-CN" sz="1400" smtClean="0">
              <a:solidFill>
                <a:schemeClr val="tx1"/>
              </a:solidFill>
              <a:latin typeface="Arial"/>
              <a:ea typeface="宋体" charset="-122"/>
              <a:sym typeface="Arial"/>
            </a:endParaRPr>
          </a:p>
        </p:txBody>
      </p:sp>
      <p:sp>
        <p:nvSpPr>
          <p:cNvPr id="48" name="矩形 47"/>
          <p:cNvSpPr/>
          <p:nvPr>
            <p:custDataLst>
              <p:tags r:id="rId26"/>
            </p:custDataLst>
          </p:nvPr>
        </p:nvSpPr>
        <p:spPr bwMode="auto">
          <a:xfrm>
            <a:off x="3186112" y="194786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B013A39-6A7D-45BA-A836-FCD2BE1FDD53}" type="datetime'''''''''''''3'''''',''''''''''''''''''''''''0''''''9''''''''3'">
              <a:rPr lang="en-US" altLang="zh-CN" sz="1200" smtClean="0">
                <a:solidFill>
                  <a:schemeClr val="tx1"/>
                </a:solidFill>
                <a:latin typeface="Arial"/>
                <a:ea typeface="宋体" charset="-122"/>
                <a:sym typeface="Arial"/>
              </a:rPr>
              <a:pPr algn="ctr"/>
              <a:t>3,093</a:t>
            </a:fld>
            <a:endParaRPr lang="en-US" altLang="zh-CN" sz="1200" smtClean="0">
              <a:solidFill>
                <a:schemeClr val="tx1"/>
              </a:solidFill>
              <a:latin typeface="Arial"/>
              <a:ea typeface="宋体" charset="-122"/>
              <a:sym typeface="Arial"/>
            </a:endParaRPr>
          </a:p>
        </p:txBody>
      </p:sp>
      <p:sp>
        <p:nvSpPr>
          <p:cNvPr id="53" name="矩形 52"/>
          <p:cNvSpPr/>
          <p:nvPr>
            <p:custDataLst>
              <p:tags r:id="rId27"/>
            </p:custDataLst>
          </p:nvPr>
        </p:nvSpPr>
        <p:spPr bwMode="auto">
          <a:xfrm>
            <a:off x="3038475" y="5165725"/>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DFDD230-2D7A-4BDB-AD41-9E4CB95F0F60}"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51" name="矩形 50"/>
          <p:cNvSpPr/>
          <p:nvPr>
            <p:custDataLst>
              <p:tags r:id="rId28"/>
            </p:custDataLst>
          </p:nvPr>
        </p:nvSpPr>
        <p:spPr bwMode="gray">
          <a:xfrm>
            <a:off x="3228975" y="400367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7A72EE6-9751-443A-A494-1CD10E8788A8}" type="datetime'''''''6''''5''''''''%'''''''''''''''''''''">
              <a:rPr lang="en-US" altLang="zh-CN" sz="1000" smtClean="0">
                <a:solidFill>
                  <a:schemeClr val="bg1"/>
                </a:solidFill>
                <a:latin typeface="Verdana"/>
                <a:ea typeface="宋体" charset="-122"/>
                <a:sym typeface="Verdana"/>
              </a:rPr>
              <a:pPr algn="ctr"/>
              <a:t>65%</a:t>
            </a:fld>
            <a:endParaRPr lang="en-US" altLang="zh-CN" sz="1000" smtClean="0">
              <a:solidFill>
                <a:schemeClr val="bg1"/>
              </a:solidFill>
              <a:latin typeface="Verdana"/>
              <a:ea typeface="宋体" charset="-122"/>
              <a:sym typeface="Verdana"/>
            </a:endParaRPr>
          </a:p>
        </p:txBody>
      </p:sp>
      <p:sp>
        <p:nvSpPr>
          <p:cNvPr id="50" name="矩形 49"/>
          <p:cNvSpPr/>
          <p:nvPr>
            <p:custDataLst>
              <p:tags r:id="rId29"/>
            </p:custDataLst>
          </p:nvPr>
        </p:nvSpPr>
        <p:spPr bwMode="gray">
          <a:xfrm>
            <a:off x="3228975" y="259397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46D3A63-266F-4E18-B85B-8513645C3084}" type="datetime'2''''''''7''''''''''''''''''''''''''''''''''%'">
              <a:rPr lang="en-US" altLang="zh-CN" sz="1000" smtClean="0">
                <a:solidFill>
                  <a:schemeClr val="bg1"/>
                </a:solidFill>
                <a:latin typeface="Verdana"/>
                <a:ea typeface="宋体" charset="-122"/>
                <a:sym typeface="Verdana"/>
              </a:rPr>
              <a:pPr algn="ctr"/>
              <a:t>27%</a:t>
            </a:fld>
            <a:endParaRPr lang="en-US" altLang="zh-CN" sz="1000" smtClean="0">
              <a:solidFill>
                <a:schemeClr val="bg1"/>
              </a:solidFill>
              <a:latin typeface="Verdana"/>
              <a:ea typeface="宋体" charset="-122"/>
              <a:sym typeface="Verdana"/>
            </a:endParaRPr>
          </a:p>
        </p:txBody>
      </p:sp>
      <p:sp>
        <p:nvSpPr>
          <p:cNvPr id="49" name="矩形 48"/>
          <p:cNvSpPr/>
          <p:nvPr>
            <p:custDataLst>
              <p:tags r:id="rId30"/>
            </p:custDataLst>
          </p:nvPr>
        </p:nvSpPr>
        <p:spPr bwMode="gray">
          <a:xfrm>
            <a:off x="3038475" y="2151062"/>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3D16F1D-E838-4D2A-B18A-14AB6413A9D5}" type="datetime'''''''''''''''''''''''''2''''''''''''''''''''''''''%'''''''''">
              <a:rPr lang="en-US" altLang="zh-CN" sz="1000" smtClean="0">
                <a:solidFill>
                  <a:schemeClr val="bg1"/>
                </a:solidFill>
                <a:latin typeface="Verdana"/>
                <a:ea typeface="宋体" charset="-122"/>
                <a:sym typeface="Verdana"/>
              </a:rPr>
              <a:pPr algn="ctr"/>
              <a:t>2%</a:t>
            </a:fld>
            <a:endParaRPr lang="en-US" altLang="zh-CN" sz="1000" smtClean="0">
              <a:solidFill>
                <a:schemeClr val="bg1"/>
              </a:solidFill>
              <a:latin typeface="Verdana"/>
              <a:ea typeface="宋体" charset="-122"/>
              <a:sym typeface="Verdana"/>
            </a:endParaRPr>
          </a:p>
        </p:txBody>
      </p:sp>
      <p:sp>
        <p:nvSpPr>
          <p:cNvPr id="58" name="矩形 57"/>
          <p:cNvSpPr/>
          <p:nvPr>
            <p:custDataLst>
              <p:tags r:id="rId31"/>
            </p:custDataLst>
          </p:nvPr>
        </p:nvSpPr>
        <p:spPr bwMode="auto">
          <a:xfrm>
            <a:off x="3527425" y="21304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71A0BC8-AA83-4DD7-8339-DCB93242E3A0}"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9" name="矩形 8"/>
          <p:cNvSpPr/>
          <p:nvPr>
            <p:custDataLst>
              <p:tags r:id="rId32"/>
            </p:custDataLst>
          </p:nvPr>
        </p:nvSpPr>
        <p:spPr bwMode="auto">
          <a:xfrm>
            <a:off x="1293812" y="5434012"/>
            <a:ext cx="88900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83614F5-D250-4E6B-89CE-EF24117D188F}" type="datetime'F''ast''-''''''ac''''''''''''''''''t''i''''''''''n''''g'''''">
              <a:rPr lang="en-US" altLang="zh-CN" sz="1400" smtClean="0">
                <a:solidFill>
                  <a:schemeClr val="tx1"/>
                </a:solidFill>
                <a:latin typeface="Arial"/>
                <a:ea typeface="宋体" charset="-122"/>
                <a:sym typeface="Arial"/>
              </a:rPr>
              <a:pPr algn="ctr"/>
              <a:t>Fast-acting</a:t>
            </a:fld>
            <a:endParaRPr lang="en-US" altLang="zh-CN" sz="1400" smtClean="0">
              <a:solidFill>
                <a:schemeClr val="tx1"/>
              </a:solidFill>
              <a:latin typeface="Arial"/>
              <a:ea typeface="宋体" charset="-122"/>
              <a:sym typeface="Arial"/>
            </a:endParaRPr>
          </a:p>
        </p:txBody>
      </p:sp>
      <p:sp>
        <p:nvSpPr>
          <p:cNvPr id="35" name="矩形 34"/>
          <p:cNvSpPr/>
          <p:nvPr>
            <p:custDataLst>
              <p:tags r:id="rId33"/>
            </p:custDataLst>
          </p:nvPr>
        </p:nvSpPr>
        <p:spPr bwMode="auto">
          <a:xfrm>
            <a:off x="1485900" y="1947862"/>
            <a:ext cx="504825"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4476D0F-3DF6-4310-BA57-620C69CB0643}" type="datetime'''''''''''1''''''0'''''''''''''''''',''''''''''18''''''1'''''">
              <a:rPr lang="en-US" altLang="zh-CN" sz="1200" smtClean="0">
                <a:solidFill>
                  <a:schemeClr val="tx1"/>
                </a:solidFill>
                <a:latin typeface="Arial"/>
                <a:ea typeface="宋体" charset="-122"/>
                <a:sym typeface="Arial"/>
              </a:rPr>
              <a:pPr algn="ctr"/>
              <a:t>10,181</a:t>
            </a:fld>
            <a:endParaRPr lang="en-US" altLang="zh-CN" sz="1200" smtClean="0">
              <a:solidFill>
                <a:schemeClr val="tx1"/>
              </a:solidFill>
              <a:latin typeface="Arial"/>
              <a:ea typeface="宋体" charset="-122"/>
              <a:sym typeface="Arial"/>
            </a:endParaRPr>
          </a:p>
        </p:txBody>
      </p:sp>
      <p:sp>
        <p:nvSpPr>
          <p:cNvPr id="64" name="矩形 63"/>
          <p:cNvSpPr/>
          <p:nvPr>
            <p:custDataLst>
              <p:tags r:id="rId34"/>
            </p:custDataLst>
          </p:nvPr>
        </p:nvSpPr>
        <p:spPr bwMode="auto">
          <a:xfrm>
            <a:off x="1381125" y="5180012"/>
            <a:ext cx="252412" cy="152400"/>
          </a:xfrm>
          <a:prstGeom prst="rect">
            <a:avLst/>
          </a:prstGeom>
          <a:solidFill>
            <a:srgbClr val="DFB59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4E6390A-2E24-4E8C-82A6-8172B8F65C71}" type="datetime'''''''''''''''0''''''''''''''''''''''''''''''''''''%'''''''">
              <a:rPr lang="en-US" altLang="zh-CN" sz="1000" smtClean="0">
                <a:solidFill>
                  <a:schemeClr val="tx1"/>
                </a:solidFill>
                <a:latin typeface="Verdana"/>
                <a:ea typeface="宋体" charset="-122"/>
                <a:sym typeface="Verdana"/>
              </a:rPr>
              <a:pPr algn="ctr"/>
              <a:t>0%</a:t>
            </a:fld>
            <a:endParaRPr lang="en-US" altLang="zh-CN" sz="1000" smtClean="0">
              <a:solidFill>
                <a:schemeClr val="tx1"/>
              </a:solidFill>
              <a:latin typeface="Verdana"/>
              <a:ea typeface="宋体" charset="-122"/>
              <a:sym typeface="Verdana"/>
            </a:endParaRPr>
          </a:p>
        </p:txBody>
      </p:sp>
      <p:sp>
        <p:nvSpPr>
          <p:cNvPr id="39" name="矩形 38"/>
          <p:cNvSpPr/>
          <p:nvPr>
            <p:custDataLst>
              <p:tags r:id="rId35"/>
            </p:custDataLst>
          </p:nvPr>
        </p:nvSpPr>
        <p:spPr bwMode="gray">
          <a:xfrm>
            <a:off x="1571625" y="3956050"/>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DEAF2CB-FEE8-463A-8BE6-C18F3089BDBF}" type="datetime'''''''''''''''''''''''7''''''''0''''''''''''''%'''''''">
              <a:rPr lang="en-US" altLang="zh-CN" sz="1000" smtClean="0">
                <a:solidFill>
                  <a:schemeClr val="bg1"/>
                </a:solidFill>
                <a:latin typeface="Verdana"/>
                <a:ea typeface="宋体" charset="-122"/>
                <a:sym typeface="Verdana"/>
              </a:rPr>
              <a:pPr algn="ctr"/>
              <a:t>70%</a:t>
            </a:fld>
            <a:endParaRPr lang="en-US" altLang="zh-CN" sz="1000" smtClean="0">
              <a:solidFill>
                <a:schemeClr val="bg1"/>
              </a:solidFill>
              <a:latin typeface="Verdana"/>
              <a:ea typeface="宋体" charset="-122"/>
              <a:sym typeface="Verdana"/>
            </a:endParaRPr>
          </a:p>
        </p:txBody>
      </p:sp>
      <p:sp>
        <p:nvSpPr>
          <p:cNvPr id="102" name="矩形 101"/>
          <p:cNvSpPr/>
          <p:nvPr>
            <p:custDataLst>
              <p:tags r:id="rId36"/>
            </p:custDataLst>
          </p:nvPr>
        </p:nvSpPr>
        <p:spPr bwMode="auto">
          <a:xfrm>
            <a:off x="7667625" y="5006975"/>
            <a:ext cx="250825" cy="187325"/>
          </a:xfrm>
          <a:prstGeom prst="rect">
            <a:avLst/>
          </a:prstGeom>
          <a:solidFill>
            <a:srgbClr val="C0C0C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1" name="矩形 100"/>
          <p:cNvSpPr/>
          <p:nvPr>
            <p:custDataLst>
              <p:tags r:id="rId37"/>
            </p:custDataLst>
          </p:nvPr>
        </p:nvSpPr>
        <p:spPr bwMode="auto">
          <a:xfrm>
            <a:off x="7667625" y="4743450"/>
            <a:ext cx="250825" cy="187325"/>
          </a:xfrm>
          <a:prstGeom prst="rect">
            <a:avLst/>
          </a:prstGeom>
          <a:solidFill>
            <a:srgbClr val="DFB59F"/>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0" name="矩形 99"/>
          <p:cNvSpPr/>
          <p:nvPr>
            <p:custDataLst>
              <p:tags r:id="rId38"/>
            </p:custDataLst>
          </p:nvPr>
        </p:nvSpPr>
        <p:spPr bwMode="auto">
          <a:xfrm>
            <a:off x="7667625" y="4479925"/>
            <a:ext cx="250825" cy="187325"/>
          </a:xfrm>
          <a:prstGeom prst="rect">
            <a:avLst/>
          </a:prstGeom>
          <a:solidFill>
            <a:srgbClr val="FAA10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9" name="矩形 98"/>
          <p:cNvSpPr/>
          <p:nvPr>
            <p:custDataLst>
              <p:tags r:id="rId39"/>
            </p:custDataLst>
          </p:nvPr>
        </p:nvSpPr>
        <p:spPr bwMode="auto">
          <a:xfrm>
            <a:off x="7667625" y="4216400"/>
            <a:ext cx="250825" cy="187325"/>
          </a:xfrm>
          <a:prstGeom prst="rect">
            <a:avLst/>
          </a:prstGeom>
          <a:solidFill>
            <a:srgbClr val="00528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8" name="矩形 97"/>
          <p:cNvSpPr/>
          <p:nvPr>
            <p:custDataLst>
              <p:tags r:id="rId40"/>
            </p:custDataLst>
          </p:nvPr>
        </p:nvSpPr>
        <p:spPr bwMode="auto">
          <a:xfrm>
            <a:off x="7667625" y="3952875"/>
            <a:ext cx="250825" cy="187325"/>
          </a:xfrm>
          <a:prstGeom prst="rect">
            <a:avLst/>
          </a:prstGeom>
          <a:solidFill>
            <a:srgbClr val="C30C3E"/>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7" name="矩形 96"/>
          <p:cNvSpPr/>
          <p:nvPr>
            <p:custDataLst>
              <p:tags r:id="rId41"/>
            </p:custDataLst>
          </p:nvPr>
        </p:nvSpPr>
        <p:spPr bwMode="auto">
          <a:xfrm>
            <a:off x="7667625" y="3689350"/>
            <a:ext cx="250825" cy="187325"/>
          </a:xfrm>
          <a:prstGeom prst="rect">
            <a:avLst/>
          </a:prstGeom>
          <a:solidFill>
            <a:srgbClr val="60AC14"/>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6" name="矩形 95"/>
          <p:cNvSpPr/>
          <p:nvPr>
            <p:custDataLst>
              <p:tags r:id="rId42"/>
            </p:custDataLst>
          </p:nvPr>
        </p:nvSpPr>
        <p:spPr bwMode="auto">
          <a:xfrm>
            <a:off x="7667625" y="3425825"/>
            <a:ext cx="250825" cy="187325"/>
          </a:xfrm>
          <a:prstGeom prst="rect">
            <a:avLst/>
          </a:prstGeom>
          <a:solidFill>
            <a:srgbClr val="97C7E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1" name="矩形 90"/>
          <p:cNvSpPr/>
          <p:nvPr>
            <p:custDataLst>
              <p:tags r:id="rId43"/>
            </p:custDataLst>
          </p:nvPr>
        </p:nvSpPr>
        <p:spPr bwMode="auto">
          <a:xfrm>
            <a:off x="7969250" y="5002212"/>
            <a:ext cx="5318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D5F022A-13FF-49E4-8A9B-212E2193285C}" type="datetime'''O''''''''t''h''e''rs'''''''''''''">
              <a:rPr lang="en-US" altLang="zh-CN" sz="1400" smtClean="0">
                <a:solidFill>
                  <a:schemeClr val="tx1"/>
                </a:solidFill>
                <a:latin typeface="Arial"/>
                <a:ea typeface="宋体" charset="-122"/>
                <a:sym typeface="Arial"/>
              </a:rPr>
              <a:t>Others</a:t>
            </a:fld>
            <a:endParaRPr lang="en-US" altLang="zh-CN" sz="1400" smtClean="0">
              <a:solidFill>
                <a:schemeClr val="tx1"/>
              </a:solidFill>
              <a:latin typeface="Arial"/>
              <a:ea typeface="宋体" charset="-122"/>
              <a:sym typeface="Arial"/>
            </a:endParaRPr>
          </a:p>
        </p:txBody>
      </p:sp>
      <p:sp>
        <p:nvSpPr>
          <p:cNvPr id="93" name="矩形 92"/>
          <p:cNvSpPr/>
          <p:nvPr>
            <p:custDataLst>
              <p:tags r:id="rId44"/>
            </p:custDataLst>
          </p:nvPr>
        </p:nvSpPr>
        <p:spPr bwMode="auto">
          <a:xfrm>
            <a:off x="7969250" y="4738687"/>
            <a:ext cx="7794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31B11F9D-C2FB-4D4A-AACD-FF6B181D939F}" type="datetime'B''''''J'' ''G''a''''''''''''''n'' ''''''''''''L''i'''">
              <a:rPr lang="en-US" altLang="zh-CN" sz="1400" smtClean="0">
                <a:solidFill>
                  <a:schemeClr val="tx1"/>
                </a:solidFill>
                <a:latin typeface="Arial"/>
                <a:ea typeface="宋体" charset="-122"/>
                <a:sym typeface="Arial"/>
              </a:rPr>
              <a:t>BJ Gan Li</a:t>
            </a:fld>
            <a:endParaRPr lang="en-US" altLang="zh-CN" sz="1400" smtClean="0">
              <a:solidFill>
                <a:schemeClr val="tx1"/>
              </a:solidFill>
              <a:latin typeface="Arial"/>
              <a:ea typeface="宋体" charset="-122"/>
              <a:sym typeface="Arial"/>
            </a:endParaRPr>
          </a:p>
        </p:txBody>
      </p:sp>
      <p:sp>
        <p:nvSpPr>
          <p:cNvPr id="95" name="矩形 94"/>
          <p:cNvSpPr/>
          <p:nvPr>
            <p:custDataLst>
              <p:tags r:id="rId45"/>
            </p:custDataLst>
          </p:nvPr>
        </p:nvSpPr>
        <p:spPr bwMode="auto">
          <a:xfrm>
            <a:off x="7969250" y="4475162"/>
            <a:ext cx="78898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FF53850C-F176-4828-A340-3CD3E5BFF28E}" type="datetime'''''Do''''''''''n''g'''''''''' ''''''''B''''''a''''o'">
              <a:rPr lang="en-US" altLang="zh-CN" sz="1400" smtClean="0">
                <a:solidFill>
                  <a:schemeClr val="tx1"/>
                </a:solidFill>
                <a:latin typeface="Arial"/>
                <a:ea typeface="宋体" charset="-122"/>
                <a:sym typeface="Arial"/>
              </a:rPr>
              <a:t>Dong Bao</a:t>
            </a:fld>
            <a:endParaRPr lang="en-US" altLang="zh-CN" sz="1400" smtClean="0">
              <a:solidFill>
                <a:schemeClr val="tx1"/>
              </a:solidFill>
              <a:latin typeface="Arial"/>
              <a:ea typeface="宋体" charset="-122"/>
              <a:sym typeface="Arial"/>
            </a:endParaRPr>
          </a:p>
        </p:txBody>
      </p:sp>
      <p:sp>
        <p:nvSpPr>
          <p:cNvPr id="94" name="矩形 93"/>
          <p:cNvSpPr/>
          <p:nvPr>
            <p:custDataLst>
              <p:tags r:id="rId46"/>
            </p:custDataLst>
          </p:nvPr>
        </p:nvSpPr>
        <p:spPr bwMode="auto">
          <a:xfrm>
            <a:off x="7969250" y="4211637"/>
            <a:ext cx="1065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8DBAC9A-F560-4DF2-9883-E93DCC17895D}" type="datetime'N''''''''ov''''''''''''o'''' N''''''''or''di''''''''''''s''k'">
              <a:rPr lang="en-US" altLang="zh-CN" sz="1400" smtClean="0">
                <a:solidFill>
                  <a:schemeClr val="tx1"/>
                </a:solidFill>
                <a:latin typeface="Arial"/>
                <a:ea typeface="宋体" charset="-122"/>
                <a:sym typeface="Arial"/>
              </a:rPr>
              <a:t>Novo Nordisk</a:t>
            </a:fld>
            <a:endParaRPr lang="en-US" altLang="zh-CN" sz="1400" smtClean="0">
              <a:solidFill>
                <a:schemeClr val="tx1"/>
              </a:solidFill>
              <a:latin typeface="Arial"/>
              <a:ea typeface="宋体" charset="-122"/>
              <a:sym typeface="Arial"/>
            </a:endParaRPr>
          </a:p>
        </p:txBody>
      </p:sp>
      <p:sp>
        <p:nvSpPr>
          <p:cNvPr id="89" name="矩形 88"/>
          <p:cNvSpPr/>
          <p:nvPr>
            <p:custDataLst>
              <p:tags r:id="rId47"/>
            </p:custDataLst>
          </p:nvPr>
        </p:nvSpPr>
        <p:spPr bwMode="auto">
          <a:xfrm>
            <a:off x="7969250" y="3948112"/>
            <a:ext cx="5540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258A98B-EE00-423D-B58C-5F6AAB61D6CA}" type="datetime'''''''''E''''li'''' L''''''''''''''i''''l''ly'''''">
              <a:rPr lang="en-US" altLang="zh-CN" sz="1400" smtClean="0">
                <a:solidFill>
                  <a:schemeClr val="tx1"/>
                </a:solidFill>
                <a:latin typeface="Arial"/>
                <a:ea typeface="宋体" charset="-122"/>
                <a:sym typeface="Arial"/>
              </a:rPr>
              <a:t>Eli Lilly</a:t>
            </a:fld>
            <a:endParaRPr lang="en-US" altLang="zh-CN" sz="1400" smtClean="0">
              <a:solidFill>
                <a:schemeClr val="tx1"/>
              </a:solidFill>
              <a:latin typeface="Arial"/>
              <a:ea typeface="宋体" charset="-122"/>
              <a:sym typeface="Arial"/>
            </a:endParaRPr>
          </a:p>
        </p:txBody>
      </p:sp>
      <p:sp>
        <p:nvSpPr>
          <p:cNvPr id="90" name="矩形 89"/>
          <p:cNvSpPr/>
          <p:nvPr>
            <p:custDataLst>
              <p:tags r:id="rId48"/>
            </p:custDataLst>
          </p:nvPr>
        </p:nvSpPr>
        <p:spPr bwMode="auto">
          <a:xfrm>
            <a:off x="7969250" y="3684587"/>
            <a:ext cx="4635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B205178C-1C8F-4827-9972-8E3529C1D0EC}" type="datetime'''''''''''''''''''''B''''''''''''a''''y''''''''''e''r'''''''">
              <a:rPr lang="en-US" altLang="zh-CN" sz="1400" smtClean="0">
                <a:solidFill>
                  <a:schemeClr val="tx1"/>
                </a:solidFill>
                <a:latin typeface="Arial"/>
                <a:ea typeface="宋体" charset="-122"/>
                <a:sym typeface="Arial"/>
              </a:rPr>
              <a:t>Bayer</a:t>
            </a:fld>
            <a:endParaRPr lang="en-US" altLang="zh-CN" sz="1400" smtClean="0">
              <a:solidFill>
                <a:schemeClr val="tx1"/>
              </a:solidFill>
              <a:latin typeface="Arial"/>
              <a:ea typeface="宋体" charset="-122"/>
              <a:sym typeface="Arial"/>
            </a:endParaRPr>
          </a:p>
        </p:txBody>
      </p:sp>
      <p:sp>
        <p:nvSpPr>
          <p:cNvPr id="92" name="矩形 91"/>
          <p:cNvSpPr/>
          <p:nvPr>
            <p:custDataLst>
              <p:tags r:id="rId49"/>
            </p:custDataLst>
          </p:nvPr>
        </p:nvSpPr>
        <p:spPr bwMode="auto">
          <a:xfrm>
            <a:off x="7969250" y="3421062"/>
            <a:ext cx="5032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79A82D06-3E08-4083-A501-EC009F60B511}" type="datetime'S''''''a''''nof''''''''''''i'''''''''">
              <a:rPr lang="en-US" altLang="zh-CN" sz="1400" smtClean="0">
                <a:solidFill>
                  <a:schemeClr val="tx1"/>
                </a:solidFill>
                <a:latin typeface="Arial"/>
                <a:ea typeface="宋体" charset="-122"/>
                <a:sym typeface="Arial"/>
              </a:rPr>
              <a:t>Sanofi</a:t>
            </a:fld>
            <a:endParaRPr lang="en-US" altLang="zh-CN" sz="1400" smtClean="0">
              <a:solidFill>
                <a:schemeClr val="tx1"/>
              </a:solidFill>
              <a:latin typeface="Arial"/>
              <a:ea typeface="宋体" charset="-122"/>
              <a:sym typeface="Arial"/>
            </a:endParaRPr>
          </a:p>
        </p:txBody>
      </p:sp>
      <p:sp>
        <p:nvSpPr>
          <p:cNvPr id="54" name="TextBox 53"/>
          <p:cNvSpPr txBox="1"/>
          <p:nvPr>
            <p:custDataLst>
              <p:tags r:id="rId50"/>
            </p:custDataLst>
          </p:nvPr>
        </p:nvSpPr>
        <p:spPr>
          <a:xfrm>
            <a:off x="416495" y="1557337"/>
            <a:ext cx="2215579"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Thousand, Volume (</a:t>
            </a:r>
            <a:r>
              <a:rPr lang="zh-CN" altLang="en-US" sz="1100" smtClean="0">
                <a:latin typeface="+mj-lt"/>
              </a:rPr>
              <a:t>支数</a:t>
            </a:r>
            <a:r>
              <a:rPr lang="en-US" altLang="zh-CN" sz="1100" smtClean="0">
                <a:latin typeface="+mj-lt"/>
              </a:rPr>
              <a:t>)</a:t>
            </a:r>
            <a:endParaRPr lang="zh-CN" altLang="en-US" sz="1100">
              <a:latin typeface="+mj-lt"/>
            </a:endParaRPr>
          </a:p>
        </p:txBody>
      </p:sp>
      <p:sp>
        <p:nvSpPr>
          <p:cNvPr id="55" name="Text Box 5"/>
          <p:cNvSpPr txBox="1">
            <a:spLocks noChangeArrowheads="1"/>
          </p:cNvSpPr>
          <p:nvPr>
            <p:custDataLst>
              <p:tags r:id="rId51"/>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3"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900">
              <a:latin typeface="Verdana"/>
              <a:sym typeface="Verdana"/>
            </a:endParaRPr>
          </a:p>
        </p:txBody>
      </p:sp>
      <p:sp>
        <p:nvSpPr>
          <p:cNvPr id="3081" name="Text Box 5"/>
          <p:cNvSpPr txBox="1">
            <a:spLocks noChangeArrowheads="1"/>
          </p:cNvSpPr>
          <p:nvPr>
            <p:custDataLst>
              <p:tags r:id="rId6"/>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
        <p:nvSpPr>
          <p:cNvPr id="29" name="标题 28"/>
          <p:cNvSpPr>
            <a:spLocks noGrp="1"/>
          </p:cNvSpPr>
          <p:nvPr>
            <p:ph type="title"/>
            <p:custDataLst>
              <p:tags r:id="rId7"/>
            </p:custDataLst>
          </p:nvPr>
        </p:nvSpPr>
        <p:spPr/>
        <p:txBody>
          <a:bodyPr/>
          <a:lstStyle/>
          <a:p>
            <a:r>
              <a:rPr lang="en-US" altLang="zh-CN" smtClean="0"/>
              <a:t>Volume – For retail pharmacy insulin market, cartridge/penfill takes up 92% volume share and among that premix accounts for 82%</a:t>
            </a:r>
            <a:endParaRPr lang="zh-CN" altLang="en-US"/>
          </a:p>
        </p:txBody>
      </p:sp>
      <p:graphicFrame>
        <p:nvGraphicFramePr>
          <p:cNvPr id="40" name="图表 39"/>
          <p:cNvGraphicFramePr/>
          <p:nvPr/>
        </p:nvGraphicFramePr>
        <p:xfrm>
          <a:off x="416497" y="1257759"/>
          <a:ext cx="3744415" cy="4619513"/>
        </p:xfrm>
        <a:graphic>
          <a:graphicData uri="http://schemas.openxmlformats.org/drawingml/2006/chart">
            <c:chart xmlns:c="http://schemas.openxmlformats.org/drawingml/2006/chart" r:id="rId8"/>
          </a:graphicData>
        </a:graphic>
      </p:graphicFrame>
      <p:graphicFrame>
        <p:nvGraphicFramePr>
          <p:cNvPr id="42" name="图表 41"/>
          <p:cNvGraphicFramePr/>
          <p:nvPr/>
        </p:nvGraphicFramePr>
        <p:xfrm>
          <a:off x="4304928" y="1916832"/>
          <a:ext cx="1944217" cy="4104456"/>
        </p:xfrm>
        <a:graphic>
          <a:graphicData uri="http://schemas.openxmlformats.org/drawingml/2006/chart">
            <c:chart xmlns:c="http://schemas.openxmlformats.org/drawingml/2006/chart" r:id="rId9"/>
          </a:graphicData>
        </a:graphic>
      </p:graphicFrame>
      <p:graphicFrame>
        <p:nvGraphicFramePr>
          <p:cNvPr id="44" name="图表 43"/>
          <p:cNvGraphicFramePr/>
          <p:nvPr/>
        </p:nvGraphicFramePr>
        <p:xfrm>
          <a:off x="6403873" y="1628799"/>
          <a:ext cx="3012374" cy="4638709"/>
        </p:xfrm>
        <a:graphic>
          <a:graphicData uri="http://schemas.openxmlformats.org/drawingml/2006/chart">
            <c:chart xmlns:c="http://schemas.openxmlformats.org/drawingml/2006/chart" r:id="rId10"/>
          </a:graphicData>
        </a:graphic>
      </p:graphicFrame>
      <p:graphicFrame>
        <p:nvGraphicFramePr>
          <p:cNvPr id="45" name="图表 44"/>
          <p:cNvGraphicFramePr/>
          <p:nvPr/>
        </p:nvGraphicFramePr>
        <p:xfrm>
          <a:off x="6997164" y="3212976"/>
          <a:ext cx="1981998" cy="2088232"/>
        </p:xfrm>
        <a:graphic>
          <a:graphicData uri="http://schemas.openxmlformats.org/drawingml/2006/chart">
            <c:chart xmlns:c="http://schemas.openxmlformats.org/drawingml/2006/chart" r:id="rId11"/>
          </a:graphicData>
        </a:graphic>
      </p:graphicFrame>
      <p:cxnSp>
        <p:nvCxnSpPr>
          <p:cNvPr id="47" name="直接连接符 46"/>
          <p:cNvCxnSpPr/>
          <p:nvPr/>
        </p:nvCxnSpPr>
        <p:spPr>
          <a:xfrm flipV="1">
            <a:off x="3080792" y="1916834"/>
            <a:ext cx="1656184" cy="648070"/>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a:off x="3440832" y="3933056"/>
            <a:ext cx="864096" cy="1080120"/>
          </a:xfrm>
          <a:prstGeom prst="line">
            <a:avLst/>
          </a:prstGeom>
          <a:ln w="12700">
            <a:solidFill>
              <a:srgbClr val="00528A"/>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rot="16200000">
            <a:off x="5969387" y="2285148"/>
            <a:ext cx="1296144" cy="415498"/>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Cartridge or Penfill</a:t>
            </a:r>
            <a:endParaRPr lang="zh-CN" altLang="en-US" sz="1050" b="1">
              <a:latin typeface="+mj-lt"/>
            </a:endParaRPr>
          </a:p>
        </p:txBody>
      </p:sp>
      <p:sp>
        <p:nvSpPr>
          <p:cNvPr id="16" name="TextBox 15"/>
          <p:cNvSpPr txBox="1"/>
          <p:nvPr/>
        </p:nvSpPr>
        <p:spPr>
          <a:xfrm rot="16200000">
            <a:off x="5903112" y="4238147"/>
            <a:ext cx="1296144"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mj-lt"/>
              </a:rPr>
              <a:t>Syringe</a:t>
            </a:r>
            <a:endParaRPr lang="zh-CN" altLang="en-US" sz="1050" b="1">
              <a:latin typeface="+mj-lt"/>
            </a:endParaRPr>
          </a:p>
        </p:txBody>
      </p:sp>
      <p:sp>
        <p:nvSpPr>
          <p:cNvPr id="18" name="矩形 17"/>
          <p:cNvSpPr/>
          <p:nvPr/>
        </p:nvSpPr>
        <p:spPr>
          <a:xfrm>
            <a:off x="525502" y="1052736"/>
            <a:ext cx="3722494"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in 13Q2 MAT </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sp>
        <p:nvSpPr>
          <p:cNvPr id="19" name="矩形 18"/>
          <p:cNvSpPr/>
          <p:nvPr/>
        </p:nvSpPr>
        <p:spPr>
          <a:xfrm>
            <a:off x="4736976" y="1052736"/>
            <a:ext cx="4251342" cy="492443"/>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from </a:t>
            </a:r>
            <a:r>
              <a:rPr lang="en-US" altLang="zh-CN" sz="1300" b="1" smtClean="0">
                <a:solidFill>
                  <a:srgbClr val="0070C0"/>
                </a:solidFill>
              </a:rPr>
              <a:t>Retail Pharmacies </a:t>
            </a:r>
            <a:r>
              <a:rPr lang="en-US" altLang="zh-CN" sz="1300" b="1" smtClean="0">
                <a:solidFill>
                  <a:srgbClr val="111111"/>
                </a:solidFill>
              </a:rPr>
              <a:t>in 13Q2 MAT</a:t>
            </a:r>
            <a:endParaRPr lang="zh-CN" altLang="en-US" sz="1300" b="1">
              <a:solidFill>
                <a:srgbClr val="111111"/>
              </a:solidFill>
            </a:endParaRPr>
          </a:p>
        </p:txBody>
      </p:sp>
      <p:sp>
        <p:nvSpPr>
          <p:cNvPr id="23" name="矩形 22"/>
          <p:cNvSpPr/>
          <p:nvPr/>
        </p:nvSpPr>
        <p:spPr>
          <a:xfrm>
            <a:off x="575661" y="1628800"/>
            <a:ext cx="3070072" cy="276999"/>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b="1" i="1" u="sng" smtClean="0">
                <a:solidFill>
                  <a:srgbClr val="111111"/>
                </a:solidFill>
              </a:rPr>
              <a:t>TOTAL 112 million volumes (</a:t>
            </a:r>
            <a:r>
              <a:rPr lang="zh-CN" altLang="en-US" b="1" i="1" u="sng" smtClean="0">
                <a:solidFill>
                  <a:srgbClr val="111111"/>
                </a:solidFill>
              </a:rPr>
              <a:t>支数</a:t>
            </a:r>
            <a:r>
              <a:rPr lang="en-US" altLang="zh-CN" b="1" i="1" u="sng" smtClean="0">
                <a:solidFill>
                  <a:srgbClr val="111111"/>
                </a:solidFill>
              </a:rPr>
              <a:t>)</a:t>
            </a:r>
            <a:endParaRPr lang="zh-CN" altLang="en-US" b="1" i="1" u="sng">
              <a:solidFill>
                <a:srgbClr val="111111"/>
              </a:solidFill>
            </a:endParaRPr>
          </a:p>
        </p:txBody>
      </p:sp>
      <p:sp>
        <p:nvSpPr>
          <p:cNvPr id="20"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20</a:t>
            </a:fld>
            <a:endParaRPr lang="en-US" altLang="en-US">
              <a:solidFill>
                <a:srgbClr val="002868"/>
              </a:solidFill>
            </a:endParaRPr>
          </a:p>
        </p:txBody>
      </p:sp>
      <p:sp>
        <p:nvSpPr>
          <p:cNvPr id="25" name="矩形 24"/>
          <p:cNvSpPr/>
          <p:nvPr/>
        </p:nvSpPr>
        <p:spPr>
          <a:xfrm>
            <a:off x="4792061" y="1894782"/>
            <a:ext cx="1016695" cy="2625355"/>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6" name="饼形 25"/>
          <p:cNvSpPr/>
          <p:nvPr/>
        </p:nvSpPr>
        <p:spPr>
          <a:xfrm>
            <a:off x="6997164" y="1700808"/>
            <a:ext cx="1689233" cy="1684122"/>
          </a:xfrm>
          <a:prstGeom prst="pie">
            <a:avLst>
              <a:gd name="adj1" fmla="val 19982761"/>
              <a:gd name="adj2" fmla="val 15978327"/>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solidFill>
                <a:schemeClr val="tx1"/>
              </a:solidFil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8" name="对象 27"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4"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7" name="矩形 6"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000" smtClean="0">
              <a:latin typeface="Verdana"/>
              <a:ea typeface="宋体" charset="-122"/>
              <a:sym typeface="Verdana"/>
            </a:endParaRPr>
          </a:p>
        </p:txBody>
      </p:sp>
      <p:sp>
        <p:nvSpPr>
          <p:cNvPr id="2" name="标题 1"/>
          <p:cNvSpPr>
            <a:spLocks noGrp="1"/>
          </p:cNvSpPr>
          <p:nvPr>
            <p:ph type="title"/>
            <p:custDataLst>
              <p:tags r:id="rId6"/>
            </p:custDataLst>
          </p:nvPr>
        </p:nvSpPr>
        <p:spPr>
          <a:xfrm>
            <a:off x="493581" y="90035"/>
            <a:ext cx="8911960" cy="818685"/>
          </a:xfrm>
        </p:spPr>
        <p:txBody>
          <a:bodyPr/>
          <a:lstStyle/>
          <a:p>
            <a:r>
              <a:rPr lang="en-US" altLang="zh-CN" smtClean="0"/>
              <a:t>Volume Share – Novo Nordisk’s advantage is more significant in fast-acing, intermediate-acting and premix among the cartridge/penfill from retail pharmacies</a:t>
            </a:r>
            <a:endParaRPr lang="zh-CN" altLang="en-US"/>
          </a:p>
        </p:txBody>
      </p:sp>
      <p:sp>
        <p:nvSpPr>
          <p:cNvPr id="4" name="页脚占位符 3"/>
          <p:cNvSpPr>
            <a:spLocks noGrp="1"/>
          </p:cNvSpPr>
          <p:nvPr>
            <p:ph type="ftr" sz="quarter" idx="3"/>
            <p:custDataLst>
              <p:tags r:id="rId7"/>
            </p:custDataLst>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21</a:t>
            </a:fld>
            <a:endParaRPr lang="en-US" altLang="en-US">
              <a:solidFill>
                <a:srgbClr val="002868"/>
              </a:solidFill>
            </a:endParaRPr>
          </a:p>
        </p:txBody>
      </p:sp>
      <p:sp>
        <p:nvSpPr>
          <p:cNvPr id="5" name="矩形 4"/>
          <p:cNvSpPr/>
          <p:nvPr>
            <p:custDataLst>
              <p:tags r:id="rId8"/>
            </p:custDataLst>
          </p:nvPr>
        </p:nvSpPr>
        <p:spPr>
          <a:xfrm>
            <a:off x="670996" y="1052736"/>
            <a:ext cx="8162812"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Manufacturers share of Cartridge/Penfill from </a:t>
            </a:r>
            <a:r>
              <a:rPr lang="en-US" altLang="zh-CN" sz="1300" b="1" smtClean="0">
                <a:solidFill>
                  <a:srgbClr val="0070C0"/>
                </a:solidFill>
              </a:rPr>
              <a:t>Retail Pharmacies </a:t>
            </a:r>
            <a:r>
              <a:rPr lang="en-US" altLang="zh-CN" sz="1300" b="1" smtClean="0">
                <a:solidFill>
                  <a:srgbClr val="111111"/>
                </a:solidFill>
              </a:rPr>
              <a:t>in 13Q2MAT</a:t>
            </a:r>
          </a:p>
        </p:txBody>
      </p:sp>
      <p:graphicFrame>
        <p:nvGraphicFramePr>
          <p:cNvPr id="8" name="对象 7"/>
          <p:cNvGraphicFramePr>
            <a:graphicFrameLocks noChangeAspect="1"/>
          </p:cNvGraphicFramePr>
          <p:nvPr>
            <p:custDataLst>
              <p:tags r:id="rId9"/>
            </p:custDataLst>
          </p:nvPr>
        </p:nvGraphicFramePr>
        <p:xfrm>
          <a:off x="819150" y="2103437"/>
          <a:ext cx="6829425" cy="3305175"/>
        </p:xfrm>
        <a:graphic>
          <a:graphicData uri="http://schemas.openxmlformats.org/presentationml/2006/ole">
            <mc:AlternateContent>
              <mc:Choice xmlns:v="urn:schemas-microsoft-com:vml" Requires="v">
                <p:oleObj spid="_x0000_s1055" name="图表" r:id="rId10" imgW="6829425" imgH="3305175" progId="MSGraph.Chart.8">
                  <p:embed/>
                </p:oleObj>
              </mc:Choice>
              <mc:Fallback>
                <p:oleObj name="图表" r:id="rId10" imgW="6829425" imgH="3305175" progId="MSGraph.Chart.8">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819150" y="2103437"/>
                        <a:ext cx="6829425" cy="3305175"/>
                      </a:xfrm>
                      <a:prstGeom prst="rect">
                        <a:avLst/>
                      </a:prstGeom>
                      <a:noFill/>
                    </p:spPr>
                  </p:pic>
                </p:oleObj>
              </mc:Fallback>
            </mc:AlternateContent>
          </a:graphicData>
        </a:graphic>
      </p:graphicFrame>
      <p:cxnSp>
        <p:nvCxnSpPr>
          <p:cNvPr id="56" name="直接连接符 55"/>
          <p:cNvCxnSpPr/>
          <p:nvPr>
            <p:custDataLst>
              <p:tags r:id="rId12"/>
            </p:custDataLst>
          </p:nvPr>
        </p:nvCxnSpPr>
        <p:spPr bwMode="auto">
          <a:xfrm flipH="1">
            <a:off x="2124075" y="5154612"/>
            <a:ext cx="90487" cy="96838"/>
          </a:xfrm>
          <a:prstGeom prst="line">
            <a:avLst/>
          </a:prstGeom>
          <a:ln w="6350">
            <a:solidFill>
              <a:schemeClr val="tx1"/>
            </a:solidFill>
            <a:headEnd type="none"/>
            <a:tailEnd type="none"/>
          </a:ln>
          <a:effectLst/>
        </p:spPr>
        <p:style>
          <a:lnRef idx="1">
            <a:schemeClr val="accent1"/>
          </a:lnRef>
          <a:fillRef idx="0">
            <a:schemeClr val="accent1"/>
          </a:fillRef>
          <a:effectRef idx="0">
            <a:schemeClr val="accent1"/>
          </a:effectRef>
          <a:fontRef idx="minor">
            <a:schemeClr val="tx1"/>
          </a:fontRef>
        </p:style>
      </p:cxnSp>
      <p:sp>
        <p:nvSpPr>
          <p:cNvPr id="61" name="矩形 60"/>
          <p:cNvSpPr/>
          <p:nvPr>
            <p:custDataLst>
              <p:tags r:id="rId13"/>
            </p:custDataLst>
          </p:nvPr>
        </p:nvSpPr>
        <p:spPr bwMode="gray">
          <a:xfrm>
            <a:off x="4927600" y="3970337"/>
            <a:ext cx="252412"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27C5C03-FE2B-4F2C-A1D5-65997C6920E8}" type="datetime'''''''''''''''''''''''''''''''''''5%'''''''''''''''''''''''''">
              <a:rPr lang="en-US" altLang="zh-CN" sz="1000" smtClean="0">
                <a:solidFill>
                  <a:schemeClr val="bg1"/>
                </a:solidFill>
                <a:latin typeface="Verdana"/>
                <a:ea typeface="宋体" charset="-122"/>
                <a:sym typeface="Verdana"/>
              </a:rPr>
              <a:pPr algn="ctr"/>
              <a:t>5%</a:t>
            </a:fld>
            <a:endParaRPr lang="en-US" altLang="zh-CN" sz="1000" smtClean="0">
              <a:solidFill>
                <a:schemeClr val="bg1"/>
              </a:solidFill>
              <a:latin typeface="Verdana"/>
              <a:ea typeface="宋体" charset="-122"/>
              <a:sym typeface="Verdana"/>
            </a:endParaRPr>
          </a:p>
        </p:txBody>
      </p:sp>
      <p:sp>
        <p:nvSpPr>
          <p:cNvPr id="29" name="矩形 28"/>
          <p:cNvSpPr/>
          <p:nvPr>
            <p:custDataLst>
              <p:tags r:id="rId14"/>
            </p:custDataLst>
          </p:nvPr>
        </p:nvSpPr>
        <p:spPr bwMode="auto">
          <a:xfrm>
            <a:off x="2632075" y="5424487"/>
            <a:ext cx="15287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69A216A-83F6-40D1-836F-83579779B6D9}" type="datetime'''I''''''n''term''e''''dia''''te''''''-''a''''cti''n''''g'''">
              <a:rPr lang="en-US" altLang="zh-CN" sz="1400" smtClean="0">
                <a:solidFill>
                  <a:schemeClr val="tx1"/>
                </a:solidFill>
                <a:latin typeface="Arial"/>
                <a:ea typeface="宋体" charset="-122"/>
                <a:sym typeface="Arial"/>
              </a:rPr>
              <a:pPr algn="ctr"/>
              <a:t>Intermediate-acting</a:t>
            </a:fld>
            <a:endParaRPr lang="en-US" altLang="zh-CN" sz="1400" smtClean="0">
              <a:solidFill>
                <a:schemeClr val="tx1"/>
              </a:solidFill>
              <a:latin typeface="Arial"/>
              <a:ea typeface="宋体" charset="-122"/>
              <a:sym typeface="Arial"/>
            </a:endParaRPr>
          </a:p>
        </p:txBody>
      </p:sp>
      <p:sp>
        <p:nvSpPr>
          <p:cNvPr id="71" name="矩形 70"/>
          <p:cNvSpPr/>
          <p:nvPr>
            <p:custDataLst>
              <p:tags r:id="rId15"/>
            </p:custDataLst>
          </p:nvPr>
        </p:nvSpPr>
        <p:spPr bwMode="gray">
          <a:xfrm>
            <a:off x="6543675" y="37512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0F66AD1-C7F9-42D5-A971-0AAC2C517EC7}" type="datetime'''''7''''''''''''''''''''''''''8''''''''%'''''''">
              <a:rPr lang="en-US" altLang="zh-CN" sz="1000" smtClean="0">
                <a:solidFill>
                  <a:schemeClr val="bg1"/>
                </a:solidFill>
                <a:latin typeface="Verdana"/>
                <a:ea typeface="宋体" charset="-122"/>
                <a:sym typeface="Verdana"/>
              </a:rPr>
              <a:pPr algn="ctr"/>
              <a:t>78%</a:t>
            </a:fld>
            <a:endParaRPr lang="en-US" altLang="zh-CN" sz="1000" smtClean="0">
              <a:solidFill>
                <a:schemeClr val="bg1"/>
              </a:solidFill>
              <a:latin typeface="Verdana"/>
              <a:ea typeface="宋体" charset="-122"/>
              <a:sym typeface="Verdana"/>
            </a:endParaRPr>
          </a:p>
        </p:txBody>
      </p:sp>
      <p:sp>
        <p:nvSpPr>
          <p:cNvPr id="48" name="矩形 47"/>
          <p:cNvSpPr/>
          <p:nvPr>
            <p:custDataLst>
              <p:tags r:id="rId16"/>
            </p:custDataLst>
          </p:nvPr>
        </p:nvSpPr>
        <p:spPr bwMode="auto">
          <a:xfrm>
            <a:off x="3249612" y="1947862"/>
            <a:ext cx="293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5E5C93F-FF1D-4658-BE6F-C0F9DF6DAE54}" type="datetime'''4''''''''''''''''''''''''''''''60'''''''''''''''''''''''''''">
              <a:rPr lang="en-US" altLang="zh-CN" sz="1200" smtClean="0">
                <a:solidFill>
                  <a:schemeClr val="tx1"/>
                </a:solidFill>
                <a:latin typeface="Arial"/>
                <a:ea typeface="宋体" charset="-122"/>
                <a:sym typeface="Arial"/>
              </a:rPr>
              <a:pPr algn="ctr"/>
              <a:t>460</a:t>
            </a:fld>
            <a:endParaRPr lang="en-US" altLang="zh-CN" sz="1200" smtClean="0">
              <a:solidFill>
                <a:schemeClr val="tx1"/>
              </a:solidFill>
              <a:latin typeface="Arial"/>
              <a:ea typeface="宋体" charset="-122"/>
              <a:sym typeface="Arial"/>
            </a:endParaRPr>
          </a:p>
        </p:txBody>
      </p:sp>
      <p:sp>
        <p:nvSpPr>
          <p:cNvPr id="53" name="矩形 52"/>
          <p:cNvSpPr/>
          <p:nvPr>
            <p:custDataLst>
              <p:tags r:id="rId17"/>
            </p:custDataLst>
          </p:nvPr>
        </p:nvSpPr>
        <p:spPr bwMode="auto">
          <a:xfrm>
            <a:off x="3038475" y="5165725"/>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DFDD230-2D7A-4BDB-AD41-9E4CB95F0F60}"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51" name="矩形 50"/>
          <p:cNvSpPr/>
          <p:nvPr>
            <p:custDataLst>
              <p:tags r:id="rId18"/>
            </p:custDataLst>
          </p:nvPr>
        </p:nvSpPr>
        <p:spPr bwMode="gray">
          <a:xfrm>
            <a:off x="3228975" y="383222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C9CB002-A4B5-4F27-9722-60DF40289BD1}" type="datetime'''''''''''''''7''''2%'''">
              <a:rPr lang="en-US" altLang="zh-CN" sz="1000" smtClean="0">
                <a:solidFill>
                  <a:schemeClr val="bg1"/>
                </a:solidFill>
                <a:latin typeface="Verdana"/>
                <a:ea typeface="宋体" charset="-122"/>
                <a:sym typeface="Verdana"/>
              </a:rPr>
              <a:pPr algn="ctr"/>
              <a:t>72%</a:t>
            </a:fld>
            <a:endParaRPr lang="en-US" altLang="zh-CN" sz="1000" smtClean="0">
              <a:solidFill>
                <a:schemeClr val="bg1"/>
              </a:solidFill>
              <a:latin typeface="Verdana"/>
              <a:ea typeface="宋体" charset="-122"/>
              <a:sym typeface="Verdana"/>
            </a:endParaRPr>
          </a:p>
        </p:txBody>
      </p:sp>
      <p:sp>
        <p:nvSpPr>
          <p:cNvPr id="70" name="矩形 69"/>
          <p:cNvSpPr/>
          <p:nvPr>
            <p:custDataLst>
              <p:tags r:id="rId19"/>
            </p:custDataLst>
          </p:nvPr>
        </p:nvSpPr>
        <p:spPr bwMode="gray">
          <a:xfrm>
            <a:off x="6543675" y="236061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30285A6-83AF-46B1-AEB9-E7FEACC5493A}" type="datetime'''''''''''1''''''''''''''''3''%'''''''''''''''''''''''''''''''">
              <a:rPr lang="en-US" altLang="zh-CN" sz="1000" smtClean="0">
                <a:solidFill>
                  <a:schemeClr val="bg1"/>
                </a:solidFill>
                <a:latin typeface="Verdana"/>
                <a:ea typeface="宋体" charset="-122"/>
                <a:sym typeface="Verdana"/>
              </a:rPr>
              <a:pPr algn="ctr"/>
              <a:t>13%</a:t>
            </a:fld>
            <a:endParaRPr lang="en-US" altLang="zh-CN" sz="1000" smtClean="0">
              <a:solidFill>
                <a:schemeClr val="bg1"/>
              </a:solidFill>
              <a:latin typeface="Verdana"/>
              <a:ea typeface="宋体" charset="-122"/>
              <a:sym typeface="Verdana"/>
            </a:endParaRPr>
          </a:p>
        </p:txBody>
      </p:sp>
      <p:sp>
        <p:nvSpPr>
          <p:cNvPr id="69" name="矩形 68"/>
          <p:cNvSpPr/>
          <p:nvPr>
            <p:custDataLst>
              <p:tags r:id="rId20"/>
            </p:custDataLst>
          </p:nvPr>
        </p:nvSpPr>
        <p:spPr bwMode="gray">
          <a:xfrm>
            <a:off x="6584950" y="2155825"/>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AE209E6-3045-4353-83D8-E9E2ECAC6C35}" type="datetime'''''0''''''%'''">
              <a:rPr lang="en-US" altLang="zh-CN" sz="1000" smtClean="0">
                <a:solidFill>
                  <a:schemeClr val="bg1"/>
                </a:solidFill>
                <a:latin typeface="Verdana"/>
                <a:ea typeface="宋体" charset="-122"/>
                <a:sym typeface="Verdana"/>
              </a:rPr>
              <a:pPr algn="ctr"/>
              <a:t>0%</a:t>
            </a:fld>
            <a:endParaRPr lang="en-US" altLang="zh-CN" sz="1000" smtClean="0">
              <a:solidFill>
                <a:schemeClr val="bg1"/>
              </a:solidFill>
              <a:latin typeface="Verdana"/>
              <a:ea typeface="宋体" charset="-122"/>
              <a:sym typeface="Verdana"/>
            </a:endParaRPr>
          </a:p>
        </p:txBody>
      </p:sp>
      <p:sp>
        <p:nvSpPr>
          <p:cNvPr id="50" name="矩形 49"/>
          <p:cNvSpPr/>
          <p:nvPr>
            <p:custDataLst>
              <p:tags r:id="rId21"/>
            </p:custDataLst>
          </p:nvPr>
        </p:nvSpPr>
        <p:spPr bwMode="gray">
          <a:xfrm>
            <a:off x="3228975" y="2455862"/>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B5DB9CD-3B72-4098-BC25-764716384EBC}" type="datetime'''1''''''''''''''''''''''''8''''%'">
              <a:rPr lang="en-US" altLang="zh-CN" sz="1000" smtClean="0">
                <a:solidFill>
                  <a:schemeClr val="bg1"/>
                </a:solidFill>
                <a:latin typeface="Verdana"/>
                <a:ea typeface="宋体" charset="-122"/>
                <a:sym typeface="Verdana"/>
              </a:rPr>
              <a:pPr algn="ctr"/>
              <a:t>18%</a:t>
            </a:fld>
            <a:endParaRPr lang="en-US" altLang="zh-CN" sz="1000" smtClean="0">
              <a:solidFill>
                <a:schemeClr val="bg1"/>
              </a:solidFill>
              <a:latin typeface="Verdana"/>
              <a:ea typeface="宋体" charset="-122"/>
              <a:sym typeface="Verdana"/>
            </a:endParaRPr>
          </a:p>
        </p:txBody>
      </p:sp>
      <p:sp>
        <p:nvSpPr>
          <p:cNvPr id="49" name="矩形 48"/>
          <p:cNvSpPr/>
          <p:nvPr>
            <p:custDataLst>
              <p:tags r:id="rId22"/>
            </p:custDataLst>
          </p:nvPr>
        </p:nvSpPr>
        <p:spPr bwMode="gray">
          <a:xfrm>
            <a:off x="3038475" y="2151062"/>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3D16F1D-E838-4D2A-B18A-14AB6413A9D5}" type="datetime'''''''''''''''''''''''''2''''''''''''''''''''''''''%'''''''''">
              <a:rPr lang="en-US" altLang="zh-CN" sz="1000" smtClean="0">
                <a:solidFill>
                  <a:schemeClr val="bg1"/>
                </a:solidFill>
                <a:latin typeface="Verdana"/>
                <a:ea typeface="宋体" charset="-122"/>
                <a:sym typeface="Verdana"/>
              </a:rPr>
              <a:pPr algn="ctr"/>
              <a:t>2%</a:t>
            </a:fld>
            <a:endParaRPr lang="en-US" altLang="zh-CN" sz="1000" smtClean="0">
              <a:solidFill>
                <a:schemeClr val="bg1"/>
              </a:solidFill>
              <a:latin typeface="Verdana"/>
              <a:ea typeface="宋体" charset="-122"/>
              <a:sym typeface="Verdana"/>
            </a:endParaRPr>
          </a:p>
        </p:txBody>
      </p:sp>
      <p:sp>
        <p:nvSpPr>
          <p:cNvPr id="58" name="矩形 57"/>
          <p:cNvSpPr/>
          <p:nvPr>
            <p:custDataLst>
              <p:tags r:id="rId23"/>
            </p:custDataLst>
          </p:nvPr>
        </p:nvSpPr>
        <p:spPr bwMode="auto">
          <a:xfrm>
            <a:off x="3527425" y="21304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5BD91BB-E649-43B8-8BE9-C4B0CFAAE095}"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9" name="矩形 8"/>
          <p:cNvSpPr/>
          <p:nvPr>
            <p:custDataLst>
              <p:tags r:id="rId24"/>
            </p:custDataLst>
          </p:nvPr>
        </p:nvSpPr>
        <p:spPr bwMode="auto">
          <a:xfrm>
            <a:off x="1293812" y="5424487"/>
            <a:ext cx="88900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83614F5-D250-4E6B-89CE-EF24117D188F}" type="datetime'F''ast''-''''''ac''''''''''''''''''t''i''''''''''n''''g'''''">
              <a:rPr lang="en-US" altLang="zh-CN" sz="1400" smtClean="0">
                <a:solidFill>
                  <a:schemeClr val="tx1"/>
                </a:solidFill>
                <a:latin typeface="Arial"/>
                <a:ea typeface="宋体" charset="-122"/>
                <a:sym typeface="Arial"/>
              </a:rPr>
              <a:pPr algn="ctr"/>
              <a:t>Fast-acting</a:t>
            </a:fld>
            <a:endParaRPr lang="en-US" altLang="zh-CN" sz="1400" smtClean="0">
              <a:solidFill>
                <a:schemeClr val="tx1"/>
              </a:solidFill>
              <a:latin typeface="Arial"/>
              <a:ea typeface="宋体" charset="-122"/>
              <a:sym typeface="Arial"/>
            </a:endParaRPr>
          </a:p>
        </p:txBody>
      </p:sp>
      <p:sp>
        <p:nvSpPr>
          <p:cNvPr id="30" name="矩形 29"/>
          <p:cNvSpPr/>
          <p:nvPr>
            <p:custDataLst>
              <p:tags r:id="rId25"/>
            </p:custDataLst>
          </p:nvPr>
        </p:nvSpPr>
        <p:spPr bwMode="auto">
          <a:xfrm>
            <a:off x="4584700" y="5424487"/>
            <a:ext cx="938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562D024-4B4C-4B91-AB52-DFA33DC4736C}" type="datetime'Lon''''''''''''''g-''''''a''c''''''''''t''i''''n''''g'">
              <a:rPr lang="en-US" altLang="zh-CN" sz="1400" smtClean="0">
                <a:solidFill>
                  <a:schemeClr val="tx1"/>
                </a:solidFill>
                <a:latin typeface="Arial"/>
                <a:ea typeface="宋体" charset="-122"/>
                <a:sym typeface="Arial"/>
              </a:rPr>
              <a:pPr algn="ctr"/>
              <a:t>Long-acting</a:t>
            </a:fld>
            <a:endParaRPr lang="en-US" altLang="zh-CN" sz="1400" smtClean="0">
              <a:solidFill>
                <a:schemeClr val="tx1"/>
              </a:solidFill>
              <a:latin typeface="Arial"/>
              <a:ea typeface="宋体" charset="-122"/>
              <a:sym typeface="Arial"/>
            </a:endParaRPr>
          </a:p>
        </p:txBody>
      </p:sp>
      <p:sp>
        <p:nvSpPr>
          <p:cNvPr id="59" name="矩形 58"/>
          <p:cNvSpPr/>
          <p:nvPr>
            <p:custDataLst>
              <p:tags r:id="rId26"/>
            </p:custDataLst>
          </p:nvPr>
        </p:nvSpPr>
        <p:spPr bwMode="auto">
          <a:xfrm>
            <a:off x="4843462" y="197326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91D1DAB-AC88-469C-9509-47AE66EE9458}" type="datetime'''1'''''''''''''''''''''',''0''''''''''''''''''''8''''''1'">
              <a:rPr lang="en-US" altLang="zh-CN" sz="1200" smtClean="0">
                <a:solidFill>
                  <a:schemeClr val="tx1"/>
                </a:solidFill>
                <a:latin typeface="Arial"/>
                <a:ea typeface="宋体" charset="-122"/>
                <a:sym typeface="Arial"/>
              </a:rPr>
              <a:pPr algn="ctr"/>
              <a:t>1,081</a:t>
            </a:fld>
            <a:endParaRPr lang="en-US" altLang="zh-CN" sz="1200" smtClean="0">
              <a:solidFill>
                <a:schemeClr val="tx1"/>
              </a:solidFill>
              <a:latin typeface="Arial"/>
              <a:ea typeface="宋体" charset="-122"/>
              <a:sym typeface="Arial"/>
            </a:endParaRPr>
          </a:p>
        </p:txBody>
      </p:sp>
      <p:sp>
        <p:nvSpPr>
          <p:cNvPr id="35" name="矩形 34"/>
          <p:cNvSpPr/>
          <p:nvPr>
            <p:custDataLst>
              <p:tags r:id="rId27"/>
            </p:custDataLst>
          </p:nvPr>
        </p:nvSpPr>
        <p:spPr bwMode="auto">
          <a:xfrm>
            <a:off x="1528762" y="1947862"/>
            <a:ext cx="4206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EB8BD8F-6069-4324-9DAA-61F38ED77CCF}" type="datetime'2'''''''',''''''''''3''''''5''''8'''''''''''''''''''''''">
              <a:rPr lang="en-US" altLang="zh-CN" sz="1200" smtClean="0">
                <a:solidFill>
                  <a:schemeClr val="tx1"/>
                </a:solidFill>
                <a:latin typeface="Arial"/>
                <a:ea typeface="宋体" charset="-122"/>
                <a:sym typeface="Arial"/>
              </a:rPr>
              <a:pPr algn="ctr"/>
              <a:t>2,358</a:t>
            </a:fld>
            <a:endParaRPr lang="en-US" altLang="zh-CN" sz="1200" smtClean="0">
              <a:solidFill>
                <a:schemeClr val="tx1"/>
              </a:solidFill>
              <a:latin typeface="Arial"/>
              <a:ea typeface="宋体" charset="-122"/>
              <a:sym typeface="Arial"/>
            </a:endParaRPr>
          </a:p>
        </p:txBody>
      </p:sp>
      <p:sp>
        <p:nvSpPr>
          <p:cNvPr id="31" name="矩形 30"/>
          <p:cNvSpPr/>
          <p:nvPr>
            <p:custDataLst>
              <p:tags r:id="rId28"/>
            </p:custDataLst>
          </p:nvPr>
        </p:nvSpPr>
        <p:spPr bwMode="auto">
          <a:xfrm>
            <a:off x="6427787" y="5424487"/>
            <a:ext cx="5651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6513565-5B64-4C92-80DC-054303313C6F}" type="datetime'''''''P''''''''''rem''''''''''''''''''''''i''''x'''">
              <a:rPr lang="en-US" altLang="zh-CN" sz="1400" smtClean="0">
                <a:solidFill>
                  <a:schemeClr val="tx1"/>
                </a:solidFill>
                <a:latin typeface="Arial"/>
                <a:ea typeface="宋体" charset="-122"/>
                <a:sym typeface="Arial"/>
              </a:rPr>
              <a:pPr algn="ctr"/>
              <a:t>Premix</a:t>
            </a:fld>
            <a:endParaRPr lang="en-US" altLang="zh-CN" sz="1400" smtClean="0">
              <a:solidFill>
                <a:schemeClr val="tx1"/>
              </a:solidFill>
              <a:latin typeface="Arial"/>
              <a:ea typeface="宋体" charset="-122"/>
              <a:sym typeface="Arial"/>
            </a:endParaRPr>
          </a:p>
        </p:txBody>
      </p:sp>
      <p:sp>
        <p:nvSpPr>
          <p:cNvPr id="68" name="矩形 67"/>
          <p:cNvSpPr/>
          <p:nvPr>
            <p:custDataLst>
              <p:tags r:id="rId29"/>
            </p:custDataLst>
          </p:nvPr>
        </p:nvSpPr>
        <p:spPr bwMode="auto">
          <a:xfrm>
            <a:off x="6457950" y="1973262"/>
            <a:ext cx="504825"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8E64EFA-BDEE-4B61-9630-4AC9A1ED5449}" type="datetime'''''1''''''7'''''''''''''''''',''''''64''9'''''''''''''''''''">
              <a:rPr lang="en-US" altLang="zh-CN" sz="1200" smtClean="0">
                <a:solidFill>
                  <a:schemeClr val="tx1"/>
                </a:solidFill>
                <a:latin typeface="Arial"/>
                <a:ea typeface="宋体" charset="-122"/>
                <a:sym typeface="Arial"/>
              </a:rPr>
              <a:pPr algn="ctr"/>
              <a:t>17,649</a:t>
            </a:fld>
            <a:endParaRPr lang="en-US" altLang="zh-CN" sz="1200" smtClean="0">
              <a:solidFill>
                <a:schemeClr val="tx1"/>
              </a:solidFill>
              <a:latin typeface="Arial"/>
              <a:ea typeface="宋体" charset="-122"/>
              <a:sym typeface="Arial"/>
            </a:endParaRPr>
          </a:p>
        </p:txBody>
      </p:sp>
      <p:sp>
        <p:nvSpPr>
          <p:cNvPr id="73" name="矩形 72"/>
          <p:cNvSpPr/>
          <p:nvPr>
            <p:custDataLst>
              <p:tags r:id="rId30"/>
            </p:custDataLst>
          </p:nvPr>
        </p:nvSpPr>
        <p:spPr bwMode="auto">
          <a:xfrm>
            <a:off x="6353175" y="5170487"/>
            <a:ext cx="252412" cy="152400"/>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A3B943B-1878-4A49-A4B1-2AC81589541F}" type="datetime'''''''''1''''''''''''''''''%'''''''">
              <a:rPr lang="en-US" altLang="zh-CN" sz="1000" smtClean="0">
                <a:solidFill>
                  <a:schemeClr val="tx1"/>
                </a:solidFill>
                <a:latin typeface="Verdana"/>
                <a:ea typeface="宋体" charset="-122"/>
                <a:sym typeface="Verdana"/>
              </a:rPr>
              <a:pPr algn="ctr"/>
              <a:t>1%</a:t>
            </a:fld>
            <a:endParaRPr lang="en-US" altLang="zh-CN" sz="1000" smtClean="0">
              <a:solidFill>
                <a:schemeClr val="tx1"/>
              </a:solidFill>
              <a:latin typeface="Verdana"/>
              <a:ea typeface="宋体" charset="-122"/>
              <a:sym typeface="Verdana"/>
            </a:endParaRPr>
          </a:p>
        </p:txBody>
      </p:sp>
      <p:sp>
        <p:nvSpPr>
          <p:cNvPr id="64" name="矩形 63"/>
          <p:cNvSpPr/>
          <p:nvPr>
            <p:custDataLst>
              <p:tags r:id="rId31"/>
            </p:custDataLst>
          </p:nvPr>
        </p:nvSpPr>
        <p:spPr bwMode="auto">
          <a:xfrm>
            <a:off x="1381125" y="5165725"/>
            <a:ext cx="252412" cy="152400"/>
          </a:xfrm>
          <a:prstGeom prst="rect">
            <a:avLst/>
          </a:prstGeom>
          <a:solidFill>
            <a:srgbClr val="DFB59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4E6390A-2E24-4E8C-82A6-8172B8F65C71}" type="datetime'''''''''''''''0''''''''''''''''''''''''''''''''''''%'''''''">
              <a:rPr lang="en-US" altLang="zh-CN" sz="1000" smtClean="0">
                <a:solidFill>
                  <a:schemeClr val="tx1"/>
                </a:solidFill>
                <a:latin typeface="Verdana"/>
                <a:ea typeface="宋体" charset="-122"/>
                <a:sym typeface="Verdana"/>
              </a:rPr>
              <a:pPr algn="ctr"/>
              <a:t>0%</a:t>
            </a:fld>
            <a:endParaRPr lang="en-US" altLang="zh-CN" sz="1000" smtClean="0">
              <a:solidFill>
                <a:schemeClr val="tx1"/>
              </a:solidFill>
              <a:latin typeface="Verdana"/>
              <a:ea typeface="宋体" charset="-122"/>
              <a:sym typeface="Verdana"/>
            </a:endParaRPr>
          </a:p>
        </p:txBody>
      </p:sp>
      <p:sp>
        <p:nvSpPr>
          <p:cNvPr id="39" name="矩形 38"/>
          <p:cNvSpPr/>
          <p:nvPr>
            <p:custDataLst>
              <p:tags r:id="rId32"/>
            </p:custDataLst>
          </p:nvPr>
        </p:nvSpPr>
        <p:spPr bwMode="gray">
          <a:xfrm>
            <a:off x="1571625" y="3817937"/>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3B72986-4694-4478-BCFD-A512F43BD57C}" type="datetime'''''''''''''''''''''''''''''''''''''''''7''''''8''%'''''''''">
              <a:rPr lang="en-US" altLang="zh-CN" sz="1000" smtClean="0">
                <a:solidFill>
                  <a:schemeClr val="bg1"/>
                </a:solidFill>
                <a:latin typeface="Verdana"/>
                <a:ea typeface="宋体" charset="-122"/>
                <a:sym typeface="Verdana"/>
              </a:rPr>
              <a:pPr algn="ctr"/>
              <a:t>78%</a:t>
            </a:fld>
            <a:endParaRPr lang="en-US" altLang="zh-CN" sz="1000" smtClean="0">
              <a:solidFill>
                <a:schemeClr val="bg1"/>
              </a:solidFill>
              <a:latin typeface="Verdana"/>
              <a:ea typeface="宋体" charset="-122"/>
              <a:sym typeface="Verdana"/>
            </a:endParaRPr>
          </a:p>
        </p:txBody>
      </p:sp>
      <p:sp>
        <p:nvSpPr>
          <p:cNvPr id="38" name="矩形 37"/>
          <p:cNvSpPr/>
          <p:nvPr>
            <p:custDataLst>
              <p:tags r:id="rId33"/>
            </p:custDataLst>
          </p:nvPr>
        </p:nvSpPr>
        <p:spPr bwMode="gray">
          <a:xfrm>
            <a:off x="1571625" y="2384425"/>
            <a:ext cx="333375" cy="152400"/>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D4B6F01-D538-462B-BC78-1FD66FACA81B}" type="datetime'''''''1''''6''''%'''''''''''''''''''''''''''''''''''''''">
              <a:rPr lang="en-US" altLang="zh-CN" sz="1000" smtClean="0">
                <a:solidFill>
                  <a:schemeClr val="bg1"/>
                </a:solidFill>
                <a:latin typeface="Verdana"/>
                <a:ea typeface="宋体" charset="-122"/>
                <a:sym typeface="Verdana"/>
              </a:rPr>
              <a:pPr algn="ctr"/>
              <a:t>16%</a:t>
            </a:fld>
            <a:endParaRPr lang="en-US" altLang="zh-CN" sz="1000" smtClean="0">
              <a:solidFill>
                <a:schemeClr val="bg1"/>
              </a:solidFill>
              <a:latin typeface="Verdana"/>
              <a:ea typeface="宋体" charset="-122"/>
              <a:sym typeface="Verdana"/>
            </a:endParaRPr>
          </a:p>
        </p:txBody>
      </p:sp>
      <p:sp>
        <p:nvSpPr>
          <p:cNvPr id="47" name="矩形 46"/>
          <p:cNvSpPr/>
          <p:nvPr>
            <p:custDataLst>
              <p:tags r:id="rId34"/>
            </p:custDataLst>
          </p:nvPr>
        </p:nvSpPr>
        <p:spPr bwMode="gray">
          <a:xfrm>
            <a:off x="1381125" y="2132012"/>
            <a:ext cx="252412" cy="152400"/>
          </a:xfrm>
          <a:prstGeom prst="rect">
            <a:avLst/>
          </a:prstGeom>
          <a:solidFill>
            <a:srgbClr val="60AC1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7462" tIns="0" rIns="17462"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EAFB989-1589-42E5-81E6-C13B4E117360}" type="datetime'''''''''1''''''''''''''''''''''''''%'''''''''''''''''">
              <a:rPr lang="en-US" altLang="zh-CN" sz="1000" smtClean="0">
                <a:solidFill>
                  <a:schemeClr val="bg1"/>
                </a:solidFill>
                <a:latin typeface="Verdana"/>
                <a:ea typeface="宋体" charset="-122"/>
                <a:sym typeface="Verdana"/>
              </a:rPr>
              <a:pPr algn="ctr"/>
              <a:t>1%</a:t>
            </a:fld>
            <a:endParaRPr lang="en-US" altLang="zh-CN" sz="1000" smtClean="0">
              <a:solidFill>
                <a:schemeClr val="bg1"/>
              </a:solidFill>
              <a:latin typeface="Verdana"/>
              <a:ea typeface="宋体" charset="-122"/>
              <a:sym typeface="Verdana"/>
            </a:endParaRPr>
          </a:p>
        </p:txBody>
      </p:sp>
      <p:sp>
        <p:nvSpPr>
          <p:cNvPr id="57" name="矩形 56"/>
          <p:cNvSpPr/>
          <p:nvPr>
            <p:custDataLst>
              <p:tags r:id="rId35"/>
            </p:custDataLst>
          </p:nvPr>
        </p:nvSpPr>
        <p:spPr bwMode="auto">
          <a:xfrm>
            <a:off x="1870075" y="2130425"/>
            <a:ext cx="196850" cy="136525"/>
          </a:xfrm>
          <a:prstGeom prst="rect">
            <a:avLst/>
          </a:prstGeom>
          <a:solidFill>
            <a:srgbClr val="97C7EA"/>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5875" tIns="0" rIns="15875"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1865E69-11F4-48D4-8EDB-26FF36A8FF8F}" type="datetime'''''''''''''''''0''%'''''''">
              <a:rPr lang="en-US" altLang="zh-CN" sz="900" smtClean="0">
                <a:solidFill>
                  <a:schemeClr val="tx1"/>
                </a:solidFill>
                <a:latin typeface="Arial"/>
                <a:ea typeface="宋体" charset="-122"/>
                <a:sym typeface="Arial"/>
              </a:rPr>
              <a:pPr algn="ctr"/>
              <a:t>0%</a:t>
            </a:fld>
            <a:endParaRPr lang="en-US" altLang="zh-CN" sz="900" smtClean="0">
              <a:solidFill>
                <a:schemeClr val="tx1"/>
              </a:solidFill>
              <a:latin typeface="Arial"/>
              <a:ea typeface="宋体" charset="-122"/>
              <a:sym typeface="Arial"/>
            </a:endParaRPr>
          </a:p>
        </p:txBody>
      </p:sp>
      <p:sp>
        <p:nvSpPr>
          <p:cNvPr id="101" name="矩形 100"/>
          <p:cNvSpPr/>
          <p:nvPr>
            <p:custDataLst>
              <p:tags r:id="rId36"/>
            </p:custDataLst>
          </p:nvPr>
        </p:nvSpPr>
        <p:spPr bwMode="auto">
          <a:xfrm>
            <a:off x="7667625" y="4743450"/>
            <a:ext cx="250825" cy="187325"/>
          </a:xfrm>
          <a:prstGeom prst="rect">
            <a:avLst/>
          </a:prstGeom>
          <a:solidFill>
            <a:srgbClr val="DFB59F"/>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2" name="矩形 101"/>
          <p:cNvSpPr/>
          <p:nvPr>
            <p:custDataLst>
              <p:tags r:id="rId37"/>
            </p:custDataLst>
          </p:nvPr>
        </p:nvSpPr>
        <p:spPr bwMode="auto">
          <a:xfrm>
            <a:off x="7667625" y="5006975"/>
            <a:ext cx="250825" cy="187325"/>
          </a:xfrm>
          <a:prstGeom prst="rect">
            <a:avLst/>
          </a:prstGeom>
          <a:solidFill>
            <a:srgbClr val="C0C0C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0" name="矩形 99"/>
          <p:cNvSpPr/>
          <p:nvPr>
            <p:custDataLst>
              <p:tags r:id="rId38"/>
            </p:custDataLst>
          </p:nvPr>
        </p:nvSpPr>
        <p:spPr bwMode="auto">
          <a:xfrm>
            <a:off x="7667625" y="4479925"/>
            <a:ext cx="250825" cy="187325"/>
          </a:xfrm>
          <a:prstGeom prst="rect">
            <a:avLst/>
          </a:prstGeom>
          <a:solidFill>
            <a:srgbClr val="FAA100"/>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9" name="矩形 98"/>
          <p:cNvSpPr/>
          <p:nvPr>
            <p:custDataLst>
              <p:tags r:id="rId39"/>
            </p:custDataLst>
          </p:nvPr>
        </p:nvSpPr>
        <p:spPr bwMode="auto">
          <a:xfrm>
            <a:off x="7667625" y="4216400"/>
            <a:ext cx="250825" cy="187325"/>
          </a:xfrm>
          <a:prstGeom prst="rect">
            <a:avLst/>
          </a:prstGeom>
          <a:solidFill>
            <a:srgbClr val="00528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8" name="矩形 97"/>
          <p:cNvSpPr/>
          <p:nvPr>
            <p:custDataLst>
              <p:tags r:id="rId40"/>
            </p:custDataLst>
          </p:nvPr>
        </p:nvSpPr>
        <p:spPr bwMode="auto">
          <a:xfrm>
            <a:off x="7667625" y="3952875"/>
            <a:ext cx="250825" cy="187325"/>
          </a:xfrm>
          <a:prstGeom prst="rect">
            <a:avLst/>
          </a:prstGeom>
          <a:solidFill>
            <a:srgbClr val="C30C3E"/>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7" name="矩形 96"/>
          <p:cNvSpPr/>
          <p:nvPr>
            <p:custDataLst>
              <p:tags r:id="rId41"/>
            </p:custDataLst>
          </p:nvPr>
        </p:nvSpPr>
        <p:spPr bwMode="auto">
          <a:xfrm>
            <a:off x="7667625" y="3689350"/>
            <a:ext cx="250825" cy="187325"/>
          </a:xfrm>
          <a:prstGeom prst="rect">
            <a:avLst/>
          </a:prstGeom>
          <a:solidFill>
            <a:srgbClr val="60AC14"/>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6" name="矩形 95"/>
          <p:cNvSpPr/>
          <p:nvPr>
            <p:custDataLst>
              <p:tags r:id="rId42"/>
            </p:custDataLst>
          </p:nvPr>
        </p:nvSpPr>
        <p:spPr bwMode="auto">
          <a:xfrm>
            <a:off x="7667625" y="3425825"/>
            <a:ext cx="250825" cy="187325"/>
          </a:xfrm>
          <a:prstGeom prst="rect">
            <a:avLst/>
          </a:prstGeom>
          <a:solidFill>
            <a:srgbClr val="97C7EA"/>
          </a:solidFill>
          <a:ln w="9525">
            <a:solidFill>
              <a:srgbClr val="D6D7D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0" name="矩形 89"/>
          <p:cNvSpPr/>
          <p:nvPr>
            <p:custDataLst>
              <p:tags r:id="rId43"/>
            </p:custDataLst>
          </p:nvPr>
        </p:nvSpPr>
        <p:spPr bwMode="auto">
          <a:xfrm>
            <a:off x="7969250" y="3684587"/>
            <a:ext cx="463550"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B205178C-1C8F-4827-9972-8E3529C1D0EC}" type="datetime'''''''''''''''''''''B''''''''''''a''''y''''''''''e''r'''''''">
              <a:rPr lang="en-US" altLang="zh-CN" sz="1400" smtClean="0">
                <a:solidFill>
                  <a:schemeClr val="tx1"/>
                </a:solidFill>
                <a:latin typeface="Arial"/>
                <a:ea typeface="宋体" charset="-122"/>
                <a:sym typeface="Arial"/>
              </a:rPr>
              <a:t>Bayer</a:t>
            </a:fld>
            <a:endParaRPr lang="en-US" altLang="zh-CN" sz="1400" smtClean="0">
              <a:solidFill>
                <a:schemeClr val="tx1"/>
              </a:solidFill>
              <a:latin typeface="Arial"/>
              <a:ea typeface="宋体" charset="-122"/>
              <a:sym typeface="Arial"/>
            </a:endParaRPr>
          </a:p>
        </p:txBody>
      </p:sp>
      <p:sp>
        <p:nvSpPr>
          <p:cNvPr id="93" name="矩形 92"/>
          <p:cNvSpPr/>
          <p:nvPr>
            <p:custDataLst>
              <p:tags r:id="rId44"/>
            </p:custDataLst>
          </p:nvPr>
        </p:nvSpPr>
        <p:spPr bwMode="auto">
          <a:xfrm>
            <a:off x="7969250" y="4738687"/>
            <a:ext cx="77946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31B11F9D-C2FB-4D4A-AACD-FF6B181D939F}" type="datetime'B''''''J'' ''G''a''''''''''''''n'' ''''''''''''L''i'''">
              <a:rPr lang="en-US" altLang="zh-CN" sz="1400" smtClean="0">
                <a:solidFill>
                  <a:schemeClr val="tx1"/>
                </a:solidFill>
                <a:latin typeface="Arial"/>
                <a:ea typeface="宋体" charset="-122"/>
                <a:sym typeface="Arial"/>
              </a:rPr>
              <a:t>BJ Gan Li</a:t>
            </a:fld>
            <a:endParaRPr lang="en-US" altLang="zh-CN" sz="1400" smtClean="0">
              <a:solidFill>
                <a:schemeClr val="tx1"/>
              </a:solidFill>
              <a:latin typeface="Arial"/>
              <a:ea typeface="宋体" charset="-122"/>
              <a:sym typeface="Arial"/>
            </a:endParaRPr>
          </a:p>
        </p:txBody>
      </p:sp>
      <p:sp>
        <p:nvSpPr>
          <p:cNvPr id="95" name="矩形 94"/>
          <p:cNvSpPr/>
          <p:nvPr>
            <p:custDataLst>
              <p:tags r:id="rId45"/>
            </p:custDataLst>
          </p:nvPr>
        </p:nvSpPr>
        <p:spPr bwMode="auto">
          <a:xfrm>
            <a:off x="7969250" y="4475162"/>
            <a:ext cx="78898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FF53850C-F176-4828-A340-3CD3E5BFF28E}" type="datetime'''''Do''''''''''n''g'''''''''' ''''''''B''''''a''''o'">
              <a:rPr lang="en-US" altLang="zh-CN" sz="1400" smtClean="0">
                <a:solidFill>
                  <a:schemeClr val="tx1"/>
                </a:solidFill>
                <a:latin typeface="Arial"/>
                <a:ea typeface="宋体" charset="-122"/>
                <a:sym typeface="Arial"/>
              </a:rPr>
              <a:t>Dong Bao</a:t>
            </a:fld>
            <a:endParaRPr lang="en-US" altLang="zh-CN" sz="1400" smtClean="0">
              <a:solidFill>
                <a:schemeClr val="tx1"/>
              </a:solidFill>
              <a:latin typeface="Arial"/>
              <a:ea typeface="宋体" charset="-122"/>
              <a:sym typeface="Arial"/>
            </a:endParaRPr>
          </a:p>
        </p:txBody>
      </p:sp>
      <p:sp>
        <p:nvSpPr>
          <p:cNvPr id="92" name="矩形 91"/>
          <p:cNvSpPr/>
          <p:nvPr>
            <p:custDataLst>
              <p:tags r:id="rId46"/>
            </p:custDataLst>
          </p:nvPr>
        </p:nvSpPr>
        <p:spPr bwMode="auto">
          <a:xfrm>
            <a:off x="7969250" y="3421062"/>
            <a:ext cx="5032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79A82D06-3E08-4083-A501-EC009F60B511}" type="datetime'S''''''a''''nof''''''''''''i'''''''''">
              <a:rPr lang="en-US" altLang="zh-CN" sz="1400" smtClean="0">
                <a:solidFill>
                  <a:schemeClr val="tx1"/>
                </a:solidFill>
                <a:latin typeface="Arial"/>
                <a:ea typeface="宋体" charset="-122"/>
                <a:sym typeface="Arial"/>
              </a:rPr>
              <a:t>Sanofi</a:t>
            </a:fld>
            <a:endParaRPr lang="en-US" altLang="zh-CN" sz="1400" smtClean="0">
              <a:solidFill>
                <a:schemeClr val="tx1"/>
              </a:solidFill>
              <a:latin typeface="Arial"/>
              <a:ea typeface="宋体" charset="-122"/>
              <a:sym typeface="Arial"/>
            </a:endParaRPr>
          </a:p>
        </p:txBody>
      </p:sp>
      <p:sp>
        <p:nvSpPr>
          <p:cNvPr id="94" name="矩形 93"/>
          <p:cNvSpPr/>
          <p:nvPr>
            <p:custDataLst>
              <p:tags r:id="rId47"/>
            </p:custDataLst>
          </p:nvPr>
        </p:nvSpPr>
        <p:spPr bwMode="auto">
          <a:xfrm>
            <a:off x="7969250" y="4211637"/>
            <a:ext cx="10652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8DBAC9A-F560-4DF2-9883-E93DCC17895D}" type="datetime'N''''''''ov''''''''''''o'''' N''''''''or''di''''''''''''s''k'">
              <a:rPr lang="en-US" altLang="zh-CN" sz="1400" smtClean="0">
                <a:solidFill>
                  <a:schemeClr val="tx1"/>
                </a:solidFill>
                <a:latin typeface="Arial"/>
                <a:ea typeface="宋体" charset="-122"/>
                <a:sym typeface="Arial"/>
              </a:rPr>
              <a:t>Novo Nordisk</a:t>
            </a:fld>
            <a:endParaRPr lang="en-US" altLang="zh-CN" sz="1400" smtClean="0">
              <a:solidFill>
                <a:schemeClr val="tx1"/>
              </a:solidFill>
              <a:latin typeface="Arial"/>
              <a:ea typeface="宋体" charset="-122"/>
              <a:sym typeface="Arial"/>
            </a:endParaRPr>
          </a:p>
        </p:txBody>
      </p:sp>
      <p:sp>
        <p:nvSpPr>
          <p:cNvPr id="89" name="矩形 88"/>
          <p:cNvSpPr/>
          <p:nvPr>
            <p:custDataLst>
              <p:tags r:id="rId48"/>
            </p:custDataLst>
          </p:nvPr>
        </p:nvSpPr>
        <p:spPr bwMode="auto">
          <a:xfrm>
            <a:off x="7969250" y="3948112"/>
            <a:ext cx="554037"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258A98B-EE00-423D-B58C-5F6AAB61D6CA}" type="datetime'''''''''E''''li'''' L''''''''''''''i''''l''ly'''''">
              <a:rPr lang="en-US" altLang="zh-CN" sz="1400" smtClean="0">
                <a:solidFill>
                  <a:schemeClr val="tx1"/>
                </a:solidFill>
                <a:latin typeface="Arial"/>
                <a:ea typeface="宋体" charset="-122"/>
                <a:sym typeface="Arial"/>
              </a:rPr>
              <a:t>Eli Lilly</a:t>
            </a:fld>
            <a:endParaRPr lang="en-US" altLang="zh-CN" sz="1400" smtClean="0">
              <a:solidFill>
                <a:schemeClr val="tx1"/>
              </a:solidFill>
              <a:latin typeface="Arial"/>
              <a:ea typeface="宋体" charset="-122"/>
              <a:sym typeface="Arial"/>
            </a:endParaRPr>
          </a:p>
        </p:txBody>
      </p:sp>
      <p:sp>
        <p:nvSpPr>
          <p:cNvPr id="91" name="矩形 90"/>
          <p:cNvSpPr/>
          <p:nvPr>
            <p:custDataLst>
              <p:tags r:id="rId49"/>
            </p:custDataLst>
          </p:nvPr>
        </p:nvSpPr>
        <p:spPr bwMode="auto">
          <a:xfrm>
            <a:off x="7969250" y="5002212"/>
            <a:ext cx="531812" cy="21272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9D5F022A-13FF-49E4-8A9B-212E2193285C}" type="datetime'''O''''''''t''h''e''rs'''''''''''''">
              <a:rPr lang="en-US" altLang="zh-CN" sz="1400" smtClean="0">
                <a:solidFill>
                  <a:schemeClr val="tx1"/>
                </a:solidFill>
                <a:latin typeface="Arial"/>
                <a:ea typeface="宋体" charset="-122"/>
                <a:sym typeface="Arial"/>
              </a:rPr>
              <a:t>Others</a:t>
            </a:fld>
            <a:endParaRPr lang="en-US" altLang="zh-CN" sz="1400" smtClean="0">
              <a:solidFill>
                <a:schemeClr val="tx1"/>
              </a:solidFill>
              <a:latin typeface="Arial"/>
              <a:ea typeface="宋体" charset="-122"/>
              <a:sym typeface="Arial"/>
            </a:endParaRPr>
          </a:p>
        </p:txBody>
      </p:sp>
      <p:sp>
        <p:nvSpPr>
          <p:cNvPr id="54" name="TextBox 53"/>
          <p:cNvSpPr txBox="1"/>
          <p:nvPr>
            <p:custDataLst>
              <p:tags r:id="rId50"/>
            </p:custDataLst>
          </p:nvPr>
        </p:nvSpPr>
        <p:spPr>
          <a:xfrm>
            <a:off x="416495" y="1557337"/>
            <a:ext cx="2215579"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Thousand, Volume (</a:t>
            </a:r>
            <a:r>
              <a:rPr lang="zh-CN" altLang="en-US" sz="1100" smtClean="0">
                <a:latin typeface="+mj-lt"/>
              </a:rPr>
              <a:t>支数</a:t>
            </a:r>
            <a:r>
              <a:rPr lang="en-US" altLang="zh-CN" sz="1100" smtClean="0">
                <a:latin typeface="+mj-lt"/>
              </a:rPr>
              <a:t>)</a:t>
            </a:r>
            <a:endParaRPr lang="zh-CN" altLang="en-US" sz="1100">
              <a:latin typeface="+mj-lt"/>
            </a:endParaRPr>
          </a:p>
        </p:txBody>
      </p:sp>
      <p:sp>
        <p:nvSpPr>
          <p:cNvPr id="55" name="Text Box 5"/>
          <p:cNvSpPr txBox="1">
            <a:spLocks noChangeArrowheads="1"/>
          </p:cNvSpPr>
          <p:nvPr>
            <p:custDataLst>
              <p:tags r:id="rId51"/>
            </p:custDataLst>
          </p:nvPr>
        </p:nvSpPr>
        <p:spPr bwMode="auto">
          <a:xfrm>
            <a:off x="416496" y="6021288"/>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a:t>
            </a:r>
            <a:endParaRPr lang="en-US" altLang="zh-CN" sz="1000" i="1">
              <a:latin typeface="Verdana" pitchFamily="34"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93581" y="90035"/>
            <a:ext cx="8911960" cy="818685"/>
          </a:xfrm>
        </p:spPr>
        <p:txBody>
          <a:bodyPr/>
          <a:lstStyle/>
          <a:p>
            <a:r>
              <a:rPr lang="en-US" altLang="zh-CN" smtClean="0"/>
              <a:t>Insulin Volume Share by Segments – The business from Class III/II hospitals in tier I/II cities occupies more than half insulin volume share (52%)</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22</a:t>
            </a:fld>
            <a:endParaRPr lang="en-US" altLang="en-US">
              <a:solidFill>
                <a:srgbClr val="002868"/>
              </a:solidFill>
            </a:endParaRPr>
          </a:p>
        </p:txBody>
      </p:sp>
      <p:sp>
        <p:nvSpPr>
          <p:cNvPr id="11" name="Text Box 5"/>
          <p:cNvSpPr txBox="1">
            <a:spLocks noChangeArrowheads="1"/>
          </p:cNvSpPr>
          <p:nvPr>
            <p:custDataLst>
              <p:tags r:id="rId2"/>
            </p:custDataLst>
          </p:nvPr>
        </p:nvSpPr>
        <p:spPr bwMode="auto">
          <a:xfrm>
            <a:off x="416495"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secondary research, previous studies insights, 268 physicians and 390 patients interviews</a:t>
            </a:r>
            <a:endParaRPr lang="en-US" altLang="zh-CN" sz="1000" i="1">
              <a:latin typeface="Verdana" pitchFamily="34" charset="0"/>
            </a:endParaRPr>
          </a:p>
        </p:txBody>
      </p:sp>
      <p:sp>
        <p:nvSpPr>
          <p:cNvPr id="12" name="矩形 11"/>
          <p:cNvSpPr/>
          <p:nvPr/>
        </p:nvSpPr>
        <p:spPr>
          <a:xfrm>
            <a:off x="1202172" y="1052736"/>
            <a:ext cx="7072770"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Share by Hospital Class and City tier in 13Q2MAT</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sp>
        <p:nvSpPr>
          <p:cNvPr id="13" name="矩形 12"/>
          <p:cNvSpPr/>
          <p:nvPr/>
        </p:nvSpPr>
        <p:spPr>
          <a:xfrm>
            <a:off x="416496" y="1429699"/>
            <a:ext cx="2717411" cy="253916"/>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200" b="1" i="0" u="none" strike="noStrike" kern="1200" baseline="0">
                <a:solidFill>
                  <a:srgbClr val="111111"/>
                </a:solidFill>
                <a:latin typeface="+mn-lt"/>
                <a:ea typeface="+mn-ea"/>
                <a:cs typeface="+mn-cs"/>
              </a:defRPr>
            </a:pPr>
            <a:r>
              <a:rPr lang="en-US" altLang="zh-CN" sz="1050" smtClean="0">
                <a:solidFill>
                  <a:srgbClr val="111111"/>
                </a:solidFill>
              </a:rPr>
              <a:t>TOTAL 112 million volumes (</a:t>
            </a:r>
            <a:r>
              <a:rPr lang="zh-CN" altLang="en-US" sz="1050" smtClean="0">
                <a:solidFill>
                  <a:srgbClr val="111111"/>
                </a:solidFill>
              </a:rPr>
              <a:t>支数</a:t>
            </a:r>
            <a:r>
              <a:rPr lang="en-US" altLang="zh-CN" sz="1050" smtClean="0">
                <a:solidFill>
                  <a:srgbClr val="111111"/>
                </a:solidFill>
              </a:rPr>
              <a:t>)</a:t>
            </a:r>
            <a:endParaRPr lang="zh-CN" altLang="en-US" sz="1050">
              <a:solidFill>
                <a:srgbClr val="111111"/>
              </a:solidFill>
            </a:endParaRPr>
          </a:p>
        </p:txBody>
      </p:sp>
      <p:sp>
        <p:nvSpPr>
          <p:cNvPr id="33" name="TextBox 32"/>
          <p:cNvSpPr txBox="1"/>
          <p:nvPr/>
        </p:nvSpPr>
        <p:spPr>
          <a:xfrm>
            <a:off x="427513" y="1814627"/>
            <a:ext cx="2299179" cy="246221"/>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000" smtClean="0">
                <a:latin typeface="+mj-lt"/>
              </a:rPr>
              <a:t>Volume share % (total 100%)</a:t>
            </a:r>
            <a:endParaRPr lang="zh-CN" altLang="en-US" sz="1000">
              <a:latin typeface="+mj-lt"/>
            </a:endParaRPr>
          </a:p>
        </p:txBody>
      </p:sp>
      <p:sp>
        <p:nvSpPr>
          <p:cNvPr id="34" name="TextBox 33"/>
          <p:cNvSpPr txBox="1"/>
          <p:nvPr/>
        </p:nvSpPr>
        <p:spPr>
          <a:xfrm>
            <a:off x="1695139" y="2300315"/>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j-lt"/>
              </a:rPr>
              <a:t>Tier I</a:t>
            </a:r>
            <a:endParaRPr lang="zh-CN" altLang="en-US" sz="1100">
              <a:latin typeface="+mj-lt"/>
            </a:endParaRPr>
          </a:p>
        </p:txBody>
      </p:sp>
      <p:sp>
        <p:nvSpPr>
          <p:cNvPr id="35" name="TextBox 34"/>
          <p:cNvSpPr txBox="1"/>
          <p:nvPr/>
        </p:nvSpPr>
        <p:spPr>
          <a:xfrm>
            <a:off x="2631243" y="2300315"/>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j-lt"/>
              </a:rPr>
              <a:t>Tier II</a:t>
            </a:r>
            <a:endParaRPr lang="zh-CN" altLang="en-US" sz="1100">
              <a:latin typeface="+mj-lt"/>
            </a:endParaRPr>
          </a:p>
        </p:txBody>
      </p:sp>
      <p:sp>
        <p:nvSpPr>
          <p:cNvPr id="36" name="TextBox 35"/>
          <p:cNvSpPr txBox="1"/>
          <p:nvPr/>
        </p:nvSpPr>
        <p:spPr>
          <a:xfrm>
            <a:off x="3589925" y="2300315"/>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j-lt"/>
              </a:rPr>
              <a:t>Tier III</a:t>
            </a:r>
            <a:endParaRPr lang="zh-CN" altLang="en-US" sz="1100">
              <a:latin typeface="+mj-lt"/>
            </a:endParaRPr>
          </a:p>
        </p:txBody>
      </p:sp>
      <p:sp>
        <p:nvSpPr>
          <p:cNvPr id="37" name="TextBox 36"/>
          <p:cNvSpPr txBox="1"/>
          <p:nvPr/>
        </p:nvSpPr>
        <p:spPr>
          <a:xfrm>
            <a:off x="2648744" y="2015262"/>
            <a:ext cx="1864914"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j-lt"/>
              </a:rPr>
              <a:t>City tier</a:t>
            </a:r>
            <a:endParaRPr lang="zh-CN" altLang="en-US" sz="1100" b="1" u="sng">
              <a:latin typeface="+mj-lt"/>
            </a:endParaRPr>
          </a:p>
        </p:txBody>
      </p:sp>
      <p:sp>
        <p:nvSpPr>
          <p:cNvPr id="38" name="TextBox 37"/>
          <p:cNvSpPr txBox="1"/>
          <p:nvPr/>
        </p:nvSpPr>
        <p:spPr>
          <a:xfrm rot="16200000">
            <a:off x="367282" y="3531856"/>
            <a:ext cx="151216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n-lt"/>
              </a:rPr>
              <a:t>Hospital class</a:t>
            </a:r>
            <a:endParaRPr lang="zh-CN" altLang="en-US" sz="1100" b="1" u="sng">
              <a:latin typeface="+mn-lt"/>
            </a:endParaRPr>
          </a:p>
        </p:txBody>
      </p:sp>
      <p:sp>
        <p:nvSpPr>
          <p:cNvPr id="39" name="TextBox 38"/>
          <p:cNvSpPr txBox="1"/>
          <p:nvPr/>
        </p:nvSpPr>
        <p:spPr>
          <a:xfrm rot="16200000">
            <a:off x="1010198" y="2809237"/>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n-lt"/>
              </a:rPr>
              <a:t>Class III</a:t>
            </a:r>
            <a:endParaRPr lang="zh-CN" altLang="en-US" sz="1100">
              <a:latin typeface="+mn-lt"/>
            </a:endParaRPr>
          </a:p>
        </p:txBody>
      </p:sp>
      <p:sp>
        <p:nvSpPr>
          <p:cNvPr id="40" name="TextBox 39"/>
          <p:cNvSpPr txBox="1"/>
          <p:nvPr/>
        </p:nvSpPr>
        <p:spPr>
          <a:xfrm rot="16200000">
            <a:off x="1010198" y="3529317"/>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n-lt"/>
              </a:rPr>
              <a:t>Class II</a:t>
            </a:r>
            <a:endParaRPr lang="zh-CN" altLang="en-US" sz="1100">
              <a:latin typeface="+mn-lt"/>
            </a:endParaRPr>
          </a:p>
        </p:txBody>
      </p:sp>
      <p:sp>
        <p:nvSpPr>
          <p:cNvPr id="41" name="TextBox 40"/>
          <p:cNvSpPr txBox="1"/>
          <p:nvPr/>
        </p:nvSpPr>
        <p:spPr>
          <a:xfrm rot="16200000">
            <a:off x="1010198" y="4326482"/>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n-lt"/>
              </a:rPr>
              <a:t>CHC</a:t>
            </a:r>
            <a:endParaRPr lang="zh-CN" altLang="en-US" sz="1100">
              <a:latin typeface="+mn-lt"/>
            </a:endParaRPr>
          </a:p>
        </p:txBody>
      </p:sp>
      <p:sp>
        <p:nvSpPr>
          <p:cNvPr id="42" name="TextBox 41"/>
          <p:cNvSpPr txBox="1"/>
          <p:nvPr/>
        </p:nvSpPr>
        <p:spPr>
          <a:xfrm rot="16200000">
            <a:off x="1070484" y="5053207"/>
            <a:ext cx="810455"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n-lt"/>
              </a:rPr>
              <a:t>Retail</a:t>
            </a:r>
            <a:endParaRPr lang="zh-CN" altLang="en-US" sz="1100">
              <a:latin typeface="+mn-lt"/>
            </a:endParaRPr>
          </a:p>
        </p:txBody>
      </p:sp>
      <p:sp>
        <p:nvSpPr>
          <p:cNvPr id="48" name="TextBox 47"/>
          <p:cNvSpPr txBox="1"/>
          <p:nvPr/>
        </p:nvSpPr>
        <p:spPr>
          <a:xfrm>
            <a:off x="4598037" y="2300315"/>
            <a:ext cx="931027"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smtClean="0">
                <a:latin typeface="+mj-lt"/>
              </a:rPr>
              <a:t>Tier IV</a:t>
            </a:r>
            <a:endParaRPr lang="zh-CN" altLang="en-US" sz="1100">
              <a:latin typeface="+mj-lt"/>
            </a:endParaRPr>
          </a:p>
        </p:txBody>
      </p:sp>
      <p:sp>
        <p:nvSpPr>
          <p:cNvPr id="49" name="矩形 48"/>
          <p:cNvSpPr/>
          <p:nvPr>
            <p:custDataLst>
              <p:tags r:id="rId3"/>
            </p:custDataLst>
          </p:nvPr>
        </p:nvSpPr>
        <p:spPr bwMode="auto">
          <a:xfrm>
            <a:off x="1694336" y="2569117"/>
            <a:ext cx="879380" cy="710187"/>
          </a:xfrm>
          <a:prstGeom prst="rect">
            <a:avLst/>
          </a:prstGeom>
          <a:solidFill>
            <a:srgbClr val="00206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0" name="矩形 49"/>
          <p:cNvSpPr/>
          <p:nvPr>
            <p:custDataLst>
              <p:tags r:id="rId4"/>
            </p:custDataLst>
          </p:nvPr>
        </p:nvSpPr>
        <p:spPr bwMode="auto">
          <a:xfrm>
            <a:off x="2664307" y="2569117"/>
            <a:ext cx="879380" cy="710187"/>
          </a:xfrm>
          <a:prstGeom prst="rect">
            <a:avLst/>
          </a:prstGeom>
          <a:solidFill>
            <a:srgbClr val="00206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1" name="矩形 50"/>
          <p:cNvSpPr/>
          <p:nvPr>
            <p:custDataLst>
              <p:tags r:id="rId5"/>
            </p:custDataLst>
          </p:nvPr>
        </p:nvSpPr>
        <p:spPr bwMode="auto">
          <a:xfrm>
            <a:off x="3634278" y="2569117"/>
            <a:ext cx="879380" cy="710187"/>
          </a:xfrm>
          <a:prstGeom prst="rect">
            <a:avLst/>
          </a:prstGeom>
          <a:solidFill>
            <a:schemeClr val="tx2">
              <a:lumMod val="25000"/>
              <a:lumOff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2" name="矩形 51"/>
          <p:cNvSpPr/>
          <p:nvPr>
            <p:custDataLst>
              <p:tags r:id="rId6"/>
            </p:custDataLst>
          </p:nvPr>
        </p:nvSpPr>
        <p:spPr bwMode="auto">
          <a:xfrm>
            <a:off x="1701351" y="3325939"/>
            <a:ext cx="879380" cy="710187"/>
          </a:xfrm>
          <a:prstGeom prst="rect">
            <a:avLst/>
          </a:prstGeom>
          <a:solidFill>
            <a:srgbClr val="00206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3" name="矩形 52"/>
          <p:cNvSpPr/>
          <p:nvPr>
            <p:custDataLst>
              <p:tags r:id="rId7"/>
            </p:custDataLst>
          </p:nvPr>
        </p:nvSpPr>
        <p:spPr bwMode="auto">
          <a:xfrm>
            <a:off x="2671322" y="3325939"/>
            <a:ext cx="879380" cy="710187"/>
          </a:xfrm>
          <a:prstGeom prst="rect">
            <a:avLst/>
          </a:prstGeom>
          <a:solidFill>
            <a:srgbClr val="00206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4" name="矩形 53"/>
          <p:cNvSpPr/>
          <p:nvPr>
            <p:custDataLst>
              <p:tags r:id="rId8"/>
            </p:custDataLst>
          </p:nvPr>
        </p:nvSpPr>
        <p:spPr bwMode="auto">
          <a:xfrm>
            <a:off x="3641293" y="3325939"/>
            <a:ext cx="879380" cy="710187"/>
          </a:xfrm>
          <a:prstGeom prst="rect">
            <a:avLst/>
          </a:prstGeom>
          <a:solidFill>
            <a:schemeClr val="tx2">
              <a:lumMod val="25000"/>
              <a:lumOff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5" name="矩形 54"/>
          <p:cNvSpPr/>
          <p:nvPr>
            <p:custDataLst>
              <p:tags r:id="rId9"/>
            </p:custDataLst>
          </p:nvPr>
        </p:nvSpPr>
        <p:spPr bwMode="auto">
          <a:xfrm>
            <a:off x="1701351" y="4095449"/>
            <a:ext cx="3793846" cy="710187"/>
          </a:xfrm>
          <a:prstGeom prst="rect">
            <a:avLst/>
          </a:prstGeom>
          <a:solidFill>
            <a:schemeClr val="tx1">
              <a:lumMod val="10000"/>
              <a:lumOff val="90000"/>
              <a:alpha val="44706"/>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6" name="矩形 55"/>
          <p:cNvSpPr/>
          <p:nvPr>
            <p:custDataLst>
              <p:tags r:id="rId10"/>
            </p:custDataLst>
          </p:nvPr>
        </p:nvSpPr>
        <p:spPr bwMode="auto">
          <a:xfrm>
            <a:off x="1701351" y="4849396"/>
            <a:ext cx="879380" cy="710187"/>
          </a:xfrm>
          <a:prstGeom prst="rect">
            <a:avLst/>
          </a:prstGeom>
          <a:solidFill>
            <a:schemeClr val="tx2">
              <a:lumMod val="10000"/>
              <a:lumOff val="9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7" name="矩形 56"/>
          <p:cNvSpPr/>
          <p:nvPr>
            <p:custDataLst>
              <p:tags r:id="rId11"/>
            </p:custDataLst>
          </p:nvPr>
        </p:nvSpPr>
        <p:spPr bwMode="auto">
          <a:xfrm>
            <a:off x="2671322" y="4849396"/>
            <a:ext cx="879380" cy="710187"/>
          </a:xfrm>
          <a:prstGeom prst="rect">
            <a:avLst/>
          </a:prstGeom>
          <a:solidFill>
            <a:schemeClr val="tx2">
              <a:lumMod val="10000"/>
              <a:lumOff val="9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8" name="矩形 57"/>
          <p:cNvSpPr/>
          <p:nvPr>
            <p:custDataLst>
              <p:tags r:id="rId12"/>
            </p:custDataLst>
          </p:nvPr>
        </p:nvSpPr>
        <p:spPr bwMode="auto">
          <a:xfrm>
            <a:off x="3641293" y="4849396"/>
            <a:ext cx="1853904" cy="710187"/>
          </a:xfrm>
          <a:prstGeom prst="rect">
            <a:avLst/>
          </a:prstGeom>
          <a:solidFill>
            <a:schemeClr val="tx2">
              <a:lumMod val="10000"/>
              <a:lumOff val="90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59" name="矩形 58"/>
          <p:cNvSpPr/>
          <p:nvPr>
            <p:custDataLst>
              <p:tags r:id="rId13"/>
            </p:custDataLst>
          </p:nvPr>
        </p:nvSpPr>
        <p:spPr bwMode="auto">
          <a:xfrm>
            <a:off x="4615817" y="2569114"/>
            <a:ext cx="879380" cy="710187"/>
          </a:xfrm>
          <a:prstGeom prst="rect">
            <a:avLst/>
          </a:prstGeom>
          <a:solidFill>
            <a:schemeClr val="tx2">
              <a:lumMod val="25000"/>
              <a:lumOff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sp>
        <p:nvSpPr>
          <p:cNvPr id="60" name="矩形 59"/>
          <p:cNvSpPr/>
          <p:nvPr>
            <p:custDataLst>
              <p:tags r:id="rId14"/>
            </p:custDataLst>
          </p:nvPr>
        </p:nvSpPr>
        <p:spPr bwMode="auto">
          <a:xfrm>
            <a:off x="4622832" y="3325936"/>
            <a:ext cx="879380" cy="710187"/>
          </a:xfrm>
          <a:prstGeom prst="rect">
            <a:avLst/>
          </a:prstGeom>
          <a:solidFill>
            <a:schemeClr val="tx2">
              <a:lumMod val="25000"/>
              <a:lumOff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1" i="0" u="none" strike="noStrike" cap="none" normalizeH="0" baseline="0" smtClean="0">
              <a:ln>
                <a:noFill/>
              </a:ln>
              <a:solidFill>
                <a:schemeClr val="tx1"/>
              </a:solidFill>
              <a:effectLst/>
              <a:latin typeface="Verdana" pitchFamily="34" charset="0"/>
            </a:endParaRPr>
          </a:p>
        </p:txBody>
      </p:sp>
      <p:graphicFrame>
        <p:nvGraphicFramePr>
          <p:cNvPr id="61" name="表格 28"/>
          <p:cNvGraphicFramePr>
            <a:graphicFrameLocks noGrp="1"/>
          </p:cNvGraphicFramePr>
          <p:nvPr>
            <p:custDataLst>
              <p:tags r:id="rId15"/>
            </p:custDataLst>
          </p:nvPr>
        </p:nvGraphicFramePr>
        <p:xfrm>
          <a:off x="1640631" y="2546536"/>
          <a:ext cx="3854568" cy="3024336"/>
        </p:xfrm>
        <a:graphic>
          <a:graphicData uri="http://schemas.openxmlformats.org/drawingml/2006/table">
            <a:tbl>
              <a:tblPr/>
              <a:tblGrid>
                <a:gridCol w="963642"/>
                <a:gridCol w="963642"/>
                <a:gridCol w="963642"/>
                <a:gridCol w="963642"/>
              </a:tblGrid>
              <a:tr h="756084">
                <a:tc>
                  <a:txBody>
                    <a:bodyPr vert="horz" wrap="square"/>
                    <a:lstStyle/>
                    <a:p>
                      <a:pPr algn="ctr" fontAlgn="ctr"/>
                      <a:r>
                        <a:rPr lang="en-US" altLang="zh-CN" sz="1200" b="1" i="0" u="none" strike="noStrike" smtClean="0">
                          <a:solidFill>
                            <a:schemeClr val="bg1"/>
                          </a:solidFill>
                          <a:latin typeface="+mj-lt"/>
                        </a:rPr>
                        <a:t>24%</a:t>
                      </a:r>
                      <a:endParaRPr lang="en-US" altLang="zh-CN" sz="1200" b="1" i="0" u="none" strike="noStrike">
                        <a:solidFill>
                          <a:schemeClr val="bg1"/>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1" i="0" u="none" strike="noStrike" smtClean="0">
                          <a:solidFill>
                            <a:schemeClr val="bg1"/>
                          </a:solidFill>
                          <a:latin typeface="+mj-lt"/>
                        </a:rPr>
                        <a:t>14%</a:t>
                      </a:r>
                      <a:endParaRPr lang="en-US" altLang="zh-CN" sz="1200" b="1" i="0" u="none" strike="noStrike">
                        <a:solidFill>
                          <a:schemeClr val="bg1"/>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0" i="0" u="none" strike="noStrike" smtClean="0">
                          <a:solidFill>
                            <a:srgbClr val="000000"/>
                          </a:solidFill>
                          <a:latin typeface="+mj-lt"/>
                        </a:rPr>
                        <a:t>11%</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0" i="0" u="none" strike="noStrike" smtClean="0">
                          <a:solidFill>
                            <a:srgbClr val="000000"/>
                          </a:solidFill>
                          <a:latin typeface="+mj-lt"/>
                        </a:rPr>
                        <a:t>5%</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56084">
                <a:tc>
                  <a:txBody>
                    <a:bodyPr vert="horz" wrap="square"/>
                    <a:lstStyle/>
                    <a:p>
                      <a:pPr algn="ctr" fontAlgn="ctr"/>
                      <a:r>
                        <a:rPr lang="en-US" altLang="zh-CN" sz="1200" b="1" i="0" u="none" strike="noStrike" smtClean="0">
                          <a:solidFill>
                            <a:schemeClr val="bg1"/>
                          </a:solidFill>
                          <a:latin typeface="+mj-lt"/>
                        </a:rPr>
                        <a:t>9%</a:t>
                      </a:r>
                      <a:endParaRPr lang="en-US" altLang="zh-CN" sz="1200" b="1" i="0" u="none" strike="noStrike">
                        <a:solidFill>
                          <a:schemeClr val="bg1"/>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1" i="0" u="none" strike="noStrike" smtClean="0">
                          <a:solidFill>
                            <a:schemeClr val="bg1"/>
                          </a:solidFill>
                          <a:latin typeface="+mj-lt"/>
                        </a:rPr>
                        <a:t>5%</a:t>
                      </a:r>
                      <a:endParaRPr lang="en-US" altLang="zh-CN" sz="1200" b="1" i="0" u="none" strike="noStrike">
                        <a:solidFill>
                          <a:schemeClr val="bg1"/>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0" i="0" u="none" strike="noStrike" smtClean="0">
                          <a:solidFill>
                            <a:srgbClr val="000000"/>
                          </a:solidFill>
                          <a:latin typeface="+mj-lt"/>
                        </a:rPr>
                        <a:t>3%</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0" i="0" u="none" strike="noStrike" smtClean="0">
                          <a:solidFill>
                            <a:srgbClr val="000000"/>
                          </a:solidFill>
                          <a:latin typeface="+mj-lt"/>
                        </a:rPr>
                        <a:t>6%</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56084">
                <a:tc gridSpan="4">
                  <a:txBody>
                    <a:bodyPr vert="horz" wrap="square"/>
                    <a:lstStyle/>
                    <a:p>
                      <a:pPr algn="ctr" fontAlgn="ctr"/>
                      <a:r>
                        <a:rPr lang="en-US" altLang="zh-CN" sz="1200" b="0" i="0" u="none" strike="noStrike" smtClean="0">
                          <a:solidFill>
                            <a:srgbClr val="000000"/>
                          </a:solidFill>
                          <a:latin typeface="+mj-lt"/>
                        </a:rPr>
                        <a:t>2%*</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pPr algn="ctr" fontAlgn="ct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pPr algn="ctr" fontAlgn="ct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pPr algn="ctr" fontAlgn="ct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56084">
                <a:tc>
                  <a:txBody>
                    <a:bodyPr vert="horz" wrap="square"/>
                    <a:lstStyle/>
                    <a:p>
                      <a:pPr algn="ctr" fontAlgn="ctr"/>
                      <a:r>
                        <a:rPr lang="en-US" altLang="zh-CN" sz="1200" b="0" i="0" u="none" strike="noStrike" smtClean="0">
                          <a:solidFill>
                            <a:srgbClr val="000000"/>
                          </a:solidFill>
                          <a:latin typeface="+mj-lt"/>
                        </a:rPr>
                        <a:t>3%</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fontAlgn="ctr"/>
                      <a:r>
                        <a:rPr lang="en-US" altLang="zh-CN" sz="1200" b="0" i="0" u="none" strike="noStrike" smtClean="0">
                          <a:solidFill>
                            <a:srgbClr val="000000"/>
                          </a:solidFill>
                          <a:latin typeface="+mj-lt"/>
                        </a:rPr>
                        <a:t>10%</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gridSpan="2">
                  <a:txBody>
                    <a:bodyPr vert="horz" wrap="square"/>
                    <a:lstStyle/>
                    <a:p>
                      <a:pPr algn="ctr" fontAlgn="ctr"/>
                      <a:r>
                        <a:rPr lang="en-US" altLang="zh-CN" sz="1200" b="0" i="0" u="none" strike="noStrike" smtClean="0">
                          <a:solidFill>
                            <a:srgbClr val="000000"/>
                          </a:solidFill>
                          <a:latin typeface="+mj-lt"/>
                        </a:rPr>
                        <a:t>8%</a:t>
                      </a: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pPr algn="ctr" fontAlgn="ctr"/>
                      <a:endParaRPr lang="en-US" altLang="zh-CN" sz="1200" b="0" i="0" u="none" strike="noStrike">
                        <a:solidFill>
                          <a:srgbClr val="000000"/>
                        </a:solidFill>
                        <a:latin typeface="+mj-lt"/>
                      </a:endParaRPr>
                    </a:p>
                  </a:txBody>
                  <a:tcPr marL="0" marR="0"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69" name="圆角矩形 68"/>
          <p:cNvSpPr/>
          <p:nvPr/>
        </p:nvSpPr>
        <p:spPr>
          <a:xfrm>
            <a:off x="6033120" y="2792217"/>
            <a:ext cx="2520280" cy="2364975"/>
          </a:xfrm>
          <a:prstGeom prst="roundRect">
            <a:avLst>
              <a:gd name="adj" fmla="val 5670"/>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marL="88900" indent="-88900">
              <a:spcBef>
                <a:spcPts val="1200"/>
              </a:spcBef>
              <a:buFont typeface="Arial" pitchFamily="34" charset="0"/>
              <a:buChar char="•"/>
            </a:pPr>
            <a:r>
              <a:rPr lang="en-US" altLang="zh-CN" sz="1100" smtClean="0">
                <a:solidFill>
                  <a:schemeClr val="tx1"/>
                </a:solidFill>
              </a:rPr>
              <a:t>The Class III/II hospitals from tier I/II cities cover more than half (52%) volume share among insulin market, and followed by Class III/II hospitals from tier III/IV cities with 25% volume share</a:t>
            </a:r>
          </a:p>
          <a:p>
            <a:pPr marL="88900" indent="-88900">
              <a:spcBef>
                <a:spcPts val="1200"/>
              </a:spcBef>
              <a:buFont typeface="Arial" pitchFamily="34" charset="0"/>
              <a:buChar char="•"/>
            </a:pPr>
            <a:r>
              <a:rPr lang="en-US" altLang="zh-CN" sz="1100" smtClean="0">
                <a:solidFill>
                  <a:schemeClr val="tx1"/>
                </a:solidFill>
              </a:rPr>
              <a:t>Retail pharmacies take up 21% volume share </a:t>
            </a:r>
          </a:p>
          <a:p>
            <a:pPr marL="88900" indent="-88900">
              <a:spcBef>
                <a:spcPts val="1200"/>
              </a:spcBef>
              <a:buFont typeface="Arial" pitchFamily="34" charset="0"/>
              <a:buChar char="•"/>
            </a:pPr>
            <a:r>
              <a:rPr lang="en-US" altLang="zh-CN" sz="1100" smtClean="0">
                <a:solidFill>
                  <a:schemeClr val="tx1"/>
                </a:solidFill>
              </a:rPr>
              <a:t>CHC only gains 2% volume share</a:t>
            </a:r>
            <a:endParaRPr lang="zh-CN" altLang="en-US" sz="1100" smtClean="0">
              <a:solidFill>
                <a:schemeClr val="tx1"/>
              </a:solidFill>
            </a:endParaRPr>
          </a:p>
        </p:txBody>
      </p:sp>
      <p:sp>
        <p:nvSpPr>
          <p:cNvPr id="70" name="AutoShape 12"/>
          <p:cNvSpPr>
            <a:spLocks noChangeArrowheads="1"/>
          </p:cNvSpPr>
          <p:nvPr>
            <p:custDataLst>
              <p:tags r:id="rId16"/>
            </p:custDataLst>
          </p:nvPr>
        </p:nvSpPr>
        <p:spPr bwMode="auto">
          <a:xfrm rot="5400000">
            <a:off x="5245629" y="3895529"/>
            <a:ext cx="969034" cy="114132"/>
          </a:xfrm>
          <a:prstGeom prst="triangle">
            <a:avLst>
              <a:gd name="adj" fmla="val 50000"/>
            </a:avLst>
          </a:prstGeom>
          <a:solidFill>
            <a:schemeClr val="hlink"/>
          </a:soli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latin typeface="华文仿宋" pitchFamily="2" charset="-122"/>
              <a:ea typeface="华文仿宋" pitchFamily="2" charset="-122"/>
            </a:endParaRPr>
          </a:p>
        </p:txBody>
      </p:sp>
      <p:sp>
        <p:nvSpPr>
          <p:cNvPr id="44" name="矩形 43"/>
          <p:cNvSpPr/>
          <p:nvPr/>
        </p:nvSpPr>
        <p:spPr>
          <a:xfrm>
            <a:off x="2166918" y="305383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13%</a:t>
            </a:r>
            <a:endParaRPr lang="zh-CN" altLang="en-US" sz="1100" i="1" smtClean="0">
              <a:solidFill>
                <a:schemeClr val="bg1"/>
              </a:solidFill>
            </a:endParaRPr>
          </a:p>
        </p:txBody>
      </p:sp>
      <p:sp>
        <p:nvSpPr>
          <p:cNvPr id="45" name="矩形 44"/>
          <p:cNvSpPr/>
          <p:nvPr/>
        </p:nvSpPr>
        <p:spPr>
          <a:xfrm>
            <a:off x="2166918" y="3800045"/>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16%</a:t>
            </a:r>
            <a:endParaRPr lang="zh-CN" altLang="en-US" sz="1100" i="1" smtClean="0">
              <a:solidFill>
                <a:schemeClr val="bg1"/>
              </a:solidFill>
            </a:endParaRPr>
          </a:p>
        </p:txBody>
      </p:sp>
      <p:sp>
        <p:nvSpPr>
          <p:cNvPr id="46" name="矩形 45"/>
          <p:cNvSpPr/>
          <p:nvPr/>
        </p:nvSpPr>
        <p:spPr>
          <a:xfrm>
            <a:off x="3131297" y="304267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16%</a:t>
            </a:r>
            <a:endParaRPr lang="zh-CN" altLang="en-US" sz="1100" i="1" smtClean="0">
              <a:solidFill>
                <a:schemeClr val="bg1"/>
              </a:solidFill>
            </a:endParaRPr>
          </a:p>
        </p:txBody>
      </p:sp>
      <p:sp>
        <p:nvSpPr>
          <p:cNvPr id="47" name="矩形 46"/>
          <p:cNvSpPr/>
          <p:nvPr/>
        </p:nvSpPr>
        <p:spPr>
          <a:xfrm>
            <a:off x="3145152" y="380274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18%</a:t>
            </a:r>
            <a:endParaRPr lang="zh-CN" altLang="en-US" sz="1100" i="1" smtClean="0">
              <a:solidFill>
                <a:schemeClr val="bg1"/>
              </a:solidFill>
            </a:endParaRPr>
          </a:p>
        </p:txBody>
      </p:sp>
      <p:sp>
        <p:nvSpPr>
          <p:cNvPr id="64" name="矩形 63"/>
          <p:cNvSpPr/>
          <p:nvPr/>
        </p:nvSpPr>
        <p:spPr>
          <a:xfrm>
            <a:off x="4095744" y="304267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12%</a:t>
            </a:r>
            <a:endParaRPr lang="zh-CN" altLang="en-US" sz="1100" i="1" smtClean="0">
              <a:solidFill>
                <a:schemeClr val="bg1"/>
              </a:solidFill>
            </a:endParaRPr>
          </a:p>
        </p:txBody>
      </p:sp>
      <p:sp>
        <p:nvSpPr>
          <p:cNvPr id="65" name="矩形 64"/>
          <p:cNvSpPr/>
          <p:nvPr/>
        </p:nvSpPr>
        <p:spPr>
          <a:xfrm>
            <a:off x="4109599" y="380274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13%</a:t>
            </a:r>
            <a:endParaRPr lang="zh-CN" altLang="en-US" sz="1100" i="1" smtClean="0">
              <a:solidFill>
                <a:schemeClr val="bg1"/>
              </a:solidFill>
            </a:endParaRPr>
          </a:p>
        </p:txBody>
      </p:sp>
      <p:sp>
        <p:nvSpPr>
          <p:cNvPr id="66" name="矩形 65"/>
          <p:cNvSpPr/>
          <p:nvPr/>
        </p:nvSpPr>
        <p:spPr>
          <a:xfrm>
            <a:off x="5089996" y="304267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4%</a:t>
            </a:r>
            <a:endParaRPr lang="zh-CN" altLang="en-US" sz="1100" i="1" smtClean="0">
              <a:solidFill>
                <a:schemeClr val="bg1"/>
              </a:solidFill>
            </a:endParaRPr>
          </a:p>
        </p:txBody>
      </p:sp>
      <p:sp>
        <p:nvSpPr>
          <p:cNvPr id="67" name="矩形 66"/>
          <p:cNvSpPr/>
          <p:nvPr/>
        </p:nvSpPr>
        <p:spPr>
          <a:xfrm>
            <a:off x="5089996" y="3802740"/>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bg1"/>
                </a:solidFill>
              </a:rPr>
              <a:t>20%</a:t>
            </a:r>
            <a:endParaRPr lang="zh-CN" altLang="en-US" sz="1100" i="1" smtClean="0">
              <a:solidFill>
                <a:schemeClr val="bg1"/>
              </a:solidFill>
            </a:endParaRPr>
          </a:p>
        </p:txBody>
      </p:sp>
      <p:sp>
        <p:nvSpPr>
          <p:cNvPr id="68" name="矩形 67"/>
          <p:cNvSpPr/>
          <p:nvPr/>
        </p:nvSpPr>
        <p:spPr>
          <a:xfrm>
            <a:off x="2153063" y="5314098"/>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tx1"/>
                </a:solidFill>
              </a:rPr>
              <a:t>5%</a:t>
            </a:r>
            <a:endParaRPr lang="zh-CN" altLang="en-US" sz="1100" i="1" smtClean="0">
              <a:solidFill>
                <a:schemeClr val="tx1"/>
              </a:solidFill>
            </a:endParaRPr>
          </a:p>
        </p:txBody>
      </p:sp>
      <p:sp>
        <p:nvSpPr>
          <p:cNvPr id="71" name="矩形 70"/>
          <p:cNvSpPr/>
          <p:nvPr/>
        </p:nvSpPr>
        <p:spPr>
          <a:xfrm>
            <a:off x="3131297" y="5316793"/>
            <a:ext cx="406798"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tx1"/>
                </a:solidFill>
              </a:rPr>
              <a:t>10%</a:t>
            </a:r>
            <a:endParaRPr lang="zh-CN" altLang="en-US" sz="1100" i="1" smtClean="0">
              <a:solidFill>
                <a:schemeClr val="tx1"/>
              </a:solidFill>
            </a:endParaRPr>
          </a:p>
        </p:txBody>
      </p:sp>
      <p:sp>
        <p:nvSpPr>
          <p:cNvPr id="72" name="矩形 71"/>
          <p:cNvSpPr/>
          <p:nvPr/>
        </p:nvSpPr>
        <p:spPr>
          <a:xfrm>
            <a:off x="4953000" y="4604576"/>
            <a:ext cx="535819"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tx1"/>
                </a:solidFill>
              </a:rPr>
              <a:t>137%</a:t>
            </a:r>
            <a:endParaRPr lang="zh-CN" altLang="en-US" sz="1100" i="1" smtClean="0">
              <a:solidFill>
                <a:schemeClr val="tx1"/>
              </a:solidFill>
            </a:endParaRPr>
          </a:p>
        </p:txBody>
      </p:sp>
      <p:sp>
        <p:nvSpPr>
          <p:cNvPr id="73" name="矩形 72"/>
          <p:cNvSpPr/>
          <p:nvPr/>
        </p:nvSpPr>
        <p:spPr>
          <a:xfrm>
            <a:off x="4953000" y="5318956"/>
            <a:ext cx="535819" cy="225474"/>
          </a:xfrm>
          <a:prstGeom prst="rect">
            <a:avLst/>
          </a:prstGeom>
          <a:noFill/>
          <a:ln w="12700">
            <a:solidFill>
              <a:schemeClr val="tx1">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tx1"/>
                </a:solidFill>
              </a:rPr>
              <a:t>12%</a:t>
            </a:r>
            <a:endParaRPr lang="zh-CN" altLang="en-US" sz="1100" i="1" smtClean="0">
              <a:solidFill>
                <a:schemeClr val="tx1"/>
              </a:solidFill>
            </a:endParaRPr>
          </a:p>
        </p:txBody>
      </p:sp>
      <p:sp>
        <p:nvSpPr>
          <p:cNvPr id="74" name="矩形 73"/>
          <p:cNvSpPr/>
          <p:nvPr>
            <p:custDataLst>
              <p:tags r:id="rId17"/>
            </p:custDataLst>
          </p:nvPr>
        </p:nvSpPr>
        <p:spPr bwMode="auto">
          <a:xfrm>
            <a:off x="6091858" y="1683615"/>
            <a:ext cx="879380" cy="710187"/>
          </a:xfrm>
          <a:prstGeom prst="rect">
            <a:avLst/>
          </a:prstGeom>
          <a:noFill/>
          <a:ln w="9525" cap="flat" cmpd="sng" algn="ctr">
            <a:solidFill>
              <a:schemeClr val="tx1">
                <a:lumMod val="90000"/>
                <a:lumOff val="10000"/>
              </a:scheme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en-US" altLang="zh-CN" sz="1200" i="0" u="none" strike="noStrike" cap="none" normalizeH="0" baseline="0" smtClean="0">
                <a:ln>
                  <a:noFill/>
                </a:ln>
                <a:solidFill>
                  <a:schemeClr val="tx1"/>
                </a:solidFill>
                <a:effectLst/>
                <a:latin typeface="Verdana" pitchFamily="34" charset="0"/>
              </a:rPr>
              <a:t>XX%</a:t>
            </a:r>
            <a:endParaRPr kumimoji="0" lang="zh-CN" altLang="en-US" sz="1200" i="0" u="none" strike="noStrike" cap="none" normalizeH="0" baseline="0" smtClean="0">
              <a:ln>
                <a:noFill/>
              </a:ln>
              <a:solidFill>
                <a:schemeClr val="tx1"/>
              </a:solidFill>
              <a:effectLst/>
              <a:latin typeface="Verdana" pitchFamily="34" charset="0"/>
            </a:endParaRPr>
          </a:p>
        </p:txBody>
      </p:sp>
      <p:sp>
        <p:nvSpPr>
          <p:cNvPr id="75" name="矩形 74"/>
          <p:cNvSpPr/>
          <p:nvPr/>
        </p:nvSpPr>
        <p:spPr>
          <a:xfrm>
            <a:off x="6568970" y="2161017"/>
            <a:ext cx="406798" cy="225474"/>
          </a:xfrm>
          <a:prstGeom prst="rect">
            <a:avLst/>
          </a:prstGeom>
          <a:noFill/>
          <a:ln w="12700">
            <a:solidFill>
              <a:schemeClr val="tx1">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100" i="1" smtClean="0">
                <a:solidFill>
                  <a:schemeClr val="tx1"/>
                </a:solidFill>
              </a:rPr>
              <a:t>xx%</a:t>
            </a:r>
            <a:endParaRPr lang="zh-CN" altLang="en-US" sz="1100" i="1" smtClean="0">
              <a:solidFill>
                <a:schemeClr val="tx1"/>
              </a:solidFill>
            </a:endParaRPr>
          </a:p>
        </p:txBody>
      </p:sp>
      <p:sp>
        <p:nvSpPr>
          <p:cNvPr id="76" name="TextBox 75"/>
          <p:cNvSpPr txBox="1"/>
          <p:nvPr/>
        </p:nvSpPr>
        <p:spPr>
          <a:xfrm>
            <a:off x="7307510" y="1906906"/>
            <a:ext cx="2074646"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Volume share</a:t>
            </a:r>
            <a:endParaRPr lang="zh-CN" altLang="en-US" sz="1100">
              <a:latin typeface="+mj-lt"/>
            </a:endParaRPr>
          </a:p>
        </p:txBody>
      </p:sp>
      <p:sp>
        <p:nvSpPr>
          <p:cNvPr id="77" name="TextBox 76"/>
          <p:cNvSpPr txBox="1"/>
          <p:nvPr/>
        </p:nvSpPr>
        <p:spPr>
          <a:xfrm>
            <a:off x="7307510" y="2141858"/>
            <a:ext cx="2074646"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Growth rate</a:t>
            </a:r>
            <a:endParaRPr lang="zh-CN" altLang="en-US" sz="1100">
              <a:latin typeface="+mj-lt"/>
            </a:endParaRPr>
          </a:p>
        </p:txBody>
      </p:sp>
      <p:cxnSp>
        <p:nvCxnSpPr>
          <p:cNvPr id="79" name="直接箭头连接符 78"/>
          <p:cNvCxnSpPr>
            <a:stCxn id="74" idx="3"/>
            <a:endCxn id="76" idx="1"/>
          </p:cNvCxnSpPr>
          <p:nvPr/>
        </p:nvCxnSpPr>
        <p:spPr>
          <a:xfrm flipV="1">
            <a:off x="6971238" y="2037711"/>
            <a:ext cx="336272" cy="998"/>
          </a:xfrm>
          <a:prstGeom prst="straightConnector1">
            <a:avLst/>
          </a:prstGeom>
          <a:ln w="12700">
            <a:solidFill>
              <a:schemeClr val="tx1">
                <a:lumMod val="90000"/>
                <a:lumOff val="10000"/>
              </a:schemeClr>
            </a:solidFill>
            <a:prstDash val="dash"/>
            <a:tailEnd type="arrow"/>
          </a:ln>
        </p:spPr>
        <p:style>
          <a:lnRef idx="1">
            <a:schemeClr val="accent1"/>
          </a:lnRef>
          <a:fillRef idx="0">
            <a:schemeClr val="accent1"/>
          </a:fillRef>
          <a:effectRef idx="0">
            <a:schemeClr val="accent1"/>
          </a:effectRef>
          <a:fontRef idx="minor">
            <a:schemeClr val="tx1"/>
          </a:fontRef>
        </p:style>
      </p:cxnSp>
      <p:cxnSp>
        <p:nvCxnSpPr>
          <p:cNvPr id="81" name="直接箭头连接符 80"/>
          <p:cNvCxnSpPr>
            <a:stCxn id="75" idx="3"/>
            <a:endCxn id="77" idx="1"/>
          </p:cNvCxnSpPr>
          <p:nvPr/>
        </p:nvCxnSpPr>
        <p:spPr>
          <a:xfrm flipV="1">
            <a:off x="6975768" y="2272663"/>
            <a:ext cx="331742" cy="1091"/>
          </a:xfrm>
          <a:prstGeom prst="straightConnector1">
            <a:avLst/>
          </a:prstGeom>
          <a:ln w="12700">
            <a:solidFill>
              <a:schemeClr val="tx1">
                <a:lumMod val="90000"/>
                <a:lumOff val="10000"/>
              </a:schemeClr>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62" name="Text Box 5"/>
          <p:cNvSpPr txBox="1">
            <a:spLocks noChangeArrowheads="1"/>
          </p:cNvSpPr>
          <p:nvPr>
            <p:custDataLst>
              <p:tags r:id="rId18"/>
            </p:custDataLst>
          </p:nvPr>
        </p:nvSpPr>
        <p:spPr bwMode="auto">
          <a:xfrm>
            <a:off x="6033121" y="5241394"/>
            <a:ext cx="3240360" cy="707886"/>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listed cities are mainly based on 342 BD target cities, where the insulin volume takes up around 80% share among the total 660 cities in China </a:t>
            </a:r>
            <a:endParaRPr lang="en-US" altLang="zh-CN" sz="1000" i="1">
              <a:latin typeface="Verdana" pitchFamily="34" charset="0"/>
            </a:endParaRPr>
          </a:p>
        </p:txBody>
      </p:sp>
      <p:sp>
        <p:nvSpPr>
          <p:cNvPr id="80" name="Text Box 5"/>
          <p:cNvSpPr txBox="1">
            <a:spLocks noChangeArrowheads="1"/>
          </p:cNvSpPr>
          <p:nvPr>
            <p:custDataLst>
              <p:tags r:id="rId19"/>
            </p:custDataLst>
          </p:nvPr>
        </p:nvSpPr>
        <p:spPr bwMode="auto">
          <a:xfrm>
            <a:off x="428451" y="5621178"/>
            <a:ext cx="5358761"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number of CHCs from IMS CHPA data is 8,986, while total class I hospitals and township hospitals and health centers are around 910,000</a:t>
            </a:r>
            <a:endParaRPr lang="en-US" altLang="zh-CN" sz="1000" i="1">
              <a:latin typeface="Verdana" pitchFamily="34" charset="0"/>
            </a:endParaRPr>
          </a:p>
        </p:txBody>
      </p:sp>
      <p:sp>
        <p:nvSpPr>
          <p:cNvPr id="3" name="圆角矩形 2"/>
          <p:cNvSpPr/>
          <p:nvPr/>
        </p:nvSpPr>
        <p:spPr>
          <a:xfrm>
            <a:off x="8344833" y="3194608"/>
            <a:ext cx="1512169" cy="327231"/>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800" b="1" smtClean="0">
                <a:solidFill>
                  <a:schemeClr val="tx1"/>
                </a:solidFill>
              </a:rPr>
              <a:t>data</a:t>
            </a:r>
            <a:endParaRPr lang="zh-CN" altLang="en-US" sz="800" b="1" smtClean="0">
              <a:solidFill>
                <a:schemeClr val="tx1"/>
              </a:solidFil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Volume share of Insulin Manufacturers by Segment</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23</a:t>
            </a:fld>
            <a:endParaRPr lang="en-US" altLang="en-US">
              <a:solidFill>
                <a:srgbClr val="002868"/>
              </a:solidFill>
            </a:endParaRPr>
          </a:p>
        </p:txBody>
      </p:sp>
      <p:sp>
        <p:nvSpPr>
          <p:cNvPr id="6" name="矩形 5"/>
          <p:cNvSpPr/>
          <p:nvPr>
            <p:custDataLst>
              <p:tags r:id="rId2"/>
            </p:custDataLst>
          </p:nvPr>
        </p:nvSpPr>
        <p:spPr>
          <a:xfrm>
            <a:off x="671688" y="1052736"/>
            <a:ext cx="7973658"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Volume share of Insulin Manufacturers– </a:t>
            </a:r>
            <a:r>
              <a:rPr lang="en-US" altLang="zh-CN" sz="1300" b="1" smtClean="0">
                <a:solidFill>
                  <a:srgbClr val="C00000"/>
                </a:solidFill>
              </a:rPr>
              <a:t>Class III/II hospitals from Tier I/II cities</a:t>
            </a:r>
          </a:p>
          <a:p>
            <a:pPr algn="ctr">
              <a:defRPr sz="1200" b="1" i="0" u="none" strike="noStrike" kern="1200" baseline="0">
                <a:solidFill>
                  <a:srgbClr val="111111"/>
                </a:solidFill>
                <a:latin typeface="+mn-lt"/>
                <a:ea typeface="+mn-ea"/>
                <a:cs typeface="+mn-cs"/>
              </a:defRPr>
            </a:pPr>
            <a:endParaRPr lang="zh-CN" altLang="en-US" sz="1300" b="1">
              <a:solidFill>
                <a:srgbClr val="C00000"/>
              </a:solidFill>
            </a:endParaRPr>
          </a:p>
        </p:txBody>
      </p:sp>
      <p:sp>
        <p:nvSpPr>
          <p:cNvPr id="7" name="Text Box 5"/>
          <p:cNvSpPr txBox="1">
            <a:spLocks noChangeArrowheads="1"/>
          </p:cNvSpPr>
          <p:nvPr>
            <p:custDataLst>
              <p:tags r:id="rId3"/>
            </p:custDataLst>
          </p:nvPr>
        </p:nvSpPr>
        <p:spPr bwMode="auto">
          <a:xfrm>
            <a:off x="416495"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secondary research, previous studies insights, 268 physicians and 390 patients interviews</a:t>
            </a:r>
            <a:endParaRPr lang="en-US" altLang="zh-CN" sz="1000" i="1">
              <a:latin typeface="Verdana" pitchFamily="34" charset="0"/>
            </a:endParaRPr>
          </a:p>
        </p:txBody>
      </p:sp>
      <p:sp>
        <p:nvSpPr>
          <p:cNvPr id="8" name="Text Box 5"/>
          <p:cNvSpPr txBox="1">
            <a:spLocks noChangeArrowheads="1"/>
          </p:cNvSpPr>
          <p:nvPr>
            <p:custDataLst>
              <p:tags r:id="rId4"/>
            </p:custDataLst>
          </p:nvPr>
        </p:nvSpPr>
        <p:spPr bwMode="auto">
          <a:xfrm>
            <a:off x="416496" y="5847075"/>
            <a:ext cx="828092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volume share of others is mainly from JS Wan Bang</a:t>
            </a:r>
            <a:endParaRPr lang="en-US" altLang="zh-CN" sz="1000" i="1">
              <a:latin typeface="Verdana" pitchFamily="34" charset="0"/>
            </a:endParaRPr>
          </a:p>
        </p:txBody>
      </p:sp>
      <p:sp>
        <p:nvSpPr>
          <p:cNvPr id="9" name="矩形 8"/>
          <p:cNvSpPr/>
          <p:nvPr>
            <p:custDataLst>
              <p:tags r:id="rId5"/>
            </p:custDataLst>
          </p:nvPr>
        </p:nvSpPr>
        <p:spPr>
          <a:xfrm>
            <a:off x="416496" y="1429699"/>
            <a:ext cx="3725700" cy="253916"/>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200" b="1" i="0" u="none" strike="noStrike" kern="1200" baseline="0">
                <a:solidFill>
                  <a:srgbClr val="111111"/>
                </a:solidFill>
                <a:latin typeface="+mn-lt"/>
                <a:ea typeface="+mn-ea"/>
                <a:cs typeface="+mn-cs"/>
              </a:defRPr>
            </a:pPr>
            <a:r>
              <a:rPr lang="en-US" altLang="zh-CN" sz="1050" smtClean="0">
                <a:solidFill>
                  <a:srgbClr val="111111"/>
                </a:solidFill>
              </a:rPr>
              <a:t>TOTAL 112 million volumes (</a:t>
            </a:r>
            <a:r>
              <a:rPr lang="zh-CN" altLang="en-US" sz="1050" smtClean="0">
                <a:solidFill>
                  <a:srgbClr val="111111"/>
                </a:solidFill>
              </a:rPr>
              <a:t>支数</a:t>
            </a:r>
            <a:r>
              <a:rPr lang="en-US" altLang="zh-CN" sz="1050" smtClean="0">
                <a:solidFill>
                  <a:srgbClr val="111111"/>
                </a:solidFill>
              </a:rPr>
              <a:t>) in 13Q2 MAT</a:t>
            </a:r>
            <a:endParaRPr lang="zh-CN" altLang="en-US" sz="1050">
              <a:solidFill>
                <a:srgbClr val="111111"/>
              </a:solidFill>
            </a:endParaRPr>
          </a:p>
        </p:txBody>
      </p:sp>
      <p:sp>
        <p:nvSpPr>
          <p:cNvPr id="11" name="TextBox 10"/>
          <p:cNvSpPr txBox="1"/>
          <p:nvPr/>
        </p:nvSpPr>
        <p:spPr>
          <a:xfrm>
            <a:off x="5601072" y="1772816"/>
            <a:ext cx="331236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j-lt"/>
              </a:rPr>
              <a:t>Volume share of insulin manufacturers</a:t>
            </a:r>
            <a:endParaRPr lang="zh-CN" altLang="en-US" sz="1100" b="1" u="sng">
              <a:latin typeface="+mj-lt"/>
            </a:endParaRPr>
          </a:p>
        </p:txBody>
      </p:sp>
      <p:graphicFrame>
        <p:nvGraphicFramePr>
          <p:cNvPr id="12" name="图表 11"/>
          <p:cNvGraphicFramePr/>
          <p:nvPr/>
        </p:nvGraphicFramePr>
        <p:xfrm>
          <a:off x="5601072" y="1598603"/>
          <a:ext cx="3312368" cy="4248472"/>
        </p:xfrm>
        <a:graphic>
          <a:graphicData uri="http://schemas.openxmlformats.org/drawingml/2006/chart">
            <c:chart xmlns:c="http://schemas.openxmlformats.org/drawingml/2006/chart" r:id="rId6"/>
          </a:graphicData>
        </a:graphic>
      </p:graphicFrame>
      <p:sp>
        <p:nvSpPr>
          <p:cNvPr id="13" name="AutoShape 12"/>
          <p:cNvSpPr>
            <a:spLocks noChangeArrowheads="1"/>
          </p:cNvSpPr>
          <p:nvPr>
            <p:custDataLst>
              <p:tags r:id="rId7"/>
            </p:custDataLst>
          </p:nvPr>
        </p:nvSpPr>
        <p:spPr bwMode="auto">
          <a:xfrm rot="5400000">
            <a:off x="4813581" y="2992355"/>
            <a:ext cx="969034" cy="114132"/>
          </a:xfrm>
          <a:prstGeom prst="triangle">
            <a:avLst>
              <a:gd name="adj" fmla="val 50000"/>
            </a:avLst>
          </a:prstGeom>
          <a:solidFill>
            <a:schemeClr val="hlink"/>
          </a:soli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latin typeface="华文仿宋" pitchFamily="2" charset="-122"/>
              <a:ea typeface="华文仿宋" pitchFamily="2" charset="-122"/>
            </a:endParaRPr>
          </a:p>
        </p:txBody>
      </p:sp>
      <p:pic>
        <p:nvPicPr>
          <p:cNvPr id="553985" name="Picture 1"/>
          <p:cNvPicPr>
            <a:picLocks noChangeAspect="1" noChangeArrowheads="1"/>
          </p:cNvPicPr>
          <p:nvPr/>
        </p:nvPicPr>
        <p:blipFill>
          <a:blip r:embed="rId8"/>
          <a:stretch>
            <a:fillRect/>
          </a:stretch>
        </p:blipFill>
        <p:spPr bwMode="auto">
          <a:xfrm>
            <a:off x="409947" y="1784573"/>
            <a:ext cx="4831085" cy="3607801"/>
          </a:xfrm>
          <a:prstGeom prst="rect">
            <a:avLst/>
          </a:prstGeom>
          <a:noFill/>
          <a:ln w="9525">
            <a:noFill/>
            <a:miter lim="800000"/>
          </a:ln>
        </p:spPr>
      </p:pic>
      <p:sp>
        <p:nvSpPr>
          <p:cNvPr id="14" name="矩形 13"/>
          <p:cNvSpPr/>
          <p:nvPr/>
        </p:nvSpPr>
        <p:spPr>
          <a:xfrm>
            <a:off x="1523976" y="2428868"/>
            <a:ext cx="1872778" cy="1500198"/>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Volume share of Insulin Manufacturers by Segment</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24</a:t>
            </a:fld>
            <a:endParaRPr lang="en-US" altLang="en-US">
              <a:solidFill>
                <a:srgbClr val="002868"/>
              </a:solidFill>
            </a:endParaRPr>
          </a:p>
        </p:txBody>
      </p:sp>
      <p:sp>
        <p:nvSpPr>
          <p:cNvPr id="6" name="矩形 5"/>
          <p:cNvSpPr/>
          <p:nvPr>
            <p:custDataLst>
              <p:tags r:id="rId2"/>
            </p:custDataLst>
          </p:nvPr>
        </p:nvSpPr>
        <p:spPr>
          <a:xfrm>
            <a:off x="562683" y="1052736"/>
            <a:ext cx="8191666"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Volume share of Insulin Manufacturers–</a:t>
            </a:r>
            <a:r>
              <a:rPr lang="en-US" altLang="zh-CN" sz="1300" b="1" smtClean="0">
                <a:solidFill>
                  <a:srgbClr val="C00000"/>
                </a:solidFill>
              </a:rPr>
              <a:t>Class III/II hospitals from Tier III/IV cities</a:t>
            </a:r>
          </a:p>
          <a:p>
            <a:pPr algn="ctr">
              <a:defRPr sz="1200" b="1" i="0" u="none" strike="noStrike" kern="1200" baseline="0">
                <a:solidFill>
                  <a:srgbClr val="111111"/>
                </a:solidFill>
                <a:latin typeface="+mn-lt"/>
                <a:ea typeface="+mn-ea"/>
                <a:cs typeface="+mn-cs"/>
              </a:defRPr>
            </a:pPr>
            <a:endParaRPr lang="zh-CN" altLang="en-US" sz="1300" b="1">
              <a:solidFill>
                <a:srgbClr val="C00000"/>
              </a:solidFill>
            </a:endParaRPr>
          </a:p>
        </p:txBody>
      </p:sp>
      <p:sp>
        <p:nvSpPr>
          <p:cNvPr id="7" name="Text Box 5"/>
          <p:cNvSpPr txBox="1">
            <a:spLocks noChangeArrowheads="1"/>
          </p:cNvSpPr>
          <p:nvPr>
            <p:custDataLst>
              <p:tags r:id="rId3"/>
            </p:custDataLst>
          </p:nvPr>
        </p:nvSpPr>
        <p:spPr bwMode="auto">
          <a:xfrm>
            <a:off x="416495"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secondary research, previous studies insights, 268 physicians and 390 patients interviews</a:t>
            </a:r>
            <a:endParaRPr lang="en-US" altLang="zh-CN" sz="1000" i="1">
              <a:latin typeface="Verdana" pitchFamily="34" charset="0"/>
            </a:endParaRPr>
          </a:p>
        </p:txBody>
      </p:sp>
      <p:sp>
        <p:nvSpPr>
          <p:cNvPr id="8" name="Text Box 5"/>
          <p:cNvSpPr txBox="1">
            <a:spLocks noChangeArrowheads="1"/>
          </p:cNvSpPr>
          <p:nvPr>
            <p:custDataLst>
              <p:tags r:id="rId4"/>
            </p:custDataLst>
          </p:nvPr>
        </p:nvSpPr>
        <p:spPr bwMode="auto">
          <a:xfrm>
            <a:off x="416496" y="5847075"/>
            <a:ext cx="828092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volume share of others is mainly from JS Wan Bang</a:t>
            </a:r>
            <a:endParaRPr lang="en-US" altLang="zh-CN" sz="1000" i="1">
              <a:latin typeface="Verdana" pitchFamily="34" charset="0"/>
            </a:endParaRPr>
          </a:p>
        </p:txBody>
      </p:sp>
      <p:sp>
        <p:nvSpPr>
          <p:cNvPr id="9" name="矩形 8"/>
          <p:cNvSpPr/>
          <p:nvPr>
            <p:custDataLst>
              <p:tags r:id="rId5"/>
            </p:custDataLst>
          </p:nvPr>
        </p:nvSpPr>
        <p:spPr>
          <a:xfrm>
            <a:off x="416496" y="1429699"/>
            <a:ext cx="3725700" cy="253916"/>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200" b="1" i="0" u="none" strike="noStrike" kern="1200" baseline="0">
                <a:solidFill>
                  <a:srgbClr val="111111"/>
                </a:solidFill>
                <a:latin typeface="+mn-lt"/>
                <a:ea typeface="+mn-ea"/>
                <a:cs typeface="+mn-cs"/>
              </a:defRPr>
            </a:pPr>
            <a:r>
              <a:rPr lang="en-US" altLang="zh-CN" sz="1050" smtClean="0">
                <a:solidFill>
                  <a:srgbClr val="111111"/>
                </a:solidFill>
              </a:rPr>
              <a:t>TOTAL 112 million volumes (</a:t>
            </a:r>
            <a:r>
              <a:rPr lang="zh-CN" altLang="en-US" sz="1050" smtClean="0">
                <a:solidFill>
                  <a:srgbClr val="111111"/>
                </a:solidFill>
              </a:rPr>
              <a:t>支数</a:t>
            </a:r>
            <a:r>
              <a:rPr lang="en-US" altLang="zh-CN" sz="1050" smtClean="0">
                <a:solidFill>
                  <a:srgbClr val="111111"/>
                </a:solidFill>
              </a:rPr>
              <a:t>) in 13Q2 MAT</a:t>
            </a:r>
            <a:endParaRPr lang="zh-CN" altLang="en-US" sz="1050">
              <a:solidFill>
                <a:srgbClr val="111111"/>
              </a:solidFill>
            </a:endParaRPr>
          </a:p>
        </p:txBody>
      </p:sp>
      <p:sp>
        <p:nvSpPr>
          <p:cNvPr id="11" name="TextBox 10"/>
          <p:cNvSpPr txBox="1"/>
          <p:nvPr/>
        </p:nvSpPr>
        <p:spPr>
          <a:xfrm>
            <a:off x="5601072" y="1772816"/>
            <a:ext cx="331236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j-lt"/>
              </a:rPr>
              <a:t>Volume share of insulin manufacturers</a:t>
            </a:r>
            <a:endParaRPr lang="zh-CN" altLang="en-US" sz="1100" b="1" u="sng">
              <a:latin typeface="+mj-lt"/>
            </a:endParaRPr>
          </a:p>
        </p:txBody>
      </p:sp>
      <p:graphicFrame>
        <p:nvGraphicFramePr>
          <p:cNvPr id="12" name="图表 11"/>
          <p:cNvGraphicFramePr/>
          <p:nvPr/>
        </p:nvGraphicFramePr>
        <p:xfrm>
          <a:off x="5601072" y="1598603"/>
          <a:ext cx="3312368" cy="4248472"/>
        </p:xfrm>
        <a:graphic>
          <a:graphicData uri="http://schemas.openxmlformats.org/drawingml/2006/chart">
            <c:chart xmlns:c="http://schemas.openxmlformats.org/drawingml/2006/chart" r:id="rId6"/>
          </a:graphicData>
        </a:graphic>
      </p:graphicFrame>
      <p:sp>
        <p:nvSpPr>
          <p:cNvPr id="13" name="AutoShape 12"/>
          <p:cNvSpPr>
            <a:spLocks noChangeArrowheads="1"/>
          </p:cNvSpPr>
          <p:nvPr>
            <p:custDataLst>
              <p:tags r:id="rId7"/>
            </p:custDataLst>
          </p:nvPr>
        </p:nvSpPr>
        <p:spPr bwMode="auto">
          <a:xfrm rot="5400000">
            <a:off x="4813581" y="2992355"/>
            <a:ext cx="969034" cy="114132"/>
          </a:xfrm>
          <a:prstGeom prst="triangle">
            <a:avLst>
              <a:gd name="adj" fmla="val 50000"/>
            </a:avLst>
          </a:prstGeom>
          <a:solidFill>
            <a:schemeClr val="hlink"/>
          </a:soli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latin typeface="华文仿宋" pitchFamily="2" charset="-122"/>
              <a:ea typeface="华文仿宋" pitchFamily="2" charset="-122"/>
            </a:endParaRPr>
          </a:p>
        </p:txBody>
      </p:sp>
      <p:pic>
        <p:nvPicPr>
          <p:cNvPr id="14" name="Picture 1"/>
          <p:cNvPicPr>
            <a:picLocks noChangeAspect="1" noChangeArrowheads="1"/>
          </p:cNvPicPr>
          <p:nvPr/>
        </p:nvPicPr>
        <p:blipFill>
          <a:blip r:embed="rId8"/>
          <a:stretch>
            <a:fillRect/>
          </a:stretch>
        </p:blipFill>
        <p:spPr bwMode="auto">
          <a:xfrm>
            <a:off x="409947" y="1784573"/>
            <a:ext cx="4831085" cy="3607801"/>
          </a:xfrm>
          <a:prstGeom prst="rect">
            <a:avLst/>
          </a:prstGeom>
          <a:noFill/>
          <a:ln w="9525">
            <a:noFill/>
            <a:miter lim="800000"/>
          </a:ln>
        </p:spPr>
      </p:pic>
      <p:sp>
        <p:nvSpPr>
          <p:cNvPr id="15" name="矩形 14"/>
          <p:cNvSpPr/>
          <p:nvPr/>
        </p:nvSpPr>
        <p:spPr>
          <a:xfrm>
            <a:off x="3340884" y="2428868"/>
            <a:ext cx="1872778" cy="1500198"/>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Volume share of Insulin Manufacturers by Segment</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25</a:t>
            </a:fld>
            <a:endParaRPr lang="en-US" altLang="en-US">
              <a:solidFill>
                <a:srgbClr val="002868"/>
              </a:solidFill>
            </a:endParaRPr>
          </a:p>
        </p:txBody>
      </p:sp>
      <p:sp>
        <p:nvSpPr>
          <p:cNvPr id="6" name="矩形 5"/>
          <p:cNvSpPr/>
          <p:nvPr>
            <p:custDataLst>
              <p:tags r:id="rId2"/>
            </p:custDataLst>
          </p:nvPr>
        </p:nvSpPr>
        <p:spPr>
          <a:xfrm>
            <a:off x="2458234" y="1052736"/>
            <a:ext cx="4400564" cy="492443"/>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Volume share of Insulin Manufacturers– </a:t>
            </a:r>
            <a:r>
              <a:rPr lang="en-US" altLang="zh-CN" sz="1300" b="1" smtClean="0">
                <a:solidFill>
                  <a:srgbClr val="C00000"/>
                </a:solidFill>
              </a:rPr>
              <a:t>CHC</a:t>
            </a:r>
          </a:p>
          <a:p>
            <a:pPr algn="ctr">
              <a:defRPr sz="1200" b="1" i="0" u="none" strike="noStrike" kern="1200" baseline="0">
                <a:solidFill>
                  <a:srgbClr val="111111"/>
                </a:solidFill>
                <a:latin typeface="+mn-lt"/>
                <a:ea typeface="+mn-ea"/>
                <a:cs typeface="+mn-cs"/>
              </a:defRPr>
            </a:pPr>
            <a:endParaRPr lang="zh-CN" altLang="en-US" sz="1300" b="1">
              <a:solidFill>
                <a:srgbClr val="C00000"/>
              </a:solidFill>
            </a:endParaRPr>
          </a:p>
        </p:txBody>
      </p:sp>
      <p:sp>
        <p:nvSpPr>
          <p:cNvPr id="7" name="Text Box 5"/>
          <p:cNvSpPr txBox="1">
            <a:spLocks noChangeArrowheads="1"/>
          </p:cNvSpPr>
          <p:nvPr>
            <p:custDataLst>
              <p:tags r:id="rId3"/>
            </p:custDataLst>
          </p:nvPr>
        </p:nvSpPr>
        <p:spPr bwMode="auto">
          <a:xfrm>
            <a:off x="416495"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secondary research, previous studies insights, 268 physicians and 390 patients interviews</a:t>
            </a:r>
            <a:endParaRPr lang="en-US" altLang="zh-CN" sz="1000" i="1">
              <a:latin typeface="Verdana" pitchFamily="34" charset="0"/>
            </a:endParaRPr>
          </a:p>
        </p:txBody>
      </p:sp>
      <p:sp>
        <p:nvSpPr>
          <p:cNvPr id="8" name="Text Box 5"/>
          <p:cNvSpPr txBox="1">
            <a:spLocks noChangeArrowheads="1"/>
          </p:cNvSpPr>
          <p:nvPr>
            <p:custDataLst>
              <p:tags r:id="rId4"/>
            </p:custDataLst>
          </p:nvPr>
        </p:nvSpPr>
        <p:spPr bwMode="auto">
          <a:xfrm>
            <a:off x="416496" y="5847075"/>
            <a:ext cx="828092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volume share of others is mainly from JS Wan Bang</a:t>
            </a:r>
            <a:endParaRPr lang="en-US" altLang="zh-CN" sz="1000" i="1">
              <a:latin typeface="Verdana" pitchFamily="34" charset="0"/>
            </a:endParaRPr>
          </a:p>
        </p:txBody>
      </p:sp>
      <p:sp>
        <p:nvSpPr>
          <p:cNvPr id="9" name="矩形 8"/>
          <p:cNvSpPr/>
          <p:nvPr>
            <p:custDataLst>
              <p:tags r:id="rId5"/>
            </p:custDataLst>
          </p:nvPr>
        </p:nvSpPr>
        <p:spPr>
          <a:xfrm>
            <a:off x="416496" y="1429699"/>
            <a:ext cx="3725700" cy="253916"/>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200" b="1" i="0" u="none" strike="noStrike" kern="1200" baseline="0">
                <a:solidFill>
                  <a:srgbClr val="111111"/>
                </a:solidFill>
                <a:latin typeface="+mn-lt"/>
                <a:ea typeface="+mn-ea"/>
                <a:cs typeface="+mn-cs"/>
              </a:defRPr>
            </a:pPr>
            <a:r>
              <a:rPr lang="en-US" altLang="zh-CN" sz="1050" smtClean="0">
                <a:solidFill>
                  <a:srgbClr val="111111"/>
                </a:solidFill>
              </a:rPr>
              <a:t>TOTAL 112 million volumes (</a:t>
            </a:r>
            <a:r>
              <a:rPr lang="zh-CN" altLang="en-US" sz="1050" smtClean="0">
                <a:solidFill>
                  <a:srgbClr val="111111"/>
                </a:solidFill>
              </a:rPr>
              <a:t>支数</a:t>
            </a:r>
            <a:r>
              <a:rPr lang="en-US" altLang="zh-CN" sz="1050" smtClean="0">
                <a:solidFill>
                  <a:srgbClr val="111111"/>
                </a:solidFill>
              </a:rPr>
              <a:t>) in 13Q2 MAT</a:t>
            </a:r>
            <a:endParaRPr lang="zh-CN" altLang="en-US" sz="1050">
              <a:solidFill>
                <a:srgbClr val="111111"/>
              </a:solidFill>
            </a:endParaRPr>
          </a:p>
        </p:txBody>
      </p:sp>
      <p:sp>
        <p:nvSpPr>
          <p:cNvPr id="11" name="TextBox 10"/>
          <p:cNvSpPr txBox="1"/>
          <p:nvPr/>
        </p:nvSpPr>
        <p:spPr>
          <a:xfrm>
            <a:off x="5601072" y="1772816"/>
            <a:ext cx="331236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j-lt"/>
              </a:rPr>
              <a:t>Volume share of insulin manufacturers</a:t>
            </a:r>
            <a:endParaRPr lang="zh-CN" altLang="en-US" sz="1100" b="1" u="sng">
              <a:latin typeface="+mj-lt"/>
            </a:endParaRPr>
          </a:p>
        </p:txBody>
      </p:sp>
      <p:graphicFrame>
        <p:nvGraphicFramePr>
          <p:cNvPr id="12" name="图表 11"/>
          <p:cNvGraphicFramePr/>
          <p:nvPr/>
        </p:nvGraphicFramePr>
        <p:xfrm>
          <a:off x="5601072" y="1598603"/>
          <a:ext cx="3312368" cy="4248472"/>
        </p:xfrm>
        <a:graphic>
          <a:graphicData uri="http://schemas.openxmlformats.org/drawingml/2006/chart">
            <c:chart xmlns:c="http://schemas.openxmlformats.org/drawingml/2006/chart" r:id="rId6"/>
          </a:graphicData>
        </a:graphic>
      </p:graphicFrame>
      <p:sp>
        <p:nvSpPr>
          <p:cNvPr id="13" name="AutoShape 12"/>
          <p:cNvSpPr>
            <a:spLocks noChangeArrowheads="1"/>
          </p:cNvSpPr>
          <p:nvPr>
            <p:custDataLst>
              <p:tags r:id="rId7"/>
            </p:custDataLst>
          </p:nvPr>
        </p:nvSpPr>
        <p:spPr bwMode="auto">
          <a:xfrm rot="5400000">
            <a:off x="4813581" y="4183561"/>
            <a:ext cx="969034" cy="114132"/>
          </a:xfrm>
          <a:prstGeom prst="triangle">
            <a:avLst>
              <a:gd name="adj" fmla="val 50000"/>
            </a:avLst>
          </a:prstGeom>
          <a:solidFill>
            <a:schemeClr val="hlink"/>
          </a:soli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latin typeface="华文仿宋" pitchFamily="2" charset="-122"/>
              <a:ea typeface="华文仿宋" pitchFamily="2" charset="-122"/>
            </a:endParaRPr>
          </a:p>
        </p:txBody>
      </p:sp>
      <p:pic>
        <p:nvPicPr>
          <p:cNvPr id="14" name="Picture 1"/>
          <p:cNvPicPr>
            <a:picLocks noChangeAspect="1" noChangeArrowheads="1"/>
          </p:cNvPicPr>
          <p:nvPr/>
        </p:nvPicPr>
        <p:blipFill>
          <a:blip r:embed="rId8"/>
          <a:stretch>
            <a:fillRect/>
          </a:stretch>
        </p:blipFill>
        <p:spPr bwMode="auto">
          <a:xfrm>
            <a:off x="409947" y="1784573"/>
            <a:ext cx="4831085" cy="3607801"/>
          </a:xfrm>
          <a:prstGeom prst="rect">
            <a:avLst/>
          </a:prstGeom>
          <a:noFill/>
          <a:ln w="9525">
            <a:noFill/>
            <a:miter lim="800000"/>
          </a:ln>
        </p:spPr>
      </p:pic>
      <p:sp>
        <p:nvSpPr>
          <p:cNvPr id="15" name="矩形 14"/>
          <p:cNvSpPr/>
          <p:nvPr/>
        </p:nvSpPr>
        <p:spPr>
          <a:xfrm>
            <a:off x="1579061" y="3933056"/>
            <a:ext cx="3573040" cy="648072"/>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Volume share of Insulin Manufacturers by Segment</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26</a:t>
            </a:fld>
            <a:endParaRPr lang="en-US" altLang="en-US">
              <a:solidFill>
                <a:srgbClr val="002868"/>
              </a:solidFill>
            </a:endParaRPr>
          </a:p>
        </p:txBody>
      </p:sp>
      <p:sp>
        <p:nvSpPr>
          <p:cNvPr id="6" name="矩形 5"/>
          <p:cNvSpPr/>
          <p:nvPr>
            <p:custDataLst>
              <p:tags r:id="rId2"/>
            </p:custDataLst>
          </p:nvPr>
        </p:nvSpPr>
        <p:spPr>
          <a:xfrm>
            <a:off x="1817036" y="1052736"/>
            <a:ext cx="5682966" cy="292388"/>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Volume share of Insulin Manufacturers– </a:t>
            </a:r>
            <a:r>
              <a:rPr lang="en-US" altLang="zh-CN" sz="1300" b="1" smtClean="0">
                <a:solidFill>
                  <a:srgbClr val="C00000"/>
                </a:solidFill>
              </a:rPr>
              <a:t>Retail Pharmacies</a:t>
            </a:r>
            <a:endParaRPr lang="zh-CN" altLang="en-US" sz="1300" b="1">
              <a:solidFill>
                <a:srgbClr val="C00000"/>
              </a:solidFill>
            </a:endParaRPr>
          </a:p>
        </p:txBody>
      </p:sp>
      <p:sp>
        <p:nvSpPr>
          <p:cNvPr id="7" name="Text Box 5"/>
          <p:cNvSpPr txBox="1">
            <a:spLocks noChangeArrowheads="1"/>
          </p:cNvSpPr>
          <p:nvPr>
            <p:custDataLst>
              <p:tags r:id="rId3"/>
            </p:custDataLst>
          </p:nvPr>
        </p:nvSpPr>
        <p:spPr bwMode="auto">
          <a:xfrm>
            <a:off x="416495"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secondary research, previous studies insights, 268 physicians and 390 patients interviews</a:t>
            </a:r>
            <a:endParaRPr lang="en-US" altLang="zh-CN" sz="1000" i="1">
              <a:latin typeface="Verdana" pitchFamily="34" charset="0"/>
            </a:endParaRPr>
          </a:p>
        </p:txBody>
      </p:sp>
      <p:sp>
        <p:nvSpPr>
          <p:cNvPr id="8" name="Text Box 5"/>
          <p:cNvSpPr txBox="1">
            <a:spLocks noChangeArrowheads="1"/>
          </p:cNvSpPr>
          <p:nvPr>
            <p:custDataLst>
              <p:tags r:id="rId4"/>
            </p:custDataLst>
          </p:nvPr>
        </p:nvSpPr>
        <p:spPr bwMode="auto">
          <a:xfrm>
            <a:off x="416496" y="5847075"/>
            <a:ext cx="828092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*The volume share of others is mainly from JS Wan Bang</a:t>
            </a:r>
            <a:endParaRPr lang="en-US" altLang="zh-CN" sz="1000" i="1">
              <a:latin typeface="Verdana" pitchFamily="34" charset="0"/>
            </a:endParaRPr>
          </a:p>
        </p:txBody>
      </p:sp>
      <p:sp>
        <p:nvSpPr>
          <p:cNvPr id="9" name="矩形 8"/>
          <p:cNvSpPr/>
          <p:nvPr>
            <p:custDataLst>
              <p:tags r:id="rId5"/>
            </p:custDataLst>
          </p:nvPr>
        </p:nvSpPr>
        <p:spPr>
          <a:xfrm>
            <a:off x="416496" y="1429699"/>
            <a:ext cx="3725700" cy="253916"/>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200" b="1" i="0" u="none" strike="noStrike" kern="1200" baseline="0">
                <a:solidFill>
                  <a:srgbClr val="111111"/>
                </a:solidFill>
                <a:latin typeface="+mn-lt"/>
                <a:ea typeface="+mn-ea"/>
                <a:cs typeface="+mn-cs"/>
              </a:defRPr>
            </a:pPr>
            <a:r>
              <a:rPr lang="en-US" altLang="zh-CN" sz="1050" smtClean="0">
                <a:solidFill>
                  <a:srgbClr val="111111"/>
                </a:solidFill>
              </a:rPr>
              <a:t>TOTAL 112 million volumes (</a:t>
            </a:r>
            <a:r>
              <a:rPr lang="zh-CN" altLang="en-US" sz="1050" smtClean="0">
                <a:solidFill>
                  <a:srgbClr val="111111"/>
                </a:solidFill>
              </a:rPr>
              <a:t>支数</a:t>
            </a:r>
            <a:r>
              <a:rPr lang="en-US" altLang="zh-CN" sz="1050" smtClean="0">
                <a:solidFill>
                  <a:srgbClr val="111111"/>
                </a:solidFill>
              </a:rPr>
              <a:t>) in 13Q2 MAT</a:t>
            </a:r>
            <a:endParaRPr lang="zh-CN" altLang="en-US" sz="1050">
              <a:solidFill>
                <a:srgbClr val="111111"/>
              </a:solidFill>
            </a:endParaRPr>
          </a:p>
        </p:txBody>
      </p:sp>
      <p:sp>
        <p:nvSpPr>
          <p:cNvPr id="11" name="TextBox 10"/>
          <p:cNvSpPr txBox="1"/>
          <p:nvPr/>
        </p:nvSpPr>
        <p:spPr>
          <a:xfrm>
            <a:off x="5601072" y="1772816"/>
            <a:ext cx="331236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100" b="1" u="sng" smtClean="0">
                <a:latin typeface="+mj-lt"/>
              </a:rPr>
              <a:t>Volume share of insulin manufacturers</a:t>
            </a:r>
            <a:endParaRPr lang="zh-CN" altLang="en-US" sz="1100" b="1" u="sng">
              <a:latin typeface="+mj-lt"/>
            </a:endParaRPr>
          </a:p>
        </p:txBody>
      </p:sp>
      <p:graphicFrame>
        <p:nvGraphicFramePr>
          <p:cNvPr id="12" name="图表 11"/>
          <p:cNvGraphicFramePr/>
          <p:nvPr/>
        </p:nvGraphicFramePr>
        <p:xfrm>
          <a:off x="5601072" y="1598603"/>
          <a:ext cx="3312368" cy="4248472"/>
        </p:xfrm>
        <a:graphic>
          <a:graphicData uri="http://schemas.openxmlformats.org/drawingml/2006/chart">
            <c:chart xmlns:c="http://schemas.openxmlformats.org/drawingml/2006/chart" r:id="rId6"/>
          </a:graphicData>
        </a:graphic>
      </p:graphicFrame>
      <p:sp>
        <p:nvSpPr>
          <p:cNvPr id="13" name="AutoShape 12"/>
          <p:cNvSpPr>
            <a:spLocks noChangeArrowheads="1"/>
          </p:cNvSpPr>
          <p:nvPr>
            <p:custDataLst>
              <p:tags r:id="rId7"/>
            </p:custDataLst>
          </p:nvPr>
        </p:nvSpPr>
        <p:spPr bwMode="auto">
          <a:xfrm rot="5400000">
            <a:off x="4813581" y="4903641"/>
            <a:ext cx="969034" cy="114132"/>
          </a:xfrm>
          <a:prstGeom prst="triangle">
            <a:avLst>
              <a:gd name="adj" fmla="val 50000"/>
            </a:avLst>
          </a:prstGeom>
          <a:solidFill>
            <a:schemeClr val="hlink"/>
          </a:solidFill>
          <a:ln w="9525">
            <a:noFill/>
            <a:miter lim="800000"/>
          </a:ln>
          <a:effectLst/>
        </p:spPr>
        <p:txBody>
          <a:bodyPr wrap="none"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latin typeface="华文仿宋" pitchFamily="2" charset="-122"/>
              <a:ea typeface="华文仿宋" pitchFamily="2" charset="-122"/>
            </a:endParaRPr>
          </a:p>
        </p:txBody>
      </p:sp>
      <p:pic>
        <p:nvPicPr>
          <p:cNvPr id="14" name="Picture 1"/>
          <p:cNvPicPr>
            <a:picLocks noChangeAspect="1" noChangeArrowheads="1"/>
          </p:cNvPicPr>
          <p:nvPr/>
        </p:nvPicPr>
        <p:blipFill>
          <a:blip r:embed="rId8"/>
          <a:stretch>
            <a:fillRect/>
          </a:stretch>
        </p:blipFill>
        <p:spPr bwMode="auto">
          <a:xfrm>
            <a:off x="409947" y="1784573"/>
            <a:ext cx="4831085" cy="3607801"/>
          </a:xfrm>
          <a:prstGeom prst="rect">
            <a:avLst/>
          </a:prstGeom>
          <a:noFill/>
          <a:ln w="9525">
            <a:noFill/>
            <a:miter lim="800000"/>
          </a:ln>
        </p:spPr>
      </p:pic>
      <p:sp>
        <p:nvSpPr>
          <p:cNvPr id="17" name="矩形 16"/>
          <p:cNvSpPr/>
          <p:nvPr/>
        </p:nvSpPr>
        <p:spPr>
          <a:xfrm>
            <a:off x="1579061" y="4631102"/>
            <a:ext cx="3573040" cy="648072"/>
          </a:xfrm>
          <a:prstGeom prst="rect">
            <a:avLst/>
          </a:prstGeom>
          <a:no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93581" y="0"/>
            <a:ext cx="8911960" cy="818685"/>
          </a:xfrm>
        </p:spPr>
        <p:txBody>
          <a:bodyPr/>
          <a:lstStyle/>
          <a:p>
            <a:r>
              <a:rPr lang="en-GB" sz="2000" cap="none" smtClean="0"/>
              <a:t>Agenda</a:t>
            </a:r>
            <a:endParaRPr lang="en-GB" sz="2000" cap="none"/>
          </a:p>
        </p:txBody>
      </p:sp>
      <p:sp>
        <p:nvSpPr>
          <p:cNvPr id="5"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27</a:t>
            </a:fld>
            <a:endParaRPr lang="en-US" altLang="en-US">
              <a:solidFill>
                <a:srgbClr val="002868"/>
              </a:solidFill>
            </a:endParaRPr>
          </a:p>
        </p:txBody>
      </p:sp>
      <p:sp>
        <p:nvSpPr>
          <p:cNvPr id="6" name="Content Placeholder 2"/>
          <p:cNvSpPr>
            <a:spLocks noGrp="1"/>
          </p:cNvSpPr>
          <p:nvPr>
            <p:ph type="body" sz="quarter" idx="4294967295"/>
          </p:nvPr>
        </p:nvSpPr>
        <p:spPr>
          <a:xfrm>
            <a:off x="493581" y="1259944"/>
            <a:ext cx="8911960" cy="4329296"/>
          </a:xfrm>
          <a:prstGeom prst="rect">
            <a:avLst/>
          </a:prstGeom>
        </p:spPr>
        <p:txBody>
          <a:bodyPr>
            <a:normAutofit/>
          </a:bodyPr>
          <a:lstStyle/>
          <a:p>
            <a:r>
              <a:rPr lang="en-GB" altLang="zh-CN" smtClean="0">
                <a:solidFill>
                  <a:schemeClr val="tx1"/>
                </a:solidFill>
                <a:ea typeface="宋体" charset="-122"/>
              </a:rPr>
              <a:t>Project Background</a:t>
            </a:r>
          </a:p>
          <a:p>
            <a:r>
              <a:rPr lang="en-GB" altLang="zh-CN" smtClean="0">
                <a:solidFill>
                  <a:schemeClr val="tx1"/>
                </a:solidFill>
                <a:ea typeface="宋体" charset="-122"/>
              </a:rPr>
              <a:t>Diabetes Market Overview</a:t>
            </a:r>
          </a:p>
          <a:p>
            <a:r>
              <a:rPr lang="en-US" altLang="zh-CN" sz="1800" b="1" smtClean="0">
                <a:solidFill>
                  <a:schemeClr val="tx1"/>
                </a:solidFill>
                <a:ea typeface="宋体" charset="-122"/>
              </a:rPr>
              <a:t>Insulin Market Understanding</a:t>
            </a:r>
          </a:p>
          <a:p>
            <a:pPr lvl="2"/>
            <a:r>
              <a:rPr lang="en-US" altLang="zh-CN" sz="1600" smtClean="0">
                <a:ea typeface="宋体" charset="-122"/>
              </a:rPr>
              <a:t>Current market situation</a:t>
            </a:r>
          </a:p>
          <a:p>
            <a:pPr lvl="2"/>
            <a:r>
              <a:rPr lang="en-US" altLang="zh-CN" sz="1600" b="1" smtClean="0">
                <a:ea typeface="宋体" charset="-122"/>
              </a:rPr>
              <a:t>Future trend </a:t>
            </a:r>
          </a:p>
          <a:p>
            <a:r>
              <a:rPr lang="en-US" altLang="zh-CN" smtClean="0">
                <a:solidFill>
                  <a:schemeClr val="tx1"/>
                </a:solidFill>
              </a:rPr>
              <a:t>Insulin Pen Needle Market Understanding</a:t>
            </a:r>
          </a:p>
          <a:p>
            <a:pPr lvl="2"/>
            <a:r>
              <a:rPr lang="en-US" altLang="zh-CN" sz="1600" smtClean="0">
                <a:ea typeface="宋体" charset="-122"/>
              </a:rPr>
              <a:t>Current market situation</a:t>
            </a:r>
          </a:p>
          <a:p>
            <a:pPr lvl="2"/>
            <a:r>
              <a:rPr lang="en-US" altLang="zh-CN" sz="1600" smtClean="0">
                <a:ea typeface="宋体" charset="-122"/>
              </a:rPr>
              <a:t>Future trend </a:t>
            </a:r>
            <a:endParaRPr lang="en-US" sz="1800" smtClean="0">
              <a:solidFill>
                <a:schemeClr val="tx1"/>
              </a:solidFill>
            </a:endParaRPr>
          </a:p>
          <a:p>
            <a:r>
              <a:rPr lang="en-US" altLang="zh-CN" smtClean="0">
                <a:solidFill>
                  <a:schemeClr val="tx1"/>
                </a:solidFill>
              </a:rPr>
              <a:t>Conclusion &amp; Recommendation</a:t>
            </a:r>
          </a:p>
          <a:p>
            <a:r>
              <a:rPr lang="en-US" sz="1800" smtClean="0">
                <a:solidFill>
                  <a:schemeClr val="tx1"/>
                </a:solidFill>
              </a:rPr>
              <a:t>Appendix</a:t>
            </a:r>
            <a:endParaRPr lang="en-GB" sz="1800">
              <a:solidFill>
                <a:schemeClr val="tx1"/>
              </a:solidFill>
            </a:endParaRPr>
          </a:p>
        </p:txBody>
      </p:sp>
    </p:spTree>
    <p:extLst>
      <p:ext uri="{BB962C8B-B14F-4D97-AF65-F5344CB8AC3E}">
        <p14:creationId xmlns:p14="http://schemas.microsoft.com/office/powerpoint/2010/main" val="2278872799"/>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6"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1200">
              <a:latin typeface="Verdana"/>
              <a:sym typeface="Verdana"/>
            </a:endParaRPr>
          </a:p>
        </p:txBody>
      </p:sp>
      <p:sp>
        <p:nvSpPr>
          <p:cNvPr id="29" name="标题 28"/>
          <p:cNvSpPr>
            <a:spLocks noGrp="1"/>
          </p:cNvSpPr>
          <p:nvPr>
            <p:ph type="title"/>
            <p:custDataLst>
              <p:tags r:id="rId6"/>
            </p:custDataLst>
          </p:nvPr>
        </p:nvSpPr>
        <p:spPr>
          <a:xfrm>
            <a:off x="493581" y="44624"/>
            <a:ext cx="8911960" cy="818685"/>
          </a:xfrm>
        </p:spPr>
        <p:txBody>
          <a:bodyPr/>
          <a:lstStyle/>
          <a:p>
            <a:r>
              <a:rPr lang="en-US" altLang="zh-CN" smtClean="0"/>
              <a:t>Sales value – Insulin from hospital is expected to achieve $ 1.85 billions in 2017 with cartridge/penfill taking up 97% share </a:t>
            </a:r>
            <a:endParaRPr lang="zh-CN" altLang="en-US"/>
          </a:p>
        </p:txBody>
      </p:sp>
      <p:sp>
        <p:nvSpPr>
          <p:cNvPr id="193" name="矩形 192"/>
          <p:cNvSpPr/>
          <p:nvPr>
            <p:custDataLst>
              <p:tags r:id="rId7"/>
            </p:custDataLst>
          </p:nvPr>
        </p:nvSpPr>
        <p:spPr>
          <a:xfrm>
            <a:off x="2237540" y="1050925"/>
            <a:ext cx="4916732" cy="692497"/>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Sales value of insulin market in the future 5 years</a:t>
            </a:r>
          </a:p>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(Estimation for 2014-2017)</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194" name="对象 193"/>
          <p:cNvGraphicFramePr>
            <a:graphicFrameLocks noChangeAspect="1"/>
          </p:cNvGraphicFramePr>
          <p:nvPr>
            <p:custDataLst>
              <p:tags r:id="rId8"/>
            </p:custDataLst>
          </p:nvPr>
        </p:nvGraphicFramePr>
        <p:xfrm>
          <a:off x="411162" y="1598612"/>
          <a:ext cx="8648700" cy="2543175"/>
        </p:xfrm>
        <a:graphic>
          <a:graphicData uri="http://schemas.openxmlformats.org/presentationml/2006/ole">
            <mc:AlternateContent>
              <mc:Choice xmlns:v="urn:schemas-microsoft-com:vml" Requires="v">
                <p:oleObj spid="_x0000_s1057" name="图表" r:id="rId9" imgW="8648700" imgH="2543175" progId="MSGraph.Chart.8">
                  <p:embed/>
                </p:oleObj>
              </mc:Choice>
              <mc:Fallback>
                <p:oleObj name="图表" r:id="rId9" imgW="8648700" imgH="2543175" progId="MSGraph.Chart.8">
                  <p:embed/>
                  <p:pic>
                    <p:nvPicPr>
                      <p:cNvPr id="0" name="OLE substitute image"/>
                      <p:cNvPicPr/>
                      <p:nvPr/>
                    </p:nvPicPr>
                    <p:blipFill>
                      <a:blip r:embed="rId10">
                        <a:extLst>
                          <a:ext uri="{28A0092B-C50C-407E-A947-70E740481C1C}">
                            <a14:useLocalDpi xmlns:a14="http://schemas.microsoft.com/office/drawing/2010/main" val="0"/>
                          </a:ext>
                        </a:extLst>
                      </a:blip>
                      <a:stretch>
                        <a:fillRect/>
                      </a:stretch>
                    </p:blipFill>
                    <p:spPr>
                      <a:xfrm>
                        <a:off x="411162" y="1598612"/>
                        <a:ext cx="8648700" cy="2543175"/>
                      </a:xfrm>
                      <a:prstGeom prst="rect">
                        <a:avLst/>
                      </a:prstGeom>
                      <a:noFill/>
                    </p:spPr>
                  </p:pic>
                </p:oleObj>
              </mc:Fallback>
            </mc:AlternateContent>
          </a:graphicData>
        </a:graphic>
      </p:graphicFrame>
      <p:sp>
        <p:nvSpPr>
          <p:cNvPr id="195" name="矩形 194"/>
          <p:cNvSpPr/>
          <p:nvPr>
            <p:custDataLst>
              <p:tags r:id="rId11"/>
            </p:custDataLst>
          </p:nvPr>
        </p:nvSpPr>
        <p:spPr bwMode="auto">
          <a:xfrm>
            <a:off x="8102600" y="41798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0A08A48-CD57-4045-8CAB-698D4D445318}" type="datetime'''''''''E''''''''''''''''''''''''''''''''20''''''1''''''7'''">
              <a:rPr lang="en-US" altLang="zh-CN" sz="1200" smtClean="0">
                <a:solidFill>
                  <a:schemeClr val="tx1"/>
                </a:solidFill>
                <a:latin typeface="Verdana"/>
                <a:sym typeface="Verdana"/>
              </a:rPr>
              <a:pPr algn="ctr"/>
              <a:t>E2017</a:t>
            </a:fld>
            <a:endParaRPr lang="en-US" altLang="zh-CN" sz="1200" smtClean="0">
              <a:solidFill>
                <a:schemeClr val="tx1"/>
              </a:solidFill>
              <a:latin typeface="Verdana"/>
              <a:sym typeface="Verdana"/>
            </a:endParaRPr>
          </a:p>
        </p:txBody>
      </p:sp>
      <p:sp>
        <p:nvSpPr>
          <p:cNvPr id="196" name="矩形 195"/>
          <p:cNvSpPr/>
          <p:nvPr>
            <p:custDataLst>
              <p:tags r:id="rId12"/>
            </p:custDataLst>
          </p:nvPr>
        </p:nvSpPr>
        <p:spPr bwMode="auto">
          <a:xfrm>
            <a:off x="8108950" y="1485900"/>
            <a:ext cx="4841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8F74966-9135-42B3-8BCE-21DBD2A8EFB6}" type="datetime'''''1'''''''''''''''''''''',''''''''8''''47'''''''''''''''">
              <a:rPr lang="en-US" altLang="zh-CN" sz="1200" smtClean="0">
                <a:solidFill>
                  <a:schemeClr val="tx1"/>
                </a:solidFill>
                <a:latin typeface="Verdana"/>
                <a:sym typeface="Verdana"/>
              </a:rPr>
              <a:t>1,847</a:t>
            </a:fld>
            <a:endParaRPr lang="en-US" altLang="zh-CN" sz="1200" smtClean="0">
              <a:solidFill>
                <a:schemeClr val="tx1"/>
              </a:solidFill>
              <a:latin typeface="Verdana"/>
              <a:sym typeface="Verdana"/>
            </a:endParaRPr>
          </a:p>
        </p:txBody>
      </p:sp>
      <p:sp>
        <p:nvSpPr>
          <p:cNvPr id="199" name="矩形 198"/>
          <p:cNvSpPr/>
          <p:nvPr>
            <p:custDataLst>
              <p:tags r:id="rId13"/>
            </p:custDataLst>
          </p:nvPr>
        </p:nvSpPr>
        <p:spPr bwMode="gray">
          <a:xfrm>
            <a:off x="8212137"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A79A042-87DD-40B7-A4B4-50D583F2F396}" type="datetime'''''''1''''''''''''''''''''''''''''''''''''''''''''''''''''%'">
              <a:rPr lang="en-US" altLang="zh-CN" sz="1100" smtClean="0">
                <a:solidFill>
                  <a:schemeClr val="bg1"/>
                </a:solidFill>
                <a:latin typeface="Verdana"/>
                <a:sym typeface="Verdana"/>
              </a:rPr>
              <a:t>1%</a:t>
            </a:fld>
            <a:endParaRPr lang="en-US" altLang="zh-CN" sz="1100" smtClean="0">
              <a:solidFill>
                <a:schemeClr val="bg1"/>
              </a:solidFill>
              <a:latin typeface="Verdana"/>
              <a:sym typeface="Verdana"/>
            </a:endParaRPr>
          </a:p>
        </p:txBody>
      </p:sp>
      <p:sp>
        <p:nvSpPr>
          <p:cNvPr id="200" name="矩形 199"/>
          <p:cNvSpPr/>
          <p:nvPr>
            <p:custDataLst>
              <p:tags r:id="rId14"/>
            </p:custDataLst>
          </p:nvPr>
        </p:nvSpPr>
        <p:spPr bwMode="gray">
          <a:xfrm>
            <a:off x="8167687" y="2752725"/>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28CC375-5366-428B-B593-26E3C8C87428}" type="datetime'''''''9''''''''''''''''''''''''''9''''''''''%'''''''''''''''">
              <a:rPr lang="en-US" altLang="zh-CN" sz="1100" smtClean="0">
                <a:solidFill>
                  <a:schemeClr val="bg1"/>
                </a:solidFill>
                <a:latin typeface="Verdana"/>
                <a:sym typeface="Verdana"/>
              </a:rPr>
              <a:t>99%</a:t>
            </a:fld>
            <a:endParaRPr lang="en-US" altLang="zh-CN" sz="1100" smtClean="0">
              <a:solidFill>
                <a:schemeClr val="bg1"/>
              </a:solidFill>
              <a:latin typeface="Verdana"/>
              <a:sym typeface="Verdana"/>
            </a:endParaRPr>
          </a:p>
        </p:txBody>
      </p:sp>
      <p:sp>
        <p:nvSpPr>
          <p:cNvPr id="213" name="矩形 212"/>
          <p:cNvSpPr/>
          <p:nvPr>
            <p:custDataLst>
              <p:tags r:id="rId15"/>
            </p:custDataLst>
          </p:nvPr>
        </p:nvSpPr>
        <p:spPr bwMode="auto">
          <a:xfrm>
            <a:off x="6897687" y="41798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28DA132-6097-46FD-98B5-923AF600644A}" type="datetime'E''2''''''''''0''''''''''''''1''''4'''''''''''''''''''">
              <a:rPr lang="en-US" altLang="zh-CN" sz="1200" smtClean="0">
                <a:solidFill>
                  <a:schemeClr val="tx1"/>
                </a:solidFill>
                <a:latin typeface="Verdana"/>
                <a:sym typeface="Verdana"/>
              </a:rPr>
              <a:pPr algn="ctr"/>
              <a:t>E2014</a:t>
            </a:fld>
            <a:endParaRPr lang="en-US" altLang="zh-CN" sz="1200" smtClean="0">
              <a:solidFill>
                <a:schemeClr val="tx1"/>
              </a:solidFill>
              <a:latin typeface="Verdana"/>
              <a:sym typeface="Verdana"/>
            </a:endParaRPr>
          </a:p>
        </p:txBody>
      </p:sp>
      <p:sp>
        <p:nvSpPr>
          <p:cNvPr id="214" name="矩形 213"/>
          <p:cNvSpPr/>
          <p:nvPr>
            <p:custDataLst>
              <p:tags r:id="rId16"/>
            </p:custDataLst>
          </p:nvPr>
        </p:nvSpPr>
        <p:spPr bwMode="auto">
          <a:xfrm>
            <a:off x="6904037" y="2343150"/>
            <a:ext cx="4841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B36FF99-A53E-4C4C-AC4A-929F67F069E4}" type="datetime'''''''1'''''''''''',''''1''''''''''''''''6''''2'''''''''''''">
              <a:rPr lang="en-US" altLang="zh-CN" sz="1200" smtClean="0">
                <a:solidFill>
                  <a:schemeClr val="tx1"/>
                </a:solidFill>
                <a:latin typeface="Verdana"/>
                <a:sym typeface="Verdana"/>
              </a:rPr>
              <a:t>1,162</a:t>
            </a:fld>
            <a:endParaRPr lang="en-US" altLang="zh-CN" sz="1200" smtClean="0">
              <a:solidFill>
                <a:schemeClr val="tx1"/>
              </a:solidFill>
              <a:latin typeface="Verdana"/>
              <a:sym typeface="Verdana"/>
            </a:endParaRPr>
          </a:p>
        </p:txBody>
      </p:sp>
      <p:sp>
        <p:nvSpPr>
          <p:cNvPr id="217" name="矩形 216"/>
          <p:cNvSpPr/>
          <p:nvPr>
            <p:custDataLst>
              <p:tags r:id="rId17"/>
            </p:custDataLst>
          </p:nvPr>
        </p:nvSpPr>
        <p:spPr bwMode="gray">
          <a:xfrm>
            <a:off x="7007225"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94CB61E-138C-4162-A08B-D502DB647CE3}" type="datetime'''''''''''''''''''''''''''''''''''''2''''''''%'">
              <a:rPr lang="en-US" altLang="zh-CN" sz="1100" smtClean="0">
                <a:solidFill>
                  <a:schemeClr val="bg1"/>
                </a:solidFill>
                <a:latin typeface="Verdana"/>
                <a:sym typeface="Verdana"/>
              </a:rPr>
              <a:t>2%</a:t>
            </a:fld>
            <a:endParaRPr lang="en-US" altLang="zh-CN" sz="1100" smtClean="0">
              <a:solidFill>
                <a:schemeClr val="bg1"/>
              </a:solidFill>
              <a:latin typeface="Verdana"/>
              <a:sym typeface="Verdana"/>
            </a:endParaRPr>
          </a:p>
        </p:txBody>
      </p:sp>
      <p:sp>
        <p:nvSpPr>
          <p:cNvPr id="218" name="矩形 217"/>
          <p:cNvSpPr/>
          <p:nvPr>
            <p:custDataLst>
              <p:tags r:id="rId18"/>
            </p:custDataLst>
          </p:nvPr>
        </p:nvSpPr>
        <p:spPr bwMode="gray">
          <a:xfrm>
            <a:off x="6962775" y="3181350"/>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9A9E833-958A-4519-9147-81A77D0096B1}" type="datetime'''''9''''''''''8''''''''''''''''''''%'''''''''''''''">
              <a:rPr lang="en-US" altLang="zh-CN" sz="1100" smtClean="0">
                <a:solidFill>
                  <a:schemeClr val="bg1"/>
                </a:solidFill>
                <a:latin typeface="Verdana"/>
                <a:sym typeface="Verdana"/>
              </a:rPr>
              <a:t>98%</a:t>
            </a:fld>
            <a:endParaRPr lang="en-US" altLang="zh-CN" sz="1100" smtClean="0">
              <a:solidFill>
                <a:schemeClr val="bg1"/>
              </a:solidFill>
              <a:latin typeface="Verdana"/>
              <a:sym typeface="Verdana"/>
            </a:endParaRPr>
          </a:p>
        </p:txBody>
      </p:sp>
      <p:sp>
        <p:nvSpPr>
          <p:cNvPr id="219" name="矩形 218"/>
          <p:cNvSpPr/>
          <p:nvPr>
            <p:custDataLst>
              <p:tags r:id="rId19"/>
            </p:custDataLst>
          </p:nvPr>
        </p:nvSpPr>
        <p:spPr bwMode="auto">
          <a:xfrm>
            <a:off x="5740400" y="4179887"/>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200" smtClean="0">
                <a:solidFill>
                  <a:schemeClr val="tx1"/>
                </a:solidFill>
                <a:latin typeface="Verdana"/>
                <a:sym typeface="Verdana"/>
              </a:rPr>
              <a:t>2013</a:t>
            </a:r>
          </a:p>
        </p:txBody>
      </p:sp>
      <p:sp>
        <p:nvSpPr>
          <p:cNvPr id="220" name="矩形 219"/>
          <p:cNvSpPr/>
          <p:nvPr>
            <p:custDataLst>
              <p:tags r:id="rId20"/>
            </p:custDataLst>
          </p:nvPr>
        </p:nvSpPr>
        <p:spPr bwMode="auto">
          <a:xfrm>
            <a:off x="5775325" y="2590800"/>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BC93CAD-6987-4A7B-995D-B914DDF53AE8}" type="datetime'''''''''9''''''''''''''''''''''''''''''''6''''''5'''''''''''">
              <a:rPr lang="en-US" altLang="zh-CN" sz="1200" smtClean="0">
                <a:solidFill>
                  <a:schemeClr val="tx1"/>
                </a:solidFill>
                <a:latin typeface="Verdana"/>
                <a:sym typeface="Verdana"/>
              </a:rPr>
              <a:t>965</a:t>
            </a:fld>
            <a:endParaRPr lang="en-US" altLang="zh-CN" sz="1200" smtClean="0">
              <a:solidFill>
                <a:schemeClr val="tx1"/>
              </a:solidFill>
              <a:latin typeface="Verdana"/>
              <a:sym typeface="Verdana"/>
            </a:endParaRPr>
          </a:p>
        </p:txBody>
      </p:sp>
      <p:sp>
        <p:nvSpPr>
          <p:cNvPr id="223" name="矩形 222"/>
          <p:cNvSpPr/>
          <p:nvPr>
            <p:custDataLst>
              <p:tags r:id="rId21"/>
            </p:custDataLst>
          </p:nvPr>
        </p:nvSpPr>
        <p:spPr bwMode="gray">
          <a:xfrm>
            <a:off x="5802312"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6DAEB22-794A-4CAC-846D-563122D7A82B}" type="datetime'''''''''''''''3''''''''''''''''%'''">
              <a:rPr lang="en-US" altLang="zh-CN" sz="1100" smtClean="0">
                <a:solidFill>
                  <a:schemeClr val="bg1"/>
                </a:solidFill>
                <a:latin typeface="Verdana"/>
                <a:sym typeface="Verdana"/>
              </a:rPr>
              <a:t>3%</a:t>
            </a:fld>
            <a:endParaRPr lang="en-US" altLang="zh-CN" sz="1100" smtClean="0">
              <a:solidFill>
                <a:schemeClr val="bg1"/>
              </a:solidFill>
              <a:latin typeface="Verdana"/>
              <a:sym typeface="Verdana"/>
            </a:endParaRPr>
          </a:p>
        </p:txBody>
      </p:sp>
      <p:sp>
        <p:nvSpPr>
          <p:cNvPr id="224" name="矩形 223"/>
          <p:cNvSpPr/>
          <p:nvPr>
            <p:custDataLst>
              <p:tags r:id="rId22"/>
            </p:custDataLst>
          </p:nvPr>
        </p:nvSpPr>
        <p:spPr bwMode="gray">
          <a:xfrm>
            <a:off x="5757862" y="3305175"/>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16DDC73-7B2A-4460-A6A2-6BFFC977CA31}" type="datetime'9''7''''''''''''''''''''''''''''''''''''''''%'''">
              <a:rPr lang="en-US" altLang="zh-CN" sz="1100" smtClean="0">
                <a:solidFill>
                  <a:schemeClr val="bg1"/>
                </a:solidFill>
                <a:latin typeface="Verdana"/>
                <a:sym typeface="Verdana"/>
              </a:rPr>
              <a:t>97%</a:t>
            </a:fld>
            <a:endParaRPr lang="en-US" altLang="zh-CN" sz="1100" smtClean="0">
              <a:solidFill>
                <a:schemeClr val="bg1"/>
              </a:solidFill>
              <a:latin typeface="Verdana"/>
              <a:sym typeface="Verdana"/>
            </a:endParaRPr>
          </a:p>
        </p:txBody>
      </p:sp>
      <p:sp>
        <p:nvSpPr>
          <p:cNvPr id="225" name="矩形 224"/>
          <p:cNvSpPr/>
          <p:nvPr>
            <p:custDataLst>
              <p:tags r:id="rId23"/>
            </p:custDataLst>
          </p:nvPr>
        </p:nvSpPr>
        <p:spPr bwMode="auto">
          <a:xfrm>
            <a:off x="4530725" y="4179887"/>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BC99F35-3179-42F6-9977-3FB7C3E73504}" type="datetime'''''2''''0''''''''''''''''''''''''''''1''''''''''2'''">
              <a:rPr lang="en-US" altLang="zh-CN" sz="1200" smtClean="0">
                <a:solidFill>
                  <a:schemeClr val="tx1"/>
                </a:solidFill>
                <a:latin typeface="Verdana"/>
                <a:sym typeface="Verdana"/>
              </a:rPr>
              <a:pPr algn="ctr"/>
              <a:t>2012</a:t>
            </a:fld>
            <a:endParaRPr lang="en-US" altLang="zh-CN" sz="1200" smtClean="0">
              <a:solidFill>
                <a:schemeClr val="tx1"/>
              </a:solidFill>
              <a:latin typeface="Verdana"/>
              <a:sym typeface="Verdana"/>
            </a:endParaRPr>
          </a:p>
        </p:txBody>
      </p:sp>
      <p:sp>
        <p:nvSpPr>
          <p:cNvPr id="226" name="矩形 225"/>
          <p:cNvSpPr/>
          <p:nvPr>
            <p:custDataLst>
              <p:tags r:id="rId24"/>
            </p:custDataLst>
          </p:nvPr>
        </p:nvSpPr>
        <p:spPr bwMode="auto">
          <a:xfrm>
            <a:off x="4565650" y="282892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646685E-BCF2-4266-B57E-3F3B9377BC05}" type="datetime'''''''''''''''''''''''''''''7''''''''77'''''''''''''''''''''''">
              <a:rPr lang="en-US" altLang="zh-CN" sz="1200" smtClean="0">
                <a:solidFill>
                  <a:schemeClr val="tx1"/>
                </a:solidFill>
                <a:latin typeface="Verdana"/>
                <a:sym typeface="Verdana"/>
              </a:rPr>
              <a:t>777</a:t>
            </a:fld>
            <a:endParaRPr lang="en-US" altLang="zh-CN" sz="1200" smtClean="0">
              <a:solidFill>
                <a:schemeClr val="tx1"/>
              </a:solidFill>
              <a:latin typeface="Verdana"/>
              <a:sym typeface="Verdana"/>
            </a:endParaRPr>
          </a:p>
        </p:txBody>
      </p:sp>
      <p:sp>
        <p:nvSpPr>
          <p:cNvPr id="229" name="矩形 228"/>
          <p:cNvSpPr/>
          <p:nvPr>
            <p:custDataLst>
              <p:tags r:id="rId25"/>
            </p:custDataLst>
          </p:nvPr>
        </p:nvSpPr>
        <p:spPr bwMode="gray">
          <a:xfrm>
            <a:off x="4592637"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58B5EC6-B722-408C-BA33-57EBDE692A60}" type="datetime'''''''''''''''''''3''''''''''''''''''''%'''">
              <a:rPr lang="en-US" altLang="zh-CN" sz="1100" smtClean="0">
                <a:solidFill>
                  <a:schemeClr val="bg1"/>
                </a:solidFill>
                <a:latin typeface="Verdana"/>
                <a:sym typeface="Verdana"/>
              </a:rPr>
              <a:t>3%</a:t>
            </a:fld>
            <a:endParaRPr lang="en-US" altLang="zh-CN" sz="1100" smtClean="0">
              <a:solidFill>
                <a:schemeClr val="bg1"/>
              </a:solidFill>
              <a:latin typeface="Verdana"/>
              <a:sym typeface="Verdana"/>
            </a:endParaRPr>
          </a:p>
        </p:txBody>
      </p:sp>
      <p:sp>
        <p:nvSpPr>
          <p:cNvPr id="230" name="矩形 229"/>
          <p:cNvSpPr/>
          <p:nvPr>
            <p:custDataLst>
              <p:tags r:id="rId26"/>
            </p:custDataLst>
          </p:nvPr>
        </p:nvSpPr>
        <p:spPr bwMode="gray">
          <a:xfrm>
            <a:off x="4548187" y="34242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0B98DCF-A104-4A83-B257-291C0DE0050E}" type="datetime'''9''''''''''''''''''''''''''''''''''7''''''''''''%'''''''''''">
              <a:rPr lang="en-US" altLang="zh-CN" sz="1100" smtClean="0">
                <a:solidFill>
                  <a:schemeClr val="bg1"/>
                </a:solidFill>
                <a:latin typeface="Verdana"/>
                <a:sym typeface="Verdana"/>
              </a:rPr>
              <a:t>97%</a:t>
            </a:fld>
            <a:endParaRPr lang="en-US" altLang="zh-CN" sz="1100" smtClean="0">
              <a:solidFill>
                <a:schemeClr val="bg1"/>
              </a:solidFill>
              <a:latin typeface="Verdana"/>
              <a:sym typeface="Verdana"/>
            </a:endParaRPr>
          </a:p>
        </p:txBody>
      </p:sp>
      <p:sp>
        <p:nvSpPr>
          <p:cNvPr id="231" name="矩形 230"/>
          <p:cNvSpPr/>
          <p:nvPr>
            <p:custDataLst>
              <p:tags r:id="rId27"/>
            </p:custDataLst>
          </p:nvPr>
        </p:nvSpPr>
        <p:spPr bwMode="auto">
          <a:xfrm>
            <a:off x="3321050" y="4179887"/>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06CE985-7319-46C6-9FA9-6278962911EF}" type="datetime'''''''2''''''''''''''''''''''''''''''''''''''''''''01''''1'">
              <a:rPr lang="en-US" altLang="zh-CN" sz="1200" smtClean="0">
                <a:solidFill>
                  <a:schemeClr val="tx1"/>
                </a:solidFill>
                <a:latin typeface="Verdana"/>
                <a:sym typeface="Verdana"/>
              </a:rPr>
              <a:pPr algn="ctr"/>
              <a:t>2011</a:t>
            </a:fld>
            <a:endParaRPr lang="en-US" altLang="zh-CN" sz="1200" smtClean="0">
              <a:solidFill>
                <a:schemeClr val="tx1"/>
              </a:solidFill>
              <a:latin typeface="Verdana"/>
              <a:sym typeface="Verdana"/>
            </a:endParaRPr>
          </a:p>
        </p:txBody>
      </p:sp>
      <p:sp>
        <p:nvSpPr>
          <p:cNvPr id="232" name="矩形 231"/>
          <p:cNvSpPr/>
          <p:nvPr>
            <p:custDataLst>
              <p:tags r:id="rId28"/>
            </p:custDataLst>
          </p:nvPr>
        </p:nvSpPr>
        <p:spPr bwMode="auto">
          <a:xfrm>
            <a:off x="3355975" y="298132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DDE1957-9765-4B83-91C0-ACF4C79BBC02}" type="datetime'''''''''''''''''''''''''''''''''''''6''53'">
              <a:rPr lang="en-US" altLang="zh-CN" sz="1200" smtClean="0">
                <a:solidFill>
                  <a:schemeClr val="tx1"/>
                </a:solidFill>
                <a:latin typeface="Verdana"/>
                <a:sym typeface="Verdana"/>
              </a:rPr>
              <a:t>653</a:t>
            </a:fld>
            <a:endParaRPr lang="en-US" altLang="zh-CN" sz="1200" smtClean="0">
              <a:solidFill>
                <a:schemeClr val="tx1"/>
              </a:solidFill>
              <a:latin typeface="Verdana"/>
              <a:sym typeface="Verdana"/>
            </a:endParaRPr>
          </a:p>
        </p:txBody>
      </p:sp>
      <p:sp>
        <p:nvSpPr>
          <p:cNvPr id="233" name="矩形 232"/>
          <p:cNvSpPr/>
          <p:nvPr>
            <p:custDataLst>
              <p:tags r:id="rId29"/>
            </p:custDataLst>
          </p:nvPr>
        </p:nvSpPr>
        <p:spPr bwMode="gray">
          <a:xfrm>
            <a:off x="3382962"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2429DAA-74FC-412F-AB36-029F54183479}" type="datetime'''''''''''''4''''''''''''''%'''''''''''''''''''''''''''''''''">
              <a:rPr lang="en-US" altLang="zh-CN" sz="1100" smtClean="0">
                <a:solidFill>
                  <a:schemeClr val="bg1"/>
                </a:solidFill>
                <a:latin typeface="Verdana"/>
                <a:sym typeface="Verdana"/>
              </a:rPr>
              <a:t>4%</a:t>
            </a:fld>
            <a:endParaRPr lang="en-US" altLang="zh-CN" sz="1100" smtClean="0">
              <a:solidFill>
                <a:schemeClr val="bg1"/>
              </a:solidFill>
              <a:latin typeface="Verdana"/>
              <a:sym typeface="Verdana"/>
            </a:endParaRPr>
          </a:p>
        </p:txBody>
      </p:sp>
      <p:sp>
        <p:nvSpPr>
          <p:cNvPr id="234" name="矩形 233"/>
          <p:cNvSpPr/>
          <p:nvPr>
            <p:custDataLst>
              <p:tags r:id="rId30"/>
            </p:custDataLst>
          </p:nvPr>
        </p:nvSpPr>
        <p:spPr bwMode="gray">
          <a:xfrm>
            <a:off x="3338512" y="35004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F7BF010-6208-4F18-8B0A-901A4D0FB931}" type="datetime'''''''''9''''''''''''''''''''''6''''''''''''''''''''''%'''''''">
              <a:rPr lang="en-US" altLang="zh-CN" sz="1100" smtClean="0">
                <a:solidFill>
                  <a:schemeClr val="bg1"/>
                </a:solidFill>
                <a:latin typeface="Verdana"/>
                <a:sym typeface="Verdana"/>
              </a:rPr>
              <a:t>96%</a:t>
            </a:fld>
            <a:endParaRPr lang="en-US" altLang="zh-CN" sz="1100" smtClean="0">
              <a:solidFill>
                <a:schemeClr val="bg1"/>
              </a:solidFill>
              <a:latin typeface="Verdana"/>
              <a:sym typeface="Verdana"/>
            </a:endParaRPr>
          </a:p>
        </p:txBody>
      </p:sp>
      <p:sp>
        <p:nvSpPr>
          <p:cNvPr id="235" name="矩形 234"/>
          <p:cNvSpPr/>
          <p:nvPr>
            <p:custDataLst>
              <p:tags r:id="rId31"/>
            </p:custDataLst>
          </p:nvPr>
        </p:nvSpPr>
        <p:spPr bwMode="auto">
          <a:xfrm>
            <a:off x="2116137" y="4179887"/>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A0F7FA8-7D09-4C3A-B3E9-39AD070A0D89}" type="datetime'''''''''''2''''''''01''''''''''''''''''''''''''0'''''''''''''">
              <a:rPr lang="en-US" altLang="zh-CN" sz="1200" smtClean="0">
                <a:solidFill>
                  <a:schemeClr val="tx1"/>
                </a:solidFill>
                <a:latin typeface="Verdana"/>
                <a:sym typeface="Verdana"/>
              </a:rPr>
              <a:pPr algn="ctr"/>
              <a:t>2010</a:t>
            </a:fld>
            <a:endParaRPr lang="en-US" altLang="zh-CN" sz="1200" smtClean="0">
              <a:solidFill>
                <a:schemeClr val="tx1"/>
              </a:solidFill>
              <a:latin typeface="Verdana"/>
              <a:sym typeface="Verdana"/>
            </a:endParaRPr>
          </a:p>
        </p:txBody>
      </p:sp>
      <p:sp>
        <p:nvSpPr>
          <p:cNvPr id="236" name="矩形 235"/>
          <p:cNvSpPr/>
          <p:nvPr>
            <p:custDataLst>
              <p:tags r:id="rId32"/>
            </p:custDataLst>
          </p:nvPr>
        </p:nvSpPr>
        <p:spPr bwMode="auto">
          <a:xfrm>
            <a:off x="2151062" y="313372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A663987-4F78-4BDE-9DAD-FF29F9F1857D}" type="datetime'''''5''''''''32'''''''''''''''''''''''''">
              <a:rPr lang="en-US" altLang="zh-CN" sz="1200" smtClean="0">
                <a:solidFill>
                  <a:schemeClr val="tx1"/>
                </a:solidFill>
                <a:latin typeface="Verdana"/>
                <a:sym typeface="Verdana"/>
              </a:rPr>
              <a:t>532</a:t>
            </a:fld>
            <a:endParaRPr lang="en-US" altLang="zh-CN" sz="1200" smtClean="0">
              <a:solidFill>
                <a:schemeClr val="tx1"/>
              </a:solidFill>
              <a:latin typeface="Verdana"/>
              <a:sym typeface="Verdana"/>
            </a:endParaRPr>
          </a:p>
        </p:txBody>
      </p:sp>
      <p:sp>
        <p:nvSpPr>
          <p:cNvPr id="237" name="矩形 236"/>
          <p:cNvSpPr/>
          <p:nvPr>
            <p:custDataLst>
              <p:tags r:id="rId33"/>
            </p:custDataLst>
          </p:nvPr>
        </p:nvSpPr>
        <p:spPr bwMode="gray">
          <a:xfrm>
            <a:off x="2178050"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929A5E1-CD67-4BA5-98AD-4D3B3BC9E9DE}" type="datetime'''''''''''''''''''5''''''%'''''''''''''''''''''''''''''''">
              <a:rPr lang="en-US" altLang="zh-CN" sz="1100" smtClean="0">
                <a:solidFill>
                  <a:schemeClr val="bg1"/>
                </a:solidFill>
                <a:latin typeface="Verdana"/>
                <a:sym typeface="Verdana"/>
              </a:rPr>
              <a:t>5%</a:t>
            </a:fld>
            <a:endParaRPr lang="en-US" altLang="zh-CN" sz="1100" smtClean="0">
              <a:solidFill>
                <a:schemeClr val="bg1"/>
              </a:solidFill>
              <a:latin typeface="Verdana"/>
              <a:sym typeface="Verdana"/>
            </a:endParaRPr>
          </a:p>
        </p:txBody>
      </p:sp>
      <p:sp>
        <p:nvSpPr>
          <p:cNvPr id="238" name="矩形 237"/>
          <p:cNvSpPr/>
          <p:nvPr>
            <p:custDataLst>
              <p:tags r:id="rId34"/>
            </p:custDataLst>
          </p:nvPr>
        </p:nvSpPr>
        <p:spPr bwMode="gray">
          <a:xfrm>
            <a:off x="2133600" y="35766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0CB6659-269C-4EEE-B673-42C6412524D4}" type="datetime'9''''5''''''''''''''%'''''''''''">
              <a:rPr lang="en-US" altLang="zh-CN" sz="1100" smtClean="0">
                <a:solidFill>
                  <a:schemeClr val="bg1"/>
                </a:solidFill>
                <a:latin typeface="Verdana"/>
                <a:sym typeface="Verdana"/>
              </a:rPr>
              <a:t>95%</a:t>
            </a:fld>
            <a:endParaRPr lang="en-US" altLang="zh-CN" sz="1100" smtClean="0">
              <a:solidFill>
                <a:schemeClr val="bg1"/>
              </a:solidFill>
              <a:latin typeface="Verdana"/>
              <a:sym typeface="Verdana"/>
            </a:endParaRPr>
          </a:p>
        </p:txBody>
      </p:sp>
      <p:sp>
        <p:nvSpPr>
          <p:cNvPr id="239" name="矩形 238"/>
          <p:cNvSpPr/>
          <p:nvPr>
            <p:custDataLst>
              <p:tags r:id="rId35"/>
            </p:custDataLst>
          </p:nvPr>
        </p:nvSpPr>
        <p:spPr bwMode="auto">
          <a:xfrm>
            <a:off x="911225" y="4179887"/>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55D32AC-19E7-4330-BFBC-252DC64508DC}" type="datetime'''2''''''''''''''''''''''''0''''''0''''''''''''''''''''''9'''">
              <a:rPr lang="en-US" altLang="zh-CN" sz="1200" smtClean="0">
                <a:solidFill>
                  <a:schemeClr val="tx1"/>
                </a:solidFill>
                <a:latin typeface="Verdana"/>
                <a:sym typeface="Verdana"/>
              </a:rPr>
              <a:pPr algn="ctr"/>
              <a:t>2009</a:t>
            </a:fld>
            <a:endParaRPr lang="en-US" altLang="zh-CN" sz="1200" smtClean="0">
              <a:solidFill>
                <a:schemeClr val="tx1"/>
              </a:solidFill>
              <a:latin typeface="Verdana"/>
              <a:sym typeface="Verdana"/>
            </a:endParaRPr>
          </a:p>
        </p:txBody>
      </p:sp>
      <p:sp>
        <p:nvSpPr>
          <p:cNvPr id="240" name="矩形 239"/>
          <p:cNvSpPr/>
          <p:nvPr>
            <p:custDataLst>
              <p:tags r:id="rId36"/>
            </p:custDataLst>
          </p:nvPr>
        </p:nvSpPr>
        <p:spPr bwMode="auto">
          <a:xfrm>
            <a:off x="946150" y="326707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87A0226-03A1-4606-8D96-9662B4206E7E}" type="datetime'''''''''''''''''4''''''''''''''''''''''''''''2''''6'''''''''''">
              <a:rPr lang="en-US" altLang="zh-CN" sz="1200" smtClean="0">
                <a:solidFill>
                  <a:schemeClr val="tx1"/>
                </a:solidFill>
                <a:latin typeface="Verdana"/>
                <a:sym typeface="Verdana"/>
              </a:rPr>
              <a:t>426</a:t>
            </a:fld>
            <a:endParaRPr lang="en-US" altLang="zh-CN" sz="1200" smtClean="0">
              <a:solidFill>
                <a:schemeClr val="tx1"/>
              </a:solidFill>
              <a:latin typeface="Verdana"/>
              <a:sym typeface="Verdana"/>
            </a:endParaRPr>
          </a:p>
        </p:txBody>
      </p:sp>
      <p:sp>
        <p:nvSpPr>
          <p:cNvPr id="241" name="矩形 240"/>
          <p:cNvSpPr/>
          <p:nvPr>
            <p:custDataLst>
              <p:tags r:id="rId37"/>
            </p:custDataLst>
          </p:nvPr>
        </p:nvSpPr>
        <p:spPr bwMode="gray">
          <a:xfrm>
            <a:off x="973137" y="3910012"/>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55FF379-F957-4ED9-8762-92430029EFAA}" type="datetime'''''''''''''''''''''''''''''6''''''''''''''''''''''''%'''">
              <a:rPr lang="en-US" altLang="zh-CN" sz="1100" smtClean="0">
                <a:solidFill>
                  <a:schemeClr val="bg1"/>
                </a:solidFill>
                <a:latin typeface="Verdana"/>
                <a:sym typeface="Verdana"/>
              </a:rPr>
              <a:t>6%</a:t>
            </a:fld>
            <a:endParaRPr lang="en-US" altLang="zh-CN" sz="1100" smtClean="0">
              <a:solidFill>
                <a:schemeClr val="bg1"/>
              </a:solidFill>
              <a:latin typeface="Verdana"/>
              <a:sym typeface="Verdana"/>
            </a:endParaRPr>
          </a:p>
        </p:txBody>
      </p:sp>
      <p:sp>
        <p:nvSpPr>
          <p:cNvPr id="242" name="矩形 241"/>
          <p:cNvSpPr/>
          <p:nvPr>
            <p:custDataLst>
              <p:tags r:id="rId38"/>
            </p:custDataLst>
          </p:nvPr>
        </p:nvSpPr>
        <p:spPr bwMode="gray">
          <a:xfrm>
            <a:off x="928687" y="36433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C4D86E2-DC66-44B3-B904-8C478A6EA8EE}" type="datetime'9''''''''''''''''''''''''''''''''''''''''4%'''''''''''''''">
              <a:rPr lang="en-US" altLang="zh-CN" sz="1100" smtClean="0">
                <a:solidFill>
                  <a:schemeClr val="bg1"/>
                </a:solidFill>
                <a:latin typeface="Verdana"/>
                <a:sym typeface="Verdana"/>
              </a:rPr>
              <a:t>94%</a:t>
            </a:fld>
            <a:endParaRPr lang="en-US" altLang="zh-CN" sz="1100" smtClean="0">
              <a:solidFill>
                <a:schemeClr val="bg1"/>
              </a:solidFill>
              <a:latin typeface="Verdana"/>
              <a:sym typeface="Verdana"/>
            </a:endParaRPr>
          </a:p>
        </p:txBody>
      </p:sp>
      <p:sp>
        <p:nvSpPr>
          <p:cNvPr id="245" name="矩形 244"/>
          <p:cNvSpPr/>
          <p:nvPr>
            <p:custDataLst>
              <p:tags r:id="rId39"/>
            </p:custDataLst>
          </p:nvPr>
        </p:nvSpPr>
        <p:spPr bwMode="auto">
          <a:xfrm>
            <a:off x="1862137" y="5026025"/>
            <a:ext cx="214312" cy="160337"/>
          </a:xfrm>
          <a:prstGeom prst="rect">
            <a:avLst/>
          </a:prstGeom>
          <a:solidFill>
            <a:srgbClr val="6F8DB9"/>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6" name="矩形 245"/>
          <p:cNvSpPr/>
          <p:nvPr>
            <p:custDataLst>
              <p:tags r:id="rId40"/>
            </p:custDataLst>
          </p:nvPr>
        </p:nvSpPr>
        <p:spPr bwMode="auto">
          <a:xfrm>
            <a:off x="1862137" y="4792662"/>
            <a:ext cx="214312" cy="160337"/>
          </a:xfrm>
          <a:prstGeom prst="rect">
            <a:avLst/>
          </a:prstGeom>
          <a:solidFill>
            <a:srgbClr val="00528A"/>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9" name="矩形 248"/>
          <p:cNvSpPr/>
          <p:nvPr>
            <p:custDataLst>
              <p:tags r:id="rId41"/>
            </p:custDataLst>
          </p:nvPr>
        </p:nvSpPr>
        <p:spPr bwMode="auto">
          <a:xfrm>
            <a:off x="2127248" y="5021262"/>
            <a:ext cx="10731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r>
              <a:rPr lang="en-US" altLang="zh-CN" sz="1200" smtClean="0">
                <a:solidFill>
                  <a:schemeClr val="tx1"/>
                </a:solidFill>
                <a:latin typeface="Verdana"/>
                <a:sym typeface="Verdana"/>
              </a:rPr>
              <a:t>Hospital - Vial</a:t>
            </a:r>
          </a:p>
        </p:txBody>
      </p:sp>
      <p:sp>
        <p:nvSpPr>
          <p:cNvPr id="250" name="矩形 249"/>
          <p:cNvSpPr/>
          <p:nvPr>
            <p:custDataLst>
              <p:tags r:id="rId42"/>
            </p:custDataLst>
          </p:nvPr>
        </p:nvSpPr>
        <p:spPr bwMode="auto">
          <a:xfrm>
            <a:off x="2127250" y="4787900"/>
            <a:ext cx="20320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EEC51E82-5347-4A73-A409-104F262BA0C4}" type="datetime'H''o''sp''i''''t''a''l - Cart''''rid''''g''''''e/Pe''nf''ill'">
              <a:rPr lang="en-US" altLang="zh-CN" sz="1200" smtClean="0">
                <a:solidFill>
                  <a:schemeClr val="tx1"/>
                </a:solidFill>
                <a:latin typeface="Verdana"/>
                <a:sym typeface="Verdana"/>
              </a:rPr>
              <a:t>Hospital - Cartridge/Penfill</a:t>
            </a:fld>
            <a:endParaRPr lang="en-US" altLang="zh-CN" sz="1200" smtClean="0">
              <a:solidFill>
                <a:schemeClr val="tx1"/>
              </a:solidFill>
              <a:latin typeface="Verdana"/>
              <a:sym typeface="Verdana"/>
            </a:endParaRPr>
          </a:p>
        </p:txBody>
      </p:sp>
      <p:graphicFrame>
        <p:nvGraphicFramePr>
          <p:cNvPr id="251" name="表格 250"/>
          <p:cNvGraphicFramePr>
            <a:graphicFrameLocks noGrp="1"/>
          </p:cNvGraphicFramePr>
          <p:nvPr>
            <p:custDataLst>
              <p:tags r:id="rId43"/>
            </p:custDataLst>
          </p:nvPr>
        </p:nvGraphicFramePr>
        <p:xfrm>
          <a:off x="1793875" y="4510087"/>
          <a:ext cx="6335712" cy="1183875"/>
        </p:xfrm>
        <a:graphic>
          <a:graphicData uri="http://schemas.openxmlformats.org/drawingml/2006/table">
            <a:tbl>
              <a:tblPr firstRow="1" bandRow="1">
                <a:tableStyleId>{8EC20E35-A176-4012-BC5E-935CFFF8708E}</a:tableStyleId>
              </a:tblPr>
              <a:tblGrid>
                <a:gridCol w="3167460"/>
                <a:gridCol w="1584126"/>
                <a:gridCol w="1584126"/>
              </a:tblGrid>
              <a:tr h="236775">
                <a:tc>
                  <a:txBody>
                    <a:bodyPr vert="horz" wrap="square"/>
                    <a:lstStyle/>
                    <a:p>
                      <a:pPr algn="ctr"/>
                      <a:r>
                        <a:rPr lang="en-US" altLang="zh-CN" sz="1100" smtClean="0">
                          <a:solidFill>
                            <a:schemeClr val="tx1"/>
                          </a:solidFill>
                          <a:latin typeface="+mj-lt"/>
                        </a:rPr>
                        <a:t>CAGR </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2009-2013</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2013-E2017</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24%</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18%</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0.2%</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0.2%</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r>
                        <a:rPr lang="en-US" altLang="zh-CN" sz="1100" smtClean="0">
                          <a:solidFill>
                            <a:schemeClr val="tx1"/>
                          </a:solidFill>
                          <a:latin typeface="+mj-lt"/>
                        </a:rPr>
                        <a:t>      Retail</a:t>
                      </a:r>
                      <a:r>
                        <a:rPr lang="en-US" altLang="zh-CN" sz="1100" baseline="0" smtClean="0">
                          <a:solidFill>
                            <a:schemeClr val="tx1"/>
                          </a:solidFill>
                          <a:latin typeface="+mj-lt"/>
                        </a:rPr>
                        <a:t> pharmacy – Cartridge/Penfill</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13%</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8%</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r>
                        <a:rPr lang="en-US" altLang="zh-CN" sz="1100" smtClean="0">
                          <a:solidFill>
                            <a:schemeClr val="tx1"/>
                          </a:solidFill>
                          <a:latin typeface="+mj-lt"/>
                        </a:rPr>
                        <a:t>      Retail pharmacy - Vial</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-8%</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-8%</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cxnSp>
        <p:nvCxnSpPr>
          <p:cNvPr id="252" name="直接箭头连接符 251"/>
          <p:cNvCxnSpPr>
            <a:endCxn id="220" idx="1"/>
          </p:cNvCxnSpPr>
          <p:nvPr>
            <p:custDataLst>
              <p:tags r:id="rId44"/>
            </p:custDataLst>
          </p:nvPr>
        </p:nvCxnSpPr>
        <p:spPr>
          <a:xfrm flipV="1">
            <a:off x="1202702" y="2682081"/>
            <a:ext cx="4572623" cy="523876"/>
          </a:xfrm>
          <a:prstGeom prst="straightConnector1">
            <a:avLst/>
          </a:prstGeom>
          <a:ln>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53" name="TextBox 252"/>
          <p:cNvSpPr txBox="1"/>
          <p:nvPr>
            <p:custDataLst>
              <p:tags r:id="rId45"/>
            </p:custDataLst>
          </p:nvPr>
        </p:nvSpPr>
        <p:spPr>
          <a:xfrm>
            <a:off x="2855846" y="2422525"/>
            <a:ext cx="1609856" cy="430887"/>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i="1" smtClean="0">
                <a:solidFill>
                  <a:srgbClr val="00B0F0"/>
                </a:solidFill>
                <a:latin typeface="+mj-lt"/>
              </a:rPr>
              <a:t>CAGR (2010-2013): 23% </a:t>
            </a:r>
            <a:endParaRPr lang="zh-CN" altLang="en-US" sz="1050" i="1">
              <a:solidFill>
                <a:srgbClr val="00B0F0"/>
              </a:solidFill>
              <a:latin typeface="+mj-lt"/>
            </a:endParaRPr>
          </a:p>
        </p:txBody>
      </p:sp>
      <p:sp>
        <p:nvSpPr>
          <p:cNvPr id="254" name="TextBox 253"/>
          <p:cNvSpPr txBox="1"/>
          <p:nvPr>
            <p:custDataLst>
              <p:tags r:id="rId46"/>
            </p:custDataLst>
          </p:nvPr>
        </p:nvSpPr>
        <p:spPr>
          <a:xfrm>
            <a:off x="5673080" y="1734924"/>
            <a:ext cx="2279650"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i="1" smtClean="0">
                <a:solidFill>
                  <a:srgbClr val="00528A"/>
                </a:solidFill>
                <a:latin typeface="+mj-lt"/>
              </a:rPr>
              <a:t>CAGR (E2014-E2017): 17% </a:t>
            </a:r>
            <a:endParaRPr lang="zh-CN" altLang="en-US" sz="1050" i="1">
              <a:solidFill>
                <a:srgbClr val="00528A"/>
              </a:solidFill>
              <a:latin typeface="+mj-lt"/>
            </a:endParaRPr>
          </a:p>
        </p:txBody>
      </p:sp>
      <p:cxnSp>
        <p:nvCxnSpPr>
          <p:cNvPr id="255" name="直接箭头连接符 254"/>
          <p:cNvCxnSpPr/>
          <p:nvPr>
            <p:custDataLst>
              <p:tags r:id="rId47"/>
            </p:custDataLst>
          </p:nvPr>
        </p:nvCxnSpPr>
        <p:spPr>
          <a:xfrm flipV="1">
            <a:off x="7285037" y="1557337"/>
            <a:ext cx="817563" cy="792683"/>
          </a:xfrm>
          <a:prstGeom prst="straightConnector1">
            <a:avLst/>
          </a:prstGeom>
          <a:ln>
            <a:solidFill>
              <a:schemeClr val="tx2">
                <a:lumMod val="75000"/>
                <a:lumOff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257" name="TextBox 256"/>
          <p:cNvSpPr txBox="1"/>
          <p:nvPr>
            <p:custDataLst>
              <p:tags r:id="rId48"/>
            </p:custDataLst>
          </p:nvPr>
        </p:nvSpPr>
        <p:spPr>
          <a:xfrm>
            <a:off x="423862" y="1700212"/>
            <a:ext cx="179647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Million, dollars</a:t>
            </a:r>
          </a:p>
        </p:txBody>
      </p:sp>
      <p:sp>
        <p:nvSpPr>
          <p:cNvPr id="259" name="Footer Placeholder 3"/>
          <p:cNvSpPr>
            <a:spLocks noGrp="1"/>
          </p:cNvSpPr>
          <p:nvPr>
            <p:ph type="ftr" sz="quarter" idx="3"/>
            <p:custDataLst>
              <p:tags r:id="rId49"/>
            </p:custDataLst>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28</a:t>
            </a:fld>
            <a:endParaRPr lang="en-US" altLang="en-US">
              <a:solidFill>
                <a:srgbClr val="002868"/>
              </a:solidFill>
            </a:endParaRPr>
          </a:p>
        </p:txBody>
      </p:sp>
      <p:sp>
        <p:nvSpPr>
          <p:cNvPr id="260" name="Text Box 5"/>
          <p:cNvSpPr txBox="1">
            <a:spLocks noChangeArrowheads="1"/>
          </p:cNvSpPr>
          <p:nvPr>
            <p:custDataLst>
              <p:tags r:id="rId50"/>
            </p:custDataLst>
          </p:nvPr>
        </p:nvSpPr>
        <p:spPr bwMode="auto">
          <a:xfrm>
            <a:off x="404304" y="6021288"/>
            <a:ext cx="756084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BD Internal interviews, previous studies insights, secondary research</a:t>
            </a:r>
          </a:p>
        </p:txBody>
      </p:sp>
      <p:sp>
        <p:nvSpPr>
          <p:cNvPr id="261" name="Text Box 5"/>
          <p:cNvSpPr txBox="1">
            <a:spLocks noChangeArrowheads="1"/>
          </p:cNvSpPr>
          <p:nvPr>
            <p:custDataLst>
              <p:tags r:id="rId51"/>
            </p:custDataLst>
          </p:nvPr>
        </p:nvSpPr>
        <p:spPr bwMode="auto">
          <a:xfrm>
            <a:off x="404304" y="5694076"/>
            <a:ext cx="8869176"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ASP (annual selling point)  for cartridge from CHPA hospital pharmacy data in 13Q2MAT is approx. $ 10.5, with 3.1% CAGR in the past five years</a:t>
            </a:r>
          </a:p>
        </p:txBody>
      </p:sp>
      <p:cxnSp>
        <p:nvCxnSpPr>
          <p:cNvPr id="108" name="直接箭头连接符 107"/>
          <p:cNvCxnSpPr/>
          <p:nvPr>
            <p:custDataLst>
              <p:tags r:id="rId52"/>
            </p:custDataLst>
          </p:nvPr>
        </p:nvCxnSpPr>
        <p:spPr>
          <a:xfrm flipV="1">
            <a:off x="5981700" y="2489200"/>
            <a:ext cx="922337" cy="154623"/>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1" name="TextBox 110"/>
          <p:cNvSpPr txBox="1"/>
          <p:nvPr>
            <p:custDataLst>
              <p:tags r:id="rId53"/>
            </p:custDataLst>
          </p:nvPr>
        </p:nvSpPr>
        <p:spPr>
          <a:xfrm>
            <a:off x="4410620" y="2239962"/>
            <a:ext cx="2414588"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a:r>
              <a:rPr lang="en-US" altLang="zh-CN" sz="1050" i="1" smtClean="0">
                <a:solidFill>
                  <a:srgbClr val="C00000"/>
                </a:solidFill>
                <a:latin typeface="+mj-lt"/>
              </a:rPr>
              <a:t>CAGR (2013-E2014): 21% </a:t>
            </a:r>
            <a:endParaRPr lang="zh-CN" altLang="en-US" sz="1050" i="1">
              <a:solidFill>
                <a:srgbClr val="C00000"/>
              </a:solidFill>
              <a:latin typeface="+mj-lt"/>
            </a:endParaRPr>
          </a:p>
        </p:txBody>
      </p:sp>
      <p:sp>
        <p:nvSpPr>
          <p:cNvPr id="52" name="Text Box 5"/>
          <p:cNvSpPr txBox="1">
            <a:spLocks noChangeArrowheads="1"/>
          </p:cNvSpPr>
          <p:nvPr>
            <p:custDataLst>
              <p:tags r:id="rId54"/>
            </p:custDataLst>
          </p:nvPr>
        </p:nvSpPr>
        <p:spPr bwMode="auto">
          <a:xfrm>
            <a:off x="396762" y="6597352"/>
            <a:ext cx="8516678"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b="1" i="1" smtClean="0">
                <a:latin typeface="Verdana" pitchFamily="34" charset="0"/>
              </a:rPr>
              <a:t>The cost has been converted to market price in USD (calculation: RMB/(6.3 * 1.17))</a:t>
            </a:r>
            <a:endParaRPr lang="en-US" altLang="zh-CN" sz="1000" b="1" i="1">
              <a:latin typeface="Verdana" pitchFamily="34" charset="0"/>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074" name="Object 3"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58" name="think-cell Slide" r:id="rId3" imgW="360" imgH="360" progId="TCLayout.ActiveDocument.1">
                  <p:embed/>
                </p:oleObj>
              </mc:Choice>
              <mc:Fallback>
                <p:oleObj name="think-cell Slide" r:id="rId3" imgW="360" imgH="36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28" name="矩形 27" hidden="1"/>
          <p:cNvSpPr/>
          <p:nvPr>
            <p:custDataLst>
              <p:tags r:id="rId5"/>
            </p:custDataLst>
          </p:nvPr>
        </p:nvSpPr>
        <p:spPr bwMode="auto">
          <a:xfrm>
            <a:off x="0" y="0"/>
            <a:ext cx="158750" cy="158750"/>
          </a:xfrm>
          <a:prstGeom prst="rect">
            <a:avLst/>
          </a:prstGeom>
          <a:solidFill>
            <a:schemeClr val="accent1"/>
          </a:solidFill>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fontAlgn="auto">
              <a:defRPr/>
            </a:pPr>
            <a:endParaRPr lang="zh-CN" altLang="en-US" sz="1200">
              <a:latin typeface="Verdana"/>
              <a:sym typeface="Verdana"/>
            </a:endParaRPr>
          </a:p>
        </p:txBody>
      </p:sp>
      <p:sp>
        <p:nvSpPr>
          <p:cNvPr id="29" name="标题 28"/>
          <p:cNvSpPr>
            <a:spLocks noGrp="1"/>
          </p:cNvSpPr>
          <p:nvPr>
            <p:ph type="title"/>
            <p:custDataLst>
              <p:tags r:id="rId6"/>
            </p:custDataLst>
          </p:nvPr>
        </p:nvSpPr>
        <p:spPr>
          <a:xfrm>
            <a:off x="493581" y="44624"/>
            <a:ext cx="8911960" cy="818685"/>
          </a:xfrm>
        </p:spPr>
        <p:txBody>
          <a:bodyPr/>
          <a:lstStyle/>
          <a:p>
            <a:r>
              <a:rPr lang="en-US" altLang="zh-CN" smtClean="0"/>
              <a:t>Volumes – Insulin from hospital is expected to achieve 160 Mn volumes in 2017 with cartridge/penfill taking up 91% share </a:t>
            </a:r>
            <a:endParaRPr lang="zh-CN" altLang="en-US"/>
          </a:p>
        </p:txBody>
      </p:sp>
      <p:sp>
        <p:nvSpPr>
          <p:cNvPr id="193" name="矩形 192"/>
          <p:cNvSpPr/>
          <p:nvPr>
            <p:custDataLst>
              <p:tags r:id="rId7"/>
            </p:custDataLst>
          </p:nvPr>
        </p:nvSpPr>
        <p:spPr>
          <a:xfrm>
            <a:off x="1831975" y="1050925"/>
            <a:ext cx="5727851" cy="692497"/>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Insulin Market Volumes Development in the Future 5 years</a:t>
            </a:r>
          </a:p>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(Estimation for 2013-2017)</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194" name="对象 193"/>
          <p:cNvGraphicFramePr>
            <a:graphicFrameLocks noChangeAspect="1"/>
          </p:cNvGraphicFramePr>
          <p:nvPr>
            <p:custDataLst>
              <p:tags r:id="rId8"/>
            </p:custDataLst>
          </p:nvPr>
        </p:nvGraphicFramePr>
        <p:xfrm>
          <a:off x="411163" y="1671637"/>
          <a:ext cx="8648700" cy="2619375"/>
        </p:xfrm>
        <a:graphic>
          <a:graphicData uri="http://schemas.openxmlformats.org/presentationml/2006/ole">
            <mc:AlternateContent>
              <mc:Choice xmlns:v="urn:schemas-microsoft-com:vml" Requires="v">
                <p:oleObj spid="_x0000_s1059" name="图表" r:id="rId9" imgW="8648700" imgH="2619375" progId="MSGraph.Chart.8">
                  <p:embed/>
                </p:oleObj>
              </mc:Choice>
              <mc:Fallback>
                <p:oleObj name="图表" r:id="rId9" imgW="8648700" imgH="2619375" progId="MSGraph.Chart.8">
                  <p:embed/>
                  <p:pic>
                    <p:nvPicPr>
                      <p:cNvPr id="0" name="OLE substitute image"/>
                      <p:cNvPicPr/>
                      <p:nvPr/>
                    </p:nvPicPr>
                    <p:blipFill>
                      <a:blip r:embed="rId10">
                        <a:extLst>
                          <a:ext uri="{28A0092B-C50C-407E-A947-70E740481C1C}">
                            <a14:useLocalDpi xmlns:a14="http://schemas.microsoft.com/office/drawing/2010/main" val="0"/>
                          </a:ext>
                        </a:extLst>
                      </a:blip>
                      <a:stretch>
                        <a:fillRect/>
                      </a:stretch>
                    </p:blipFill>
                    <p:spPr>
                      <a:xfrm>
                        <a:off x="411163" y="1671637"/>
                        <a:ext cx="8648700" cy="2619375"/>
                      </a:xfrm>
                      <a:prstGeom prst="rect">
                        <a:avLst/>
                      </a:prstGeom>
                      <a:noFill/>
                    </p:spPr>
                  </p:pic>
                </p:oleObj>
              </mc:Fallback>
            </mc:AlternateContent>
          </a:graphicData>
        </a:graphic>
      </p:graphicFrame>
      <p:sp>
        <p:nvSpPr>
          <p:cNvPr id="195" name="矩形 194"/>
          <p:cNvSpPr/>
          <p:nvPr>
            <p:custDataLst>
              <p:tags r:id="rId11"/>
            </p:custDataLst>
          </p:nvPr>
        </p:nvSpPr>
        <p:spPr bwMode="auto">
          <a:xfrm>
            <a:off x="8102600" y="4267200"/>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0A08A48-CD57-4045-8CAB-698D4D445318}" type="datetime'''''''''E''''''''''''''''''''''''''''''''20''''''1''''''7'''">
              <a:rPr lang="en-US" altLang="zh-CN" sz="1200" smtClean="0">
                <a:solidFill>
                  <a:schemeClr val="tx1"/>
                </a:solidFill>
                <a:latin typeface="Verdana"/>
                <a:sym typeface="Verdana"/>
              </a:rPr>
              <a:pPr algn="ctr"/>
              <a:t>E2017</a:t>
            </a:fld>
            <a:endParaRPr lang="en-US" altLang="zh-CN" sz="1200" smtClean="0">
              <a:solidFill>
                <a:schemeClr val="tx1"/>
              </a:solidFill>
              <a:latin typeface="Verdana"/>
              <a:sym typeface="Verdana"/>
            </a:endParaRPr>
          </a:p>
        </p:txBody>
      </p:sp>
      <p:sp>
        <p:nvSpPr>
          <p:cNvPr id="196" name="矩形 195"/>
          <p:cNvSpPr/>
          <p:nvPr>
            <p:custDataLst>
              <p:tags r:id="rId12"/>
            </p:custDataLst>
          </p:nvPr>
        </p:nvSpPr>
        <p:spPr bwMode="auto">
          <a:xfrm>
            <a:off x="8185150" y="155892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8D27347-6B8E-4438-A8B1-33C1BFA7E43E}" type="datetime'''''''''''''''''''''''1''''''''6''''''''0'''''''''''''">
              <a:rPr lang="en-US" altLang="zh-CN" sz="1200" smtClean="0">
                <a:solidFill>
                  <a:schemeClr val="tx1"/>
                </a:solidFill>
                <a:latin typeface="Verdana"/>
                <a:sym typeface="Verdana"/>
              </a:rPr>
              <a:pPr algn="ctr"/>
              <a:t>160</a:t>
            </a:fld>
            <a:endParaRPr lang="en-US" altLang="zh-CN" sz="1200" smtClean="0">
              <a:solidFill>
                <a:schemeClr val="tx1"/>
              </a:solidFill>
              <a:latin typeface="Verdana"/>
              <a:sym typeface="Verdana"/>
            </a:endParaRPr>
          </a:p>
        </p:txBody>
      </p:sp>
      <p:sp>
        <p:nvSpPr>
          <p:cNvPr id="199" name="矩形 198"/>
          <p:cNvSpPr/>
          <p:nvPr>
            <p:custDataLst>
              <p:tags r:id="rId13"/>
            </p:custDataLst>
          </p:nvPr>
        </p:nvSpPr>
        <p:spPr bwMode="gray">
          <a:xfrm>
            <a:off x="8212137" y="3944937"/>
            <a:ext cx="2778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F656F8D-322F-473C-9577-93000B98D61E}" type="datetime'''''''9''''''%'''''''">
              <a:rPr lang="en-US" altLang="zh-CN" sz="1100" smtClean="0">
                <a:solidFill>
                  <a:schemeClr val="bg1"/>
                </a:solidFill>
                <a:latin typeface="Verdana"/>
                <a:sym typeface="Verdana"/>
              </a:rPr>
              <a:pPr algn="ctr"/>
              <a:t>9%</a:t>
            </a:fld>
            <a:endParaRPr lang="en-US" altLang="zh-CN" sz="1100" smtClean="0">
              <a:solidFill>
                <a:schemeClr val="bg1"/>
              </a:solidFill>
              <a:latin typeface="Verdana"/>
              <a:sym typeface="Verdana"/>
            </a:endParaRPr>
          </a:p>
        </p:txBody>
      </p:sp>
      <p:sp>
        <p:nvSpPr>
          <p:cNvPr id="200" name="矩形 199"/>
          <p:cNvSpPr/>
          <p:nvPr>
            <p:custDataLst>
              <p:tags r:id="rId14"/>
            </p:custDataLst>
          </p:nvPr>
        </p:nvSpPr>
        <p:spPr bwMode="gray">
          <a:xfrm>
            <a:off x="8167687" y="2759075"/>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783EDF9-841A-4B44-9726-B7BE8359D3A4}" type="datetime'''9''1''''''%'''">
              <a:rPr lang="en-US" altLang="zh-CN" sz="1100" smtClean="0">
                <a:solidFill>
                  <a:schemeClr val="bg1"/>
                </a:solidFill>
                <a:latin typeface="Verdana"/>
                <a:sym typeface="Verdana"/>
              </a:rPr>
              <a:pPr algn="ctr"/>
              <a:t>91%</a:t>
            </a:fld>
            <a:endParaRPr lang="en-US" altLang="zh-CN" sz="1100" smtClean="0">
              <a:solidFill>
                <a:schemeClr val="bg1"/>
              </a:solidFill>
              <a:latin typeface="Verdana"/>
              <a:sym typeface="Verdana"/>
            </a:endParaRPr>
          </a:p>
        </p:txBody>
      </p:sp>
      <p:sp>
        <p:nvSpPr>
          <p:cNvPr id="213" name="矩形 212"/>
          <p:cNvSpPr/>
          <p:nvPr>
            <p:custDataLst>
              <p:tags r:id="rId15"/>
            </p:custDataLst>
          </p:nvPr>
        </p:nvSpPr>
        <p:spPr bwMode="auto">
          <a:xfrm>
            <a:off x="6897687" y="4267200"/>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28DA132-6097-46FD-98B5-923AF600644A}" type="datetime'E''2''''''''''0''''''''''''''1''''4'''''''''''''''''''">
              <a:rPr lang="en-US" altLang="zh-CN" sz="1200" smtClean="0">
                <a:solidFill>
                  <a:schemeClr val="tx1"/>
                </a:solidFill>
                <a:latin typeface="Verdana"/>
                <a:sym typeface="Verdana"/>
              </a:rPr>
              <a:pPr algn="ctr"/>
              <a:t>E2014</a:t>
            </a:fld>
            <a:endParaRPr lang="en-US" altLang="zh-CN" sz="1200" smtClean="0">
              <a:solidFill>
                <a:schemeClr val="tx1"/>
              </a:solidFill>
              <a:latin typeface="Verdana"/>
              <a:sym typeface="Verdana"/>
            </a:endParaRPr>
          </a:p>
        </p:txBody>
      </p:sp>
      <p:sp>
        <p:nvSpPr>
          <p:cNvPr id="214" name="矩形 213"/>
          <p:cNvSpPr/>
          <p:nvPr>
            <p:custDataLst>
              <p:tags r:id="rId16"/>
            </p:custDataLst>
          </p:nvPr>
        </p:nvSpPr>
        <p:spPr bwMode="auto">
          <a:xfrm>
            <a:off x="6980237" y="2244725"/>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16B53DB-5D3E-48BD-916A-6C825876ACC0}" type="datetime'1''''''''''''''''1''''''''''''''''''''''''''4'''''''''''">
              <a:rPr lang="en-US" altLang="zh-CN" sz="1200" smtClean="0">
                <a:solidFill>
                  <a:schemeClr val="tx1"/>
                </a:solidFill>
                <a:latin typeface="Verdana"/>
                <a:sym typeface="Verdana"/>
              </a:rPr>
              <a:pPr algn="ctr"/>
              <a:t>114</a:t>
            </a:fld>
            <a:endParaRPr lang="en-US" altLang="zh-CN" sz="1200" smtClean="0">
              <a:solidFill>
                <a:schemeClr val="tx1"/>
              </a:solidFill>
              <a:latin typeface="Verdana"/>
              <a:sym typeface="Verdana"/>
            </a:endParaRPr>
          </a:p>
        </p:txBody>
      </p:sp>
      <p:sp>
        <p:nvSpPr>
          <p:cNvPr id="217" name="矩形 216"/>
          <p:cNvSpPr/>
          <p:nvPr>
            <p:custDataLst>
              <p:tags r:id="rId17"/>
            </p:custDataLst>
          </p:nvPr>
        </p:nvSpPr>
        <p:spPr bwMode="gray">
          <a:xfrm>
            <a:off x="7007225" y="3978275"/>
            <a:ext cx="2778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E7DDA41-8684-4E1B-967C-06951AAB92B5}" type="datetime'''''''''''''''''''''''9''''''''''''%'''''''''''''''''''''''''">
              <a:rPr lang="en-US" altLang="zh-CN" sz="1100" smtClean="0">
                <a:solidFill>
                  <a:schemeClr val="bg1"/>
                </a:solidFill>
                <a:latin typeface="Verdana"/>
                <a:sym typeface="Verdana"/>
              </a:rPr>
              <a:pPr algn="ctr"/>
              <a:t>9%</a:t>
            </a:fld>
            <a:endParaRPr lang="en-US" altLang="zh-CN" sz="1100" smtClean="0">
              <a:solidFill>
                <a:schemeClr val="bg1"/>
              </a:solidFill>
              <a:latin typeface="Verdana"/>
              <a:sym typeface="Verdana"/>
            </a:endParaRPr>
          </a:p>
        </p:txBody>
      </p:sp>
      <p:sp>
        <p:nvSpPr>
          <p:cNvPr id="218" name="矩形 217"/>
          <p:cNvSpPr/>
          <p:nvPr>
            <p:custDataLst>
              <p:tags r:id="rId18"/>
            </p:custDataLst>
          </p:nvPr>
        </p:nvSpPr>
        <p:spPr bwMode="gray">
          <a:xfrm>
            <a:off x="6962775" y="31353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4670FCC-78F2-49DE-AC3B-2B3EA1FD81E9}" type="datetime'''''''''91%'''''''''''''''''''''''''''''''''''">
              <a:rPr lang="en-US" altLang="zh-CN" sz="1100" smtClean="0">
                <a:solidFill>
                  <a:schemeClr val="bg1"/>
                </a:solidFill>
                <a:latin typeface="Verdana"/>
                <a:sym typeface="Verdana"/>
              </a:rPr>
              <a:pPr algn="ctr"/>
              <a:t>91%</a:t>
            </a:fld>
            <a:endParaRPr lang="en-US" altLang="zh-CN" sz="1100" smtClean="0">
              <a:solidFill>
                <a:schemeClr val="bg1"/>
              </a:solidFill>
              <a:latin typeface="Verdana"/>
              <a:sym typeface="Verdana"/>
            </a:endParaRPr>
          </a:p>
        </p:txBody>
      </p:sp>
      <p:sp>
        <p:nvSpPr>
          <p:cNvPr id="219" name="矩形 218"/>
          <p:cNvSpPr/>
          <p:nvPr>
            <p:custDataLst>
              <p:tags r:id="rId19"/>
            </p:custDataLst>
          </p:nvPr>
        </p:nvSpPr>
        <p:spPr bwMode="auto">
          <a:xfrm>
            <a:off x="5740400" y="4267200"/>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200" smtClean="0">
                <a:solidFill>
                  <a:schemeClr val="tx1"/>
                </a:solidFill>
                <a:latin typeface="Verdana"/>
                <a:sym typeface="Verdana"/>
              </a:rPr>
              <a:t>2013</a:t>
            </a:r>
          </a:p>
        </p:txBody>
      </p:sp>
      <p:sp>
        <p:nvSpPr>
          <p:cNvPr id="220" name="矩形 219"/>
          <p:cNvSpPr/>
          <p:nvPr>
            <p:custDataLst>
              <p:tags r:id="rId20"/>
            </p:custDataLst>
          </p:nvPr>
        </p:nvSpPr>
        <p:spPr bwMode="auto">
          <a:xfrm>
            <a:off x="5822950" y="2473325"/>
            <a:ext cx="2349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278B209-A564-488E-A637-0DDE100F1433}" type="datetime'''''''''''''''''''''9''''''''''''''''8'''''">
              <a:rPr lang="en-US" altLang="zh-CN" sz="1200" smtClean="0">
                <a:solidFill>
                  <a:schemeClr val="tx1"/>
                </a:solidFill>
                <a:latin typeface="Verdana"/>
                <a:sym typeface="Verdana"/>
              </a:rPr>
              <a:pPr algn="ctr"/>
              <a:t>98</a:t>
            </a:fld>
            <a:endParaRPr lang="en-US" altLang="zh-CN" sz="1200" smtClean="0">
              <a:solidFill>
                <a:schemeClr val="tx1"/>
              </a:solidFill>
              <a:latin typeface="Verdana"/>
              <a:sym typeface="Verdana"/>
            </a:endParaRPr>
          </a:p>
        </p:txBody>
      </p:sp>
      <p:sp>
        <p:nvSpPr>
          <p:cNvPr id="223" name="矩形 222"/>
          <p:cNvSpPr/>
          <p:nvPr>
            <p:custDataLst>
              <p:tags r:id="rId21"/>
            </p:custDataLst>
          </p:nvPr>
        </p:nvSpPr>
        <p:spPr bwMode="gray">
          <a:xfrm>
            <a:off x="5802312" y="3987800"/>
            <a:ext cx="2778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B46336E-FBB0-439A-B0EF-5EA805DD301F}" type="datetime'''''''''''''''''''''''''''''''''9''''%'''''''''''''''''''''">
              <a:rPr lang="en-US" altLang="zh-CN" sz="1100" smtClean="0">
                <a:solidFill>
                  <a:schemeClr val="bg1"/>
                </a:solidFill>
                <a:latin typeface="Verdana"/>
                <a:sym typeface="Verdana"/>
              </a:rPr>
              <a:pPr algn="ctr"/>
              <a:t>9%</a:t>
            </a:fld>
            <a:endParaRPr lang="en-US" altLang="zh-CN" sz="1100" smtClean="0">
              <a:solidFill>
                <a:schemeClr val="bg1"/>
              </a:solidFill>
              <a:latin typeface="Verdana"/>
              <a:sym typeface="Verdana"/>
            </a:endParaRPr>
          </a:p>
        </p:txBody>
      </p:sp>
      <p:sp>
        <p:nvSpPr>
          <p:cNvPr id="224" name="矩形 223"/>
          <p:cNvSpPr/>
          <p:nvPr>
            <p:custDataLst>
              <p:tags r:id="rId22"/>
            </p:custDataLst>
          </p:nvPr>
        </p:nvSpPr>
        <p:spPr bwMode="gray">
          <a:xfrm>
            <a:off x="5757862" y="32591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9296CB6-FD82-4EEA-B611-D70D7B4F4FD1}" type="datetime'''''9''''''1''''''''''''''''''''''%'''">
              <a:rPr lang="en-US" altLang="zh-CN" sz="1100" smtClean="0">
                <a:solidFill>
                  <a:schemeClr val="bg1"/>
                </a:solidFill>
                <a:latin typeface="Verdana"/>
                <a:sym typeface="Verdana"/>
              </a:rPr>
              <a:pPr algn="ctr"/>
              <a:t>91%</a:t>
            </a:fld>
            <a:endParaRPr lang="en-US" altLang="zh-CN" sz="1100" smtClean="0">
              <a:solidFill>
                <a:schemeClr val="bg1"/>
              </a:solidFill>
              <a:latin typeface="Verdana"/>
              <a:sym typeface="Verdana"/>
            </a:endParaRPr>
          </a:p>
        </p:txBody>
      </p:sp>
      <p:sp>
        <p:nvSpPr>
          <p:cNvPr id="225" name="矩形 224"/>
          <p:cNvSpPr/>
          <p:nvPr>
            <p:custDataLst>
              <p:tags r:id="rId23"/>
            </p:custDataLst>
          </p:nvPr>
        </p:nvSpPr>
        <p:spPr bwMode="auto">
          <a:xfrm>
            <a:off x="4530725" y="4267200"/>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BC99F35-3179-42F6-9977-3FB7C3E73504}" type="datetime'''''2''''0''''''''''''''''''''''''''''1''''''''''2'''">
              <a:rPr lang="en-US" altLang="zh-CN" sz="1200" smtClean="0">
                <a:solidFill>
                  <a:schemeClr val="tx1"/>
                </a:solidFill>
                <a:latin typeface="Verdana"/>
                <a:sym typeface="Verdana"/>
              </a:rPr>
              <a:pPr algn="ctr"/>
              <a:t>2012</a:t>
            </a:fld>
            <a:endParaRPr lang="en-US" altLang="zh-CN" sz="1200" smtClean="0">
              <a:solidFill>
                <a:schemeClr val="tx1"/>
              </a:solidFill>
              <a:latin typeface="Verdana"/>
              <a:sym typeface="Verdana"/>
            </a:endParaRPr>
          </a:p>
        </p:txBody>
      </p:sp>
      <p:sp>
        <p:nvSpPr>
          <p:cNvPr id="226" name="矩形 225"/>
          <p:cNvSpPr/>
          <p:nvPr>
            <p:custDataLst>
              <p:tags r:id="rId24"/>
            </p:custDataLst>
          </p:nvPr>
        </p:nvSpPr>
        <p:spPr bwMode="auto">
          <a:xfrm>
            <a:off x="4613275" y="2720975"/>
            <a:ext cx="2349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586E615-DD63-44E1-ACC6-7BA0B2A0764A}" type="datetime'''''''''''82'''''''">
              <a:rPr lang="en-US" altLang="zh-CN" sz="1200" smtClean="0">
                <a:solidFill>
                  <a:schemeClr val="tx1"/>
                </a:solidFill>
                <a:latin typeface="Verdana"/>
                <a:sym typeface="Verdana"/>
              </a:rPr>
              <a:pPr algn="ctr"/>
              <a:t>82</a:t>
            </a:fld>
            <a:endParaRPr lang="en-US" altLang="zh-CN" sz="1200" smtClean="0">
              <a:solidFill>
                <a:schemeClr val="tx1"/>
              </a:solidFill>
              <a:latin typeface="Verdana"/>
              <a:sym typeface="Verdana"/>
            </a:endParaRPr>
          </a:p>
        </p:txBody>
      </p:sp>
      <p:sp>
        <p:nvSpPr>
          <p:cNvPr id="229" name="矩形 228"/>
          <p:cNvSpPr/>
          <p:nvPr>
            <p:custDataLst>
              <p:tags r:id="rId25"/>
            </p:custDataLst>
          </p:nvPr>
        </p:nvSpPr>
        <p:spPr bwMode="gray">
          <a:xfrm>
            <a:off x="4548187" y="3992562"/>
            <a:ext cx="3667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DC56FA4-0169-49AC-9BF6-1E5CCAEBC0D6}" type="datetime'''''''''''1''1%'''''''''''''''''''''''''''''''''''''''">
              <a:rPr lang="en-US" altLang="zh-CN" sz="1100" smtClean="0">
                <a:solidFill>
                  <a:schemeClr val="bg1"/>
                </a:solidFill>
                <a:latin typeface="Verdana"/>
                <a:sym typeface="Verdana"/>
              </a:rPr>
              <a:pPr algn="ctr"/>
              <a:t>11%</a:t>
            </a:fld>
            <a:endParaRPr lang="en-US" altLang="zh-CN" sz="1100" smtClean="0">
              <a:solidFill>
                <a:schemeClr val="bg1"/>
              </a:solidFill>
              <a:latin typeface="Verdana"/>
              <a:sym typeface="Verdana"/>
            </a:endParaRPr>
          </a:p>
        </p:txBody>
      </p:sp>
      <p:sp>
        <p:nvSpPr>
          <p:cNvPr id="230" name="矩形 229"/>
          <p:cNvSpPr/>
          <p:nvPr>
            <p:custDataLst>
              <p:tags r:id="rId26"/>
            </p:custDataLst>
          </p:nvPr>
        </p:nvSpPr>
        <p:spPr bwMode="gray">
          <a:xfrm>
            <a:off x="4548187" y="3387725"/>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AEE1C09-A860-4104-A739-56D6E341F3D3}" type="datetime'8''''''''''''''''''''''9%'">
              <a:rPr lang="en-US" altLang="zh-CN" sz="1100" smtClean="0">
                <a:solidFill>
                  <a:schemeClr val="bg1"/>
                </a:solidFill>
                <a:latin typeface="Verdana"/>
                <a:sym typeface="Verdana"/>
              </a:rPr>
              <a:pPr algn="ctr"/>
              <a:t>89%</a:t>
            </a:fld>
            <a:endParaRPr lang="en-US" altLang="zh-CN" sz="1100" smtClean="0">
              <a:solidFill>
                <a:schemeClr val="bg1"/>
              </a:solidFill>
              <a:latin typeface="Verdana"/>
              <a:sym typeface="Verdana"/>
            </a:endParaRPr>
          </a:p>
        </p:txBody>
      </p:sp>
      <p:sp>
        <p:nvSpPr>
          <p:cNvPr id="231" name="矩形 230"/>
          <p:cNvSpPr/>
          <p:nvPr>
            <p:custDataLst>
              <p:tags r:id="rId27"/>
            </p:custDataLst>
          </p:nvPr>
        </p:nvSpPr>
        <p:spPr bwMode="auto">
          <a:xfrm>
            <a:off x="3321050" y="4267200"/>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06CE985-7319-46C6-9FA9-6278962911EF}" type="datetime'''''''2''''''''''''''''''''''''''''''''''''''''''''01''''1'">
              <a:rPr lang="en-US" altLang="zh-CN" sz="1200" smtClean="0">
                <a:solidFill>
                  <a:schemeClr val="tx1"/>
                </a:solidFill>
                <a:latin typeface="Verdana"/>
                <a:sym typeface="Verdana"/>
              </a:rPr>
              <a:pPr algn="ctr"/>
              <a:t>2011</a:t>
            </a:fld>
            <a:endParaRPr lang="en-US" altLang="zh-CN" sz="1200" smtClean="0">
              <a:solidFill>
                <a:schemeClr val="tx1"/>
              </a:solidFill>
              <a:latin typeface="Verdana"/>
              <a:sym typeface="Verdana"/>
            </a:endParaRPr>
          </a:p>
        </p:txBody>
      </p:sp>
      <p:sp>
        <p:nvSpPr>
          <p:cNvPr id="232" name="矩形 231"/>
          <p:cNvSpPr/>
          <p:nvPr>
            <p:custDataLst>
              <p:tags r:id="rId28"/>
            </p:custDataLst>
          </p:nvPr>
        </p:nvSpPr>
        <p:spPr bwMode="auto">
          <a:xfrm>
            <a:off x="3403600" y="2873375"/>
            <a:ext cx="2349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D184CDE-327B-448B-8D7A-7D5939BC498C}" type="datetime'''''''''''''''''''''''''''''''''''''''''7''''2'''''''''">
              <a:rPr lang="en-US" altLang="zh-CN" sz="1200" smtClean="0">
                <a:solidFill>
                  <a:schemeClr val="tx1"/>
                </a:solidFill>
                <a:latin typeface="Verdana"/>
                <a:sym typeface="Verdana"/>
              </a:rPr>
              <a:pPr algn="ctr"/>
              <a:t>72</a:t>
            </a:fld>
            <a:endParaRPr lang="en-US" altLang="zh-CN" sz="1200" smtClean="0">
              <a:solidFill>
                <a:schemeClr val="tx1"/>
              </a:solidFill>
              <a:latin typeface="Verdana"/>
              <a:sym typeface="Verdana"/>
            </a:endParaRPr>
          </a:p>
        </p:txBody>
      </p:sp>
      <p:sp>
        <p:nvSpPr>
          <p:cNvPr id="233" name="矩形 232"/>
          <p:cNvSpPr/>
          <p:nvPr>
            <p:custDataLst>
              <p:tags r:id="rId29"/>
            </p:custDataLst>
          </p:nvPr>
        </p:nvSpPr>
        <p:spPr bwMode="gray">
          <a:xfrm>
            <a:off x="3338512" y="3992562"/>
            <a:ext cx="3667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C46B5C1-0E33-4A35-9A6B-A42FAFF42A20}" type="datetime'''''''''''''1''''''''''''''''''''''''''''''''''''''''''''2''%'">
              <a:rPr lang="en-US" altLang="zh-CN" sz="1100" smtClean="0">
                <a:solidFill>
                  <a:schemeClr val="bg1"/>
                </a:solidFill>
                <a:latin typeface="Verdana"/>
                <a:sym typeface="Verdana"/>
              </a:rPr>
              <a:pPr algn="ctr"/>
              <a:t>12%</a:t>
            </a:fld>
            <a:endParaRPr lang="en-US" altLang="zh-CN" sz="1100" smtClean="0">
              <a:solidFill>
                <a:schemeClr val="bg1"/>
              </a:solidFill>
              <a:latin typeface="Verdana"/>
              <a:sym typeface="Verdana"/>
            </a:endParaRPr>
          </a:p>
        </p:txBody>
      </p:sp>
      <p:sp>
        <p:nvSpPr>
          <p:cNvPr id="234" name="矩形 233"/>
          <p:cNvSpPr/>
          <p:nvPr>
            <p:custDataLst>
              <p:tags r:id="rId30"/>
            </p:custDataLst>
          </p:nvPr>
        </p:nvSpPr>
        <p:spPr bwMode="gray">
          <a:xfrm>
            <a:off x="3338512" y="3463925"/>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4C97CDA-31CA-47E6-A75C-AF6D2C5B3C72}" type="datetime'''''''''''''''8''''''''''''''8''''''%'''''''''''''''''''''''">
              <a:rPr lang="en-US" altLang="zh-CN" sz="1100" smtClean="0">
                <a:solidFill>
                  <a:schemeClr val="bg1"/>
                </a:solidFill>
                <a:latin typeface="Verdana"/>
                <a:sym typeface="Verdana"/>
              </a:rPr>
              <a:pPr algn="ctr"/>
              <a:t>88%</a:t>
            </a:fld>
            <a:endParaRPr lang="en-US" altLang="zh-CN" sz="1100" smtClean="0">
              <a:solidFill>
                <a:schemeClr val="bg1"/>
              </a:solidFill>
              <a:latin typeface="Verdana"/>
              <a:sym typeface="Verdana"/>
            </a:endParaRPr>
          </a:p>
        </p:txBody>
      </p:sp>
      <p:sp>
        <p:nvSpPr>
          <p:cNvPr id="235" name="矩形 234"/>
          <p:cNvSpPr/>
          <p:nvPr>
            <p:custDataLst>
              <p:tags r:id="rId31"/>
            </p:custDataLst>
          </p:nvPr>
        </p:nvSpPr>
        <p:spPr bwMode="auto">
          <a:xfrm>
            <a:off x="2116137" y="4267200"/>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A0F7FA8-7D09-4C3A-B3E9-39AD070A0D89}" type="datetime'''''''''''2''''''''01''''''''''''''''''''''''''0'''''''''''''">
              <a:rPr lang="en-US" altLang="zh-CN" sz="1200" smtClean="0">
                <a:solidFill>
                  <a:schemeClr val="tx1"/>
                </a:solidFill>
                <a:latin typeface="Verdana"/>
                <a:sym typeface="Verdana"/>
              </a:rPr>
              <a:pPr algn="ctr"/>
              <a:t>2010</a:t>
            </a:fld>
            <a:endParaRPr lang="en-US" altLang="zh-CN" sz="1200" smtClean="0">
              <a:solidFill>
                <a:schemeClr val="tx1"/>
              </a:solidFill>
              <a:latin typeface="Verdana"/>
              <a:sym typeface="Verdana"/>
            </a:endParaRPr>
          </a:p>
        </p:txBody>
      </p:sp>
      <p:sp>
        <p:nvSpPr>
          <p:cNvPr id="236" name="矩形 235"/>
          <p:cNvSpPr/>
          <p:nvPr>
            <p:custDataLst>
              <p:tags r:id="rId32"/>
            </p:custDataLst>
          </p:nvPr>
        </p:nvSpPr>
        <p:spPr bwMode="auto">
          <a:xfrm>
            <a:off x="2198687" y="3035300"/>
            <a:ext cx="2349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EAA9FF1-1A6D-493D-8F65-5D079DE22A59}" type="datetime'''''''''''''''''6''''''''''''''''0'''''">
              <a:rPr lang="en-US" altLang="zh-CN" sz="1200" smtClean="0">
                <a:solidFill>
                  <a:schemeClr val="tx1"/>
                </a:solidFill>
                <a:latin typeface="Verdana"/>
                <a:sym typeface="Verdana"/>
              </a:rPr>
              <a:pPr algn="ctr"/>
              <a:t>60</a:t>
            </a:fld>
            <a:endParaRPr lang="en-US" altLang="zh-CN" sz="1200" smtClean="0">
              <a:solidFill>
                <a:schemeClr val="tx1"/>
              </a:solidFill>
              <a:latin typeface="Verdana"/>
              <a:sym typeface="Verdana"/>
            </a:endParaRPr>
          </a:p>
        </p:txBody>
      </p:sp>
      <p:sp>
        <p:nvSpPr>
          <p:cNvPr id="237" name="矩形 236"/>
          <p:cNvSpPr/>
          <p:nvPr>
            <p:custDataLst>
              <p:tags r:id="rId33"/>
            </p:custDataLst>
          </p:nvPr>
        </p:nvSpPr>
        <p:spPr bwMode="gray">
          <a:xfrm>
            <a:off x="2133600" y="3997325"/>
            <a:ext cx="3667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D7690E0-8043-4131-8E47-AB70A7AED2E2}" type="datetime'''''''''''''''''''''''''1''''''''''''''''''3''%'''">
              <a:rPr lang="en-US" altLang="zh-CN" sz="1100" smtClean="0">
                <a:solidFill>
                  <a:schemeClr val="bg1"/>
                </a:solidFill>
                <a:latin typeface="Verdana"/>
                <a:sym typeface="Verdana"/>
              </a:rPr>
              <a:pPr algn="ctr"/>
              <a:t>13%</a:t>
            </a:fld>
            <a:endParaRPr lang="en-US" altLang="zh-CN" sz="1100" smtClean="0">
              <a:solidFill>
                <a:schemeClr val="bg1"/>
              </a:solidFill>
              <a:latin typeface="Verdana"/>
              <a:sym typeface="Verdana"/>
            </a:endParaRPr>
          </a:p>
        </p:txBody>
      </p:sp>
      <p:sp>
        <p:nvSpPr>
          <p:cNvPr id="238" name="矩形 237"/>
          <p:cNvSpPr/>
          <p:nvPr>
            <p:custDataLst>
              <p:tags r:id="rId34"/>
            </p:custDataLst>
          </p:nvPr>
        </p:nvSpPr>
        <p:spPr bwMode="gray">
          <a:xfrm>
            <a:off x="2133600" y="3549650"/>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91C4563-8853-4473-9D52-EE746DB216B0}" type="datetime'''''''''''''''''''''''''''''''''''''8''7%'''''">
              <a:rPr lang="en-US" altLang="zh-CN" sz="1100" smtClean="0">
                <a:solidFill>
                  <a:schemeClr val="bg1"/>
                </a:solidFill>
                <a:latin typeface="Verdana"/>
                <a:sym typeface="Verdana"/>
              </a:rPr>
              <a:pPr algn="ctr"/>
              <a:t>87%</a:t>
            </a:fld>
            <a:endParaRPr lang="en-US" altLang="zh-CN" sz="1100" smtClean="0">
              <a:solidFill>
                <a:schemeClr val="bg1"/>
              </a:solidFill>
              <a:latin typeface="Verdana"/>
              <a:sym typeface="Verdana"/>
            </a:endParaRPr>
          </a:p>
        </p:txBody>
      </p:sp>
      <p:sp>
        <p:nvSpPr>
          <p:cNvPr id="239" name="矩形 238"/>
          <p:cNvSpPr/>
          <p:nvPr>
            <p:custDataLst>
              <p:tags r:id="rId35"/>
            </p:custDataLst>
          </p:nvPr>
        </p:nvSpPr>
        <p:spPr bwMode="auto">
          <a:xfrm>
            <a:off x="911225" y="4267200"/>
            <a:ext cx="4000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55D32AC-19E7-4330-BFBC-252DC64508DC}" type="datetime'''2''''''''''''''''''''''''0''''''0''''''''''''''''''''''9'''">
              <a:rPr lang="en-US" altLang="zh-CN" sz="1200" smtClean="0">
                <a:solidFill>
                  <a:schemeClr val="tx1"/>
                </a:solidFill>
                <a:latin typeface="Verdana"/>
                <a:sym typeface="Verdana"/>
              </a:rPr>
              <a:pPr algn="ctr"/>
              <a:t>2009</a:t>
            </a:fld>
            <a:endParaRPr lang="en-US" altLang="zh-CN" sz="1200" smtClean="0">
              <a:solidFill>
                <a:schemeClr val="tx1"/>
              </a:solidFill>
              <a:latin typeface="Verdana"/>
              <a:sym typeface="Verdana"/>
            </a:endParaRPr>
          </a:p>
        </p:txBody>
      </p:sp>
      <p:sp>
        <p:nvSpPr>
          <p:cNvPr id="240" name="矩形 239"/>
          <p:cNvSpPr/>
          <p:nvPr>
            <p:custDataLst>
              <p:tags r:id="rId36"/>
            </p:custDataLst>
          </p:nvPr>
        </p:nvSpPr>
        <p:spPr bwMode="auto">
          <a:xfrm>
            <a:off x="993775" y="3178175"/>
            <a:ext cx="2349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1869B5E9-4136-46AF-8B97-BDA9CF53714C}" type="datetime'''''''''''''''''''''''''''''''''''''''''''''''''''51'''">
              <a:rPr lang="en-US" altLang="zh-CN" sz="1200" smtClean="0">
                <a:solidFill>
                  <a:schemeClr val="tx1"/>
                </a:solidFill>
                <a:latin typeface="Verdana"/>
                <a:sym typeface="Verdana"/>
              </a:rPr>
              <a:pPr algn="ctr"/>
              <a:t>51</a:t>
            </a:fld>
            <a:endParaRPr lang="en-US" altLang="zh-CN" sz="1200" smtClean="0">
              <a:solidFill>
                <a:schemeClr val="tx1"/>
              </a:solidFill>
              <a:latin typeface="Verdana"/>
              <a:sym typeface="Verdana"/>
            </a:endParaRPr>
          </a:p>
        </p:txBody>
      </p:sp>
      <p:sp>
        <p:nvSpPr>
          <p:cNvPr id="241" name="矩形 240"/>
          <p:cNvSpPr/>
          <p:nvPr>
            <p:custDataLst>
              <p:tags r:id="rId37"/>
            </p:custDataLst>
          </p:nvPr>
        </p:nvSpPr>
        <p:spPr bwMode="gray">
          <a:xfrm>
            <a:off x="928687" y="3997325"/>
            <a:ext cx="366712" cy="168275"/>
          </a:xfrm>
          <a:prstGeom prst="rect">
            <a:avLst/>
          </a:prstGeom>
          <a:solidFill>
            <a:srgbClr val="6F8DB9"/>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AB1F972-EF86-4501-9FC7-19F6B5E73988}" type="datetime'''''''''''''1''''''5''''''''''''''%'''''''''''''''">
              <a:rPr lang="en-US" altLang="zh-CN" sz="1100" smtClean="0">
                <a:solidFill>
                  <a:schemeClr val="bg1"/>
                </a:solidFill>
                <a:latin typeface="Verdana"/>
                <a:sym typeface="Verdana"/>
              </a:rPr>
              <a:pPr algn="ctr"/>
              <a:t>15%</a:t>
            </a:fld>
            <a:endParaRPr lang="en-US" altLang="zh-CN" sz="1100" smtClean="0">
              <a:solidFill>
                <a:schemeClr val="bg1"/>
              </a:solidFill>
              <a:latin typeface="Verdana"/>
              <a:sym typeface="Verdana"/>
            </a:endParaRPr>
          </a:p>
        </p:txBody>
      </p:sp>
      <p:sp>
        <p:nvSpPr>
          <p:cNvPr id="242" name="矩形 241"/>
          <p:cNvSpPr/>
          <p:nvPr>
            <p:custDataLst>
              <p:tags r:id="rId38"/>
            </p:custDataLst>
          </p:nvPr>
        </p:nvSpPr>
        <p:spPr bwMode="gray">
          <a:xfrm>
            <a:off x="928687" y="36210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98539BA-E9CF-4B01-97FC-751FDBD04906}" type="datetime'''''8''''5''''''''''''''''''''''''%'">
              <a:rPr lang="en-US" altLang="zh-CN" sz="1100" smtClean="0">
                <a:solidFill>
                  <a:schemeClr val="bg1"/>
                </a:solidFill>
                <a:latin typeface="Verdana"/>
                <a:sym typeface="Verdana"/>
              </a:rPr>
              <a:pPr algn="ctr"/>
              <a:t>85%</a:t>
            </a:fld>
            <a:endParaRPr lang="en-US" altLang="zh-CN" sz="1100" smtClean="0">
              <a:solidFill>
                <a:schemeClr val="bg1"/>
              </a:solidFill>
              <a:latin typeface="Verdana"/>
              <a:sym typeface="Verdana"/>
            </a:endParaRPr>
          </a:p>
        </p:txBody>
      </p:sp>
      <p:sp>
        <p:nvSpPr>
          <p:cNvPr id="245" name="矩形 244"/>
          <p:cNvSpPr/>
          <p:nvPr>
            <p:custDataLst>
              <p:tags r:id="rId39"/>
            </p:custDataLst>
          </p:nvPr>
        </p:nvSpPr>
        <p:spPr bwMode="auto">
          <a:xfrm>
            <a:off x="1862137" y="5168900"/>
            <a:ext cx="214312" cy="160337"/>
          </a:xfrm>
          <a:prstGeom prst="rect">
            <a:avLst/>
          </a:prstGeom>
          <a:solidFill>
            <a:srgbClr val="6F8DB9"/>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6" name="矩形 245"/>
          <p:cNvSpPr/>
          <p:nvPr>
            <p:custDataLst>
              <p:tags r:id="rId40"/>
            </p:custDataLst>
          </p:nvPr>
        </p:nvSpPr>
        <p:spPr bwMode="auto">
          <a:xfrm>
            <a:off x="1862137" y="4935537"/>
            <a:ext cx="214312" cy="160337"/>
          </a:xfrm>
          <a:prstGeom prst="rect">
            <a:avLst/>
          </a:prstGeom>
          <a:solidFill>
            <a:srgbClr val="00528A"/>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249" name="矩形 248"/>
          <p:cNvSpPr/>
          <p:nvPr>
            <p:custDataLst>
              <p:tags r:id="rId41"/>
            </p:custDataLst>
          </p:nvPr>
        </p:nvSpPr>
        <p:spPr bwMode="auto">
          <a:xfrm>
            <a:off x="2127248" y="5164137"/>
            <a:ext cx="107315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r>
              <a:rPr lang="en-US" altLang="zh-CN" sz="1200" smtClean="0">
                <a:solidFill>
                  <a:schemeClr val="tx1"/>
                </a:solidFill>
                <a:latin typeface="Verdana"/>
                <a:sym typeface="Verdana"/>
              </a:rPr>
              <a:t>Hospital - Vial</a:t>
            </a:r>
          </a:p>
        </p:txBody>
      </p:sp>
      <p:sp>
        <p:nvSpPr>
          <p:cNvPr id="250" name="矩形 249"/>
          <p:cNvSpPr/>
          <p:nvPr>
            <p:custDataLst>
              <p:tags r:id="rId42"/>
            </p:custDataLst>
          </p:nvPr>
        </p:nvSpPr>
        <p:spPr bwMode="auto">
          <a:xfrm>
            <a:off x="2127250" y="4930775"/>
            <a:ext cx="2032000"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EEC51E82-5347-4A73-A409-104F262BA0C4}" type="datetime'H''o''sp''i''''t''a''l - Cart''''rid''''g''''''e/Pe''nf''ill'">
              <a:rPr lang="en-US" altLang="zh-CN" sz="1200" smtClean="0">
                <a:solidFill>
                  <a:schemeClr val="tx1"/>
                </a:solidFill>
                <a:latin typeface="Verdana"/>
                <a:sym typeface="Verdana"/>
              </a:rPr>
              <a:t>Hospital - Cartridge/Penfill</a:t>
            </a:fld>
            <a:endParaRPr lang="en-US" altLang="zh-CN" sz="1200" smtClean="0">
              <a:solidFill>
                <a:schemeClr val="tx1"/>
              </a:solidFill>
              <a:latin typeface="Verdana"/>
              <a:sym typeface="Verdana"/>
            </a:endParaRPr>
          </a:p>
        </p:txBody>
      </p:sp>
      <p:graphicFrame>
        <p:nvGraphicFramePr>
          <p:cNvPr id="251" name="表格 250"/>
          <p:cNvGraphicFramePr>
            <a:graphicFrameLocks noGrp="1"/>
          </p:cNvGraphicFramePr>
          <p:nvPr>
            <p:custDataLst>
              <p:tags r:id="rId43"/>
            </p:custDataLst>
          </p:nvPr>
        </p:nvGraphicFramePr>
        <p:xfrm>
          <a:off x="1793875" y="4652962"/>
          <a:ext cx="6335712" cy="1183875"/>
        </p:xfrm>
        <a:graphic>
          <a:graphicData uri="http://schemas.openxmlformats.org/drawingml/2006/table">
            <a:tbl>
              <a:tblPr firstRow="1" bandRow="1">
                <a:tableStyleId>{8EC20E35-A176-4012-BC5E-935CFFF8708E}</a:tableStyleId>
              </a:tblPr>
              <a:tblGrid>
                <a:gridCol w="3167460"/>
                <a:gridCol w="1584126"/>
                <a:gridCol w="1584126"/>
              </a:tblGrid>
              <a:tr h="236775">
                <a:tc>
                  <a:txBody>
                    <a:bodyPr vert="horz" wrap="square"/>
                    <a:lstStyle/>
                    <a:p>
                      <a:pPr algn="ctr"/>
                      <a:r>
                        <a:rPr lang="en-US" altLang="zh-CN" sz="1100" smtClean="0">
                          <a:solidFill>
                            <a:schemeClr val="tx1"/>
                          </a:solidFill>
                          <a:latin typeface="+mj-lt"/>
                        </a:rPr>
                        <a:t>CAGR </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2009-E2013</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E2013-E2017</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22%</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15%</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5%</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3%</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r>
                        <a:rPr lang="en-US" altLang="zh-CN" sz="1100" smtClean="0">
                          <a:solidFill>
                            <a:schemeClr val="tx1"/>
                          </a:solidFill>
                          <a:latin typeface="+mj-lt"/>
                        </a:rPr>
                        <a:t>      Retail</a:t>
                      </a:r>
                      <a:r>
                        <a:rPr lang="en-US" altLang="zh-CN" sz="1100" baseline="0" smtClean="0">
                          <a:solidFill>
                            <a:schemeClr val="tx1"/>
                          </a:solidFill>
                          <a:latin typeface="+mj-lt"/>
                        </a:rPr>
                        <a:t> pharmacy – Cartridge/Penfill</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12%</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5%</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36775">
                <a:tc>
                  <a:txBody>
                    <a:bodyPr vert="horz" wrap="square"/>
                    <a:lstStyle/>
                    <a:p>
                      <a:r>
                        <a:rPr lang="en-US" altLang="zh-CN" sz="1100" smtClean="0">
                          <a:solidFill>
                            <a:schemeClr val="tx1"/>
                          </a:solidFill>
                          <a:latin typeface="+mj-lt"/>
                        </a:rPr>
                        <a:t>      Retail pharmacy - Vial</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-11%</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en-US" altLang="zh-CN" sz="1100" smtClean="0">
                          <a:solidFill>
                            <a:schemeClr val="tx1"/>
                          </a:solidFill>
                          <a:latin typeface="+mj-lt"/>
                        </a:rPr>
                        <a:t>-16%</a:t>
                      </a:r>
                      <a:endParaRPr lang="zh-CN" altLang="en-US" sz="1100">
                        <a:solidFill>
                          <a:schemeClr val="tx1"/>
                        </a:solidFill>
                        <a:latin typeface="+mj-lt"/>
                      </a:endParaRPr>
                    </a:p>
                  </a:txBody>
                  <a:tcPr marL="36000" marR="3600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cxnSp>
        <p:nvCxnSpPr>
          <p:cNvPr id="252" name="直接箭头连接符 251"/>
          <p:cNvCxnSpPr/>
          <p:nvPr>
            <p:custDataLst>
              <p:tags r:id="rId44"/>
            </p:custDataLst>
          </p:nvPr>
        </p:nvCxnSpPr>
        <p:spPr>
          <a:xfrm flipV="1">
            <a:off x="1295399" y="2564904"/>
            <a:ext cx="4360520" cy="634367"/>
          </a:xfrm>
          <a:prstGeom prst="straightConnector1">
            <a:avLst/>
          </a:prstGeom>
          <a:ln>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53" name="TextBox 252"/>
          <p:cNvSpPr txBox="1"/>
          <p:nvPr>
            <p:custDataLst>
              <p:tags r:id="rId45"/>
            </p:custDataLst>
          </p:nvPr>
        </p:nvSpPr>
        <p:spPr>
          <a:xfrm>
            <a:off x="2395470" y="2422525"/>
            <a:ext cx="1609856" cy="430887"/>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i="1" smtClean="0">
                <a:solidFill>
                  <a:srgbClr val="00B0F0"/>
                </a:solidFill>
                <a:latin typeface="+mj-lt"/>
              </a:rPr>
              <a:t>CAGR (2010-2013): 18% </a:t>
            </a:r>
            <a:endParaRPr lang="zh-CN" altLang="en-US" sz="1050" i="1">
              <a:solidFill>
                <a:srgbClr val="00B0F0"/>
              </a:solidFill>
              <a:latin typeface="+mj-lt"/>
            </a:endParaRPr>
          </a:p>
        </p:txBody>
      </p:sp>
      <p:sp>
        <p:nvSpPr>
          <p:cNvPr id="254" name="TextBox 253"/>
          <p:cNvSpPr txBox="1"/>
          <p:nvPr>
            <p:custDataLst>
              <p:tags r:id="rId46"/>
            </p:custDataLst>
          </p:nvPr>
        </p:nvSpPr>
        <p:spPr>
          <a:xfrm>
            <a:off x="5673080" y="1734924"/>
            <a:ext cx="2279650"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i="1" smtClean="0">
                <a:solidFill>
                  <a:srgbClr val="00528A"/>
                </a:solidFill>
                <a:latin typeface="+mj-lt"/>
              </a:rPr>
              <a:t>CAGR (E2014-E2017): 12%* </a:t>
            </a:r>
            <a:endParaRPr lang="zh-CN" altLang="en-US" sz="1050" i="1">
              <a:solidFill>
                <a:srgbClr val="00528A"/>
              </a:solidFill>
              <a:latin typeface="+mj-lt"/>
            </a:endParaRPr>
          </a:p>
        </p:txBody>
      </p:sp>
      <p:cxnSp>
        <p:nvCxnSpPr>
          <p:cNvPr id="255" name="直接箭头连接符 254"/>
          <p:cNvCxnSpPr/>
          <p:nvPr>
            <p:custDataLst>
              <p:tags r:id="rId47"/>
            </p:custDataLst>
          </p:nvPr>
        </p:nvCxnSpPr>
        <p:spPr>
          <a:xfrm flipV="1">
            <a:off x="7285037" y="1628775"/>
            <a:ext cx="817563" cy="634045"/>
          </a:xfrm>
          <a:prstGeom prst="straightConnector1">
            <a:avLst/>
          </a:prstGeom>
          <a:ln>
            <a:solidFill>
              <a:schemeClr val="tx2">
                <a:lumMod val="75000"/>
                <a:lumOff val="25000"/>
              </a:schemeClr>
            </a:solidFill>
            <a:tailEnd type="arrow"/>
          </a:ln>
        </p:spPr>
        <p:style>
          <a:lnRef idx="1">
            <a:schemeClr val="accent1"/>
          </a:lnRef>
          <a:fillRef idx="0">
            <a:schemeClr val="accent1"/>
          </a:fillRef>
          <a:effectRef idx="0">
            <a:schemeClr val="accent1"/>
          </a:effectRef>
          <a:fontRef idx="minor">
            <a:schemeClr val="tx1"/>
          </a:fontRef>
        </p:style>
      </p:cxnSp>
      <p:sp>
        <p:nvSpPr>
          <p:cNvPr id="257" name="TextBox 256"/>
          <p:cNvSpPr txBox="1"/>
          <p:nvPr>
            <p:custDataLst>
              <p:tags r:id="rId48"/>
            </p:custDataLst>
          </p:nvPr>
        </p:nvSpPr>
        <p:spPr>
          <a:xfrm>
            <a:off x="423862" y="1700212"/>
            <a:ext cx="179647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Million, Volume (</a:t>
            </a:r>
            <a:r>
              <a:rPr lang="zh-CN" altLang="en-US" sz="1100" smtClean="0">
                <a:latin typeface="+mj-lt"/>
              </a:rPr>
              <a:t>支数</a:t>
            </a:r>
            <a:r>
              <a:rPr lang="en-US" altLang="zh-CN" sz="1100" smtClean="0">
                <a:latin typeface="+mj-lt"/>
              </a:rPr>
              <a:t>)</a:t>
            </a:r>
            <a:endParaRPr lang="zh-CN" altLang="en-US" sz="1100">
              <a:latin typeface="+mj-lt"/>
            </a:endParaRPr>
          </a:p>
        </p:txBody>
      </p:sp>
      <p:sp>
        <p:nvSpPr>
          <p:cNvPr id="258" name="Text Box 5"/>
          <p:cNvSpPr txBox="1">
            <a:spLocks noChangeArrowheads="1"/>
          </p:cNvSpPr>
          <p:nvPr>
            <p:custDataLst>
              <p:tags r:id="rId49"/>
            </p:custDataLst>
          </p:nvPr>
        </p:nvSpPr>
        <p:spPr bwMode="auto">
          <a:xfrm>
            <a:off x="415925" y="6019800"/>
            <a:ext cx="8997628" cy="207749"/>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ts val="900"/>
              </a:lnSpc>
              <a:spcBef>
                <a:spcPct val="0"/>
              </a:spcBef>
            </a:pPr>
            <a:r>
              <a:rPr lang="en-US" altLang="zh-CN" sz="1000" i="1" smtClean="0">
                <a:latin typeface="Verdana" pitchFamily="34" charset="0"/>
              </a:rPr>
              <a:t>Note: * The growth rate of insulin volumes will be a bit slower than sales value, as the unit cost of insulin is increasing</a:t>
            </a:r>
            <a:endParaRPr lang="en-US" altLang="zh-CN" sz="1000" i="1">
              <a:latin typeface="Verdana" pitchFamily="34" charset="0"/>
            </a:endParaRPr>
          </a:p>
        </p:txBody>
      </p:sp>
      <p:sp>
        <p:nvSpPr>
          <p:cNvPr id="259" name="Footer Placeholder 3"/>
          <p:cNvSpPr>
            <a:spLocks noGrp="1"/>
          </p:cNvSpPr>
          <p:nvPr>
            <p:ph type="ftr" sz="quarter" idx="3"/>
            <p:custDataLst>
              <p:tags r:id="rId50"/>
            </p:custDataLst>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29</a:t>
            </a:fld>
            <a:endParaRPr lang="en-US" altLang="en-US">
              <a:solidFill>
                <a:srgbClr val="002868"/>
              </a:solidFill>
            </a:endParaRPr>
          </a:p>
        </p:txBody>
      </p:sp>
      <p:sp>
        <p:nvSpPr>
          <p:cNvPr id="260" name="Text Box 5"/>
          <p:cNvSpPr txBox="1">
            <a:spLocks noChangeArrowheads="1"/>
          </p:cNvSpPr>
          <p:nvPr>
            <p:custDataLst>
              <p:tags r:id="rId51"/>
            </p:custDataLst>
          </p:nvPr>
        </p:nvSpPr>
        <p:spPr bwMode="auto">
          <a:xfrm>
            <a:off x="404304" y="6644976"/>
            <a:ext cx="7560840"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BD Internal interviews, previous studies insights, secondary research</a:t>
            </a:r>
          </a:p>
        </p:txBody>
      </p:sp>
      <p:sp>
        <p:nvSpPr>
          <p:cNvPr id="261" name="Text Box 5"/>
          <p:cNvSpPr txBox="1">
            <a:spLocks noChangeArrowheads="1"/>
          </p:cNvSpPr>
          <p:nvPr>
            <p:custDataLst>
              <p:tags r:id="rId52"/>
            </p:custDataLst>
          </p:nvPr>
        </p:nvSpPr>
        <p:spPr bwMode="auto">
          <a:xfrm>
            <a:off x="404304" y="6512574"/>
            <a:ext cx="5337175" cy="246221"/>
          </a:xfrm>
          <a:prstGeom prst="rect">
            <a:avLst/>
          </a:prstGeom>
          <a:noFill/>
          <a:ln w="9525" algn="ctr">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smtClean="0">
                <a:latin typeface="Verdana" pitchFamily="34" charset="0"/>
              </a:rPr>
              <a:t>Note: National PharmaTrend data was available from 2012</a:t>
            </a:r>
            <a:endParaRPr lang="en-US" altLang="zh-CN" sz="1000" i="1">
              <a:latin typeface="Verdana" pitchFamily="34" charset="0"/>
            </a:endParaRPr>
          </a:p>
        </p:txBody>
      </p:sp>
      <p:cxnSp>
        <p:nvCxnSpPr>
          <p:cNvPr id="108" name="直接箭头连接符 107"/>
          <p:cNvCxnSpPr>
            <a:endCxn id="214" idx="1"/>
          </p:cNvCxnSpPr>
          <p:nvPr>
            <p:custDataLst>
              <p:tags r:id="rId53"/>
            </p:custDataLst>
          </p:nvPr>
        </p:nvCxnSpPr>
        <p:spPr>
          <a:xfrm flipV="1">
            <a:off x="6057900" y="2244725"/>
            <a:ext cx="922337" cy="245110"/>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1" name="TextBox 110"/>
          <p:cNvSpPr txBox="1"/>
          <p:nvPr>
            <p:custDataLst>
              <p:tags r:id="rId54"/>
            </p:custDataLst>
          </p:nvPr>
        </p:nvSpPr>
        <p:spPr>
          <a:xfrm>
            <a:off x="4376936" y="2166937"/>
            <a:ext cx="2414588" cy="253916"/>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r"/>
            <a:r>
              <a:rPr lang="en-US" altLang="zh-CN" sz="1050" i="1" smtClean="0">
                <a:solidFill>
                  <a:srgbClr val="C00000"/>
                </a:solidFill>
                <a:latin typeface="+mj-lt"/>
              </a:rPr>
              <a:t>CAGR (2013-E2014): 16%* </a:t>
            </a:r>
            <a:endParaRPr lang="zh-CN" altLang="en-US" sz="1050" i="1">
              <a:solidFill>
                <a:srgbClr val="C00000"/>
              </a:solidFill>
              <a:latin typeface="+mj-lt"/>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对象 10" hidden="1"/>
          <p:cNvGraphicFramePr>
            <a:graphicFrameLocks noChangeAspect="1"/>
          </p:cNvGraphicFramePr>
          <p:nvPr>
            <p:custDataLst>
              <p:tags r:id="rId2"/>
            </p:custDataLst>
          </p:nvPr>
        </p:nvGraphicFramePr>
        <p:xfrm>
          <a:off x="0" y="0"/>
          <a:ext cx="158750" cy="158750"/>
        </p:xfrm>
        <a:graphic>
          <a:graphicData uri="http://schemas.openxmlformats.org/presentationml/2006/ole">
            <mc:AlternateContent>
              <mc:Choice xmlns:v="urn:schemas-microsoft-com:vml" Requires="v">
                <p:oleObj spid="_x0000_s1060" name="think-cell Slide" r:id="rId3" imgW="476" imgH="476" progId="TCLayout.ActiveDocument.1">
                  <p:embed/>
                </p:oleObj>
              </mc:Choice>
              <mc:Fallback>
                <p:oleObj name="think-cell Slide" r:id="rId3" imgW="476" imgH="476"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0" y="0"/>
                        <a:ext cx="158750" cy="158750"/>
                      </a:xfrm>
                      <a:prstGeom prst="rect">
                        <a:avLst/>
                      </a:prstGeom>
                      <a:noFill/>
                    </p:spPr>
                  </p:pic>
                </p:oleObj>
              </mc:Fallback>
            </mc:AlternateContent>
          </a:graphicData>
        </a:graphic>
      </p:graphicFrame>
      <p:sp>
        <p:nvSpPr>
          <p:cNvPr id="7" name="矩形 6" hidden="1"/>
          <p:cNvSpPr/>
          <p:nvPr>
            <p:custDataLst>
              <p:tags r:id="rId5"/>
            </p:custDataLst>
          </p:nvPr>
        </p:nvSpPr>
        <p:spPr bwMode="auto">
          <a:xfrm>
            <a:off x="0" y="0"/>
            <a:ext cx="158750" cy="158750"/>
          </a:xfrm>
          <a:prstGeom prst="rect">
            <a:avLst/>
          </a:prstGeom>
          <a:solidFill>
            <a:srgbClr val="FFFF0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1100" smtClean="0">
              <a:latin typeface="Verdana"/>
              <a:sym typeface="Verdana"/>
            </a:endParaRPr>
          </a:p>
        </p:txBody>
      </p:sp>
      <p:sp>
        <p:nvSpPr>
          <p:cNvPr id="4" name="页脚占位符 3"/>
          <p:cNvSpPr>
            <a:spLocks noGrp="1"/>
          </p:cNvSpPr>
          <p:nvPr>
            <p:ph type="ftr" sz="quarter" idx="3"/>
            <p:custDataLst>
              <p:tags r:id="rId6"/>
            </p:custDataLst>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30</a:t>
            </a:fld>
            <a:endParaRPr lang="en-US" altLang="en-US">
              <a:solidFill>
                <a:srgbClr val="002868"/>
              </a:solidFill>
            </a:endParaRPr>
          </a:p>
        </p:txBody>
      </p:sp>
      <p:sp>
        <p:nvSpPr>
          <p:cNvPr id="6" name="矩形 5"/>
          <p:cNvSpPr/>
          <p:nvPr>
            <p:custDataLst>
              <p:tags r:id="rId7"/>
            </p:custDataLst>
          </p:nvPr>
        </p:nvSpPr>
        <p:spPr>
          <a:xfrm>
            <a:off x="968764" y="1050925"/>
            <a:ext cx="7454285" cy="692497"/>
          </a:xfrm>
          <a:prstGeom prst="rect">
            <a:avLst/>
          </a:prstGeom>
        </p:spPr>
        <p:txBody>
          <a:bodyPr wrap="non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Cartridge/Penfill Volumes Development in the Future 5 years by Insulin Type</a:t>
            </a:r>
          </a:p>
          <a:p>
            <a:pPr algn="ctr">
              <a:defRPr sz="1200" b="1" i="0" u="none" strike="noStrike" kern="1200" baseline="0">
                <a:solidFill>
                  <a:srgbClr val="111111"/>
                </a:solidFill>
                <a:latin typeface="+mn-lt"/>
                <a:ea typeface="+mn-ea"/>
                <a:cs typeface="+mn-cs"/>
              </a:defRPr>
            </a:pPr>
            <a:r>
              <a:rPr lang="en-US" altLang="zh-CN" sz="1300" b="1" smtClean="0">
                <a:solidFill>
                  <a:srgbClr val="111111"/>
                </a:solidFill>
              </a:rPr>
              <a:t>(Estimation for 2013-2017)</a:t>
            </a:r>
          </a:p>
          <a:p>
            <a:pPr algn="ctr">
              <a:defRPr sz="1200" b="1" i="0" u="none" strike="noStrike" kern="1200" baseline="0">
                <a:solidFill>
                  <a:srgbClr val="111111"/>
                </a:solidFill>
                <a:latin typeface="+mn-lt"/>
                <a:ea typeface="+mn-ea"/>
                <a:cs typeface="+mn-cs"/>
              </a:defRPr>
            </a:pPr>
            <a:endParaRPr lang="zh-CN" altLang="en-US" sz="1300" b="1">
              <a:solidFill>
                <a:srgbClr val="111111"/>
              </a:solidFill>
            </a:endParaRPr>
          </a:p>
        </p:txBody>
      </p:sp>
      <p:graphicFrame>
        <p:nvGraphicFramePr>
          <p:cNvPr id="26" name="对象 25"/>
          <p:cNvGraphicFramePr>
            <a:graphicFrameLocks noChangeAspect="1"/>
          </p:cNvGraphicFramePr>
          <p:nvPr>
            <p:custDataLst>
              <p:tags r:id="rId8"/>
            </p:custDataLst>
          </p:nvPr>
        </p:nvGraphicFramePr>
        <p:xfrm>
          <a:off x="242887" y="2057400"/>
          <a:ext cx="6286500" cy="3333750"/>
        </p:xfrm>
        <a:graphic>
          <a:graphicData uri="http://schemas.openxmlformats.org/presentationml/2006/ole">
            <mc:AlternateContent>
              <mc:Choice xmlns:v="urn:schemas-microsoft-com:vml" Requires="v">
                <p:oleObj spid="_x0000_s1061" name="图表" r:id="rId9" imgW="6286500" imgH="3333750" progId="MSGraph.Chart.8">
                  <p:embed/>
                </p:oleObj>
              </mc:Choice>
              <mc:Fallback>
                <p:oleObj name="图表" r:id="rId9" imgW="6286500" imgH="3333750" progId="MSGraph.Chart.8">
                  <p:embed/>
                  <p:pic>
                    <p:nvPicPr>
                      <p:cNvPr id="0" name="OLE substitute image"/>
                      <p:cNvPicPr/>
                      <p:nvPr/>
                    </p:nvPicPr>
                    <p:blipFill>
                      <a:blip r:embed="rId10">
                        <a:extLst>
                          <a:ext uri="{28A0092B-C50C-407E-A947-70E740481C1C}">
                            <a14:useLocalDpi xmlns:a14="http://schemas.microsoft.com/office/drawing/2010/main" val="0"/>
                          </a:ext>
                        </a:extLst>
                      </a:blip>
                      <a:stretch>
                        <a:fillRect/>
                      </a:stretch>
                    </p:blipFill>
                    <p:spPr>
                      <a:xfrm>
                        <a:off x="242887" y="2057400"/>
                        <a:ext cx="6286500" cy="3333750"/>
                      </a:xfrm>
                      <a:prstGeom prst="rect">
                        <a:avLst/>
                      </a:prstGeom>
                      <a:noFill/>
                    </p:spPr>
                  </p:pic>
                </p:oleObj>
              </mc:Fallback>
            </mc:AlternateContent>
          </a:graphicData>
        </a:graphic>
      </p:graphicFrame>
      <p:sp>
        <p:nvSpPr>
          <p:cNvPr id="29" name="矩形 28"/>
          <p:cNvSpPr/>
          <p:nvPr>
            <p:custDataLst>
              <p:tags r:id="rId11"/>
            </p:custDataLst>
          </p:nvPr>
        </p:nvSpPr>
        <p:spPr bwMode="gray">
          <a:xfrm>
            <a:off x="5632450" y="40782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3E5B408-1688-46D7-939B-59B4780BC32C}" type="datetime'''''''''''''''''''''''6''''''''''''''''''''''''''''''''9''''%'">
              <a:rPr lang="en-US" altLang="zh-CN" sz="1100" smtClean="0">
                <a:solidFill>
                  <a:schemeClr val="bg1"/>
                </a:solidFill>
                <a:latin typeface="Verdana"/>
                <a:sym typeface="Verdana"/>
              </a:rPr>
              <a:pPr algn="ctr"/>
              <a:t>69%</a:t>
            </a:fld>
            <a:endParaRPr lang="en-US" altLang="zh-CN" sz="1100" smtClean="0">
              <a:solidFill>
                <a:schemeClr val="bg1"/>
              </a:solidFill>
              <a:latin typeface="Verdana"/>
              <a:sym typeface="Verdana"/>
            </a:endParaRPr>
          </a:p>
        </p:txBody>
      </p:sp>
      <p:sp>
        <p:nvSpPr>
          <p:cNvPr id="27" name="矩形 26"/>
          <p:cNvSpPr/>
          <p:nvPr>
            <p:custDataLst>
              <p:tags r:id="rId12"/>
            </p:custDataLst>
          </p:nvPr>
        </p:nvSpPr>
        <p:spPr bwMode="auto">
          <a:xfrm>
            <a:off x="5567362" y="54244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0A08A48-CD57-4045-8CAB-698D4D445318}" type="datetime'''''''''E''''''''''''''''''''''''''''''''20''''''1''''''7'''">
              <a:rPr lang="en-US" altLang="zh-CN" sz="1200" smtClean="0">
                <a:solidFill>
                  <a:schemeClr val="tx1"/>
                </a:solidFill>
                <a:latin typeface="Verdana"/>
                <a:sym typeface="Verdana"/>
              </a:rPr>
              <a:pPr algn="ctr"/>
              <a:t>E2017</a:t>
            </a:fld>
            <a:endParaRPr lang="en-US" altLang="zh-CN" sz="1200" smtClean="0">
              <a:solidFill>
                <a:schemeClr val="tx1"/>
              </a:solidFill>
              <a:latin typeface="Verdana"/>
              <a:sym typeface="Verdana"/>
            </a:endParaRPr>
          </a:p>
        </p:txBody>
      </p:sp>
      <p:sp>
        <p:nvSpPr>
          <p:cNvPr id="28" name="矩形 27"/>
          <p:cNvSpPr/>
          <p:nvPr>
            <p:custDataLst>
              <p:tags r:id="rId13"/>
            </p:custDataLst>
          </p:nvPr>
        </p:nvSpPr>
        <p:spPr bwMode="auto">
          <a:xfrm>
            <a:off x="5649912" y="1944687"/>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19C2077-C66A-4B9B-9177-9EC6D5D494C2}" type="datetime'''''''''''''''''''''''''1''''8''''''5'''''">
              <a:rPr lang="en-US" altLang="zh-CN" sz="1200" smtClean="0">
                <a:solidFill>
                  <a:schemeClr val="tx1"/>
                </a:solidFill>
                <a:latin typeface="Verdana"/>
                <a:sym typeface="Verdana"/>
              </a:rPr>
              <a:pPr algn="ctr"/>
              <a:t>185</a:t>
            </a:fld>
            <a:endParaRPr lang="en-US" altLang="zh-CN" sz="1200" smtClean="0">
              <a:solidFill>
                <a:schemeClr val="tx1"/>
              </a:solidFill>
              <a:latin typeface="Verdana"/>
              <a:sym typeface="Verdana"/>
            </a:endParaRPr>
          </a:p>
        </p:txBody>
      </p:sp>
      <p:sp>
        <p:nvSpPr>
          <p:cNvPr id="30" name="矩形 29"/>
          <p:cNvSpPr/>
          <p:nvPr>
            <p:custDataLst>
              <p:tags r:id="rId14"/>
            </p:custDataLst>
          </p:nvPr>
        </p:nvSpPr>
        <p:spPr bwMode="auto">
          <a:xfrm>
            <a:off x="5632450" y="27924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27A59DA-B249-4CF9-85CA-5265981EB6B7}" type="datetime'''''''''''''''''1''''4''''''''''''''''%'''''''''''">
              <a:rPr lang="en-US" altLang="zh-CN" sz="1100" smtClean="0">
                <a:solidFill>
                  <a:schemeClr val="tx1"/>
                </a:solidFill>
                <a:latin typeface="Verdana"/>
                <a:sym typeface="Verdana"/>
              </a:rPr>
              <a:pPr algn="ctr"/>
              <a:t>14%</a:t>
            </a:fld>
            <a:endParaRPr lang="en-US" altLang="zh-CN" sz="1100" smtClean="0">
              <a:solidFill>
                <a:schemeClr val="tx1"/>
              </a:solidFill>
              <a:latin typeface="Verdana"/>
              <a:sym typeface="Verdana"/>
            </a:endParaRPr>
          </a:p>
        </p:txBody>
      </p:sp>
      <p:sp>
        <p:nvSpPr>
          <p:cNvPr id="31" name="矩形 30"/>
          <p:cNvSpPr/>
          <p:nvPr>
            <p:custDataLst>
              <p:tags r:id="rId15"/>
            </p:custDataLst>
          </p:nvPr>
        </p:nvSpPr>
        <p:spPr bwMode="auto">
          <a:xfrm>
            <a:off x="5676900" y="2520950"/>
            <a:ext cx="277812" cy="168275"/>
          </a:xfrm>
          <a:prstGeom prst="rect">
            <a:avLst/>
          </a:prstGeom>
          <a:solidFill>
            <a:srgbClr val="A0D9E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A902A7A-9E65-458F-9CAD-09440C5E58A4}" type="datetime'''''''''''3''''''''''''''''''''%'''''''''''''''''''''''''">
              <a:rPr lang="en-US" altLang="zh-CN" sz="1100" smtClean="0">
                <a:solidFill>
                  <a:schemeClr val="tx1"/>
                </a:solidFill>
                <a:latin typeface="Verdana"/>
                <a:sym typeface="Verdana"/>
              </a:rPr>
              <a:pPr algn="ctr"/>
              <a:t>3%</a:t>
            </a:fld>
            <a:endParaRPr lang="en-US" altLang="zh-CN" sz="1100" smtClean="0">
              <a:solidFill>
                <a:schemeClr val="tx1"/>
              </a:solidFill>
              <a:latin typeface="Verdana"/>
              <a:sym typeface="Verdana"/>
            </a:endParaRPr>
          </a:p>
        </p:txBody>
      </p:sp>
      <p:sp>
        <p:nvSpPr>
          <p:cNvPr id="32" name="矩形 31"/>
          <p:cNvSpPr/>
          <p:nvPr>
            <p:custDataLst>
              <p:tags r:id="rId16"/>
            </p:custDataLst>
          </p:nvPr>
        </p:nvSpPr>
        <p:spPr bwMode="auto">
          <a:xfrm>
            <a:off x="5632450" y="22685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018AAEF-C3F5-487F-AE59-A3F5A1532C0F}" type="datetime'''''''''''''''''''''''1''''''3''''''''''''''''%'''">
              <a:rPr lang="en-US" altLang="zh-CN" sz="1100" smtClean="0">
                <a:solidFill>
                  <a:schemeClr val="tx1"/>
                </a:solidFill>
                <a:latin typeface="Verdana"/>
                <a:sym typeface="Verdana"/>
              </a:rPr>
              <a:pPr algn="ctr"/>
              <a:t>13%</a:t>
            </a:fld>
            <a:endParaRPr lang="en-US" altLang="zh-CN" sz="1100" smtClean="0">
              <a:solidFill>
                <a:schemeClr val="tx1"/>
              </a:solidFill>
              <a:latin typeface="Verdana"/>
              <a:sym typeface="Verdana"/>
            </a:endParaRPr>
          </a:p>
        </p:txBody>
      </p:sp>
      <p:sp>
        <p:nvSpPr>
          <p:cNvPr id="33" name="矩形 32"/>
          <p:cNvSpPr/>
          <p:nvPr>
            <p:custDataLst>
              <p:tags r:id="rId17"/>
            </p:custDataLst>
          </p:nvPr>
        </p:nvSpPr>
        <p:spPr bwMode="auto">
          <a:xfrm>
            <a:off x="4348162" y="54244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4A2F3A7-F530-4B86-8D9B-B06047CDA017}" type="datetime'''''''E''''20''''''''''''''''''''''''''''1''''6'''''">
              <a:rPr lang="en-US" altLang="zh-CN" sz="1200" smtClean="0">
                <a:solidFill>
                  <a:schemeClr val="tx1"/>
                </a:solidFill>
                <a:latin typeface="Verdana"/>
                <a:sym typeface="Verdana"/>
              </a:rPr>
              <a:pPr algn="ctr"/>
              <a:t>E2016</a:t>
            </a:fld>
            <a:endParaRPr lang="en-US" altLang="zh-CN" sz="1200" smtClean="0">
              <a:solidFill>
                <a:schemeClr val="tx1"/>
              </a:solidFill>
              <a:latin typeface="Verdana"/>
              <a:sym typeface="Verdana"/>
            </a:endParaRPr>
          </a:p>
        </p:txBody>
      </p:sp>
      <p:sp>
        <p:nvSpPr>
          <p:cNvPr id="34" name="矩形 33"/>
          <p:cNvSpPr/>
          <p:nvPr>
            <p:custDataLst>
              <p:tags r:id="rId18"/>
            </p:custDataLst>
          </p:nvPr>
        </p:nvSpPr>
        <p:spPr bwMode="auto">
          <a:xfrm>
            <a:off x="4430712" y="2316162"/>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4749102-80B1-4CD3-90AF-91EA21CA739A}" type="datetime'''''1''''''''''''''''''''''''''''''''''6''''''''''''''''''3'''">
              <a:rPr lang="en-US" altLang="zh-CN" sz="1200" smtClean="0">
                <a:solidFill>
                  <a:schemeClr val="tx1"/>
                </a:solidFill>
                <a:latin typeface="Verdana"/>
                <a:sym typeface="Verdana"/>
              </a:rPr>
              <a:pPr algn="ctr"/>
              <a:t>163</a:t>
            </a:fld>
            <a:endParaRPr lang="en-US" altLang="zh-CN" sz="1200" smtClean="0">
              <a:solidFill>
                <a:schemeClr val="tx1"/>
              </a:solidFill>
              <a:latin typeface="Verdana"/>
              <a:sym typeface="Verdana"/>
            </a:endParaRPr>
          </a:p>
        </p:txBody>
      </p:sp>
      <p:sp>
        <p:nvSpPr>
          <p:cNvPr id="35" name="矩形 34"/>
          <p:cNvSpPr/>
          <p:nvPr>
            <p:custDataLst>
              <p:tags r:id="rId19"/>
            </p:custDataLst>
          </p:nvPr>
        </p:nvSpPr>
        <p:spPr bwMode="gray">
          <a:xfrm>
            <a:off x="4413250" y="418306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5510865-5F7A-4042-B307-B8ACD32ABADF}" type="datetime'''''''7''''''1''''''''''''%'''''''">
              <a:rPr lang="en-US" altLang="zh-CN" sz="1100" smtClean="0">
                <a:solidFill>
                  <a:schemeClr val="bg1"/>
                </a:solidFill>
                <a:latin typeface="Verdana"/>
                <a:sym typeface="Verdana"/>
              </a:rPr>
              <a:pPr algn="ctr"/>
              <a:t>71%</a:t>
            </a:fld>
            <a:endParaRPr lang="en-US" altLang="zh-CN" sz="1100" smtClean="0">
              <a:solidFill>
                <a:schemeClr val="bg1"/>
              </a:solidFill>
              <a:latin typeface="Verdana"/>
              <a:sym typeface="Verdana"/>
            </a:endParaRPr>
          </a:p>
        </p:txBody>
      </p:sp>
      <p:sp>
        <p:nvSpPr>
          <p:cNvPr id="36" name="矩形 35"/>
          <p:cNvSpPr/>
          <p:nvPr>
            <p:custDataLst>
              <p:tags r:id="rId20"/>
            </p:custDataLst>
          </p:nvPr>
        </p:nvSpPr>
        <p:spPr bwMode="auto">
          <a:xfrm>
            <a:off x="4413250" y="30495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1EE92EA-ED57-4437-87B4-C93628E9BDEF}" type="datetime'''''''''''''''''''1''''''''''''''3''''''''''''''''''''''%'''">
              <a:rPr lang="en-US" altLang="zh-CN" sz="1100" smtClean="0">
                <a:solidFill>
                  <a:schemeClr val="tx1"/>
                </a:solidFill>
                <a:latin typeface="Verdana"/>
                <a:sym typeface="Verdana"/>
              </a:rPr>
              <a:pPr algn="ctr"/>
              <a:t>13%</a:t>
            </a:fld>
            <a:endParaRPr lang="en-US" altLang="zh-CN" sz="1100" smtClean="0">
              <a:solidFill>
                <a:schemeClr val="tx1"/>
              </a:solidFill>
              <a:latin typeface="Verdana"/>
              <a:sym typeface="Verdana"/>
            </a:endParaRPr>
          </a:p>
        </p:txBody>
      </p:sp>
      <p:sp>
        <p:nvSpPr>
          <p:cNvPr id="37" name="矩形 36"/>
          <p:cNvSpPr/>
          <p:nvPr>
            <p:custDataLst>
              <p:tags r:id="rId21"/>
            </p:custDataLst>
          </p:nvPr>
        </p:nvSpPr>
        <p:spPr bwMode="auto">
          <a:xfrm>
            <a:off x="4457700" y="2830512"/>
            <a:ext cx="277812" cy="168275"/>
          </a:xfrm>
          <a:prstGeom prst="rect">
            <a:avLst/>
          </a:prstGeom>
          <a:solidFill>
            <a:srgbClr val="A0D9E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7754A5C6-6385-46C4-B0B6-B3CEFDD9E04E}" type="datetime'''4''''''''%'''''''''">
              <a:rPr lang="en-US" altLang="zh-CN" sz="1100" smtClean="0">
                <a:solidFill>
                  <a:schemeClr val="tx1"/>
                </a:solidFill>
                <a:latin typeface="Verdana"/>
                <a:sym typeface="Verdana"/>
              </a:rPr>
              <a:pPr algn="ctr"/>
              <a:t>4%</a:t>
            </a:fld>
            <a:endParaRPr lang="en-US" altLang="zh-CN" sz="1100" smtClean="0">
              <a:solidFill>
                <a:schemeClr val="tx1"/>
              </a:solidFill>
              <a:latin typeface="Verdana"/>
              <a:sym typeface="Verdana"/>
            </a:endParaRPr>
          </a:p>
        </p:txBody>
      </p:sp>
      <p:sp>
        <p:nvSpPr>
          <p:cNvPr id="38" name="矩形 37"/>
          <p:cNvSpPr/>
          <p:nvPr>
            <p:custDataLst>
              <p:tags r:id="rId22"/>
            </p:custDataLst>
          </p:nvPr>
        </p:nvSpPr>
        <p:spPr bwMode="auto">
          <a:xfrm>
            <a:off x="4413250" y="26114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512B85BD-24D6-44AB-A859-434B5DDE9D45}" type="datetime'''''''''1''''''''''''''''''''''''''''''''''''''''2''%'''''''''">
              <a:rPr lang="en-US" altLang="zh-CN" sz="1100" smtClean="0">
                <a:solidFill>
                  <a:schemeClr val="tx1"/>
                </a:solidFill>
                <a:latin typeface="Verdana"/>
                <a:sym typeface="Verdana"/>
              </a:rPr>
              <a:pPr algn="ctr"/>
              <a:t>12%</a:t>
            </a:fld>
            <a:endParaRPr lang="en-US" altLang="zh-CN" sz="1100" smtClean="0">
              <a:solidFill>
                <a:schemeClr val="tx1"/>
              </a:solidFill>
              <a:latin typeface="Verdana"/>
              <a:sym typeface="Verdana"/>
            </a:endParaRPr>
          </a:p>
        </p:txBody>
      </p:sp>
      <p:sp>
        <p:nvSpPr>
          <p:cNvPr id="39" name="矩形 38"/>
          <p:cNvSpPr/>
          <p:nvPr>
            <p:custDataLst>
              <p:tags r:id="rId23"/>
            </p:custDataLst>
          </p:nvPr>
        </p:nvSpPr>
        <p:spPr bwMode="auto">
          <a:xfrm>
            <a:off x="3133725" y="54244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46E1E3BC-7E54-42E1-9DCF-3365E0DB18D7}" type="datetime'''''''''''''''''E''''2''''''0''''1''''''''''''''''''''5'''">
              <a:rPr lang="en-US" altLang="zh-CN" sz="1200" smtClean="0">
                <a:solidFill>
                  <a:schemeClr val="tx1"/>
                </a:solidFill>
                <a:latin typeface="Verdana"/>
                <a:sym typeface="Verdana"/>
              </a:rPr>
              <a:pPr algn="ctr"/>
              <a:t>E2015</a:t>
            </a:fld>
            <a:endParaRPr lang="en-US" altLang="zh-CN" sz="1200" smtClean="0">
              <a:solidFill>
                <a:schemeClr val="tx1"/>
              </a:solidFill>
              <a:latin typeface="Verdana"/>
              <a:sym typeface="Verdana"/>
            </a:endParaRPr>
          </a:p>
        </p:txBody>
      </p:sp>
      <p:sp>
        <p:nvSpPr>
          <p:cNvPr id="40" name="矩形 39"/>
          <p:cNvSpPr/>
          <p:nvPr>
            <p:custDataLst>
              <p:tags r:id="rId24"/>
            </p:custDataLst>
          </p:nvPr>
        </p:nvSpPr>
        <p:spPr bwMode="auto">
          <a:xfrm>
            <a:off x="3216275" y="2640012"/>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6CA2EE9-F4C1-4D39-983A-8517D4D315DB}" type="datetime'''''''''''''''''''''''''''''''''1''''''''''''''4''4'''">
              <a:rPr lang="en-US" altLang="zh-CN" sz="1200" smtClean="0">
                <a:solidFill>
                  <a:schemeClr val="tx1"/>
                </a:solidFill>
                <a:latin typeface="Verdana"/>
                <a:sym typeface="Verdana"/>
              </a:rPr>
              <a:pPr algn="ctr"/>
              <a:t>144</a:t>
            </a:fld>
            <a:endParaRPr lang="en-US" altLang="zh-CN" sz="1200" smtClean="0">
              <a:solidFill>
                <a:schemeClr val="tx1"/>
              </a:solidFill>
              <a:latin typeface="Verdana"/>
              <a:sym typeface="Verdana"/>
            </a:endParaRPr>
          </a:p>
        </p:txBody>
      </p:sp>
      <p:sp>
        <p:nvSpPr>
          <p:cNvPr id="41" name="矩形 40"/>
          <p:cNvSpPr/>
          <p:nvPr>
            <p:custDataLst>
              <p:tags r:id="rId25"/>
            </p:custDataLst>
          </p:nvPr>
        </p:nvSpPr>
        <p:spPr bwMode="gray">
          <a:xfrm>
            <a:off x="3198812" y="42783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BC385E1-9458-4DF8-965B-7D5F5C74D146}" type="datetime'''''''''''''''7''2''''''''''''''''''''''%'''''''''''''''''''''">
              <a:rPr lang="en-US" altLang="zh-CN" sz="1100" smtClean="0">
                <a:solidFill>
                  <a:schemeClr val="bg1"/>
                </a:solidFill>
                <a:latin typeface="Verdana"/>
                <a:sym typeface="Verdana"/>
              </a:rPr>
              <a:pPr algn="ctr"/>
              <a:t>72%</a:t>
            </a:fld>
            <a:endParaRPr lang="en-US" altLang="zh-CN" sz="1100" smtClean="0">
              <a:solidFill>
                <a:schemeClr val="bg1"/>
              </a:solidFill>
              <a:latin typeface="Verdana"/>
              <a:sym typeface="Verdana"/>
            </a:endParaRPr>
          </a:p>
        </p:txBody>
      </p:sp>
      <p:sp>
        <p:nvSpPr>
          <p:cNvPr id="42" name="矩形 41"/>
          <p:cNvSpPr/>
          <p:nvPr>
            <p:custDataLst>
              <p:tags r:id="rId26"/>
            </p:custDataLst>
          </p:nvPr>
        </p:nvSpPr>
        <p:spPr bwMode="auto">
          <a:xfrm>
            <a:off x="3198812" y="32781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9BF75F6-53FE-4783-8C17-45BF3A04A10B}" type="datetime'''''''1''''''''''1''''''''''''''''''''%'''''''''''''''''''''''">
              <a:rPr lang="en-US" altLang="zh-CN" sz="1100" smtClean="0">
                <a:solidFill>
                  <a:schemeClr val="tx1"/>
                </a:solidFill>
                <a:latin typeface="Verdana"/>
                <a:sym typeface="Verdana"/>
              </a:rPr>
              <a:pPr algn="ctr"/>
              <a:t>11%</a:t>
            </a:fld>
            <a:endParaRPr lang="en-US" altLang="zh-CN" sz="1100" smtClean="0">
              <a:solidFill>
                <a:schemeClr val="tx1"/>
              </a:solidFill>
              <a:latin typeface="Verdana"/>
              <a:sym typeface="Verdana"/>
            </a:endParaRPr>
          </a:p>
        </p:txBody>
      </p:sp>
      <p:sp>
        <p:nvSpPr>
          <p:cNvPr id="43" name="矩形 42"/>
          <p:cNvSpPr/>
          <p:nvPr>
            <p:custDataLst>
              <p:tags r:id="rId27"/>
            </p:custDataLst>
          </p:nvPr>
        </p:nvSpPr>
        <p:spPr bwMode="auto">
          <a:xfrm>
            <a:off x="3243262" y="3097212"/>
            <a:ext cx="277812" cy="168275"/>
          </a:xfrm>
          <a:prstGeom prst="rect">
            <a:avLst/>
          </a:prstGeom>
          <a:solidFill>
            <a:srgbClr val="A0D9E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243DDCD1-0D1B-436D-AE85-DA0821EDE7BF}" type="datetime'''''''''''''''''4''''''''''''''''''''''''''''''%'">
              <a:rPr lang="en-US" altLang="zh-CN" sz="1100" smtClean="0">
                <a:solidFill>
                  <a:schemeClr val="tx1"/>
                </a:solidFill>
                <a:latin typeface="Verdana"/>
                <a:sym typeface="Verdana"/>
              </a:rPr>
              <a:pPr algn="ctr"/>
              <a:t>4%</a:t>
            </a:fld>
            <a:endParaRPr lang="en-US" altLang="zh-CN" sz="1100" smtClean="0">
              <a:solidFill>
                <a:schemeClr val="tx1"/>
              </a:solidFill>
              <a:latin typeface="Verdana"/>
              <a:sym typeface="Verdana"/>
            </a:endParaRPr>
          </a:p>
        </p:txBody>
      </p:sp>
      <p:sp>
        <p:nvSpPr>
          <p:cNvPr id="44" name="矩形 43"/>
          <p:cNvSpPr/>
          <p:nvPr>
            <p:custDataLst>
              <p:tags r:id="rId28"/>
            </p:custDataLst>
          </p:nvPr>
        </p:nvSpPr>
        <p:spPr bwMode="auto">
          <a:xfrm>
            <a:off x="3198812" y="29067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E5F4CAF-B5DD-413F-8485-F19C8434D3BD}" type="datetime'''''''''''''''''''''''1''''''''''2''''''''''%'''">
              <a:rPr lang="en-US" altLang="zh-CN" sz="1100" smtClean="0">
                <a:solidFill>
                  <a:schemeClr val="tx1"/>
                </a:solidFill>
                <a:latin typeface="Verdana"/>
                <a:sym typeface="Verdana"/>
              </a:rPr>
              <a:pPr algn="ctr"/>
              <a:t>12%</a:t>
            </a:fld>
            <a:endParaRPr lang="en-US" altLang="zh-CN" sz="1100" smtClean="0">
              <a:solidFill>
                <a:schemeClr val="tx1"/>
              </a:solidFill>
              <a:latin typeface="Verdana"/>
              <a:sym typeface="Verdana"/>
            </a:endParaRPr>
          </a:p>
        </p:txBody>
      </p:sp>
      <p:sp>
        <p:nvSpPr>
          <p:cNvPr id="45" name="矩形 44"/>
          <p:cNvSpPr/>
          <p:nvPr>
            <p:custDataLst>
              <p:tags r:id="rId29"/>
            </p:custDataLst>
          </p:nvPr>
        </p:nvSpPr>
        <p:spPr bwMode="auto">
          <a:xfrm>
            <a:off x="1919287" y="54244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028DA132-6097-46FD-98B5-923AF600644A}" type="datetime'E''2''''''''''0''''''''''''''1''''4'''''''''''''''''''">
              <a:rPr lang="en-US" altLang="zh-CN" sz="1200" smtClean="0">
                <a:solidFill>
                  <a:schemeClr val="tx1"/>
                </a:solidFill>
                <a:latin typeface="Verdana"/>
                <a:sym typeface="Verdana"/>
              </a:rPr>
              <a:pPr algn="ctr"/>
              <a:t>E2014</a:t>
            </a:fld>
            <a:endParaRPr lang="en-US" altLang="zh-CN" sz="1200" smtClean="0">
              <a:solidFill>
                <a:schemeClr val="tx1"/>
              </a:solidFill>
              <a:latin typeface="Verdana"/>
              <a:sym typeface="Verdana"/>
            </a:endParaRPr>
          </a:p>
        </p:txBody>
      </p:sp>
      <p:sp>
        <p:nvSpPr>
          <p:cNvPr id="46" name="矩形 45"/>
          <p:cNvSpPr/>
          <p:nvPr>
            <p:custDataLst>
              <p:tags r:id="rId30"/>
            </p:custDataLst>
          </p:nvPr>
        </p:nvSpPr>
        <p:spPr bwMode="auto">
          <a:xfrm>
            <a:off x="2001837" y="2916237"/>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37F1DF4-6EEC-4219-BF4C-9A2FEC534FD1}" type="datetime'''''''''1''''''''''''''''''''''''2''''''''''7'''''''''''''''''">
              <a:rPr lang="en-US" altLang="zh-CN" sz="1200" smtClean="0">
                <a:solidFill>
                  <a:schemeClr val="tx1"/>
                </a:solidFill>
                <a:latin typeface="Verdana"/>
                <a:sym typeface="Verdana"/>
              </a:rPr>
              <a:pPr algn="ctr"/>
              <a:t>127</a:t>
            </a:fld>
            <a:endParaRPr lang="en-US" altLang="zh-CN" sz="1200" smtClean="0">
              <a:solidFill>
                <a:schemeClr val="tx1"/>
              </a:solidFill>
              <a:latin typeface="Verdana"/>
              <a:sym typeface="Verdana"/>
            </a:endParaRPr>
          </a:p>
        </p:txBody>
      </p:sp>
      <p:sp>
        <p:nvSpPr>
          <p:cNvPr id="47" name="矩形 46"/>
          <p:cNvSpPr/>
          <p:nvPr>
            <p:custDataLst>
              <p:tags r:id="rId31"/>
            </p:custDataLst>
          </p:nvPr>
        </p:nvSpPr>
        <p:spPr bwMode="gray">
          <a:xfrm>
            <a:off x="1984375" y="43640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97D975B9-3D35-4BFA-9C1A-E7CEDBC8386F}" type="datetime'''''''''''''7''4''''''''''%'''''''''''''''''''''''''''''''">
              <a:rPr lang="en-US" altLang="zh-CN" sz="1100" smtClean="0">
                <a:solidFill>
                  <a:schemeClr val="bg1"/>
                </a:solidFill>
                <a:latin typeface="Verdana"/>
                <a:sym typeface="Verdana"/>
              </a:rPr>
              <a:pPr algn="ctr"/>
              <a:t>74%</a:t>
            </a:fld>
            <a:endParaRPr lang="en-US" altLang="zh-CN" sz="1100" smtClean="0">
              <a:solidFill>
                <a:schemeClr val="bg1"/>
              </a:solidFill>
              <a:latin typeface="Verdana"/>
              <a:sym typeface="Verdana"/>
            </a:endParaRPr>
          </a:p>
        </p:txBody>
      </p:sp>
      <p:sp>
        <p:nvSpPr>
          <p:cNvPr id="48" name="矩形 47"/>
          <p:cNvSpPr/>
          <p:nvPr>
            <p:custDataLst>
              <p:tags r:id="rId32"/>
            </p:custDataLst>
          </p:nvPr>
        </p:nvSpPr>
        <p:spPr bwMode="auto">
          <a:xfrm>
            <a:off x="1984375" y="3478212"/>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EC95BD8-4D07-44C0-AFF7-BDFCDC6F5EF8}" type="datetime'1''''''''''''''''0''''''''''''''''''''''''''''%'''''''''">
              <a:rPr lang="en-US" altLang="zh-CN" sz="1100" smtClean="0">
                <a:solidFill>
                  <a:schemeClr val="tx1"/>
                </a:solidFill>
                <a:latin typeface="Verdana"/>
                <a:sym typeface="Verdana"/>
              </a:rPr>
              <a:pPr algn="ctr"/>
              <a:t>10%</a:t>
            </a:fld>
            <a:endParaRPr lang="en-US" altLang="zh-CN" sz="1100" smtClean="0">
              <a:solidFill>
                <a:schemeClr val="tx1"/>
              </a:solidFill>
              <a:latin typeface="Verdana"/>
              <a:sym typeface="Verdana"/>
            </a:endParaRPr>
          </a:p>
        </p:txBody>
      </p:sp>
      <p:sp>
        <p:nvSpPr>
          <p:cNvPr id="49" name="矩形 48"/>
          <p:cNvSpPr/>
          <p:nvPr>
            <p:custDataLst>
              <p:tags r:id="rId33"/>
            </p:custDataLst>
          </p:nvPr>
        </p:nvSpPr>
        <p:spPr bwMode="auto">
          <a:xfrm>
            <a:off x="2028825" y="3330575"/>
            <a:ext cx="277812" cy="168275"/>
          </a:xfrm>
          <a:prstGeom prst="rect">
            <a:avLst/>
          </a:prstGeom>
          <a:solidFill>
            <a:srgbClr val="A0D9E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58F649D-270B-4524-87FE-9840A93CAD55}" type="datetime'''''''''''''''''''''''''''''''''''''4''''''''''%'''''''''''">
              <a:rPr lang="en-US" altLang="zh-CN" sz="1100" smtClean="0">
                <a:solidFill>
                  <a:schemeClr val="tx1"/>
                </a:solidFill>
                <a:latin typeface="Verdana"/>
                <a:sym typeface="Verdana"/>
              </a:rPr>
              <a:pPr algn="ctr"/>
              <a:t>4%</a:t>
            </a:fld>
            <a:endParaRPr lang="en-US" altLang="zh-CN" sz="1100" smtClean="0">
              <a:solidFill>
                <a:schemeClr val="tx1"/>
              </a:solidFill>
              <a:latin typeface="Verdana"/>
              <a:sym typeface="Verdana"/>
            </a:endParaRPr>
          </a:p>
        </p:txBody>
      </p:sp>
      <p:sp>
        <p:nvSpPr>
          <p:cNvPr id="50" name="矩形 49"/>
          <p:cNvSpPr/>
          <p:nvPr>
            <p:custDataLst>
              <p:tags r:id="rId34"/>
            </p:custDataLst>
          </p:nvPr>
        </p:nvSpPr>
        <p:spPr bwMode="auto">
          <a:xfrm>
            <a:off x="1984375" y="31638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3F1D576F-9F09-45A5-A57E-EFCC4E79F428}" type="datetime'''''''''''''11''''''''%'''''''''''''''''''''''''''''">
              <a:rPr lang="en-US" altLang="zh-CN" sz="1100" smtClean="0">
                <a:solidFill>
                  <a:schemeClr val="tx1"/>
                </a:solidFill>
                <a:latin typeface="Verdana"/>
                <a:sym typeface="Verdana"/>
              </a:rPr>
              <a:pPr algn="ctr"/>
              <a:t>11%</a:t>
            </a:fld>
            <a:endParaRPr lang="en-US" altLang="zh-CN" sz="1100" smtClean="0">
              <a:solidFill>
                <a:schemeClr val="tx1"/>
              </a:solidFill>
              <a:latin typeface="Verdana"/>
              <a:sym typeface="Verdana"/>
            </a:endParaRPr>
          </a:p>
        </p:txBody>
      </p:sp>
      <p:sp>
        <p:nvSpPr>
          <p:cNvPr id="51" name="矩形 50"/>
          <p:cNvSpPr/>
          <p:nvPr>
            <p:custDataLst>
              <p:tags r:id="rId35"/>
            </p:custDataLst>
          </p:nvPr>
        </p:nvSpPr>
        <p:spPr bwMode="auto">
          <a:xfrm>
            <a:off x="700087" y="5424487"/>
            <a:ext cx="4968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t"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r>
              <a:rPr lang="en-US" altLang="zh-CN" sz="1200" smtClean="0">
                <a:solidFill>
                  <a:schemeClr val="tx1"/>
                </a:solidFill>
                <a:latin typeface="Verdana"/>
                <a:sym typeface="Verdana"/>
              </a:rPr>
              <a:t>2013*</a:t>
            </a:r>
          </a:p>
        </p:txBody>
      </p:sp>
      <p:sp>
        <p:nvSpPr>
          <p:cNvPr id="52" name="矩形 51"/>
          <p:cNvSpPr/>
          <p:nvPr>
            <p:custDataLst>
              <p:tags r:id="rId36"/>
            </p:custDataLst>
          </p:nvPr>
        </p:nvSpPr>
        <p:spPr bwMode="auto">
          <a:xfrm>
            <a:off x="782637" y="3163887"/>
            <a:ext cx="331787" cy="182562"/>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20637" tIns="0" rIns="20637" bIns="0" rtlCol="0" anchor="b"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DC8680F8-6118-4EA7-9075-4270C084396B}" type="datetime'''''''''''1''''''''''''''''1''''''''''''''''''''''''''2'''''''">
              <a:rPr lang="en-US" altLang="zh-CN" sz="1200" smtClean="0">
                <a:solidFill>
                  <a:schemeClr val="tx1"/>
                </a:solidFill>
                <a:latin typeface="Verdana"/>
                <a:sym typeface="Verdana"/>
              </a:rPr>
              <a:pPr algn="ctr"/>
              <a:t>112</a:t>
            </a:fld>
            <a:endParaRPr lang="en-US" altLang="zh-CN" sz="1200" smtClean="0">
              <a:solidFill>
                <a:schemeClr val="tx1"/>
              </a:solidFill>
              <a:latin typeface="Verdana"/>
              <a:sym typeface="Verdana"/>
            </a:endParaRPr>
          </a:p>
        </p:txBody>
      </p:sp>
      <p:sp>
        <p:nvSpPr>
          <p:cNvPr id="53" name="矩形 52"/>
          <p:cNvSpPr/>
          <p:nvPr>
            <p:custDataLst>
              <p:tags r:id="rId37"/>
            </p:custDataLst>
          </p:nvPr>
        </p:nvSpPr>
        <p:spPr bwMode="gray">
          <a:xfrm>
            <a:off x="765175" y="444023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62BFAA60-3A3B-47B8-A810-E568D64F0252}" type="datetime'''''''''''''''''7''5''''''''''''''''''%'''''''''''''">
              <a:rPr lang="en-US" altLang="zh-CN" sz="1100" smtClean="0">
                <a:solidFill>
                  <a:schemeClr val="bg1"/>
                </a:solidFill>
                <a:latin typeface="Verdana"/>
                <a:sym typeface="Verdana"/>
              </a:rPr>
              <a:pPr algn="ctr"/>
              <a:t>75%</a:t>
            </a:fld>
            <a:endParaRPr lang="en-US" altLang="zh-CN" sz="1100" smtClean="0">
              <a:solidFill>
                <a:schemeClr val="bg1"/>
              </a:solidFill>
              <a:latin typeface="Verdana"/>
              <a:sym typeface="Verdana"/>
            </a:endParaRPr>
          </a:p>
        </p:txBody>
      </p:sp>
      <p:sp>
        <p:nvSpPr>
          <p:cNvPr id="54" name="矩形 53"/>
          <p:cNvSpPr/>
          <p:nvPr>
            <p:custDataLst>
              <p:tags r:id="rId38"/>
            </p:custDataLst>
          </p:nvPr>
        </p:nvSpPr>
        <p:spPr bwMode="auto">
          <a:xfrm>
            <a:off x="638175" y="3649662"/>
            <a:ext cx="2778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A693F9BE-CE60-4E56-A781-5C9DF9D63A3E}" type="datetime'''''''''''''''''''9''''''''''''''''%'''''''''''''''''">
              <a:rPr lang="en-US" altLang="zh-CN" sz="1100" smtClean="0">
                <a:solidFill>
                  <a:schemeClr val="tx1"/>
                </a:solidFill>
                <a:latin typeface="Verdana"/>
                <a:sym typeface="Verdana"/>
              </a:rPr>
              <a:pPr algn="ctr"/>
              <a:t>9%</a:t>
            </a:fld>
            <a:endParaRPr lang="en-US" altLang="zh-CN" sz="1100" smtClean="0">
              <a:solidFill>
                <a:schemeClr val="tx1"/>
              </a:solidFill>
              <a:latin typeface="Verdana"/>
              <a:sym typeface="Verdana"/>
            </a:endParaRPr>
          </a:p>
        </p:txBody>
      </p:sp>
      <p:sp>
        <p:nvSpPr>
          <p:cNvPr id="55" name="矩形 54"/>
          <p:cNvSpPr/>
          <p:nvPr>
            <p:custDataLst>
              <p:tags r:id="rId39"/>
            </p:custDataLst>
          </p:nvPr>
        </p:nvSpPr>
        <p:spPr bwMode="auto">
          <a:xfrm>
            <a:off x="981075" y="3530600"/>
            <a:ext cx="277812" cy="168275"/>
          </a:xfrm>
          <a:prstGeom prst="rect">
            <a:avLst/>
          </a:prstGeom>
          <a:solidFill>
            <a:srgbClr val="A0D9E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9658161-D0A6-457A-9646-1E28A775C215}" type="datetime'4''''''''''''''''''''''''''''''''%'''''">
              <a:rPr lang="en-US" altLang="zh-CN" sz="1100" smtClean="0">
                <a:solidFill>
                  <a:schemeClr val="tx1"/>
                </a:solidFill>
                <a:latin typeface="Verdana"/>
                <a:sym typeface="Verdana"/>
              </a:rPr>
              <a:pPr algn="ctr"/>
              <a:t>4%</a:t>
            </a:fld>
            <a:endParaRPr lang="en-US" altLang="zh-CN" sz="1100" smtClean="0">
              <a:solidFill>
                <a:schemeClr val="tx1"/>
              </a:solidFill>
              <a:latin typeface="Verdana"/>
              <a:sym typeface="Verdana"/>
            </a:endParaRPr>
          </a:p>
        </p:txBody>
      </p:sp>
      <p:sp>
        <p:nvSpPr>
          <p:cNvPr id="56" name="矩形 55"/>
          <p:cNvSpPr/>
          <p:nvPr>
            <p:custDataLst>
              <p:tags r:id="rId40"/>
            </p:custDataLst>
          </p:nvPr>
        </p:nvSpPr>
        <p:spPr bwMode="auto">
          <a:xfrm>
            <a:off x="593725" y="3392487"/>
            <a:ext cx="366712" cy="168275"/>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FE961CFA-26EC-422C-AD6D-FF0633422BDB}" type="datetime'1''1''''''''''''''''''''''''''''''''''%'''''''">
              <a:rPr lang="en-US" altLang="zh-CN" sz="1100" smtClean="0">
                <a:solidFill>
                  <a:schemeClr val="tx1"/>
                </a:solidFill>
                <a:latin typeface="Verdana"/>
                <a:sym typeface="Verdana"/>
              </a:rPr>
              <a:pPr algn="ctr"/>
              <a:t>11%</a:t>
            </a:fld>
            <a:endParaRPr lang="en-US" altLang="zh-CN" sz="1100" smtClean="0">
              <a:solidFill>
                <a:schemeClr val="tx1"/>
              </a:solidFill>
              <a:latin typeface="Verdana"/>
              <a:sym typeface="Verdana"/>
            </a:endParaRPr>
          </a:p>
        </p:txBody>
      </p:sp>
      <p:sp>
        <p:nvSpPr>
          <p:cNvPr id="84" name="矩形 83"/>
          <p:cNvSpPr/>
          <p:nvPr>
            <p:custDataLst>
              <p:tags r:id="rId41"/>
            </p:custDataLst>
          </p:nvPr>
        </p:nvSpPr>
        <p:spPr bwMode="auto">
          <a:xfrm>
            <a:off x="809625" y="5154612"/>
            <a:ext cx="277812" cy="168275"/>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EE8C6130-F7DE-41AC-8CB1-DC765269A529}" type="datetime'''''''''''''''''1''%'''''''''">
              <a:rPr lang="en-US" altLang="zh-CN" sz="1100" smtClean="0">
                <a:solidFill>
                  <a:schemeClr val="tx1"/>
                </a:solidFill>
                <a:latin typeface="Verdana"/>
                <a:sym typeface="Verdana"/>
              </a:rPr>
              <a:pPr algn="ctr"/>
              <a:t>1%</a:t>
            </a:fld>
            <a:endParaRPr lang="en-US" altLang="zh-CN" sz="1100" smtClean="0">
              <a:solidFill>
                <a:schemeClr val="tx1"/>
              </a:solidFill>
              <a:latin typeface="Verdana"/>
              <a:sym typeface="Verdana"/>
            </a:endParaRPr>
          </a:p>
        </p:txBody>
      </p:sp>
      <p:sp>
        <p:nvSpPr>
          <p:cNvPr id="87" name="矩形 86"/>
          <p:cNvSpPr/>
          <p:nvPr>
            <p:custDataLst>
              <p:tags r:id="rId42"/>
            </p:custDataLst>
          </p:nvPr>
        </p:nvSpPr>
        <p:spPr bwMode="auto">
          <a:xfrm>
            <a:off x="4457700" y="5154612"/>
            <a:ext cx="277812" cy="168275"/>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8CC53F0E-BB55-4CF3-AF14-028F84D403BD}" type="datetime'''''''''''''''''''''''''''''''''''''''''''''1''''''''''''%'">
              <a:rPr lang="en-US" altLang="zh-CN" sz="1100" smtClean="0">
                <a:solidFill>
                  <a:schemeClr val="tx1"/>
                </a:solidFill>
                <a:latin typeface="Verdana"/>
                <a:sym typeface="Verdana"/>
              </a:rPr>
              <a:pPr algn="ctr"/>
              <a:t>1%</a:t>
            </a:fld>
            <a:endParaRPr lang="en-US" altLang="zh-CN" sz="1100" smtClean="0">
              <a:solidFill>
                <a:schemeClr val="tx1"/>
              </a:solidFill>
              <a:latin typeface="Verdana"/>
              <a:sym typeface="Verdana"/>
            </a:endParaRPr>
          </a:p>
        </p:txBody>
      </p:sp>
      <p:sp>
        <p:nvSpPr>
          <p:cNvPr id="86" name="矩形 85"/>
          <p:cNvSpPr/>
          <p:nvPr>
            <p:custDataLst>
              <p:tags r:id="rId43"/>
            </p:custDataLst>
          </p:nvPr>
        </p:nvSpPr>
        <p:spPr bwMode="auto">
          <a:xfrm>
            <a:off x="3243262" y="5154612"/>
            <a:ext cx="277812" cy="168275"/>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413C74F-9237-4005-AEC2-1BBC2E1F1BA9}" type="datetime'''''1''''''''''%'''''''''''''''''''">
              <a:rPr lang="en-US" altLang="zh-CN" sz="1100" smtClean="0">
                <a:solidFill>
                  <a:schemeClr val="tx1"/>
                </a:solidFill>
                <a:latin typeface="Verdana"/>
                <a:sym typeface="Verdana"/>
              </a:rPr>
              <a:pPr algn="ctr"/>
              <a:t>1%</a:t>
            </a:fld>
            <a:endParaRPr lang="en-US" altLang="zh-CN" sz="1100" smtClean="0">
              <a:solidFill>
                <a:schemeClr val="tx1"/>
              </a:solidFill>
              <a:latin typeface="Verdana"/>
              <a:sym typeface="Verdana"/>
            </a:endParaRPr>
          </a:p>
        </p:txBody>
      </p:sp>
      <p:sp>
        <p:nvSpPr>
          <p:cNvPr id="85" name="矩形 84"/>
          <p:cNvSpPr/>
          <p:nvPr>
            <p:custDataLst>
              <p:tags r:id="rId44"/>
            </p:custDataLst>
          </p:nvPr>
        </p:nvSpPr>
        <p:spPr bwMode="auto">
          <a:xfrm>
            <a:off x="2028825" y="5154612"/>
            <a:ext cx="277812" cy="168275"/>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CE341EA2-68FE-4354-97A3-E4DDEE11086A}" type="datetime'''''''''''''1''''''%'''''''''''''''''''''''''''''''''''''''''">
              <a:rPr lang="en-US" altLang="zh-CN" sz="1100" smtClean="0">
                <a:solidFill>
                  <a:schemeClr val="tx1"/>
                </a:solidFill>
                <a:latin typeface="Verdana"/>
                <a:sym typeface="Verdana"/>
              </a:rPr>
              <a:pPr algn="ctr"/>
              <a:t>1%</a:t>
            </a:fld>
            <a:endParaRPr lang="en-US" altLang="zh-CN" sz="1100" smtClean="0">
              <a:solidFill>
                <a:schemeClr val="tx1"/>
              </a:solidFill>
              <a:latin typeface="Verdana"/>
              <a:sym typeface="Verdana"/>
            </a:endParaRPr>
          </a:p>
        </p:txBody>
      </p:sp>
      <p:sp>
        <p:nvSpPr>
          <p:cNvPr id="88" name="矩形 87"/>
          <p:cNvSpPr/>
          <p:nvPr>
            <p:custDataLst>
              <p:tags r:id="rId45"/>
            </p:custDataLst>
          </p:nvPr>
        </p:nvSpPr>
        <p:spPr bwMode="auto">
          <a:xfrm>
            <a:off x="5676900" y="5154612"/>
            <a:ext cx="277812" cy="168275"/>
          </a:xfrm>
          <a:prstGeom prst="rect">
            <a:avLst/>
          </a:prstGeom>
          <a:solidFill>
            <a:srgbClr val="C0C0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19050" tIns="0" rIns="1905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fld id="{BD69C26D-DCEA-480F-BA85-E41D0CA1682C}" type="datetime'''''''''1''''''''%'">
              <a:rPr lang="en-US" altLang="zh-CN" sz="1100" smtClean="0">
                <a:solidFill>
                  <a:schemeClr val="tx1"/>
                </a:solidFill>
                <a:latin typeface="Verdana"/>
                <a:sym typeface="Verdana"/>
              </a:rPr>
              <a:pPr algn="ctr"/>
              <a:t>1%</a:t>
            </a:fld>
            <a:endParaRPr lang="en-US" altLang="zh-CN" sz="1100" smtClean="0">
              <a:solidFill>
                <a:schemeClr val="tx1"/>
              </a:solidFill>
              <a:latin typeface="Verdana"/>
              <a:sym typeface="Verdana"/>
            </a:endParaRPr>
          </a:p>
        </p:txBody>
      </p:sp>
      <p:sp>
        <p:nvSpPr>
          <p:cNvPr id="100" name="矩形 99"/>
          <p:cNvSpPr/>
          <p:nvPr>
            <p:custDataLst>
              <p:tags r:id="rId46"/>
            </p:custDataLst>
          </p:nvPr>
        </p:nvSpPr>
        <p:spPr bwMode="auto">
          <a:xfrm>
            <a:off x="6627812" y="4532312"/>
            <a:ext cx="231775" cy="173037"/>
          </a:xfrm>
          <a:prstGeom prst="rect">
            <a:avLst/>
          </a:prstGeom>
          <a:solidFill>
            <a:srgbClr val="71C6D6"/>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2" name="矩形 101"/>
          <p:cNvSpPr/>
          <p:nvPr>
            <p:custDataLst>
              <p:tags r:id="rId47"/>
            </p:custDataLst>
          </p:nvPr>
        </p:nvSpPr>
        <p:spPr bwMode="auto">
          <a:xfrm>
            <a:off x="6627812" y="5030787"/>
            <a:ext cx="231775" cy="173037"/>
          </a:xfrm>
          <a:prstGeom prst="rect">
            <a:avLst/>
          </a:prstGeom>
          <a:solidFill>
            <a:srgbClr val="C0C0C0"/>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8" name="矩形 97"/>
          <p:cNvSpPr/>
          <p:nvPr>
            <p:custDataLst>
              <p:tags r:id="rId48"/>
            </p:custDataLst>
          </p:nvPr>
        </p:nvSpPr>
        <p:spPr bwMode="auto">
          <a:xfrm>
            <a:off x="6627812" y="4033837"/>
            <a:ext cx="231775" cy="173037"/>
          </a:xfrm>
          <a:prstGeom prst="rect">
            <a:avLst/>
          </a:prstGeom>
          <a:solidFill>
            <a:srgbClr val="D0ECF1"/>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9" name="矩形 98"/>
          <p:cNvSpPr/>
          <p:nvPr>
            <p:custDataLst>
              <p:tags r:id="rId49"/>
            </p:custDataLst>
          </p:nvPr>
        </p:nvSpPr>
        <p:spPr bwMode="auto">
          <a:xfrm>
            <a:off x="6627812" y="4283075"/>
            <a:ext cx="231775" cy="173037"/>
          </a:xfrm>
          <a:prstGeom prst="rect">
            <a:avLst/>
          </a:prstGeom>
          <a:solidFill>
            <a:srgbClr val="A0D9E3"/>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101" name="矩形 100"/>
          <p:cNvSpPr/>
          <p:nvPr>
            <p:custDataLst>
              <p:tags r:id="rId50"/>
            </p:custDataLst>
          </p:nvPr>
        </p:nvSpPr>
        <p:spPr bwMode="auto">
          <a:xfrm>
            <a:off x="6627812" y="4781550"/>
            <a:ext cx="231775" cy="173037"/>
          </a:xfrm>
          <a:prstGeom prst="rect">
            <a:avLst/>
          </a:prstGeom>
          <a:solidFill>
            <a:srgbClr val="236A76"/>
          </a:solidFill>
          <a:ln w="9525">
            <a:solidFill>
              <a:srgbClr val="C0C0C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pPr algn="ctr"/>
            <a:endParaRPr lang="zh-CN" altLang="en-US" sz="800" b="1" smtClean="0"/>
          </a:p>
        </p:txBody>
      </p:sp>
      <p:sp>
        <p:nvSpPr>
          <p:cNvPr id="94" name="矩形 93"/>
          <p:cNvSpPr/>
          <p:nvPr>
            <p:custDataLst>
              <p:tags r:id="rId51"/>
            </p:custDataLst>
          </p:nvPr>
        </p:nvSpPr>
        <p:spPr bwMode="auto">
          <a:xfrm>
            <a:off x="6910387" y="5024437"/>
            <a:ext cx="1165225" cy="1984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086E5BBF-38D2-4BD5-8D2B-33AD208A2C05}" type="datetime'''A''''ni''''''''mal in''''''s''''''''''''''''''u''''l''''in'">
              <a:rPr lang="en-US" altLang="zh-CN" sz="1300" smtClean="0">
                <a:solidFill>
                  <a:schemeClr val="tx1"/>
                </a:solidFill>
                <a:latin typeface="Verdana"/>
                <a:sym typeface="Verdana"/>
              </a:rPr>
              <a:t>Animal insulin</a:t>
            </a:fld>
            <a:endParaRPr lang="en-US" altLang="zh-CN" sz="1300" smtClean="0">
              <a:solidFill>
                <a:schemeClr val="tx1"/>
              </a:solidFill>
              <a:latin typeface="Verdana"/>
              <a:sym typeface="Verdana"/>
            </a:endParaRPr>
          </a:p>
        </p:txBody>
      </p:sp>
      <p:sp>
        <p:nvSpPr>
          <p:cNvPr id="96" name="矩形 95"/>
          <p:cNvSpPr/>
          <p:nvPr>
            <p:custDataLst>
              <p:tags r:id="rId52"/>
            </p:custDataLst>
          </p:nvPr>
        </p:nvSpPr>
        <p:spPr bwMode="auto">
          <a:xfrm>
            <a:off x="6910387" y="4276725"/>
            <a:ext cx="1655762" cy="1984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563A0261-FBC8-49DF-8353-A41FCF872E54}" type="datetime'I''''nt''ermedi''a''t''''''''''''e-''''acti''n''g'''''">
              <a:rPr lang="en-US" altLang="zh-CN" sz="1300" smtClean="0">
                <a:solidFill>
                  <a:schemeClr val="tx1"/>
                </a:solidFill>
                <a:latin typeface="Verdana"/>
                <a:sym typeface="Verdana"/>
              </a:rPr>
              <a:t>Intermediate-acting</a:t>
            </a:fld>
            <a:endParaRPr lang="en-US" altLang="zh-CN" sz="1300" smtClean="0">
              <a:solidFill>
                <a:schemeClr val="tx1"/>
              </a:solidFill>
              <a:latin typeface="Verdana"/>
              <a:sym typeface="Verdana"/>
            </a:endParaRPr>
          </a:p>
        </p:txBody>
      </p:sp>
      <p:sp>
        <p:nvSpPr>
          <p:cNvPr id="95" name="矩形 94"/>
          <p:cNvSpPr/>
          <p:nvPr>
            <p:custDataLst>
              <p:tags r:id="rId53"/>
            </p:custDataLst>
          </p:nvPr>
        </p:nvSpPr>
        <p:spPr bwMode="auto">
          <a:xfrm>
            <a:off x="6910387" y="4525962"/>
            <a:ext cx="977900" cy="1984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767E712D-55F7-4EE6-8550-E8DC0C7AE0A1}" type="datetime'''''''''''Lo''''n''g''''''''''''''-act''i''ng'''''''''">
              <a:rPr lang="en-US" altLang="zh-CN" sz="1300" smtClean="0">
                <a:solidFill>
                  <a:schemeClr val="tx1"/>
                </a:solidFill>
                <a:latin typeface="Verdana"/>
                <a:sym typeface="Verdana"/>
              </a:rPr>
              <a:t>Long-acting</a:t>
            </a:fld>
            <a:endParaRPr lang="en-US" altLang="zh-CN" sz="1300" smtClean="0">
              <a:solidFill>
                <a:schemeClr val="tx1"/>
              </a:solidFill>
              <a:latin typeface="Verdana"/>
              <a:sym typeface="Verdana"/>
            </a:endParaRPr>
          </a:p>
        </p:txBody>
      </p:sp>
      <p:sp>
        <p:nvSpPr>
          <p:cNvPr id="93" name="矩形 92"/>
          <p:cNvSpPr/>
          <p:nvPr>
            <p:custDataLst>
              <p:tags r:id="rId54"/>
            </p:custDataLst>
          </p:nvPr>
        </p:nvSpPr>
        <p:spPr bwMode="auto">
          <a:xfrm>
            <a:off x="6910387" y="4775200"/>
            <a:ext cx="573087" cy="1984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5C857DFD-4DE8-4487-98B4-F880A4D0B3D5}" type="datetime'''''''''''''P''''''''''''''''''r''''''''e''''''''''''''mix'">
              <a:rPr lang="en-US" altLang="zh-CN" sz="1300" smtClean="0">
                <a:solidFill>
                  <a:schemeClr val="tx1"/>
                </a:solidFill>
                <a:latin typeface="Verdana"/>
                <a:sym typeface="Verdana"/>
              </a:rPr>
              <a:t>Premix</a:t>
            </a:fld>
            <a:endParaRPr lang="en-US" altLang="zh-CN" sz="1300" smtClean="0">
              <a:solidFill>
                <a:schemeClr val="tx1"/>
              </a:solidFill>
              <a:latin typeface="Verdana"/>
              <a:sym typeface="Verdana"/>
            </a:endParaRPr>
          </a:p>
        </p:txBody>
      </p:sp>
      <p:sp>
        <p:nvSpPr>
          <p:cNvPr id="97" name="矩形 96"/>
          <p:cNvSpPr/>
          <p:nvPr>
            <p:custDataLst>
              <p:tags r:id="rId55"/>
            </p:custDataLst>
          </p:nvPr>
        </p:nvSpPr>
        <p:spPr bwMode="auto">
          <a:xfrm>
            <a:off x="6910387" y="4027487"/>
            <a:ext cx="922337" cy="198437"/>
          </a:xfrm>
          <a:prstGeom prst="rect">
            <a:avLst/>
          </a:prstGeom>
          <a:no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chorCtr="0">
            <a:noAutofit/>
          </a:bodyPr>
          <a:lstStyle>
            <a:defPPr>
              <a:defRPr lang="en-US"/>
            </a:defPPr>
            <a:lvl1pPr algn="l" rtl="0" fontAlgn="base">
              <a:spcBef>
                <a:spcPct val="0"/>
              </a:spcBef>
              <a:spcAft>
                <a:spcPct val="0"/>
              </a:spcAft>
              <a:defRPr kern="1200">
                <a:solidFill>
                  <a:srgbClr val="FFFFFF"/>
                </a:solidFill>
                <a:latin typeface="Verdana"/>
                <a:ea typeface="宋体" pitchFamily="2" charset="-122"/>
                <a:cs typeface="+mn-cs"/>
              </a:defRPr>
            </a:lvl1pPr>
            <a:lvl2pPr marL="457200" algn="l" rtl="0" fontAlgn="base">
              <a:spcBef>
                <a:spcPct val="0"/>
              </a:spcBef>
              <a:spcAft>
                <a:spcPct val="0"/>
              </a:spcAft>
              <a:defRPr kern="1200">
                <a:solidFill>
                  <a:srgbClr val="FFFFFF"/>
                </a:solidFill>
                <a:latin typeface="Verdana"/>
                <a:ea typeface="宋体" pitchFamily="2" charset="-122"/>
                <a:cs typeface="+mn-cs"/>
              </a:defRPr>
            </a:lvl2pPr>
            <a:lvl3pPr marL="914400" algn="l" rtl="0" fontAlgn="base">
              <a:spcBef>
                <a:spcPct val="0"/>
              </a:spcBef>
              <a:spcAft>
                <a:spcPct val="0"/>
              </a:spcAft>
              <a:defRPr kern="1200">
                <a:solidFill>
                  <a:srgbClr val="FFFFFF"/>
                </a:solidFill>
                <a:latin typeface="Verdana"/>
                <a:ea typeface="宋体" pitchFamily="2" charset="-122"/>
                <a:cs typeface="+mn-cs"/>
              </a:defRPr>
            </a:lvl3pPr>
            <a:lvl4pPr marL="1371600" algn="l" rtl="0" fontAlgn="base">
              <a:spcBef>
                <a:spcPct val="0"/>
              </a:spcBef>
              <a:spcAft>
                <a:spcPct val="0"/>
              </a:spcAft>
              <a:defRPr kern="1200">
                <a:solidFill>
                  <a:srgbClr val="FFFFFF"/>
                </a:solidFill>
                <a:latin typeface="Verdana"/>
                <a:ea typeface="宋体" pitchFamily="2" charset="-122"/>
                <a:cs typeface="+mn-cs"/>
              </a:defRPr>
            </a:lvl4pPr>
            <a:lvl5pPr marL="1828800" algn="l" rtl="0" fontAlgn="base">
              <a:spcBef>
                <a:spcPct val="0"/>
              </a:spcBef>
              <a:spcAft>
                <a:spcPct val="0"/>
              </a:spcAft>
              <a:defRPr kern="1200">
                <a:solidFill>
                  <a:srgbClr val="FFFFFF"/>
                </a:solidFill>
                <a:latin typeface="Verdana"/>
                <a:ea typeface="宋体" pitchFamily="2" charset="-122"/>
                <a:cs typeface="+mn-cs"/>
              </a:defRPr>
            </a:lvl5pPr>
            <a:lvl6pPr marL="2286000" algn="l" defTabSz="914400" rtl="0" eaLnBrk="1" latinLnBrk="0" hangingPunct="1">
              <a:defRPr kern="1200">
                <a:solidFill>
                  <a:srgbClr val="FFFFFF"/>
                </a:solidFill>
                <a:latin typeface="Verdana"/>
                <a:ea typeface="宋体" pitchFamily="2" charset="-122"/>
                <a:cs typeface="+mn-cs"/>
              </a:defRPr>
            </a:lvl6pPr>
            <a:lvl7pPr marL="2743200" algn="l" defTabSz="914400" rtl="0" eaLnBrk="1" latinLnBrk="0" hangingPunct="1">
              <a:defRPr kern="1200">
                <a:solidFill>
                  <a:srgbClr val="FFFFFF"/>
                </a:solidFill>
                <a:latin typeface="Verdana"/>
                <a:ea typeface="宋体" pitchFamily="2" charset="-122"/>
                <a:cs typeface="+mn-cs"/>
              </a:defRPr>
            </a:lvl7pPr>
            <a:lvl8pPr marL="3200400" algn="l" defTabSz="914400" rtl="0" eaLnBrk="1" latinLnBrk="0" hangingPunct="1">
              <a:defRPr kern="1200">
                <a:solidFill>
                  <a:srgbClr val="FFFFFF"/>
                </a:solidFill>
                <a:latin typeface="Verdana"/>
                <a:ea typeface="宋体" pitchFamily="2" charset="-122"/>
                <a:cs typeface="+mn-cs"/>
              </a:defRPr>
            </a:lvl8pPr>
            <a:lvl9pPr marL="3657600" algn="l" defTabSz="914400" rtl="0" eaLnBrk="1" latinLnBrk="0" hangingPunct="1">
              <a:defRPr kern="1200">
                <a:solidFill>
                  <a:srgbClr val="FFFFFF"/>
                </a:solidFill>
                <a:latin typeface="Verdana"/>
                <a:ea typeface="宋体" pitchFamily="2" charset="-122"/>
                <a:cs typeface="+mn-cs"/>
              </a:defRPr>
            </a:lvl9pPr>
          </a:lstStyle>
          <a:p>
            <a:fld id="{2C7E34D1-36A9-422E-A06D-F62F5BA21BEB}" type="datetime'''''''F''''''''''''a''''''''s''t-a''cti''''n''''''g'''">
              <a:rPr lang="en-US" altLang="zh-CN" sz="1300" smtClean="0">
                <a:solidFill>
                  <a:schemeClr val="tx1"/>
                </a:solidFill>
                <a:latin typeface="Verdana"/>
                <a:sym typeface="Verdana"/>
              </a:rPr>
              <a:t>Fast-acting</a:t>
            </a:fld>
            <a:endParaRPr lang="en-US" altLang="zh-CN" sz="1300" smtClean="0">
              <a:solidFill>
                <a:schemeClr val="tx1"/>
              </a:solidFill>
              <a:latin typeface="Verdana"/>
              <a:sym typeface="Verdana"/>
            </a:endParaRPr>
          </a:p>
        </p:txBody>
      </p:sp>
      <p:sp>
        <p:nvSpPr>
          <p:cNvPr id="103" name="Text Box 5"/>
          <p:cNvSpPr txBox="1">
            <a:spLocks noChangeArrowheads="1"/>
          </p:cNvSpPr>
          <p:nvPr>
            <p:custDataLst>
              <p:tags r:id="rId56"/>
            </p:custDataLst>
          </p:nvPr>
        </p:nvSpPr>
        <p:spPr bwMode="auto">
          <a:xfrm>
            <a:off x="415925" y="5885547"/>
            <a:ext cx="8997628" cy="207749"/>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nSpc>
                <a:spcPts val="900"/>
              </a:lnSpc>
              <a:spcBef>
                <a:spcPct val="0"/>
              </a:spcBef>
            </a:pPr>
            <a:r>
              <a:rPr lang="en-US" altLang="zh-CN" sz="1000" i="1" smtClean="0">
                <a:latin typeface="Verdana" pitchFamily="34" charset="0"/>
              </a:rPr>
              <a:t>Note: * Cartridge/penfill volumes in 2013 is calculated by 2009-2013Q2 from CHPA and PharmaTrend data</a:t>
            </a:r>
            <a:endParaRPr lang="en-US" altLang="zh-CN" sz="1000" i="1">
              <a:latin typeface="Verdana" pitchFamily="34" charset="0"/>
            </a:endParaRPr>
          </a:p>
        </p:txBody>
      </p:sp>
      <p:sp>
        <p:nvSpPr>
          <p:cNvPr id="104" name="Text Box 5"/>
          <p:cNvSpPr txBox="1">
            <a:spLocks noChangeArrowheads="1"/>
          </p:cNvSpPr>
          <p:nvPr>
            <p:custDataLst>
              <p:tags r:id="rId57"/>
            </p:custDataLst>
          </p:nvPr>
        </p:nvSpPr>
        <p:spPr bwMode="auto">
          <a:xfrm>
            <a:off x="416496" y="6021288"/>
            <a:ext cx="8989045" cy="246221"/>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BD Internal interviews, previous studies insights, secondary research</a:t>
            </a:r>
            <a:r>
              <a:rPr lang="zh-CN" altLang="en-US" sz="1000" i="1" smtClean="0">
                <a:latin typeface="Verdana" pitchFamily="34" charset="0"/>
              </a:rPr>
              <a:t>， </a:t>
            </a:r>
            <a:r>
              <a:rPr lang="en-US" altLang="zh-CN" sz="1000" i="1" smtClean="0">
                <a:latin typeface="Verdana" pitchFamily="34" charset="0"/>
              </a:rPr>
              <a:t>268 physicians and 390 patients interview</a:t>
            </a:r>
            <a:endParaRPr lang="en-US" altLang="zh-CN" sz="1000" i="1">
              <a:latin typeface="Verdana" pitchFamily="34" charset="0"/>
            </a:endParaRPr>
          </a:p>
        </p:txBody>
      </p:sp>
      <p:sp>
        <p:nvSpPr>
          <p:cNvPr id="105" name="TextBox 104"/>
          <p:cNvSpPr txBox="1"/>
          <p:nvPr>
            <p:custDataLst>
              <p:tags r:id="rId58"/>
            </p:custDataLst>
          </p:nvPr>
        </p:nvSpPr>
        <p:spPr>
          <a:xfrm>
            <a:off x="423862" y="1772816"/>
            <a:ext cx="1796478" cy="261610"/>
          </a:xfrm>
          <a:prstGeom prst="rect">
            <a:avLst/>
          </a:prstGeom>
          <a:noFill/>
        </p:spPr>
        <p:txBody>
          <a:bodyPr wrap="square" rtlCol="0">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1100" smtClean="0">
                <a:latin typeface="+mj-lt"/>
              </a:rPr>
              <a:t>Million, Volume (</a:t>
            </a:r>
            <a:r>
              <a:rPr lang="zh-CN" altLang="en-US" sz="1100" smtClean="0">
                <a:latin typeface="+mj-lt"/>
              </a:rPr>
              <a:t>支数</a:t>
            </a:r>
            <a:r>
              <a:rPr lang="en-US" altLang="zh-CN" sz="1100" smtClean="0">
                <a:latin typeface="+mj-lt"/>
              </a:rPr>
              <a:t>)</a:t>
            </a:r>
            <a:endParaRPr lang="zh-CN" altLang="en-US" sz="1100">
              <a:latin typeface="+mj-lt"/>
            </a:endParaRPr>
          </a:p>
        </p:txBody>
      </p:sp>
      <p:graphicFrame>
        <p:nvGraphicFramePr>
          <p:cNvPr id="106" name="表格 105"/>
          <p:cNvGraphicFramePr>
            <a:graphicFrameLocks noGrp="1"/>
          </p:cNvGraphicFramePr>
          <p:nvPr>
            <p:custDataLst>
              <p:tags r:id="rId59"/>
            </p:custDataLst>
          </p:nvPr>
        </p:nvGraphicFramePr>
        <p:xfrm>
          <a:off x="6532562" y="3689350"/>
          <a:ext cx="2928395" cy="1545971"/>
        </p:xfrm>
        <a:graphic>
          <a:graphicData uri="http://schemas.openxmlformats.org/drawingml/2006/table">
            <a:tbl>
              <a:tblPr firstRow="1" bandRow="1">
                <a:tableStyleId>{5C22544A-7EE6-4342-B048-85BDC9FD1C3A}</a:tableStyleId>
              </a:tblPr>
              <a:tblGrid>
                <a:gridCol w="2253390"/>
                <a:gridCol w="675005"/>
              </a:tblGrid>
              <a:tr h="308026">
                <a:tc gridSpan="2">
                  <a:txBody>
                    <a:bodyPr vert="horz" wrap="square"/>
                    <a:lstStyle/>
                    <a:p>
                      <a:pPr algn="ctr"/>
                      <a:r>
                        <a:rPr lang="en-US" altLang="zh-CN" sz="1100" smtClean="0">
                          <a:solidFill>
                            <a:schemeClr val="tx1"/>
                          </a:solidFill>
                          <a:latin typeface="+mj-lt"/>
                        </a:rPr>
                        <a:t>CAGR (2013-2017)</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hMerge="1">
                  <a:txBody>
                    <a:bodyPr vert="horz" wrap="square"/>
                    <a:lstStyle/>
                    <a:p>
                      <a:endParaRPr lang="zh-CN" altLang="en-US" sz="1100">
                        <a:solidFill>
                          <a:schemeClr val="tx1"/>
                        </a:solidFill>
                        <a:latin typeface="+mj-lt"/>
                      </a:endParaRPr>
                    </a:p>
                  </a:txBody>
                  <a:tcPr marT="36000" marB="360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47589">
                <a:tc>
                  <a:txBody>
                    <a:bodyPr vert="horz" wrap="square"/>
                    <a:lstStyle/>
                    <a:p>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a:txBody>
                    <a:bodyPr vert="horz" wrap="square"/>
                    <a:lstStyle/>
                    <a:p>
                      <a:pPr algn="ctr"/>
                      <a:r>
                        <a:rPr lang="en-US" altLang="zh-CN" sz="1100" smtClean="0">
                          <a:solidFill>
                            <a:schemeClr val="tx1"/>
                          </a:solidFill>
                          <a:latin typeface="+mj-lt"/>
                        </a:rPr>
                        <a:t>18%</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r>
              <a:tr h="247589">
                <a:tc>
                  <a:txBody>
                    <a:bodyPr vert="horz" wrap="square"/>
                    <a:lstStyle/>
                    <a:p>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a:txBody>
                    <a:bodyPr vert="horz" wrap="square"/>
                    <a:lstStyle/>
                    <a:p>
                      <a:pPr algn="ctr"/>
                      <a:r>
                        <a:rPr lang="en-US" altLang="zh-CN" sz="1100" smtClean="0">
                          <a:solidFill>
                            <a:schemeClr val="tx1"/>
                          </a:solidFill>
                          <a:latin typeface="+mj-lt"/>
                        </a:rPr>
                        <a:t>9%</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r>
              <a:tr h="247589">
                <a:tc>
                  <a:txBody>
                    <a:bodyPr vert="horz" wrap="square"/>
                    <a:lstStyle/>
                    <a:p>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a:txBody>
                    <a:bodyPr vert="horz" wrap="square"/>
                    <a:lstStyle/>
                    <a:p>
                      <a:pPr algn="ctr"/>
                      <a:r>
                        <a:rPr lang="en-US" altLang="zh-CN" sz="1100" smtClean="0">
                          <a:solidFill>
                            <a:schemeClr val="tx1"/>
                          </a:solidFill>
                          <a:latin typeface="+mj-lt"/>
                        </a:rPr>
                        <a:t>27%</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r>
              <a:tr h="247589">
                <a:tc>
                  <a:txBody>
                    <a:bodyPr vert="horz" wrap="square"/>
                    <a:lstStyle/>
                    <a:p>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a:txBody>
                    <a:bodyPr vert="horz" wrap="square"/>
                    <a:lstStyle/>
                    <a:p>
                      <a:pPr algn="ctr"/>
                      <a:r>
                        <a:rPr lang="en-US" altLang="zh-CN" sz="1100" smtClean="0">
                          <a:solidFill>
                            <a:schemeClr val="tx1"/>
                          </a:solidFill>
                          <a:latin typeface="+mj-lt"/>
                        </a:rPr>
                        <a:t>11%</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r>
              <a:tr h="247589">
                <a:tc>
                  <a:txBody>
                    <a:bodyPr vert="horz" wrap="square"/>
                    <a:lstStyle/>
                    <a:p>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c>
                  <a:txBody>
                    <a:bodyPr vert="horz" wrap="square"/>
                    <a:lstStyle/>
                    <a:p>
                      <a:pPr algn="ctr"/>
                      <a:r>
                        <a:rPr lang="en-US" altLang="zh-CN" sz="1100" smtClean="0">
                          <a:solidFill>
                            <a:schemeClr val="tx1"/>
                          </a:solidFill>
                          <a:latin typeface="+mj-lt"/>
                        </a:rPr>
                        <a:t>-0.2%</a:t>
                      </a:r>
                      <a:endParaRPr lang="zh-CN" altLang="en-US" sz="1100">
                        <a:solidFill>
                          <a:schemeClr val="tx1"/>
                        </a:solidFill>
                        <a:latin typeface="+mj-lt"/>
                      </a:endParaRPr>
                    </a:p>
                  </a:txBody>
                  <a:tcPr marT="36000" marB="36000" anchor="ctr">
                    <a:lnL w="12700" cap="flat" cmpd="sng" algn="ctr">
                      <a:solidFill>
                        <a:schemeClr val="tx1">
                          <a:lumMod val="50000"/>
                          <a:lumOff val="50000"/>
                        </a:schemeClr>
                      </a:solidFill>
                      <a:prstDash val="sysDash"/>
                      <a:round/>
                      <a:headEnd type="none" w="med" len="med"/>
                      <a:tailEnd type="none" w="med" len="med"/>
                    </a:lnL>
                    <a:lnR w="12700" cap="flat" cmpd="sng" algn="ctr">
                      <a:solidFill>
                        <a:schemeClr val="tx1">
                          <a:lumMod val="50000"/>
                          <a:lumOff val="50000"/>
                        </a:schemeClr>
                      </a:solidFill>
                      <a:prstDash val="sysDash"/>
                      <a:round/>
                      <a:headEnd type="none" w="med" len="med"/>
                      <a:tailEnd type="none" w="med" len="med"/>
                    </a:lnR>
                    <a:lnT w="12700" cap="flat" cmpd="sng" algn="ctr">
                      <a:solidFill>
                        <a:schemeClr val="tx1">
                          <a:lumMod val="50000"/>
                          <a:lumOff val="50000"/>
                        </a:schemeClr>
                      </a:solidFill>
                      <a:prstDash val="sysDash"/>
                      <a:round/>
                      <a:headEnd type="none" w="med" len="med"/>
                      <a:tailEnd type="none" w="med" len="med"/>
                    </a:lnT>
                    <a:lnB w="12700" cap="flat" cmpd="sng" algn="ctr">
                      <a:solidFill>
                        <a:schemeClr val="tx1">
                          <a:lumMod val="50000"/>
                          <a:lumOff val="50000"/>
                        </a:schemeClr>
                      </a:solidFill>
                      <a:prstDash val="sysDash"/>
                      <a:round/>
                      <a:headEnd type="none" w="med" len="med"/>
                      <a:tailEnd type="none" w="med" len="med"/>
                    </a:lnB>
                    <a:noFill/>
                  </a:tcPr>
                </a:tc>
              </a:tr>
            </a:tbl>
          </a:graphicData>
        </a:graphic>
      </p:graphicFrame>
      <p:sp>
        <p:nvSpPr>
          <p:cNvPr id="59" name="标题 28"/>
          <p:cNvSpPr>
            <a:spLocks noGrp="1"/>
          </p:cNvSpPr>
          <p:nvPr>
            <p:ph type="title"/>
            <p:custDataLst>
              <p:tags r:id="rId60"/>
            </p:custDataLst>
          </p:nvPr>
        </p:nvSpPr>
        <p:spPr>
          <a:xfrm>
            <a:off x="493581" y="71414"/>
            <a:ext cx="8911960" cy="818685"/>
          </a:xfrm>
        </p:spPr>
        <p:txBody>
          <a:bodyPr/>
          <a:lstStyle/>
          <a:p>
            <a:r>
              <a:rPr lang="en-US" altLang="zh-CN" smtClean="0"/>
              <a:t>Volumes – Overall, cartridge/penfill’s volume is assessed to achieve 185 millions in 2017, and premix will still be the dominated type, however, long-acting is increasing much faster</a:t>
            </a:r>
            <a:endParaRPr lang="zh-CN" altLang="en-US"/>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493581" y="0"/>
            <a:ext cx="8911960" cy="818685"/>
          </a:xfrm>
        </p:spPr>
        <p:txBody>
          <a:bodyPr/>
          <a:lstStyle/>
          <a:p>
            <a:r>
              <a:rPr lang="en-GB" sz="2000" cap="none" smtClean="0"/>
              <a:t>Agenda</a:t>
            </a:r>
            <a:endParaRPr lang="en-GB" sz="2000" cap="none"/>
          </a:p>
        </p:txBody>
      </p:sp>
      <p:sp>
        <p:nvSpPr>
          <p:cNvPr id="5" name="Footer Placeholder 3"/>
          <p:cNvSpPr>
            <a:spLocks noGrp="1"/>
          </p:cNvSpPr>
          <p:nvPr>
            <p:ph type="ftr" sz="quarter" idx="3"/>
          </p:nvPr>
        </p:nvSpPr>
        <p:spPr>
          <a:xfrm>
            <a:off x="395311" y="6273165"/>
            <a:ext cx="8518129" cy="363144"/>
          </a:xfrm>
          <a:prstGeom prst="rect">
            <a:avLst/>
          </a:prstGeom>
        </p:spPr>
        <p:txBody>
          <a:bodyPr/>
          <a:lstStyle/>
          <a:p>
            <a:pPr>
              <a:defRPr/>
            </a:pPr>
            <a:r>
              <a:rPr lang="en-US" altLang="zh-CN" smtClean="0">
                <a:solidFill>
                  <a:srgbClr val="002868"/>
                </a:solidFill>
              </a:rPr>
              <a:t>Final Report for BD Medical Ultra-Fine Pen Needles</a:t>
            </a:r>
            <a:endParaRPr lang="en-US" altLang="zh-CN" sz="400" smtClean="0">
              <a:solidFill>
                <a:srgbClr val="002868"/>
              </a:solidFill>
            </a:endParaRPr>
          </a:p>
          <a:p>
            <a:pPr>
              <a:defRPr/>
            </a:pPr>
            <a:fld id="{BDF9CF44-59FD-4538-BFDE-CBA995529016}" type="slidenum">
              <a:rPr lang="en-US" altLang="zh-CN" smtClean="0">
                <a:solidFill>
                  <a:srgbClr val="002868"/>
                </a:solidFill>
              </a:rPr>
              <a:pPr>
                <a:defRPr/>
              </a:pPr>
              <a:t>31</a:t>
            </a:fld>
            <a:endParaRPr lang="en-US" altLang="en-US">
              <a:solidFill>
                <a:srgbClr val="002868"/>
              </a:solidFill>
            </a:endParaRPr>
          </a:p>
        </p:txBody>
      </p:sp>
      <p:sp>
        <p:nvSpPr>
          <p:cNvPr id="6" name="Content Placeholder 2"/>
          <p:cNvSpPr>
            <a:spLocks noGrp="1"/>
          </p:cNvSpPr>
          <p:nvPr>
            <p:ph type="body" sz="quarter" idx="4294967295"/>
          </p:nvPr>
        </p:nvSpPr>
        <p:spPr>
          <a:xfrm>
            <a:off x="493581" y="1259944"/>
            <a:ext cx="8911960" cy="4329296"/>
          </a:xfrm>
          <a:prstGeom prst="rect">
            <a:avLst/>
          </a:prstGeom>
        </p:spPr>
        <p:txBody>
          <a:bodyPr>
            <a:normAutofit/>
          </a:bodyPr>
          <a:lstStyle/>
          <a:p>
            <a:r>
              <a:rPr lang="en-GB" altLang="zh-CN" smtClean="0">
                <a:solidFill>
                  <a:schemeClr val="tx1"/>
                </a:solidFill>
                <a:ea typeface="宋体" charset="-122"/>
              </a:rPr>
              <a:t>Project Background</a:t>
            </a:r>
          </a:p>
          <a:p>
            <a:r>
              <a:rPr lang="en-GB" altLang="zh-CN" smtClean="0">
                <a:solidFill>
                  <a:schemeClr val="tx1"/>
                </a:solidFill>
                <a:ea typeface="宋体" charset="-122"/>
              </a:rPr>
              <a:t>Diabetes Market Overview</a:t>
            </a:r>
          </a:p>
          <a:p>
            <a:r>
              <a:rPr lang="en-US" altLang="zh-CN" sz="1800" smtClean="0">
                <a:solidFill>
                  <a:schemeClr val="tx1"/>
                </a:solidFill>
                <a:ea typeface="宋体" charset="-122"/>
              </a:rPr>
              <a:t>Insulin Market Understanding</a:t>
            </a:r>
          </a:p>
          <a:p>
            <a:pPr lvl="2"/>
            <a:r>
              <a:rPr lang="en-US" altLang="zh-CN" sz="1600" smtClean="0">
                <a:ea typeface="宋体" charset="-122"/>
              </a:rPr>
              <a:t>Current market situation</a:t>
            </a:r>
          </a:p>
          <a:p>
            <a:pPr lvl="2"/>
            <a:r>
              <a:rPr lang="en-US" altLang="zh-CN" sz="1600" smtClean="0">
                <a:ea typeface="宋体" charset="-122"/>
              </a:rPr>
              <a:t>Future trend </a:t>
            </a:r>
          </a:p>
          <a:p>
            <a:r>
              <a:rPr lang="en-US" altLang="zh-CN" b="1" smtClean="0">
                <a:solidFill>
                  <a:schemeClr val="tx1"/>
                </a:solidFill>
              </a:rPr>
              <a:t>Insulin Pen Needle Market Understanding</a:t>
            </a:r>
          </a:p>
          <a:p>
            <a:pPr lvl="2"/>
            <a:r>
              <a:rPr lang="en-US" altLang="zh-CN" sz="1600" b="1" smtClean="0">
                <a:ea typeface="宋体" charset="-122"/>
              </a:rPr>
              <a:t>Current market situation</a:t>
            </a:r>
          </a:p>
          <a:p>
            <a:pPr lvl="2"/>
            <a:r>
              <a:rPr lang="en-US" altLang="zh-CN" sz="1600" smtClean="0">
                <a:ea typeface="宋体" charset="-122"/>
              </a:rPr>
              <a:t>Future trend </a:t>
            </a:r>
            <a:endParaRPr lang="en-US" sz="1800" smtClean="0">
              <a:solidFill>
                <a:schemeClr val="tx1"/>
              </a:solidFill>
            </a:endParaRPr>
          </a:p>
          <a:p>
            <a:r>
              <a:rPr lang="en-US" altLang="zh-CN" smtClean="0">
                <a:solidFill>
                  <a:schemeClr val="tx1"/>
                </a:solidFill>
              </a:rPr>
              <a:t>Conclusion &amp; Recommendation</a:t>
            </a:r>
          </a:p>
          <a:p>
            <a:r>
              <a:rPr lang="en-US" sz="1800" smtClean="0">
                <a:solidFill>
                  <a:schemeClr val="tx1"/>
                </a:solidFill>
              </a:rPr>
              <a:t>Appendix</a:t>
            </a:r>
            <a:endParaRPr lang="en-GB" sz="1800">
              <a:solidFill>
                <a:schemeClr val="tx1"/>
              </a:solidFill>
            </a:endParaRPr>
          </a:p>
        </p:txBody>
      </p:sp>
    </p:spTree>
    <p:extLst>
      <p:ext uri="{BB962C8B-B14F-4D97-AF65-F5344CB8AC3E}">
        <p14:creationId xmlns:p14="http://schemas.microsoft.com/office/powerpoint/2010/main" val="2278872799"/>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There is around 271 millions insulin pen needles used according to patients’ 13.1 IU per injection and 8.6 re-use times of one needle</a:t>
            </a:r>
            <a:endParaRPr lang="zh-CN" altLang="en-US"/>
          </a:p>
        </p:txBody>
      </p:sp>
      <p:sp>
        <p:nvSpPr>
          <p:cNvPr id="4" name="页脚占位符 3"/>
          <p:cNvSpPr>
            <a:spLocks noGrp="1"/>
          </p:cNvSpPr>
          <p:nvPr>
            <p:ph type="ftr" sz="quarter" idx="3"/>
          </p:nvPr>
        </p:nvSpPr>
        <p:spPr/>
        <p:txBody>
          <a:bodyPr/>
          <a:lstStyle/>
          <a:p>
            <a:pPr>
              <a:defRPr/>
            </a:pPr>
            <a:r>
              <a:rPr lang="en-US" altLang="zh-CN" smtClean="0">
                <a:solidFill>
                  <a:srgbClr val="002868"/>
                </a:solidFill>
              </a:rPr>
              <a:t>Final Report for BD Medical Ultra-Fine Pen Needles</a:t>
            </a:r>
          </a:p>
          <a:p>
            <a:pPr>
              <a:defRPr/>
            </a:pPr>
            <a:fld id="{BDF9CF44-59FD-4538-BFDE-CBA995529016}" type="slidenum">
              <a:rPr lang="en-US" altLang="zh-CN" smtClean="0">
                <a:solidFill>
                  <a:srgbClr val="002868"/>
                </a:solidFill>
              </a:rPr>
              <a:pPr>
                <a:defRPr/>
              </a:pPr>
              <a:t>32</a:t>
            </a:fld>
            <a:endParaRPr lang="en-US" altLang="en-US">
              <a:solidFill>
                <a:srgbClr val="002868"/>
              </a:solidFill>
            </a:endParaRPr>
          </a:p>
        </p:txBody>
      </p:sp>
      <p:sp>
        <p:nvSpPr>
          <p:cNvPr id="5" name="AutoShape 3"/>
          <p:cNvSpPr>
            <a:spLocks noChangeArrowheads="1"/>
          </p:cNvSpPr>
          <p:nvPr>
            <p:custDataLst>
              <p:tags r:id="rId2"/>
            </p:custDataLst>
          </p:nvPr>
        </p:nvSpPr>
        <p:spPr bwMode="auto">
          <a:xfrm>
            <a:off x="1483279" y="2276872"/>
            <a:ext cx="4178509" cy="783780"/>
          </a:xfrm>
          <a:custGeom>
            <a:gdLst>
              <a:gd name="G0" fmla="+- 2165 0 0"/>
              <a:gd name="G1" fmla="+- 21600 0 2165"/>
              <a:gd name="G2" fmla="*/ 2165 1 2"/>
              <a:gd name="G3" fmla="+- 21600 0 G2"/>
              <a:gd name="G4" fmla="+/ 2165 21600 2"/>
              <a:gd name="G5" fmla="+/ G1 0 2"/>
              <a:gd name="G6" fmla="*/ 21600 21600 2165"/>
              <a:gd name="G7" fmla="*/ G6 1 2"/>
              <a:gd name="G8" fmla="+- 21600 0 G7"/>
              <a:gd name="G9" fmla="*/ 21600 1 2"/>
              <a:gd name="G10" fmla="+- 2165 0 G9"/>
              <a:gd name="G11" fmla="?: G10 G8 0"/>
              <a:gd name="G12" fmla="?: G10 G7 21600"/>
              <a:gd name="T0" fmla="*/ 20517 w 21600"/>
              <a:gd name="T1" fmla="*/ 10800 h 21600"/>
              <a:gd name="T2" fmla="*/ 10800 w 21600"/>
              <a:gd name="T3" fmla="*/ 21600 h 21600"/>
              <a:gd name="T4" fmla="*/ 1083 w 21600"/>
              <a:gd name="T5" fmla="*/ 10800 h 21600"/>
              <a:gd name="T6" fmla="*/ 10800 w 21600"/>
              <a:gd name="T7" fmla="*/ 0 h 21600"/>
              <a:gd name="T8" fmla="*/ 2883 w 21600"/>
              <a:gd name="T9" fmla="*/ 2883 h 21600"/>
              <a:gd name="T10" fmla="*/ 18717 w 21600"/>
              <a:gd name="T11" fmla="*/ 18717 h 21600"/>
            </a:gdLst>
            <a:cxnLst>
              <a:cxn ang="0">
                <a:pos x="T0" y="T1"/>
              </a:cxn>
              <a:cxn ang="0">
                <a:pos x="T2" y="T3"/>
              </a:cxn>
              <a:cxn ang="0">
                <a:pos x="T4" y="T5"/>
              </a:cxn>
              <a:cxn ang="0">
                <a:pos x="T6" y="T7"/>
              </a:cxn>
            </a:cxnLst>
            <a:rect l="T8" t="T9" r="T10" b="T11"/>
            <a:pathLst>
              <a:path w="21600" h="21600">
                <a:moveTo>
                  <a:pt x="0" y="0"/>
                </a:moveTo>
                <a:lnTo>
                  <a:pt x="2165" y="21600"/>
                </a:lnTo>
                <a:lnTo>
                  <a:pt x="19435" y="21600"/>
                </a:lnTo>
                <a:lnTo>
                  <a:pt x="21600" y="0"/>
                </a:lnTo>
                <a:close/>
              </a:path>
            </a:pathLst>
          </a:custGeom>
          <a:solidFill>
            <a:schemeClr val="bg1"/>
          </a:solidFill>
          <a:ln w="9525" algn="ctr">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Total IUs of cartridge/penfill in 13Q2 MAT</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(30.6 Bn</a:t>
            </a:r>
            <a:r>
              <a:rPr lang="en-GB" altLang="zh-CN" sz="1200">
                <a:solidFill>
                  <a:schemeClr val="accent1"/>
                </a:solidFill>
                <a:latin typeface="+mn-lt"/>
                <a:cs typeface="Arial" pitchFamily="34" charset="0"/>
              </a:rPr>
              <a:t>)</a:t>
            </a:r>
          </a:p>
        </p:txBody>
      </p:sp>
      <p:sp>
        <p:nvSpPr>
          <p:cNvPr id="6" name="AutoShape 4"/>
          <p:cNvSpPr>
            <a:spLocks noChangeArrowheads="1"/>
          </p:cNvSpPr>
          <p:nvPr>
            <p:custDataLst>
              <p:tags r:id="rId3"/>
            </p:custDataLst>
          </p:nvPr>
        </p:nvSpPr>
        <p:spPr bwMode="auto">
          <a:xfrm>
            <a:off x="2000410" y="3645024"/>
            <a:ext cx="3167440" cy="746828"/>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a:t>
            </a:r>
            <a:r>
              <a:rPr lang="en-US" altLang="zh-CN" sz="1200" b="1" err="1" smtClean="0">
                <a:solidFill>
                  <a:schemeClr val="tx2"/>
                </a:solidFill>
                <a:latin typeface="+mn-lt"/>
                <a:cs typeface="Arial" pitchFamily="34" charset="0"/>
              </a:rPr>
              <a:t>otal injection times in 13Q2 MAT</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(2.3 Bn</a:t>
            </a:r>
            <a:r>
              <a:rPr lang="en-GB" altLang="zh-CN" sz="1200">
                <a:solidFill>
                  <a:schemeClr val="accent1"/>
                </a:solidFill>
                <a:latin typeface="+mn-lt"/>
                <a:cs typeface="Arial" pitchFamily="34" charset="0"/>
              </a:rPr>
              <a:t>)</a:t>
            </a:r>
          </a:p>
        </p:txBody>
      </p:sp>
      <p:sp>
        <p:nvSpPr>
          <p:cNvPr id="7" name="Line 7"/>
          <p:cNvSpPr>
            <a:spLocks noChangeShapeType="1"/>
          </p:cNvSpPr>
          <p:nvPr>
            <p:custDataLst>
              <p:tags r:id="rId4"/>
            </p:custDataLst>
          </p:nvPr>
        </p:nvSpPr>
        <p:spPr bwMode="auto">
          <a:xfrm>
            <a:off x="3679635" y="4725144"/>
            <a:ext cx="2281475"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8" name="AutoShape 8"/>
          <p:cNvSpPr>
            <a:spLocks noChangeArrowheads="1"/>
          </p:cNvSpPr>
          <p:nvPr>
            <p:custDataLst>
              <p:tags r:id="rId5"/>
            </p:custDataLst>
          </p:nvPr>
        </p:nvSpPr>
        <p:spPr bwMode="auto">
          <a:xfrm>
            <a:off x="716720" y="1133051"/>
            <a:ext cx="5726332" cy="783781"/>
          </a:xfrm>
          <a:custGeom>
            <a:gdLst>
              <a:gd name="G0" fmla="+- 2462 0 0"/>
              <a:gd name="G1" fmla="+- 21600 0 2462"/>
              <a:gd name="G2" fmla="*/ 2462 1 2"/>
              <a:gd name="G3" fmla="+- 21600 0 G2"/>
              <a:gd name="G4" fmla="+/ 2462 21600 2"/>
              <a:gd name="G5" fmla="+/ G1 0 2"/>
              <a:gd name="G6" fmla="*/ 21600 21600 2462"/>
              <a:gd name="G7" fmla="*/ G6 1 2"/>
              <a:gd name="G8" fmla="+- 21600 0 G7"/>
              <a:gd name="G9" fmla="*/ 21600 1 2"/>
              <a:gd name="G10" fmla="+- 2462 0 G9"/>
              <a:gd name="G11" fmla="?: G10 G8 0"/>
              <a:gd name="G12" fmla="?: G10 G7 21600"/>
              <a:gd name="T0" fmla="*/ 20369 w 21600"/>
              <a:gd name="T1" fmla="*/ 10800 h 21600"/>
              <a:gd name="T2" fmla="*/ 10800 w 21600"/>
              <a:gd name="T3" fmla="*/ 21600 h 21600"/>
              <a:gd name="T4" fmla="*/ 1231 w 21600"/>
              <a:gd name="T5" fmla="*/ 10800 h 21600"/>
              <a:gd name="T6" fmla="*/ 10800 w 21600"/>
              <a:gd name="T7" fmla="*/ 0 h 21600"/>
              <a:gd name="T8" fmla="*/ 3031 w 21600"/>
              <a:gd name="T9" fmla="*/ 3031 h 21600"/>
              <a:gd name="T10" fmla="*/ 18569 w 21600"/>
              <a:gd name="T11" fmla="*/ 18569 h 21600"/>
            </a:gdLst>
            <a:cxnLst>
              <a:cxn ang="0">
                <a:pos x="T0" y="T1"/>
              </a:cxn>
              <a:cxn ang="0">
                <a:pos x="T2" y="T3"/>
              </a:cxn>
              <a:cxn ang="0">
                <a:pos x="T4" y="T5"/>
              </a:cxn>
              <a:cxn ang="0">
                <a:pos x="T6" y="T7"/>
              </a:cxn>
            </a:cxnLst>
            <a:rect l="T8" t="T9" r="T10" b="T11"/>
            <a:pathLst>
              <a:path w="21600" h="21600">
                <a:moveTo>
                  <a:pt x="0" y="0"/>
                </a:moveTo>
                <a:lnTo>
                  <a:pt x="2462" y="21600"/>
                </a:lnTo>
                <a:lnTo>
                  <a:pt x="19138" y="21600"/>
                </a:lnTo>
                <a:lnTo>
                  <a:pt x="21600" y="0"/>
                </a:lnTo>
                <a:close/>
              </a:path>
            </a:pathLst>
          </a:custGeom>
          <a:solidFill>
            <a:schemeClr val="bg1"/>
          </a:solidFill>
          <a:ln w="9525" algn="ctr">
            <a:solidFill>
              <a:schemeClr val="tx1"/>
            </a:solidFill>
            <a:miter lim="800000"/>
          </a:ln>
          <a:effectLst>
            <a:outerShdw dist="35921" dir="2700000" algn="ctr" rotWithShape="0">
              <a:schemeClr val="bg2"/>
            </a:outerShdw>
          </a:effectLst>
        </p:spPr>
        <p:txBody>
          <a:bodyPr lIns="36000" rIns="3600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fontAlgn="auto">
              <a:spcBef>
                <a:spcPct val="0"/>
              </a:spcBef>
              <a:spcAft>
                <a:spcPct val="0"/>
              </a:spcAft>
              <a:defRPr/>
            </a:pPr>
            <a:r>
              <a:rPr lang="en-US" altLang="zh-CN" sz="1200" b="1" smtClean="0">
                <a:solidFill>
                  <a:schemeClr val="tx2"/>
                </a:solidFill>
                <a:latin typeface="+mn-lt"/>
                <a:cs typeface="Arial" pitchFamily="34" charset="0"/>
              </a:rPr>
              <a:t>Total volume of cartridge/penfill in 13Q2 MAT</a:t>
            </a:r>
            <a:endParaRPr lang="en-US" altLang="zh-CN" sz="1200" b="1">
              <a:solidFill>
                <a:schemeClr val="tx2"/>
              </a:solidFill>
              <a:latin typeface="+mn-lt"/>
              <a:cs typeface="Arial" pitchFamily="34" charset="0"/>
            </a:endParaRPr>
          </a:p>
          <a:p>
            <a:pPr algn="ctr" fontAlgn="auto">
              <a:spcBef>
                <a:spcPct val="0"/>
              </a:spcBef>
              <a:spcAft>
                <a:spcPct val="0"/>
              </a:spcAft>
              <a:defRPr/>
            </a:pPr>
            <a:r>
              <a:rPr lang="en-US" altLang="zh-CN" sz="1200" smtClean="0">
                <a:solidFill>
                  <a:schemeClr val="accent1"/>
                </a:solidFill>
                <a:latin typeface="+mn-lt"/>
                <a:cs typeface="Arial" pitchFamily="34" charset="0"/>
              </a:rPr>
              <a:t>(101.9 Mn, </a:t>
            </a:r>
            <a:r>
              <a:rPr lang="zh-CN" altLang="en-US" sz="1200" smtClean="0">
                <a:solidFill>
                  <a:schemeClr val="accent1"/>
                </a:solidFill>
                <a:latin typeface="+mn-lt"/>
                <a:cs typeface="Arial" pitchFamily="34" charset="0"/>
              </a:rPr>
              <a:t>支数</a:t>
            </a:r>
            <a:r>
              <a:rPr lang="en-US" altLang="zh-CN" sz="1200" smtClean="0">
                <a:solidFill>
                  <a:schemeClr val="accent1"/>
                </a:solidFill>
                <a:latin typeface="+mn-lt"/>
                <a:cs typeface="Arial" pitchFamily="34" charset="0"/>
              </a:rPr>
              <a:t>)</a:t>
            </a:r>
            <a:endParaRPr lang="en-GB" altLang="zh-CN" sz="1200">
              <a:solidFill>
                <a:schemeClr val="accent1"/>
              </a:solidFill>
              <a:latin typeface="+mn-lt"/>
              <a:cs typeface="Arial" pitchFamily="34" charset="0"/>
            </a:endParaRPr>
          </a:p>
        </p:txBody>
      </p:sp>
      <p:sp>
        <p:nvSpPr>
          <p:cNvPr id="9" name="Text Box 9"/>
          <p:cNvSpPr txBox="1">
            <a:spLocks noChangeArrowheads="1"/>
          </p:cNvSpPr>
          <p:nvPr>
            <p:custDataLst>
              <p:tags r:id="rId6"/>
            </p:custDataLst>
          </p:nvPr>
        </p:nvSpPr>
        <p:spPr bwMode="auto">
          <a:xfrm>
            <a:off x="5961110" y="1944886"/>
            <a:ext cx="3672410" cy="331986"/>
          </a:xfrm>
          <a:prstGeom prst="rect">
            <a:avLst/>
          </a:prstGeom>
          <a:noFill/>
          <a:ln w="3175" algn="ctr">
            <a:solidFill>
              <a:schemeClr val="bg2"/>
            </a:solidFill>
            <a:miter lim="800000"/>
          </a:ln>
        </p:spPr>
        <p:txBody>
          <a:bodyPr lIns="36000" tIns="0" rIns="3600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50000"/>
              </a:spcBef>
              <a:buFontTx/>
              <a:buChar char="•"/>
            </a:pPr>
            <a:r>
              <a:rPr lang="en-US" altLang="zh-CN" sz="1100" smtClean="0">
                <a:solidFill>
                  <a:srgbClr val="000000"/>
                </a:solidFill>
                <a:latin typeface="Verdana" pitchFamily="34" charset="0"/>
              </a:rPr>
              <a:t>300IU for each cartridge/penfill</a:t>
            </a:r>
            <a:endParaRPr lang="en-US" altLang="zh-CN" sz="1100">
              <a:solidFill>
                <a:srgbClr val="000000"/>
              </a:solidFill>
              <a:latin typeface="Verdana" pitchFamily="34" charset="0"/>
            </a:endParaRPr>
          </a:p>
        </p:txBody>
      </p:sp>
      <p:sp>
        <p:nvSpPr>
          <p:cNvPr id="10" name="Text Box 12"/>
          <p:cNvSpPr txBox="1">
            <a:spLocks noChangeArrowheads="1"/>
          </p:cNvSpPr>
          <p:nvPr>
            <p:custDataLst>
              <p:tags r:id="rId7"/>
            </p:custDataLst>
          </p:nvPr>
        </p:nvSpPr>
        <p:spPr bwMode="auto">
          <a:xfrm>
            <a:off x="5961111" y="4581128"/>
            <a:ext cx="3672409" cy="1296143"/>
          </a:xfrm>
          <a:prstGeom prst="rect">
            <a:avLst/>
          </a:prstGeom>
          <a:noFill/>
          <a:ln w="3175" algn="ctr">
            <a:solidFill>
              <a:schemeClr val="bg2"/>
            </a:solidFill>
            <a:miter lim="800000"/>
          </a:ln>
        </p:spPr>
        <p:txBody>
          <a:bodyPr lIns="36000" tIns="0" rIns="3600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ct val="0"/>
              </a:spcBef>
              <a:buFontTx/>
              <a:buChar char="•"/>
            </a:pPr>
            <a:r>
              <a:rPr lang="en-US" altLang="zh-CN" sz="1100" smtClean="0">
                <a:solidFill>
                  <a:srgbClr val="000000"/>
                </a:solidFill>
                <a:latin typeface="Verdana" pitchFamily="34" charset="0"/>
              </a:rPr>
              <a:t>Overall, the re-use rate of one pen needle is around 8.6 times/needle</a:t>
            </a:r>
          </a:p>
          <a:p>
            <a:pPr marL="182563" indent="-182563" eaLnBrk="0" hangingPunct="0">
              <a:spcBef>
                <a:spcPct val="0"/>
              </a:spcBef>
              <a:buFontTx/>
              <a:buChar char="•"/>
            </a:pPr>
            <a:r>
              <a:rPr lang="en-US" altLang="zh-CN" sz="1100" smtClean="0">
                <a:solidFill>
                  <a:srgbClr val="000000"/>
                </a:solidFill>
                <a:latin typeface="Verdana" pitchFamily="34" charset="0"/>
              </a:rPr>
              <a:t>Less re-use rate of pen needle is comparatively better in tier I cities</a:t>
            </a:r>
          </a:p>
          <a:p>
            <a:pPr marL="452438" lvl="1" indent="-187325" eaLnBrk="0" hangingPunct="0">
              <a:spcBef>
                <a:spcPct val="0"/>
              </a:spcBef>
              <a:buFontTx/>
              <a:buChar char="•"/>
            </a:pPr>
            <a:r>
              <a:rPr lang="en-US" altLang="zh-CN" sz="1100" b="1" i="1" smtClean="0">
                <a:solidFill>
                  <a:srgbClr val="000000"/>
                </a:solidFill>
                <a:latin typeface="Verdana" pitchFamily="34" charset="0"/>
              </a:rPr>
              <a:t>Tier I cities: </a:t>
            </a:r>
            <a:r>
              <a:rPr lang="en-US" altLang="zh-CN" sz="1100" i="1" smtClean="0">
                <a:solidFill>
                  <a:srgbClr val="000000"/>
                </a:solidFill>
                <a:latin typeface="Verdana" pitchFamily="34" charset="0"/>
              </a:rPr>
              <a:t>7.3 (reim: 6.2; strategic: 7.9) </a:t>
            </a:r>
          </a:p>
          <a:p>
            <a:pPr marL="452438" lvl="1" indent="-187325" eaLnBrk="0" hangingPunct="0">
              <a:spcBef>
                <a:spcPct val="0"/>
              </a:spcBef>
              <a:buFontTx/>
              <a:buChar char="•"/>
            </a:pPr>
            <a:r>
              <a:rPr lang="en-US" altLang="zh-CN" sz="1100" b="1" i="1" smtClean="0">
                <a:solidFill>
                  <a:srgbClr val="000000"/>
                </a:solidFill>
                <a:latin typeface="Verdana" pitchFamily="34" charset="0"/>
              </a:rPr>
              <a:t>Tier II cities:</a:t>
            </a:r>
            <a:r>
              <a:rPr lang="en-US" altLang="zh-CN" sz="1100" i="1" smtClean="0">
                <a:solidFill>
                  <a:srgbClr val="000000"/>
                </a:solidFill>
                <a:latin typeface="Verdana" pitchFamily="34" charset="0"/>
              </a:rPr>
              <a:t> 9.0</a:t>
            </a:r>
          </a:p>
          <a:p>
            <a:pPr marL="452438" lvl="1" indent="-187325" eaLnBrk="0" hangingPunct="0">
              <a:spcBef>
                <a:spcPct val="0"/>
              </a:spcBef>
              <a:buFontTx/>
              <a:buChar char="•"/>
            </a:pPr>
            <a:r>
              <a:rPr lang="en-US" altLang="zh-CN" sz="1100" b="1" i="1" smtClean="0">
                <a:solidFill>
                  <a:srgbClr val="000000"/>
                </a:solidFill>
                <a:latin typeface="Verdana" pitchFamily="34" charset="0"/>
              </a:rPr>
              <a:t>Tier III/IV cities: </a:t>
            </a:r>
            <a:r>
              <a:rPr lang="en-US" altLang="zh-CN" sz="1100" i="1" smtClean="0">
                <a:solidFill>
                  <a:srgbClr val="000000"/>
                </a:solidFill>
                <a:latin typeface="Verdana" pitchFamily="34" charset="0"/>
              </a:rPr>
              <a:t>11.8</a:t>
            </a:r>
          </a:p>
        </p:txBody>
      </p:sp>
      <p:sp>
        <p:nvSpPr>
          <p:cNvPr id="11" name="TextBox 50"/>
          <p:cNvSpPr txBox="1">
            <a:spLocks noChangeArrowheads="1"/>
          </p:cNvSpPr>
          <p:nvPr/>
        </p:nvSpPr>
        <p:spPr bwMode="auto">
          <a:xfrm>
            <a:off x="128464" y="3301534"/>
            <a:ext cx="2270734" cy="415498"/>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Verdana" pitchFamily="34" charset="0"/>
              </a:rPr>
              <a:t>Ave. IUs per injection:</a:t>
            </a:r>
            <a:endParaRPr lang="en-US" altLang="zh-CN" sz="1050" b="1">
              <a:latin typeface="Verdana" pitchFamily="34" charset="0"/>
            </a:endParaRPr>
          </a:p>
          <a:p>
            <a:pPr algn="ctr"/>
            <a:r>
              <a:rPr lang="en-US" altLang="zh-CN" sz="1050" b="1" smtClean="0">
                <a:latin typeface="Verdana" pitchFamily="34" charset="0"/>
              </a:rPr>
              <a:t>13.1 IU/injection</a:t>
            </a:r>
            <a:endParaRPr lang="zh-CN" altLang="en-US" sz="1050" b="1" baseline="30000">
              <a:latin typeface="Verdana" pitchFamily="34" charset="0"/>
            </a:endParaRPr>
          </a:p>
        </p:txBody>
      </p:sp>
      <p:sp>
        <p:nvSpPr>
          <p:cNvPr id="12" name="TextBox 50"/>
          <p:cNvSpPr txBox="1">
            <a:spLocks noChangeArrowheads="1"/>
          </p:cNvSpPr>
          <p:nvPr/>
        </p:nvSpPr>
        <p:spPr bwMode="auto">
          <a:xfrm>
            <a:off x="560512" y="4413012"/>
            <a:ext cx="1971675" cy="577081"/>
          </a:xfrm>
          <a:prstGeom prst="rect">
            <a:avLst/>
          </a:prstGeom>
          <a:noFill/>
          <a:ln w="9525">
            <a:noFill/>
            <a:miter lim="800000"/>
          </a:ln>
        </p:spPr>
        <p:txBody>
          <a:bodyPr>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en-US" altLang="zh-CN" sz="1050" b="1" smtClean="0">
                <a:latin typeface="Verdana" pitchFamily="34" charset="0"/>
              </a:rPr>
              <a:t>Ave. re-use rate of one pen needle:</a:t>
            </a:r>
            <a:endParaRPr lang="en-US" altLang="zh-CN" sz="1050" b="1">
              <a:latin typeface="Verdana" pitchFamily="34" charset="0"/>
            </a:endParaRPr>
          </a:p>
          <a:p>
            <a:pPr algn="ctr"/>
            <a:r>
              <a:rPr lang="en-US" altLang="zh-CN" sz="1050" b="1" smtClean="0">
                <a:latin typeface="Verdana" pitchFamily="34" charset="0"/>
              </a:rPr>
              <a:t>8.6 times/needle</a:t>
            </a:r>
            <a:endParaRPr lang="en-US" altLang="zh-CN" sz="1050" b="1" baseline="30000">
              <a:latin typeface="Verdana" pitchFamily="34" charset="0"/>
            </a:endParaRPr>
          </a:p>
        </p:txBody>
      </p:sp>
      <p:sp>
        <p:nvSpPr>
          <p:cNvPr id="13" name="Line 16"/>
          <p:cNvSpPr>
            <a:spLocks noChangeShapeType="1"/>
          </p:cNvSpPr>
          <p:nvPr>
            <p:custDataLst>
              <p:tags r:id="rId8"/>
            </p:custDataLst>
          </p:nvPr>
        </p:nvSpPr>
        <p:spPr bwMode="auto">
          <a:xfrm>
            <a:off x="3679635" y="2082882"/>
            <a:ext cx="2281474"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14" name="AutoShape 19"/>
          <p:cNvSpPr>
            <a:spLocks noChangeArrowheads="1"/>
          </p:cNvSpPr>
          <p:nvPr>
            <p:custDataLst>
              <p:tags r:id="rId9"/>
            </p:custDataLst>
          </p:nvPr>
        </p:nvSpPr>
        <p:spPr bwMode="auto">
          <a:xfrm>
            <a:off x="2444912" y="4889329"/>
            <a:ext cx="2287559" cy="771919"/>
          </a:xfrm>
          <a:custGeom>
            <a:gdLst>
              <a:gd name="G0" fmla="+- 2003 0 0"/>
              <a:gd name="G1" fmla="+- 21600 0 2003"/>
              <a:gd name="G2" fmla="*/ 2003 1 2"/>
              <a:gd name="G3" fmla="+- 21600 0 G2"/>
              <a:gd name="G4" fmla="+/ 2003 21600 2"/>
              <a:gd name="G5" fmla="+/ G1 0 2"/>
              <a:gd name="G6" fmla="*/ 21600 21600 2003"/>
              <a:gd name="G7" fmla="*/ G6 1 2"/>
              <a:gd name="G8" fmla="+- 21600 0 G7"/>
              <a:gd name="G9" fmla="*/ 21600 1 2"/>
              <a:gd name="G10" fmla="+- 2003 0 G9"/>
              <a:gd name="G11" fmla="?: G10 G8 0"/>
              <a:gd name="G12" fmla="?: G10 G7 21600"/>
              <a:gd name="T0" fmla="*/ 20598 w 21600"/>
              <a:gd name="T1" fmla="*/ 10800 h 21600"/>
              <a:gd name="T2" fmla="*/ 10800 w 21600"/>
              <a:gd name="T3" fmla="*/ 21600 h 21600"/>
              <a:gd name="T4" fmla="*/ 1002 w 21600"/>
              <a:gd name="T5" fmla="*/ 10800 h 21600"/>
              <a:gd name="T6" fmla="*/ 10800 w 21600"/>
              <a:gd name="T7" fmla="*/ 0 h 21600"/>
              <a:gd name="T8" fmla="*/ 2802 w 21600"/>
              <a:gd name="T9" fmla="*/ 2802 h 21600"/>
              <a:gd name="T10" fmla="*/ 18798 w 21600"/>
              <a:gd name="T11" fmla="*/ 18798 h 21600"/>
            </a:gdLst>
            <a:cxnLst>
              <a:cxn ang="0">
                <a:pos x="T0" y="T1"/>
              </a:cxn>
              <a:cxn ang="0">
                <a:pos x="T2" y="T3"/>
              </a:cxn>
              <a:cxn ang="0">
                <a:pos x="T4" y="T5"/>
              </a:cxn>
              <a:cxn ang="0">
                <a:pos x="T6" y="T7"/>
              </a:cxn>
            </a:cxnLst>
            <a:rect l="T8" t="T9" r="T10" b="T11"/>
            <a:pathLst>
              <a:path w="21600" h="21600">
                <a:moveTo>
                  <a:pt x="0" y="0"/>
                </a:moveTo>
                <a:lnTo>
                  <a:pt x="2003" y="21600"/>
                </a:lnTo>
                <a:lnTo>
                  <a:pt x="19597" y="21600"/>
                </a:lnTo>
                <a:lnTo>
                  <a:pt x="21600" y="0"/>
                </a:lnTo>
                <a:close/>
              </a:path>
            </a:pathLst>
          </a:custGeom>
          <a:solidFill>
            <a:schemeClr val="bg1"/>
          </a:solidFill>
          <a:ln w="9525">
            <a:solidFill>
              <a:schemeClr val="tx1"/>
            </a:solidFill>
            <a:miter lim="800000"/>
          </a:ln>
          <a:effectLst>
            <a:outerShdw dist="35921" dir="2700000" algn="ctr" rotWithShape="0">
              <a:schemeClr val="bg2"/>
            </a:outerShdw>
          </a:effectLst>
        </p:spPr>
        <p:txBody>
          <a:bodyPr lIns="0" r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eaLnBrk="0" fontAlgn="auto" hangingPunct="0">
              <a:spcBef>
                <a:spcPct val="0"/>
              </a:spcBef>
              <a:spcAft>
                <a:spcPct val="0"/>
              </a:spcAft>
              <a:defRPr/>
            </a:pPr>
            <a:r>
              <a:rPr lang="en-GB" altLang="zh-CN" sz="1200" b="1" smtClean="0">
                <a:solidFill>
                  <a:schemeClr val="tx2"/>
                </a:solidFill>
                <a:latin typeface="+mn-lt"/>
                <a:cs typeface="Arial" pitchFamily="34" charset="0"/>
              </a:rPr>
              <a:t>Total pen needle size in 13Q2 MAT</a:t>
            </a:r>
            <a:endParaRPr lang="en-GB" altLang="zh-CN" sz="1200" b="1">
              <a:solidFill>
                <a:schemeClr val="tx2"/>
              </a:solidFill>
              <a:latin typeface="+mn-lt"/>
              <a:cs typeface="Arial" pitchFamily="34" charset="0"/>
            </a:endParaRPr>
          </a:p>
          <a:p>
            <a:pPr algn="ctr" eaLnBrk="0" fontAlgn="auto" hangingPunct="0">
              <a:spcBef>
                <a:spcPct val="0"/>
              </a:spcBef>
              <a:spcAft>
                <a:spcPct val="0"/>
              </a:spcAft>
              <a:defRPr/>
            </a:pPr>
            <a:r>
              <a:rPr lang="en-GB" altLang="zh-CN" sz="1200" smtClean="0">
                <a:solidFill>
                  <a:schemeClr val="accent1"/>
                </a:solidFill>
                <a:latin typeface="+mn-lt"/>
                <a:cs typeface="Arial" pitchFamily="34" charset="0"/>
              </a:rPr>
              <a:t>(271.3 Mn</a:t>
            </a:r>
            <a:r>
              <a:rPr lang="en-GB" altLang="zh-CN" sz="1200">
                <a:solidFill>
                  <a:schemeClr val="accent1"/>
                </a:solidFill>
                <a:latin typeface="+mn-lt"/>
                <a:cs typeface="Arial" pitchFamily="34" charset="0"/>
              </a:rPr>
              <a:t>)</a:t>
            </a:r>
          </a:p>
        </p:txBody>
      </p:sp>
      <p:cxnSp>
        <p:nvCxnSpPr>
          <p:cNvPr id="15" name="直接箭头连接符 14"/>
          <p:cNvCxnSpPr>
            <a:stCxn id="8" idx="1"/>
            <a:endCxn id="5" idx="3"/>
          </p:cNvCxnSpPr>
          <p:nvPr/>
        </p:nvCxnSpPr>
        <p:spPr>
          <a:xfrm flipH="1">
            <a:off x="3572534" y="1916832"/>
            <a:ext cx="7352" cy="360040"/>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a:stCxn id="5" idx="1"/>
            <a:endCxn id="6" idx="3"/>
          </p:cNvCxnSpPr>
          <p:nvPr/>
        </p:nvCxnSpPr>
        <p:spPr>
          <a:xfrm>
            <a:off x="3572534" y="3060652"/>
            <a:ext cx="11596" cy="584372"/>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直接箭头连接符 16"/>
          <p:cNvCxnSpPr>
            <a:stCxn id="6" idx="1"/>
            <a:endCxn id="14" idx="3"/>
          </p:cNvCxnSpPr>
          <p:nvPr/>
        </p:nvCxnSpPr>
        <p:spPr>
          <a:xfrm>
            <a:off x="3584130" y="4391852"/>
            <a:ext cx="4562" cy="497477"/>
          </a:xfrm>
          <a:prstGeom prst="straightConnector1">
            <a:avLst/>
          </a:prstGeom>
          <a:ln w="158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8" name="Text Box 5"/>
          <p:cNvSpPr txBox="1">
            <a:spLocks noChangeArrowheads="1"/>
          </p:cNvSpPr>
          <p:nvPr>
            <p:custDataLst>
              <p:tags r:id="rId10"/>
            </p:custDataLst>
          </p:nvPr>
        </p:nvSpPr>
        <p:spPr bwMode="auto">
          <a:xfrm>
            <a:off x="416496" y="5877272"/>
            <a:ext cx="8989045" cy="400110"/>
          </a:xfrm>
          <a:prstGeom prst="rect">
            <a:avLst/>
          </a:prstGeom>
          <a:noFill/>
          <a:ln w="9525" algn="ctr">
            <a:noFill/>
            <a:miter lim="800000"/>
          </a:ln>
        </p:spPr>
        <p:txBody>
          <a:bodyPr wrap="square">
            <a:spAutoFit/>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50000"/>
              </a:spcBef>
            </a:pPr>
            <a:r>
              <a:rPr lang="en-US" altLang="zh-CN" sz="1000" i="1">
                <a:latin typeface="Verdana" pitchFamily="34" charset="0"/>
              </a:rPr>
              <a:t>Source: </a:t>
            </a:r>
            <a:r>
              <a:rPr lang="en-US" altLang="zh-CN" sz="1000" i="1" smtClean="0">
                <a:latin typeface="Verdana" pitchFamily="34" charset="0"/>
              </a:rPr>
              <a:t>IMS CHPA &amp; PharmaTrend data, BD Internal interviews, previous studies insights, secondary research</a:t>
            </a:r>
            <a:r>
              <a:rPr lang="zh-CN" altLang="en-US" sz="1000" i="1" smtClean="0">
                <a:latin typeface="Verdana" pitchFamily="34" charset="0"/>
              </a:rPr>
              <a:t>， </a:t>
            </a:r>
            <a:r>
              <a:rPr lang="en-US" altLang="zh-CN" sz="1000" i="1" smtClean="0">
                <a:latin typeface="Verdana" pitchFamily="34" charset="0"/>
              </a:rPr>
              <a:t>268 physicians and 390 patients interview</a:t>
            </a:r>
            <a:endParaRPr lang="en-US" altLang="zh-CN" sz="1000" i="1">
              <a:latin typeface="Verdana" pitchFamily="34" charset="0"/>
            </a:endParaRPr>
          </a:p>
        </p:txBody>
      </p:sp>
      <p:sp>
        <p:nvSpPr>
          <p:cNvPr id="20" name="Line 7"/>
          <p:cNvSpPr>
            <a:spLocks noChangeShapeType="1"/>
          </p:cNvSpPr>
          <p:nvPr>
            <p:custDataLst>
              <p:tags r:id="rId11"/>
            </p:custDataLst>
          </p:nvPr>
        </p:nvSpPr>
        <p:spPr bwMode="auto">
          <a:xfrm>
            <a:off x="3680574" y="3212976"/>
            <a:ext cx="2281475" cy="0"/>
          </a:xfrm>
          <a:prstGeom prst="line">
            <a:avLst/>
          </a:prstGeom>
          <a:noFill/>
          <a:ln w="9525">
            <a:solidFill>
              <a:schemeClr val="tx2"/>
            </a:solidFill>
            <a:prstDash val="dash"/>
            <a:round/>
          </a:ln>
        </p:spPr>
        <p:txBody>
          <a:bodyP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en-US"/>
          </a:p>
        </p:txBody>
      </p:sp>
      <p:sp>
        <p:nvSpPr>
          <p:cNvPr id="21" name="Text Box 12"/>
          <p:cNvSpPr txBox="1">
            <a:spLocks noChangeArrowheads="1"/>
          </p:cNvSpPr>
          <p:nvPr>
            <p:custDataLst>
              <p:tags r:id="rId12"/>
            </p:custDataLst>
          </p:nvPr>
        </p:nvSpPr>
        <p:spPr bwMode="auto">
          <a:xfrm>
            <a:off x="5962050" y="3057943"/>
            <a:ext cx="3671470" cy="1296144"/>
          </a:xfrm>
          <a:prstGeom prst="rect">
            <a:avLst/>
          </a:prstGeom>
          <a:noFill/>
          <a:ln w="3175" algn="ctr">
            <a:solidFill>
              <a:schemeClr val="bg2"/>
            </a:solidFill>
            <a:miter lim="800000"/>
          </a:ln>
        </p:spPr>
        <p:txBody>
          <a:bodyPr lIns="36000" tIns="0" rIns="36000" bIns="0" anchor="ctr"/>
          <a:lstStyle>
            <a:defPPr>
              <a:defRPr lang="en-US"/>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182563" indent="-182563" eaLnBrk="0" hangingPunct="0">
              <a:spcBef>
                <a:spcPts val="300"/>
              </a:spcBef>
              <a:buFontTx/>
              <a:buChar char="•"/>
            </a:pPr>
            <a:r>
              <a:rPr lang="en-US" altLang="zh-CN" sz="1100" smtClean="0">
                <a:solidFill>
                  <a:srgbClr val="000000"/>
                </a:solidFill>
                <a:latin typeface="Verdana" pitchFamily="34" charset="0"/>
              </a:rPr>
              <a:t>Averagely, patients will take 13.1 IU cartridge/penfill per injection </a:t>
            </a:r>
          </a:p>
          <a:p>
            <a:pPr marL="452438" lvl="1" indent="-187325" eaLnBrk="0" hangingPunct="0">
              <a:spcBef>
                <a:spcPts val="300"/>
              </a:spcBef>
              <a:buFontTx/>
              <a:buChar char="•"/>
            </a:pPr>
            <a:r>
              <a:rPr lang="en-US" altLang="zh-CN" sz="1100" b="1" i="1" smtClean="0">
                <a:solidFill>
                  <a:srgbClr val="000000"/>
                </a:solidFill>
                <a:latin typeface="Verdana" pitchFamily="34" charset="0"/>
              </a:rPr>
              <a:t>Fasting-acting: </a:t>
            </a:r>
            <a:r>
              <a:rPr lang="en-US" altLang="zh-CN" sz="1100" i="1" smtClean="0">
                <a:solidFill>
                  <a:srgbClr val="000000"/>
                </a:solidFill>
                <a:latin typeface="Verdana" pitchFamily="34" charset="0"/>
              </a:rPr>
              <a:t>11.7 IU/injection</a:t>
            </a:r>
          </a:p>
          <a:p>
            <a:pPr marL="452438" lvl="1" indent="-187325" eaLnBrk="0" hangingPunct="0">
              <a:spcBef>
                <a:spcPts val="300"/>
              </a:spcBef>
              <a:buFontTx/>
              <a:buChar char="•"/>
            </a:pPr>
            <a:r>
              <a:rPr lang="en-US" altLang="zh-CN" sz="1100" b="1" i="1" smtClean="0">
                <a:solidFill>
                  <a:srgbClr val="000000"/>
                </a:solidFill>
                <a:latin typeface="Verdana" pitchFamily="34" charset="0"/>
              </a:rPr>
              <a:t>Intermediate-acting:</a:t>
            </a:r>
            <a:r>
              <a:rPr lang="en-US" altLang="zh-CN" sz="1100" i="1" smtClean="0">
                <a:solidFill>
                  <a:srgbClr val="000000"/>
                </a:solidFill>
                <a:latin typeface="Verdana" pitchFamily="34" charset="0"/>
              </a:rPr>
              <a:t> 11.1 IU/injection</a:t>
            </a:r>
          </a:p>
          <a:p>
            <a:pPr marL="452438" lvl="1" indent="-187325" eaLnBrk="0" hangingPunct="0">
              <a:spcBef>
                <a:spcPts val="300"/>
              </a:spcBef>
              <a:buFontTx/>
              <a:buChar char="•"/>
            </a:pPr>
            <a:r>
              <a:rPr lang="en-US" altLang="zh-CN" sz="1100" b="1" i="1" smtClean="0">
                <a:solidFill>
                  <a:srgbClr val="000000"/>
                </a:solidFill>
                <a:latin typeface="Verdana" pitchFamily="34" charset="0"/>
              </a:rPr>
              <a:t>Long-acting: </a:t>
            </a:r>
            <a:r>
              <a:rPr lang="en-US" altLang="zh-CN" sz="1100" i="1" smtClean="0">
                <a:solidFill>
                  <a:srgbClr val="000000"/>
                </a:solidFill>
                <a:latin typeface="Verdana" pitchFamily="34" charset="0"/>
              </a:rPr>
              <a:t>13.0 IU/injection</a:t>
            </a:r>
          </a:p>
          <a:p>
            <a:pPr marL="452438" lvl="1" indent="-187325" eaLnBrk="0" hangingPunct="0">
              <a:spcBef>
                <a:spcPts val="300"/>
              </a:spcBef>
              <a:buFontTx/>
              <a:buChar char="•"/>
            </a:pPr>
            <a:r>
              <a:rPr lang="en-US" altLang="zh-CN" sz="1100" b="1" i="1" smtClean="0">
                <a:solidFill>
                  <a:srgbClr val="000000"/>
                </a:solidFill>
                <a:latin typeface="Verdana" pitchFamily="34" charset="0"/>
              </a:rPr>
              <a:t>Premix: </a:t>
            </a:r>
            <a:r>
              <a:rPr lang="en-US" altLang="zh-CN" sz="1100" i="1" smtClean="0">
                <a:solidFill>
                  <a:srgbClr val="000000"/>
                </a:solidFill>
                <a:latin typeface="Verdana" pitchFamily="34" charset="0"/>
              </a:rPr>
              <a:t>17.4 IU/injection</a:t>
            </a:r>
          </a:p>
        </p:txBody>
      </p:sp>
      <p:graphicFrame>
        <p:nvGraphicFramePr>
          <p:cNvPr id="22" name="对象 21"/>
          <p:cNvGraphicFramePr>
            <a:graphicFrameLocks noChangeAspect="1"/>
          </p:cNvGraphicFramePr>
          <p:nvPr/>
        </p:nvGraphicFramePr>
        <p:xfrm>
          <a:off x="5046709" y="5191472"/>
          <a:ext cx="914400" cy="685800"/>
        </p:xfrm>
        <a:graphic>
          <a:graphicData uri="http://schemas.openxmlformats.org/presentationml/2006/ole">
            <mc:AlternateContent>
              <mc:Choice xmlns:v="urn:schemas-microsoft-com:vml" Requires="v">
                <p:oleObj spid="_x0000_s1062" name="Worksheet" showAsIcon="1" r:id="rId13" imgW="914400" imgH="685800" progId="Excel.Sheet.8">
                  <p:embed/>
                </p:oleObj>
              </mc:Choice>
              <mc:Fallback>
                <p:oleObj name="Worksheet" showAsIcon="1" r:id="rId13" imgW="914400" imgH="685800" progId="Excel.Sheet.8">
                  <p:embed/>
                  <p:pic>
                    <p:nvPicPr>
                      <p:cNvPr id="0" name="OLE substitute image"/>
                      <p:cNvPicPr/>
                      <p:nvPr/>
                    </p:nvPicPr>
                    <p:blipFill>
                      <a:blip r:embed="rId15"/>
                      <a:stretch>
                        <a:fillRect/>
                      </a:stretch>
                    </p:blipFill>
                    <p:spPr>
                      <a:xfrm>
                        <a:off x="5046709" y="5191472"/>
                        <a:ext cx="914400" cy="685800"/>
                      </a:xfrm>
                      <a:prstGeom prst="rect">
                        <a:avLst/>
                      </a:prstGeom>
                      <a:noFill/>
                    </p:spPr>
                  </p:pic>
                </p:oleObj>
              </mc:Fallback>
            </mc:AlternateContent>
          </a:graphicData>
        </a:graphic>
      </p:graphicFrame>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https://d.book118.com/715122231043011041</a:t>
            </a:r>
          </a:p>
        </p:txBody>
      </p:sp>
    </p:spTree>
  </p:cSld>
  <p:clrMapOvr>
    <a:masterClrMapping/>
  </p:clrMapOvr>
  <p:transition/>
  <p:timing/>
</p:sld>
</file>

<file path=ppt/tags/tag1.xml><?xml version="1.0" encoding="utf-8"?>
<p:tagLst xmlns:p="http://schemas.openxmlformats.org/presentationml/2006/main">
  <p:tag name="THINKCELLSHAPEDONOTDELETE" val="pzz7GTXUA.U2T89mYBdBXiQ"/>
</p:tagLst>
</file>

<file path=ppt/tags/tag2.xml><?xml version="1.0" encoding="utf-8"?>
<p:tagLst xmlns:p="http://schemas.openxmlformats.org/presentationml/2006/main">
  <p:tag name="THINKCELLSHAPEDONOTDELETE" val="pwExrle7JukWon7iBjGOcJQ"/>
</p:tagLst>
</file>

<file path=ppt/tags/tag3.xml><?xml version="1.0" encoding="utf-8"?>
<p:tagLst xmlns:p="http://schemas.openxmlformats.org/presentationml/2006/main">
  <p:tag name="THINKCELLSHAPEDONOTDELETE" val="pCMm5MvMBSki0nGsXnOAvsg"/>
</p:tagLst>
</file>

<file path=ppt/tags/tag4.xml><?xml version="1.0" encoding="utf-8"?>
<p:tagLst xmlns:p="http://schemas.openxmlformats.org/presentationml/2006/main">
  <p:tag name="THINKCELLSHAPEDONOTDELETE" val="penW7k3J630y464NJIHv28A"/>
</p:tagLst>
</file>

<file path=ppt/tags/tag5.xml><?xml version="1.0" encoding="utf-8"?>
<p:tagLst xmlns:p="http://schemas.openxmlformats.org/presentationml/2006/main">
  <p:tag name="THINKCELLSHAPEDONOTDELETE" val="penW7k3J630y464NJIHv28A"/>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t7BrFkNSdDE.UOvRi0xFKlQ"/>
</p:tagLst>
</file>

<file path=ppt/tags/tag8.xml><?xml version="1.0" encoding="utf-8"?>
<p:tagLst xmlns:p="http://schemas.openxmlformats.org/presentationml/2006/main">
  <p:tag name="THINKCELLSHAPEDONOTDELETE" val="pvb7F6HHRdUSbTOUE3EhGoQ"/>
</p:tagLst>
</file>

<file path=ppt/tags/tag9.xml><?xml version="1.0" encoding="utf-8"?>
<p:tagLst xmlns:p="http://schemas.openxmlformats.org/presentationml/2006/main">
  <p:tag name="THINKCELLSHAPEDONOTDELETE" val="pOMrR49KH6kCVnPdPPO85LA"/>
</p:tagLst>
</file>

<file path=ppt/tags/tag10.xml><?xml version="1.0" encoding="utf-8"?>
<p:tagLst xmlns:p="http://schemas.openxmlformats.org/presentationml/2006/main">
  <p:tag name="THINKCELLSHAPEDONOTDELETE" val="pVKSdL0WacUSBVgc8dwcCfA"/>
</p:tagLst>
</file>

<file path=ppt/tags/tag11.xml><?xml version="1.0" encoding="utf-8"?>
<p:tagLst xmlns:p="http://schemas.openxmlformats.org/presentationml/2006/main">
  <p:tag name="THINKCELLSHAPEDONOTDELETE" val="pScaj45LvVUCa0ZvPdbPX1g"/>
</p:tagLst>
</file>

<file path=ppt/tags/tag12.xml><?xml version="1.0" encoding="utf-8"?>
<p:tagLst xmlns:p="http://schemas.openxmlformats.org/presentationml/2006/main">
  <p:tag name="THINKCELLSHAPEDONOTDELETE" val="pxOw9Y_h_20aVJYFihUFSig"/>
</p:tagLst>
</file>

<file path=ppt/tags/tag13.xml><?xml version="1.0" encoding="utf-8"?>
<p:tagLst xmlns:p="http://schemas.openxmlformats.org/presentationml/2006/main">
  <p:tag name="THINKCELLSHAPEDONOTDELETE" val="pAyjKFySbzkehyA8tWE2k_w"/>
</p:tagLst>
</file>

<file path=ppt/tags/tag14.xml><?xml version="1.0" encoding="utf-8"?>
<p:tagLst xmlns:p="http://schemas.openxmlformats.org/presentationml/2006/main">
  <p:tag name="THINKCELLSHAPEDONOTDELETE" val="pBx4Aw9TLt0aPGnxbulMkdw"/>
</p:tagLst>
</file>

<file path=ppt/tags/tag15.xml><?xml version="1.0" encoding="utf-8"?>
<p:tagLst xmlns:p="http://schemas.openxmlformats.org/presentationml/2006/main">
  <p:tag name="THINKCELLSHAPEDONOTDELETE" val="pR2aFr0b5VE2Cni1wcND5wg"/>
</p:tagLst>
</file>

<file path=ppt/tags/tag16.xml><?xml version="1.0" encoding="utf-8"?>
<p:tagLst xmlns:p="http://schemas.openxmlformats.org/presentationml/2006/main">
  <p:tag name="THINKCELLSHAPEDONOTDELETE" val="t8zQsgKqKL02Hdcd5GhoBew"/>
</p:tagLst>
</file>

<file path=ppt/tags/tag17.xml><?xml version="1.0" encoding="utf-8"?>
<p:tagLst xmlns:p="http://schemas.openxmlformats.org/presentationml/2006/main">
  <p:tag name="THINKCELLSHAPEDONOTDELETE" val="tNuxvx3r9X0OL8eRT5gsxpg"/>
</p:tagLst>
</file>

<file path=ppt/tags/tag18.xml><?xml version="1.0" encoding="utf-8"?>
<p:tagLst xmlns:p="http://schemas.openxmlformats.org/presentationml/2006/main">
  <p:tag name="THINKCELLSHAPEDONOTDELETE" val="ttKvb6vsNd0WX1FECapL7UA"/>
</p:tagLst>
</file>

<file path=ppt/tags/tag19.xml><?xml version="1.0" encoding="utf-8"?>
<p:tagLst xmlns:p="http://schemas.openxmlformats.org/presentationml/2006/main">
  <p:tag name="THINKCELLSHAPEDONOTDELETE" val="tXd3Nz5VqfE2eAd14Urfqbg"/>
</p:tagLst>
</file>

<file path=ppt/tags/tag20.xml><?xml version="1.0" encoding="utf-8"?>
<p:tagLst xmlns:p="http://schemas.openxmlformats.org/presentationml/2006/main">
  <p:tag name="THINKCELLSHAPEDONOTDELETE" val="tnHs0g2NU.UuqIhYHL14.4Q"/>
</p:tagLst>
</file>

<file path=ppt/tags/tag21.xml><?xml version="1.0" encoding="utf-8"?>
<p:tagLst xmlns:p="http://schemas.openxmlformats.org/presentationml/2006/main">
  <p:tag name="THINKCELLSHAPEDONOTDELETE" val="tU1TUvyN.REOT3yXgro2LKw"/>
</p:tagLst>
</file>

<file path=ppt/tags/tag22.xml><?xml version="1.0" encoding="utf-8"?>
<p:tagLst xmlns:p="http://schemas.openxmlformats.org/presentationml/2006/main">
  <p:tag name="THINKCELLSHAPEDONOTDELETE" val="tg3jgLNk2GEKiHeY.wTfurA"/>
</p:tagLst>
</file>

<file path=ppt/tags/tag23.xml><?xml version="1.0" encoding="utf-8"?>
<p:tagLst xmlns:p="http://schemas.openxmlformats.org/presentationml/2006/main">
  <p:tag name="THINKCELLSHAPEDONOTDELETE" val="tEFP0W6u0EUWBPHHeGlDhCw"/>
</p:tagLst>
</file>

<file path=ppt/tags/tag24.xml><?xml version="1.0" encoding="utf-8"?>
<p:tagLst xmlns:p="http://schemas.openxmlformats.org/presentationml/2006/main">
  <p:tag name="THINKCELLSHAPEDONOTDELETE" val="t3kFbWz0DRUOGeDRE1iBSMA"/>
</p:tagLst>
</file>

<file path=ppt/tags/tag25.xml><?xml version="1.0" encoding="utf-8"?>
<p:tagLst xmlns:p="http://schemas.openxmlformats.org/presentationml/2006/main">
  <p:tag name="THINKCELLSHAPEDONOTDELETE" val="tHuL4LAOJzUmHyHorbnXktQ"/>
</p:tagLst>
</file>

<file path=ppt/tags/tag26.xml><?xml version="1.0" encoding="utf-8"?>
<p:tagLst xmlns:p="http://schemas.openxmlformats.org/presentationml/2006/main">
  <p:tag name="THINKCELLSHAPEDONOTDELETE" val="t0dtuc82cZku9j_IdSY4pTg"/>
</p:tagLst>
</file>

<file path=ppt/tags/tag27.xml><?xml version="1.0" encoding="utf-8"?>
<p:tagLst xmlns:p="http://schemas.openxmlformats.org/presentationml/2006/main">
  <p:tag name="THINKCELLSHAPEDONOTDELETE" val="t5A9BE2E_5EqcVpOAEGoLEw"/>
</p:tagLst>
</file>

<file path=ppt/tags/tag28.xml><?xml version="1.0" encoding="utf-8"?>
<p:tagLst xmlns:p="http://schemas.openxmlformats.org/presentationml/2006/main">
  <p:tag name="THINKCELLSHAPEDONOTDELETE" val="tmPSOaN.1BkSHF.WDQ95q3Q"/>
</p:tagLst>
</file>

<file path=ppt/tags/tag29.xml><?xml version="1.0" encoding="utf-8"?>
<p:tagLst xmlns:p="http://schemas.openxmlformats.org/presentationml/2006/main">
  <p:tag name="THINKCELLSHAPEDONOTDELETE" val="tDyDosv2cc0.A7Nd2JW_CCw"/>
</p:tagLst>
</file>

<file path=ppt/tags/tag30.xml><?xml version="1.0" encoding="utf-8"?>
<p:tagLst xmlns:p="http://schemas.openxmlformats.org/presentationml/2006/main">
  <p:tag name="THINKCELLSHAPEDONOTDELETE" val="t0mz4iiGiwkqOVfUkKgnchw"/>
</p:tagLst>
</file>

<file path=ppt/tags/tag31.xml><?xml version="1.0" encoding="utf-8"?>
<p:tagLst xmlns:p="http://schemas.openxmlformats.org/presentationml/2006/main">
  <p:tag name="THINKCELLSHAPEDONOTDELETE" val="t6_1EGVmm70mgimuqDUD5Og"/>
</p:tagLst>
</file>

<file path=ppt/tags/tag32.xml><?xml version="1.0" encoding="utf-8"?>
<p:tagLst xmlns:p="http://schemas.openxmlformats.org/presentationml/2006/main">
  <p:tag name="THINKCELLSHAPEDONOTDELETE" val="tZ1CZtjzPEka_uUo4lWnCNQ"/>
</p:tagLst>
</file>

<file path=ppt/tags/tag33.xml><?xml version="1.0" encoding="utf-8"?>
<p:tagLst xmlns:p="http://schemas.openxmlformats.org/presentationml/2006/main">
  <p:tag name="THINKCELLSHAPEDONOTDELETE" val="p61.GMAzd9k6ICh03YzpA5Q"/>
</p:tagLst>
</file>

<file path=ppt/tags/tag34.xml><?xml version="1.0" encoding="utf-8"?>
<p:tagLst xmlns:p="http://schemas.openxmlformats.org/presentationml/2006/main">
  <p:tag name="THINKCELLSHAPEDONOTDELETE" val="p6WnbsQZ9R0KbgCajdNymZw"/>
</p:tagLst>
</file>

<file path=ppt/tags/tag35.xml><?xml version="1.0" encoding="utf-8"?>
<p:tagLst xmlns:p="http://schemas.openxmlformats.org/presentationml/2006/main">
  <p:tag name="THINKCELLSHAPEDONOTDELETE" val="pyvBsTQZakEaNhMez5Tuxfg"/>
</p:tagLst>
</file>

<file path=ppt/tags/tag36.xml><?xml version="1.0" encoding="utf-8"?>
<p:tagLst xmlns:p="http://schemas.openxmlformats.org/presentationml/2006/main">
  <p:tag name="THINKCELLSHAPEDONOTDELETE" val="p8VpsIzy0AUiEUtmtEfD3Cw"/>
</p:tagLst>
</file>

<file path=ppt/tags/tag37.xml><?xml version="1.0" encoding="utf-8"?>
<p:tagLst xmlns:p="http://schemas.openxmlformats.org/presentationml/2006/main">
  <p:tag name="THINKCELLSHAPEDONOTDELETE" val="pxmlINyVz10WClj98UqPHrQ"/>
</p:tagLst>
</file>

<file path=ppt/tags/tag38.xml><?xml version="1.0" encoding="utf-8"?>
<p:tagLst xmlns:p="http://schemas.openxmlformats.org/presentationml/2006/main">
  <p:tag name="THINKCELLSHAPEDONOTDELETE" val="pqS.UZFoQBkmBe8AUlPSO0A"/>
</p:tagLst>
</file>

<file path=ppt/tags/tag39.xml><?xml version="1.0" encoding="utf-8"?>
<p:tagLst xmlns:p="http://schemas.openxmlformats.org/presentationml/2006/main">
  <p:tag name="THINKCELLSHAPEDONOTDELETE" val="p0ROSm6kS90eF1VQRPEj5OQ"/>
</p:tagLst>
</file>

<file path=ppt/tags/tag40.xml><?xml version="1.0" encoding="utf-8"?>
<p:tagLst xmlns:p="http://schemas.openxmlformats.org/presentationml/2006/main">
  <p:tag name="THINKCELLSHAPEDONOTDELETE" val="pFtLjkXUcN0CXNfEwPqUeHA"/>
</p:tagLst>
</file>

<file path=ppt/tags/tag41.xml><?xml version="1.0" encoding="utf-8"?>
<p:tagLst xmlns:p="http://schemas.openxmlformats.org/presentationml/2006/main">
  <p:tag name="THINKCELLSHAPEDONOTDELETE" val="pxWYzD3PLTk29x5dfIrdilA"/>
</p:tagLst>
</file>

<file path=ppt/tags/tag42.xml><?xml version="1.0" encoding="utf-8"?>
<p:tagLst xmlns:p="http://schemas.openxmlformats.org/presentationml/2006/main">
  <p:tag name="THINKCELLSHAPEDONOTDELETE" val="pPXS98J_5FEiVMuMXF8PqmA"/>
</p:tagLst>
</file>

<file path=ppt/tags/tag43.xml><?xml version="1.0" encoding="utf-8"?>
<p:tagLst xmlns:p="http://schemas.openxmlformats.org/presentationml/2006/main">
  <p:tag name="THINKCELLSHAPEDONOTDELETE" val="pxy945RusbECEebH7MV3kig"/>
</p:tagLst>
</file>

<file path=ppt/tags/tag44.xml><?xml version="1.0" encoding="utf-8"?>
<p:tagLst xmlns:p="http://schemas.openxmlformats.org/presentationml/2006/main">
  <p:tag name="THINKCELLSHAPEDONOTDELETE" val="penW7k3J630y464NJIHv28A"/>
</p:tagLst>
</file>

<file path=ppt/tags/tag45.xml><?xml version="1.0" encoding="utf-8"?>
<p:tagLst xmlns:p="http://schemas.openxmlformats.org/presentationml/2006/main">
  <p:tag name="THINKCELLSHAPEDONOTDELETE" val="pWQyhNavSFkuyzdY13fteWA"/>
</p:tagLst>
</file>

<file path=ppt/tags/tag46.xml><?xml version="1.0" encoding="utf-8"?>
<p:tagLst xmlns:p="http://schemas.openxmlformats.org/presentationml/2006/main">
  <p:tag name="THINKCELLSHAPEDONOTDELETE" val="pPXS98J_5FEiVMuMXF8PqmA"/>
</p:tagLst>
</file>

<file path=ppt/tags/tag47.xml><?xml version="1.0" encoding="utf-8"?>
<p:tagLst xmlns:p="http://schemas.openxmlformats.org/presentationml/2006/main">
  <p:tag name="THINKCELLSHAPEDONOTDELETE" val="pxy945RusbECEebH7MV3kig"/>
</p:tagLst>
</file>

<file path=ppt/tags/tag48.xml><?xml version="1.0" encoding="utf-8"?>
<p:tagLst xmlns:p="http://schemas.openxmlformats.org/presentationml/2006/main">
  <p:tag name="THINKCELLSHAPEDONOTDELETE" val="p0ROSm6kS90eF1VQRPEj5OQ"/>
</p:tagLst>
</file>

<file path=ppt/tags/tag49.xml><?xml version="1.0" encoding="utf-8"?>
<p:tagLst xmlns:p="http://schemas.openxmlformats.org/presentationml/2006/main">
  <p:tag name="THINKCELLSHAPEDONOTDELETE" val="penW7k3J630y464NJIHv28A"/>
</p:tagLst>
</file>

<file path=ppt/tags/tag50.xml><?xml version="1.0" encoding="utf-8"?>
<p:tagLst xmlns:p="http://schemas.openxmlformats.org/presentationml/2006/main">
  <p:tag name="THINKCELLSHAPEDONOTDELETE" val="p8VpsIzy0AUiEUtmtEfD3Cw"/>
</p:tagLst>
</file>

<file path=ppt/tags/tag51.xml><?xml version="1.0" encoding="utf-8"?>
<p:tagLst xmlns:p="http://schemas.openxmlformats.org/presentationml/2006/main">
  <p:tag name="THINKCELLSHAPEDONOTDELETE" val="pxmlINyVz10WClj98UqPHrQ"/>
</p:tagLst>
</file>

<file path=ppt/tags/tag52.xml><?xml version="1.0" encoding="utf-8"?>
<p:tagLst xmlns:p="http://schemas.openxmlformats.org/presentationml/2006/main">
  <p:tag name="THINKCELLSHAPEDONOTDELETE" val="p0ROSm6kS90eF1VQRPEj5OQ"/>
</p:tagLst>
</file>

<file path=ppt/tags/tag53.xml><?xml version="1.0" encoding="utf-8"?>
<p:tagLst xmlns:p="http://schemas.openxmlformats.org/presentationml/2006/main">
  <p:tag name="THINKCELLSHAPEDONOTDELETE" val="pFtLjkXUcN0CXNfEwPqUeHA"/>
</p:tagLst>
</file>

<file path=ppt/tags/tag54.xml><?xml version="1.0" encoding="utf-8"?>
<p:tagLst xmlns:p="http://schemas.openxmlformats.org/presentationml/2006/main">
  <p:tag name="THINKCELLSHAPEDONOTDELETE" val="pxWYzD3PLTk29x5dfIrdilA"/>
</p:tagLst>
</file>

<file path=ppt/tags/tag55.xml><?xml version="1.0" encoding="utf-8"?>
<p:tagLst xmlns:p="http://schemas.openxmlformats.org/presentationml/2006/main">
  <p:tag name="THINKCELLSHAPEDONOTDELETE" val="pPXS98J_5FEiVMuMXF8PqmA"/>
</p:tagLst>
</file>

<file path=ppt/tags/tag56.xml><?xml version="1.0" encoding="utf-8"?>
<p:tagLst xmlns:p="http://schemas.openxmlformats.org/presentationml/2006/main">
  <p:tag name="THINKCELLSHAPEDONOTDELETE" val="pxy945RusbECEebH7MV3kig"/>
</p:tagLst>
</file>

<file path=ppt/tags/tag57.xml><?xml version="1.0" encoding="utf-8"?>
<p:tagLst xmlns:p="http://schemas.openxmlformats.org/presentationml/2006/main">
  <p:tag name="THINKCELLSHAPEDONOTDELETE" val="penW7k3J630y464NJIHv28A"/>
</p:tagLst>
</file>

<file path=ppt/tags/tag58.xml><?xml version="1.0" encoding="utf-8"?>
<p:tagLst xmlns:p="http://schemas.openxmlformats.org/presentationml/2006/main">
  <p:tag name="THINKCELLSHAPEDONOTDELETE" val="pWQyhNavSFkuyzdY13fteWA"/>
</p:tagLst>
</file>

<file path=ppt/tags/tag59.xml><?xml version="1.0" encoding="utf-8"?>
<p:tagLst xmlns:p="http://schemas.openxmlformats.org/presentationml/2006/main">
  <p:tag name="THINKCELLSHAPEDONOTDELETE" val="pPXS98J_5FEiVMuMXF8PqmA"/>
</p:tagLst>
</file>

<file path=ppt/tags/tag60.xml><?xml version="1.0" encoding="utf-8"?>
<p:tagLst xmlns:p="http://schemas.openxmlformats.org/presentationml/2006/main">
  <p:tag name="THINKCELLSHAPEDONOTDELETE" val="pxy945RusbECEebH7MV3kig"/>
</p:tagLst>
</file>

<file path=ppt/tags/tag61.xml><?xml version="1.0" encoding="utf-8"?>
<p:tagLst xmlns:p="http://schemas.openxmlformats.org/presentationml/2006/main">
  <p:tag name="THINKCELLSHAPEDONOTDELETE" val="p0ROSm6kS90eF1VQRPEj5OQ"/>
</p:tagLst>
</file>

<file path=ppt/tags/tag62.xml><?xml version="1.0" encoding="utf-8"?>
<p:tagLst xmlns:p="http://schemas.openxmlformats.org/presentationml/2006/main">
  <p:tag name="THINKCELLSHAPEDONOTDELETE" val="p.b5kaEAMw0y.KXBCa1o7tg"/>
</p:tagLst>
</file>

<file path=ppt/tags/tag63.xml><?xml version="1.0" encoding="utf-8"?>
<p:tagLst xmlns:p="http://schemas.openxmlformats.org/presentationml/2006/main">
  <p:tag name="THINKCELLSHAPEDONOTDELETE" val="pCidupzSQ3kGaM3EycuKydA"/>
</p:tagLst>
</file>

<file path=ppt/tags/tag64.xml><?xml version="1.0" encoding="utf-8"?>
<p:tagLst xmlns:p="http://schemas.openxmlformats.org/presentationml/2006/main">
  <p:tag name="THINKCELLSHAPEDONOTDELETE" val="thinkcellActiveDocDoNotDelete"/>
</p:tagLst>
</file>

<file path=ppt/tags/tag65.xml><?xml version="1.0" encoding="utf-8"?>
<p:tagLst xmlns:p="http://schemas.openxmlformats.org/presentationml/2006/main">
  <p:tag name="THINKCELLSHAPEDONOTDELETE" val="tFXBR_FT13UK372n_0IHgQg"/>
</p:tagLst>
</file>

<file path=ppt/tags/tag66.xml><?xml version="1.0" encoding="utf-8"?>
<p:tagLst xmlns:p="http://schemas.openxmlformats.org/presentationml/2006/main">
  <p:tag name="THINKCELLSHAPEDONOTDELETE" val="pb4VodubfEkC8u4Yk7EumAA"/>
</p:tagLst>
</file>

<file path=ppt/tags/tag67.xml><?xml version="1.0" encoding="utf-8"?>
<p:tagLst xmlns:p="http://schemas.openxmlformats.org/presentationml/2006/main">
  <p:tag name="THINKCELLSHAPEDONOTDELETE" val="plWV3qT6Rq0.iUNLpX9fBHQ"/>
</p:tagLst>
</file>

<file path=ppt/tags/tag68.xml><?xml version="1.0" encoding="utf-8"?>
<p:tagLst xmlns:p="http://schemas.openxmlformats.org/presentationml/2006/main">
  <p:tag name="THINKCELLSHAPEDONOTDELETE" val="pE6RA_IBt00KrhECp4heqBQ"/>
</p:tagLst>
</file>

<file path=ppt/tags/tag69.xml><?xml version="1.0" encoding="utf-8"?>
<p:tagLst xmlns:p="http://schemas.openxmlformats.org/presentationml/2006/main">
  <p:tag name="THINKCELLSHAPEDONOTDELETE" val="pk64nUKEHh0uStp2x6KOEzw"/>
</p:tagLst>
</file>

<file path=ppt/tags/tag70.xml><?xml version="1.0" encoding="utf-8"?>
<p:tagLst xmlns:p="http://schemas.openxmlformats.org/presentationml/2006/main">
  <p:tag name="THINKCELLSHAPEDONOTDELETE" val="t4yc.GA2EfEuNGHPHcXhduQ"/>
</p:tagLst>
</file>

<file path=ppt/tags/tag71.xml><?xml version="1.0" encoding="utf-8"?>
<p:tagLst xmlns:p="http://schemas.openxmlformats.org/presentationml/2006/main">
  <p:tag name="THINKCELLSHAPEDONOTDELETE" val="twEU7kj9mgkGvIosP99ULwg"/>
</p:tagLst>
</file>

<file path=ppt/tags/tag72.xml><?xml version="1.0" encoding="utf-8"?>
<p:tagLst xmlns:p="http://schemas.openxmlformats.org/presentationml/2006/main">
  <p:tag name="THINKCELLSHAPEDONOTDELETE" val="t.APG3h55RUqNw_aXcH8yrQ"/>
</p:tagLst>
</file>

<file path=ppt/tags/tag73.xml><?xml version="1.0" encoding="utf-8"?>
<p:tagLst xmlns:p="http://schemas.openxmlformats.org/presentationml/2006/main">
  <p:tag name="THINKCELLSHAPEDONOTDELETE" val="tSNJSX2V1C0yvVKjnNu8Hxw"/>
</p:tagLst>
</file>

<file path=ppt/tags/tag74.xml><?xml version="1.0" encoding="utf-8"?>
<p:tagLst xmlns:p="http://schemas.openxmlformats.org/presentationml/2006/main">
  <p:tag name="THINKCELLSHAPEDONOTDELETE" val="t.gFfFAwuEUuSVlGk34R_fQ"/>
</p:tagLst>
</file>

<file path=ppt/tags/tag75.xml><?xml version="1.0" encoding="utf-8"?>
<p:tagLst xmlns:p="http://schemas.openxmlformats.org/presentationml/2006/main">
  <p:tag name="THINKCELLSHAPEDONOTDELETE" val="tc33os_9hCEadgqOl7TMHUg"/>
</p:tagLst>
</file>

<file path=ppt/tags/tag76.xml><?xml version="1.0" encoding="utf-8"?>
<p:tagLst xmlns:p="http://schemas.openxmlformats.org/presentationml/2006/main">
  <p:tag name="THINKCELLSHAPEDONOTDELETE" val="ths2QRKkJm0SONAmYx2jGQA"/>
</p:tagLst>
</file>

<file path=ppt/tags/tag77.xml><?xml version="1.0" encoding="utf-8"?>
<p:tagLst xmlns:p="http://schemas.openxmlformats.org/presentationml/2006/main">
  <p:tag name="THINKCELLSHAPEDONOTDELETE" val="tHulNIDFW1UasCh43KdYn3w"/>
</p:tagLst>
</file>

<file path=ppt/tags/tag78.xml><?xml version="1.0" encoding="utf-8"?>
<p:tagLst xmlns:p="http://schemas.openxmlformats.org/presentationml/2006/main">
  <p:tag name="THINKCELLSHAPEDONOTDELETE" val="t1wJpy0YkEUmBOMkWvqB.ww"/>
</p:tagLst>
</file>

<file path=ppt/tags/tag79.xml><?xml version="1.0" encoding="utf-8"?>
<p:tagLst xmlns:p="http://schemas.openxmlformats.org/presentationml/2006/main">
  <p:tag name="THINKCELLSHAPEDONOTDELETE" val="trodE3_pF4k6eFYzhjrV8mA"/>
</p:tagLst>
</file>

<file path=ppt/tags/tag80.xml><?xml version="1.0" encoding="utf-8"?>
<p:tagLst xmlns:p="http://schemas.openxmlformats.org/presentationml/2006/main">
  <p:tag name="THINKCELLSHAPEDONOTDELETE" val="tcnJ_juycFkiAseqB62GWJA"/>
</p:tagLst>
</file>

<file path=ppt/tags/tag81.xml><?xml version="1.0" encoding="utf-8"?>
<p:tagLst xmlns:p="http://schemas.openxmlformats.org/presentationml/2006/main">
  <p:tag name="THINKCELLSHAPEDONOTDELETE" val="tU6njXKgMrEqTZsZixHeQhg"/>
</p:tagLst>
</file>

<file path=ppt/tags/tag82.xml><?xml version="1.0" encoding="utf-8"?>
<p:tagLst xmlns:p="http://schemas.openxmlformats.org/presentationml/2006/main">
  <p:tag name="THINKCELLSHAPEDONOTDELETE" val="tSxC.VUvPSkqM.FHEfPMeUw"/>
</p:tagLst>
</file>

<file path=ppt/tags/tag83.xml><?xml version="1.0" encoding="utf-8"?>
<p:tagLst xmlns:p="http://schemas.openxmlformats.org/presentationml/2006/main">
  <p:tag name="THINKCELLSHAPEDONOTDELETE" val="tiCmxMd2UR0exiVsa4Oj8tA"/>
</p:tagLst>
</file>

<file path=ppt/tags/tag84.xml><?xml version="1.0" encoding="utf-8"?>
<p:tagLst xmlns:p="http://schemas.openxmlformats.org/presentationml/2006/main">
  <p:tag name="THINKCELLSHAPEDONOTDELETE" val="tzxod2VzzNU61ahxGJBxj9w"/>
</p:tagLst>
</file>

<file path=ppt/tags/tag85.xml><?xml version="1.0" encoding="utf-8"?>
<p:tagLst xmlns:p="http://schemas.openxmlformats.org/presentationml/2006/main">
  <p:tag name="THINKCELLSHAPEDONOTDELETE" val="trQKgiluLyE2q81HBsA6xMg"/>
</p:tagLst>
</file>

<file path=ppt/tags/tag86.xml><?xml version="1.0" encoding="utf-8"?>
<p:tagLst xmlns:p="http://schemas.openxmlformats.org/presentationml/2006/main">
  <p:tag name="THINKCELLSHAPEDONOTDELETE" val="tV1VyJY.VqUi.1eS_5Xsoag"/>
</p:tagLst>
</file>

<file path=ppt/tags/tag87.xml><?xml version="1.0" encoding="utf-8"?>
<p:tagLst xmlns:p="http://schemas.openxmlformats.org/presentationml/2006/main">
  <p:tag name="THINKCELLSHAPEDONOTDELETE" val="tsZXwGuk9hEyGWHrEtjV5rQ"/>
</p:tagLst>
</file>

<file path=ppt/tags/tag88.xml><?xml version="1.0" encoding="utf-8"?>
<p:tagLst xmlns:p="http://schemas.openxmlformats.org/presentationml/2006/main">
  <p:tag name="THINKCELLSHAPEDONOTDELETE" val="tdHD1SkZjsEGLAbOZj_kkLA"/>
</p:tagLst>
</file>

<file path=ppt/tags/tag89.xml><?xml version="1.0" encoding="utf-8"?>
<p:tagLst xmlns:p="http://schemas.openxmlformats.org/presentationml/2006/main">
  <p:tag name="THINKCELLSHAPEDONOTDELETE" val="t9Q5aT3HW_EeWDNJA9TifjA"/>
</p:tagLst>
</file>

<file path=ppt/tags/tag90.xml><?xml version="1.0" encoding="utf-8"?>
<p:tagLst xmlns:p="http://schemas.openxmlformats.org/presentationml/2006/main">
  <p:tag name="THINKCELLSHAPEDONOTDELETE" val="tf4GQ6o.Ogk2Z3PVbG8Lv9w"/>
</p:tagLst>
</file>

<file path=ppt/tags/tag91.xml><?xml version="1.0" encoding="utf-8"?>
<p:tagLst xmlns:p="http://schemas.openxmlformats.org/presentationml/2006/main">
  <p:tag name="THINKCELLSHAPEDONOTDELETE" val="twqRi71DWekiID.n3pQUMtg"/>
</p:tagLst>
</file>

<file path=ppt/tags/tag92.xml><?xml version="1.0" encoding="utf-8"?>
<p:tagLst xmlns:p="http://schemas.openxmlformats.org/presentationml/2006/main">
  <p:tag name="THINKCELLSHAPEDONOTDELETE" val="t6ybutyyqT0KKk_Q6OrA8OQ"/>
</p:tagLst>
</file>

<file path=ppt/tags/tag93.xml><?xml version="1.0" encoding="utf-8"?>
<p:tagLst xmlns:p="http://schemas.openxmlformats.org/presentationml/2006/main">
  <p:tag name="THINKCELLSHAPEDONOTDELETE" val="tovWuArMMMU.8O.T9_ZdpxA"/>
</p:tagLst>
</file>

<file path=ppt/tags/tag94.xml><?xml version="1.0" encoding="utf-8"?>
<p:tagLst xmlns:p="http://schemas.openxmlformats.org/presentationml/2006/main">
  <p:tag name="THINKCELLSHAPEDONOTDELETE" val="t2rt2iUtAxEeJCZZuVB4Gig"/>
</p:tagLst>
</file>

<file path=ppt/tags/tag95.xml><?xml version="1.0" encoding="utf-8"?>
<p:tagLst xmlns:p="http://schemas.openxmlformats.org/presentationml/2006/main">
  <p:tag name="THINKCELLSHAPEDONOTDELETE" val="t_t_hgQdGkUSOsS2LqguRBQ"/>
</p:tagLst>
</file>

<file path=ppt/tags/tag96.xml><?xml version="1.0" encoding="utf-8"?>
<p:tagLst xmlns:p="http://schemas.openxmlformats.org/presentationml/2006/main">
  <p:tag name="THINKCELLSHAPEDONOTDELETE" val="pK6f2ZsHIwEq68pYrU23tzg"/>
</p:tagLst>
</file>

<file path=ppt/tags/tag97.xml><?xml version="1.0" encoding="utf-8"?>
<p:tagLst xmlns:p="http://schemas.openxmlformats.org/presentationml/2006/main">
  <p:tag name="THINKCELLSHAPEDONOTDELETE" val="thinkcellActiveDocDoNotDelete"/>
</p:tagLst>
</file>

<file path=ppt/tags/tag98.xml><?xml version="1.0" encoding="utf-8"?>
<p:tagLst xmlns:p="http://schemas.openxmlformats.org/presentationml/2006/main">
  <p:tag name="THINKCELLSHAPEDONOTDELETE" val="tFXBR_FT13UK372n_0IHgQg"/>
</p:tagLst>
</file>

<file path=ppt/tags/tag99.xml><?xml version="1.0" encoding="utf-8"?>
<p:tagLst xmlns:p="http://schemas.openxmlformats.org/presentationml/2006/main">
  <p:tag name="THINKCELLSHAPEDONOTDELETE" val="p.b5kaEAMw0y.KXBCa1o7tg"/>
</p:tagLst>
</file>

<file path=ppt/tags/tag100.xml><?xml version="1.0" encoding="utf-8"?>
<p:tagLst xmlns:p="http://schemas.openxmlformats.org/presentationml/2006/main">
  <p:tag name="THINKCELLSHAPEDONOTDELETE" val="plWV3qT6Rq0.iUNLpX9fBHQ"/>
</p:tagLst>
</file>

<file path=ppt/tags/tag101.xml><?xml version="1.0" encoding="utf-8"?>
<p:tagLst xmlns:p="http://schemas.openxmlformats.org/presentationml/2006/main">
  <p:tag name="THINKCELLSHAPEDONOTDELETE" val="thinkcellActiveDocDoNotDelete"/>
</p:tagLst>
</file>

<file path=ppt/tags/tag102.xml><?xml version="1.0" encoding="utf-8"?>
<p:tagLst xmlns:p="http://schemas.openxmlformats.org/presentationml/2006/main">
  <p:tag name="THINKCELLSHAPEDONOTDELETE" val="tRQoCueS7DkizzONKqgeLWQ"/>
</p:tagLst>
</file>

<file path=ppt/tags/tag103.xml><?xml version="1.0" encoding="utf-8"?>
<p:tagLst xmlns:p="http://schemas.openxmlformats.org/presentationml/2006/main">
  <p:tag name="THINKCELLSHAPEDONOTDELETE" val="ppkosdmYg6E6GnotKGpxKqA"/>
</p:tagLst>
</file>

<file path=ppt/tags/tag104.xml><?xml version="1.0" encoding="utf-8"?>
<p:tagLst xmlns:p="http://schemas.openxmlformats.org/presentationml/2006/main">
  <p:tag name="THINKCELLSHAPEDONOTDELETE" val="pLEpAI6btvEC3JW9hNxl9Aw"/>
</p:tagLst>
</file>

<file path=ppt/tags/tag105.xml><?xml version="1.0" encoding="utf-8"?>
<p:tagLst xmlns:p="http://schemas.openxmlformats.org/presentationml/2006/main">
  <p:tag name="THINKCELLSHAPEDONOTDELETE" val="pdtHRcekG0Um_oztqr9euJg"/>
</p:tagLst>
</file>

<file path=ppt/tags/tag106.xml><?xml version="1.0" encoding="utf-8"?>
<p:tagLst xmlns:p="http://schemas.openxmlformats.org/presentationml/2006/main">
  <p:tag name="THINKCELLSHAPEDONOTDELETE" val="tViP97Kh1sU2qunCq.7LryA"/>
</p:tagLst>
</file>

<file path=ppt/tags/tag107.xml><?xml version="1.0" encoding="utf-8"?>
<p:tagLst xmlns:p="http://schemas.openxmlformats.org/presentationml/2006/main">
  <p:tag name="THINKCELLSHAPEDONOTDELETE" val="t2sQbHVS9i0OBD9irYsZqyg"/>
</p:tagLst>
</file>

<file path=ppt/tags/tag108.xml><?xml version="1.0" encoding="utf-8"?>
<p:tagLst xmlns:p="http://schemas.openxmlformats.org/presentationml/2006/main">
  <p:tag name="THINKCELLSHAPEDONOTDELETE" val="tUudRxhBc6UuIC2jwtaG5rA"/>
</p:tagLst>
</file>

<file path=ppt/tags/tag109.xml><?xml version="1.0" encoding="utf-8"?>
<p:tagLst xmlns:p="http://schemas.openxmlformats.org/presentationml/2006/main">
  <p:tag name="THINKCELLSHAPEDONOTDELETE" val="tehguHkl0b0ivu5lKq2nF9A"/>
</p:tagLst>
</file>

<file path=ppt/tags/tag110.xml><?xml version="1.0" encoding="utf-8"?>
<p:tagLst xmlns:p="http://schemas.openxmlformats.org/presentationml/2006/main">
  <p:tag name="THINKCELLSHAPEDONOTDELETE" val="tKTjvGSYEykOTo4VodRMztA"/>
</p:tagLst>
</file>

<file path=ppt/tags/tag111.xml><?xml version="1.0" encoding="utf-8"?>
<p:tagLst xmlns:p="http://schemas.openxmlformats.org/presentationml/2006/main">
  <p:tag name="THINKCELLSHAPEDONOTDELETE" val="t63P6H6EBOUaEjYhtL2aanQ"/>
</p:tagLst>
</file>

<file path=ppt/tags/tag112.xml><?xml version="1.0" encoding="utf-8"?>
<p:tagLst xmlns:p="http://schemas.openxmlformats.org/presentationml/2006/main">
  <p:tag name="THINKCELLSHAPEDONOTDELETE" val="tL0fVBKReGkuPEFkWN6kY.Q"/>
</p:tagLst>
</file>

<file path=ppt/tags/tag113.xml><?xml version="1.0" encoding="utf-8"?>
<p:tagLst xmlns:p="http://schemas.openxmlformats.org/presentationml/2006/main">
  <p:tag name="THINKCELLSHAPEDONOTDELETE" val="t_UbmBc2cfUKQQIT6S64yKg"/>
</p:tagLst>
</file>

<file path=ppt/tags/tag114.xml><?xml version="1.0" encoding="utf-8"?>
<p:tagLst xmlns:p="http://schemas.openxmlformats.org/presentationml/2006/main">
  <p:tag name="THINKCELLSHAPEDONOTDELETE" val="tK4mHJH3omUub0E_v9hGluw"/>
</p:tagLst>
</file>

<file path=ppt/tags/tag115.xml><?xml version="1.0" encoding="utf-8"?>
<p:tagLst xmlns:p="http://schemas.openxmlformats.org/presentationml/2006/main">
  <p:tag name="THINKCELLSHAPEDONOTDELETE" val="tN9h3JEzHPESphoni36bBCw"/>
</p:tagLst>
</file>

<file path=ppt/tags/tag116.xml><?xml version="1.0" encoding="utf-8"?>
<p:tagLst xmlns:p="http://schemas.openxmlformats.org/presentationml/2006/main">
  <p:tag name="THINKCELLSHAPEDONOTDELETE" val="tiUKAtA8oUkKofnSr4xW2QA"/>
</p:tagLst>
</file>

<file path=ppt/tags/tag117.xml><?xml version="1.0" encoding="utf-8"?>
<p:tagLst xmlns:p="http://schemas.openxmlformats.org/presentationml/2006/main">
  <p:tag name="THINKCELLSHAPEDONOTDELETE" val="tnp_fPf8B8kGkitIjybq2pg"/>
</p:tagLst>
</file>

<file path=ppt/tags/tag118.xml><?xml version="1.0" encoding="utf-8"?>
<p:tagLst xmlns:p="http://schemas.openxmlformats.org/presentationml/2006/main">
  <p:tag name="THINKCELLSHAPEDONOTDELETE" val="tZq6ngJ.KsU6xDGTwDFu7Qg"/>
</p:tagLst>
</file>

<file path=ppt/tags/tag119.xml><?xml version="1.0" encoding="utf-8"?>
<p:tagLst xmlns:p="http://schemas.openxmlformats.org/presentationml/2006/main">
  <p:tag name="THINKCELLSHAPEDONOTDELETE" val="tI_T3OIRhWkGjXRTothf5Qw"/>
</p:tagLst>
</file>

<file path=ppt/tags/tag120.xml><?xml version="1.0" encoding="utf-8"?>
<p:tagLst xmlns:p="http://schemas.openxmlformats.org/presentationml/2006/main">
  <p:tag name="THINKCELLSHAPEDONOTDELETE" val="tG3ddjQFscU.qCJFu2y8DHQ"/>
</p:tagLst>
</file>

<file path=ppt/tags/tag121.xml><?xml version="1.0" encoding="utf-8"?>
<p:tagLst xmlns:p="http://schemas.openxmlformats.org/presentationml/2006/main">
  <p:tag name="THINKCELLSHAPEDONOTDELETE" val="t.pc8Z_tbyk67qQwHSt2Ixw"/>
</p:tagLst>
</file>

<file path=ppt/tags/tag122.xml><?xml version="1.0" encoding="utf-8"?>
<p:tagLst xmlns:p="http://schemas.openxmlformats.org/presentationml/2006/main">
  <p:tag name="THINKCELLSHAPEDONOTDELETE" val="tcMYwHD4sSEGtWDzlW1ytfw"/>
</p:tagLst>
</file>

<file path=ppt/tags/tag123.xml><?xml version="1.0" encoding="utf-8"?>
<p:tagLst xmlns:p="http://schemas.openxmlformats.org/presentationml/2006/main">
  <p:tag name="THINKCELLSHAPEDONOTDELETE" val="tgmxgYskpF0uciNlN757GQw"/>
</p:tagLst>
</file>

<file path=ppt/tags/tag124.xml><?xml version="1.0" encoding="utf-8"?>
<p:tagLst xmlns:p="http://schemas.openxmlformats.org/presentationml/2006/main">
  <p:tag name="THINKCELLSHAPEDONOTDELETE" val="tC13wJgHDQ0C7Y8veIPEZDg"/>
</p:tagLst>
</file>

<file path=ppt/tags/tag125.xml><?xml version="1.0" encoding="utf-8"?>
<p:tagLst xmlns:p="http://schemas.openxmlformats.org/presentationml/2006/main">
  <p:tag name="THINKCELLSHAPEDONOTDELETE" val="trFrFh3pQPkSWfDXF3lQlIQ"/>
</p:tagLst>
</file>

<file path=ppt/tags/tag126.xml><?xml version="1.0" encoding="utf-8"?>
<p:tagLst xmlns:p="http://schemas.openxmlformats.org/presentationml/2006/main">
  <p:tag name="THINKCELLSHAPEDONOTDELETE" val="tWJOlc.8vGki06R3qoU9__A"/>
</p:tagLst>
</file>

<file path=ppt/tags/tag127.xml><?xml version="1.0" encoding="utf-8"?>
<p:tagLst xmlns:p="http://schemas.openxmlformats.org/presentationml/2006/main">
  <p:tag name="THINKCELLSHAPEDONOTDELETE" val="tFLh5JFomlEykHIGh__uLOA"/>
</p:tagLst>
</file>

<file path=ppt/tags/tag128.xml><?xml version="1.0" encoding="utf-8"?>
<p:tagLst xmlns:p="http://schemas.openxmlformats.org/presentationml/2006/main">
  <p:tag name="THINKCELLSHAPEDONOTDELETE" val="tvt4L4HL7lEGUrMblwr8nBg"/>
</p:tagLst>
</file>

<file path=ppt/tags/tag129.xml><?xml version="1.0" encoding="utf-8"?>
<p:tagLst xmlns:p="http://schemas.openxmlformats.org/presentationml/2006/main">
  <p:tag name="THINKCELLSHAPEDONOTDELETE" val="tEpZbFqzcJ0yaddHCtviJYw"/>
</p:tagLst>
</file>

<file path=ppt/tags/tag130.xml><?xml version="1.0" encoding="utf-8"?>
<p:tagLst xmlns:p="http://schemas.openxmlformats.org/presentationml/2006/main">
  <p:tag name="THINKCELLSHAPEDONOTDELETE" val="tLUxSI1ZP30uWMktBGzOPWg"/>
</p:tagLst>
</file>

<file path=ppt/tags/tag131.xml><?xml version="1.0" encoding="utf-8"?>
<p:tagLst xmlns:p="http://schemas.openxmlformats.org/presentationml/2006/main">
  <p:tag name="THINKCELLSHAPEDONOTDELETE" val="tcQMYBM.rHUen2vjoyrzW9A"/>
</p:tagLst>
</file>

<file path=ppt/tags/tag132.xml><?xml version="1.0" encoding="utf-8"?>
<p:tagLst xmlns:p="http://schemas.openxmlformats.org/presentationml/2006/main">
  <p:tag name="THINKCELLSHAPEDONOTDELETE" val="pF0ZTkbZyTE.mdDHJHmZmww"/>
</p:tagLst>
</file>

<file path=ppt/tags/tag133.xml><?xml version="1.0" encoding="utf-8"?>
<p:tagLst xmlns:p="http://schemas.openxmlformats.org/presentationml/2006/main">
  <p:tag name="THINKCELLSHAPEDONOTDELETE" val="tddADKmxjmUCRkjcDknJhEw"/>
</p:tagLst>
</file>

<file path=ppt/tags/tag134.xml><?xml version="1.0" encoding="utf-8"?>
<p:tagLst xmlns:p="http://schemas.openxmlformats.org/presentationml/2006/main">
  <p:tag name="THINKCELLSHAPEDONOTDELETE" val="t_T_IW2cp70mmbvk9tgvxeQ"/>
</p:tagLst>
</file>

<file path=ppt/tags/tag135.xml><?xml version="1.0" encoding="utf-8"?>
<p:tagLst xmlns:p="http://schemas.openxmlformats.org/presentationml/2006/main">
  <p:tag name="THINKCELLSHAPEDONOTDELETE" val="tW_YLb.qHekur.GgO_Un_2Q"/>
</p:tagLst>
</file>

<file path=ppt/tags/tag136.xml><?xml version="1.0" encoding="utf-8"?>
<p:tagLst xmlns:p="http://schemas.openxmlformats.org/presentationml/2006/main">
  <p:tag name="THINKCELLSHAPEDONOTDELETE" val="twLQCCg3b.kCN6vFr2vKWaQ"/>
</p:tagLst>
</file>

<file path=ppt/tags/tag137.xml><?xml version="1.0" encoding="utf-8"?>
<p:tagLst xmlns:p="http://schemas.openxmlformats.org/presentationml/2006/main">
  <p:tag name="THINKCELLSHAPEDONOTDELETE" val="tT9zJolMJlESGOK_SkV7mJw"/>
</p:tagLst>
</file>

<file path=ppt/tags/tag138.xml><?xml version="1.0" encoding="utf-8"?>
<p:tagLst xmlns:p="http://schemas.openxmlformats.org/presentationml/2006/main">
  <p:tag name="THINKCELLSHAPEDONOTDELETE" val="tr963mmLO2EW1_NIc7I.j3Q"/>
</p:tagLst>
</file>

<file path=ppt/tags/tag139.xml><?xml version="1.0" encoding="utf-8"?>
<p:tagLst xmlns:p="http://schemas.openxmlformats.org/presentationml/2006/main">
  <p:tag name="THINKCELLSHAPEDONOTDELETE" val="tvDGU0i7KO0Cse5lx5JmV9A"/>
</p:tagLst>
</file>

<file path=ppt/tags/tag140.xml><?xml version="1.0" encoding="utf-8"?>
<p:tagLst xmlns:p="http://schemas.openxmlformats.org/presentationml/2006/main">
  <p:tag name="THINKCELLSHAPEDONOTDELETE" val="t3gYyOm7el0OI0pfwYPocHg"/>
</p:tagLst>
</file>

<file path=ppt/tags/tag141.xml><?xml version="1.0" encoding="utf-8"?>
<p:tagLst xmlns:p="http://schemas.openxmlformats.org/presentationml/2006/main">
  <p:tag name="THINKCELLSHAPEDONOTDELETE" val="txCHa7Xfl10a9CKK5mSYwYQ"/>
</p:tagLst>
</file>

<file path=ppt/tags/tag142.xml><?xml version="1.0" encoding="utf-8"?>
<p:tagLst xmlns:p="http://schemas.openxmlformats.org/presentationml/2006/main">
  <p:tag name="THINKCELLSHAPEDONOTDELETE" val="txXGGLil7TkqcFaLSQZ8GlQ"/>
</p:tagLst>
</file>

<file path=ppt/tags/tag143.xml><?xml version="1.0" encoding="utf-8"?>
<p:tagLst xmlns:p="http://schemas.openxmlformats.org/presentationml/2006/main">
  <p:tag name="THINKCELLSHAPEDONOTDELETE" val="tNnIOYLqbLkCXIrUXgHv9sQ"/>
</p:tagLst>
</file>

<file path=ppt/tags/tag144.xml><?xml version="1.0" encoding="utf-8"?>
<p:tagLst xmlns:p="http://schemas.openxmlformats.org/presentationml/2006/main">
  <p:tag name="THINKCELLSHAPEDONOTDELETE" val="t52agawvwgUqAtQzXeYdnvw"/>
</p:tagLst>
</file>

<file path=ppt/tags/tag145.xml><?xml version="1.0" encoding="utf-8"?>
<p:tagLst xmlns:p="http://schemas.openxmlformats.org/presentationml/2006/main">
  <p:tag name="THINKCELLSHAPEDONOTDELETE" val="tBs1EONiKhkmExxht5G_5EQ"/>
</p:tagLst>
</file>

<file path=ppt/tags/tag146.xml><?xml version="1.0" encoding="utf-8"?>
<p:tagLst xmlns:p="http://schemas.openxmlformats.org/presentationml/2006/main">
  <p:tag name="THINKCELLSHAPEDONOTDELETE" val="tl3.fy6JgYkWnyJ2LrRPusg"/>
</p:tagLst>
</file>

<file path=ppt/tags/tag147.xml><?xml version="1.0" encoding="utf-8"?>
<p:tagLst xmlns:p="http://schemas.openxmlformats.org/presentationml/2006/main">
  <p:tag name="THINKCELLSHAPEDONOTDELETE" val="pU8dUrzzMJ0.RXN4NbZAWRQ"/>
</p:tagLst>
</file>

<file path=ppt/tags/tag148.xml><?xml version="1.0" encoding="utf-8"?>
<p:tagLst xmlns:p="http://schemas.openxmlformats.org/presentationml/2006/main">
  <p:tag name="THINKCELLSHAPEDONOTDELETE" val="thinkcellActiveDocDoNotDelete"/>
</p:tagLst>
</file>

<file path=ppt/tags/tag149.xml><?xml version="1.0" encoding="utf-8"?>
<p:tagLst xmlns:p="http://schemas.openxmlformats.org/presentationml/2006/main">
  <p:tag name="THINKCELLSHAPEDONOTDELETE" val="tFXBR_FT13UK372n_0IHgQg"/>
</p:tagLst>
</file>

<file path=ppt/tags/tag150.xml><?xml version="1.0" encoding="utf-8"?>
<p:tagLst xmlns:p="http://schemas.openxmlformats.org/presentationml/2006/main">
  <p:tag name="THINKCELLSHAPEDONOTDELETE" val="p.b5kaEAMw0y.KXBCa1o7tg"/>
</p:tagLst>
</file>

<file path=ppt/tags/tag151.xml><?xml version="1.0" encoding="utf-8"?>
<p:tagLst xmlns:p="http://schemas.openxmlformats.org/presentationml/2006/main">
  <p:tag name="THINKCELLSHAPEDONOTDELETE" val="plWV3qT6Rq0.iUNLpX9fBHQ"/>
</p:tagLst>
</file>

<file path=ppt/tags/tag152.xml><?xml version="1.0" encoding="utf-8"?>
<p:tagLst xmlns:p="http://schemas.openxmlformats.org/presentationml/2006/main">
  <p:tag name="THINKCELLSHAPEDONOTDELETE" val="thinkcellActiveDocDoNotDelete"/>
</p:tagLst>
</file>

<file path=ppt/tags/tag153.xml><?xml version="1.0" encoding="utf-8"?>
<p:tagLst xmlns:p="http://schemas.openxmlformats.org/presentationml/2006/main">
  <p:tag name="THINKCELLSHAPEDONOTDELETE" val="tRQoCueS7DkizzONKqgeLWQ"/>
</p:tagLst>
</file>

<file path=ppt/tags/tag154.xml><?xml version="1.0" encoding="utf-8"?>
<p:tagLst xmlns:p="http://schemas.openxmlformats.org/presentationml/2006/main">
  <p:tag name="THINKCELLSHAPEDONOTDELETE" val="ppkosdmYg6E6GnotKGpxKqA"/>
</p:tagLst>
</file>

<file path=ppt/tags/tag155.xml><?xml version="1.0" encoding="utf-8"?>
<p:tagLst xmlns:p="http://schemas.openxmlformats.org/presentationml/2006/main">
  <p:tag name="THINKCELLSHAPEDONOTDELETE" val="pLEpAI6btvEC3JW9hNxl9Aw"/>
</p:tagLst>
</file>

<file path=ppt/tags/tag156.xml><?xml version="1.0" encoding="utf-8"?>
<p:tagLst xmlns:p="http://schemas.openxmlformats.org/presentationml/2006/main">
  <p:tag name="THINKCELLSHAPEDONOTDELETE" val="pdtHRcekG0Um_oztqr9euJg"/>
</p:tagLst>
</file>

<file path=ppt/tags/tag157.xml><?xml version="1.0" encoding="utf-8"?>
<p:tagLst xmlns:p="http://schemas.openxmlformats.org/presentationml/2006/main">
  <p:tag name="THINKCELLSHAPEDONOTDELETE" val="tViP97Kh1sU2qunCq.7LryA"/>
</p:tagLst>
</file>

<file path=ppt/tags/tag158.xml><?xml version="1.0" encoding="utf-8"?>
<p:tagLst xmlns:p="http://schemas.openxmlformats.org/presentationml/2006/main">
  <p:tag name="THINKCELLSHAPEDONOTDELETE" val="t9csFPIuliEuT75oVVX3U3Q"/>
</p:tagLst>
</file>

<file path=ppt/tags/tag159.xml><?xml version="1.0" encoding="utf-8"?>
<p:tagLst xmlns:p="http://schemas.openxmlformats.org/presentationml/2006/main">
  <p:tag name="THINKCELLSHAPEDONOTDELETE" val="tI_T3OIRhWkGjXRTothf5Qw"/>
</p:tagLst>
</file>

<file path=ppt/tags/tag160.xml><?xml version="1.0" encoding="utf-8"?>
<p:tagLst xmlns:p="http://schemas.openxmlformats.org/presentationml/2006/main">
  <p:tag name="THINKCELLSHAPEDONOTDELETE" val="tG3ddjQFscU.qCJFu2y8DHQ"/>
</p:tagLst>
</file>

<file path=ppt/tags/tag161.xml><?xml version="1.0" encoding="utf-8"?>
<p:tagLst xmlns:p="http://schemas.openxmlformats.org/presentationml/2006/main">
  <p:tag name="THINKCELLSHAPEDONOTDELETE" val="t.pc8Z_tbyk67qQwHSt2Ixw"/>
</p:tagLst>
</file>

<file path=ppt/tags/tag162.xml><?xml version="1.0" encoding="utf-8"?>
<p:tagLst xmlns:p="http://schemas.openxmlformats.org/presentationml/2006/main">
  <p:tag name="THINKCELLSHAPEDONOTDELETE" val="tcMYwHD4sSEGtWDzlW1ytfw"/>
</p:tagLst>
</file>

<file path=ppt/tags/tag163.xml><?xml version="1.0" encoding="utf-8"?>
<p:tagLst xmlns:p="http://schemas.openxmlformats.org/presentationml/2006/main">
  <p:tag name="THINKCELLSHAPEDONOTDELETE" val="tgmxgYskpF0uciNlN757GQw"/>
</p:tagLst>
</file>

<file path=ppt/tags/tag164.xml><?xml version="1.0" encoding="utf-8"?>
<p:tagLst xmlns:p="http://schemas.openxmlformats.org/presentationml/2006/main">
  <p:tag name="THINKCELLSHAPEDONOTDELETE" val="tC13wJgHDQ0C7Y8veIPEZDg"/>
</p:tagLst>
</file>

<file path=ppt/tags/tag165.xml><?xml version="1.0" encoding="utf-8"?>
<p:tagLst xmlns:p="http://schemas.openxmlformats.org/presentationml/2006/main">
  <p:tag name="THINKCELLSHAPEDONOTDELETE" val="trFrFh3pQPkSWfDXF3lQlIQ"/>
</p:tagLst>
</file>

<file path=ppt/tags/tag166.xml><?xml version="1.0" encoding="utf-8"?>
<p:tagLst xmlns:p="http://schemas.openxmlformats.org/presentationml/2006/main">
  <p:tag name="THINKCELLSHAPEDONOTDELETE" val="tWJOlc.8vGki06R3qoU9__A"/>
</p:tagLst>
</file>

<file path=ppt/tags/tag167.xml><?xml version="1.0" encoding="utf-8"?>
<p:tagLst xmlns:p="http://schemas.openxmlformats.org/presentationml/2006/main">
  <p:tag name="THINKCELLSHAPEDONOTDELETE" val="tvt4L4HL7lEGUrMblwr8nBg"/>
</p:tagLst>
</file>

<file path=ppt/tags/tag168.xml><?xml version="1.0" encoding="utf-8"?>
<p:tagLst xmlns:p="http://schemas.openxmlformats.org/presentationml/2006/main">
  <p:tag name="THINKCELLSHAPEDONOTDELETE" val="tEpZbFqzcJ0yaddHCtviJYw"/>
</p:tagLst>
</file>

<file path=ppt/tags/tag169.xml><?xml version="1.0" encoding="utf-8"?>
<p:tagLst xmlns:p="http://schemas.openxmlformats.org/presentationml/2006/main">
  <p:tag name="THINKCELLSHAPEDONOTDELETE" val="tLUxSI1ZP30uWMktBGzOPWg"/>
</p:tagLst>
</file>

<file path=ppt/tags/tag170.xml><?xml version="1.0" encoding="utf-8"?>
<p:tagLst xmlns:p="http://schemas.openxmlformats.org/presentationml/2006/main">
  <p:tag name="THINKCELLSHAPEDONOTDELETE" val="tcQMYBM.rHUen2vjoyrzW9A"/>
</p:tagLst>
</file>

<file path=ppt/tags/tag171.xml><?xml version="1.0" encoding="utf-8"?>
<p:tagLst xmlns:p="http://schemas.openxmlformats.org/presentationml/2006/main">
  <p:tag name="THINKCELLSHAPEDONOTDELETE" val="tZq6ngJ.KsU6xDGTwDFu7Qg"/>
</p:tagLst>
</file>

<file path=ppt/tags/tag172.xml><?xml version="1.0" encoding="utf-8"?>
<p:tagLst xmlns:p="http://schemas.openxmlformats.org/presentationml/2006/main">
  <p:tag name="THINKCELLSHAPEDONOTDELETE" val="tnp_fPf8B8kGkitIjybq2pg"/>
</p:tagLst>
</file>

<file path=ppt/tags/tag173.xml><?xml version="1.0" encoding="utf-8"?>
<p:tagLst xmlns:p="http://schemas.openxmlformats.org/presentationml/2006/main">
  <p:tag name="THINKCELLSHAPEDONOTDELETE" val="t_UbmBc2cfUKQQIT6S64yKg"/>
</p:tagLst>
</file>

<file path=ppt/tags/tag174.xml><?xml version="1.0" encoding="utf-8"?>
<p:tagLst xmlns:p="http://schemas.openxmlformats.org/presentationml/2006/main">
  <p:tag name="THINKCELLSHAPEDONOTDELETE" val="tiUKAtA8oUkKofnSr4xW2QA"/>
</p:tagLst>
</file>

<file path=ppt/tags/tag175.xml><?xml version="1.0" encoding="utf-8"?>
<p:tagLst xmlns:p="http://schemas.openxmlformats.org/presentationml/2006/main">
  <p:tag name="THINKCELLSHAPEDONOTDELETE" val="tN9h3JEzHPESphoni36bBCw"/>
</p:tagLst>
</file>

<file path=ppt/tags/tag176.xml><?xml version="1.0" encoding="utf-8"?>
<p:tagLst xmlns:p="http://schemas.openxmlformats.org/presentationml/2006/main">
  <p:tag name="THINKCELLSHAPEDONOTDELETE" val="tL0fVBKReGkuPEFkWN6kY.Q"/>
</p:tagLst>
</file>

<file path=ppt/tags/tag177.xml><?xml version="1.0" encoding="utf-8"?>
<p:tagLst xmlns:p="http://schemas.openxmlformats.org/presentationml/2006/main">
  <p:tag name="THINKCELLSHAPEDONOTDELETE" val="t63P6H6EBOUaEjYhtL2aanQ"/>
</p:tagLst>
</file>

<file path=ppt/tags/tag178.xml><?xml version="1.0" encoding="utf-8"?>
<p:tagLst xmlns:p="http://schemas.openxmlformats.org/presentationml/2006/main">
  <p:tag name="THINKCELLSHAPEDONOTDELETE" val="tK4mHJH3omUub0E_v9hGluw"/>
</p:tagLst>
</file>

<file path=ppt/tags/tag179.xml><?xml version="1.0" encoding="utf-8"?>
<p:tagLst xmlns:p="http://schemas.openxmlformats.org/presentationml/2006/main">
  <p:tag name="THINKCELLSHAPEDONOTDELETE" val="tKTjvGSYEykOTo4VodRMztA"/>
</p:tagLst>
</file>

<file path=ppt/tags/tag180.xml><?xml version="1.0" encoding="utf-8"?>
<p:tagLst xmlns:p="http://schemas.openxmlformats.org/presentationml/2006/main">
  <p:tag name="THINKCELLSHAPEDONOTDELETE" val="tehguHkl0b0ivu5lKq2nF9A"/>
</p:tagLst>
</file>

<file path=ppt/tags/tag181.xml><?xml version="1.0" encoding="utf-8"?>
<p:tagLst xmlns:p="http://schemas.openxmlformats.org/presentationml/2006/main">
  <p:tag name="THINKCELLSHAPEDONOTDELETE" val="tUudRxhBc6UuIC2jwtaG5rA"/>
</p:tagLst>
</file>

<file path=ppt/tags/tag182.xml><?xml version="1.0" encoding="utf-8"?>
<p:tagLst xmlns:p="http://schemas.openxmlformats.org/presentationml/2006/main">
  <p:tag name="THINKCELLSHAPEDONOTDELETE" val="pF0ZTkbZyTE.mdDHJHmZmww"/>
</p:tagLst>
</file>

<file path=ppt/tags/tag183.xml><?xml version="1.0" encoding="utf-8"?>
<p:tagLst xmlns:p="http://schemas.openxmlformats.org/presentationml/2006/main">
  <p:tag name="THINKCELLSHAPEDONOTDELETE" val="t_T_IW2cp70mmbvk9tgvxeQ"/>
</p:tagLst>
</file>

<file path=ppt/tags/tag184.xml><?xml version="1.0" encoding="utf-8"?>
<p:tagLst xmlns:p="http://schemas.openxmlformats.org/presentationml/2006/main">
  <p:tag name="THINKCELLSHAPEDONOTDELETE" val="tddADKmxjmUCRkjcDknJhEw"/>
</p:tagLst>
</file>

<file path=ppt/tags/tag185.xml><?xml version="1.0" encoding="utf-8"?>
<p:tagLst xmlns:p="http://schemas.openxmlformats.org/presentationml/2006/main">
  <p:tag name="THINKCELLSHAPEDONOTDELETE" val="tW_YLb.qHekur.GgO_Un_2Q"/>
</p:tagLst>
</file>

<file path=ppt/tags/tag186.xml><?xml version="1.0" encoding="utf-8"?>
<p:tagLst xmlns:p="http://schemas.openxmlformats.org/presentationml/2006/main">
  <p:tag name="THINKCELLSHAPEDONOTDELETE" val="tvDGU0i7KO0Cse5lx5JmV9A"/>
</p:tagLst>
</file>

<file path=ppt/tags/tag187.xml><?xml version="1.0" encoding="utf-8"?>
<p:tagLst xmlns:p="http://schemas.openxmlformats.org/presentationml/2006/main">
  <p:tag name="THINKCELLSHAPEDONOTDELETE" val="tr963mmLO2EW1_NIc7I.j3Q"/>
</p:tagLst>
</file>

<file path=ppt/tags/tag188.xml><?xml version="1.0" encoding="utf-8"?>
<p:tagLst xmlns:p="http://schemas.openxmlformats.org/presentationml/2006/main">
  <p:tag name="THINKCELLSHAPEDONOTDELETE" val="tT9zJolMJlESGOK_SkV7mJw"/>
</p:tagLst>
</file>

<file path=ppt/tags/tag189.xml><?xml version="1.0" encoding="utf-8"?>
<p:tagLst xmlns:p="http://schemas.openxmlformats.org/presentationml/2006/main">
  <p:tag name="THINKCELLSHAPEDONOTDELETE" val="twLQCCg3b.kCN6vFr2vKWaQ"/>
</p:tagLst>
</file>

<file path=ppt/tags/tag190.xml><?xml version="1.0" encoding="utf-8"?>
<p:tagLst xmlns:p="http://schemas.openxmlformats.org/presentationml/2006/main">
  <p:tag name="THINKCELLSHAPEDONOTDELETE" val="txXGGLil7TkqcFaLSQZ8GlQ"/>
</p:tagLst>
</file>

<file path=ppt/tags/tag191.xml><?xml version="1.0" encoding="utf-8"?>
<p:tagLst xmlns:p="http://schemas.openxmlformats.org/presentationml/2006/main">
  <p:tag name="THINKCELLSHAPEDONOTDELETE" val="tNnIOYLqbLkCXIrUXgHv9sQ"/>
</p:tagLst>
</file>

<file path=ppt/tags/tag192.xml><?xml version="1.0" encoding="utf-8"?>
<p:tagLst xmlns:p="http://schemas.openxmlformats.org/presentationml/2006/main">
  <p:tag name="THINKCELLSHAPEDONOTDELETE" val="tl3.fy6JgYkWnyJ2LrRPusg"/>
</p:tagLst>
</file>

<file path=ppt/tags/tag193.xml><?xml version="1.0" encoding="utf-8"?>
<p:tagLst xmlns:p="http://schemas.openxmlformats.org/presentationml/2006/main">
  <p:tag name="THINKCELLSHAPEDONOTDELETE" val="txCHa7Xfl10a9CKK5mSYwYQ"/>
</p:tagLst>
</file>

<file path=ppt/tags/tag194.xml><?xml version="1.0" encoding="utf-8"?>
<p:tagLst xmlns:p="http://schemas.openxmlformats.org/presentationml/2006/main">
  <p:tag name="THINKCELLSHAPEDONOTDELETE" val="t3gYyOm7el0OI0pfwYPocHg"/>
</p:tagLst>
</file>

<file path=ppt/tags/tag195.xml><?xml version="1.0" encoding="utf-8"?>
<p:tagLst xmlns:p="http://schemas.openxmlformats.org/presentationml/2006/main">
  <p:tag name="THINKCELLSHAPEDONOTDELETE" val="tBs1EONiKhkmExxht5G_5EQ"/>
</p:tagLst>
</file>

<file path=ppt/tags/tag196.xml><?xml version="1.0" encoding="utf-8"?>
<p:tagLst xmlns:p="http://schemas.openxmlformats.org/presentationml/2006/main">
  <p:tag name="THINKCELLSHAPEDONOTDELETE" val="t52agawvwgUqAtQzXeYdnvw"/>
</p:tagLst>
</file>

<file path=ppt/tags/tag197.xml><?xml version="1.0" encoding="utf-8"?>
<p:tagLst xmlns:p="http://schemas.openxmlformats.org/presentationml/2006/main">
  <p:tag name="THINKCELLSHAPEDONOTDELETE" val="pU8dUrzzMJ0.RXN4NbZAWRQ"/>
</p:tagLst>
</file>

<file path=ppt/tags/tag198.xml><?xml version="1.0" encoding="utf-8"?>
<p:tagLst xmlns:p="http://schemas.openxmlformats.org/presentationml/2006/main">
  <p:tag name="THINKCELLSHAPEDONOTDELETE" val="thinkcellActiveDocDoNotDelete"/>
</p:tagLst>
</file>

<file path=ppt/tags/tag199.xml><?xml version="1.0" encoding="utf-8"?>
<p:tagLst xmlns:p="http://schemas.openxmlformats.org/presentationml/2006/main">
  <p:tag name="THINKCELLSHAPEDONOTDELETE" val="tFXBR_FT13UK372n_0IHgQg"/>
</p:tagLst>
</file>

<file path=ppt/tags/tag200.xml><?xml version="1.0" encoding="utf-8"?>
<p:tagLst xmlns:p="http://schemas.openxmlformats.org/presentationml/2006/main">
  <p:tag name="THINKCELLSHAPEDONOTDELETE" val="p.b5kaEAMw0y.KXBCa1o7tg"/>
</p:tagLst>
</file>

<file path=ppt/tags/tag201.xml><?xml version="1.0" encoding="utf-8"?>
<p:tagLst xmlns:p="http://schemas.openxmlformats.org/presentationml/2006/main">
  <p:tag name="THINKCELLSHAPEDONOTDELETE" val="plWV3qT6Rq0.iUNLpX9fBHQ"/>
</p:tagLst>
</file>

<file path=ppt/tags/tag202.xml><?xml version="1.0" encoding="utf-8"?>
<p:tagLst xmlns:p="http://schemas.openxmlformats.org/presentationml/2006/main">
  <p:tag name="THINKCELLSHAPEDONOTDELETE" val="thinkcellActiveDocDoNotDelete"/>
</p:tagLst>
</file>

<file path=ppt/tags/tag203.xml><?xml version="1.0" encoding="utf-8"?>
<p:tagLst xmlns:p="http://schemas.openxmlformats.org/presentationml/2006/main">
  <p:tag name="THINKCELLSHAPEDONOTDELETE" val="tRQoCueS7DkizzONKqgeLWQ"/>
</p:tagLst>
</file>

<file path=ppt/tags/tag204.xml><?xml version="1.0" encoding="utf-8"?>
<p:tagLst xmlns:p="http://schemas.openxmlformats.org/presentationml/2006/main">
  <p:tag name="THINKCELLSHAPEDONOTDELETE" val="ppkosdmYg6E6GnotKGpxKqA"/>
</p:tagLst>
</file>

<file path=ppt/tags/tag205.xml><?xml version="1.0" encoding="utf-8"?>
<p:tagLst xmlns:p="http://schemas.openxmlformats.org/presentationml/2006/main">
  <p:tag name="THINKCELLSHAPEDONOTDELETE" val="pLEpAI6btvEC3JW9hNxl9Aw"/>
</p:tagLst>
</file>

<file path=ppt/tags/tag206.xml><?xml version="1.0" encoding="utf-8"?>
<p:tagLst xmlns:p="http://schemas.openxmlformats.org/presentationml/2006/main">
  <p:tag name="THINKCELLSHAPEDONOTDELETE" val="pCI8YRSlTokmhjTRFOqGd1w"/>
</p:tagLst>
</file>

<file path=ppt/tags/tag207.xml><?xml version="1.0" encoding="utf-8"?>
<p:tagLst xmlns:p="http://schemas.openxmlformats.org/presentationml/2006/main">
  <p:tag name="THINKCELLSHAPEDONOTDELETE" val="tViP97Kh1sU2qunCq.7LryA"/>
</p:tagLst>
</file>

<file path=ppt/tags/tag208.xml><?xml version="1.0" encoding="utf-8"?>
<p:tagLst xmlns:p="http://schemas.openxmlformats.org/presentationml/2006/main">
  <p:tag name="THINKCELLSHAPEDONOTDELETE" val="tDCZN05sSGkO.5E1vy_BOoQ"/>
</p:tagLst>
</file>

<file path=ppt/tags/tag209.xml><?xml version="1.0" encoding="utf-8"?>
<p:tagLst xmlns:p="http://schemas.openxmlformats.org/presentationml/2006/main">
  <p:tag name="THINKCELLSHAPEDONOTDELETE" val="tUudRxhBc6UuIC2jwtaG5rA"/>
</p:tagLst>
</file>

<file path=ppt/tags/tag210.xml><?xml version="1.0" encoding="utf-8"?>
<p:tagLst xmlns:p="http://schemas.openxmlformats.org/presentationml/2006/main">
  <p:tag name="THINKCELLSHAPEDONOTDELETE" val="tehguHkl0b0ivu5lKq2nF9A"/>
</p:tagLst>
</file>

<file path=ppt/tags/tag211.xml><?xml version="1.0" encoding="utf-8"?>
<p:tagLst xmlns:p="http://schemas.openxmlformats.org/presentationml/2006/main">
  <p:tag name="THINKCELLSHAPEDONOTDELETE" val="tEpZbFqzcJ0yaddHCtviJYw"/>
</p:tagLst>
</file>

<file path=ppt/tags/tag212.xml><?xml version="1.0" encoding="utf-8"?>
<p:tagLst xmlns:p="http://schemas.openxmlformats.org/presentationml/2006/main">
  <p:tag name="THINKCELLSHAPEDONOTDELETE" val="tLUxSI1ZP30uWMktBGzOPWg"/>
</p:tagLst>
</file>

<file path=ppt/tags/tag213.xml><?xml version="1.0" encoding="utf-8"?>
<p:tagLst xmlns:p="http://schemas.openxmlformats.org/presentationml/2006/main">
  <p:tag name="THINKCELLSHAPEDONOTDELETE" val="tcQMYBM.rHUen2vjoyrzW9A"/>
</p:tagLst>
</file>

<file path=ppt/tags/tag214.xml><?xml version="1.0" encoding="utf-8"?>
<p:tagLst xmlns:p="http://schemas.openxmlformats.org/presentationml/2006/main">
  <p:tag name="THINKCELLSHAPEDONOTDELETE" val="tKTjvGSYEykOTo4VodRMztA"/>
</p:tagLst>
</file>

<file path=ppt/tags/tag215.xml><?xml version="1.0" encoding="utf-8"?>
<p:tagLst xmlns:p="http://schemas.openxmlformats.org/presentationml/2006/main">
  <p:tag name="THINKCELLSHAPEDONOTDELETE" val="t63P6H6EBOUaEjYhtL2aanQ"/>
</p:tagLst>
</file>

<file path=ppt/tags/tag216.xml><?xml version="1.0" encoding="utf-8"?>
<p:tagLst xmlns:p="http://schemas.openxmlformats.org/presentationml/2006/main">
  <p:tag name="THINKCELLSHAPEDONOTDELETE" val="tL0fVBKReGkuPEFkWN6kY.Q"/>
</p:tagLst>
</file>

<file path=ppt/tags/tag217.xml><?xml version="1.0" encoding="utf-8"?>
<p:tagLst xmlns:p="http://schemas.openxmlformats.org/presentationml/2006/main">
  <p:tag name="THINKCELLSHAPEDONOTDELETE" val="t_UbmBc2cfUKQQIT6S64yKg"/>
</p:tagLst>
</file>

<file path=ppt/tags/tag218.xml><?xml version="1.0" encoding="utf-8"?>
<p:tagLst xmlns:p="http://schemas.openxmlformats.org/presentationml/2006/main">
  <p:tag name="THINKCELLSHAPEDONOTDELETE" val="tK4mHJH3omUub0E_v9hGluw"/>
</p:tagLst>
</file>

<file path=ppt/tags/tag219.xml><?xml version="1.0" encoding="utf-8"?>
<p:tagLst xmlns:p="http://schemas.openxmlformats.org/presentationml/2006/main">
  <p:tag name="THINKCELLSHAPEDONOTDELETE" val="tN9h3JEzHPESphoni36bBCw"/>
</p:tagLst>
</file>

<file path=ppt/tags/tag220.xml><?xml version="1.0" encoding="utf-8"?>
<p:tagLst xmlns:p="http://schemas.openxmlformats.org/presentationml/2006/main">
  <p:tag name="THINKCELLSHAPEDONOTDELETE" val="tiUKAtA8oUkKofnSr4xW2QA"/>
</p:tagLst>
</file>

<file path=ppt/tags/tag221.xml><?xml version="1.0" encoding="utf-8"?>
<p:tagLst xmlns:p="http://schemas.openxmlformats.org/presentationml/2006/main">
  <p:tag name="THINKCELLSHAPEDONOTDELETE" val="tnp_fPf8B8kGkitIjybq2pg"/>
</p:tagLst>
</file>

<file path=ppt/tags/tag222.xml><?xml version="1.0" encoding="utf-8"?>
<p:tagLst xmlns:p="http://schemas.openxmlformats.org/presentationml/2006/main">
  <p:tag name="THINKCELLSHAPEDONOTDELETE" val="tZq6ngJ.KsU6xDGTwDFu7Qg"/>
</p:tagLst>
</file>

<file path=ppt/tags/tag223.xml><?xml version="1.0" encoding="utf-8"?>
<p:tagLst xmlns:p="http://schemas.openxmlformats.org/presentationml/2006/main">
  <p:tag name="THINKCELLSHAPEDONOTDELETE" val="tI_T3OIRhWkGjXRTothf5Qw"/>
</p:tagLst>
</file>

<file path=ppt/tags/tag224.xml><?xml version="1.0" encoding="utf-8"?>
<p:tagLst xmlns:p="http://schemas.openxmlformats.org/presentationml/2006/main">
  <p:tag name="THINKCELLSHAPEDONOTDELETE" val="tG3ddjQFscU.qCJFu2y8DHQ"/>
</p:tagLst>
</file>

<file path=ppt/tags/tag225.xml><?xml version="1.0" encoding="utf-8"?>
<p:tagLst xmlns:p="http://schemas.openxmlformats.org/presentationml/2006/main">
  <p:tag name="THINKCELLSHAPEDONOTDELETE" val="t.pc8Z_tbyk67qQwHSt2Ixw"/>
</p:tagLst>
</file>

<file path=ppt/tags/tag226.xml><?xml version="1.0" encoding="utf-8"?>
<p:tagLst xmlns:p="http://schemas.openxmlformats.org/presentationml/2006/main">
  <p:tag name="THINKCELLSHAPEDONOTDELETE" val="tcMYwHD4sSEGtWDzlW1ytfw"/>
</p:tagLst>
</file>

<file path=ppt/tags/tag227.xml><?xml version="1.0" encoding="utf-8"?>
<p:tagLst xmlns:p="http://schemas.openxmlformats.org/presentationml/2006/main">
  <p:tag name="THINKCELLSHAPEDONOTDELETE" val="tgmxgYskpF0uciNlN757GQw"/>
</p:tagLst>
</file>

<file path=ppt/tags/tag228.xml><?xml version="1.0" encoding="utf-8"?>
<p:tagLst xmlns:p="http://schemas.openxmlformats.org/presentationml/2006/main">
  <p:tag name="THINKCELLSHAPEDONOTDELETE" val="tC13wJgHDQ0C7Y8veIPEZDg"/>
</p:tagLst>
</file>

<file path=ppt/tags/tag229.xml><?xml version="1.0" encoding="utf-8"?>
<p:tagLst xmlns:p="http://schemas.openxmlformats.org/presentationml/2006/main">
  <p:tag name="THINKCELLSHAPEDONOTDELETE" val="trFrFh3pQPkSWfDXF3lQlIQ"/>
</p:tagLst>
</file>

<file path=ppt/tags/tag230.xml><?xml version="1.0" encoding="utf-8"?>
<p:tagLst xmlns:p="http://schemas.openxmlformats.org/presentationml/2006/main">
  <p:tag name="THINKCELLSHAPEDONOTDELETE" val="tWJOlc.8vGki06R3qoU9__A"/>
</p:tagLst>
</file>

<file path=ppt/tags/tag231.xml><?xml version="1.0" encoding="utf-8"?>
<p:tagLst xmlns:p="http://schemas.openxmlformats.org/presentationml/2006/main">
  <p:tag name="THINKCELLSHAPEDONOTDELETE" val="tvt4L4HL7lEGUrMblwr8nBg"/>
</p:tagLst>
</file>

<file path=ppt/tags/tag232.xml><?xml version="1.0" encoding="utf-8"?>
<p:tagLst xmlns:p="http://schemas.openxmlformats.org/presentationml/2006/main">
  <p:tag name="THINKCELLSHAPEDONOTDELETE" val="tddADKmxjmUCRkjcDknJhEw"/>
</p:tagLst>
</file>

<file path=ppt/tags/tag233.xml><?xml version="1.0" encoding="utf-8"?>
<p:tagLst xmlns:p="http://schemas.openxmlformats.org/presentationml/2006/main">
  <p:tag name="THINKCELLSHAPEDONOTDELETE" val="t_T_IW2cp70mmbvk9tgvxeQ"/>
</p:tagLst>
</file>

<file path=ppt/tags/tag234.xml><?xml version="1.0" encoding="utf-8"?>
<p:tagLst xmlns:p="http://schemas.openxmlformats.org/presentationml/2006/main">
  <p:tag name="THINKCELLSHAPEDONOTDELETE" val="tW_YLb.qHekur.GgO_Un_2Q"/>
</p:tagLst>
</file>

<file path=ppt/tags/tag235.xml><?xml version="1.0" encoding="utf-8"?>
<p:tagLst xmlns:p="http://schemas.openxmlformats.org/presentationml/2006/main">
  <p:tag name="THINKCELLSHAPEDONOTDELETE" val="twLQCCg3b.kCN6vFr2vKWaQ"/>
</p:tagLst>
</file>

<file path=ppt/tags/tag236.xml><?xml version="1.0" encoding="utf-8"?>
<p:tagLst xmlns:p="http://schemas.openxmlformats.org/presentationml/2006/main">
  <p:tag name="THINKCELLSHAPEDONOTDELETE" val="tT9zJolMJlESGOK_SkV7mJw"/>
</p:tagLst>
</file>

<file path=ppt/tags/tag237.xml><?xml version="1.0" encoding="utf-8"?>
<p:tagLst xmlns:p="http://schemas.openxmlformats.org/presentationml/2006/main">
  <p:tag name="THINKCELLSHAPEDONOTDELETE" val="tr963mmLO2EW1_NIc7I.j3Q"/>
</p:tagLst>
</file>

<file path=ppt/tags/tag238.xml><?xml version="1.0" encoding="utf-8"?>
<p:tagLst xmlns:p="http://schemas.openxmlformats.org/presentationml/2006/main">
  <p:tag name="THINKCELLSHAPEDONOTDELETE" val="tvDGU0i7KO0Cse5lx5JmV9A"/>
</p:tagLst>
</file>

<file path=ppt/tags/tag239.xml><?xml version="1.0" encoding="utf-8"?>
<p:tagLst xmlns:p="http://schemas.openxmlformats.org/presentationml/2006/main">
  <p:tag name="THINKCELLSHAPEDONOTDELETE" val="t3gYyOm7el0OI0pfwYPocHg"/>
</p:tagLst>
</file>

<file path=ppt/tags/tag240.xml><?xml version="1.0" encoding="utf-8"?>
<p:tagLst xmlns:p="http://schemas.openxmlformats.org/presentationml/2006/main">
  <p:tag name="THINKCELLSHAPEDONOTDELETE" val="txCHa7Xfl10a9CKK5mSYwYQ"/>
</p:tagLst>
</file>

<file path=ppt/tags/tag241.xml><?xml version="1.0" encoding="utf-8"?>
<p:tagLst xmlns:p="http://schemas.openxmlformats.org/presentationml/2006/main">
  <p:tag name="THINKCELLSHAPEDONOTDELETE" val="txXGGLil7TkqcFaLSQZ8GlQ"/>
</p:tagLst>
</file>

<file path=ppt/tags/tag242.xml><?xml version="1.0" encoding="utf-8"?>
<p:tagLst xmlns:p="http://schemas.openxmlformats.org/presentationml/2006/main">
  <p:tag name="THINKCELLSHAPEDONOTDELETE" val="tNnIOYLqbLkCXIrUXgHv9sQ"/>
</p:tagLst>
</file>

<file path=ppt/tags/tag243.xml><?xml version="1.0" encoding="utf-8"?>
<p:tagLst xmlns:p="http://schemas.openxmlformats.org/presentationml/2006/main">
  <p:tag name="THINKCELLSHAPEDONOTDELETE" val="t52agawvwgUqAtQzXeYdnvw"/>
</p:tagLst>
</file>

<file path=ppt/tags/tag244.xml><?xml version="1.0" encoding="utf-8"?>
<p:tagLst xmlns:p="http://schemas.openxmlformats.org/presentationml/2006/main">
  <p:tag name="THINKCELLSHAPEDONOTDELETE" val="tBs1EONiKhkmExxht5G_5EQ"/>
</p:tagLst>
</file>

<file path=ppt/tags/tag245.xml><?xml version="1.0" encoding="utf-8"?>
<p:tagLst xmlns:p="http://schemas.openxmlformats.org/presentationml/2006/main">
  <p:tag name="THINKCELLSHAPEDONOTDELETE" val="tl3.fy6JgYkWnyJ2LrRPusg"/>
</p:tagLst>
</file>

<file path=ppt/tags/tag246.xml><?xml version="1.0" encoding="utf-8"?>
<p:tagLst xmlns:p="http://schemas.openxmlformats.org/presentationml/2006/main">
  <p:tag name="THINKCELLSHAPEDONOTDELETE" val="pH26W75youEuShzrrzBSJTw"/>
</p:tagLst>
</file>

<file path=ppt/tags/tag247.xml><?xml version="1.0" encoding="utf-8"?>
<p:tagLst xmlns:p="http://schemas.openxmlformats.org/presentationml/2006/main">
  <p:tag name="THINKCELLSHAPEDONOTDELETE" val="pMMInq6BfhkirGhVk_TePrA"/>
</p:tagLst>
</file>

<file path=ppt/tags/tag248.xml><?xml version="1.0" encoding="utf-8"?>
<p:tagLst xmlns:p="http://schemas.openxmlformats.org/presentationml/2006/main">
  <p:tag name="THINKCELLSHAPEDONOTDELETE" val="thinkcellActiveDocDoNotDelete"/>
</p:tagLst>
</file>

<file path=ppt/tags/tag249.xml><?xml version="1.0" encoding="utf-8"?>
<p:tagLst xmlns:p="http://schemas.openxmlformats.org/presentationml/2006/main">
  <p:tag name="THINKCELLSHAPEDONOTDELETE" val="tFXBR_FT13UK372n_0IHgQg"/>
</p:tagLst>
</file>

<file path=ppt/tags/tag250.xml><?xml version="1.0" encoding="utf-8"?>
<p:tagLst xmlns:p="http://schemas.openxmlformats.org/presentationml/2006/main">
  <p:tag name="THINKCELLSHAPEDONOTDELETE" val="p.b5kaEAMw0y.KXBCa1o7tg"/>
</p:tagLst>
</file>

<file path=ppt/tags/tag251.xml><?xml version="1.0" encoding="utf-8"?>
<p:tagLst xmlns:p="http://schemas.openxmlformats.org/presentationml/2006/main">
  <p:tag name="THINKCELLSHAPEDONOTDELETE" val="plWV3qT6Rq0.iUNLpX9fBHQ"/>
</p:tagLst>
</file>

<file path=ppt/tags/tag252.xml><?xml version="1.0" encoding="utf-8"?>
<p:tagLst xmlns:p="http://schemas.openxmlformats.org/presentationml/2006/main">
  <p:tag name="THINKCELLSHAPEDONOTDELETE" val="thinkcellActiveDocDoNotDelete"/>
</p:tagLst>
</file>

<file path=ppt/tags/tag253.xml><?xml version="1.0" encoding="utf-8"?>
<p:tagLst xmlns:p="http://schemas.openxmlformats.org/presentationml/2006/main">
  <p:tag name="THINKCELLSHAPEDONOTDELETE" val="tRQoCueS7DkizzONKqgeLWQ"/>
</p:tagLst>
</file>

<file path=ppt/tags/tag254.xml><?xml version="1.0" encoding="utf-8"?>
<p:tagLst xmlns:p="http://schemas.openxmlformats.org/presentationml/2006/main">
  <p:tag name="THINKCELLSHAPEDONOTDELETE" val="pBzUvTy4TbE25mgLD434zzw"/>
</p:tagLst>
</file>

<file path=ppt/tags/tag255.xml><?xml version="1.0" encoding="utf-8"?>
<p:tagLst xmlns:p="http://schemas.openxmlformats.org/presentationml/2006/main">
  <p:tag name="THINKCELLSHAPEDONOTDELETE" val="pLEpAI6btvEC3JW9hNxl9Aw"/>
</p:tagLst>
</file>

<file path=ppt/tags/tag256.xml><?xml version="1.0" encoding="utf-8"?>
<p:tagLst xmlns:p="http://schemas.openxmlformats.org/presentationml/2006/main">
  <p:tag name="THINKCELLSHAPEDONOTDELETE" val="pCI8YRSlTokmhjTRFOqGd1w"/>
</p:tagLst>
</file>

<file path=ppt/tags/tag257.xml><?xml version="1.0" encoding="utf-8"?>
<p:tagLst xmlns:p="http://schemas.openxmlformats.org/presentationml/2006/main">
  <p:tag name="THINKCELLSHAPEDONOTDELETE" val="tViP97Kh1sU2qunCq.7LryA"/>
</p:tagLst>
</file>

<file path=ppt/tags/tag258.xml><?xml version="1.0" encoding="utf-8"?>
<p:tagLst xmlns:p="http://schemas.openxmlformats.org/presentationml/2006/main">
  <p:tag name="THINKCELLSHAPEDONOTDELETE" val="tOPnLrBPerk6G_3MLutditw"/>
</p:tagLst>
</file>

<file path=ppt/tags/tag259.xml><?xml version="1.0" encoding="utf-8"?>
<p:tagLst xmlns:p="http://schemas.openxmlformats.org/presentationml/2006/main">
  <p:tag name="THINKCELLSHAPEDONOTDELETE" val="tiUKAtA8oUkKofnSr4xW2QA"/>
</p:tagLst>
</file>

<file path=ppt/tags/tag260.xml><?xml version="1.0" encoding="utf-8"?>
<p:tagLst xmlns:p="http://schemas.openxmlformats.org/presentationml/2006/main">
  <p:tag name="THINKCELLSHAPEDONOTDELETE" val="tnp_fPf8B8kGkitIjybq2pg"/>
</p:tagLst>
</file>

<file path=ppt/tags/tag261.xml><?xml version="1.0" encoding="utf-8"?>
<p:tagLst xmlns:p="http://schemas.openxmlformats.org/presentationml/2006/main">
  <p:tag name="THINKCELLSHAPEDONOTDELETE" val="t63P6H6EBOUaEjYhtL2aanQ"/>
</p:tagLst>
</file>

<file path=ppt/tags/tag262.xml><?xml version="1.0" encoding="utf-8"?>
<p:tagLst xmlns:p="http://schemas.openxmlformats.org/presentationml/2006/main">
  <p:tag name="THINKCELLSHAPEDONOTDELETE" val="tZq6ngJ.KsU6xDGTwDFu7Qg"/>
</p:tagLst>
</file>

<file path=ppt/tags/tag263.xml><?xml version="1.0" encoding="utf-8"?>
<p:tagLst xmlns:p="http://schemas.openxmlformats.org/presentationml/2006/main">
  <p:tag name="THINKCELLSHAPEDONOTDELETE" val="tI_T3OIRhWkGjXRTothf5Qw"/>
</p:tagLst>
</file>

<file path=ppt/tags/tag264.xml><?xml version="1.0" encoding="utf-8"?>
<p:tagLst xmlns:p="http://schemas.openxmlformats.org/presentationml/2006/main">
  <p:tag name="THINKCELLSHAPEDONOTDELETE" val="tG3ddjQFscU.qCJFu2y8DHQ"/>
</p:tagLst>
</file>

<file path=ppt/tags/tag265.xml><?xml version="1.0" encoding="utf-8"?>
<p:tagLst xmlns:p="http://schemas.openxmlformats.org/presentationml/2006/main">
  <p:tag name="THINKCELLSHAPEDONOTDELETE" val="tL0fVBKReGkuPEFkWN6kY.Q"/>
</p:tagLst>
</file>

<file path=ppt/tags/tag266.xml><?xml version="1.0" encoding="utf-8"?>
<p:tagLst xmlns:p="http://schemas.openxmlformats.org/presentationml/2006/main">
  <p:tag name="THINKCELLSHAPEDONOTDELETE" val="t_UbmBc2cfUKQQIT6S64yKg"/>
</p:tagLst>
</file>

<file path=ppt/tags/tag267.xml><?xml version="1.0" encoding="utf-8"?>
<p:tagLst xmlns:p="http://schemas.openxmlformats.org/presentationml/2006/main">
  <p:tag name="THINKCELLSHAPEDONOTDELETE" val="t.pc8Z_tbyk67qQwHSt2Ixw"/>
</p:tagLst>
</file>

<file path=ppt/tags/tag268.xml><?xml version="1.0" encoding="utf-8"?>
<p:tagLst xmlns:p="http://schemas.openxmlformats.org/presentationml/2006/main">
  <p:tag name="THINKCELLSHAPEDONOTDELETE" val="tcMYwHD4sSEGtWDzlW1ytfw"/>
</p:tagLst>
</file>

<file path=ppt/tags/tag269.xml><?xml version="1.0" encoding="utf-8"?>
<p:tagLst xmlns:p="http://schemas.openxmlformats.org/presentationml/2006/main">
  <p:tag name="THINKCELLSHAPEDONOTDELETE" val="tgmxgYskpF0uciNlN757GQw"/>
</p:tagLst>
</file>

<file path=ppt/tags/tag270.xml><?xml version="1.0" encoding="utf-8"?>
<p:tagLst xmlns:p="http://schemas.openxmlformats.org/presentationml/2006/main">
  <p:tag name="THINKCELLSHAPEDONOTDELETE" val="tC13wJgHDQ0C7Y8veIPEZDg"/>
</p:tagLst>
</file>

<file path=ppt/tags/tag271.xml><?xml version="1.0" encoding="utf-8"?>
<p:tagLst xmlns:p="http://schemas.openxmlformats.org/presentationml/2006/main">
  <p:tag name="THINKCELLSHAPEDONOTDELETE" val="tK4mHJH3omUub0E_v9hGluw"/>
</p:tagLst>
</file>

<file path=ppt/tags/tag272.xml><?xml version="1.0" encoding="utf-8"?>
<p:tagLst xmlns:p="http://schemas.openxmlformats.org/presentationml/2006/main">
  <p:tag name="THINKCELLSHAPEDONOTDELETE" val="tN9h3JEzHPESphoni36bBCw"/>
</p:tagLst>
</file>

<file path=ppt/tags/tag273.xml><?xml version="1.0" encoding="utf-8"?>
<p:tagLst xmlns:p="http://schemas.openxmlformats.org/presentationml/2006/main">
  <p:tag name="THINKCELLSHAPEDONOTDELETE" val="trFrFh3pQPkSWfDXF3lQlIQ"/>
</p:tagLst>
</file>

<file path=ppt/tags/tag274.xml><?xml version="1.0" encoding="utf-8"?>
<p:tagLst xmlns:p="http://schemas.openxmlformats.org/presentationml/2006/main">
  <p:tag name="THINKCELLSHAPEDONOTDELETE" val="tUudRxhBc6UuIC2jwtaG5rA"/>
</p:tagLst>
</file>

<file path=ppt/tags/tag275.xml><?xml version="1.0" encoding="utf-8"?>
<p:tagLst xmlns:p="http://schemas.openxmlformats.org/presentationml/2006/main">
  <p:tag name="THINKCELLSHAPEDONOTDELETE" val="tehguHkl0b0ivu5lKq2nF9A"/>
</p:tagLst>
</file>

<file path=ppt/tags/tag276.xml><?xml version="1.0" encoding="utf-8"?>
<p:tagLst xmlns:p="http://schemas.openxmlformats.org/presentationml/2006/main">
  <p:tag name="THINKCELLSHAPEDONOTDELETE" val="tKTjvGSYEykOTo4VodRMztA"/>
</p:tagLst>
</file>

<file path=ppt/tags/tag277.xml><?xml version="1.0" encoding="utf-8"?>
<p:tagLst xmlns:p="http://schemas.openxmlformats.org/presentationml/2006/main">
  <p:tag name="THINKCELLSHAPEDONOTDELETE" val="tWJOlc.8vGki06R3qoU9__A"/>
</p:tagLst>
</file>

<file path=ppt/tags/tag278.xml><?xml version="1.0" encoding="utf-8"?>
<p:tagLst xmlns:p="http://schemas.openxmlformats.org/presentationml/2006/main">
  <p:tag name="THINKCELLSHAPEDONOTDELETE" val="tvt4L4HL7lEGUrMblwr8nBg"/>
</p:tagLst>
</file>

<file path=ppt/tags/tag279.xml><?xml version="1.0" encoding="utf-8"?>
<p:tagLst xmlns:p="http://schemas.openxmlformats.org/presentationml/2006/main">
  <p:tag name="THINKCELLSHAPEDONOTDELETE" val="tEpZbFqzcJ0yaddHCtviJYw"/>
</p:tagLst>
</file>

<file path=ppt/tags/tag280.xml><?xml version="1.0" encoding="utf-8"?>
<p:tagLst xmlns:p="http://schemas.openxmlformats.org/presentationml/2006/main">
  <p:tag name="THINKCELLSHAPEDONOTDELETE" val="tLUxSI1ZP30uWMktBGzOPWg"/>
</p:tagLst>
</file>

<file path=ppt/tags/tag281.xml><?xml version="1.0" encoding="utf-8"?>
<p:tagLst xmlns:p="http://schemas.openxmlformats.org/presentationml/2006/main">
  <p:tag name="THINKCELLSHAPEDONOTDELETE" val="tcQMYBM.rHUen2vjoyrzW9A"/>
</p:tagLst>
</file>

<file path=ppt/tags/tag282.xml><?xml version="1.0" encoding="utf-8"?>
<p:tagLst xmlns:p="http://schemas.openxmlformats.org/presentationml/2006/main">
  <p:tag name="THINKCELLSHAPEDONOTDELETE" val="t_T_IW2cp70mmbvk9tgvxeQ"/>
</p:tagLst>
</file>

<file path=ppt/tags/tag283.xml><?xml version="1.0" encoding="utf-8"?>
<p:tagLst xmlns:p="http://schemas.openxmlformats.org/presentationml/2006/main">
  <p:tag name="THINKCELLSHAPEDONOTDELETE" val="tddADKmxjmUCRkjcDknJhEw"/>
</p:tagLst>
</file>

<file path=ppt/tags/tag284.xml><?xml version="1.0" encoding="utf-8"?>
<p:tagLst xmlns:p="http://schemas.openxmlformats.org/presentationml/2006/main">
  <p:tag name="THINKCELLSHAPEDONOTDELETE" val="tW_YLb.qHekur.GgO_Un_2Q"/>
</p:tagLst>
</file>

<file path=ppt/tags/tag285.xml><?xml version="1.0" encoding="utf-8"?>
<p:tagLst xmlns:p="http://schemas.openxmlformats.org/presentationml/2006/main">
  <p:tag name="THINKCELLSHAPEDONOTDELETE" val="twLQCCg3b.kCN6vFr2vKWaQ"/>
</p:tagLst>
</file>

<file path=ppt/tags/tag286.xml><?xml version="1.0" encoding="utf-8"?>
<p:tagLst xmlns:p="http://schemas.openxmlformats.org/presentationml/2006/main">
  <p:tag name="THINKCELLSHAPEDONOTDELETE" val="tT9zJolMJlESGOK_SkV7mJw"/>
</p:tagLst>
</file>

<file path=ppt/tags/tag287.xml><?xml version="1.0" encoding="utf-8"?>
<p:tagLst xmlns:p="http://schemas.openxmlformats.org/presentationml/2006/main">
  <p:tag name="THINKCELLSHAPEDONOTDELETE" val="tr963mmLO2EW1_NIc7I.j3Q"/>
</p:tagLst>
</file>

<file path=ppt/tags/tag288.xml><?xml version="1.0" encoding="utf-8"?>
<p:tagLst xmlns:p="http://schemas.openxmlformats.org/presentationml/2006/main">
  <p:tag name="THINKCELLSHAPEDONOTDELETE" val="tvDGU0i7KO0Cse5lx5JmV9A"/>
</p:tagLst>
</file>

<file path=ppt/tags/tag289.xml><?xml version="1.0" encoding="utf-8"?>
<p:tagLst xmlns:p="http://schemas.openxmlformats.org/presentationml/2006/main">
  <p:tag name="THINKCELLSHAPEDONOTDELETE" val="tBs1EONiKhkmExxht5G_5EQ"/>
</p:tagLst>
</file>

<file path=ppt/tags/tag290.xml><?xml version="1.0" encoding="utf-8"?>
<p:tagLst xmlns:p="http://schemas.openxmlformats.org/presentationml/2006/main">
  <p:tag name="THINKCELLSHAPEDONOTDELETE" val="txCHa7Xfl10a9CKK5mSYwYQ"/>
</p:tagLst>
</file>

<file path=ppt/tags/tag291.xml><?xml version="1.0" encoding="utf-8"?>
<p:tagLst xmlns:p="http://schemas.openxmlformats.org/presentationml/2006/main">
  <p:tag name="THINKCELLSHAPEDONOTDELETE" val="txXGGLil7TkqcFaLSQZ8GlQ"/>
</p:tagLst>
</file>

<file path=ppt/tags/tag292.xml><?xml version="1.0" encoding="utf-8"?>
<p:tagLst xmlns:p="http://schemas.openxmlformats.org/presentationml/2006/main">
  <p:tag name="THINKCELLSHAPEDONOTDELETE" val="tl3.fy6JgYkWnyJ2LrRPusg"/>
</p:tagLst>
</file>

<file path=ppt/tags/tag293.xml><?xml version="1.0" encoding="utf-8"?>
<p:tagLst xmlns:p="http://schemas.openxmlformats.org/presentationml/2006/main">
  <p:tag name="THINKCELLSHAPEDONOTDELETE" val="tNnIOYLqbLkCXIrUXgHv9sQ"/>
</p:tagLst>
</file>

<file path=ppt/tags/tag294.xml><?xml version="1.0" encoding="utf-8"?>
<p:tagLst xmlns:p="http://schemas.openxmlformats.org/presentationml/2006/main">
  <p:tag name="THINKCELLSHAPEDONOTDELETE" val="t52agawvwgUqAtQzXeYdnvw"/>
</p:tagLst>
</file>

<file path=ppt/tags/tag295.xml><?xml version="1.0" encoding="utf-8"?>
<p:tagLst xmlns:p="http://schemas.openxmlformats.org/presentationml/2006/main">
  <p:tag name="THINKCELLSHAPEDONOTDELETE" val="t3gYyOm7el0OI0pfwYPocHg"/>
</p:tagLst>
</file>

<file path=ppt/tags/tag296.xml><?xml version="1.0" encoding="utf-8"?>
<p:tagLst xmlns:p="http://schemas.openxmlformats.org/presentationml/2006/main">
  <p:tag name="THINKCELLSHAPEDONOTDELETE" val="pH26W75youEuShzrrzBSJTw"/>
</p:tagLst>
</file>

<file path=ppt/tags/tag297.xml><?xml version="1.0" encoding="utf-8"?>
<p:tagLst xmlns:p="http://schemas.openxmlformats.org/presentationml/2006/main">
  <p:tag name="THINKCELLSHAPEDONOTDELETE" val="pMMInq6BfhkirGhVk_TePrA"/>
</p:tagLst>
</file>

<file path=ppt/tags/tag298.xml><?xml version="1.0" encoding="utf-8"?>
<p:tagLst xmlns:p="http://schemas.openxmlformats.org/presentationml/2006/main">
  <p:tag name="THINKCELLSHAPEDONOTDELETE" val="pMMInq6BfhkirGhVk_TePrA"/>
</p:tagLst>
</file>

<file path=ppt/tags/tag299.xml><?xml version="1.0" encoding="utf-8"?>
<p:tagLst xmlns:p="http://schemas.openxmlformats.org/presentationml/2006/main">
  <p:tag name="THINKCELLSHAPEDONOTDELETE" val="pVm3M3Al.sECvPuM7ve2tgQ"/>
</p:tagLst>
</file>

<file path=ppt/tags/tag300.xml><?xml version="1.0" encoding="utf-8"?>
<p:tagLst xmlns:p="http://schemas.openxmlformats.org/presentationml/2006/main">
  <p:tag name="THINKCELLSHAPEDONOTDELETE" val="pVm3M3Al.sECvPuM7ve2tgQ"/>
</p:tagLst>
</file>

<file path=ppt/tags/tag301.xml><?xml version="1.0" encoding="utf-8"?>
<p:tagLst xmlns:p="http://schemas.openxmlformats.org/presentationml/2006/main">
  <p:tag name="THINKCELLSHAPEDONOTDELETE" val="pVm3M3Al.sECvPuM7ve2tgQ"/>
</p:tagLst>
</file>

<file path=ppt/tags/tag302.xml><?xml version="1.0" encoding="utf-8"?>
<p:tagLst xmlns:p="http://schemas.openxmlformats.org/presentationml/2006/main">
  <p:tag name="THINKCELLSHAPEDONOTDELETE" val="pVm3M3Al.sECvPuM7ve2tgQ"/>
</p:tagLst>
</file>

<file path=ppt/tags/tag303.xml><?xml version="1.0" encoding="utf-8"?>
<p:tagLst xmlns:p="http://schemas.openxmlformats.org/presentationml/2006/main">
  <p:tag name="THINKCELLSHAPEDONOTDELETE" val="pVm3M3Al.sECvPuM7ve2tgQ"/>
</p:tagLst>
</file>

<file path=ppt/tags/tag304.xml><?xml version="1.0" encoding="utf-8"?>
<p:tagLst xmlns:p="http://schemas.openxmlformats.org/presentationml/2006/main">
  <p:tag name="THINKCELLSHAPEDONOTDELETE" val="pVm3M3Al.sECvPuM7ve2tgQ"/>
</p:tagLst>
</file>

<file path=ppt/tags/tag305.xml><?xml version="1.0" encoding="utf-8"?>
<p:tagLst xmlns:p="http://schemas.openxmlformats.org/presentationml/2006/main">
  <p:tag name="THINKCELLSHAPEDONOTDELETE" val="pVm3M3Al.sECvPuM7ve2tgQ"/>
</p:tagLst>
</file>

<file path=ppt/tags/tag306.xml><?xml version="1.0" encoding="utf-8"?>
<p:tagLst xmlns:p="http://schemas.openxmlformats.org/presentationml/2006/main">
  <p:tag name="THINKCELLSHAPEDONOTDELETE" val="pVm3M3Al.sECvPuM7ve2tgQ"/>
</p:tagLst>
</file>

<file path=ppt/tags/tag307.xml><?xml version="1.0" encoding="utf-8"?>
<p:tagLst xmlns:p="http://schemas.openxmlformats.org/presentationml/2006/main">
  <p:tag name="THINKCELLSHAPEDONOTDELETE" val="pVm3M3Al.sECvPuM7ve2tgQ"/>
</p:tagLst>
</file>

<file path=ppt/tags/tag308.xml><?xml version="1.0" encoding="utf-8"?>
<p:tagLst xmlns:p="http://schemas.openxmlformats.org/presentationml/2006/main">
  <p:tag name="THINKCELLSHAPEDONOTDELETE" val="pVm3M3Al.sECvPuM7ve2tgQ"/>
</p:tagLst>
</file>

<file path=ppt/tags/tag309.xml><?xml version="1.0" encoding="utf-8"?>
<p:tagLst xmlns:p="http://schemas.openxmlformats.org/presentationml/2006/main">
  <p:tag name="THINKCELLSHAPEDONOTDELETE" val="pVm3M3Al.sECvPuM7ve2tgQ"/>
</p:tagLst>
</file>

<file path=ppt/tags/tag310.xml><?xml version="1.0" encoding="utf-8"?>
<p:tagLst xmlns:p="http://schemas.openxmlformats.org/presentationml/2006/main">
  <p:tag name="THINKCELLSHAPEDONOTDELETE" val="pVm3M3Al.sECvPuM7ve2tgQ"/>
</p:tagLst>
</file>

<file path=ppt/tags/tag311.xml><?xml version="1.0" encoding="utf-8"?>
<p:tagLst xmlns:p="http://schemas.openxmlformats.org/presentationml/2006/main">
  <p:tag name="THINKCELLSHAPEDONOTDELETE" val="pxk4jPuKZuUCmQL3ovT.Gzg"/>
</p:tagLst>
</file>

<file path=ppt/tags/tag312.xml><?xml version="1.0" encoding="utf-8"?>
<p:tagLst xmlns:p="http://schemas.openxmlformats.org/presentationml/2006/main">
  <p:tag name="THINKCELLSHAPEDONOTDELETE" val="pp6VEAwoobEqyrX97Brtv1g"/>
</p:tagLst>
</file>

<file path=ppt/tags/tag313.xml><?xml version="1.0" encoding="utf-8"?>
<p:tagLst xmlns:p="http://schemas.openxmlformats.org/presentationml/2006/main">
  <p:tag name="THINKCELLSHAPEDONOTDELETE" val="pVm3M3Al.sECvPuM7ve2tgQ"/>
</p:tagLst>
</file>

<file path=ppt/tags/tag314.xml><?xml version="1.0" encoding="utf-8"?>
<p:tagLst xmlns:p="http://schemas.openxmlformats.org/presentationml/2006/main">
  <p:tag name="THINKCELLSHAPEDONOTDELETE" val="pMMInq6BfhkirGhVk_TePrA"/>
</p:tagLst>
</file>

<file path=ppt/tags/tag315.xml><?xml version="1.0" encoding="utf-8"?>
<p:tagLst xmlns:p="http://schemas.openxmlformats.org/presentationml/2006/main">
  <p:tag name="THINKCELLSHAPEDONOTDELETE" val="pMMInq6BfhkirGhVk_TePrA"/>
</p:tagLst>
</file>

<file path=ppt/tags/tag316.xml><?xml version="1.0" encoding="utf-8"?>
<p:tagLst xmlns:p="http://schemas.openxmlformats.org/presentationml/2006/main">
  <p:tag name="THINKCELLSHAPEDONOTDELETE" val="psUGSz6cGgkmdSqmK.3G1Dw"/>
</p:tagLst>
</file>

<file path=ppt/tags/tag317.xml><?xml version="1.0" encoding="utf-8"?>
<p:tagLst xmlns:p="http://schemas.openxmlformats.org/presentationml/2006/main">
  <p:tag name="THINKCELLSHAPEDONOTDELETE" val="pelN9buq5xUqERWeBnrDdfg"/>
</p:tagLst>
</file>

<file path=ppt/tags/tag318.xml><?xml version="1.0" encoding="utf-8"?>
<p:tagLst xmlns:p="http://schemas.openxmlformats.org/presentationml/2006/main">
  <p:tag name="THINKCELLSHAPEDONOTDELETE" val="pA7m4MSe6S0.43742nNWUKA"/>
</p:tagLst>
</file>

<file path=ppt/tags/tag319.xml><?xml version="1.0" encoding="utf-8"?>
<p:tagLst xmlns:p="http://schemas.openxmlformats.org/presentationml/2006/main">
  <p:tag name="THINKCELLSHAPEDONOTDELETE" val="prXc4bgkZs0iuujtCfqEw9g"/>
</p:tagLst>
</file>

<file path=ppt/tags/tag320.xml><?xml version="1.0" encoding="utf-8"?>
<p:tagLst xmlns:p="http://schemas.openxmlformats.org/presentationml/2006/main">
  <p:tag name="THINKCELLSHAPEDONOTDELETE" val="pp6VEAwoobEqyrX97Brtv1g"/>
</p:tagLst>
</file>

<file path=ppt/tags/tag321.xml><?xml version="1.0" encoding="utf-8"?>
<p:tagLst xmlns:p="http://schemas.openxmlformats.org/presentationml/2006/main">
  <p:tag name="THINKCELLSHAPEDONOTDELETE" val="psUGSz6cGgkmdSqmK.3G1Dw"/>
</p:tagLst>
</file>

<file path=ppt/tags/tag322.xml><?xml version="1.0" encoding="utf-8"?>
<p:tagLst xmlns:p="http://schemas.openxmlformats.org/presentationml/2006/main">
  <p:tag name="THINKCELLSHAPEDONOTDELETE" val="pelN9buq5xUqERWeBnrDdfg"/>
</p:tagLst>
</file>

<file path=ppt/tags/tag323.xml><?xml version="1.0" encoding="utf-8"?>
<p:tagLst xmlns:p="http://schemas.openxmlformats.org/presentationml/2006/main">
  <p:tag name="THINKCELLSHAPEDONOTDELETE" val="pA7m4MSe6S0.43742nNWUKA"/>
</p:tagLst>
</file>

<file path=ppt/tags/tag324.xml><?xml version="1.0" encoding="utf-8"?>
<p:tagLst xmlns:p="http://schemas.openxmlformats.org/presentationml/2006/main">
  <p:tag name="THINKCELLSHAPEDONOTDELETE" val="prXc4bgkZs0iuujtCfqEw9g"/>
</p:tagLst>
</file>

<file path=ppt/tags/tag325.xml><?xml version="1.0" encoding="utf-8"?>
<p:tagLst xmlns:p="http://schemas.openxmlformats.org/presentationml/2006/main">
  <p:tag name="THINKCELLSHAPEDONOTDELETE" val="pp6VEAwoobEqyrX97Brtv1g"/>
</p:tagLst>
</file>

<file path=ppt/tags/tag326.xml><?xml version="1.0" encoding="utf-8"?>
<p:tagLst xmlns:p="http://schemas.openxmlformats.org/presentationml/2006/main">
  <p:tag name="THINKCELLSHAPEDONOTDELETE" val="psUGSz6cGgkmdSqmK.3G1Dw"/>
</p:tagLst>
</file>

<file path=ppt/tags/tag327.xml><?xml version="1.0" encoding="utf-8"?>
<p:tagLst xmlns:p="http://schemas.openxmlformats.org/presentationml/2006/main">
  <p:tag name="THINKCELLSHAPEDONOTDELETE" val="pelN9buq5xUqERWeBnrDdfg"/>
</p:tagLst>
</file>

<file path=ppt/tags/tag328.xml><?xml version="1.0" encoding="utf-8"?>
<p:tagLst xmlns:p="http://schemas.openxmlformats.org/presentationml/2006/main">
  <p:tag name="THINKCELLSHAPEDONOTDELETE" val="pA7m4MSe6S0.43742nNWUKA"/>
</p:tagLst>
</file>

<file path=ppt/tags/tag329.xml><?xml version="1.0" encoding="utf-8"?>
<p:tagLst xmlns:p="http://schemas.openxmlformats.org/presentationml/2006/main">
  <p:tag name="THINKCELLSHAPEDONOTDELETE" val="prXc4bgkZs0iuujtCfqEw9g"/>
</p:tagLst>
</file>

<file path=ppt/tags/tag330.xml><?xml version="1.0" encoding="utf-8"?>
<p:tagLst xmlns:p="http://schemas.openxmlformats.org/presentationml/2006/main">
  <p:tag name="THINKCELLSHAPEDONOTDELETE" val="pp6VEAwoobEqyrX97Brtv1g"/>
</p:tagLst>
</file>

<file path=ppt/tags/tag331.xml><?xml version="1.0" encoding="utf-8"?>
<p:tagLst xmlns:p="http://schemas.openxmlformats.org/presentationml/2006/main">
  <p:tag name="THINKCELLSHAPEDONOTDELETE" val="psUGSz6cGgkmdSqmK.3G1Dw"/>
</p:tagLst>
</file>

<file path=ppt/tags/tag332.xml><?xml version="1.0" encoding="utf-8"?>
<p:tagLst xmlns:p="http://schemas.openxmlformats.org/presentationml/2006/main">
  <p:tag name="THINKCELLSHAPEDONOTDELETE" val="pelN9buq5xUqERWeBnrDdfg"/>
</p:tagLst>
</file>

<file path=ppt/tags/tag333.xml><?xml version="1.0" encoding="utf-8"?>
<p:tagLst xmlns:p="http://schemas.openxmlformats.org/presentationml/2006/main">
  <p:tag name="THINKCELLSHAPEDONOTDELETE" val="pA7m4MSe6S0.43742nNWUKA"/>
</p:tagLst>
</file>

<file path=ppt/tags/tag334.xml><?xml version="1.0" encoding="utf-8"?>
<p:tagLst xmlns:p="http://schemas.openxmlformats.org/presentationml/2006/main">
  <p:tag name="THINKCELLSHAPEDONOTDELETE" val="prXc4bgkZs0iuujtCfqEw9g"/>
</p:tagLst>
</file>

<file path=ppt/tags/tag335.xml><?xml version="1.0" encoding="utf-8"?>
<p:tagLst xmlns:p="http://schemas.openxmlformats.org/presentationml/2006/main">
  <p:tag name="THINKCELLSHAPEDONOTDELETE" val="pp6VEAwoobEqyrX97Brtv1g"/>
</p:tagLst>
</file>

<file path=ppt/tags/tag336.xml><?xml version="1.0" encoding="utf-8"?>
<p:tagLst xmlns:p="http://schemas.openxmlformats.org/presentationml/2006/main">
  <p:tag name="THINKCELLSHAPEDONOTDELETE" val="thinkcellActiveDocDoNotDelete"/>
</p:tagLst>
</file>

<file path=ppt/tags/tag337.xml><?xml version="1.0" encoding="utf-8"?>
<p:tagLst xmlns:p="http://schemas.openxmlformats.org/presentationml/2006/main">
  <p:tag name="THINKCELLSHAPEDONOTDELETE" val="tFXBR_FT13UK372n_0IHgQg"/>
</p:tagLst>
</file>

<file path=ppt/tags/tag338.xml><?xml version="1.0" encoding="utf-8"?>
<p:tagLst xmlns:p="http://schemas.openxmlformats.org/presentationml/2006/main">
  <p:tag name="THINKCELLSHAPEDONOTDELETE" val="plWV3qT6Rq0.iUNLpX9fBHQ"/>
</p:tagLst>
</file>

<file path=ppt/tags/tag339.xml><?xml version="1.0" encoding="utf-8"?>
<p:tagLst xmlns:p="http://schemas.openxmlformats.org/presentationml/2006/main">
  <p:tag name="THINKCELLSHAPEDONOTDELETE" val="p3vUCmgY10EGtEvjPXJm4Ug"/>
</p:tagLst>
</file>

<file path=ppt/tags/tag340.xml><?xml version="1.0" encoding="utf-8"?>
<p:tagLst xmlns:p="http://schemas.openxmlformats.org/presentationml/2006/main">
  <p:tag name="THINKCELLSHAPEDONOTDELETE" val="tDhkpksGkTEqZJrmWCCnIBw"/>
</p:tagLst>
</file>

<file path=ppt/tags/tag341.xml><?xml version="1.0" encoding="utf-8"?>
<p:tagLst xmlns:p="http://schemas.openxmlformats.org/presentationml/2006/main">
  <p:tag name="THINKCELLSHAPEDONOTDELETE" val="tEluw78Gdd0CPpIGtwboi0A"/>
</p:tagLst>
</file>

<file path=ppt/tags/tag342.xml><?xml version="1.0" encoding="utf-8"?>
<p:tagLst xmlns:p="http://schemas.openxmlformats.org/presentationml/2006/main">
  <p:tag name="THINKCELLSHAPEDONOTDELETE" val="tp35HER0JskGkYkKkEwiE7A"/>
</p:tagLst>
</file>

<file path=ppt/tags/tag343.xml><?xml version="1.0" encoding="utf-8"?>
<p:tagLst xmlns:p="http://schemas.openxmlformats.org/presentationml/2006/main">
  <p:tag name="THINKCELLSHAPEDONOTDELETE" val="tiVEybJtCc0yOMSxztfIu2A"/>
</p:tagLst>
</file>

<file path=ppt/tags/tag344.xml><?xml version="1.0" encoding="utf-8"?>
<p:tagLst xmlns:p="http://schemas.openxmlformats.org/presentationml/2006/main">
  <p:tag name="THINKCELLSHAPEDONOTDELETE" val="tudQitEhdYkyfCOfH5q2JUQ"/>
</p:tagLst>
</file>

<file path=ppt/tags/tag345.xml><?xml version="1.0" encoding="utf-8"?>
<p:tagLst xmlns:p="http://schemas.openxmlformats.org/presentationml/2006/main">
  <p:tag name="THINKCELLSHAPEDONOTDELETE" val="tuf554jmDE0quavAVVddylg"/>
</p:tagLst>
</file>

<file path=ppt/tags/tag346.xml><?xml version="1.0" encoding="utf-8"?>
<p:tagLst xmlns:p="http://schemas.openxmlformats.org/presentationml/2006/main">
  <p:tag name="THINKCELLSHAPEDONOTDELETE" val="tP34lMYJkGEq7f_r_4C2eNw"/>
</p:tagLst>
</file>

<file path=ppt/tags/tag347.xml><?xml version="1.0" encoding="utf-8"?>
<p:tagLst xmlns:p="http://schemas.openxmlformats.org/presentationml/2006/main">
  <p:tag name="THINKCELLSHAPEDONOTDELETE" val="tK0iJtRiK1U.QZaN7_p7bRw"/>
</p:tagLst>
</file>

<file path=ppt/tags/tag348.xml><?xml version="1.0" encoding="utf-8"?>
<p:tagLst xmlns:p="http://schemas.openxmlformats.org/presentationml/2006/main">
  <p:tag name="THINKCELLSHAPEDONOTDELETE" val="t5XNN0MfJBUGEwUpEdsuwmw"/>
</p:tagLst>
</file>

<file path=ppt/tags/tag349.xml><?xml version="1.0" encoding="utf-8"?>
<p:tagLst xmlns:p="http://schemas.openxmlformats.org/presentationml/2006/main">
  <p:tag name="THINKCELLSHAPEDONOTDELETE" val="tG2BbsOl20UGEVwTo6oGYuQ"/>
</p:tagLst>
</file>

<file path=ppt/tags/tag350.xml><?xml version="1.0" encoding="utf-8"?>
<p:tagLst xmlns:p="http://schemas.openxmlformats.org/presentationml/2006/main">
  <p:tag name="THINKCELLSHAPEDONOTDELETE" val="tzwgu8jPQQk6hvMrTJxQZXw"/>
</p:tagLst>
</file>

<file path=ppt/tags/tag351.xml><?xml version="1.0" encoding="utf-8"?>
<p:tagLst xmlns:p="http://schemas.openxmlformats.org/presentationml/2006/main">
  <p:tag name="THINKCELLSHAPEDONOTDELETE" val="t5Ss18Mvoy0imVMoOBkzzUw"/>
</p:tagLst>
</file>

<file path=ppt/tags/tag352.xml><?xml version="1.0" encoding="utf-8"?>
<p:tagLst xmlns:p="http://schemas.openxmlformats.org/presentationml/2006/main">
  <p:tag name="THINKCELLSHAPEDONOTDELETE" val="twNT_txOYdki0OnpHkFFL5Q"/>
</p:tagLst>
</file>

<file path=ppt/tags/tag353.xml><?xml version="1.0" encoding="utf-8"?>
<p:tagLst xmlns:p="http://schemas.openxmlformats.org/presentationml/2006/main">
  <p:tag name="THINKCELLSHAPEDONOTDELETE" val="tbwSuP7cmh021_qoe2L8G4w"/>
</p:tagLst>
</file>

<file path=ppt/tags/tag354.xml><?xml version="1.0" encoding="utf-8"?>
<p:tagLst xmlns:p="http://schemas.openxmlformats.org/presentationml/2006/main">
  <p:tag name="THINKCELLSHAPEDONOTDELETE" val="tRWQgDZcoHUy_BZyGNvMIcw"/>
</p:tagLst>
</file>

<file path=ppt/tags/tag355.xml><?xml version="1.0" encoding="utf-8"?>
<p:tagLst xmlns:p="http://schemas.openxmlformats.org/presentationml/2006/main">
  <p:tag name="THINKCELLSHAPEDONOTDELETE" val="tJQWrdNbEYkGTnMEou4ntHg"/>
</p:tagLst>
</file>

<file path=ppt/tags/tag356.xml><?xml version="1.0" encoding="utf-8"?>
<p:tagLst xmlns:p="http://schemas.openxmlformats.org/presentationml/2006/main">
  <p:tag name="THINKCELLSHAPEDONOTDELETE" val="tUf1Mo.mu8EGZlTJDAw8GtA"/>
</p:tagLst>
</file>

<file path=ppt/tags/tag357.xml><?xml version="1.0" encoding="utf-8"?>
<p:tagLst xmlns:p="http://schemas.openxmlformats.org/presentationml/2006/main">
  <p:tag name="THINKCELLSHAPEDONOTDELETE" val="tcJhLIc0NJkmoRvsV3CMaRw"/>
</p:tagLst>
</file>

<file path=ppt/tags/tag358.xml><?xml version="1.0" encoding="utf-8"?>
<p:tagLst xmlns:p="http://schemas.openxmlformats.org/presentationml/2006/main">
  <p:tag name="THINKCELLSHAPEDONOTDELETE" val="tvD7JNUQ3rESMoG48HueM4w"/>
</p:tagLst>
</file>

<file path=ppt/tags/tag359.xml><?xml version="1.0" encoding="utf-8"?>
<p:tagLst xmlns:p="http://schemas.openxmlformats.org/presentationml/2006/main">
  <p:tag name="THINKCELLSHAPEDONOTDELETE" val="tNmnVTAwIK0CfY_1Gyj3Aow"/>
</p:tagLst>
</file>

<file path=ppt/tags/tag360.xml><?xml version="1.0" encoding="utf-8"?>
<p:tagLst xmlns:p="http://schemas.openxmlformats.org/presentationml/2006/main">
  <p:tag name="THINKCELLSHAPEDONOTDELETE" val="tGQhj56IAuE6g1103rnd11A"/>
</p:tagLst>
</file>

<file path=ppt/tags/tag361.xml><?xml version="1.0" encoding="utf-8"?>
<p:tagLst xmlns:p="http://schemas.openxmlformats.org/presentationml/2006/main">
  <p:tag name="THINKCELLSHAPEDONOTDELETE" val="t74UgkbhqEUSstKYLUT1ROA"/>
</p:tagLst>
</file>

<file path=ppt/tags/tag362.xml><?xml version="1.0" encoding="utf-8"?>
<p:tagLst xmlns:p="http://schemas.openxmlformats.org/presentationml/2006/main">
  <p:tag name="THINKCELLSHAPEDONOTDELETE" val="tmYFH90bEKUuG1yvbO7Xi4w"/>
</p:tagLst>
</file>

<file path=ppt/tags/tag363.xml><?xml version="1.0" encoding="utf-8"?>
<p:tagLst xmlns:p="http://schemas.openxmlformats.org/presentationml/2006/main">
  <p:tag name="THINKCELLSHAPEDONOTDELETE" val="t0JBtOaCvBk2rDCVt_qA2TQ"/>
</p:tagLst>
</file>

<file path=ppt/tags/tag364.xml><?xml version="1.0" encoding="utf-8"?>
<p:tagLst xmlns:p="http://schemas.openxmlformats.org/presentationml/2006/main">
  <p:tag name="THINKCELLSHAPEDONOTDELETE" val="tQZq3DuSglUOkQWIxPwfhOw"/>
</p:tagLst>
</file>

<file path=ppt/tags/tag365.xml><?xml version="1.0" encoding="utf-8"?>
<p:tagLst xmlns:p="http://schemas.openxmlformats.org/presentationml/2006/main">
  <p:tag name="THINKCELLSHAPEDONOTDELETE" val="ti7nQ5AojEEOxDfVsJwaI1A"/>
</p:tagLst>
</file>

<file path=ppt/tags/tag366.xml><?xml version="1.0" encoding="utf-8"?>
<p:tagLst xmlns:p="http://schemas.openxmlformats.org/presentationml/2006/main">
  <p:tag name="THINKCELLSHAPEDONOTDELETE" val="t8dADXaFmq0Kj0YtvQmkotw"/>
</p:tagLst>
</file>

<file path=ppt/tags/tag367.xml><?xml version="1.0" encoding="utf-8"?>
<p:tagLst xmlns:p="http://schemas.openxmlformats.org/presentationml/2006/main">
  <p:tag name="THINKCELLSHAPEDONOTDELETE" val="tVgeROwFMgEiYXcKWNjKKbw"/>
</p:tagLst>
</file>

<file path=ppt/tags/tag368.xml><?xml version="1.0" encoding="utf-8"?>
<p:tagLst xmlns:p="http://schemas.openxmlformats.org/presentationml/2006/main">
  <p:tag name="THINKCELLSHAPEDONOTDELETE" val="taep_6SBNeUi1oubmRhRI2Q"/>
</p:tagLst>
</file>

<file path=ppt/tags/tag369.xml><?xml version="1.0" encoding="utf-8"?>
<p:tagLst xmlns:p="http://schemas.openxmlformats.org/presentationml/2006/main">
  <p:tag name="THINKCELLSHAPEDONOTDELETE" val="tW9UH.rOneUKX5uViHlwR8A"/>
</p:tagLst>
</file>

<file path=ppt/tags/tag370.xml><?xml version="1.0" encoding="utf-8"?>
<p:tagLst xmlns:p="http://schemas.openxmlformats.org/presentationml/2006/main">
  <p:tag name="THINKCELLSHAPEDONOTDELETE" val="tdUrRbMBeRUuEtCWzrYsJPw"/>
</p:tagLst>
</file>

<file path=ppt/tags/tag371.xml><?xml version="1.0" encoding="utf-8"?>
<p:tagLst xmlns:p="http://schemas.openxmlformats.org/presentationml/2006/main">
  <p:tag name="THINKCELLSHAPEDONOTDELETE" val="t_o3WBU9FG0Wx07zU6Al2pg"/>
</p:tagLst>
</file>

<file path=ppt/tags/tag372.xml><?xml version="1.0" encoding="utf-8"?>
<p:tagLst xmlns:p="http://schemas.openxmlformats.org/presentationml/2006/main">
  <p:tag name="THINKCELLSHAPEDONOTDELETE" val="tb.kNOkCVc02orZVumBpHEg"/>
</p:tagLst>
</file>

<file path=ppt/tags/tag373.xml><?xml version="1.0" encoding="utf-8"?>
<p:tagLst xmlns:p="http://schemas.openxmlformats.org/presentationml/2006/main">
  <p:tag name="THINKCELLSHAPEDONOTDELETE" val="psevgxphFTkqyRR75Rt9l9Q"/>
</p:tagLst>
</file>

<file path=ppt/tags/tag374.xml><?xml version="1.0" encoding="utf-8"?>
<p:tagLst xmlns:p="http://schemas.openxmlformats.org/presentationml/2006/main">
  <p:tag name="THINKCELLSHAPEDONOTDELETE" val="pXQs024sB8UivbzuTRVjQpg"/>
</p:tagLst>
</file>

<file path=ppt/tags/tag375.xml><?xml version="1.0" encoding="utf-8"?>
<p:tagLst xmlns:p="http://schemas.openxmlformats.org/presentationml/2006/main">
  <p:tag name="THINKCELLSHAPEDONOTDELETE" val="pDup8QOPhf0i0IahNg3urvA"/>
</p:tagLst>
</file>

<file path=ppt/tags/tag376.xml><?xml version="1.0" encoding="utf-8"?>
<p:tagLst xmlns:p="http://schemas.openxmlformats.org/presentationml/2006/main">
  <p:tag name="THINKCELLSHAPEDONOTDELETE" val="pHatN9pikB0i9Y6_CRmwRKQ"/>
</p:tagLst>
</file>

<file path=ppt/tags/tag377.xml><?xml version="1.0" encoding="utf-8"?>
<p:tagLst xmlns:p="http://schemas.openxmlformats.org/presentationml/2006/main">
  <p:tag name="THINKCELLSHAPEDONOTDELETE" val="pRhsMNuAGC0iQrV2zPl4u5w"/>
</p:tagLst>
</file>

<file path=ppt/tags/tag378.xml><?xml version="1.0" encoding="utf-8"?>
<p:tagLst xmlns:p="http://schemas.openxmlformats.org/presentationml/2006/main">
  <p:tag name="THINKCELLSHAPEDONOTDELETE" val="p7vHymj9ZVUq545MR.qM8Ig"/>
</p:tagLst>
</file>

<file path=ppt/tags/tag379.xml><?xml version="1.0" encoding="utf-8"?>
<p:tagLst xmlns:p="http://schemas.openxmlformats.org/presentationml/2006/main">
  <p:tag name="THINKCELLSHAPEDONOTDELETE" val="p4IcpqFYEQkq3uMJFvA8T1w"/>
</p:tagLst>
</file>

<file path=ppt/tags/tag380.xml><?xml version="1.0" encoding="utf-8"?>
<p:tagLst xmlns:p="http://schemas.openxmlformats.org/presentationml/2006/main">
  <p:tag name="THINKCELLSHAPEDONOTDELETE" val="paSE5_zRdZUSrKaShUq82iA"/>
</p:tagLst>
</file>

<file path=ppt/tags/tag381.xml><?xml version="1.0" encoding="utf-8"?>
<p:tagLst xmlns:p="http://schemas.openxmlformats.org/presentationml/2006/main">
  <p:tag name="THINKCELLSHAPEDONOTDELETE" val="peyBpkBaFjESh9lnhYXLp_w"/>
</p:tagLst>
</file>

<file path=ppt/tags/tag382.xml><?xml version="1.0" encoding="utf-8"?>
<p:tagLst xmlns:p="http://schemas.openxmlformats.org/presentationml/2006/main">
  <p:tag name="THINKCELLSHAPEDONOTDELETE" val="py6rxavysn0eNXP6BPyDkeg"/>
</p:tagLst>
</file>

<file path=ppt/tags/tag383.xml><?xml version="1.0" encoding="utf-8"?>
<p:tagLst xmlns:p="http://schemas.openxmlformats.org/presentationml/2006/main">
  <p:tag name="THINKCELLSHAPEDONOTDELETE" val="pgNczlRG8ZEiT7tIQuFpBAQ"/>
</p:tagLst>
</file>

<file path=ppt/tags/tag384.xml><?xml version="1.0" encoding="utf-8"?>
<p:tagLst xmlns:p="http://schemas.openxmlformats.org/presentationml/2006/main">
  <p:tag name="THINKCELLSHAPEDONOTDELETE" val="pZYVAFEoy30Gw6LcPsy9rcw"/>
</p:tagLst>
</file>

<file path=ppt/tags/tag385.xml><?xml version="1.0" encoding="utf-8"?>
<p:tagLst xmlns:p="http://schemas.openxmlformats.org/presentationml/2006/main">
  <p:tag name="THINKCELLSHAPEDONOTDELETE" val="thinkcellActiveDocDoNotDelete"/>
</p:tagLst>
</file>

<file path=ppt/tags/tag386.xml><?xml version="1.0" encoding="utf-8"?>
<p:tagLst xmlns:p="http://schemas.openxmlformats.org/presentationml/2006/main">
  <p:tag name="THINKCELLSHAPEDONOTDELETE" val="tFXBR_FT13UK372n_0IHgQg"/>
</p:tagLst>
</file>

<file path=ppt/tags/tag387.xml><?xml version="1.0" encoding="utf-8"?>
<p:tagLst xmlns:p="http://schemas.openxmlformats.org/presentationml/2006/main">
  <p:tag name="THINKCELLSHAPEDONOTDELETE" val="plWV3qT6Rq0.iUNLpX9fBHQ"/>
</p:tagLst>
</file>

<file path=ppt/tags/tag388.xml><?xml version="1.0" encoding="utf-8"?>
<p:tagLst xmlns:p="http://schemas.openxmlformats.org/presentationml/2006/main">
  <p:tag name="THINKCELLSHAPEDONOTDELETE" val="pUzNi2bmKnUizd5GZuF9RjA"/>
</p:tagLst>
</file>

<file path=ppt/tags/tag389.xml><?xml version="1.0" encoding="utf-8"?>
<p:tagLst xmlns:p="http://schemas.openxmlformats.org/presentationml/2006/main">
  <p:tag name="THINKCELLSHAPEDONOTDELETE" val="tDhkpksGkTEqZJrmWCCnIBw"/>
</p:tagLst>
</file>

<file path=ppt/tags/tag390.xml><?xml version="1.0" encoding="utf-8"?>
<p:tagLst xmlns:p="http://schemas.openxmlformats.org/presentationml/2006/main">
  <p:tag name="THINKCELLSHAPEDONOTDELETE" val="tEluw78Gdd0CPpIGtwboi0A"/>
</p:tagLst>
</file>

<file path=ppt/tags/tag391.xml><?xml version="1.0" encoding="utf-8"?>
<p:tagLst xmlns:p="http://schemas.openxmlformats.org/presentationml/2006/main">
  <p:tag name="THINKCELLSHAPEDONOTDELETE" val="tp35HER0JskGkYkKkEwiE7A"/>
</p:tagLst>
</file>

<file path=ppt/tags/tag392.xml><?xml version="1.0" encoding="utf-8"?>
<p:tagLst xmlns:p="http://schemas.openxmlformats.org/presentationml/2006/main">
  <p:tag name="THINKCELLSHAPEDONOTDELETE" val="tiVEybJtCc0yOMSxztfIu2A"/>
</p:tagLst>
</file>

<file path=ppt/tags/tag393.xml><?xml version="1.0" encoding="utf-8"?>
<p:tagLst xmlns:p="http://schemas.openxmlformats.org/presentationml/2006/main">
  <p:tag name="THINKCELLSHAPEDONOTDELETE" val="tudQitEhdYkyfCOfH5q2JUQ"/>
</p:tagLst>
</file>

<file path=ppt/tags/tag394.xml><?xml version="1.0" encoding="utf-8"?>
<p:tagLst xmlns:p="http://schemas.openxmlformats.org/presentationml/2006/main">
  <p:tag name="THINKCELLSHAPEDONOTDELETE" val="tuf554jmDE0quavAVVddylg"/>
</p:tagLst>
</file>

<file path=ppt/tags/tag395.xml><?xml version="1.0" encoding="utf-8"?>
<p:tagLst xmlns:p="http://schemas.openxmlformats.org/presentationml/2006/main">
  <p:tag name="THINKCELLSHAPEDONOTDELETE" val="tP34lMYJkGEq7f_r_4C2eNw"/>
</p:tagLst>
</file>

<file path=ppt/tags/tag396.xml><?xml version="1.0" encoding="utf-8"?>
<p:tagLst xmlns:p="http://schemas.openxmlformats.org/presentationml/2006/main">
  <p:tag name="THINKCELLSHAPEDONOTDELETE" val="tK0iJtRiK1U.QZaN7_p7bRw"/>
</p:tagLst>
</file>

<file path=ppt/tags/tag397.xml><?xml version="1.0" encoding="utf-8"?>
<p:tagLst xmlns:p="http://schemas.openxmlformats.org/presentationml/2006/main">
  <p:tag name="THINKCELLSHAPEDONOTDELETE" val="t5XNN0MfJBUGEwUpEdsuwmw"/>
</p:tagLst>
</file>

<file path=ppt/tags/tag398.xml><?xml version="1.0" encoding="utf-8"?>
<p:tagLst xmlns:p="http://schemas.openxmlformats.org/presentationml/2006/main">
  <p:tag name="THINKCELLSHAPEDONOTDELETE" val="tG2BbsOl20UGEVwTo6oGYuQ"/>
</p:tagLst>
</file>

<file path=ppt/tags/tag399.xml><?xml version="1.0" encoding="utf-8"?>
<p:tagLst xmlns:p="http://schemas.openxmlformats.org/presentationml/2006/main">
  <p:tag name="THINKCELLSHAPEDONOTDELETE" val="tzwgu8jPQQk6hvMrTJxQZXw"/>
</p:tagLst>
</file>

<file path=ppt/tags/tag400.xml><?xml version="1.0" encoding="utf-8"?>
<p:tagLst xmlns:p="http://schemas.openxmlformats.org/presentationml/2006/main">
  <p:tag name="THINKCELLSHAPEDONOTDELETE" val="t5Ss18Mvoy0imVMoOBkzzUw"/>
</p:tagLst>
</file>

<file path=ppt/tags/tag401.xml><?xml version="1.0" encoding="utf-8"?>
<p:tagLst xmlns:p="http://schemas.openxmlformats.org/presentationml/2006/main">
  <p:tag name="THINKCELLSHAPEDONOTDELETE" val="twNT_txOYdki0OnpHkFFL5Q"/>
</p:tagLst>
</file>

<file path=ppt/tags/tag402.xml><?xml version="1.0" encoding="utf-8"?>
<p:tagLst xmlns:p="http://schemas.openxmlformats.org/presentationml/2006/main">
  <p:tag name="THINKCELLSHAPEDONOTDELETE" val="tbwSuP7cmh021_qoe2L8G4w"/>
</p:tagLst>
</file>

<file path=ppt/tags/tag403.xml><?xml version="1.0" encoding="utf-8"?>
<p:tagLst xmlns:p="http://schemas.openxmlformats.org/presentationml/2006/main">
  <p:tag name="THINKCELLSHAPEDONOTDELETE" val="tRWQgDZcoHUy_BZyGNvMIcw"/>
</p:tagLst>
</file>

<file path=ppt/tags/tag404.xml><?xml version="1.0" encoding="utf-8"?>
<p:tagLst xmlns:p="http://schemas.openxmlformats.org/presentationml/2006/main">
  <p:tag name="THINKCELLSHAPEDONOTDELETE" val="tJQWrdNbEYkGTnMEou4ntHg"/>
</p:tagLst>
</file>

<file path=ppt/tags/tag405.xml><?xml version="1.0" encoding="utf-8"?>
<p:tagLst xmlns:p="http://schemas.openxmlformats.org/presentationml/2006/main">
  <p:tag name="THINKCELLSHAPEDONOTDELETE" val="tUf1Mo.mu8EGZlTJDAw8GtA"/>
</p:tagLst>
</file>

<file path=ppt/tags/tag406.xml><?xml version="1.0" encoding="utf-8"?>
<p:tagLst xmlns:p="http://schemas.openxmlformats.org/presentationml/2006/main">
  <p:tag name="THINKCELLSHAPEDONOTDELETE" val="tcJhLIc0NJkmoRvsV3CMaRw"/>
</p:tagLst>
</file>

<file path=ppt/tags/tag407.xml><?xml version="1.0" encoding="utf-8"?>
<p:tagLst xmlns:p="http://schemas.openxmlformats.org/presentationml/2006/main">
  <p:tag name="THINKCELLSHAPEDONOTDELETE" val="tvD7JNUQ3rESMoG48HueM4w"/>
</p:tagLst>
</file>

<file path=ppt/tags/tag408.xml><?xml version="1.0" encoding="utf-8"?>
<p:tagLst xmlns:p="http://schemas.openxmlformats.org/presentationml/2006/main">
  <p:tag name="THINKCELLSHAPEDONOTDELETE" val="tNmnVTAwIK0CfY_1Gyj3Aow"/>
</p:tagLst>
</file>

<file path=ppt/tags/tag409.xml><?xml version="1.0" encoding="utf-8"?>
<p:tagLst xmlns:p="http://schemas.openxmlformats.org/presentationml/2006/main">
  <p:tag name="THINKCELLSHAPEDONOTDELETE" val="tGQhj56IAuE6g1103rnd11A"/>
</p:tagLst>
</file>

<file path=ppt/tags/tag410.xml><?xml version="1.0" encoding="utf-8"?>
<p:tagLst xmlns:p="http://schemas.openxmlformats.org/presentationml/2006/main">
  <p:tag name="THINKCELLSHAPEDONOTDELETE" val="t74UgkbhqEUSstKYLUT1ROA"/>
</p:tagLst>
</file>

<file path=ppt/tags/tag411.xml><?xml version="1.0" encoding="utf-8"?>
<p:tagLst xmlns:p="http://schemas.openxmlformats.org/presentationml/2006/main">
  <p:tag name="THINKCELLSHAPEDONOTDELETE" val="tmYFH90bEKUuG1yvbO7Xi4w"/>
</p:tagLst>
</file>

<file path=ppt/tags/tag412.xml><?xml version="1.0" encoding="utf-8"?>
<p:tagLst xmlns:p="http://schemas.openxmlformats.org/presentationml/2006/main">
  <p:tag name="THINKCELLSHAPEDONOTDELETE" val="t0JBtOaCvBk2rDCVt_qA2TQ"/>
</p:tagLst>
</file>

<file path=ppt/tags/tag413.xml><?xml version="1.0" encoding="utf-8"?>
<p:tagLst xmlns:p="http://schemas.openxmlformats.org/presentationml/2006/main">
  <p:tag name="THINKCELLSHAPEDONOTDELETE" val="tQZq3DuSglUOkQWIxPwfhOw"/>
</p:tagLst>
</file>

<file path=ppt/tags/tag414.xml><?xml version="1.0" encoding="utf-8"?>
<p:tagLst xmlns:p="http://schemas.openxmlformats.org/presentationml/2006/main">
  <p:tag name="THINKCELLSHAPEDONOTDELETE" val="ti7nQ5AojEEOxDfVsJwaI1A"/>
</p:tagLst>
</file>

<file path=ppt/tags/tag415.xml><?xml version="1.0" encoding="utf-8"?>
<p:tagLst xmlns:p="http://schemas.openxmlformats.org/presentationml/2006/main">
  <p:tag name="THINKCELLSHAPEDONOTDELETE" val="t8dADXaFmq0Kj0YtvQmkotw"/>
</p:tagLst>
</file>

<file path=ppt/tags/tag416.xml><?xml version="1.0" encoding="utf-8"?>
<p:tagLst xmlns:p="http://schemas.openxmlformats.org/presentationml/2006/main">
  <p:tag name="THINKCELLSHAPEDONOTDELETE" val="tVgeROwFMgEiYXcKWNjKKbw"/>
</p:tagLst>
</file>

<file path=ppt/tags/tag417.xml><?xml version="1.0" encoding="utf-8"?>
<p:tagLst xmlns:p="http://schemas.openxmlformats.org/presentationml/2006/main">
  <p:tag name="THINKCELLSHAPEDONOTDELETE" val="taep_6SBNeUi1oubmRhRI2Q"/>
</p:tagLst>
</file>

<file path=ppt/tags/tag418.xml><?xml version="1.0" encoding="utf-8"?>
<p:tagLst xmlns:p="http://schemas.openxmlformats.org/presentationml/2006/main">
  <p:tag name="THINKCELLSHAPEDONOTDELETE" val="tW9UH.rOneUKX5uViHlwR8A"/>
</p:tagLst>
</file>

<file path=ppt/tags/tag419.xml><?xml version="1.0" encoding="utf-8"?>
<p:tagLst xmlns:p="http://schemas.openxmlformats.org/presentationml/2006/main">
  <p:tag name="THINKCELLSHAPEDONOTDELETE" val="tdUrRbMBeRUuEtCWzrYsJPw"/>
</p:tagLst>
</file>

<file path=ppt/tags/tag420.xml><?xml version="1.0" encoding="utf-8"?>
<p:tagLst xmlns:p="http://schemas.openxmlformats.org/presentationml/2006/main">
  <p:tag name="THINKCELLSHAPEDONOTDELETE" val="t_o3WBU9FG0Wx07zU6Al2pg"/>
</p:tagLst>
</file>

<file path=ppt/tags/tag421.xml><?xml version="1.0" encoding="utf-8"?>
<p:tagLst xmlns:p="http://schemas.openxmlformats.org/presentationml/2006/main">
  <p:tag name="THINKCELLSHAPEDONOTDELETE" val="tb.kNOkCVc02orZVumBpHEg"/>
</p:tagLst>
</file>

<file path=ppt/tags/tag422.xml><?xml version="1.0" encoding="utf-8"?>
<p:tagLst xmlns:p="http://schemas.openxmlformats.org/presentationml/2006/main">
  <p:tag name="THINKCELLSHAPEDONOTDELETE" val="psevgxphFTkqyRR75Rt9l9Q"/>
</p:tagLst>
</file>

<file path=ppt/tags/tag423.xml><?xml version="1.0" encoding="utf-8"?>
<p:tagLst xmlns:p="http://schemas.openxmlformats.org/presentationml/2006/main">
  <p:tag name="THINKCELLSHAPEDONOTDELETE" val="p64hLR0SzA0m6M_.3O3u68g"/>
</p:tagLst>
</file>

<file path=ppt/tags/tag424.xml><?xml version="1.0" encoding="utf-8"?>
<p:tagLst xmlns:p="http://schemas.openxmlformats.org/presentationml/2006/main">
  <p:tag name="THINKCELLSHAPEDONOTDELETE" val="pNFjAchpuHEagEOr6OgTsqg"/>
</p:tagLst>
</file>

<file path=ppt/tags/tag425.xml><?xml version="1.0" encoding="utf-8"?>
<p:tagLst xmlns:p="http://schemas.openxmlformats.org/presentationml/2006/main">
  <p:tag name="THINKCELLSHAPEDONOTDELETE" val="paLJj9gEKY0WXAx_.hhA5ZA"/>
</p:tagLst>
</file>

<file path=ppt/tags/tag426.xml><?xml version="1.0" encoding="utf-8"?>
<p:tagLst xmlns:p="http://schemas.openxmlformats.org/presentationml/2006/main">
  <p:tag name="THINKCELLSHAPEDONOTDELETE" val="pnhjm.JB2fUOXe1pNSUcbGQ"/>
</p:tagLst>
</file>

<file path=ppt/tags/tag427.xml><?xml version="1.0" encoding="utf-8"?>
<p:tagLst xmlns:p="http://schemas.openxmlformats.org/presentationml/2006/main">
  <p:tag name="THINKCELLSHAPEDONOTDELETE" val="p7vHymj9ZVUq545MR.qM8Ig"/>
</p:tagLst>
</file>

<file path=ppt/tags/tag428.xml><?xml version="1.0" encoding="utf-8"?>
<p:tagLst xmlns:p="http://schemas.openxmlformats.org/presentationml/2006/main">
  <p:tag name="THINKCELLSHAPEDONOTDELETE" val="pumrZz_HdOUG08LMr8iSZzw"/>
</p:tagLst>
</file>

<file path=ppt/tags/tag429.xml><?xml version="1.0" encoding="utf-8"?>
<p:tagLst xmlns:p="http://schemas.openxmlformats.org/presentationml/2006/main">
  <p:tag name="THINKCELLSHAPEDONOTDELETE" val="p4IcpqFYEQkq3uMJFvA8T1w"/>
</p:tagLst>
</file>

<file path=ppt/tags/tag430.xml><?xml version="1.0" encoding="utf-8"?>
<p:tagLst xmlns:p="http://schemas.openxmlformats.org/presentationml/2006/main">
  <p:tag name="THINKCELLSHAPEDONOTDELETE" val="pJkWQZht_PkS5SPVDn0sIEg"/>
</p:tagLst>
</file>

<file path=ppt/tags/tag431.xml><?xml version="1.0" encoding="utf-8"?>
<p:tagLst xmlns:p="http://schemas.openxmlformats.org/presentationml/2006/main">
  <p:tag name="THINKCELLSHAPEDONOTDELETE" val="peyBpkBaFjESh9lnhYXLp_w"/>
</p:tagLst>
</file>

<file path=ppt/tags/tag432.xml><?xml version="1.0" encoding="utf-8"?>
<p:tagLst xmlns:p="http://schemas.openxmlformats.org/presentationml/2006/main">
  <p:tag name="THINKCELLSHAPEDONOTDELETE" val="p1eFRLAi.DU.fy2cHX1kfOA"/>
</p:tagLst>
</file>

<file path=ppt/tags/tag433.xml><?xml version="1.0" encoding="utf-8"?>
<p:tagLst xmlns:p="http://schemas.openxmlformats.org/presentationml/2006/main">
  <p:tag name="THINKCELLSHAPEDONOTDELETE" val="pa1QU935egUmvLDu3m.gVgA"/>
</p:tagLst>
</file>

<file path=ppt/tags/tag434.xml><?xml version="1.0" encoding="utf-8"?>
<p:tagLst xmlns:p="http://schemas.openxmlformats.org/presentationml/2006/main">
  <p:tag name="THINKCELLSHAPEDONOTDELETE" val="thinkcellActiveDocDoNotDelete"/>
</p:tagLst>
</file>

<file path=ppt/tags/tag435.xml><?xml version="1.0" encoding="utf-8"?>
<p:tagLst xmlns:p="http://schemas.openxmlformats.org/presentationml/2006/main">
  <p:tag name="THINKCELLSHAPEDONOTDELETE" val="tlIpRPrkXUU2EMsTey0rKPg"/>
</p:tagLst>
</file>

<file path=ppt/tags/tag436.xml><?xml version="1.0" encoding="utf-8"?>
<p:tagLst xmlns:p="http://schemas.openxmlformats.org/presentationml/2006/main">
  <p:tag name="THINKCELLSHAPEDONOTDELETE" val="pC1L.b7uhakiEIc0oQ6plGg"/>
</p:tagLst>
</file>

<file path=ppt/tags/tag437.xml><?xml version="1.0" encoding="utf-8"?>
<p:tagLst xmlns:p="http://schemas.openxmlformats.org/presentationml/2006/main">
  <p:tag name="THINKCELLSHAPEDONOTDELETE" val="pgK_KYHdskEaDjxNWXfCrQw"/>
</p:tagLst>
</file>

<file path=ppt/tags/tag438.xml><?xml version="1.0" encoding="utf-8"?>
<p:tagLst xmlns:p="http://schemas.openxmlformats.org/presentationml/2006/main">
  <p:tag name="THINKCELLSHAPEDONOTDELETE" val="tCzRyOujzV0qejLGFI179qA"/>
</p:tagLst>
</file>

<file path=ppt/tags/tag439.xml><?xml version="1.0" encoding="utf-8"?>
<p:tagLst xmlns:p="http://schemas.openxmlformats.org/presentationml/2006/main">
  <p:tag name="THINKCELLSHAPEDONOTDELETE" val="t9ab7ntW7rEWIXSFZEJHXSA"/>
</p:tagLst>
</file>

<file path=ppt/tags/tag440.xml><?xml version="1.0" encoding="utf-8"?>
<p:tagLst xmlns:p="http://schemas.openxmlformats.org/presentationml/2006/main">
  <p:tag name="THINKCELLSHAPEDONOTDELETE" val="tUha4CA.cdkmatM_DlrzlLg"/>
</p:tagLst>
</file>

<file path=ppt/tags/tag441.xml><?xml version="1.0" encoding="utf-8"?>
<p:tagLst xmlns:p="http://schemas.openxmlformats.org/presentationml/2006/main">
  <p:tag name="THINKCELLSHAPEDONOTDELETE" val="t_fHVqMxkbEucYgY2u.i2Lw"/>
</p:tagLst>
</file>

<file path=ppt/tags/tag442.xml><?xml version="1.0" encoding="utf-8"?>
<p:tagLst xmlns:p="http://schemas.openxmlformats.org/presentationml/2006/main">
  <p:tag name="THINKCELLSHAPEDONOTDELETE" val="tmWDbbpjPzEuh3Y.Y2mEomQ"/>
</p:tagLst>
</file>

<file path=ppt/tags/tag443.xml><?xml version="1.0" encoding="utf-8"?>
<p:tagLst xmlns:p="http://schemas.openxmlformats.org/presentationml/2006/main">
  <p:tag name="THINKCELLSHAPEDONOTDELETE" val="tEPLNEyhgTUemARVgYalSRw"/>
</p:tagLst>
</file>

<file path=ppt/tags/tag444.xml><?xml version="1.0" encoding="utf-8"?>
<p:tagLst xmlns:p="http://schemas.openxmlformats.org/presentationml/2006/main">
  <p:tag name="THINKCELLSHAPEDONOTDELETE" val="t40r4GvhjT0iFGsXeF4ihVg"/>
</p:tagLst>
</file>

<file path=ppt/tags/tag445.xml><?xml version="1.0" encoding="utf-8"?>
<p:tagLst xmlns:p="http://schemas.openxmlformats.org/presentationml/2006/main">
  <p:tag name="THINKCELLSHAPEDONOTDELETE" val="tgF5FqU6vSk2ckUSlWycBaQ"/>
</p:tagLst>
</file>

<file path=ppt/tags/tag446.xml><?xml version="1.0" encoding="utf-8"?>
<p:tagLst xmlns:p="http://schemas.openxmlformats.org/presentationml/2006/main">
  <p:tag name="THINKCELLSHAPEDONOTDELETE" val="thelxSgHqPk6AWaChm0jJGg"/>
</p:tagLst>
</file>

<file path=ppt/tags/tag447.xml><?xml version="1.0" encoding="utf-8"?>
<p:tagLst xmlns:p="http://schemas.openxmlformats.org/presentationml/2006/main">
  <p:tag name="THINKCELLSHAPEDONOTDELETE" val="tICjQTJFcT0ugX7Dg2VNpaw"/>
</p:tagLst>
</file>

<file path=ppt/tags/tag448.xml><?xml version="1.0" encoding="utf-8"?>
<p:tagLst xmlns:p="http://schemas.openxmlformats.org/presentationml/2006/main">
  <p:tag name="THINKCELLSHAPEDONOTDELETE" val="t5xgw5tzrA0a55PzSXKiYCg"/>
</p:tagLst>
</file>

<file path=ppt/tags/tag449.xml><?xml version="1.0" encoding="utf-8"?>
<p:tagLst xmlns:p="http://schemas.openxmlformats.org/presentationml/2006/main">
  <p:tag name="THINKCELLSHAPEDONOTDELETE" val="tAdJXvSEUuUqrNiJU1n.ftg"/>
</p:tagLst>
</file>

<file path=ppt/tags/tag450.xml><?xml version="1.0" encoding="utf-8"?>
<p:tagLst xmlns:p="http://schemas.openxmlformats.org/presentationml/2006/main">
  <p:tag name="THINKCELLSHAPEDONOTDELETE" val="t6ViZ2J_d1EGP2awiDdgndA"/>
</p:tagLst>
</file>

<file path=ppt/tags/tag451.xml><?xml version="1.0" encoding="utf-8"?>
<p:tagLst xmlns:p="http://schemas.openxmlformats.org/presentationml/2006/main">
  <p:tag name="THINKCELLSHAPEDONOTDELETE" val="trhynfpv_C02LW3slIGWPcA"/>
</p:tagLst>
</file>

<file path=ppt/tags/tag452.xml><?xml version="1.0" encoding="utf-8"?>
<p:tagLst xmlns:p="http://schemas.openxmlformats.org/presentationml/2006/main">
  <p:tag name="THINKCELLSHAPEDONOTDELETE" val="tWBP0Y__SwUiw2rern315WQ"/>
</p:tagLst>
</file>

<file path=ppt/tags/tag453.xml><?xml version="1.0" encoding="utf-8"?>
<p:tagLst xmlns:p="http://schemas.openxmlformats.org/presentationml/2006/main">
  <p:tag name="THINKCELLSHAPEDONOTDELETE" val="t7Bii5XkBhEyJesfjD2981Q"/>
</p:tagLst>
</file>

<file path=ppt/tags/tag454.xml><?xml version="1.0" encoding="utf-8"?>
<p:tagLst xmlns:p="http://schemas.openxmlformats.org/presentationml/2006/main">
  <p:tag name="THINKCELLSHAPEDONOTDELETE" val="tgHbSnr93.kmrZL6u.u5FNg"/>
</p:tagLst>
</file>

<file path=ppt/tags/tag455.xml><?xml version="1.0" encoding="utf-8"?>
<p:tagLst xmlns:p="http://schemas.openxmlformats.org/presentationml/2006/main">
  <p:tag name="THINKCELLSHAPEDONOTDELETE" val="tzxGyoN4yYE2SEcUyCE1fwQ"/>
</p:tagLst>
</file>

<file path=ppt/tags/tag456.xml><?xml version="1.0" encoding="utf-8"?>
<p:tagLst xmlns:p="http://schemas.openxmlformats.org/presentationml/2006/main">
  <p:tag name="THINKCELLSHAPEDONOTDELETE" val="tZR68TsAWME6J.xnBggEuvA"/>
</p:tagLst>
</file>

<file path=ppt/tags/tag457.xml><?xml version="1.0" encoding="utf-8"?>
<p:tagLst xmlns:p="http://schemas.openxmlformats.org/presentationml/2006/main">
  <p:tag name="THINKCELLSHAPEDONOTDELETE" val="tPF6lh6gRZEqcSTFcE_6eDg"/>
</p:tagLst>
</file>

<file path=ppt/tags/tag458.xml><?xml version="1.0" encoding="utf-8"?>
<p:tagLst xmlns:p="http://schemas.openxmlformats.org/presentationml/2006/main">
  <p:tag name="THINKCELLSHAPEDONOTDELETE" val="tGFMnmNp_U0K0cjhPOAwh0g"/>
</p:tagLst>
</file>

<file path=ppt/tags/tag459.xml><?xml version="1.0" encoding="utf-8"?>
<p:tagLst xmlns:p="http://schemas.openxmlformats.org/presentationml/2006/main">
  <p:tag name="THINKCELLSHAPEDONOTDELETE" val="t4b0iE.cdoEKIf0dieeKrxw"/>
</p:tagLst>
</file>

<file path=ppt/tags/tag460.xml><?xml version="1.0" encoding="utf-8"?>
<p:tagLst xmlns:p="http://schemas.openxmlformats.org/presentationml/2006/main">
  <p:tag name="THINKCELLSHAPEDONOTDELETE" val="tcIRSD3_V20u2mO8_xAERNg"/>
</p:tagLst>
</file>

<file path=ppt/tags/tag461.xml><?xml version="1.0" encoding="utf-8"?>
<p:tagLst xmlns:p="http://schemas.openxmlformats.org/presentationml/2006/main">
  <p:tag name="THINKCELLSHAPEDONOTDELETE" val="te9jT69FD_kC.TJiJTxKUoQ"/>
</p:tagLst>
</file>

<file path=ppt/tags/tag462.xml><?xml version="1.0" encoding="utf-8"?>
<p:tagLst xmlns:p="http://schemas.openxmlformats.org/presentationml/2006/main">
  <p:tag name="THINKCELLSHAPEDONOTDELETE" val="tSJkVJaMtQEWz0IKuqePPhw"/>
</p:tagLst>
</file>

<file path=ppt/tags/tag463.xml><?xml version="1.0" encoding="utf-8"?>
<p:tagLst xmlns:p="http://schemas.openxmlformats.org/presentationml/2006/main">
  <p:tag name="THINKCELLSHAPEDONOTDELETE" val="t82Wr8omFk0CdU8550tjcTQ"/>
</p:tagLst>
</file>

<file path=ppt/tags/tag464.xml><?xml version="1.0" encoding="utf-8"?>
<p:tagLst xmlns:p="http://schemas.openxmlformats.org/presentationml/2006/main">
  <p:tag name="THINKCELLSHAPEDONOTDELETE" val="tstHXXPf6qUiF0esD2MmtCg"/>
</p:tagLst>
</file>

<file path=ppt/tags/tag465.xml><?xml version="1.0" encoding="utf-8"?>
<p:tagLst xmlns:p="http://schemas.openxmlformats.org/presentationml/2006/main">
  <p:tag name="THINKCELLSHAPEDONOTDELETE" val="tduiQIVKPkEOFaKB_NYlDfg"/>
</p:tagLst>
</file>

<file path=ppt/tags/tag466.xml><?xml version="1.0" encoding="utf-8"?>
<p:tagLst xmlns:p="http://schemas.openxmlformats.org/presentationml/2006/main">
  <p:tag name="THINKCELLSHAPEDONOTDELETE" val="twYpgC2ruJk2XjR3XMJEPJg"/>
</p:tagLst>
</file>

<file path=ppt/tags/tag467.xml><?xml version="1.0" encoding="utf-8"?>
<p:tagLst xmlns:p="http://schemas.openxmlformats.org/presentationml/2006/main">
  <p:tag name="THINKCELLSHAPEDONOTDELETE" val="tcY2VuyA5mUi_J3UAPg43Sg"/>
</p:tagLst>
</file>

<file path=ppt/tags/tag468.xml><?xml version="1.0" encoding="utf-8"?>
<p:tagLst xmlns:p="http://schemas.openxmlformats.org/presentationml/2006/main">
  <p:tag name="THINKCELLSHAPEDONOTDELETE" val="twWDSqNpXjE.CxWPg.BtP5A"/>
</p:tagLst>
</file>

<file path=ppt/tags/tag469.xml><?xml version="1.0" encoding="utf-8"?>
<p:tagLst xmlns:p="http://schemas.openxmlformats.org/presentationml/2006/main">
  <p:tag name="THINKCELLSHAPEDONOTDELETE" val="t6HK5zE2xtk2DntPgNy0F8A"/>
</p:tagLst>
</file>

<file path=ppt/tags/tag470.xml><?xml version="1.0" encoding="utf-8"?>
<p:tagLst xmlns:p="http://schemas.openxmlformats.org/presentationml/2006/main">
  <p:tag name="THINKCELLSHAPEDONOTDELETE" val="tyCwiNn3IIEquSZLPfgHR.Q"/>
</p:tagLst>
</file>

<file path=ppt/tags/tag471.xml><?xml version="1.0" encoding="utf-8"?>
<p:tagLst xmlns:p="http://schemas.openxmlformats.org/presentationml/2006/main">
  <p:tag name="THINKCELLSHAPEDONOTDELETE" val="t276bT0MZCk6lYyQ10vghfw"/>
</p:tagLst>
</file>

<file path=ppt/tags/tag472.xml><?xml version="1.0" encoding="utf-8"?>
<p:tagLst xmlns:p="http://schemas.openxmlformats.org/presentationml/2006/main">
  <p:tag name="THINKCELLSHAPEDONOTDELETE" val="tegqUw73dEkuMIG9Ygk4PDw"/>
</p:tagLst>
</file>

<file path=ppt/tags/tag473.xml><?xml version="1.0" encoding="utf-8"?>
<p:tagLst xmlns:p="http://schemas.openxmlformats.org/presentationml/2006/main">
  <p:tag name="THINKCELLSHAPEDONOTDELETE" val="tmA2hvoT53U2CqCwgPxbLyQ"/>
</p:tagLst>
</file>

<file path=ppt/tags/tag474.xml><?xml version="1.0" encoding="utf-8"?>
<p:tagLst xmlns:p="http://schemas.openxmlformats.org/presentationml/2006/main">
  <p:tag name="THINKCELLSHAPEDONOTDELETE" val="tJjoe2LlvbkmAIttZtN7KOA"/>
</p:tagLst>
</file>

<file path=ppt/tags/tag475.xml><?xml version="1.0" encoding="utf-8"?>
<p:tagLst xmlns:p="http://schemas.openxmlformats.org/presentationml/2006/main">
  <p:tag name="THINKCELLSHAPEDONOTDELETE" val="typ.z1ZNs7Um4onK2NS_LBw"/>
</p:tagLst>
</file>

<file path=ppt/tags/tag476.xml><?xml version="1.0" encoding="utf-8"?>
<p:tagLst xmlns:p="http://schemas.openxmlformats.org/presentationml/2006/main">
  <p:tag name="THINKCELLSHAPEDONOTDELETE" val="t_fSUNxn0bkm2qEt16eMUNA"/>
</p:tagLst>
</file>

<file path=ppt/tags/tag477.xml><?xml version="1.0" encoding="utf-8"?>
<p:tagLst xmlns:p="http://schemas.openxmlformats.org/presentationml/2006/main">
  <p:tag name="THINKCELLSHAPEDONOTDELETE" val="t2cLu9gtnDEaQIIt176PFrw"/>
</p:tagLst>
</file>

<file path=ppt/tags/tag478.xml><?xml version="1.0" encoding="utf-8"?>
<p:tagLst xmlns:p="http://schemas.openxmlformats.org/presentationml/2006/main">
  <p:tag name="THINKCELLSHAPEDONOTDELETE" val="tbDJMWzQ1Rk2IRaujVuL7ZQ"/>
</p:tagLst>
</file>

<file path=ppt/tags/tag479.xml><?xml version="1.0" encoding="utf-8"?>
<p:tagLst xmlns:p="http://schemas.openxmlformats.org/presentationml/2006/main">
  <p:tag name="THINKCELLSHAPEDONOTDELETE" val="tOUa2W3gJlESIv5K1wdVhUw"/>
</p:tagLst>
</file>

<file path=ppt/tags/tag480.xml><?xml version="1.0" encoding="utf-8"?>
<p:tagLst xmlns:p="http://schemas.openxmlformats.org/presentationml/2006/main">
  <p:tag name="THINKCELLSHAPEDONOTDELETE" val="tyUzdDXm88Umf8BbQo5gL1w"/>
</p:tagLst>
</file>

<file path=ppt/tags/tag481.xml><?xml version="1.0" encoding="utf-8"?>
<p:tagLst xmlns:p="http://schemas.openxmlformats.org/presentationml/2006/main">
  <p:tag name="THINKCELLSHAPEDONOTDELETE" val="tKdGjQmOquk6vnNT.Cqv.AQ"/>
</p:tagLst>
</file>

<file path=ppt/tags/tag482.xml><?xml version="1.0" encoding="utf-8"?>
<p:tagLst xmlns:p="http://schemas.openxmlformats.org/presentationml/2006/main">
  <p:tag name="THINKCELLSHAPEDONOTDELETE" val="trRiTeCS8T0KczpwgJE4YnA"/>
</p:tagLst>
</file>

<file path=ppt/tags/tag483.xml><?xml version="1.0" encoding="utf-8"?>
<p:tagLst xmlns:p="http://schemas.openxmlformats.org/presentationml/2006/main">
  <p:tag name="THINKCELLSHAPEDONOTDELETE" val="t3WOvfHgQlEe1.dC4g2nkAA"/>
</p:tagLst>
</file>

<file path=ppt/tags/tag484.xml><?xml version="1.0" encoding="utf-8"?>
<p:tagLst xmlns:p="http://schemas.openxmlformats.org/presentationml/2006/main">
  <p:tag name="THINKCELLSHAPEDONOTDELETE" val="pJ1Mbjf4jsU2sKk9CwtOtaQ"/>
</p:tagLst>
</file>

<file path=ppt/tags/tag485.xml><?xml version="1.0" encoding="utf-8"?>
<p:tagLst xmlns:p="http://schemas.openxmlformats.org/presentationml/2006/main">
  <p:tag name="THINKCELLSHAPEDONOTDELETE" val="p8WgONTtaNUCbvs1joqz2WA"/>
</p:tagLst>
</file>

<file path=ppt/tags/tag486.xml><?xml version="1.0" encoding="utf-8"?>
<p:tagLst xmlns:p="http://schemas.openxmlformats.org/presentationml/2006/main">
  <p:tag name="THINKCELLSHAPEDONOTDELETE" val="py0qHia3OIUCQ_kNywnp7_w"/>
</p:tagLst>
</file>

<file path=ppt/tags/tag487.xml><?xml version="1.0" encoding="utf-8"?>
<p:tagLst xmlns:p="http://schemas.openxmlformats.org/presentationml/2006/main">
  <p:tag name="THINKCELLSHAPEDONOTDELETE" val="pGv4BzCT2aEqtBW1wdlqaTQ"/>
</p:tagLst>
</file>

<file path=ppt/tags/tag488.xml><?xml version="1.0" encoding="utf-8"?>
<p:tagLst xmlns:p="http://schemas.openxmlformats.org/presentationml/2006/main">
  <p:tag name="THINKCELLSHAPEDONOTDELETE" val="plWV3qT6Rq0.iUNLpX9fBHQ"/>
</p:tagLst>
</file>

<file path=ppt/tags/tag489.xml><?xml version="1.0" encoding="utf-8"?>
<p:tagLst xmlns:p="http://schemas.openxmlformats.org/presentationml/2006/main">
  <p:tag name="THINKCELLSHAPEDONOTDELETE" val="pyvBsTQZakEaNhMez5Tuxfg"/>
</p:tagLst>
</file>

<file path=ppt/tags/tag490.xml><?xml version="1.0" encoding="utf-8"?>
<p:tagLst xmlns:p="http://schemas.openxmlformats.org/presentationml/2006/main">
  <p:tag name="THINKCELLSHAPEDONOTDELETE" val="p8VpsIzy0AUiEUtmtEfD3Cw"/>
</p:tagLst>
</file>

<file path=ppt/tags/tag491.xml><?xml version="1.0" encoding="utf-8"?>
<p:tagLst xmlns:p="http://schemas.openxmlformats.org/presentationml/2006/main">
  <p:tag name="THINKCELLSHAPEDONOTDELETE" val="p0ROSm6kS90eF1VQRPEj5OQ"/>
</p:tagLst>
</file>

<file path=ppt/tags/tag492.xml><?xml version="1.0" encoding="utf-8"?>
<p:tagLst xmlns:p="http://schemas.openxmlformats.org/presentationml/2006/main">
  <p:tag name="THINKCELLSHAPEDONOTDELETE" val="pFtLjkXUcN0CXNfEwPqUeHA"/>
</p:tagLst>
</file>

<file path=ppt/tags/tag493.xml><?xml version="1.0" encoding="utf-8"?>
<p:tagLst xmlns:p="http://schemas.openxmlformats.org/presentationml/2006/main">
  <p:tag name="THINKCELLSHAPEDONOTDELETE" val="pxWYzD3PLTk29x5dfIrdilA"/>
</p:tagLst>
</file>

<file path=ppt/tags/tag494.xml><?xml version="1.0" encoding="utf-8"?>
<p:tagLst xmlns:p="http://schemas.openxmlformats.org/presentationml/2006/main">
  <p:tag name="THINKCELLSHAPEDONOTDELETE" val="penW7k3J630y464NJIHv28A"/>
</p:tagLst>
</file>

<file path=ppt/tags/tag495.xml><?xml version="1.0" encoding="utf-8"?>
<p:tagLst xmlns:p="http://schemas.openxmlformats.org/presentationml/2006/main">
  <p:tag name="THINKCELLSHAPEDONOTDELETE" val="pWQyhNavSFkuyzdY13fteWA"/>
</p:tagLst>
</file>

<file path=ppt/tags/tag496.xml><?xml version="1.0" encoding="utf-8"?>
<p:tagLst xmlns:p="http://schemas.openxmlformats.org/presentationml/2006/main">
  <p:tag name="THINKCELLSHAPEDONOTDELETE" val="pPXS98J_5FEiVMuMXF8PqmA"/>
</p:tagLst>
</file>

<file path=ppt/tags/tag497.xml><?xml version="1.0" encoding="utf-8"?>
<p:tagLst xmlns:p="http://schemas.openxmlformats.org/presentationml/2006/main">
  <p:tag name="THINKCELLSHAPEDONOTDELETE" val="p7gojnSmEV0OCESkEo6b6fg"/>
</p:tagLst>
</file>

<file path=ppt/tags/tag498.xml><?xml version="1.0" encoding="utf-8"?>
<p:tagLst xmlns:p="http://schemas.openxmlformats.org/presentationml/2006/main">
  <p:tag name="THINKCELLSHAPEDONOTDELETE" val="p0ROSm6kS90eF1VQRPEj5OQ"/>
</p:tagLst>
</file>

<file path=ppt/tags/tag499.xml><?xml version="1.0" encoding="utf-8"?>
<p:tagLst xmlns:p="http://schemas.openxmlformats.org/presentationml/2006/main">
  <p:tag name="THINKCELLSHAPEDONOTDELETE" val="penW7k3J630y464NJIHv28A"/>
</p:tagLst>
</file>

<file path=ppt/tags/tag5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ank">
  <a:themeElements>
    <a:clrScheme name="blank 1">
      <a:dk1>
        <a:srgbClr val="111111"/>
      </a:dk1>
      <a:lt1>
        <a:srgbClr val="FFFFFF"/>
      </a:lt1>
      <a:dk2>
        <a:srgbClr val="0E0733"/>
      </a:dk2>
      <a:lt2>
        <a:srgbClr val="2E8D9E"/>
      </a:lt2>
      <a:accent1>
        <a:srgbClr val="C07200"/>
      </a:accent1>
      <a:accent2>
        <a:srgbClr val="0F6800"/>
      </a:accent2>
      <a:accent3>
        <a:srgbClr val="FFFFFF"/>
      </a:accent3>
      <a:accent4>
        <a:srgbClr val="0D0D0D"/>
      </a:accent4>
      <a:accent5>
        <a:srgbClr val="DCBCAA"/>
      </a:accent5>
      <a:accent6>
        <a:srgbClr val="0C5E00"/>
      </a:accent6>
      <a:hlink>
        <a:srgbClr val="00528A"/>
      </a:hlink>
      <a:folHlink>
        <a:srgbClr val="860C0E"/>
      </a:folHlink>
    </a:clrScheme>
    <a:fontScheme name="IMS Fonts">
      <a:majorFont>
        <a:latin typeface="Verdana"/>
        <a:ea typeface="Verdana"/>
        <a:cs typeface="Arial"/>
      </a:majorFont>
      <a:minorFont>
        <a:latin typeface="Verdana"/>
        <a:ea typeface="Verdana"/>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00"/>
        </a:solidFill>
        <a:ln>
          <a:noFill/>
        </a:ln>
      </a:spPr>
      <a:bodyPr rtlCol="0" anchor="ctr"/>
      <a:lstStyle>
        <a:defPPr algn="ctr">
          <a:defRPr sz="800" b="1"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raClrScheme>
      <a:clrScheme name="blank 1">
        <a:dk1>
          <a:srgbClr val="111111"/>
        </a:dk1>
        <a:lt1>
          <a:srgbClr val="FFFFFF"/>
        </a:lt1>
        <a:dk2>
          <a:srgbClr val="0E0733"/>
        </a:dk2>
        <a:lt2>
          <a:srgbClr val="2E8D9E"/>
        </a:lt2>
        <a:accent1>
          <a:srgbClr val="C07200"/>
        </a:accent1>
        <a:accent2>
          <a:srgbClr val="0F6800"/>
        </a:accent2>
        <a:accent3>
          <a:srgbClr val="FFFFFF"/>
        </a:accent3>
        <a:accent4>
          <a:srgbClr val="0D0D0D"/>
        </a:accent4>
        <a:accent5>
          <a:srgbClr val="DCBCAA"/>
        </a:accent5>
        <a:accent6>
          <a:srgbClr val="0C5E00"/>
        </a:accent6>
        <a:hlink>
          <a:srgbClr val="00528A"/>
        </a:hlink>
        <a:folHlink>
          <a:srgbClr val="860C0E"/>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648</Paragraphs>
  <Slides>33</Slides>
  <Notes>0</Notes>
  <TotalTime>1</TotalTime>
  <HiddenSlides>1</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33</vt:i4>
      </vt:variant>
    </vt:vector>
  </HeadingPairs>
  <TitlesOfParts>
    <vt:vector baseType="lpstr" size="40">
      <vt:lpstr>Arial</vt:lpstr>
      <vt:lpstr>Calibri</vt:lpstr>
      <vt:lpstr>Verdana</vt:lpstr>
      <vt:lpstr>宋体</vt:lpstr>
      <vt:lpstr>Gulim</vt:lpstr>
      <vt:lpstr>华文仿宋</vt:lpstr>
      <vt:lpstr>Office Theme</vt:lpstr>
      <vt:lpstr>Final Report for BD Medical Ultra-Fine Pen Needles </vt:lpstr>
      <vt:lpstr>Agenda</vt:lpstr>
      <vt:lpstr>BD would like to understand the dynamics of insulin pen needles market and its position in the ever growing market</vt:lpstr>
      <vt:lpstr>IMS is best positioned to provide the market baseline, as well as track the development, for BD by combining IMS data asset and primary research</vt:lpstr>
      <vt:lpstr>Physicians profile (FW: Oct 2013 – Nov 2013)</vt:lpstr>
      <vt:lpstr>Patient profile (FW: Oct 2013 – Nov 2013)</vt:lpstr>
      <vt:lpstr>Agenda</vt:lpstr>
      <vt:lpstr>China Diabetes population soared in the past decade, prevalence rate is 11.6% according to the latest epidemiological study*</vt:lpstr>
      <vt:lpstr>Meanwhile, diagnosis and treatment rate are still at a low level among adult diabetes patients</vt:lpstr>
      <vt:lpstr>Type 1 diabetes children patient flow</vt:lpstr>
      <vt:lpstr>Nearly half of the treated diabetes patients are insulin users and majority of them use insulin pen, mainly with 5mm or 6mm needles</vt:lpstr>
      <vt:lpstr>Agenda</vt:lpstr>
      <vt:lpstr>Insulin has total 7.9 Bn sales value and 112 Mn volumes in 13Q2MAT and cartridge/penfill from hospitals covers the majority share</vt:lpstr>
      <vt:lpstr>Sales Value – 80% market share is from hospitals and among that 97% is cartridge/penfill with more than half (61%) premix insulin</vt:lpstr>
      <vt:lpstr>Sales Value Share – Novo Nordisk and Sanofi are the most used cartridge/penfill from hospitals respectively for premix and long-acting</vt:lpstr>
      <vt:lpstr>Sales Value – The same condition for retail pharmacy that 96% insulin market is cartridge/penfill with majority premix (72%) </vt:lpstr>
      <vt:lpstr>Sales Value Share – Among the cartridge/penfill from retail pharmacies, Sanofi still dominates in long-acting, while Novo Nordisk stands out in other insulin types </vt:lpstr>
      <vt:lpstr>Volume – 79% volumes are from hospitals among which cartridge/penfill covers 9/10 with 73% premix </vt:lpstr>
      <vt:lpstr>Volume Share – Novo Nordisk leads in cartridge/penfill volume share in fast-acting, intermediate-acting and premix from hospitals</vt:lpstr>
      <vt:lpstr>Volume – For retail pharmacy insulin market, cartridge/penfill takes up 92% volume share and among that premix accounts for 82%</vt:lpstr>
      <vt:lpstr>Volume Share – Novo Nordisk’s advantage is more significant in fast-acing, intermediate-acting and premix among the cartridge/penfill from retail pharmacies</vt:lpstr>
      <vt:lpstr>Insulin Volume Share by Segments – The business from Class III/II hospitals in tier I/II cities occupies more than half insulin volume share (52%)</vt:lpstr>
      <vt:lpstr>Volume share of Insulin Manufacturers by Segment</vt:lpstr>
      <vt:lpstr>Volume share of Insulin Manufacturers by Segment</vt:lpstr>
      <vt:lpstr>Volume share of Insulin Manufacturers by Segment</vt:lpstr>
      <vt:lpstr>Volume share of Insulin Manufacturers by Segment</vt:lpstr>
      <vt:lpstr>Agenda</vt:lpstr>
      <vt:lpstr>Sales value – Insulin from hospital is expected to achieve $ 1.85 billions in 2017 with cartridge/penfill taking up 97% share </vt:lpstr>
      <vt:lpstr>Volumes – Insulin from hospital is expected to achieve 160 Mn volumes in 2017 with cartridge/penfill taking up 91% share </vt:lpstr>
      <vt:lpstr>Volumes – Overall, cartridge/penfill’s volume is assessed to achieve 185 millions in 2017, and premix will still be the dominated type, however, long-acting is increasing much faster</vt:lpstr>
      <vt:lpstr>Agenda</vt:lpstr>
      <vt:lpstr>There is around 271 millions insulin pen needles used according to patients’ 13.1 IU per injection and 8.6 re-use times of one needle</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2024-09-01T17:19:15.984</cp:lastPrinted>
  <dcterms:created xsi:type="dcterms:W3CDTF">2024-09-01T09:19:16Z</dcterms:created>
  <dcterms:modified xsi:type="dcterms:W3CDTF">2024-09-01T09:19:19Z</dcterms:modified>
</cp:coreProperties>
</file>