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55C139-771A-4611-A162-DD13D2593C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0B70B-F9C9-45D1-AD46-1A0B73B6E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7D5993-C09A-4C09-9AD1-F24CD72244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5FB6DF-DA78-41F0-89D2-4AC3CF4711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20DD65-AD2E-4A1E-ACE3-5EC61B6A3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3A1122-4B28-448E-8500-AB75BB082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9FA381-0B26-4168-AE91-E520F004E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437F55-0B06-4F97-A67B-4832D76CE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B2EF00D-7D0C-4DFD-8AA6-CDEA45091E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176C6D-0CF2-4140-8BD3-3647152913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F1923-8F75-42CF-B1A2-33CEACEAB6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15201343333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D6EE37FC-8F78-F61B-3F6A-B32BCC48C916}"/>
              </a:ext>
            </a:extLst>
          </p:cNvPr>
          <p:cNvSpPr/>
          <p:nvPr/>
        </p:nvSpPr>
        <p:spPr>
          <a:xfrm>
            <a:off x="0" y="11128"/>
            <a:ext cx="12191999" cy="3737912"/>
          </a:xfrm>
          <a:prstGeom prst="rect">
            <a:avLst/>
          </a:prstGeom>
          <a:gradFill flip="none" rotWithShape="1">
            <a:gsLst>
              <a:gs pos="0">
                <a:srgbClr val="2EA7E0">
                  <a:shade val="30000"/>
                  <a:satMod val="115000"/>
                </a:srgbClr>
              </a:gs>
              <a:gs pos="50000">
                <a:srgbClr val="2EA7E0">
                  <a:shade val="67500"/>
                  <a:satMod val="115000"/>
                </a:srgbClr>
              </a:gs>
              <a:gs pos="100000">
                <a:srgbClr val="2EA7E0">
                  <a:shade val="100000"/>
                  <a:satMod val="115000"/>
                </a:srgbClr>
              </a:gs>
            </a:gsLst>
            <a:path path="circle">
              <a:fillToRect l="100000" t="100000"/>
            </a:path>
            <a:tileRect r="-100000" b="-100000"/>
          </a:gradFill>
        </p:spPr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5DD900F-848C-D5DE-5D10-D3FBBF24DB48}"/>
              </a:ext>
            </a:extLst>
          </p:cNvPr>
          <p:cNvSpPr/>
          <p:nvPr/>
        </p:nvSpPr>
        <p:spPr>
          <a:xfrm>
            <a:off x="417129" y="5926828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B1FD7130-118E-213E-2124-9C8D35B3905B}"/>
              </a:ext>
            </a:extLst>
          </p:cNvPr>
          <p:cNvGrpSpPr/>
          <p:nvPr/>
        </p:nvGrpSpPr>
        <p:grpSpPr>
          <a:xfrm>
            <a:off x="8057179" y="513685"/>
            <a:ext cx="3552929" cy="576000"/>
            <a:chOff x="5717435" y="5325094"/>
            <a:chExt cx="2942245" cy="435525"/>
          </a:xfrm>
        </p:grpSpPr>
        <p:grpSp>
          <p:nvGrpSpPr>
            <p:cNvPr id="20" name="组合 33">
              <a:extLst>
                <a:ext uri="{FF2B5EF4-FFF2-40B4-BE49-F238E27FC236}">
                  <a16:creationId xmlns:a16="http://schemas.microsoft.com/office/drawing/2014/main" id="{C7B3D11F-4C45-3E62-B4FB-E902E42C4E8E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66" name="组合 34">
                <a:extLst>
                  <a:ext uri="{FF2B5EF4-FFF2-40B4-BE49-F238E27FC236}">
                    <a16:creationId xmlns:a16="http://schemas.microsoft.com/office/drawing/2014/main" id="{F9696054-04B6-F3F3-E7DA-E0E54B8ADCF7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8" name="椭圆 36">
                  <a:extLst>
                    <a:ext uri="{FF2B5EF4-FFF2-40B4-BE49-F238E27FC236}">
                      <a16:creationId xmlns:a16="http://schemas.microsoft.com/office/drawing/2014/main" id="{4372BD08-6238-4C25-5F26-D7F32D2F15D1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9" name="椭圆 37">
                  <a:extLst>
                    <a:ext uri="{FF2B5EF4-FFF2-40B4-BE49-F238E27FC236}">
                      <a16:creationId xmlns:a16="http://schemas.microsoft.com/office/drawing/2014/main" id="{3D8FF073-59CF-81D0-D5AE-B8857FA40A2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7" name="Freeform 44">
                <a:extLst>
                  <a:ext uri="{FF2B5EF4-FFF2-40B4-BE49-F238E27FC236}">
                    <a16:creationId xmlns:a16="http://schemas.microsoft.com/office/drawing/2014/main" id="{910BBD05-AD99-7EA3-A05C-226563D2A2AB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1" name="组合 38">
              <a:extLst>
                <a:ext uri="{FF2B5EF4-FFF2-40B4-BE49-F238E27FC236}">
                  <a16:creationId xmlns:a16="http://schemas.microsoft.com/office/drawing/2014/main" id="{26DBFDF0-198A-187F-4157-B65DC3AECBD5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62" name="组合 39">
                <a:extLst>
                  <a:ext uri="{FF2B5EF4-FFF2-40B4-BE49-F238E27FC236}">
                    <a16:creationId xmlns:a16="http://schemas.microsoft.com/office/drawing/2014/main" id="{F2C8DCD3-9312-89CA-A207-E8E364FC3FEA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4" name="椭圆 41">
                  <a:extLst>
                    <a:ext uri="{FF2B5EF4-FFF2-40B4-BE49-F238E27FC236}">
                      <a16:creationId xmlns:a16="http://schemas.microsoft.com/office/drawing/2014/main" id="{D9919813-33BD-540E-A899-B7C6C0CCFA82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5" name="椭圆 42">
                  <a:extLst>
                    <a:ext uri="{FF2B5EF4-FFF2-40B4-BE49-F238E27FC236}">
                      <a16:creationId xmlns:a16="http://schemas.microsoft.com/office/drawing/2014/main" id="{E3956BEE-421D-5624-9A7B-1C784F2246A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63" name="Freeform 6">
                <a:extLst>
                  <a:ext uri="{FF2B5EF4-FFF2-40B4-BE49-F238E27FC236}">
                    <a16:creationId xmlns:a16="http://schemas.microsoft.com/office/drawing/2014/main" id="{52B8FBA3-B338-C621-A4DB-4C85A0134AF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2" name="组合 43">
              <a:extLst>
                <a:ext uri="{FF2B5EF4-FFF2-40B4-BE49-F238E27FC236}">
                  <a16:creationId xmlns:a16="http://schemas.microsoft.com/office/drawing/2014/main" id="{EDA3AD8A-E9ED-70DB-960E-679A59F28430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58" name="组合 44">
                <a:extLst>
                  <a:ext uri="{FF2B5EF4-FFF2-40B4-BE49-F238E27FC236}">
                    <a16:creationId xmlns:a16="http://schemas.microsoft.com/office/drawing/2014/main" id="{9882FBC7-99A2-F6A5-0979-7C657DC1CC96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60" name="椭圆 46">
                  <a:extLst>
                    <a:ext uri="{FF2B5EF4-FFF2-40B4-BE49-F238E27FC236}">
                      <a16:creationId xmlns:a16="http://schemas.microsoft.com/office/drawing/2014/main" id="{CC3E7819-D45F-4076-5173-8D91DA10800C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61" name="椭圆 47">
                  <a:extLst>
                    <a:ext uri="{FF2B5EF4-FFF2-40B4-BE49-F238E27FC236}">
                      <a16:creationId xmlns:a16="http://schemas.microsoft.com/office/drawing/2014/main" id="{5D61DAC9-0F45-1C70-1E6C-98395F6B06B1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9" name="Freeform 45">
                <a:extLst>
                  <a:ext uri="{FF2B5EF4-FFF2-40B4-BE49-F238E27FC236}">
                    <a16:creationId xmlns:a16="http://schemas.microsoft.com/office/drawing/2014/main" id="{550CE62E-7276-36CB-695D-CDDB21742AEE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3" name="组合 48">
              <a:extLst>
                <a:ext uri="{FF2B5EF4-FFF2-40B4-BE49-F238E27FC236}">
                  <a16:creationId xmlns:a16="http://schemas.microsoft.com/office/drawing/2014/main" id="{A38D817D-9087-FC5E-5991-5110AEA196CD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54" name="组合 49">
                <a:extLst>
                  <a:ext uri="{FF2B5EF4-FFF2-40B4-BE49-F238E27FC236}">
                    <a16:creationId xmlns:a16="http://schemas.microsoft.com/office/drawing/2014/main" id="{F0B0F49F-3DE9-EE12-1409-8641AC5D485A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6" name="椭圆 51">
                  <a:extLst>
                    <a:ext uri="{FF2B5EF4-FFF2-40B4-BE49-F238E27FC236}">
                      <a16:creationId xmlns:a16="http://schemas.microsoft.com/office/drawing/2014/main" id="{0768A8A1-EE2E-1A46-1ED1-5ED312F61A6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7" name="椭圆 52">
                  <a:extLst>
                    <a:ext uri="{FF2B5EF4-FFF2-40B4-BE49-F238E27FC236}">
                      <a16:creationId xmlns:a16="http://schemas.microsoft.com/office/drawing/2014/main" id="{3B1894D2-88DC-12B7-B64E-458F7A7A2238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5" name="Freeform 39">
                <a:extLst>
                  <a:ext uri="{FF2B5EF4-FFF2-40B4-BE49-F238E27FC236}">
                    <a16:creationId xmlns:a16="http://schemas.microsoft.com/office/drawing/2014/main" id="{D270B96B-DD4F-FBB2-504C-ECA53045D9EF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49" name="组合 54">
              <a:extLst>
                <a:ext uri="{FF2B5EF4-FFF2-40B4-BE49-F238E27FC236}">
                  <a16:creationId xmlns:a16="http://schemas.microsoft.com/office/drawing/2014/main" id="{A3341898-CB6A-D420-C6CA-C428824D3120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50" name="组合 55">
                <a:extLst>
                  <a:ext uri="{FF2B5EF4-FFF2-40B4-BE49-F238E27FC236}">
                    <a16:creationId xmlns:a16="http://schemas.microsoft.com/office/drawing/2014/main" id="{D384C2FD-B1D3-F5C8-E150-B32C31EEDCB9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52" name="椭圆 57">
                  <a:extLst>
                    <a:ext uri="{FF2B5EF4-FFF2-40B4-BE49-F238E27FC236}">
                      <a16:creationId xmlns:a16="http://schemas.microsoft.com/office/drawing/2014/main" id="{83244804-1E1D-708A-77F2-B744DF64B3F4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53" name="椭圆 59">
                  <a:extLst>
                    <a:ext uri="{FF2B5EF4-FFF2-40B4-BE49-F238E27FC236}">
                      <a16:creationId xmlns:a16="http://schemas.microsoft.com/office/drawing/2014/main" id="{67E43AC0-66B0-4B1B-95B8-7F984A20C4A4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51" name="KSO_Shape">
                <a:extLst>
                  <a:ext uri="{FF2B5EF4-FFF2-40B4-BE49-F238E27FC236}">
                    <a16:creationId xmlns:a16="http://schemas.microsoft.com/office/drawing/2014/main" id="{C990D99B-838F-EA71-0CA6-73DBAE07C3DD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grpSp>
        <p:nvGrpSpPr>
          <p:cNvPr id="70" name="Group 69">
            <a:extLst>
              <a:ext uri="{FF2B5EF4-FFF2-40B4-BE49-F238E27FC236}">
                <a16:creationId xmlns:a16="http://schemas.microsoft.com/office/drawing/2014/main" id="{7A42739D-331E-6B25-3D02-F9E636DB04A2}"/>
              </a:ext>
            </a:extLst>
          </p:cNvPr>
          <p:cNvGrpSpPr/>
          <p:nvPr/>
        </p:nvGrpSpPr>
        <p:grpSpPr>
          <a:xfrm>
            <a:off x="5087554" y="3776748"/>
            <a:ext cx="8742363" cy="3449667"/>
            <a:chOff x="5087554" y="3749040"/>
            <a:chExt cx="8742363" cy="3449667"/>
          </a:xfrm>
        </p:grpSpPr>
        <p:sp>
          <p:nvSpPr>
            <p:cNvPr id="71" name="Freeform 7">
              <a:extLst>
                <a:ext uri="{FF2B5EF4-FFF2-40B4-BE49-F238E27FC236}">
                  <a16:creationId xmlns:a16="http://schemas.microsoft.com/office/drawing/2014/main" id="{C8FB8AC5-29FE-8233-4ACC-73BCCCADE933}"/>
                </a:ext>
              </a:extLst>
            </p:cNvPr>
            <p:cNvSpPr/>
            <p:nvPr/>
          </p:nvSpPr>
          <p:spPr bwMode="auto">
            <a:xfrm>
              <a:off x="9159492" y="4599534"/>
              <a:ext cx="4670425" cy="2599173"/>
            </a:xfrm>
            <a:custGeom>
              <a:gdLst>
                <a:gd name="T0" fmla="*/ 0 w 2942"/>
                <a:gd name="T1" fmla="*/ 0 h 1635"/>
                <a:gd name="T2" fmla="*/ 2942 w 2942"/>
                <a:gd name="T3" fmla="*/ 990 h 1635"/>
                <a:gd name="T4" fmla="*/ 1881 w 2942"/>
                <a:gd name="T5" fmla="*/ 1635 h 1635"/>
                <a:gd name="T6" fmla="*/ 0 w 2942"/>
                <a:gd name="T7" fmla="*/ 0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942" h="1634">
                  <a:moveTo>
                    <a:pt x="0" y="0"/>
                  </a:moveTo>
                  <a:lnTo>
                    <a:pt x="2942" y="990"/>
                  </a:lnTo>
                  <a:lnTo>
                    <a:pt x="1881" y="1635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DFEEF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2" name="Freeform 8">
              <a:extLst>
                <a:ext uri="{FF2B5EF4-FFF2-40B4-BE49-F238E27FC236}">
                  <a16:creationId xmlns:a16="http://schemas.microsoft.com/office/drawing/2014/main" id="{FBBD83B8-FDDF-34A9-7A61-57934EB2FEA7}"/>
                </a:ext>
              </a:extLst>
            </p:cNvPr>
            <p:cNvSpPr/>
            <p:nvPr/>
          </p:nvSpPr>
          <p:spPr bwMode="auto">
            <a:xfrm>
              <a:off x="8664192" y="3760168"/>
              <a:ext cx="5165725" cy="2413176"/>
            </a:xfrm>
            <a:custGeom>
              <a:gdLst>
                <a:gd name="T0" fmla="*/ 0 w 3254"/>
                <a:gd name="T1" fmla="*/ 0 h 1518"/>
                <a:gd name="T2" fmla="*/ 312 w 3254"/>
                <a:gd name="T3" fmla="*/ 528 h 1518"/>
                <a:gd name="T4" fmla="*/ 3254 w 3254"/>
                <a:gd name="T5" fmla="*/ 1518 h 1518"/>
                <a:gd name="T6" fmla="*/ 0 w 3254"/>
                <a:gd name="T7" fmla="*/ 0 h 151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254" h="1518">
                  <a:moveTo>
                    <a:pt x="0" y="0"/>
                  </a:moveTo>
                  <a:lnTo>
                    <a:pt x="312" y="528"/>
                  </a:lnTo>
                  <a:lnTo>
                    <a:pt x="3254" y="1518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3" name="Freeform 13">
              <a:extLst>
                <a:ext uri="{FF2B5EF4-FFF2-40B4-BE49-F238E27FC236}">
                  <a16:creationId xmlns:a16="http://schemas.microsoft.com/office/drawing/2014/main" id="{16A73E93-0A49-E355-9E4C-7ED182C713D1}"/>
                </a:ext>
              </a:extLst>
            </p:cNvPr>
            <p:cNvSpPr/>
            <p:nvPr/>
          </p:nvSpPr>
          <p:spPr bwMode="auto">
            <a:xfrm>
              <a:off x="9159492" y="4599534"/>
              <a:ext cx="2986088" cy="2599173"/>
            </a:xfrm>
            <a:custGeom>
              <a:gdLst>
                <a:gd name="T0" fmla="*/ 1881 w 1881"/>
                <a:gd name="T1" fmla="*/ 1635 h 1635"/>
                <a:gd name="T2" fmla="*/ 0 w 1881"/>
                <a:gd name="T3" fmla="*/ 0 h 1635"/>
                <a:gd name="T4" fmla="*/ 644 w 1881"/>
                <a:gd name="T5" fmla="*/ 1440 h 1635"/>
                <a:gd name="T6" fmla="*/ 1881 w 1881"/>
                <a:gd name="T7" fmla="*/ 1635 h 163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881" h="1634">
                  <a:moveTo>
                    <a:pt x="1881" y="1635"/>
                  </a:moveTo>
                  <a:lnTo>
                    <a:pt x="0" y="0"/>
                  </a:lnTo>
                  <a:lnTo>
                    <a:pt x="644" y="1440"/>
                  </a:lnTo>
                  <a:lnTo>
                    <a:pt x="1881" y="1635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4" name="Freeform 14">
              <a:extLst>
                <a:ext uri="{FF2B5EF4-FFF2-40B4-BE49-F238E27FC236}">
                  <a16:creationId xmlns:a16="http://schemas.microsoft.com/office/drawing/2014/main" id="{752D415F-E4C1-9D5C-B4F0-64690357B96B}"/>
                </a:ext>
              </a:extLst>
            </p:cNvPr>
            <p:cNvSpPr/>
            <p:nvPr/>
          </p:nvSpPr>
          <p:spPr bwMode="auto">
            <a:xfrm>
              <a:off x="8611805" y="4599534"/>
              <a:ext cx="1570038" cy="2289179"/>
            </a:xfrm>
            <a:custGeom>
              <a:gdLst>
                <a:gd name="T0" fmla="*/ 989 w 989"/>
                <a:gd name="T1" fmla="*/ 1440 h 1440"/>
                <a:gd name="T2" fmla="*/ 0 w 989"/>
                <a:gd name="T3" fmla="*/ 1440 h 1440"/>
                <a:gd name="T4" fmla="*/ 345 w 989"/>
                <a:gd name="T5" fmla="*/ 0 h 1440"/>
                <a:gd name="T6" fmla="*/ 989 w 989"/>
                <a:gd name="T7" fmla="*/ 1440 h 144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89" h="1440">
                  <a:moveTo>
                    <a:pt x="989" y="1440"/>
                  </a:moveTo>
                  <a:lnTo>
                    <a:pt x="0" y="1440"/>
                  </a:lnTo>
                  <a:lnTo>
                    <a:pt x="345" y="0"/>
                  </a:lnTo>
                  <a:lnTo>
                    <a:pt x="989" y="144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75" name="Freeform 15">
              <a:extLst>
                <a:ext uri="{FF2B5EF4-FFF2-40B4-BE49-F238E27FC236}">
                  <a16:creationId xmlns:a16="http://schemas.microsoft.com/office/drawing/2014/main" id="{0F54B524-3BB2-D900-862B-50E551566D27}"/>
                </a:ext>
              </a:extLst>
            </p:cNvPr>
            <p:cNvSpPr/>
            <p:nvPr/>
          </p:nvSpPr>
          <p:spPr bwMode="auto">
            <a:xfrm>
              <a:off x="5087554" y="3749040"/>
              <a:ext cx="4071938" cy="3139673"/>
            </a:xfrm>
            <a:custGeom>
              <a:gdLst>
                <a:gd name="T0" fmla="*/ 2253 w 2565"/>
                <a:gd name="T1" fmla="*/ 7 h 1975"/>
                <a:gd name="T2" fmla="*/ 0 w 2565"/>
                <a:gd name="T3" fmla="*/ 0 h 1975"/>
                <a:gd name="T4" fmla="*/ 2220 w 2565"/>
                <a:gd name="T5" fmla="*/ 1975 h 1975"/>
                <a:gd name="T6" fmla="*/ 2565 w 2565"/>
                <a:gd name="T7" fmla="*/ 535 h 1975"/>
                <a:gd name="T8" fmla="*/ 2253 w 2565"/>
                <a:gd name="T9" fmla="*/ 7 h 19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2565" h="1975">
                  <a:moveTo>
                    <a:pt x="2253" y="7"/>
                  </a:moveTo>
                  <a:lnTo>
                    <a:pt x="0" y="0"/>
                  </a:lnTo>
                  <a:lnTo>
                    <a:pt x="2220" y="1975"/>
                  </a:lnTo>
                  <a:lnTo>
                    <a:pt x="2565" y="535"/>
                  </a:lnTo>
                  <a:lnTo>
                    <a:pt x="2253" y="7"/>
                  </a:lnTo>
                  <a:close/>
                </a:path>
              </a:pathLst>
            </a:custGeom>
            <a:solidFill>
              <a:srgbClr val="BBDCF4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5" name="TextBox 14"/>
          <p:cNvSpPr txBox="1"/>
          <p:nvPr/>
        </p:nvSpPr>
        <p:spPr>
          <a:xfrm>
            <a:off x="344853" y="1982570"/>
            <a:ext cx="11345577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高精密切削施工方案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施工方案简介
 施工设备与技术
 施工流程与步骤
 施工质量控制
 施工安全与防护
 施工环境要求
 施工人员配置
 施工进度安排</a:t>
            </a:r>
          </a:p>
        </p:txBody>
      </p:sp>
      <p:grpSp>
        <p:nvGrpSpPr>
          <p:cNvPr id="3" name="组合 6">
            <a:extLst>
              <a:ext uri="{FF2B5EF4-FFF2-40B4-BE49-F238E27FC236}">
                <a16:creationId xmlns:a16="http://schemas.microsoft.com/office/drawing/2014/main" id="{4F7CBE77-B1E2-228F-2E1F-22CA7D28EB92}"/>
              </a:ext>
            </a:extLst>
          </p:cNvPr>
          <p:cNvGrpSpPr/>
          <p:nvPr/>
        </p:nvGrpSpPr>
        <p:grpSpPr>
          <a:xfrm>
            <a:off x="0" y="2105602"/>
            <a:ext cx="3257757" cy="3406452"/>
            <a:chOff x="4467186" y="1920556"/>
            <a:chExt cx="3257757" cy="3406452"/>
          </a:xfrm>
        </p:grpSpPr>
        <p:sp>
          <p:nvSpPr>
            <p:cNvPr id="4" name="等腰三角形 7">
              <a:extLst>
                <a:ext uri="{FF2B5EF4-FFF2-40B4-BE49-F238E27FC236}">
                  <a16:creationId xmlns:a16="http://schemas.microsoft.com/office/drawing/2014/main" id="{376627C5-0D7A-791B-A761-9BA0DBC29BF4}"/>
                </a:ext>
              </a:extLst>
            </p:cNvPr>
            <p:cNvSpPr/>
            <p:nvPr/>
          </p:nvSpPr>
          <p:spPr>
            <a:xfrm rot="16200000">
              <a:off x="4337230" y="3572605"/>
              <a:ext cx="1884359" cy="1624448"/>
            </a:xfrm>
            <a:prstGeom prst="triangle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" name="等腰三角形 8">
              <a:extLst>
                <a:ext uri="{FF2B5EF4-FFF2-40B4-BE49-F238E27FC236}">
                  <a16:creationId xmlns:a16="http://schemas.microsoft.com/office/drawing/2014/main" id="{99ED36FB-FE6B-B415-F6D5-D511E06E0F6F}"/>
                </a:ext>
              </a:extLst>
            </p:cNvPr>
            <p:cNvSpPr/>
            <p:nvPr/>
          </p:nvSpPr>
          <p:spPr>
            <a:xfrm rot="5400000" flipH="1">
              <a:off x="4337230" y="2630422"/>
              <a:ext cx="1884359" cy="1624448"/>
            </a:xfrm>
            <a:prstGeom prst="triangle">
              <a:avLst/>
            </a:prstGeom>
            <a:solidFill>
              <a:srgbClr val="008DC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" name="等腰三角形 9">
              <a:extLst>
                <a:ext uri="{FF2B5EF4-FFF2-40B4-BE49-F238E27FC236}">
                  <a16:creationId xmlns:a16="http://schemas.microsoft.com/office/drawing/2014/main" id="{711EFE33-095A-7430-A7A0-82D2F95B87E7}"/>
                </a:ext>
              </a:extLst>
            </p:cNvPr>
            <p:cNvSpPr/>
            <p:nvPr/>
          </p:nvSpPr>
          <p:spPr>
            <a:xfrm rot="16200000">
              <a:off x="5970539" y="2630422"/>
              <a:ext cx="1884359" cy="1624448"/>
            </a:xfrm>
            <a:prstGeom prst="triangle">
              <a:avLst/>
            </a:prstGeom>
            <a:solidFill>
              <a:srgbClr val="BBDCF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等腰三角形 10">
              <a:extLst>
                <a:ext uri="{FF2B5EF4-FFF2-40B4-BE49-F238E27FC236}">
                  <a16:creationId xmlns:a16="http://schemas.microsoft.com/office/drawing/2014/main" id="{F35F3361-C672-ABC7-2AFA-DA6374489465}"/>
                </a:ext>
              </a:extLst>
            </p:cNvPr>
            <p:cNvSpPr/>
            <p:nvPr/>
          </p:nvSpPr>
          <p:spPr>
            <a:xfrm rot="12600000">
              <a:off x="5560700" y="1920556"/>
              <a:ext cx="1884359" cy="1624448"/>
            </a:xfrm>
            <a:prstGeom prst="triangle">
              <a:avLst/>
            </a:prstGeom>
            <a:solidFill>
              <a:srgbClr val="DFEEF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等腰三角形 11">
              <a:extLst>
                <a:ext uri="{FF2B5EF4-FFF2-40B4-BE49-F238E27FC236}">
                  <a16:creationId xmlns:a16="http://schemas.microsoft.com/office/drawing/2014/main" id="{012659DE-260A-B4A6-6AE7-3CB3C5CE40A9}"/>
                </a:ext>
              </a:extLst>
            </p:cNvPr>
            <p:cNvSpPr/>
            <p:nvPr/>
          </p:nvSpPr>
          <p:spPr>
            <a:xfrm rot="9000000" flipV="1">
              <a:off x="5560700" y="3340287"/>
              <a:ext cx="1884359" cy="1624448"/>
            </a:xfrm>
            <a:prstGeom prst="triangle">
              <a:avLst/>
            </a:prstGeom>
            <a:solidFill>
              <a:srgbClr val="82C1EA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等腰三角形 12">
              <a:extLst>
                <a:ext uri="{FF2B5EF4-FFF2-40B4-BE49-F238E27FC236}">
                  <a16:creationId xmlns:a16="http://schemas.microsoft.com/office/drawing/2014/main" id="{A2F84626-2A57-43C7-D1B5-92A867F658D4}"/>
                </a:ext>
              </a:extLst>
            </p:cNvPr>
            <p:cNvSpPr/>
            <p:nvPr/>
          </p:nvSpPr>
          <p:spPr>
            <a:xfrm rot="9000000" flipH="1">
              <a:off x="4747069" y="1920557"/>
              <a:ext cx="1884359" cy="1624448"/>
            </a:xfrm>
            <a:prstGeom prst="triangle">
              <a:avLst/>
            </a:prstGeom>
            <a:solidFill>
              <a:srgbClr val="0073AB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780772" y="2911404"/>
            <a:ext cx="1655322" cy="1440000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57044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16514"/>
              <a:ext cx="1655322" cy="4616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sp>
        <p:nvSpPr>
          <p:cNvPr id="14" name="Freeform 5">
            <a:extLst>
              <a:ext uri="{FF2B5EF4-FFF2-40B4-BE49-F238E27FC236}">
                <a16:creationId xmlns:a16="http://schemas.microsoft.com/office/drawing/2014/main" id="{1126A74C-E443-7EAD-8E64-B60D9B291F3E}"/>
              </a:ext>
            </a:extLst>
          </p:cNvPr>
          <p:cNvSpPr>
            <a:spLocks noEditPoints="1"/>
          </p:cNvSpPr>
          <p:nvPr/>
        </p:nvSpPr>
        <p:spPr bwMode="auto">
          <a:xfrm>
            <a:off x="233516" y="232635"/>
            <a:ext cx="711200" cy="700087"/>
          </a:xfrm>
          <a:custGeom>
            <a:gdLst>
              <a:gd name="T0" fmla="*/ 2870 w 6723"/>
              <a:gd name="T1" fmla="*/ 5989 h 5989"/>
              <a:gd name="T2" fmla="*/ 47 w 6723"/>
              <a:gd name="T3" fmla="*/ 5989 h 5989"/>
              <a:gd name="T4" fmla="*/ 47 w 6723"/>
              <a:gd name="T5" fmla="*/ 3786 h 5989"/>
              <a:gd name="T6" fmla="*/ 2112 w 6723"/>
              <a:gd name="T7" fmla="*/ 0 h 5989"/>
              <a:gd name="T8" fmla="*/ 2802 w 6723"/>
              <a:gd name="T9" fmla="*/ 755 h 5989"/>
              <a:gd name="T10" fmla="*/ 1425 w 6723"/>
              <a:gd name="T11" fmla="*/ 3096 h 5989"/>
              <a:gd name="T12" fmla="*/ 2870 w 6723"/>
              <a:gd name="T13" fmla="*/ 3096 h 5989"/>
              <a:gd name="T14" fmla="*/ 2870 w 6723"/>
              <a:gd name="T15" fmla="*/ 5989 h 5989"/>
              <a:gd name="T16" fmla="*/ 6723 w 6723"/>
              <a:gd name="T17" fmla="*/ 5989 h 5989"/>
              <a:gd name="T18" fmla="*/ 3833 w 6723"/>
              <a:gd name="T19" fmla="*/ 5989 h 5989"/>
              <a:gd name="T20" fmla="*/ 3833 w 6723"/>
              <a:gd name="T21" fmla="*/ 3786 h 5989"/>
              <a:gd name="T22" fmla="*/ 5968 w 6723"/>
              <a:gd name="T23" fmla="*/ 0 h 5989"/>
              <a:gd name="T24" fmla="*/ 6656 w 6723"/>
              <a:gd name="T25" fmla="*/ 755 h 5989"/>
              <a:gd name="T26" fmla="*/ 5211 w 6723"/>
              <a:gd name="T27" fmla="*/ 3096 h 5989"/>
              <a:gd name="T28" fmla="*/ 6723 w 6723"/>
              <a:gd name="T29" fmla="*/ 3096 h 5989"/>
              <a:gd name="T30" fmla="*/ 6723 w 6723"/>
              <a:gd name="T31" fmla="*/ 5989 h 598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</a:cxnLst>
            <a:rect l="0" t="0" r="r" b="b"/>
            <a:pathLst>
              <a:path w="6723" h="5989">
                <a:moveTo>
                  <a:pt x="2870" y="5989"/>
                </a:moveTo>
                <a:lnTo>
                  <a:pt x="47" y="5989"/>
                </a:lnTo>
                <a:lnTo>
                  <a:pt x="47" y="3786"/>
                </a:lnTo>
                <a:cubicBezTo>
                  <a:pt x="0" y="2041"/>
                  <a:pt x="690" y="778"/>
                  <a:pt x="2112" y="0"/>
                </a:cubicBezTo>
                <a:lnTo>
                  <a:pt x="2802" y="755"/>
                </a:lnTo>
                <a:cubicBezTo>
                  <a:pt x="1930" y="1398"/>
                  <a:pt x="1469" y="2179"/>
                  <a:pt x="1425" y="3096"/>
                </a:cubicBezTo>
                <a:cubicBezTo>
                  <a:pt x="2068" y="3096"/>
                  <a:pt x="2550" y="3096"/>
                  <a:pt x="2870" y="3096"/>
                </a:cubicBezTo>
                <a:lnTo>
                  <a:pt x="2870" y="5989"/>
                </a:lnTo>
                <a:close/>
                <a:moveTo>
                  <a:pt x="6723" y="5989"/>
                </a:moveTo>
                <a:lnTo>
                  <a:pt x="3833" y="5989"/>
                </a:lnTo>
                <a:lnTo>
                  <a:pt x="3833" y="3786"/>
                </a:lnTo>
                <a:cubicBezTo>
                  <a:pt x="3786" y="2088"/>
                  <a:pt x="4500" y="825"/>
                  <a:pt x="5968" y="0"/>
                </a:cubicBezTo>
                <a:lnTo>
                  <a:pt x="6656" y="755"/>
                </a:lnTo>
                <a:cubicBezTo>
                  <a:pt x="5783" y="1398"/>
                  <a:pt x="5302" y="2179"/>
                  <a:pt x="5211" y="3096"/>
                </a:cubicBezTo>
                <a:cubicBezTo>
                  <a:pt x="5898" y="3096"/>
                  <a:pt x="6403" y="3096"/>
                  <a:pt x="6723" y="3096"/>
                </a:cubicBezTo>
                <a:lnTo>
                  <a:pt x="6723" y="5989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Bef>
                <a:spcPct val="0"/>
              </a:spcBef>
              <a:spcAft>
                <a:spcPct val="0"/>
              </a:spcAft>
              <a:defRPr/>
            </a:pPr>
            <a:endParaRPr lang="zh-CN" altLang="en-US">
              <a:solidFill>
                <a:schemeClr val="tx1">
                  <a:lumMod val="50000"/>
                  <a:lumOff val="50000"/>
                </a:schemeClr>
              </a:solidFill>
              <a:latin typeface="+mn-lt"/>
              <a:ea typeface="+mn-ea"/>
            </a:endParaRPr>
          </a:p>
        </p:txBody>
      </p: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ur="50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施工方案简介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高精密切削施工方案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施工方案简介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1.施工方案的目的和重要性：高精密切削施工方案旨在确保施工过程的精确性和高效性，提高施工质量，满足客户需求。</a:t>
            </a:r>
          </a:p>
          <a:p>
            <a:r>
              <a:t>2.施工方案的制定依据：根据工程设计要求、施工工艺标准、设备性能参数等因素，结合实际情况制定施工方案。</a:t>
            </a:r>
          </a:p>
          <a:p>
            <a:r>
              <a:t>3.施工方案的主要内容：包括施工流程、工艺方法、质量标准、安全措施等方面的规定，确保施工过程的有序进行。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施工流程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1.施工流程的设计原则：根据工程实际情况，遵循科学合理的原则，确保施工流程的合理性和可操作性。</a:t>
            </a:r>
          </a:p>
          <a:p>
            <a:r>
              <a:t>2.施工流程的主要环节：包括施工准备、基础处理、设备安装、调试运行等环节，确保施工过程的连贯性和高效性。</a:t>
            </a:r>
          </a:p>
          <a:p>
            <a:r>
              <a:t>3.施工流程的注意事项：需要加强施工环节的协调和沟通，确保施工进度和质量，同时注意施工安全和环境保护。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工艺方法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1.工艺方法的选择依据：根据工程设计要求和设备性能参数，选择适合的工艺方法，确保施工质量和效率。</a:t>
            </a:r>
          </a:p>
          <a:p>
            <a:r>
              <a:t>2.工艺方法的主要类型：包括机械切削、数控加工、磨削等工艺方法，根据实际情况进行选择。</a:t>
            </a:r>
          </a:p>
          <a:p>
            <a:r>
              <a:t>3.工艺方法的注意事项：需要严格遵守工艺规程和操作规程，确保施工安全和质量，同时注意工艺方法的改进和创新。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质量标准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1.质量标准的制定依据：根据国家相关法规和标准，结合工程实际情况，制定适合的质量标准。</a:t>
            </a:r>
          </a:p>
          <a:p>
            <a:r>
              <a:t>2.质量标准的主要内容：包括施工材料的质量要求、施工工艺的质量标准、成品保护的质量措施等方面的规定。</a:t>
            </a:r>
          </a:p>
          <a:p>
            <a:r>
              <a:t>3.质量标准的执行措施：需要加强质量意识教育，建立质量管理体系，确保施工质量的稳定和可靠。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施工方案简介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安全措施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1.安全措施的制定依据：根据国家相关法规和标准，结合工程实际情况，制定全面的安全措施。</a:t>
            </a:r>
          </a:p>
          <a:p>
            <a:r>
              <a:t>2.安全措施的主要内容：包括施工现场的安全管理、施工设备的安全防护、施工人员的安全培训等方面的规定。</a:t>
            </a:r>
          </a:p>
          <a:p>
            <a:r>
              <a:t>3.安全措施的执行措施：需要加强安全监管和检查，确保安全措施的落实和执行效果。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环境保护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1.环境保护的必要性：高精密切削施工过程中需要注意环境保护，减少对环境的污染和破坏。</a:t>
            </a:r>
          </a:p>
          <a:p>
            <a:r>
              <a:t>2.环境保护的主要措施：包括施工现场的扬尘控制、废水废气的处理、废弃物的回收等方面的规定。</a:t>
            </a:r>
          </a:p>
          <a:p>
            <a:r>
              <a:t>3.环境保护的执行措施：需要加强环保意识教育，建立环保管理体系，确保环保措施的落实和执行效果。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施工设备与技术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高精密切削施工方案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施工设备与技术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施工设备选择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1.选择精度高、稳定性好的数控机床，确保切削精度和加工效率。</a:t>
            </a:r>
          </a:p>
          <a:p>
            <a:r>
              <a:t>2.采用先进的切削刀具，提高切削性能和寿命。</a:t>
            </a:r>
          </a:p>
          <a:p>
            <a:r>
              <a:t>3.配备高精度测量仪器，实时监测加工尺寸和精度。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设备维护与保养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1.定期进行设备检查和维护，确保设备正常运行。</a:t>
            </a:r>
          </a:p>
          <a:p>
            <a:r>
              <a:t>2.建立设备维护档案，记录维护保养情况，提前预防故障。</a:t>
            </a:r>
          </a:p>
          <a:p>
            <a:r>
              <a:t>3.对设备进行定期校准，确保加工精度和稳定性。</a:t>
            </a:r>
          </a:p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施工设备与技术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切削参数优化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1.根据工件材料和加工要求，选择合适的切削速度和进给量。</a:t>
            </a:r>
          </a:p>
          <a:p>
            <a:r>
              <a:t>2.采用先进的切削模拟软件，优化切削参数，提高加工效率。</a:t>
            </a:r>
          </a:p>
          <a:p>
            <a:r>
              <a:t>3.实时监测切削过程，调整切削参数，保证加工稳定性和精度。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冷却液选择与管理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1.选择合适的冷却液，保证良好的冷却和润滑效果。</a:t>
            </a:r>
          </a:p>
          <a:p>
            <a:r>
              <a:t>2.建立冷却液循环系统，确保冷却液清洁度和流量稳定。</a:t>
            </a:r>
          </a:p>
          <a:p>
            <a:r>
              <a:t>3.定期对冷却液进行检测和更换，保证加工质量和刀具寿命。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施工设备与技术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1.通过优化切削参数和刀具路径，降低切削力，提高加工稳定性。</a:t>
            </a:r>
          </a:p>
          <a:p>
            <a:r>
              <a:t>2.采用先进的振动控制技术，减小切削振动，提高加工表面质量。</a:t>
            </a:r>
          </a:p>
          <a:p>
            <a:r>
              <a:t>3.对切削过程进行实时监测和调整，确保加工精度和效率。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施工安全管理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1.制定严格的安全操作规程，确保施工人员遵守安全规定。</a:t>
            </a:r>
          </a:p>
          <a:p>
            <a:r>
              <a:t>2.对施工设备进行安全防护装置的安装和维护，预防安全事故的发生。</a:t>
            </a:r>
          </a:p>
          <a:p>
            <a:r>
              <a:t>3.加强施工现场的安全检查和监督，及时发现和消除安全隐患。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切削力控制与优化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施工流程与步骤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高精密切削施工方案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施工流程与步骤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1.对施工现场进行清理，确保施工环境的安全和整洁。</a:t>
            </a:r>
          </a:p>
          <a:p>
            <a:r>
              <a:t>2.检查施工设备，确保其正常运行，避免因设备问题影响施工进度和质量。</a:t>
            </a:r>
          </a:p>
          <a:p>
            <a:r>
              <a:t>3.对施工人员进行技术交底和安全培训，确保施工过程的顺利进行。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基础处理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1.对基础表面进行清理和平整，确保其符合施工要求。</a:t>
            </a:r>
          </a:p>
          <a:p>
            <a:r>
              <a:t>2.对基础进行加固处理，提高其承载能力和稳定性。</a:t>
            </a:r>
          </a:p>
          <a:p>
            <a:r>
              <a:t>3.对基础尺寸和位置进行检查，确保其符合设计要求。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施工准备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设备安装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1.根据设计要求，对设备进行安装和调试。</a:t>
            </a:r>
          </a:p>
          <a:p>
            <a:r>
              <a:t>2.对设备安装位置进行检查，确保其符合设计要求和使用安全。</a:t>
            </a:r>
          </a:p>
          <a:p>
            <a:r>
              <a:t>3.对设备运行情况进行监测和维护，确保其正常运行。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切削施工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1.根据设计要求，选择合适的切削工艺和参数。</a:t>
            </a:r>
          </a:p>
          <a:p>
            <a:r>
              <a:t>2.对切削过程进行监控和调整，确保切削质量和效率。</a:t>
            </a:r>
          </a:p>
          <a:p>
            <a:r>
              <a:t>3.对切削后的表面进行检查和处理，确保其符合设计要求和使用安全。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施工流程与步骤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质量控制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1.制定详细的质量控制计划，明确质量控制标准和要求。</a:t>
            </a:r>
          </a:p>
          <a:p>
            <a:r>
              <a:t>2.对施工过程中的质量数据进行收集和整理，及时发现问题并进行处理。</a:t>
            </a:r>
          </a:p>
          <a:p>
            <a:r>
              <a:t>3.对施工质量进行检查和评估，确保施工质量符合设计要求和相关标准。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竣工验收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1.对竣工资料进行整理和归档，确保资料的完整性和准确性。</a:t>
            </a:r>
          </a:p>
          <a:p>
            <a:r>
              <a:t>2.对施工现场进行清理和恢复，确保施工现场的整洁和安全。</a:t>
            </a:r>
          </a:p>
          <a:p>
            <a:r>
              <a:t>3.组织竣工验收，对施工质量进行评估和审核，确保施工符合设计要求和相关标准。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施工质量控制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高精密切削施工方案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施工前的质量控制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1.对施工图纸进行深入理解和审查，确保所有细节符合设计要求。</a:t>
            </a:r>
          </a:p>
          <a:p>
            <a:r>
              <a:t>2.对施工设备进行检查和维护，确保其正常运行。</a:t>
            </a:r>
          </a:p>
          <a:p>
            <a:r>
              <a:t>3.对施工材料进行严格的质量检测，确保其符合施工标准。</a:t>
            </a:r>
          </a:p>
          <a:p>
            <a:r>
              <a:t>在施工开始前，我们需要进行充分的准备以确保施工质量的控制。这包括对施工图纸的深入理解和审查，以确保所有的施工细节都符合设计的要求。同时，我们也需要对施工设备进行检查和维护，以确保设备的正常运行，避免因设备问题而影响到施工质量。另外，对施工材料的检测也是施工前质量控制的重要环节，只有符合标准的材料才能被用于施工中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施工过程中的质量控制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1.严格按照施工图纸进行施工，确保每一步施工都符合设计要求。</a:t>
            </a:r>
          </a:p>
          <a:p>
            <a:r>
              <a:t>2.定期进行施工质量检测，及时发现并解决潜在问题。</a:t>
            </a:r>
          </a:p>
          <a:p>
            <a:r>
              <a:t>3.对施工人员进行专业培训，提高其施工技能和质量意识。</a:t>
            </a:r>
          </a:p>
          <a:p>
            <a:r>
              <a:t>在施工过程中，我们需要严格遵守施工图纸的要求进行施工，确保每一步的施工都符合预期的设计。同时，我们需要定期进行施工质量检测，以便及时发现并解决潜在的问题。此外，对施工人员的专业培训也是提高施工质量的重要手段，通过培训提高他们的施工技能和质量意识，为施工质量的控制提供有力的保障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施工质量控制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施工后的质量控制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1.对完成的工程进行全面的质量检测，确保其符合预期的标准和质量要求。</a:t>
            </a:r>
          </a:p>
          <a:p>
            <a:r>
              <a:t>2.对质量检测中发现的问题进行及时整改，确保工程的完美交付。</a:t>
            </a:r>
          </a:p>
          <a:p>
            <a:r>
              <a:t>3.对施工质量控制过程进行总结和反思，为今后的施工提供经验和教训。</a:t>
            </a:r>
          </a:p>
          <a:p>
            <a:r>
              <a:t>在施工结束后，我们还需要对完成的工程进行全面的质量检测，以确保其符合预期的标准和质量要求。对检测中发现的问题，我们需要及时进行整改，以确保工程的完美交付。最后，我们还需要对整个施工质量控制过程进行总结和反思，为今后的施工提供经验和教训，不断提高我们的施工质量控制能力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https://d.book118.com/715201343333011102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施工方案简介</vt:lpstr>
      <vt:lpstr> 施工方案简介</vt:lpstr>
      <vt:lpstr> 施工方案简介</vt:lpstr>
      <vt:lpstr> 施工方案简介</vt:lpstr>
      <vt:lpstr> 施工设备与技术</vt:lpstr>
      <vt:lpstr> 施工设备与技术</vt:lpstr>
      <vt:lpstr> 施工设备与技术</vt:lpstr>
      <vt:lpstr> 施工设备与技术</vt:lpstr>
      <vt:lpstr> 施工流程与步骤</vt:lpstr>
      <vt:lpstr> 施工流程与步骤</vt:lpstr>
      <vt:lpstr> 施工流程与步骤</vt:lpstr>
      <vt:lpstr> 施工流程与步骤</vt:lpstr>
      <vt:lpstr> 施工质量控制</vt:lpstr>
      <vt:lpstr> 施工质量控制</vt:lpstr>
      <vt:lpstr> 施工质量控制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2024-09-12T00:34:36.699</cp:lastPrinted>
  <dcterms:created xsi:type="dcterms:W3CDTF">2024-09-11T16:34:36Z</dcterms:created>
  <dcterms:modified xsi:type="dcterms:W3CDTF">2024-09-11T16:34:39Z</dcterms:modified>
</cp:coreProperties>
</file>