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EAFF99C-3605-4314-851A-F45E88EA26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E58561-DAE0-4C23-AAFA-53DA5C483A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25D4F97-F957-4896-B382-357B068F84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180EF5D-24CA-49C4-BF61-122640918A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C162983-2761-413A-9209-58A6F45BBB9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A4115CA-35E5-443D-9915-12F3384896A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E6DF527-F652-4517-A4F0-5F67D5F501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47919E-DD07-48CA-98DD-E750A1F6EA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2E0CFB-CA80-422D-9DCD-3EF0762E77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9591C8-8C2E-413D-A662-FF12DA7FA4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D17464-03E1-4DCA-B3C5-78640080EC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5244221244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电力系统灵活性资源评估</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电力系统灵活性资源概述
 灵活性资源分类及特点
 灵活性资源评估指标体系
 灵活性资源评估方法
 实际电力系统灵活性资源评估案例
 灵活性资源评估结果分析
 灵活性资源评估应用建议
 灵活性资源评估展望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电力系统灵活性资源概述</a:t>
            </a:r>
          </a:p>
        </p:txBody>
      </p:sp>
      <p:sp>
        <p:nvSpPr>
          <p:cNvPr id="3" name="Subtitle 2"/>
          <p:cNvSpPr>
            <a:spLocks noGrp="1"/>
          </p:cNvSpPr>
          <p:nvPr>
            <p:ph type="subTitle" idx="1"/>
          </p:nvPr>
        </p:nvSpPr>
        <p:spPr/>
        <p:txBody>
          <a:bodyPr/>
          <a:lstStyle/>
          <a:p>
            <a:r>
              <a:t>电力系统灵活性资源评估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电力系统灵活性资源概述</a:t>
            </a:r>
          </a:p>
        </p:txBody>
      </p:sp>
      <p:sp>
        <p:nvSpPr>
          <p:cNvPr id="3" name="Text Placeholder 2"/>
          <p:cNvSpPr>
            <a:spLocks noGrp="1"/>
          </p:cNvSpPr>
          <p:nvPr>
            <p:ph type="body" idx="1"/>
          </p:nvPr>
        </p:nvSpPr>
        <p:spPr/>
        <p:txBody>
          <a:bodyPr/>
          <a:lstStyle/>
          <a:p>
            <a:r>
              <a:t>电力系统灵活性资源定义及分类</a:t>
            </a:r>
          </a:p>
        </p:txBody>
      </p:sp>
      <p:sp>
        <p:nvSpPr>
          <p:cNvPr id="4" name="Content Placeholder 3"/>
          <p:cNvSpPr>
            <a:spLocks noGrp="1"/>
          </p:cNvSpPr>
          <p:nvPr>
            <p:ph sz="half" idx="2"/>
          </p:nvPr>
        </p:nvSpPr>
        <p:spPr/>
        <p:txBody>
          <a:bodyPr/>
          <a:lstStyle/>
          <a:p>
            <a:r>
              <a:t>1. 电力系统灵活性资源是指能够调节系统电能供需平衡、提高系统运行可靠性和稳定性的资源。</a:t>
            </a:r>
          </a:p>
          <a:p>
            <a:r>
              <a:t>2. 电力系统灵活性资源主要包括可再生能源发电、储能系统、需方响应、分布式能源等。</a:t>
            </a:r>
          </a:p>
          <a:p>
            <a:r>
              <a:t>3. 不同的灵活性资源具有不同的特性和优势，需要根据系统的具体需求进行合理配置和利用。</a:t>
            </a:r>
          </a:p>
        </p:txBody>
      </p:sp>
      <p:sp>
        <p:nvSpPr>
          <p:cNvPr id="5" name="Text Placeholder 4"/>
          <p:cNvSpPr>
            <a:spLocks noGrp="1"/>
          </p:cNvSpPr>
          <p:nvPr>
            <p:ph type="body" idx="3"/>
          </p:nvPr>
        </p:nvSpPr>
        <p:spPr/>
        <p:txBody>
          <a:bodyPr/>
          <a:lstStyle/>
          <a:p>
            <a:r>
              <a:t>电力系统灵活性资源评估方法</a:t>
            </a:r>
          </a:p>
        </p:txBody>
      </p:sp>
      <p:sp>
        <p:nvSpPr>
          <p:cNvPr id="6" name="Content Placeholder 5"/>
          <p:cNvSpPr>
            <a:spLocks noGrp="1"/>
          </p:cNvSpPr>
          <p:nvPr>
            <p:ph sz="half" idx="4"/>
          </p:nvPr>
        </p:nvSpPr>
        <p:spPr/>
        <p:txBody>
          <a:bodyPr/>
          <a:lstStyle/>
          <a:p>
            <a:r>
              <a:t>1. 电力系统灵活性资源评估方法主要包括确定灵活性资源的需求、评价灵活性资源的技术经济指标、分析灵活性资源对系统运行的影响等。</a:t>
            </a:r>
          </a:p>
          <a:p>
            <a:r>
              <a:t>2. 评估灵活性资源的需求需要考虑系统负荷变化、风电光伏发电波动、电网故障等因素。</a:t>
            </a:r>
          </a:p>
          <a:p>
            <a:r>
              <a:t>3. 评价灵活性资源的技术经济指标需要考虑资源的成本、效率、可靠性、环境影响等因素。</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电力系统灵活性资源概述</a:t>
            </a:r>
          </a:p>
        </p:txBody>
      </p:sp>
      <p:sp>
        <p:nvSpPr>
          <p:cNvPr id="3" name="Text Placeholder 2"/>
          <p:cNvSpPr>
            <a:spLocks noGrp="1"/>
          </p:cNvSpPr>
          <p:nvPr>
            <p:ph type="body" idx="1"/>
          </p:nvPr>
        </p:nvSpPr>
        <p:spPr/>
        <p:txBody>
          <a:bodyPr/>
          <a:lstStyle/>
          <a:p>
            <a:r>
              <a:t>电力系统灵活性资源配置策略</a:t>
            </a:r>
          </a:p>
        </p:txBody>
      </p:sp>
      <p:sp>
        <p:nvSpPr>
          <p:cNvPr id="4" name="Content Placeholder 3"/>
          <p:cNvSpPr>
            <a:spLocks noGrp="1"/>
          </p:cNvSpPr>
          <p:nvPr>
            <p:ph sz="half" idx="2"/>
          </p:nvPr>
        </p:nvSpPr>
        <p:spPr/>
        <p:txBody>
          <a:bodyPr/>
          <a:lstStyle/>
          <a:p>
            <a:r>
              <a:t>1. 电力系统灵活性资源配置策略主要包括容量配置、出力调度、储能系统配置等。</a:t>
            </a:r>
          </a:p>
          <a:p>
            <a:r>
              <a:t>2. 容量配置需要考虑系统负荷变化、风电光伏发电波动、电网故障等因素。</a:t>
            </a:r>
          </a:p>
          <a:p>
            <a:r>
              <a:t>3. 出力调度需要考虑系统实时运行情况、灵活性资源的特性、调度成本等因素。</a:t>
            </a:r>
          </a:p>
        </p:txBody>
      </p:sp>
      <p:sp>
        <p:nvSpPr>
          <p:cNvPr id="5" name="Text Placeholder 4"/>
          <p:cNvSpPr>
            <a:spLocks noGrp="1"/>
          </p:cNvSpPr>
          <p:nvPr>
            <p:ph type="body" idx="3"/>
          </p:nvPr>
        </p:nvSpPr>
        <p:spPr/>
        <p:txBody>
          <a:bodyPr/>
          <a:lstStyle/>
          <a:p>
            <a:r>
              <a:t>电力系统灵活性资源市场机制</a:t>
            </a:r>
          </a:p>
        </p:txBody>
      </p:sp>
      <p:sp>
        <p:nvSpPr>
          <p:cNvPr id="6" name="Content Placeholder 5"/>
          <p:cNvSpPr>
            <a:spLocks noGrp="1"/>
          </p:cNvSpPr>
          <p:nvPr>
            <p:ph sz="half" idx="4"/>
          </p:nvPr>
        </p:nvSpPr>
        <p:spPr/>
        <p:txBody>
          <a:bodyPr/>
          <a:lstStyle/>
          <a:p>
            <a:r>
              <a:t>1. 电力系统灵活性资源市场机制是指通过市场机制来配置和交易灵活性资源，从而提高灵活性资源的利用效率。</a:t>
            </a:r>
          </a:p>
          <a:p>
            <a:r>
              <a:t>2. 电力系统灵活性资源市场机制的构建需要考虑资源的特性、交易方式、价格机制等因素。</a:t>
            </a:r>
          </a:p>
          <a:p>
            <a:r>
              <a:t>3. 电力系统灵活性资源市场机制的实施可以有效提高灵活性资源的利用效率，降低电力系统的运行成本。</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电力系统灵活性资源概述</a:t>
            </a:r>
          </a:p>
        </p:txBody>
      </p:sp>
      <p:sp>
        <p:nvSpPr>
          <p:cNvPr id="3" name="Text Placeholder 2"/>
          <p:cNvSpPr>
            <a:spLocks noGrp="1"/>
          </p:cNvSpPr>
          <p:nvPr>
            <p:ph type="body" idx="1"/>
          </p:nvPr>
        </p:nvSpPr>
        <p:spPr/>
        <p:txBody>
          <a:bodyPr/>
          <a:lstStyle/>
          <a:p>
            <a:r>
              <a:t>电力系统灵活性资源前沿技术</a:t>
            </a:r>
          </a:p>
        </p:txBody>
      </p:sp>
      <p:sp>
        <p:nvSpPr>
          <p:cNvPr id="4" name="Content Placeholder 3"/>
          <p:cNvSpPr>
            <a:spLocks noGrp="1"/>
          </p:cNvSpPr>
          <p:nvPr>
            <p:ph sz="half" idx="2"/>
          </p:nvPr>
        </p:nvSpPr>
        <p:spPr/>
        <p:txBody>
          <a:bodyPr/>
          <a:lstStyle/>
          <a:p>
            <a:r>
              <a:t>1. 电力系统灵活性资源前沿技术主要包括分布式能源、储能系统、需方响应等。</a:t>
            </a:r>
          </a:p>
          <a:p>
            <a:r>
              <a:t>2. 分布式能源可以实现就近发电，提高电网的灵活性。</a:t>
            </a:r>
          </a:p>
          <a:p>
            <a:r>
              <a:t>3. 储能系统可以储存电能，在需要时释放电能，提高电网的灵活性。</a:t>
            </a:r>
          </a:p>
        </p:txBody>
      </p:sp>
      <p:sp>
        <p:nvSpPr>
          <p:cNvPr id="5" name="Text Placeholder 4"/>
          <p:cNvSpPr>
            <a:spLocks noGrp="1"/>
          </p:cNvSpPr>
          <p:nvPr>
            <p:ph type="body" idx="3"/>
          </p:nvPr>
        </p:nvSpPr>
        <p:spPr/>
        <p:txBody>
          <a:bodyPr/>
          <a:lstStyle/>
          <a:p>
            <a:r>
              <a:t>电力系统灵活性资源发展趋势</a:t>
            </a:r>
          </a:p>
        </p:txBody>
      </p:sp>
      <p:sp>
        <p:nvSpPr>
          <p:cNvPr id="6" name="Content Placeholder 5"/>
          <p:cNvSpPr>
            <a:spLocks noGrp="1"/>
          </p:cNvSpPr>
          <p:nvPr>
            <p:ph sz="half" idx="4"/>
          </p:nvPr>
        </p:nvSpPr>
        <p:spPr/>
        <p:txBody>
          <a:bodyPr/>
          <a:lstStyle/>
          <a:p>
            <a:r>
              <a:t>1. 电力系统灵活性资源的发展趋势是向分布式、智能化、市场化方向发展。</a:t>
            </a:r>
          </a:p>
          <a:p>
            <a:r>
              <a:t>2. 分布式灵活性资源可以提高电网的灵活性，降低电力系统的运行成本。</a:t>
            </a:r>
          </a:p>
          <a:p>
            <a:r>
              <a:t>3. 智能化灵活性资源可以提高灵活性资源的利用效率，降低电力系统的运行成本。</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灵活性资源分类及特点</a:t>
            </a:r>
          </a:p>
        </p:txBody>
      </p:sp>
      <p:sp>
        <p:nvSpPr>
          <p:cNvPr id="3" name="Subtitle 2"/>
          <p:cNvSpPr>
            <a:spLocks noGrp="1"/>
          </p:cNvSpPr>
          <p:nvPr>
            <p:ph type="subTitle" idx="1"/>
          </p:nvPr>
        </p:nvSpPr>
        <p:spPr/>
        <p:txBody>
          <a:bodyPr/>
          <a:lstStyle/>
          <a:p>
            <a:r>
              <a:t>电力系统灵活性资源评估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灵活性资源分类及特点</a:t>
            </a:r>
          </a:p>
        </p:txBody>
      </p:sp>
      <p:sp>
        <p:nvSpPr>
          <p:cNvPr id="3" name="Text Placeholder 2"/>
          <p:cNvSpPr>
            <a:spLocks noGrp="1"/>
          </p:cNvSpPr>
          <p:nvPr>
            <p:ph type="body" idx="1"/>
          </p:nvPr>
        </p:nvSpPr>
        <p:spPr/>
        <p:txBody>
          <a:bodyPr/>
          <a:lstStyle/>
          <a:p>
            <a:r>
              <a:t>发电侧灵活性资源</a:t>
            </a:r>
          </a:p>
        </p:txBody>
      </p:sp>
      <p:sp>
        <p:nvSpPr>
          <p:cNvPr id="4" name="Content Placeholder 3"/>
          <p:cNvSpPr>
            <a:spLocks noGrp="1"/>
          </p:cNvSpPr>
          <p:nvPr>
            <p:ph sz="half" idx="2"/>
          </p:nvPr>
        </p:nvSpPr>
        <p:spPr/>
        <p:txBody>
          <a:bodyPr/>
          <a:lstStyle/>
          <a:p>
            <a:r>
              <a:t>1. 传统发电资源：包括煤电、水电、核电、气电等，具有稳定性高、可靠性强、可控性好的特点，但灵活调节能力有限。</a:t>
            </a:r>
          </a:p>
          <a:p>
            <a:r>
              <a:t>2. 可再生能源发电资源：包括风电、光伏、生物质发电等，具有清洁环保、低碳减排的特点，但受自然条件影响较大，出力波动性大，灵活性较差。</a:t>
            </a:r>
          </a:p>
          <a:p>
            <a:r>
              <a:t>3. 分布式发电资源：包括分布式光伏、分布式风电、分布式储能等，具有就近发电、清洁小巧、灵活性强等特点，但受安装环境、接入容量等因素制约，总体规模有限。</a:t>
            </a:r>
          </a:p>
        </p:txBody>
      </p:sp>
      <p:sp>
        <p:nvSpPr>
          <p:cNvPr id="5" name="Text Placeholder 4"/>
          <p:cNvSpPr>
            <a:spLocks noGrp="1"/>
          </p:cNvSpPr>
          <p:nvPr>
            <p:ph type="body" idx="3"/>
          </p:nvPr>
        </p:nvSpPr>
        <p:spPr/>
        <p:txBody>
          <a:bodyPr/>
          <a:lstStyle/>
          <a:p>
            <a:r>
              <a:t>储能侧灵活性资源</a:t>
            </a:r>
          </a:p>
        </p:txBody>
      </p:sp>
      <p:sp>
        <p:nvSpPr>
          <p:cNvPr id="6" name="Content Placeholder 5"/>
          <p:cNvSpPr>
            <a:spLocks noGrp="1"/>
          </p:cNvSpPr>
          <p:nvPr>
            <p:ph sz="half" idx="4"/>
          </p:nvPr>
        </p:nvSpPr>
        <p:spPr/>
        <p:txBody>
          <a:bodyPr/>
          <a:lstStyle/>
          <a:p>
            <a:r>
              <a:t>1. 电化学储能：包括锂离子电池、铅酸电池等，具有存储容量大、充放电次数多、效率高等特点，但受成本、寿命等因素影响，应用规模有限。</a:t>
            </a:r>
          </a:p>
          <a:p>
            <a:r>
              <a:t>2. 抽水蓄能：具有装机容量大、调节能力强、响应速度快等特点，但受地理条件、建设周期等因素限制，开发难度较大。</a:t>
            </a:r>
          </a:p>
          <a:p>
            <a:r>
              <a:t>3. 压缩空气储能：具有能量密度高、成本低、运行寿命长等特点，但受能量转换效率、储能规模等因素影响，应用规模有限。</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灵活性资源分类及特点</a:t>
            </a:r>
          </a:p>
        </p:txBody>
      </p:sp>
      <p:sp>
        <p:nvSpPr>
          <p:cNvPr id="3" name="Text Placeholder 2"/>
          <p:cNvSpPr>
            <a:spLocks noGrp="1"/>
          </p:cNvSpPr>
          <p:nvPr>
            <p:ph type="body" idx="1"/>
          </p:nvPr>
        </p:nvSpPr>
        <p:spPr/>
        <p:txBody>
          <a:bodyPr/>
          <a:lstStyle/>
          <a:p>
            <a:r>
              <a:t>负荷侧灵活性资源</a:t>
            </a:r>
          </a:p>
        </p:txBody>
      </p:sp>
      <p:sp>
        <p:nvSpPr>
          <p:cNvPr id="4" name="Content Placeholder 3"/>
          <p:cNvSpPr>
            <a:spLocks noGrp="1"/>
          </p:cNvSpPr>
          <p:nvPr>
            <p:ph sz="half" idx="2"/>
          </p:nvPr>
        </p:nvSpPr>
        <p:spPr/>
        <p:txBody>
          <a:bodyPr/>
          <a:lstStyle/>
          <a:p>
            <a:r>
              <a:t>1. 可控负荷：包括工业负荷、商业负荷、公共设施负荷等，具有可调性强、调节潜力大的特点，但受负荷特性、用户意愿等因素制约，调节能力有限。</a:t>
            </a:r>
          </a:p>
          <a:p>
            <a:r>
              <a:t>2. 储热负荷：包括电热储能、电冷储能等，具有储存容量大、灵活性高、成本低等特点，但受热能存储介质、能量转换效率等因素影响，应用规模有限。</a:t>
            </a:r>
          </a:p>
          <a:p>
            <a:r>
              <a:t>3. 电动汽车：具有电池容量大、可充放电、可移动等特点，但受电池寿命、充电速度、充电设施等因素制约，调节能力有限。</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灵活性资源评估指标体系</a:t>
            </a:r>
          </a:p>
        </p:txBody>
      </p:sp>
      <p:sp>
        <p:nvSpPr>
          <p:cNvPr id="3" name="Subtitle 2"/>
          <p:cNvSpPr>
            <a:spLocks noGrp="1"/>
          </p:cNvSpPr>
          <p:nvPr>
            <p:ph type="subTitle" idx="1"/>
          </p:nvPr>
        </p:nvSpPr>
        <p:spPr/>
        <p:txBody>
          <a:bodyPr/>
          <a:lstStyle/>
          <a:p>
            <a:r>
              <a:t>电力系统灵活性资源评估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灵活性资源评估指标体系</a:t>
            </a:r>
          </a:p>
        </p:txBody>
      </p:sp>
      <p:sp>
        <p:nvSpPr>
          <p:cNvPr id="3" name="Text Placeholder 2"/>
          <p:cNvSpPr>
            <a:spLocks noGrp="1"/>
          </p:cNvSpPr>
          <p:nvPr>
            <p:ph type="body" idx="1"/>
          </p:nvPr>
        </p:nvSpPr>
        <p:spPr/>
        <p:txBody>
          <a:bodyPr/>
          <a:lstStyle/>
          <a:p>
            <a:r>
              <a:t>灵活性资源评估基础指标</a:t>
            </a:r>
          </a:p>
        </p:txBody>
      </p:sp>
      <p:sp>
        <p:nvSpPr>
          <p:cNvPr id="4" name="Content Placeholder 3"/>
          <p:cNvSpPr>
            <a:spLocks noGrp="1"/>
          </p:cNvSpPr>
          <p:nvPr>
            <p:ph sz="half" idx="2"/>
          </p:nvPr>
        </p:nvSpPr>
        <p:spPr/>
        <p:txBody>
          <a:bodyPr/>
          <a:lstStyle/>
          <a:p>
            <a:r>
              <a:t>1. 发电量灵活性指标：包括装机容量、发电小时数、发电功率变化率、发电功率范围等，反映电站的调峰能力和灵活性。</a:t>
            </a:r>
          </a:p>
          <a:p>
            <a:r>
              <a:t>2. 储能容量灵活性指标：包括储能容量、充放电功率、充放电效率、充放电时间等，反映储能设施的储能能力和灵活性。</a:t>
            </a:r>
          </a:p>
          <a:p>
            <a:r>
              <a:t>3. 可控负荷灵活性指标：包括负荷容量、负荷变化率、负荷响应时间等，反映可控负荷对电力系统的响应能力和灵活性。</a:t>
            </a:r>
          </a:p>
        </p:txBody>
      </p:sp>
      <p:sp>
        <p:nvSpPr>
          <p:cNvPr id="5" name="Text Placeholder 4"/>
          <p:cNvSpPr>
            <a:spLocks noGrp="1"/>
          </p:cNvSpPr>
          <p:nvPr>
            <p:ph type="body" idx="3"/>
          </p:nvPr>
        </p:nvSpPr>
        <p:spPr/>
        <p:txBody>
          <a:bodyPr/>
          <a:lstStyle/>
          <a:p>
            <a:r>
              <a:t>灵活性资源评估动态指标</a:t>
            </a:r>
          </a:p>
        </p:txBody>
      </p:sp>
      <p:sp>
        <p:nvSpPr>
          <p:cNvPr id="6" name="Content Placeholder 5"/>
          <p:cNvSpPr>
            <a:spLocks noGrp="1"/>
          </p:cNvSpPr>
          <p:nvPr>
            <p:ph sz="half" idx="4"/>
          </p:nvPr>
        </p:nvSpPr>
        <p:spPr/>
        <p:txBody>
          <a:bodyPr/>
          <a:lstStyle/>
          <a:p>
            <a:r>
              <a:t>1. 频率响应灵活性指标：包括一次调频范围、一次调频响应速度、一次调频响应精度等，反映电站对频率变化的响应能力和灵活性。</a:t>
            </a:r>
          </a:p>
          <a:p>
            <a:r>
              <a:t>2. 电压响应灵活性指标：包括电压调节范围、电压调节响应速度、电压调节响应精度等，反映电站对电压变化的响应能力和灵活性。</a:t>
            </a:r>
          </a:p>
          <a:p>
            <a:r>
              <a:t>3. 功率调节灵活性指标：包括功率调节范围、功率调节响应速度、功率调节响应精度等，反映电站对功率变化的响应能力和灵活性。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灵活性资源评估指标体系</a:t>
            </a:r>
          </a:p>
        </p:txBody>
      </p:sp>
      <p:sp>
        <p:nvSpPr>
          <p:cNvPr id="3" name="Text Placeholder 2"/>
          <p:cNvSpPr>
            <a:spLocks noGrp="1"/>
          </p:cNvSpPr>
          <p:nvPr>
            <p:ph type="body" idx="1"/>
          </p:nvPr>
        </p:nvSpPr>
        <p:spPr/>
        <p:txBody>
          <a:bodyPr/>
          <a:lstStyle/>
          <a:p>
            <a:r>
              <a:t>灵活性资源评估经济指标</a:t>
            </a:r>
          </a:p>
        </p:txBody>
      </p:sp>
      <p:sp>
        <p:nvSpPr>
          <p:cNvPr id="4" name="Content Placeholder 3"/>
          <p:cNvSpPr>
            <a:spLocks noGrp="1"/>
          </p:cNvSpPr>
          <p:nvPr>
            <p:ph sz="half" idx="2"/>
          </p:nvPr>
        </p:nvSpPr>
        <p:spPr/>
        <p:txBody>
          <a:bodyPr/>
          <a:lstStyle/>
          <a:p>
            <a:r>
              <a:t>1. 成本指标：包括投资成本、运行成本、维护成本等，反映灵活性资源的经济性。</a:t>
            </a:r>
          </a:p>
          <a:p>
            <a:r>
              <a:t>2. 收益指标：包括容量电价、电量电价、辅助服务电价等，反映灵活性资源的收益性。</a:t>
            </a:r>
          </a:p>
          <a:p>
            <a:r>
              <a:t>3. 投资回收期指标：反映灵活性资源的投资回收周期，是灵活性资源经济性评价的重要指标。</a:t>
            </a:r>
          </a:p>
        </p:txBody>
      </p:sp>
      <p:sp>
        <p:nvSpPr>
          <p:cNvPr id="5" name="Text Placeholder 4"/>
          <p:cNvSpPr>
            <a:spLocks noGrp="1"/>
          </p:cNvSpPr>
          <p:nvPr>
            <p:ph type="body" idx="3"/>
          </p:nvPr>
        </p:nvSpPr>
        <p:spPr/>
        <p:txBody>
          <a:bodyPr/>
          <a:lstStyle/>
          <a:p>
            <a:r>
              <a:t>灵活性资源评估环境指标</a:t>
            </a:r>
          </a:p>
        </p:txBody>
      </p:sp>
      <p:sp>
        <p:nvSpPr>
          <p:cNvPr id="6" name="Content Placeholder 5"/>
          <p:cNvSpPr>
            <a:spLocks noGrp="1"/>
          </p:cNvSpPr>
          <p:nvPr>
            <p:ph sz="half" idx="4"/>
          </p:nvPr>
        </p:nvSpPr>
        <p:spPr/>
        <p:txBody>
          <a:bodyPr/>
          <a:lstStyle/>
          <a:p>
            <a:r>
              <a:t>1. 二氧化碳排放指标：反映灵活性资源的碳排放量，是灵活性资源环境影响评价的重要指标。</a:t>
            </a:r>
          </a:p>
          <a:p>
            <a:r>
              <a:t>2. 其他污染物排放指标：包括二氧化硫、氮氧化物、颗粒物等，反映灵活性资源对环境的影响。</a:t>
            </a:r>
          </a:p>
          <a:p>
            <a:r>
              <a:t>3. 水资源消耗指标：反映灵活性资源对水资源的消耗量，是灵活性资源环境影响评价的重要指标。</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灵活性资源评估指标体系</a:t>
            </a:r>
          </a:p>
        </p:txBody>
      </p:sp>
      <p:sp>
        <p:nvSpPr>
          <p:cNvPr id="3" name="Text Placeholder 2"/>
          <p:cNvSpPr>
            <a:spLocks noGrp="1"/>
          </p:cNvSpPr>
          <p:nvPr>
            <p:ph type="body" idx="1"/>
          </p:nvPr>
        </p:nvSpPr>
        <p:spPr/>
        <p:txBody>
          <a:bodyPr/>
          <a:lstStyle/>
          <a:p>
            <a:r>
              <a:t>灵活性资源评估综合指标</a:t>
            </a:r>
          </a:p>
        </p:txBody>
      </p:sp>
      <p:sp>
        <p:nvSpPr>
          <p:cNvPr id="4" name="Content Placeholder 3"/>
          <p:cNvSpPr>
            <a:spLocks noGrp="1"/>
          </p:cNvSpPr>
          <p:nvPr>
            <p:ph sz="half" idx="2"/>
          </p:nvPr>
        </p:nvSpPr>
        <p:spPr/>
        <p:txBody>
          <a:bodyPr/>
          <a:lstStyle/>
          <a:p>
            <a:r>
              <a:t>1. 综合灵活性指标：综合考虑灵活性资源的各种评估指标，对灵活性资源的整体灵活性进行评价。</a:t>
            </a:r>
          </a:p>
          <a:p>
            <a:r>
              <a:t>2. 综合经济指标：综合考虑灵活性资源的各种经济指标，对灵活性资源的整体经济性进行评价。</a:t>
            </a:r>
          </a:p>
          <a:p>
            <a:r>
              <a:t>3. 综合环境指标：综合考虑灵活性资源的各种环境指标，对灵活性资源的整体环境影响进行评价。</a:t>
            </a:r>
          </a:p>
        </p:txBody>
      </p:sp>
      <p:sp>
        <p:nvSpPr>
          <p:cNvPr id="5" name="Text Placeholder 4"/>
          <p:cNvSpPr>
            <a:spLocks noGrp="1"/>
          </p:cNvSpPr>
          <p:nvPr>
            <p:ph type="body" idx="3"/>
          </p:nvPr>
        </p:nvSpPr>
        <p:spPr/>
        <p:txBody>
          <a:bodyPr/>
          <a:lstStyle/>
          <a:p>
            <a:r>
              <a:t>灵活性资源评估前沿指标</a:t>
            </a:r>
          </a:p>
        </p:txBody>
      </p:sp>
      <p:sp>
        <p:nvSpPr>
          <p:cNvPr id="6" name="Content Placeholder 5"/>
          <p:cNvSpPr>
            <a:spLocks noGrp="1"/>
          </p:cNvSpPr>
          <p:nvPr>
            <p:ph sz="half" idx="4"/>
          </p:nvPr>
        </p:nvSpPr>
        <p:spPr/>
        <p:txBody>
          <a:bodyPr/>
          <a:lstStyle/>
          <a:p>
            <a:r>
              <a:t>1. 数字化灵活性指标：利用数字化技术对灵活性资源进行评估，提高灵活性资源评估的准确性和及时性。</a:t>
            </a:r>
          </a:p>
          <a:p>
            <a:r>
              <a:t>2. 智能化灵活性指标：利用人工智能技术对灵活性资源进行评估，实现灵活性资源评估的自动化和智能化。</a:t>
            </a:r>
          </a:p>
          <a:p>
            <a:r>
              <a:t>3. 区块链灵活性指标：利用区块链技术对灵活性资源进行评估，确保灵活性资源评估的安全性、透明性和可追溯性。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灵活性资源评估方法</a:t>
            </a:r>
          </a:p>
        </p:txBody>
      </p:sp>
      <p:sp>
        <p:nvSpPr>
          <p:cNvPr id="3" name="Subtitle 2"/>
          <p:cNvSpPr>
            <a:spLocks noGrp="1"/>
          </p:cNvSpPr>
          <p:nvPr>
            <p:ph type="subTitle" idx="1"/>
          </p:nvPr>
        </p:nvSpPr>
        <p:spPr/>
        <p:txBody>
          <a:bodyPr/>
          <a:lstStyle/>
          <a:p>
            <a:r>
              <a:t>电力系统灵活性资源评估</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灵活性资源评估方法</a:t>
            </a:r>
          </a:p>
        </p:txBody>
      </p:sp>
      <p:sp>
        <p:nvSpPr>
          <p:cNvPr id="3" name="Content Placeholder 2"/>
          <p:cNvSpPr>
            <a:spLocks noGrp="1"/>
          </p:cNvSpPr>
          <p:nvPr>
            <p:ph sz="half" idx="2"/>
          </p:nvPr>
        </p:nvSpPr>
        <p:spPr/>
        <p:txBody>
          <a:bodyPr/>
          <a:lstStyle/>
          <a:p>
            <a:r>
              <a:t>1. 提出了一种基于多指标决策分析的灵活性资源评估框架，该框架将灵活性资源分为物理灵活性、经济灵活性、环境灵活性三个维度。</a:t>
            </a:r>
          </a:p>
          <a:p>
            <a:r>
              <a:t>2. 在物理灵活性维度，考虑了灵活性资源的出力范围、爬坡能力、响应速度等指标；在经济灵活性维度，考虑了灵活性资源的成本、运行费用、维护费用等指标；在环境灵活性维度，考虑了灵活性资源的碳排放、污染物排放等指标。</a:t>
            </a:r>
          </a:p>
          <a:p>
            <a:r>
              <a:t>3. 基于层次分析法，确定了各评价指标的权重，并采用综合评价法计算灵活性资源的综合评分。</a:t>
            </a:r>
          </a:p>
        </p:txBody>
      </p:sp>
      <p:sp>
        <p:nvSpPr>
          <p:cNvPr id="4" name="Text Placeholder 3"/>
          <p:cNvSpPr>
            <a:spLocks noGrp="1"/>
          </p:cNvSpPr>
          <p:nvPr>
            <p:ph type="body" idx="3"/>
          </p:nvPr>
        </p:nvSpPr>
        <p:spPr/>
        <p:txBody>
          <a:bodyPr/>
          <a:lstStyle/>
          <a:p>
            <a:r>
              <a:t>灵活性资源评估方法</a:t>
            </a:r>
          </a:p>
        </p:txBody>
      </p:sp>
      <p:sp>
        <p:nvSpPr>
          <p:cNvPr id="5" name="Content Placeholder 4"/>
          <p:cNvSpPr>
            <a:spLocks noGrp="1"/>
          </p:cNvSpPr>
          <p:nvPr>
            <p:ph sz="half" idx="4"/>
          </p:nvPr>
        </p:nvSpPr>
        <p:spPr/>
        <p:txBody>
          <a:bodyPr/>
          <a:lstStyle/>
          <a:p>
            <a:r>
              <a:t>1. 提出了一种基于模糊综合评价法的灵活性资源评估方法，该方法将灵活性资源分为物理灵活性、经济灵活性、环境灵活性三个维度，并在每个维度下设置了多个评价指标。</a:t>
            </a:r>
          </a:p>
          <a:p>
            <a:r>
              <a:t>2. 采用模糊综合评价法，将各评价指标的模糊值转化为综合评价值，并根据综合评价值对灵活性资源进行排序。</a:t>
            </a:r>
          </a:p>
          <a:p>
            <a:r>
              <a:t>3. 该方法可以有效地评价灵电力系统灵活性资源的可利用性、经济性和环境友好性。</a:t>
            </a:r>
          </a:p>
        </p:txBody>
      </p:sp>
      <p:sp>
        <p:nvSpPr>
          <p:cNvPr id="6" name="Text Placeholder 5"/>
          <p:cNvSpPr>
            <a:spLocks noGrp="1"/>
          </p:cNvSpPr>
          <p:nvPr>
            <p:ph type="body" idx="1"/>
          </p:nvPr>
        </p:nvSpPr>
        <p:spPr/>
        <p:txBody>
          <a:bodyPr/>
          <a:lstStyle/>
          <a:p>
            <a:r>
              <a:t>灵活性资源评估框架:</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灵活性资源评估方法</a:t>
            </a:r>
          </a:p>
        </p:txBody>
      </p:sp>
      <p:sp>
        <p:nvSpPr>
          <p:cNvPr id="3" name="Text Placeholder 2"/>
          <p:cNvSpPr>
            <a:spLocks noGrp="1"/>
          </p:cNvSpPr>
          <p:nvPr>
            <p:ph type="body" idx="1"/>
          </p:nvPr>
        </p:nvSpPr>
        <p:spPr/>
        <p:txBody>
          <a:bodyPr/>
          <a:lstStyle/>
          <a:p>
            <a:r>
              <a:t>灵活性资源动态评估</a:t>
            </a:r>
          </a:p>
        </p:txBody>
      </p:sp>
      <p:sp>
        <p:nvSpPr>
          <p:cNvPr id="4" name="Content Placeholder 3"/>
          <p:cNvSpPr>
            <a:spLocks noGrp="1"/>
          </p:cNvSpPr>
          <p:nvPr>
            <p:ph sz="half" idx="2"/>
          </p:nvPr>
        </p:nvSpPr>
        <p:spPr/>
        <p:txBody>
          <a:bodyPr/>
          <a:lstStyle/>
          <a:p>
            <a:r>
              <a:t>1. 提出了一种基于数据驱动的灵活性资源动态评估方法，该方法可以实时评估灵活性资源的出力、爬坡能力、响应速度等指标。</a:t>
            </a:r>
          </a:p>
          <a:p>
            <a:r>
              <a:t>2. 该方法将灵活性资源的运行数据作为输入，并采用机器学习算法对数据进行建模，从而得到灵活性资源的动态评估模型。</a:t>
            </a:r>
          </a:p>
          <a:p>
            <a:r>
              <a:t>3. 该方法可以为电力系统调度人员提供实时评估灵活性资源状态的信息，并帮助调度人员优化电力系统的调度方案。</a:t>
            </a:r>
          </a:p>
        </p:txBody>
      </p:sp>
      <p:sp>
        <p:nvSpPr>
          <p:cNvPr id="5" name="Text Placeholder 4"/>
          <p:cNvSpPr>
            <a:spLocks noGrp="1"/>
          </p:cNvSpPr>
          <p:nvPr>
            <p:ph type="body" idx="3"/>
          </p:nvPr>
        </p:nvSpPr>
        <p:spPr/>
        <p:txBody>
          <a:bodyPr/>
          <a:lstStyle/>
          <a:p>
            <a:r>
              <a:t>灵活性资源价值评估</a:t>
            </a:r>
          </a:p>
        </p:txBody>
      </p:sp>
      <p:sp>
        <p:nvSpPr>
          <p:cNvPr id="6" name="Content Placeholder 5"/>
          <p:cNvSpPr>
            <a:spLocks noGrp="1"/>
          </p:cNvSpPr>
          <p:nvPr>
            <p:ph sz="half" idx="4"/>
          </p:nvPr>
        </p:nvSpPr>
        <p:spPr/>
        <p:txBody>
          <a:bodyPr/>
          <a:lstStyle/>
          <a:p>
            <a:r>
              <a:t>1. 提出了一种基于电力系统运行模型的灵活性资源价值评估方法，该方法可以评估灵活性资源对电力系统安全、稳定、经济运行的贡献。</a:t>
            </a:r>
          </a:p>
          <a:p>
            <a:r>
              <a:t>2. 该方法将灵活性资源的特性及其对电力系统运行的影响作为输入，并采用电力系统运行模型来模拟灵活性资源的运行情况。</a:t>
            </a:r>
          </a:p>
          <a:p>
            <a:r>
              <a:t>3. 基于电力系统运行模型的模拟结果，可以评估灵活性资源对电力系统安全、稳定、经济运行的贡献，并据此确定灵活性资源的价值。</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https://d.book118.com/715244221244011122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电力系统灵活性资源概述</vt:lpstr>
      <vt:lpstr> 电力系统灵活性资源概述</vt:lpstr>
      <vt:lpstr> 电力系统灵活性资源概述</vt:lpstr>
      <vt:lpstr> 电力系统灵活性资源概述</vt:lpstr>
      <vt:lpstr> 灵活性资源分类及特点</vt:lpstr>
      <vt:lpstr> 灵活性资源分类及特点</vt:lpstr>
      <vt:lpstr> 灵活性资源分类及特点</vt:lpstr>
      <vt:lpstr> 灵活性资源评估指标体系</vt:lpstr>
      <vt:lpstr> 灵活性资源评估指标体系</vt:lpstr>
      <vt:lpstr> 灵活性资源评估指标体系</vt:lpstr>
      <vt:lpstr> 灵活性资源评估指标体系</vt:lpstr>
      <vt:lpstr> 灵活性资源评估方法</vt:lpstr>
      <vt:lpstr> 灵活性资源评估方法</vt:lpstr>
      <vt:lpstr> 灵活性资源评估方法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2024-09-26T07:07:32.430</cp:lastPrinted>
  <dcterms:created xsi:type="dcterms:W3CDTF">2024-09-25T23:07:32Z</dcterms:created>
  <dcterms:modified xsi:type="dcterms:W3CDTF">2024-09-25T23:07:34Z</dcterms:modified>
</cp:coreProperties>
</file>