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4E34A81A-5980-440B-A29E-D60E8C73D0C2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5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6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8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9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1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2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4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5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7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8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0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1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BEDC0F-B99F-47B2-862B-7EFDAC4451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798C5A-2313-4154-B6AD-522A020810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67059F-72A7-4A12-A237-4BE7DA2E85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EC7851-B50F-4D10-B8F3-62C02E2B66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E37AD63-867E-4BA6-9698-A2EB5CDA88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71D4BD2-2A5A-4E3D-88A8-6A0EFB9486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0C6A5C2-FECB-420D-A6C6-0D2310AA02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AAC6DB-38B3-4A17-BC16-51E089DA24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093CFD-6322-4708-97AB-530361F50F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508F9C-1BAC-423D-A2B7-BC505F67F9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CAAC16-7E62-429A-9C1D-D4446EE7B6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A548CB56-E3D4-4C45-A839-5F8DD92A6E21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55E7B8B4-2196-4FFD-BEB4-9225E38A3D71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5302004013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任意多边形: 形状 18"/>
          <p:cNvSpPr/>
          <p:nvPr/>
        </p:nvSpPr>
        <p:spPr>
          <a:xfrm>
            <a:off x="6073920" y="-2743200"/>
            <a:ext cx="7200720" cy="7200720"/>
          </a:xfrm>
          <a:custGeom>
            <a:gdLst>
              <a:gd name="textAreaLeft" fmla="*/ 0 w 7200720"/>
              <a:gd name="textAreaRight" fmla="*/ 7201080 w 7200720"/>
              <a:gd name="textAreaTop" fmla="*/ 0 h 7200720"/>
              <a:gd name="textAreaBottom" fmla="*/ 7201080 h 72007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73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售后服务绩效考核实操及应用技巧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4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5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汇报人：魏老师                                              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任意多边形: 形状 15"/>
          <p:cNvSpPr/>
          <p:nvPr/>
        </p:nvSpPr>
        <p:spPr>
          <a:xfrm>
            <a:off x="-2549520" y="2349360"/>
            <a:ext cx="7200720" cy="7200720"/>
          </a:xfrm>
          <a:custGeom>
            <a:gdLst>
              <a:gd name="textAreaLeft" fmla="*/ 0 w 7200720"/>
              <a:gd name="textAreaRight" fmla="*/ 7201080 w 7200720"/>
              <a:gd name="textAreaTop" fmla="*/ 0 h 7200720"/>
              <a:gd name="textAreaBottom" fmla="*/ 7201080 h 72007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77" name="任意多边形: 形状 16"/>
          <p:cNvSpPr/>
          <p:nvPr/>
        </p:nvSpPr>
        <p:spPr>
          <a:xfrm>
            <a:off x="10299600" y="-1333440"/>
            <a:ext cx="3784320" cy="3784320"/>
          </a:xfrm>
          <a:custGeom>
            <a:gdLst>
              <a:gd name="textAreaLeft" fmla="*/ 0 w 3784320"/>
              <a:gd name="textAreaRight" fmla="*/ 3784680 w 3784320"/>
              <a:gd name="textAreaTop" fmla="*/ 0 h 3784320"/>
              <a:gd name="textAreaBottom" fmla="*/ 3784680 h 37843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0E3754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78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售后服务绩效考核的重要性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售后服务绩效考核的实操方法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售后服务绩效考核的应用技巧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售后服务绩效考核的案例分析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售后服务绩效考核的未来发展趋势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任意多边形: 形状 46"/>
          <p:cNvSpPr/>
          <p:nvPr/>
        </p:nvSpPr>
        <p:spPr>
          <a:xfrm>
            <a:off x="-398520" y="-2743200"/>
            <a:ext cx="7200720" cy="7200720"/>
          </a:xfrm>
          <a:custGeom>
            <a:gdLst>
              <a:gd name="textAreaLeft" fmla="*/ 0 w 7200720"/>
              <a:gd name="textAreaRight" fmla="*/ 7201080 w 7200720"/>
              <a:gd name="textAreaTop" fmla="*/ 0 h 7200720"/>
              <a:gd name="textAreaBottom" fmla="*/ 7201080 h 72007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8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售后服务绩效考核的重要性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CD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85" name="title"/>
          <p:cNvSpPr/>
          <p:nvPr/>
        </p:nvSpPr>
        <p:spPr>
          <a:xfrm>
            <a:off x="263520" y="980280"/>
            <a:ext cx="3102840" cy="1235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为什么需要考核售后服务绩效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"/>
          <p:cNvSpPr/>
          <p:nvPr/>
        </p:nvSpPr>
        <p:spPr>
          <a:xfrm>
            <a:off x="689760" y="2841480"/>
            <a:ext cx="2280600" cy="2329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售后服务在企业中扮演着至关重要的角色，维护客户关系、提升品牌形象都离不开良好的售后服务。通过绩效考核，可以激励员工提供更专业、更高效的服务，提升客户满意度，增强客户黏性。同时，考核结果还能帮助企业发现问题和短板，及时进行调整和改进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8" name="任意多边形: 形状 3"/>
          <p:cNvSpPr/>
          <p:nvPr/>
        </p:nvSpPr>
        <p:spPr>
          <a:xfrm>
            <a:off x="5425560" y="4414680"/>
            <a:ext cx="1340640" cy="1340640"/>
          </a:xfrm>
          <a:custGeom>
            <a:gdLst>
              <a:gd name="textAreaLeft" fmla="*/ 0 w 1340640"/>
              <a:gd name="textAreaRight" fmla="*/ 1341000 w 1340640"/>
              <a:gd name="textAreaTop" fmla="*/ 0 h 1340640"/>
              <a:gd name="textAreaBottom" fmla="*/ 1341000 h 13406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9" name="平行四边形 8"/>
          <p:cNvSpPr/>
          <p:nvPr/>
        </p:nvSpPr>
        <p:spPr>
          <a:xfrm>
            <a:off x="7625880" y="0"/>
            <a:ext cx="2914200" cy="6857640"/>
          </a:xfrm>
          <a:prstGeom prst="parallelogram">
            <a:avLst>
              <a:gd name="adj" fmla="val 6185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0" name="任意多边形: 形状 7"/>
          <p:cNvSpPr/>
          <p:nvPr/>
        </p:nvSpPr>
        <p:spPr>
          <a:xfrm>
            <a:off x="9192960" y="1080720"/>
            <a:ext cx="4168440" cy="4168440"/>
          </a:xfrm>
          <a:custGeom>
            <a:gdLst>
              <a:gd name="textAreaLeft" fmla="*/ 0 w 4168440"/>
              <a:gd name="textAreaRight" fmla="*/ 4168800 w 4168440"/>
              <a:gd name="textAreaTop" fmla="*/ 0 h 4168440"/>
              <a:gd name="textAreaBottom" fmla="*/ 4168800 h 41684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任意多边形: 形状 7"/>
          <p:cNvSpPr/>
          <p:nvPr/>
        </p:nvSpPr>
        <p:spPr>
          <a:xfrm>
            <a:off x="1636920" y="1780560"/>
            <a:ext cx="8917920" cy="8917920"/>
          </a:xfrm>
          <a:custGeom>
            <a:gdLst>
              <a:gd name="textAreaLeft" fmla="*/ 0 w 8917920"/>
              <a:gd name="textAreaRight" fmla="*/ 8918280 w 8917920"/>
              <a:gd name="textAreaTop" fmla="*/ 0 h 8917920"/>
              <a:gd name="textAreaBottom" fmla="*/ 8918280 h 89179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售后服务绩效考核的目的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3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提高员工专业素养、服务态度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评估员工的服务水平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满足客户需求、提升品牌忠诚度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提高客户满意度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提高服务效率、体验优化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完善售后服务流程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与竞争对手更有效竞争、赢得市场份额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提高企业的竞争力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1" name="矩形 9"/>
          <p:cNvSpPr/>
          <p:nvPr/>
        </p:nvSpPr>
        <p:spPr>
          <a:xfrm>
            <a:off x="0" y="0"/>
            <a:ext cx="12191760" cy="6857640"/>
          </a:xfrm>
          <a:custGeom>
            <a:gdLst>
              <a:gd name="textAreaLeft" fmla="*/ 0 w 12191760"/>
              <a:gd name="textAreaRight" fmla="*/ 12192120 w 12191760"/>
              <a:gd name="textAreaTop" fmla="*/ 0 h 6857640"/>
              <a:gd name="textAreaBottom" fmla="*/ 6858000 h 6857640"/>
            </a:gdLst>
            <a:rect l="textAreaLeft" t="textAreaTop" r="textAreaRight" b="textAreaBottom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cubicBezTo>
                  <a:pt x="12189041" y="1025371"/>
                  <a:pt x="12186081" y="2050741"/>
                  <a:pt x="12183122" y="3076112"/>
                </a:cubicBez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售后服务绩效考核的指标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及时响应和解决客户投诉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客户投诉处理时效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通过调查客户满意度来衡量服务质量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客户满意度调查结果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9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解决客户问题的成功率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问题解决率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椭圆 1"/>
          <p:cNvSpPr/>
          <p:nvPr/>
        </p:nvSpPr>
        <p:spPr>
          <a:xfrm>
            <a:off x="669240" y="47948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13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建立完善的考核体系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制定科学的考核流程和评定方法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16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定期进行绩效评估和反馈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周期性地评估绩效，给予及时反馈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19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根据评估结果制定改进计划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根据评估结果制定具体的改进措施和计划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如何进行售后服务绩效考核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23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设立明确的考核指标和标准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明确衡量员工表现的指标和达成标准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CD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content"/>
          <p:cNvSpPr/>
          <p:nvPr/>
        </p:nvSpPr>
        <p:spPr>
          <a:xfrm>
            <a:off x="246960" y="1633320"/>
            <a:ext cx="5336640" cy="3968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售后服务绩效考核是企业提升服务质量和客户满意度的重要手段，对于维护企业形象、提高市场竞争力有着不可替代的作用。通过合理设定考核指标和标准，建立科学的考核体系，企业可以有效评估售后服务表现，及时发现问题并进行优化，从而实现服务的持续改进和发展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任意多边形: 形状 3"/>
          <p:cNvSpPr/>
          <p:nvPr/>
        </p:nvSpPr>
        <p:spPr>
          <a:xfrm>
            <a:off x="5425560" y="4414680"/>
            <a:ext cx="1340640" cy="1340640"/>
          </a:xfrm>
          <a:custGeom>
            <a:gdLst>
              <a:gd name="textAreaLeft" fmla="*/ 0 w 1340640"/>
              <a:gd name="textAreaRight" fmla="*/ 1341000 w 1340640"/>
              <a:gd name="textAreaTop" fmla="*/ 0 h 1340640"/>
              <a:gd name="textAreaBottom" fmla="*/ 1341000 h 13406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8" name="平行四边形 1"/>
          <p:cNvSpPr/>
          <p:nvPr/>
        </p:nvSpPr>
        <p:spPr>
          <a:xfrm>
            <a:off x="7625880" y="0"/>
            <a:ext cx="2914200" cy="6857640"/>
          </a:xfrm>
          <a:prstGeom prst="parallelogram">
            <a:avLst>
              <a:gd name="adj" fmla="val 6185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9" name="任意多边形: 形状 7"/>
          <p:cNvSpPr/>
          <p:nvPr/>
        </p:nvSpPr>
        <p:spPr>
          <a:xfrm>
            <a:off x="9192960" y="1080720"/>
            <a:ext cx="4168440" cy="4168440"/>
          </a:xfrm>
          <a:custGeom>
            <a:gdLst>
              <a:gd name="textAreaLeft" fmla="*/ 0 w 4168440"/>
              <a:gd name="textAreaRight" fmla="*/ 4168800 w 4168440"/>
              <a:gd name="textAreaTop" fmla="*/ 0 h 4168440"/>
              <a:gd name="textAreaBottom" fmla="*/ 4168800 h 41684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0" name="任意多边形: 形状 46"/>
          <p:cNvSpPr/>
          <p:nvPr/>
        </p:nvSpPr>
        <p:spPr>
          <a:xfrm>
            <a:off x="-398520" y="-2743200"/>
            <a:ext cx="7200720" cy="7200720"/>
          </a:xfrm>
          <a:custGeom>
            <a:gdLst>
              <a:gd name="textAreaLeft" fmla="*/ 0 w 7200720"/>
              <a:gd name="textAreaRight" fmla="*/ 7201080 w 7200720"/>
              <a:gd name="textAreaTop" fmla="*/ 0 h 7200720"/>
              <a:gd name="textAreaBottom" fmla="*/ 7201080 h 72007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3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3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售后服务绩效考核的实操方法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CD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35" name="title"/>
          <p:cNvSpPr/>
          <p:nvPr/>
        </p:nvSpPr>
        <p:spPr>
          <a:xfrm>
            <a:off x="263520" y="980280"/>
            <a:ext cx="3102840" cy="1235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设定合理的售后服务绩效指标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"/>
          <p:cNvSpPr/>
          <p:nvPr/>
        </p:nvSpPr>
        <p:spPr>
          <a:xfrm>
            <a:off x="689760" y="2841480"/>
            <a:ext cx="2280600" cy="2329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设定合理的售后服务绩效指标对于评估员工绩效至关重要。在与客户沟通的过程中，了解他们的关注点可以帮助我们制定出更加贴合实际需求的指标。同时，为了避免过于苛刻的指标导致员工的失望和挫败，应该根据企业的实际情况来设定可衡量的指标，考虑到员工的实际工作量和能力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8" name="任意多边形: 形状 3"/>
          <p:cNvSpPr/>
          <p:nvPr/>
        </p:nvSpPr>
        <p:spPr>
          <a:xfrm>
            <a:off x="5425560" y="4414680"/>
            <a:ext cx="1340640" cy="1340640"/>
          </a:xfrm>
          <a:custGeom>
            <a:gdLst>
              <a:gd name="textAreaLeft" fmla="*/ 0 w 1340640"/>
              <a:gd name="textAreaRight" fmla="*/ 1341000 w 1340640"/>
              <a:gd name="textAreaTop" fmla="*/ 0 h 1340640"/>
              <a:gd name="textAreaBottom" fmla="*/ 1341000 h 13406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9" name="平行四边形 8"/>
          <p:cNvSpPr/>
          <p:nvPr/>
        </p:nvSpPr>
        <p:spPr>
          <a:xfrm>
            <a:off x="7625880" y="0"/>
            <a:ext cx="2914200" cy="6857640"/>
          </a:xfrm>
          <a:prstGeom prst="parallelogram">
            <a:avLst>
              <a:gd name="adj" fmla="val 6185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0" name="任意多边形: 形状 7"/>
          <p:cNvSpPr/>
          <p:nvPr/>
        </p:nvSpPr>
        <p:spPr>
          <a:xfrm>
            <a:off x="9192960" y="1080720"/>
            <a:ext cx="4168440" cy="4168440"/>
          </a:xfrm>
          <a:custGeom>
            <a:gdLst>
              <a:gd name="textAreaLeft" fmla="*/ 0 w 4168440"/>
              <a:gd name="textAreaRight" fmla="*/ 4168800 w 4168440"/>
              <a:gd name="textAreaTop" fmla="*/ 0 h 4168440"/>
              <a:gd name="textAreaBottom" fmla="*/ 4168800 h 41684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1" name="任意多边形: 形状 7"/>
          <p:cNvSpPr/>
          <p:nvPr/>
        </p:nvSpPr>
        <p:spPr>
          <a:xfrm>
            <a:off x="1636920" y="1780560"/>
            <a:ext cx="8917920" cy="8917920"/>
          </a:xfrm>
          <a:custGeom>
            <a:gdLst>
              <a:gd name="textAreaLeft" fmla="*/ 0 w 8917920"/>
              <a:gd name="textAreaRight" fmla="*/ 8918280 w 8917920"/>
              <a:gd name="textAreaTop" fmla="*/ 0 h 8917920"/>
              <a:gd name="textAreaBottom" fmla="*/ 8918280 h 89179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数据化售后服务绩效考核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3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客户反馈、投诉处理时间等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收集相关数据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发现问题和趋势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制定数据分析方法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做出决策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利用数据评估员工绩效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1" name="矩形 9"/>
          <p:cNvSpPr/>
          <p:nvPr/>
        </p:nvSpPr>
        <p:spPr>
          <a:xfrm>
            <a:off x="0" y="0"/>
            <a:ext cx="12191760" cy="6857640"/>
          </a:xfrm>
          <a:custGeom>
            <a:gdLst>
              <a:gd name="textAreaLeft" fmla="*/ 0 w 12191760"/>
              <a:gd name="textAreaRight" fmla="*/ 12192120 w 12191760"/>
              <a:gd name="textAreaTop" fmla="*/ 0 h 6857640"/>
              <a:gd name="textAreaBottom" fmla="*/ 6858000 h 6857640"/>
            </a:gdLst>
            <a:rect l="textAreaLeft" t="textAreaTop" r="textAreaRight" b="textAreaBottom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cubicBezTo>
                  <a:pt x="12189041" y="1025371"/>
                  <a:pt x="12186081" y="2050741"/>
                  <a:pt x="12183122" y="3076112"/>
                </a:cubicBez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5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制定有效的激励措施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3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激励员工提高服务水平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奖惩分明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6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激发员工工作动力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建立绩效考核与薪酬挂钩的机制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9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鼓励员工积极参与售后服务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设立奖励机制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椭圆 1"/>
          <p:cNvSpPr/>
          <p:nvPr/>
        </p:nvSpPr>
        <p:spPr>
          <a:xfrm>
            <a:off x="669240" y="47948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63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根据评估结果调整考核标准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根据评估结果对考核标准进行调整，不断优化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66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鼓励员工提出改进建议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鼓励员工参与并提出改进建议，推动售后服务绩效的持续改进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69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持续改进售后服务绩效考核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73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定期评估考核指标的有效性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定期评估所设定的考核指标，确保其有效性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CD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6" name="content"/>
          <p:cNvSpPr/>
          <p:nvPr/>
        </p:nvSpPr>
        <p:spPr>
          <a:xfrm>
            <a:off x="246960" y="1633320"/>
            <a:ext cx="5336640" cy="3968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售后服务绩效考核不仅仅是一个评估员工表现的工具，更是一个推动服务质量提升的动力。通过科学合理的指标设定，数据化的考核方式以及有效的激励措施，企业可以不断改善售后服务质量，提升客户满意度，并实现持续发展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任意多边形: 形状 3"/>
          <p:cNvSpPr/>
          <p:nvPr/>
        </p:nvSpPr>
        <p:spPr>
          <a:xfrm>
            <a:off x="5425560" y="4414680"/>
            <a:ext cx="1340640" cy="1340640"/>
          </a:xfrm>
          <a:custGeom>
            <a:gdLst>
              <a:gd name="textAreaLeft" fmla="*/ 0 w 1340640"/>
              <a:gd name="textAreaRight" fmla="*/ 1341000 w 1340640"/>
              <a:gd name="textAreaTop" fmla="*/ 0 h 1340640"/>
              <a:gd name="textAreaBottom" fmla="*/ 1341000 h 13406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8" name="平行四边形 1"/>
          <p:cNvSpPr/>
          <p:nvPr/>
        </p:nvSpPr>
        <p:spPr>
          <a:xfrm>
            <a:off x="7625880" y="0"/>
            <a:ext cx="2914200" cy="6857640"/>
          </a:xfrm>
          <a:prstGeom prst="parallelogram">
            <a:avLst>
              <a:gd name="adj" fmla="val 6185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9" name="任意多边形: 形状 7"/>
          <p:cNvSpPr/>
          <p:nvPr/>
        </p:nvSpPr>
        <p:spPr>
          <a:xfrm>
            <a:off x="9192960" y="1080720"/>
            <a:ext cx="4168440" cy="4168440"/>
          </a:xfrm>
          <a:custGeom>
            <a:gdLst>
              <a:gd name="textAreaLeft" fmla="*/ 0 w 4168440"/>
              <a:gd name="textAreaRight" fmla="*/ 4168800 w 4168440"/>
              <a:gd name="textAreaTop" fmla="*/ 0 h 4168440"/>
              <a:gd name="textAreaBottom" fmla="*/ 4168800 h 41684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0" name="任意多边形: 形状 46"/>
          <p:cNvSpPr/>
          <p:nvPr/>
        </p:nvSpPr>
        <p:spPr>
          <a:xfrm>
            <a:off x="-398520" y="-2743200"/>
            <a:ext cx="7200720" cy="7200720"/>
          </a:xfrm>
          <a:custGeom>
            <a:gdLst>
              <a:gd name="textAreaLeft" fmla="*/ 0 w 7200720"/>
              <a:gd name="textAreaRight" fmla="*/ 7201080 w 7200720"/>
              <a:gd name="textAreaTop" fmla="*/ 0 h 7200720"/>
              <a:gd name="textAreaBottom" fmla="*/ 7201080 h 72007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8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8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售后服务绩效考核的应用技巧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CD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85" name="title"/>
          <p:cNvSpPr/>
          <p:nvPr/>
        </p:nvSpPr>
        <p:spPr>
          <a:xfrm>
            <a:off x="263520" y="980280"/>
            <a:ext cx="3102840" cy="1235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售后服务绩效考核的软件工具应用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"/>
          <p:cNvSpPr/>
          <p:nvPr/>
        </p:nvSpPr>
        <p:spPr>
          <a:xfrm>
            <a:off x="689760" y="2841480"/>
            <a:ext cx="2280600" cy="2329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售后服务绩效考核中，使用客户关系管理软件进行数据管理是非常重要的。此外，还可以利用售后服务绩效考核的自动化工具来提高工作效率。另外，数据分析软件的应用可以帮助分析售后服务绩效数据，为业务决策提供支持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8" name="任意多边形: 形状 3"/>
          <p:cNvSpPr/>
          <p:nvPr/>
        </p:nvSpPr>
        <p:spPr>
          <a:xfrm>
            <a:off x="5425560" y="4414680"/>
            <a:ext cx="1340640" cy="1340640"/>
          </a:xfrm>
          <a:custGeom>
            <a:gdLst>
              <a:gd name="textAreaLeft" fmla="*/ 0 w 1340640"/>
              <a:gd name="textAreaRight" fmla="*/ 1341000 w 1340640"/>
              <a:gd name="textAreaTop" fmla="*/ 0 h 1340640"/>
              <a:gd name="textAreaBottom" fmla="*/ 1341000 h 13406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9" name="平行四边形 8"/>
          <p:cNvSpPr/>
          <p:nvPr/>
        </p:nvSpPr>
        <p:spPr>
          <a:xfrm>
            <a:off x="7625880" y="0"/>
            <a:ext cx="2914200" cy="6857640"/>
          </a:xfrm>
          <a:prstGeom prst="parallelogram">
            <a:avLst>
              <a:gd name="adj" fmla="val 6185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0" name="任意多边形: 形状 7"/>
          <p:cNvSpPr/>
          <p:nvPr/>
        </p:nvSpPr>
        <p:spPr>
          <a:xfrm>
            <a:off x="9192960" y="1080720"/>
            <a:ext cx="4168440" cy="4168440"/>
          </a:xfrm>
          <a:custGeom>
            <a:gdLst>
              <a:gd name="textAreaLeft" fmla="*/ 0 w 4168440"/>
              <a:gd name="textAreaRight" fmla="*/ 4168800 w 4168440"/>
              <a:gd name="textAreaTop" fmla="*/ 0 h 4168440"/>
              <a:gd name="textAreaBottom" fmla="*/ 4168800 h 41684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1" name="任意多边形: 形状 7"/>
          <p:cNvSpPr/>
          <p:nvPr/>
        </p:nvSpPr>
        <p:spPr>
          <a:xfrm>
            <a:off x="1636920" y="1780560"/>
            <a:ext cx="8917920" cy="8917920"/>
          </a:xfrm>
          <a:custGeom>
            <a:gdLst>
              <a:gd name="textAreaLeft" fmla="*/ 0 w 8917920"/>
              <a:gd name="textAreaRight" fmla="*/ 8918280 w 8917920"/>
              <a:gd name="textAreaTop" fmla="*/ 0 h 8917920"/>
              <a:gd name="textAreaBottom" fmla="*/ 8918280 h 89179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售后服务绩效考核的员工培训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3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培训计划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提升员工的服务意识和技能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过程优化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售后服务流程的培训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技能提升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专业知识的培训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1" name="矩形 9"/>
          <p:cNvSpPr/>
          <p:nvPr/>
        </p:nvSpPr>
        <p:spPr>
          <a:xfrm>
            <a:off x="0" y="0"/>
            <a:ext cx="12191760" cy="6857640"/>
          </a:xfrm>
          <a:custGeom>
            <a:gdLst>
              <a:gd name="textAreaLeft" fmla="*/ 0 w 12191760"/>
              <a:gd name="textAreaRight" fmla="*/ 12192120 w 12191760"/>
              <a:gd name="textAreaTop" fmla="*/ 0 h 6857640"/>
              <a:gd name="textAreaBottom" fmla="*/ 6858000 h 6857640"/>
            </a:gdLst>
            <a:rect l="textAreaLeft" t="textAreaTop" r="textAreaRight" b="textAreaBottom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cubicBezTo>
                  <a:pt x="12189041" y="1025371"/>
                  <a:pt x="12186081" y="2050741"/>
                  <a:pt x="12183122" y="3076112"/>
                </a:cubicBez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0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利用科技手段提高售后服务绩效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3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引入人工智能技术，提高售后服务效率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6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移动化售后服务，提供更便捷的服务方式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9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使用大数据分析，优化售后服务流程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椭圆 1"/>
          <p:cNvSpPr/>
          <p:nvPr/>
        </p:nvSpPr>
        <p:spPr>
          <a:xfrm>
            <a:off x="669240" y="47948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13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客户反馈改进售后服务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持续改善服务质量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快速响应客户需求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16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与客户建立合作关系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7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定期沟通互动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提供个性化服务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19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0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售后服务绩效考核与客户关系管理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23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建立客户数据库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4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跟踪客户反馈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维护客户联系信息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https://d.book118.com/715302004013011130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120</Paragraphs>
  <Slides>20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售后服务绩效考核实操及应用技巧</vt:lpstr>
      <vt:lpstr>目录</vt:lpstr>
      <vt:lpstr>第1章 售后服务绩效考核的重要性</vt:lpstr>
      <vt:lpstr> </vt:lpstr>
      <vt:lpstr>售后服务绩效考核的目的</vt:lpstr>
      <vt:lpstr>售后服务绩效考核的指标</vt:lpstr>
      <vt:lpstr>如何进行售后服务绩效考核</vt:lpstr>
      <vt:lpstr>总结</vt:lpstr>
      <vt:lpstr>第2章 售后服务绩效考核的实操方法</vt:lpstr>
      <vt:lpstr> </vt:lpstr>
      <vt:lpstr>数据化售后服务绩效考核</vt:lpstr>
      <vt:lpstr>制定有效的激励措施</vt:lpstr>
      <vt:lpstr>持续改进售后服务绩效考核</vt:lpstr>
      <vt:lpstr>总结</vt:lpstr>
      <vt:lpstr>第3章 售后服务绩效考核的应用技巧</vt:lpstr>
      <vt:lpstr> </vt:lpstr>
      <vt:lpstr>售后服务绩效考核的员工培训</vt:lpstr>
      <vt:lpstr>利用科技手段提高售后服务绩效</vt:lpstr>
      <vt:lpstr>售后服务绩效考核与客户关系管理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2024-09-29T14:29:00.475</cp:lastPrinted>
  <dcterms:created xsi:type="dcterms:W3CDTF">2024-09-29T06:29:00Z</dcterms:created>
  <dcterms:modified xsi:type="dcterms:W3CDTF">2024-09-29T06:29:02Z</dcterms:modified>
</cp:coreProperties>
</file>