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5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30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93D4FE-8DD8-4463-BBED-E1E0E0622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C4457-A0B7-4A0A-846D-42ADF6BA3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8C19BA-5BEE-4300-8FE5-E39D7858D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949958-F00B-4909-8FE2-9FC0D4B6D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B44DF2-02D2-4C2A-8FFF-C01B1D62B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DA5231-9E4A-4A53-B126-E7B241155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137ADB-5563-498E-B61C-CD1425984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0C9048-5571-4F68-A290-F3BF4BCF8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5B9DA5-50B2-4636-A1B3-2B6DF511D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5D270B-0A94-45B2-BAB7-AE7942908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520EE7-DA3F-4B79-ADA7-2EBC9C7D1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568" r:id="rId2"/>
    <p:sldLayoutId id="2147486569" r:id="rId3"/>
    <p:sldLayoutId id="2147486570" r:id="rId4"/>
    <p:sldLayoutId id="2147486571" r:id="rId5"/>
    <p:sldLayoutId id="2147486572" r:id="rId6"/>
    <p:sldLayoutId id="2147486573" r:id="rId7"/>
    <p:sldLayoutId id="2147486574" r:id="rId8"/>
    <p:sldLayoutId id="2147486575" r:id="rId9"/>
    <p:sldLayoutId id="2147486576" r:id="rId10"/>
    <p:sldLayoutId id="214748657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17" Type="http://schemas.openxmlformats.org/officeDocument/2006/relationships/tags" Target="../tags/tag181.xml" /><Relationship Id="rId18" Type="http://schemas.openxmlformats.org/officeDocument/2006/relationships/tags" Target="../tags/tag182.xml" /><Relationship Id="rId19" Type="http://schemas.openxmlformats.org/officeDocument/2006/relationships/tags" Target="../tags/tag183.xml" /><Relationship Id="rId2" Type="http://schemas.openxmlformats.org/officeDocument/2006/relationships/tags" Target="../tags/tag166.xml" /><Relationship Id="rId20" Type="http://schemas.openxmlformats.org/officeDocument/2006/relationships/tags" Target="../tags/tag184.xml" /><Relationship Id="rId21" Type="http://schemas.openxmlformats.org/officeDocument/2006/relationships/tags" Target="../tags/tag185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18" Type="http://schemas.openxmlformats.org/officeDocument/2006/relationships/tags" Target="../tags/tag214.xml" /><Relationship Id="rId19" Type="http://schemas.openxmlformats.org/officeDocument/2006/relationships/tags" Target="../tags/tag215.xml" /><Relationship Id="rId2" Type="http://schemas.openxmlformats.org/officeDocument/2006/relationships/tags" Target="../tags/tag198.xml" /><Relationship Id="rId20" Type="http://schemas.openxmlformats.org/officeDocument/2006/relationships/tags" Target="../tags/tag216.xml" /><Relationship Id="rId21" Type="http://schemas.openxmlformats.org/officeDocument/2006/relationships/tags" Target="../tags/tag217.xml" /><Relationship Id="rId22" Type="http://schemas.openxmlformats.org/officeDocument/2006/relationships/tags" Target="../tags/tag218.xml" /><Relationship Id="rId23" Type="http://schemas.openxmlformats.org/officeDocument/2006/relationships/tags" Target="../tags/tag219.xml" /><Relationship Id="rId24" Type="http://schemas.openxmlformats.org/officeDocument/2006/relationships/tags" Target="../tags/tag220.xml" /><Relationship Id="rId25" Type="http://schemas.openxmlformats.org/officeDocument/2006/relationships/tags" Target="../tags/tag221.xml" /><Relationship Id="rId26" Type="http://schemas.openxmlformats.org/officeDocument/2006/relationships/tags" Target="../tags/tag222.xml" /><Relationship Id="rId27" Type="http://schemas.openxmlformats.org/officeDocument/2006/relationships/tags" Target="../tags/tag223.xml" /><Relationship Id="rId28" Type="http://schemas.openxmlformats.org/officeDocument/2006/relationships/tags" Target="../tags/tag224.xml" /><Relationship Id="rId29" Type="http://schemas.openxmlformats.org/officeDocument/2006/relationships/tags" Target="../tags/tag225.xml" /><Relationship Id="rId3" Type="http://schemas.openxmlformats.org/officeDocument/2006/relationships/tags" Target="../tags/tag199.xml" /><Relationship Id="rId30" Type="http://schemas.openxmlformats.org/officeDocument/2006/relationships/tags" Target="../tags/tag226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32202123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>
            <a:normAutofit fontScale="93704"/>
          </a:bodyPr>
          <a:lstStyle/>
          <a:p>
            <a:r>
              <a:rPr lang="zh-CN" altLang="en-US"/>
              <a:t>2023年平台研发工程师年度总结及下一年展望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2023年工作总结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项目复盘与优化建议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下一年度工作展望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个人能力提升计划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总结与致谢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完成项目及主要成果</a:t>
            </a:r>
            <a:endParaRPr lang="zh-CN" altLang="en-US"/>
          </a:p>
        </p:txBody>
      </p:sp>
      <p:sp>
        <p:nvSpPr>
          <p:cNvPr id="104890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0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0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完成了A项目的开发，实现了关键功能模块的优化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1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参与了B项目的迭代开发，提高了产品性能和用户体验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1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独立承担了C项目的开发任务，按时交付并获得客户好评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2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在D项目中担任核心开发人员，主导了多个技术难点的攻克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遇到的问题及解决方案</a:t>
            </a:r>
            <a:endParaRPr lang="zh-CN" altLang="en-US"/>
          </a:p>
        </p:txBody>
      </p:sp>
      <p:sp>
        <p:nvSpPr>
          <p:cNvPr id="1048962" name="矩形 4"/>
          <p:cNvSpPr/>
          <p:nvPr>
            <p:custDataLst>
              <p:tags r:id="rId2"/>
            </p:custDataLst>
          </p:nvPr>
        </p:nvSpPr>
        <p:spPr>
          <a:xfrm>
            <a:off x="3556957" y="1364400"/>
            <a:ext cx="5078751" cy="481386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正文"/>
          <p:cNvSpPr txBox="1"/>
          <p:nvPr>
            <p:custDataLst>
              <p:tags r:id="rId3"/>
            </p:custDataLst>
          </p:nvPr>
        </p:nvSpPr>
        <p:spPr>
          <a:xfrm>
            <a:off x="4063435" y="2061888"/>
            <a:ext cx="2875142" cy="5623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30000"/>
              </a:lnSpc>
              <a:buClr>
                <a:srgbClr val="376FFF"/>
              </a:buClr>
              <a:buSzPct val="80000"/>
              <a:buFontTx/>
            </a:pPr>
            <a:r>
              <a:rPr lang="zh-CN" altLang="en-US" sz="1200" spc="150">
                <a:solidFill>
                  <a:schemeClr val="bg1"/>
                </a:solidFill>
                <a:latin typeface="+mn-ea"/>
                <a:sym typeface="+mn-ea"/>
              </a:rPr>
              <a:t>解决方案：优化开发流程，提高开发效率</a:t>
            </a:r>
            <a:endParaRPr lang="zh-CN" altLang="en-US" sz="1200" spc="150">
              <a:solidFill>
                <a:schemeClr val="bg1"/>
              </a:solidFill>
              <a:latin typeface="+mn-ea"/>
              <a:sym typeface="+mn-ea"/>
            </a:endParaRPr>
          </a:p>
        </p:txBody>
      </p:sp>
      <p:sp>
        <p:nvSpPr>
          <p:cNvPr id="1048966" name="标题"/>
          <p:cNvSpPr txBox="1"/>
          <p:nvPr>
            <p:custDataLst>
              <p:tags r:id="rId4"/>
            </p:custDataLst>
          </p:nvPr>
        </p:nvSpPr>
        <p:spPr>
          <a:xfrm>
            <a:off x="4063435" y="1678536"/>
            <a:ext cx="2875142" cy="372038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rmAutofit fontScale="6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sz="1600" b="1" spc="300">
                <a:solidFill>
                  <a:schemeClr val="bg1"/>
                </a:solidFill>
                <a:latin typeface="+mj-ea"/>
                <a:ea typeface="+mj-ea"/>
                <a:sym typeface="+mn-ea"/>
              </a:rPr>
              <a:t>遇到的问题：项目进度延期 解决方案：优化开发流程，提高开发效率</a:t>
            </a:r>
            <a:endParaRPr lang="zh-CN" altLang="en-US" sz="1600" b="1" spc="300">
              <a:solidFill>
                <a:schemeClr val="bg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8968" name="正文"/>
          <p:cNvSpPr txBox="1"/>
          <p:nvPr>
            <p:custDataLst>
              <p:tags r:id="rId5"/>
            </p:custDataLst>
          </p:nvPr>
        </p:nvSpPr>
        <p:spPr>
          <a:xfrm>
            <a:off x="4063435" y="3160032"/>
            <a:ext cx="2875142" cy="5623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30000"/>
              </a:lnSpc>
              <a:buClr>
                <a:srgbClr val="376FFF"/>
              </a:buClr>
              <a:buSzPct val="80000"/>
              <a:buFontTx/>
            </a:pPr>
            <a:r>
              <a:rPr lang="zh-CN" altLang="en-US" sz="1200" spc="150">
                <a:solidFill>
                  <a:schemeClr val="bg1"/>
                </a:solidFill>
                <a:latin typeface="+mn-ea"/>
                <a:sym typeface="+mn-ea"/>
              </a:rPr>
              <a:t>解决方案：加强代码审查，提高代码质量</a:t>
            </a:r>
            <a:endParaRPr lang="zh-CN" altLang="en-US" sz="1200" spc="150">
              <a:solidFill>
                <a:schemeClr val="bg1"/>
              </a:solidFill>
              <a:latin typeface="+mn-ea"/>
              <a:sym typeface="+mn-ea"/>
            </a:endParaRPr>
          </a:p>
        </p:txBody>
      </p:sp>
      <p:sp>
        <p:nvSpPr>
          <p:cNvPr id="1048970" name="标题"/>
          <p:cNvSpPr txBox="1"/>
          <p:nvPr>
            <p:custDataLst>
              <p:tags r:id="rId6"/>
            </p:custDataLst>
          </p:nvPr>
        </p:nvSpPr>
        <p:spPr>
          <a:xfrm>
            <a:off x="4063435" y="2776680"/>
            <a:ext cx="2875142" cy="372038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rmAutofit fontScale="6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sz="1600" b="1" spc="300">
                <a:solidFill>
                  <a:schemeClr val="bg1"/>
                </a:solidFill>
                <a:latin typeface="+mj-ea"/>
                <a:ea typeface="+mj-ea"/>
                <a:sym typeface="+mn-ea"/>
              </a:rPr>
              <a:t>遇到的问题：代码质量不达标 解决方案：加强代码审查，提高代码质量</a:t>
            </a:r>
            <a:endParaRPr lang="zh-CN" altLang="en-US" sz="1600" b="1" spc="300">
              <a:solidFill>
                <a:schemeClr val="bg1"/>
              </a:solidFill>
              <a:latin typeface="+mj-ea"/>
              <a:ea typeface="+mj-ea"/>
              <a:sym typeface="+mn-ea"/>
            </a:endParaRPr>
          </a:p>
        </p:txBody>
      </p:sp>
      <p:cxnSp>
        <p:nvCxnSpPr>
          <p:cNvPr id="3145741" name="直接连接符 6"/>
          <p:cNvCxnSpPr/>
          <p:nvPr>
            <p:custDataLst>
              <p:tags r:id="rId7"/>
            </p:custDataLst>
          </p:nvPr>
        </p:nvCxnSpPr>
        <p:spPr>
          <a:xfrm>
            <a:off x="4070756" y="2686832"/>
            <a:ext cx="2838537" cy="0"/>
          </a:xfrm>
          <a:prstGeom prst="line">
            <a:avLst/>
          </a:prstGeom>
          <a:ln w="3175">
            <a:solidFill>
              <a:schemeClr val="bg1">
                <a:alpha val="9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972" name="正文"/>
          <p:cNvSpPr txBox="1"/>
          <p:nvPr>
            <p:custDataLst>
              <p:tags r:id="rId8"/>
            </p:custDataLst>
          </p:nvPr>
        </p:nvSpPr>
        <p:spPr>
          <a:xfrm>
            <a:off x="4063435" y="4258177"/>
            <a:ext cx="2875142" cy="5623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30000"/>
              </a:lnSpc>
              <a:buClr>
                <a:srgbClr val="376FFF"/>
              </a:buClr>
              <a:buSzPct val="80000"/>
              <a:buFontTx/>
            </a:pPr>
            <a:r>
              <a:rPr lang="zh-CN" altLang="en-US" sz="1200" spc="150">
                <a:solidFill>
                  <a:schemeClr val="bg1"/>
                </a:solidFill>
                <a:latin typeface="+mn-ea"/>
                <a:sym typeface="+mn-ea"/>
              </a:rPr>
              <a:t>解决方案：加强沟通与协作，建立有效的沟通机制</a:t>
            </a:r>
            <a:endParaRPr lang="zh-CN" altLang="en-US" sz="1200" spc="150">
              <a:solidFill>
                <a:schemeClr val="bg1"/>
              </a:solidFill>
              <a:latin typeface="+mn-ea"/>
              <a:sym typeface="+mn-ea"/>
            </a:endParaRPr>
          </a:p>
        </p:txBody>
      </p:sp>
      <p:sp>
        <p:nvSpPr>
          <p:cNvPr id="1048974" name="标题"/>
          <p:cNvSpPr txBox="1"/>
          <p:nvPr>
            <p:custDataLst>
              <p:tags r:id="rId9"/>
            </p:custDataLst>
          </p:nvPr>
        </p:nvSpPr>
        <p:spPr>
          <a:xfrm>
            <a:off x="4063435" y="3874825"/>
            <a:ext cx="2875142" cy="372038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sz="1000" b="1" spc="300">
                <a:solidFill>
                  <a:schemeClr val="bg1"/>
                </a:solidFill>
                <a:latin typeface="+mj-ea"/>
                <a:ea typeface="+mj-ea"/>
                <a:sym typeface="+mn-ea"/>
              </a:rPr>
              <a:t>遇到的问题：团队协作不顺畅 解决方案：加强沟通与协作，建立有效的沟通机制</a:t>
            </a:r>
            <a:endParaRPr lang="zh-CN" altLang="en-US" sz="1000" b="1" spc="300">
              <a:solidFill>
                <a:schemeClr val="bg1"/>
              </a:solidFill>
              <a:latin typeface="+mj-ea"/>
              <a:ea typeface="+mj-ea"/>
              <a:sym typeface="+mn-ea"/>
            </a:endParaRPr>
          </a:p>
        </p:txBody>
      </p:sp>
      <p:cxnSp>
        <p:nvCxnSpPr>
          <p:cNvPr id="3145743" name="直接连接符 11"/>
          <p:cNvCxnSpPr/>
          <p:nvPr>
            <p:custDataLst>
              <p:tags r:id="rId10"/>
            </p:custDataLst>
          </p:nvPr>
        </p:nvCxnSpPr>
        <p:spPr>
          <a:xfrm>
            <a:off x="4070756" y="3784976"/>
            <a:ext cx="2838537" cy="0"/>
          </a:xfrm>
          <a:prstGeom prst="line">
            <a:avLst/>
          </a:prstGeom>
          <a:ln w="3175">
            <a:solidFill>
              <a:schemeClr val="bg1">
                <a:alpha val="9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976" name="正文"/>
          <p:cNvSpPr txBox="1"/>
          <p:nvPr>
            <p:custDataLst>
              <p:tags r:id="rId11"/>
            </p:custDataLst>
          </p:nvPr>
        </p:nvSpPr>
        <p:spPr>
          <a:xfrm>
            <a:off x="4063435" y="5356321"/>
            <a:ext cx="2875142" cy="5623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30000"/>
              </a:lnSpc>
              <a:buClr>
                <a:srgbClr val="376FFF"/>
              </a:buClr>
              <a:buSzPct val="80000"/>
              <a:buFontTx/>
            </a:pPr>
            <a:r>
              <a:rPr lang="zh-CN" altLang="en-US" sz="1200" spc="150">
                <a:solidFill>
                  <a:schemeClr val="bg1"/>
                </a:solidFill>
                <a:latin typeface="+mn-ea"/>
                <a:sym typeface="+mn-ea"/>
              </a:rPr>
              <a:t>解决方案：积极寻求解决方案，借助团队力量攻克难题</a:t>
            </a:r>
            <a:endParaRPr lang="zh-CN" altLang="en-US" sz="1200" spc="150">
              <a:solidFill>
                <a:schemeClr val="bg1"/>
              </a:solidFill>
              <a:latin typeface="+mn-ea"/>
              <a:sym typeface="+mn-ea"/>
            </a:endParaRPr>
          </a:p>
        </p:txBody>
      </p:sp>
      <p:sp>
        <p:nvSpPr>
          <p:cNvPr id="1048978" name="标题"/>
          <p:cNvSpPr txBox="1"/>
          <p:nvPr>
            <p:custDataLst>
              <p:tags r:id="rId12"/>
            </p:custDataLst>
          </p:nvPr>
        </p:nvSpPr>
        <p:spPr>
          <a:xfrm>
            <a:off x="4063435" y="4972969"/>
            <a:ext cx="2875142" cy="372038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sz="1000" b="1" spc="300">
                <a:solidFill>
                  <a:schemeClr val="bg1"/>
                </a:solidFill>
                <a:latin typeface="+mj-ea"/>
                <a:ea typeface="+mj-ea"/>
                <a:sym typeface="+mn-ea"/>
              </a:rPr>
              <a:t>遇到的问题：技术难题难以解决 解决方案：积极寻求解决方案，借助团队力量攻克难题</a:t>
            </a:r>
            <a:endParaRPr lang="zh-CN" altLang="en-US" sz="1000" b="1" spc="300">
              <a:solidFill>
                <a:schemeClr val="bg1"/>
              </a:solidFill>
              <a:latin typeface="+mj-ea"/>
              <a:ea typeface="+mj-ea"/>
              <a:sym typeface="+mn-ea"/>
            </a:endParaRPr>
          </a:p>
        </p:txBody>
      </p:sp>
      <p:cxnSp>
        <p:nvCxnSpPr>
          <p:cNvPr id="3145745" name="直接连接符 14"/>
          <p:cNvCxnSpPr/>
          <p:nvPr>
            <p:custDataLst>
              <p:tags r:id="rId13"/>
            </p:custDataLst>
          </p:nvPr>
        </p:nvCxnSpPr>
        <p:spPr>
          <a:xfrm>
            <a:off x="4070756" y="4883121"/>
            <a:ext cx="2838537" cy="0"/>
          </a:xfrm>
          <a:prstGeom prst="line">
            <a:avLst/>
          </a:prstGeom>
          <a:ln w="3175">
            <a:solidFill>
              <a:schemeClr val="bg1">
                <a:alpha val="9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团队合作与个人贡献</a:t>
            </a:r>
            <a:endParaRPr lang="zh-CN" altLang="en-US"/>
          </a:p>
        </p:txBody>
      </p:sp>
      <p:sp>
        <p:nvSpPr>
          <p:cNvPr id="104901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1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2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沟通协调：有效沟通协调，确保团队工作顺利进行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3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解决问题：遇到问题时积极寻找解决方案，为团队排忧解难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3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团队合作：与团队成员紧密合作，共同完成项目任务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3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个人贡献：在项目中发挥个人专长，为团队做出重要贡献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经验教训与成长</a:t>
            </a:r>
            <a:endParaRPr lang="zh-CN" altLang="en-US"/>
          </a:p>
        </p:txBody>
      </p:sp>
      <p:sp>
        <p:nvSpPr>
          <p:cNvPr id="1049072" name="矩形 3"/>
          <p:cNvSpPr/>
          <p:nvPr>
            <p:custDataLst>
              <p:tags r:id="rId2"/>
            </p:custDataLst>
          </p:nvPr>
        </p:nvSpPr>
        <p:spPr>
          <a:xfrm>
            <a:off x="1391850" y="2152542"/>
            <a:ext cx="9961766" cy="148059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矩形 13"/>
          <p:cNvSpPr/>
          <p:nvPr>
            <p:custDataLst>
              <p:tags r:id="rId3"/>
            </p:custDataLst>
          </p:nvPr>
        </p:nvSpPr>
        <p:spPr>
          <a:xfrm>
            <a:off x="838200" y="2152542"/>
            <a:ext cx="270160" cy="148059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文本框 4"/>
          <p:cNvSpPr txBox="1"/>
          <p:nvPr>
            <p:custDataLst>
              <p:tags r:id="rId4"/>
            </p:custDataLst>
          </p:nvPr>
        </p:nvSpPr>
        <p:spPr>
          <a:xfrm>
            <a:off x="1678048" y="2280019"/>
            <a:ext cx="9531658" cy="12248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经验教训：在项目开发过程中遇到的问题和困难，以及如何解决的经验和教训。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矩形 39"/>
          <p:cNvSpPr/>
          <p:nvPr>
            <p:custDataLst>
              <p:tags r:id="rId5"/>
            </p:custDataLst>
          </p:nvPr>
        </p:nvSpPr>
        <p:spPr>
          <a:xfrm>
            <a:off x="1391850" y="3909725"/>
            <a:ext cx="9961766" cy="148059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矩形 5"/>
          <p:cNvSpPr/>
          <p:nvPr>
            <p:custDataLst>
              <p:tags r:id="rId6"/>
            </p:custDataLst>
          </p:nvPr>
        </p:nvSpPr>
        <p:spPr>
          <a:xfrm>
            <a:off x="838200" y="3909725"/>
            <a:ext cx="270160" cy="148059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文本框 41"/>
          <p:cNvSpPr txBox="1"/>
          <p:nvPr>
            <p:custDataLst>
              <p:tags r:id="rId7"/>
            </p:custDataLst>
          </p:nvPr>
        </p:nvSpPr>
        <p:spPr>
          <a:xfrm>
            <a:off x="1678048" y="4037827"/>
            <a:ext cx="9531658" cy="12248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成长：在工作中不断学习和成长的过程，包括技能提升、团队协作能力等方面的进步。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项目复盘与优化建议</a:t>
            </a:r>
            <a:endParaRPr lang="zh-CN" altLang="en-US"/>
          </a:p>
        </p:txBody>
      </p:sp>
      <p:sp>
        <p:nvSpPr>
          <p:cNvPr id="104911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已完成项目的复盘分析</a:t>
            </a:r>
            <a:endParaRPr lang="zh-CN" altLang="en-US"/>
          </a:p>
        </p:txBody>
      </p:sp>
      <p:sp>
        <p:nvSpPr>
          <p:cNvPr id="104917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已完成项目的概述和背景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项目目标和实际成果的对比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项目过程中的问题和挑战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已完成项目的收获和教训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优化建议与改进措施</a:t>
            </a:r>
            <a:endParaRPr lang="zh-CN" altLang="en-US"/>
          </a:p>
        </p:txBody>
      </p:sp>
      <p:sp>
        <p:nvSpPr>
          <p:cNvPr id="104922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针对项目复盘中的问题，提出具体的优化建议和改进措施。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针对项目复盘中的不足之处，提出相应的改进方案和实施计划。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4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针对项目复盘中的亮点，总结经验，提炼出可复制的优秀实践方案。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结合项目实际情况，提出切实可行的技术方案和实施计划。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提升团队协作效率的方法</a:t>
            </a:r>
            <a:endParaRPr lang="zh-CN" altLang="en-US"/>
          </a:p>
        </p:txBody>
      </p:sp>
      <p:sp>
        <p:nvSpPr>
          <p:cNvPr id="104930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0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1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合理分配任务和资源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2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鼓励团队成员积极参与和贡献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2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建立清晰的目标和计划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2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优化沟通渠道和流程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3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提高个人技能和知识储备的途径</a:t>
            </a:r>
            <a:endParaRPr lang="zh-CN" altLang="en-US"/>
          </a:p>
        </p:txBody>
      </p:sp>
      <p:sp>
        <p:nvSpPr>
          <p:cNvPr id="104936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持续学习：不断吸收新知识，掌握新技能，提升个人能力。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交流分享：与同行交流心得体会，分享经验教训，共同成长进步。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参加培训：参加专业培训课程，系统学习知识和技能，提高专业素养。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实践锻炼：通过实际项目锻炼，将理论知识转化为实际操作能力。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下一年度工作展望</a:t>
            </a:r>
            <a:endParaRPr lang="zh-CN" altLang="en-US"/>
          </a:p>
        </p:txBody>
      </p:sp>
      <p:sp>
        <p:nvSpPr>
          <p:cNvPr id="104943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https://d.book118.com/715322021230011100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361.6499938964844,&quot;width&quot;:381.54998779296875}"/>
  <p:tag name="KSO_WM_TAG_VERSION" val="3.0"/>
  <p:tag name="KSO_WM_TEMPLATE_CATEGORY" val="diagram"/>
  <p:tag name="KSO_WM_TEMPLATE_INDEX" val="2023125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256_3*l_i*1_1"/>
  <p:tag name="KSO_WM_UNIT_INDEX" val="1_1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361.6499938964844,&quot;width&quot;:381.54998779296875}"/>
  <p:tag name="KSO_WM_TAG_VERSION" val="3.0"/>
  <p:tag name="KSO_WM_TEMPLATE_CATEGORY" val="diagram"/>
  <p:tag name="KSO_WM_TEMPLATE_INDEX" val="20231256"/>
  <p:tag name="KSO_WM_UNIT_COMPATIBLE" val="0"/>
  <p:tag name="KSO_WM_UNIT_DIAGRAM_ISNUMVISUAL" val="0"/>
  <p:tag name="KSO_WM_UNIT_DIAGRAM_ISREFERUNIT" val="0"/>
  <p:tag name="KSO_WM_UNIT_HIGHLIGHT" val="0"/>
  <p:tag name="KSO_WM_UNIT_ID" val="diagram20231256_3*l_h_f*1_1_1"/>
  <p:tag name="KSO_WM_UNIT_INDEX" val="1_1_1"/>
  <p:tag name="KSO_WM_UNIT_LAYERLEVEL" val="1_1_1"/>
  <p:tag name="KSO_WM_UNIT_NOCLEAR" val="0"/>
  <p:tag name="KSO_WM_UNIT_PRESET_TEXT" val="单击添加文本具体内容，简要地阐述您的观点。单击添加文本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361.6499938964844,&quot;width&quot;:381.54998779296875}"/>
  <p:tag name="KSO_WM_TAG_VERSION" val="3.0"/>
  <p:tag name="KSO_WM_TEMPLATE_CATEGORY" val="diagram"/>
  <p:tag name="KSO_WM_TEMPLATE_INDEX" val="20231256"/>
  <p:tag name="KSO_WM_UNIT_COMPATIBLE" val="0"/>
  <p:tag name="KSO_WM_UNIT_DIAGRAM_ISNUMVISUAL" val="0"/>
  <p:tag name="KSO_WM_UNIT_DIAGRAM_ISREFERUNIT" val="0"/>
  <p:tag name="KSO_WM_UNIT_HIGHLIGHT" val="0"/>
  <p:tag name="KSO_WM_UNIT_ID" val="diagram2023125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361.6499938964844,&quot;width&quot;:381.54998779296875}"/>
  <p:tag name="KSO_WM_TAG_VERSION" val="3.0"/>
  <p:tag name="KSO_WM_TEMPLATE_CATEGORY" val="diagram"/>
  <p:tag name="KSO_WM_TEMPLATE_INDEX" val="20231256"/>
  <p:tag name="KSO_WM_UNIT_COMPATIBLE" val="0"/>
  <p:tag name="KSO_WM_UNIT_DIAGRAM_ISNUMVISUAL" val="0"/>
  <p:tag name="KSO_WM_UNIT_DIAGRAM_ISREFERUNIT" val="0"/>
  <p:tag name="KSO_WM_UNIT_HIGHLIGHT" val="0"/>
  <p:tag name="KSO_WM_UNIT_ID" val="diagram20231256_3*l_h_f*1_2_1"/>
  <p:tag name="KSO_WM_UNIT_INDEX" val="1_2_1"/>
  <p:tag name="KSO_WM_UNIT_LAYERLEVEL" val="1_1_1"/>
  <p:tag name="KSO_WM_UNIT_NOCLEAR" val="0"/>
  <p:tag name="KSO_WM_UNIT_PRESET_TEXT" val="单击添加文本具体内容，简要地阐述您的观点。单击添加文本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361.6499938964844,&quot;width&quot;:381.54998779296875}"/>
  <p:tag name="KSO_WM_TAG_VERSION" val="3.0"/>
  <p:tag name="KSO_WM_TEMPLATE_CATEGORY" val="diagram"/>
  <p:tag name="KSO_WM_TEMPLATE_INDEX" val="20231256"/>
  <p:tag name="KSO_WM_UNIT_COMPATIBLE" val="0"/>
  <p:tag name="KSO_WM_UNIT_DIAGRAM_ISNUMVISUAL" val="0"/>
  <p:tag name="KSO_WM_UNIT_DIAGRAM_ISREFERUNIT" val="0"/>
  <p:tag name="KSO_WM_UNIT_HIGHLIGHT" val="0"/>
  <p:tag name="KSO_WM_UNIT_ID" val="diagram2023125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4,&quot;transparency&quot;:0.05000000074505806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361.6499938964844,&quot;width&quot;:381.54998779296875}"/>
  <p:tag name="KSO_WM_TAG_VERSION" val="3.0"/>
  <p:tag name="KSO_WM_TEMPLATE_CATEGORY" val="diagram"/>
  <p:tag name="KSO_WM_TEMPLATE_INDEX" val="20231256"/>
  <p:tag name="KSO_WM_UNIT_COMPATIBLE" val="0"/>
  <p:tag name="KSO_WM_UNIT_DIAGRAM_ISNUMVISUAL" val="0"/>
  <p:tag name="KSO_WM_UNIT_DIAGRAM_ISREFERUNIT" val="0"/>
  <p:tag name="KSO_WM_UNIT_HIGHLIGHT" val="0"/>
  <p:tag name="KSO_WM_UNIT_ID" val="diagram20231256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361.6499938964844,&quot;width&quot;:381.54998779296875}"/>
  <p:tag name="KSO_WM_TAG_VERSION" val="3.0"/>
  <p:tag name="KSO_WM_TEMPLATE_CATEGORY" val="diagram"/>
  <p:tag name="KSO_WM_TEMPLATE_INDEX" val="20231256"/>
  <p:tag name="KSO_WM_UNIT_COMPATIBLE" val="0"/>
  <p:tag name="KSO_WM_UNIT_DIAGRAM_ISNUMVISUAL" val="0"/>
  <p:tag name="KSO_WM_UNIT_DIAGRAM_ISREFERUNIT" val="0"/>
  <p:tag name="KSO_WM_UNIT_HIGHLIGHT" val="0"/>
  <p:tag name="KSO_WM_UNIT_ID" val="diagram20231256_3*l_h_f*1_3_1"/>
  <p:tag name="KSO_WM_UNIT_INDEX" val="1_3_1"/>
  <p:tag name="KSO_WM_UNIT_LAYERLEVEL" val="1_1_1"/>
  <p:tag name="KSO_WM_UNIT_NOCLEAR" val="0"/>
  <p:tag name="KSO_WM_UNIT_PRESET_TEXT" val="单击添加文本具体内容，简要地阐述您的观点。单击添加文本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361.6499938964844,&quot;width&quot;:381.54998779296875}"/>
  <p:tag name="KSO_WM_TAG_VERSION" val="3.0"/>
  <p:tag name="KSO_WM_TEMPLATE_CATEGORY" val="diagram"/>
  <p:tag name="KSO_WM_TEMPLATE_INDEX" val="20231256"/>
  <p:tag name="KSO_WM_UNIT_COMPATIBLE" val="0"/>
  <p:tag name="KSO_WM_UNIT_DIAGRAM_ISNUMVISUAL" val="0"/>
  <p:tag name="KSO_WM_UNIT_DIAGRAM_ISREFERUNIT" val="0"/>
  <p:tag name="KSO_WM_UNIT_HIGHLIGHT" val="0"/>
  <p:tag name="KSO_WM_UNIT_ID" val="diagram2023125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4,&quot;transparency&quot;:0.05000000074505806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361.6499938964844,&quot;width&quot;:381.54998779296875}"/>
  <p:tag name="KSO_WM_TAG_VERSION" val="3.0"/>
  <p:tag name="KSO_WM_TEMPLATE_CATEGORY" val="diagram"/>
  <p:tag name="KSO_WM_TEMPLATE_INDEX" val="20231256"/>
  <p:tag name="KSO_WM_UNIT_COMPATIBLE" val="0"/>
  <p:tag name="KSO_WM_UNIT_DIAGRAM_ISNUMVISUAL" val="0"/>
  <p:tag name="KSO_WM_UNIT_DIAGRAM_ISREFERUNIT" val="0"/>
  <p:tag name="KSO_WM_UNIT_HIGHLIGHT" val="0"/>
  <p:tag name="KSO_WM_UNIT_ID" val="diagram20231256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361.6499938964844,&quot;width&quot;:381.54998779296875}"/>
  <p:tag name="KSO_WM_TAG_VERSION" val="3.0"/>
  <p:tag name="KSO_WM_TEMPLATE_CATEGORY" val="diagram"/>
  <p:tag name="KSO_WM_TEMPLATE_INDEX" val="20231256"/>
  <p:tag name="KSO_WM_UNIT_COMPATIBLE" val="0"/>
  <p:tag name="KSO_WM_UNIT_DIAGRAM_ISNUMVISUAL" val="0"/>
  <p:tag name="KSO_WM_UNIT_DIAGRAM_ISREFERUNIT" val="0"/>
  <p:tag name="KSO_WM_UNIT_HIGHLIGHT" val="0"/>
  <p:tag name="KSO_WM_UNIT_ID" val="diagram20231256_3*l_h_f*1_4_1"/>
  <p:tag name="KSO_WM_UNIT_INDEX" val="1_4_1"/>
  <p:tag name="KSO_WM_UNIT_LAYERLEVEL" val="1_1_1"/>
  <p:tag name="KSO_WM_UNIT_NOCLEAR" val="0"/>
  <p:tag name="KSO_WM_UNIT_PRESET_TEXT" val="单击添加文本具体内容，简要地阐述您的观点。单击添加文本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361.6499938964844,&quot;width&quot;:381.54998779296875}"/>
  <p:tag name="KSO_WM_TAG_VERSION" val="3.0"/>
  <p:tag name="KSO_WM_TEMPLATE_CATEGORY" val="diagram"/>
  <p:tag name="KSO_WM_TEMPLATE_INDEX" val="20231256"/>
  <p:tag name="KSO_WM_UNIT_COMPATIBLE" val="0"/>
  <p:tag name="KSO_WM_UNIT_DIAGRAM_ISNUMVISUAL" val="0"/>
  <p:tag name="KSO_WM_UNIT_DIAGRAM_ISREFERUNIT" val="0"/>
  <p:tag name="KSO_WM_UNIT_HIGHLIGHT" val="0"/>
  <p:tag name="KSO_WM_UNIT_ID" val="diagram2023125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4,&quot;transparency&quot;:0.05000000074505806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4"/>
  <p:tag name="KSO_WM_DIAGRAM_MIN_ITEMCNT" val="2"/>
  <p:tag name="KSO_WM_DIAGRAM_VERSION" val="3"/>
  <p:tag name="KSO_WM_DIAGRAM_VIRTUALLY_FRAME" val="{&quot;height&quot;:361.6499938964844,&quot;width&quot;:381.54998779296875}"/>
  <p:tag name="KSO_WM_TAG_VERSION" val="3.0"/>
  <p:tag name="KSO_WM_TEMPLATE_CATEGORY" val="diagram"/>
  <p:tag name="KSO_WM_TEMPLATE_INDEX" val="20231256"/>
  <p:tag name="KSO_WM_UNIT_COMPATIBLE" val="0"/>
  <p:tag name="KSO_WM_UNIT_DIAGRAM_ISNUMVISUAL" val="0"/>
  <p:tag name="KSO_WM_UNIT_DIAGRAM_ISREFERUNIT" val="0"/>
  <p:tag name="KSO_WM_UNIT_HIGHLIGHT" val="0"/>
  <p:tag name="KSO_WM_UNIT_ID" val="diagram20231256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3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微软雅黑</vt:lpstr>
      <vt:lpstr>Calibri Light</vt:lpstr>
      <vt:lpstr>宋体</vt:lpstr>
      <vt:lpstr>Office Theme</vt:lpstr>
      <vt:lpstr>2023年平台研发工程师年度总结及下一年展望</vt:lpstr>
      <vt:lpstr>目录</vt:lpstr>
      <vt:lpstr>添加章节标题</vt:lpstr>
      <vt:lpstr>2023年工作总结</vt:lpstr>
      <vt:lpstr>PowerPoint Presentation</vt:lpstr>
      <vt:lpstr>完成项目及主要成果</vt:lpstr>
      <vt:lpstr>遇到的问题及解决方案</vt:lpstr>
      <vt:lpstr>团队合作与个人贡献</vt:lpstr>
      <vt:lpstr>经验教训与成长</vt:lpstr>
      <vt:lpstr>项目复盘与优化建议</vt:lpstr>
      <vt:lpstr>PowerPoint Presentation</vt:lpstr>
      <vt:lpstr>已完成项目的复盘分析</vt:lpstr>
      <vt:lpstr>优化建议与改进措施</vt:lpstr>
      <vt:lpstr>提升团队协作效率的方法</vt:lpstr>
      <vt:lpstr>提高个人技能和知识储备的途径</vt:lpstr>
      <vt:lpstr>下一年度工作展望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2024-09-08T15:19:42.072</cp:lastPrinted>
  <dcterms:created xsi:type="dcterms:W3CDTF">2024-09-08T07:19:42Z</dcterms:created>
  <dcterms:modified xsi:type="dcterms:W3CDTF">2024-09-08T07:19:44Z</dcterms:modified>
</cp:coreProperties>
</file>