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544AFC-2472-4234-B753-FE2C13F0DC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1EDE4A-D8CA-4508-88AD-B0CC61D94C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D12354-9F7A-425B-9398-6184433C3D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C78739-0A02-442B-9B98-F5059BF0D8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2060E2-23BF-4871-A06E-5F393BC2BF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3E3613-198F-4DE3-A7D4-705819574F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C3E7A4-A69C-4740-8700-32391A542A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FEF29E-1B24-4513-A93C-A31402B232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E9B088-2E92-4A64-B3EB-BE40645814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3E1E70-B423-486E-BE25-3DEE4506B7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16938D-2C6B-4B2F-A605-764137C27C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33100220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solidFill>
                <a:latin typeface="Microsoft Yahei"/>
                <a:ea typeface="Microsoft Yahei"/>
                <a:cs typeface="Microsoft Yahei"/>
              </a:rPr>
              <a:t>多彩的世界心理健康教案</a:t>
            </a:r>
            <a:endParaRPr lang="en-US" sz="1100"/>
          </a:p>
        </p:txBody>
      </p:sp>
      <p:sp>
        <p:nvSpPr>
          <p:cNvPr id="3" name="AutoShape 3"/>
          <p:cNvSpPr/>
          <p:nvPr/>
        </p:nvSpPr>
        <p:spPr>
          <a:xfrm>
            <a:off x="6000750" y="4095750"/>
            <a:ext cx="4101027" cy="524871"/>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汇报时间：2024-01-13</a:t>
            </a:r>
            <a:endParaRPr lang="en-US" sz="1100"/>
          </a:p>
        </p:txBody>
      </p:sp>
      <p:sp>
        <p:nvSpPr>
          <p:cNvPr id="4" name="AutoShape 4"/>
          <p:cNvSpPr/>
          <p:nvPr/>
        </p:nvSpPr>
        <p:spPr>
          <a:xfrm>
            <a:off x="714375" y="4095750"/>
            <a:ext cx="4956128" cy="524871"/>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汇报人：XXX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心理健康的定义与重要性</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多彩的世界对心理健康的影响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心理健康教案设计</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心理健康教案的实施与评估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引言</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648839" y="1881235"/>
            <a:ext cx="1897380" cy="7391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17" name="TextBox 17"/>
          <p:cNvSpPr txBox="1"/>
          <p:nvPr/>
        </p:nvSpPr>
        <p:spPr>
          <a:xfrm>
            <a:off x="7599459" y="1881235"/>
            <a:ext cx="1897380" cy="7391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18" name="AutoShape 18"/>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AutoShape 103"/>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AutoShape 104"/>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AutoShape 105"/>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AutoShape 113"/>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AutoShape 114"/>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Freeform 140"/>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Freeform 149"/>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Freeform 157"/>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AutoShape 162"/>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Freeform 17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AutoShape 174"/>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AutoShape 175"/>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AutoShape 182"/>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AutoShape 184"/>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AutoShape 185"/>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Freeform 189"/>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AutoShape 192"/>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AutoShape 193"/>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AutoShape 194"/>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Freeform 201"/>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AutoShape 202"/>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AutoShape 203"/>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AutoShape 204"/>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AutoShape 205"/>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Freeform 207"/>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AutoShape 212"/>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AutoShape 214"/>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AutoShape 215"/>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Freeform 219"/>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AutoShape 222"/>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AutoShape 223"/>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AutoShape 224"/>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AutoShape 230"/>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Freeform 231"/>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2" name="AutoShape 232"/>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Freeform 237"/>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AutoShape 238"/>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0" name="AutoShape 240"/>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Freeform 243"/>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AutoShape 246"/>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8" name="AutoShape 248"/>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Freeform 249"/>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AutoShape 254"/>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Freeform 255"/>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6" name="AutoShape 256"/>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Freeform 261"/>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AutoShape 262"/>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4" name="AutoShape 264"/>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Freeform 267"/>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AutoShape 270"/>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2" name="AutoShape 272"/>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Freeform 273"/>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AutoShape 278"/>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Freeform 279"/>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0" name="AutoShape 280"/>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Freeform 285"/>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AutoShape 286"/>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8" name="AutoShape 288"/>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Freeform 291"/>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AutoShape 294"/>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6" name="AutoShape 296"/>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Freeform 297"/>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a:off x="692334" y="5368319"/>
            <a:ext cx="4775817" cy="98289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主题名称：多彩的世界</a:t>
            </a:r>
            <a:endParaRPr lang="en-US" sz="1100"/>
          </a:p>
        </p:txBody>
      </p:sp>
      <p:sp>
        <p:nvSpPr>
          <p:cNvPr id="299" name="AutoShape 299"/>
          <p:cNvSpPr/>
          <p:nvPr/>
        </p:nvSpPr>
        <p:spPr>
          <a:xfrm>
            <a:off x="6723849" y="5368319"/>
            <a:ext cx="4775817" cy="90486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主题目标：通过探索不同文化和背景，培养学生对多元文化的理解和尊重，增强学生的跨文化交流能力。</a:t>
            </a:r>
            <a:endParaRPr lang="en-US" sz="1100"/>
          </a:p>
        </p:txBody>
      </p:sp>
      <p:sp>
        <p:nvSpPr>
          <p:cNvPr id="300" name="AutoShape 30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AutoShape 30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4" name="AutoShape 30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AutoShape 31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2" name="AutoShape 31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AutoShape 31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0" name="TextBox 32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主题介绍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知识目标</a:t>
            </a:r>
          </a:p>
        </p:txBody>
      </p:sp>
      <p:sp>
        <p:nvSpPr>
          <p:cNvPr id="7" name="AutoShape 7"/>
          <p:cNvSpPr/>
          <p:nvPr/>
        </p:nvSpPr>
        <p:spPr>
          <a:xfrm>
            <a:off x="830323" y="4523956"/>
            <a:ext cx="2514113" cy="132846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了解不同文化的特点和历史背景，掌握跨文化交流的基本知识和技巧。</a:t>
            </a:r>
            <a:endParaRPr lang="en-US" sz="1100"/>
          </a:p>
        </p:txBody>
      </p:sp>
      <p:sp>
        <p:nvSpPr>
          <p:cNvPr id="8" name="AutoShape 8"/>
          <p:cNvSpPr/>
          <p:nvPr/>
        </p:nvSpPr>
        <p:spPr>
          <a:xfrm>
            <a:off x="5130555" y="2454645"/>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能力目标</a:t>
            </a:r>
          </a:p>
        </p:txBody>
      </p:sp>
      <p:sp>
        <p:nvSpPr>
          <p:cNvPr id="10" name="AutoShape 10"/>
          <p:cNvSpPr/>
          <p:nvPr/>
        </p:nvSpPr>
        <p:spPr>
          <a:xfrm>
            <a:off x="4838943" y="4523956"/>
            <a:ext cx="2514113" cy="132846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培养学生跨文化交流的能力，提高其沟通技巧和表达能力。</a:t>
            </a:r>
            <a:endParaRPr lang="en-US" sz="1100"/>
          </a:p>
        </p:txBody>
      </p:sp>
      <p:sp>
        <p:nvSpPr>
          <p:cNvPr id="11" name="AutoShape 11"/>
          <p:cNvSpPr/>
          <p:nvPr/>
        </p:nvSpPr>
        <p:spPr>
          <a:xfrm>
            <a:off x="9139175" y="2454645"/>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情感态度价值观</a:t>
            </a:r>
          </a:p>
        </p:txBody>
      </p:sp>
      <p:sp>
        <p:nvSpPr>
          <p:cNvPr id="13" name="AutoShape 13"/>
          <p:cNvSpPr/>
          <p:nvPr/>
        </p:nvSpPr>
        <p:spPr>
          <a:xfrm>
            <a:off x="8847563" y="4523956"/>
            <a:ext cx="2514113" cy="132846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培养学生对多元文化的兴趣和热爱，增强其文化自信心和包容心，树立正确的文化价值观。</a:t>
            </a:r>
            <a:endParaRPr lang="en-US" sz="1100"/>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教学目标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心理健康的定义与重要性</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心理健康是指个体在心理、情感和社交层面上的完好状态，不仅指没有心理疾病，还包括积极情绪、良好的自我认知和社会适应能力等多方面。</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心理健康强调个体内在的平衡、满足和幸福感，以及对外界环境的良好适应。</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7497384" y="2173262"/>
            <a:ext cx="3857054" cy="65274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solidFill>
                <a:latin typeface="Microsoft Yahei"/>
                <a:ea typeface="Microsoft Yahei"/>
                <a:cs typeface="Microsoft Yahei"/>
              </a:rPr>
              <a:t>心理健康对个体成长和发展至关重要，良好的心理状态有助于提高学习、工作和生活的效率与质量。</a:t>
            </a:r>
            <a:endParaRPr lang="en-US" sz="1100"/>
          </a:p>
        </p:txBody>
      </p:sp>
      <p:sp>
        <p:nvSpPr>
          <p:cNvPr id="3" name="AutoShape 3"/>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2"/>
          <a:srcRect t="8859" b="8859"/>
          <a:stretch>
            <a:fillRect/>
          </a:stretch>
        </p:blipFill>
        <p:spPr>
          <a:xfrm>
            <a:off x="573317" y="3848733"/>
            <a:ext cx="2634960" cy="2341801"/>
          </a:xfrm>
          <a:prstGeom prst="rect">
            <a:avLst/>
          </a:prstGeom>
        </p:spPr>
      </p:pic>
      <p:pic>
        <p:nvPicPr>
          <p:cNvPr id="21" name="Picture 21"/>
          <p:cNvPicPr>
            <a:picLocks noChangeAspect="1"/>
          </p:cNvPicPr>
          <p:nvPr/>
        </p:nvPicPr>
        <p:blipFill>
          <a:blip r:embed="rId3"/>
          <a:srcRect l="10367" r="10367"/>
          <a:stretch>
            <a:fillRect/>
          </a:stretch>
        </p:blipFill>
        <p:spPr>
          <a:xfrm>
            <a:off x="3337865" y="1324021"/>
            <a:ext cx="2689304" cy="2397530"/>
          </a:xfrm>
          <a:prstGeom prst="rect">
            <a:avLst/>
          </a:prstGeom>
        </p:spPr>
      </p:pic>
      <p:pic>
        <p:nvPicPr>
          <p:cNvPr id="22" name="Picture 22"/>
          <p:cNvPicPr>
            <a:picLocks noChangeAspect="1"/>
          </p:cNvPicPr>
          <p:nvPr/>
        </p:nvPicPr>
        <p:blipFill>
          <a:blip r:embed="rId4"/>
          <a:srcRect l="4064" r="4064"/>
          <a:stretch>
            <a:fillRect/>
          </a:stretch>
        </p:blipFill>
        <p:spPr>
          <a:xfrm>
            <a:off x="3337865" y="3848733"/>
            <a:ext cx="2689304" cy="2341801"/>
          </a:xfrm>
          <a:prstGeom prst="rect">
            <a:avLst/>
          </a:prstGeom>
        </p:spPr>
      </p:pic>
      <p:pic>
        <p:nvPicPr>
          <p:cNvPr id="23" name="Picture 23"/>
          <p:cNvPicPr>
            <a:picLocks noChangeAspect="1"/>
          </p:cNvPicPr>
          <p:nvPr/>
        </p:nvPicPr>
        <p:blipFill>
          <a:blip r:embed="rId5"/>
          <a:srcRect t="7259" b="7259"/>
          <a:stretch>
            <a:fillRect/>
          </a:stretch>
        </p:blipFill>
        <p:spPr>
          <a:xfrm>
            <a:off x="573317" y="1297445"/>
            <a:ext cx="2634960" cy="2424106"/>
          </a:xfrm>
          <a:prstGeom prst="rect">
            <a:avLst/>
          </a:prstGeom>
        </p:spPr>
      </p:pic>
      <p:sp>
        <p:nvSpPr>
          <p:cNvPr id="24" name="AutoShape 24"/>
          <p:cNvSpPr/>
          <p:nvPr/>
        </p:nvSpPr>
        <p:spPr>
          <a:xfrm>
            <a:off x="7497384" y="3334317"/>
            <a:ext cx="3914076" cy="71360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solidFill>
                <a:latin typeface="Microsoft Yahei"/>
                <a:ea typeface="Microsoft Yahei"/>
                <a:cs typeface="Microsoft Yahei"/>
              </a:rPr>
              <a:t>心理健康有助于减少心理疾病的发生，降低因心理问题导致的身体疾病和意外事件的风险。</a:t>
            </a:r>
            <a:endParaRPr lang="en-US" sz="1100"/>
          </a:p>
        </p:txBody>
      </p:sp>
      <p:sp>
        <p:nvSpPr>
          <p:cNvPr id="25" name="AutoShape 25"/>
          <p:cNvSpPr/>
          <p:nvPr/>
        </p:nvSpPr>
        <p:spPr>
          <a:xfrm>
            <a:off x="7497384" y="4556231"/>
            <a:ext cx="3914076" cy="71360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solidFill>
                <a:latin typeface="Microsoft Yahei"/>
                <a:ea typeface="Microsoft Yahei"/>
                <a:cs typeface="Microsoft Yahei"/>
              </a:rPr>
              <a:t>心理健康有助于提升个体的幸福感和满足感，增强应对压力和挫折的能力，提高生活满意度和幸福感。</a:t>
            </a:r>
            <a:endParaRPr lang="en-US" sz="1100"/>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心理健康的重要性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5625" r="1562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心理健康和生活质量紧密相关，心理健康水平越高，个体对生活的满意度和幸福感越强。</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良好的心理健康有助于提高个体的创造力和生产力，增强人际关系和社会支持，进而提升整体生活质量。</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维护和提高心理健康是实现个人全面发展和构建和谐社会的必要条件之一。</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心理健康与生活质量的关系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多彩的世界对心理健康的影响</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多彩的世界提供了丰富的体验和感受，有助于增强心理健康，培养积极情绪和乐观态度。</a:t>
            </a:r>
            <a:endParaRPr lang="en-US" sz="1100"/>
          </a:p>
        </p:txBody>
      </p:sp>
      <p:sp>
        <p:nvSpPr>
          <p:cNvPr id="6" name="AutoShape 6"/>
          <p:cNvSpPr/>
          <p:nvPr/>
        </p:nvSpPr>
        <p:spPr>
          <a:xfrm>
            <a:off x="619358" y="3627301"/>
            <a:ext cx="3358143" cy="36933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丰富的生活体验</a:t>
            </a:r>
            <a:endParaRPr lang="en-US" sz="1100"/>
          </a:p>
        </p:txBody>
      </p:sp>
      <p:sp>
        <p:nvSpPr>
          <p:cNvPr id="7" name="AutoShape 7"/>
          <p:cNvSpPr/>
          <p:nvPr/>
        </p:nvSpPr>
        <p:spPr>
          <a:xfrm>
            <a:off x="4363925" y="4213754"/>
            <a:ext cx="3464154" cy="127119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多彩的世界中的经历和挑战有助于个体更深入地了解自己，增强自我认知和自我接纳。</a:t>
            </a:r>
            <a:endParaRPr lang="en-US" sz="1100"/>
          </a:p>
        </p:txBody>
      </p:sp>
      <p:sp>
        <p:nvSpPr>
          <p:cNvPr id="8" name="AutoShape 8"/>
          <p:cNvSpPr/>
          <p:nvPr/>
        </p:nvSpPr>
        <p:spPr>
          <a:xfrm>
            <a:off x="4363925" y="3627301"/>
            <a:ext cx="3335471" cy="36933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增强自我认知</a:t>
            </a:r>
            <a:endParaRPr lang="en-US" sz="1100"/>
          </a:p>
        </p:txBody>
      </p:sp>
      <p:sp>
        <p:nvSpPr>
          <p:cNvPr id="9" name="AutoShape 9"/>
          <p:cNvSpPr/>
          <p:nvPr/>
        </p:nvSpPr>
        <p:spPr>
          <a:xfrm>
            <a:off x="8108491" y="4213754"/>
            <a:ext cx="3464154" cy="144585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多彩的世界提供了更多机会结交新朋友，发展人际关系，增强社交支持系统。</a:t>
            </a:r>
            <a:endParaRPr lang="en-US" sz="1100"/>
          </a:p>
        </p:txBody>
      </p:sp>
      <p:sp>
        <p:nvSpPr>
          <p:cNvPr id="10" name="AutoShape 10"/>
          <p:cNvSpPr/>
          <p:nvPr/>
        </p:nvSpPr>
        <p:spPr>
          <a:xfrm>
            <a:off x="8108491" y="3627301"/>
            <a:ext cx="3373750" cy="36933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促进人际关系</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积极影响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多彩世界中的信息过载、高要求和期望可能引发压力和焦虑，对心理健康造成负面影响。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压力和焦虑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375" r="9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自我认同困惑</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67" r="14667"/>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情绪波动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过多信息可能导致个体迷失自我，对自我认同和价值观产生困惑和迷茫。</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多彩世界中的刺激和变化可能导致情绪波动，影响个体的情绪稳定和心理健康。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消极影响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https://d.book118.com/715331002204011112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2024-09-18T23:49:33.303</cp:lastPrinted>
  <dcterms:created xsi:type="dcterms:W3CDTF">2024-09-18T15:49:33Z</dcterms:created>
  <dcterms:modified xsi:type="dcterms:W3CDTF">2024-09-18T15:49:35Z</dcterms:modified>
</cp:coreProperties>
</file>