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7556500" cy="102616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1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6C5F5-CAD8-42ED-BF09-F17840F9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C5AF5-DAB6-4D64-B7D7-1778460E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89070-DC72-4C40-9A09-B8C1742BE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4A895-9320-47DE-BFB0-1CBE42CD2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926E2-D7A8-44F0-AD0B-B53E4C7D9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BA078-392E-4199-901F-ED4883B57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12696-420D-445E-A80A-8D1530D5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7D0CF-50C1-4E9B-ADC4-6C42E8E3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433F9-42EB-4A7A-B506-C9C252C8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08879-3B7A-4CD7-8458-544DDFA34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0FA45-0765-46C6-B2AD-9653F3CBB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13" Type="http://schemas.openxmlformats.org/officeDocument/2006/relationships/image" Target="../media/image17.png" /><Relationship Id="rId14" Type="http://schemas.openxmlformats.org/officeDocument/2006/relationships/image" Target="../media/image18.png" /><Relationship Id="rId15" Type="http://schemas.openxmlformats.org/officeDocument/2006/relationships/image" Target="../media/image19.jpeg" /><Relationship Id="rId16" Type="http://schemas.openxmlformats.org/officeDocument/2006/relationships/image" Target="../media/image20.png" /><Relationship Id="rId17" Type="http://schemas.openxmlformats.org/officeDocument/2006/relationships/image" Target="../media/image21.png" /><Relationship Id="rId18" Type="http://schemas.openxmlformats.org/officeDocument/2006/relationships/image" Target="../media/image22.png" /><Relationship Id="rId19" Type="http://schemas.openxmlformats.org/officeDocument/2006/relationships/image" Target="../media/image23.png" /><Relationship Id="rId2" Type="http://schemas.openxmlformats.org/officeDocument/2006/relationships/image" Target="../media/image6.png" /><Relationship Id="rId20" Type="http://schemas.openxmlformats.org/officeDocument/2006/relationships/image" Target="../media/image24.png" /><Relationship Id="rId21" Type="http://schemas.openxmlformats.org/officeDocument/2006/relationships/image" Target="../media/image25.png" /><Relationship Id="rId22" Type="http://schemas.openxmlformats.org/officeDocument/2006/relationships/image" Target="../media/image26.png" /><Relationship Id="rId23" Type="http://schemas.openxmlformats.org/officeDocument/2006/relationships/image" Target="../media/image27.png" /><Relationship Id="rId24" Type="http://schemas.openxmlformats.org/officeDocument/2006/relationships/image" Target="../media/image28.png" /><Relationship Id="rId25" Type="http://schemas.openxmlformats.org/officeDocument/2006/relationships/image" Target="../media/image29.png" /><Relationship Id="rId26" Type="http://schemas.openxmlformats.org/officeDocument/2006/relationships/image" Target="../media/image30.png" /><Relationship Id="rId27" Type="http://schemas.openxmlformats.org/officeDocument/2006/relationships/image" Target="../media/image31.png" /><Relationship Id="rId28" Type="http://schemas.openxmlformats.org/officeDocument/2006/relationships/image" Target="../media/image32.png" /><Relationship Id="rId29" Type="http://schemas.openxmlformats.org/officeDocument/2006/relationships/image" Target="../media/image33.png" /><Relationship Id="rId3" Type="http://schemas.openxmlformats.org/officeDocument/2006/relationships/image" Target="../media/image7.png" /><Relationship Id="rId30" Type="http://schemas.openxmlformats.org/officeDocument/2006/relationships/image" Target="../media/image34.png" /><Relationship Id="rId31" Type="http://schemas.openxmlformats.org/officeDocument/2006/relationships/image" Target="../media/image35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4.jpeg" /><Relationship Id="rId11" Type="http://schemas.openxmlformats.org/officeDocument/2006/relationships/image" Target="../media/image45.jpeg" /><Relationship Id="rId12" Type="http://schemas.openxmlformats.org/officeDocument/2006/relationships/image" Target="../media/image46.png" /><Relationship Id="rId13" Type="http://schemas.openxmlformats.org/officeDocument/2006/relationships/image" Target="../media/image23.png" /><Relationship Id="rId14" Type="http://schemas.openxmlformats.org/officeDocument/2006/relationships/image" Target="../media/image47.png" /><Relationship Id="rId15" Type="http://schemas.openxmlformats.org/officeDocument/2006/relationships/image" Target="../media/image48.png" /><Relationship Id="rId2" Type="http://schemas.openxmlformats.org/officeDocument/2006/relationships/image" Target="../media/image36.png" /><Relationship Id="rId3" Type="http://schemas.openxmlformats.org/officeDocument/2006/relationships/image" Target="../media/image37.png" /><Relationship Id="rId4" Type="http://schemas.openxmlformats.org/officeDocument/2006/relationships/image" Target="../media/image38.png" /><Relationship Id="rId5" Type="http://schemas.openxmlformats.org/officeDocument/2006/relationships/image" Target="../media/image39.png" /><Relationship Id="rId6" Type="http://schemas.openxmlformats.org/officeDocument/2006/relationships/image" Target="../media/image40.png" /><Relationship Id="rId7" Type="http://schemas.openxmlformats.org/officeDocument/2006/relationships/image" Target="../media/image41.jpeg" /><Relationship Id="rId8" Type="http://schemas.openxmlformats.org/officeDocument/2006/relationships/image" Target="../media/image42.jpeg" /><Relationship Id="rId9" Type="http://schemas.openxmlformats.org/officeDocument/2006/relationships/image" Target="../media/image4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5.png" /><Relationship Id="rId11" Type="http://schemas.openxmlformats.org/officeDocument/2006/relationships/image" Target="../media/image56.png" /><Relationship Id="rId12" Type="http://schemas.openxmlformats.org/officeDocument/2006/relationships/image" Target="../media/image57.png" /><Relationship Id="rId13" Type="http://schemas.openxmlformats.org/officeDocument/2006/relationships/image" Target="../media/image58.png" /><Relationship Id="rId14" Type="http://schemas.openxmlformats.org/officeDocument/2006/relationships/image" Target="../media/image59.png" /><Relationship Id="rId15" Type="http://schemas.openxmlformats.org/officeDocument/2006/relationships/image" Target="../media/image60.png" /><Relationship Id="rId16" Type="http://schemas.openxmlformats.org/officeDocument/2006/relationships/image" Target="../media/image61.png" /><Relationship Id="rId17" Type="http://schemas.openxmlformats.org/officeDocument/2006/relationships/image" Target="../media/image62.jpeg" /><Relationship Id="rId18" Type="http://schemas.openxmlformats.org/officeDocument/2006/relationships/image" Target="../media/image46.png" /><Relationship Id="rId19" Type="http://schemas.openxmlformats.org/officeDocument/2006/relationships/image" Target="../media/image6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49.png" /><Relationship Id="rId5" Type="http://schemas.openxmlformats.org/officeDocument/2006/relationships/image" Target="../media/image50.png" /><Relationship Id="rId6" Type="http://schemas.openxmlformats.org/officeDocument/2006/relationships/image" Target="../media/image51.jpeg" /><Relationship Id="rId7" Type="http://schemas.openxmlformats.org/officeDocument/2006/relationships/image" Target="../media/image52.jpeg" /><Relationship Id="rId8" Type="http://schemas.openxmlformats.org/officeDocument/2006/relationships/image" Target="../media/image53.jpeg" /><Relationship Id="rId9" Type="http://schemas.openxmlformats.org/officeDocument/2006/relationships/image" Target="../media/image5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71.png" /><Relationship Id="rId11" Type="http://schemas.openxmlformats.org/officeDocument/2006/relationships/image" Target="../media/image72.png" /><Relationship Id="rId12" Type="http://schemas.openxmlformats.org/officeDocument/2006/relationships/image" Target="../media/image73.png" /><Relationship Id="rId13" Type="http://schemas.openxmlformats.org/officeDocument/2006/relationships/image" Target="../media/image74.png" /><Relationship Id="rId14" Type="http://schemas.openxmlformats.org/officeDocument/2006/relationships/image" Target="../media/image75.png" /><Relationship Id="rId15" Type="http://schemas.openxmlformats.org/officeDocument/2006/relationships/image" Target="../media/image76.png" /><Relationship Id="rId16" Type="http://schemas.openxmlformats.org/officeDocument/2006/relationships/image" Target="../media/image77.png" /><Relationship Id="rId17" Type="http://schemas.openxmlformats.org/officeDocument/2006/relationships/image" Target="../media/image78.png" /><Relationship Id="rId18" Type="http://schemas.openxmlformats.org/officeDocument/2006/relationships/image" Target="../media/image79.png" /><Relationship Id="rId19" Type="http://schemas.openxmlformats.org/officeDocument/2006/relationships/image" Target="../media/image80.png" /><Relationship Id="rId2" Type="http://schemas.openxmlformats.org/officeDocument/2006/relationships/image" Target="../media/image36.png" /><Relationship Id="rId20" Type="http://schemas.openxmlformats.org/officeDocument/2006/relationships/image" Target="../media/image81.jpeg" /><Relationship Id="rId21" Type="http://schemas.openxmlformats.org/officeDocument/2006/relationships/image" Target="../media/image82.jpeg" /><Relationship Id="rId22" Type="http://schemas.openxmlformats.org/officeDocument/2006/relationships/image" Target="../media/image46.png" /><Relationship Id="rId3" Type="http://schemas.openxmlformats.org/officeDocument/2006/relationships/image" Target="../media/image64.png" /><Relationship Id="rId4" Type="http://schemas.openxmlformats.org/officeDocument/2006/relationships/image" Target="../media/image65.png" /><Relationship Id="rId5" Type="http://schemas.openxmlformats.org/officeDocument/2006/relationships/image" Target="../media/image66.png" /><Relationship Id="rId6" Type="http://schemas.openxmlformats.org/officeDocument/2006/relationships/image" Target="../media/image67.png" /><Relationship Id="rId7" Type="http://schemas.openxmlformats.org/officeDocument/2006/relationships/image" Target="../media/image68.png" /><Relationship Id="rId8" Type="http://schemas.openxmlformats.org/officeDocument/2006/relationships/image" Target="../media/image69.png" /><Relationship Id="rId9" Type="http://schemas.openxmlformats.org/officeDocument/2006/relationships/image" Target="../media/image7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88.png" /><Relationship Id="rId11" Type="http://schemas.openxmlformats.org/officeDocument/2006/relationships/image" Target="../media/image89.png" /><Relationship Id="rId12" Type="http://schemas.openxmlformats.org/officeDocument/2006/relationships/image" Target="../media/image90.png" /><Relationship Id="rId13" Type="http://schemas.openxmlformats.org/officeDocument/2006/relationships/image" Target="../media/image91.png" /><Relationship Id="rId14" Type="http://schemas.openxmlformats.org/officeDocument/2006/relationships/image" Target="../media/image92.png" /><Relationship Id="rId15" Type="http://schemas.openxmlformats.org/officeDocument/2006/relationships/image" Target="../media/image9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3.png" /><Relationship Id="rId5" Type="http://schemas.openxmlformats.org/officeDocument/2006/relationships/image" Target="../media/image84.png" /><Relationship Id="rId6" Type="http://schemas.openxmlformats.org/officeDocument/2006/relationships/image" Target="../media/image85.png" /><Relationship Id="rId7" Type="http://schemas.openxmlformats.org/officeDocument/2006/relationships/image" Target="../media/image46.png" /><Relationship Id="rId8" Type="http://schemas.openxmlformats.org/officeDocument/2006/relationships/image" Target="../media/image86.png" /><Relationship Id="rId9" Type="http://schemas.openxmlformats.org/officeDocument/2006/relationships/image" Target="../media/image8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7.png" /><Relationship Id="rId11" Type="http://schemas.openxmlformats.org/officeDocument/2006/relationships/image" Target="../media/image99.png" /><Relationship Id="rId12" Type="http://schemas.openxmlformats.org/officeDocument/2006/relationships/image" Target="../media/image100.png" /><Relationship Id="rId13" Type="http://schemas.openxmlformats.org/officeDocument/2006/relationships/image" Target="../media/image101.png" /><Relationship Id="rId14" Type="http://schemas.openxmlformats.org/officeDocument/2006/relationships/image" Target="../media/image102.png" /><Relationship Id="rId15" Type="http://schemas.openxmlformats.org/officeDocument/2006/relationships/image" Target="../media/image103.png" /><Relationship Id="rId16" Type="http://schemas.openxmlformats.org/officeDocument/2006/relationships/image" Target="../media/image104.png" /><Relationship Id="rId17" Type="http://schemas.openxmlformats.org/officeDocument/2006/relationships/image" Target="../media/image105.png" /><Relationship Id="rId18" Type="http://schemas.openxmlformats.org/officeDocument/2006/relationships/image" Target="../media/image106.png" /><Relationship Id="rId2" Type="http://schemas.openxmlformats.org/officeDocument/2006/relationships/image" Target="../media/image36.png" /><Relationship Id="rId3" Type="http://schemas.openxmlformats.org/officeDocument/2006/relationships/image" Target="../media/image94.png" /><Relationship Id="rId4" Type="http://schemas.openxmlformats.org/officeDocument/2006/relationships/image" Target="../media/image95.png" /><Relationship Id="rId5" Type="http://schemas.openxmlformats.org/officeDocument/2006/relationships/image" Target="../media/image96.png" /><Relationship Id="rId6" Type="http://schemas.openxmlformats.org/officeDocument/2006/relationships/image" Target="../media/image97.jpeg" /><Relationship Id="rId7" Type="http://schemas.openxmlformats.org/officeDocument/2006/relationships/image" Target="../media/image98.jpeg" /><Relationship Id="rId8" Type="http://schemas.openxmlformats.org/officeDocument/2006/relationships/image" Target="../media/image46.png" /><Relationship Id="rId9" Type="http://schemas.openxmlformats.org/officeDocument/2006/relationships/image" Target="../media/image2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62.jpeg" /><Relationship Id="rId11" Type="http://schemas.openxmlformats.org/officeDocument/2006/relationships/image" Target="../media/image54.jpeg" /><Relationship Id="rId12" Type="http://schemas.openxmlformats.org/officeDocument/2006/relationships/image" Target="../media/image113.png" /><Relationship Id="rId13" Type="http://schemas.openxmlformats.org/officeDocument/2006/relationships/image" Target="../media/image114.png" /><Relationship Id="rId14" Type="http://schemas.openxmlformats.org/officeDocument/2006/relationships/image" Target="../media/image115.png" /><Relationship Id="rId15" Type="http://schemas.openxmlformats.org/officeDocument/2006/relationships/image" Target="../media/image116.png" /><Relationship Id="rId16" Type="http://schemas.openxmlformats.org/officeDocument/2006/relationships/image" Target="../media/image46.png" /><Relationship Id="rId17" Type="http://schemas.openxmlformats.org/officeDocument/2006/relationships/image" Target="../media/image22.png" /><Relationship Id="rId18" Type="http://schemas.openxmlformats.org/officeDocument/2006/relationships/image" Target="../media/image117.png" /><Relationship Id="rId19" Type="http://schemas.openxmlformats.org/officeDocument/2006/relationships/image" Target="../media/image118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107.png" /><Relationship Id="rId5" Type="http://schemas.openxmlformats.org/officeDocument/2006/relationships/image" Target="../media/image108.png" /><Relationship Id="rId6" Type="http://schemas.openxmlformats.org/officeDocument/2006/relationships/image" Target="../media/image109.png" /><Relationship Id="rId7" Type="http://schemas.openxmlformats.org/officeDocument/2006/relationships/image" Target="../media/image110.png" /><Relationship Id="rId8" Type="http://schemas.openxmlformats.org/officeDocument/2006/relationships/image" Target="../media/image111.png" /><Relationship Id="rId9" Type="http://schemas.openxmlformats.org/officeDocument/2006/relationships/image" Target="../media/image1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26.png" /><Relationship Id="rId11" Type="http://schemas.openxmlformats.org/officeDocument/2006/relationships/image" Target="../media/image127.png" /><Relationship Id="rId12" Type="http://schemas.openxmlformats.org/officeDocument/2006/relationships/image" Target="../media/image128.png" /><Relationship Id="rId13" Type="http://schemas.openxmlformats.org/officeDocument/2006/relationships/image" Target="../media/image129.png" /><Relationship Id="rId14" Type="http://schemas.openxmlformats.org/officeDocument/2006/relationships/image" Target="../media/image47.png" /><Relationship Id="rId15" Type="http://schemas.openxmlformats.org/officeDocument/2006/relationships/image" Target="../media/image130.png" /><Relationship Id="rId2" Type="http://schemas.openxmlformats.org/officeDocument/2006/relationships/image" Target="../media/image36.png" /><Relationship Id="rId3" Type="http://schemas.openxmlformats.org/officeDocument/2006/relationships/image" Target="../media/image119.png" /><Relationship Id="rId4" Type="http://schemas.openxmlformats.org/officeDocument/2006/relationships/image" Target="../media/image120.png" /><Relationship Id="rId5" Type="http://schemas.openxmlformats.org/officeDocument/2006/relationships/image" Target="../media/image121.jpeg" /><Relationship Id="rId6" Type="http://schemas.openxmlformats.org/officeDocument/2006/relationships/image" Target="../media/image122.jpeg" /><Relationship Id="rId7" Type="http://schemas.openxmlformats.org/officeDocument/2006/relationships/image" Target="../media/image123.jpeg" /><Relationship Id="rId8" Type="http://schemas.openxmlformats.org/officeDocument/2006/relationships/image" Target="../media/image124.png" /><Relationship Id="rId9" Type="http://schemas.openxmlformats.org/officeDocument/2006/relationships/image" Target="../media/image12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46.png" /><Relationship Id="rId4" Type="http://schemas.openxmlformats.org/officeDocument/2006/relationships/image" Target="../media/image63.png" /><Relationship Id="rId5" Type="http://schemas.openxmlformats.org/officeDocument/2006/relationships/image" Target="../media/image47.png" /><Relationship Id="rId6" Type="http://schemas.openxmlformats.org/officeDocument/2006/relationships/image" Target="../media/image131.png" /><Relationship Id="rId7" Type="http://schemas.openxmlformats.org/officeDocument/2006/relationships/image" Target="../media/image132.png" /><Relationship Id="rId8" Type="http://schemas.openxmlformats.org/officeDocument/2006/relationships/image" Target="../media/image133.png" /><Relationship Id="rId9" Type="http://schemas.openxmlformats.org/officeDocument/2006/relationships/image" Target="../media/image13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6.png" /><Relationship Id="rId3" Type="http://schemas.openxmlformats.org/officeDocument/2006/relationships/image" Target="../media/image135.png" /><Relationship Id="rId4" Type="http://schemas.openxmlformats.org/officeDocument/2006/relationships/image" Target="../media/image136.png" /><Relationship Id="rId5" Type="http://schemas.openxmlformats.org/officeDocument/2006/relationships/image" Target="../media/image137.png" /><Relationship Id="rId6" Type="http://schemas.openxmlformats.org/officeDocument/2006/relationships/image" Target="../media/image138.png" /><Relationship Id="rId7" Type="http://schemas.openxmlformats.org/officeDocument/2006/relationships/image" Target="../media/image139.png" /><Relationship Id="rId8" Type="http://schemas.openxmlformats.org/officeDocument/2006/relationships/image" Target="../media/image46.png" /><Relationship Id="rId9" Type="http://schemas.openxmlformats.org/officeDocument/2006/relationships/image" Target="../media/image4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1.jpeg" /><Relationship Id="rId11" Type="http://schemas.openxmlformats.org/officeDocument/2006/relationships/image" Target="../media/image42.jpeg" /><Relationship Id="rId12" Type="http://schemas.openxmlformats.org/officeDocument/2006/relationships/image" Target="../media/image43.jpeg" /><Relationship Id="rId13" Type="http://schemas.openxmlformats.org/officeDocument/2006/relationships/image" Target="../media/image44.jpeg" /><Relationship Id="rId14" Type="http://schemas.openxmlformats.org/officeDocument/2006/relationships/image" Target="../media/image45.jpeg" /><Relationship Id="rId15" Type="http://schemas.openxmlformats.org/officeDocument/2006/relationships/image" Target="../media/image46.png" /><Relationship Id="rId16" Type="http://schemas.openxmlformats.org/officeDocument/2006/relationships/image" Target="../media/image47.png" /><Relationship Id="rId2" Type="http://schemas.openxmlformats.org/officeDocument/2006/relationships/image" Target="../media/image6.png" /><Relationship Id="rId3" Type="http://schemas.openxmlformats.org/officeDocument/2006/relationships/image" Target="../media/image140.png" /><Relationship Id="rId4" Type="http://schemas.openxmlformats.org/officeDocument/2006/relationships/image" Target="../media/image141.png" /><Relationship Id="rId5" Type="http://schemas.openxmlformats.org/officeDocument/2006/relationships/image" Target="../media/image142.png" /><Relationship Id="rId6" Type="http://schemas.openxmlformats.org/officeDocument/2006/relationships/image" Target="../media/image143.png" /><Relationship Id="rId7" Type="http://schemas.openxmlformats.org/officeDocument/2006/relationships/image" Target="../media/image144.png" /><Relationship Id="rId8" Type="http://schemas.openxmlformats.org/officeDocument/2006/relationships/image" Target="../media/image145.png" /><Relationship Id="rId9" Type="http://schemas.openxmlformats.org/officeDocument/2006/relationships/image" Target="../media/image14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slide" Target="slide14.xml" TargetMode="Internal" /><Relationship Id="rId4" Type="http://schemas.openxmlformats.org/officeDocument/2006/relationships/image" Target="../media/image4.png" /><Relationship Id="rId5" Type="http://schemas.openxmlformats.org/officeDocument/2006/relationships/image" Target="../media/image14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148.png" /><Relationship Id="rId4" Type="http://schemas.openxmlformats.org/officeDocument/2006/relationships/image" Target="../media/image149.png" /><Relationship Id="rId5" Type="http://schemas.openxmlformats.org/officeDocument/2006/relationships/image" Target="../media/image150.png" /><Relationship Id="rId6" Type="http://schemas.openxmlformats.org/officeDocument/2006/relationships/image" Target="../media/image151.png" /><Relationship Id="rId7" Type="http://schemas.openxmlformats.org/officeDocument/2006/relationships/image" Target="../media/image152.png" /><Relationship Id="rId8" Type="http://schemas.openxmlformats.org/officeDocument/2006/relationships/image" Target="../media/image46.png" /><Relationship Id="rId9" Type="http://schemas.openxmlformats.org/officeDocument/2006/relationships/image" Target="../media/image4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59.png" /><Relationship Id="rId11" Type="http://schemas.openxmlformats.org/officeDocument/2006/relationships/image" Target="../media/image160.png" /><Relationship Id="rId12" Type="http://schemas.openxmlformats.org/officeDocument/2006/relationships/image" Target="../media/image161.png" /><Relationship Id="rId13" Type="http://schemas.openxmlformats.org/officeDocument/2006/relationships/image" Target="../media/image162.png" /><Relationship Id="rId2" Type="http://schemas.openxmlformats.org/officeDocument/2006/relationships/image" Target="../media/image36.png" /><Relationship Id="rId3" Type="http://schemas.openxmlformats.org/officeDocument/2006/relationships/image" Target="../media/image64.png" /><Relationship Id="rId4" Type="http://schemas.openxmlformats.org/officeDocument/2006/relationships/image" Target="../media/image153.png" /><Relationship Id="rId5" Type="http://schemas.openxmlformats.org/officeDocument/2006/relationships/image" Target="../media/image154.png" /><Relationship Id="rId6" Type="http://schemas.openxmlformats.org/officeDocument/2006/relationships/image" Target="../media/image155.png" /><Relationship Id="rId7" Type="http://schemas.openxmlformats.org/officeDocument/2006/relationships/image" Target="../media/image156.png" /><Relationship Id="rId8" Type="http://schemas.openxmlformats.org/officeDocument/2006/relationships/image" Target="../media/image157.png" /><Relationship Id="rId9" Type="http://schemas.openxmlformats.org/officeDocument/2006/relationships/image" Target="../media/image158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163.png" /><Relationship Id="rId4" Type="http://schemas.openxmlformats.org/officeDocument/2006/relationships/image" Target="../media/image164.png" /><Relationship Id="rId5" Type="http://schemas.openxmlformats.org/officeDocument/2006/relationships/image" Target="../media/image165.png" /><Relationship Id="rId6" Type="http://schemas.openxmlformats.org/officeDocument/2006/relationships/image" Target="../media/image46.png" /><Relationship Id="rId7" Type="http://schemas.openxmlformats.org/officeDocument/2006/relationships/image" Target="../media/image4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72.png" /><Relationship Id="rId11" Type="http://schemas.openxmlformats.org/officeDocument/2006/relationships/image" Target="../media/image173.png" /><Relationship Id="rId12" Type="http://schemas.openxmlformats.org/officeDocument/2006/relationships/image" Target="../media/image174.png" /><Relationship Id="rId13" Type="http://schemas.openxmlformats.org/officeDocument/2006/relationships/image" Target="../media/image175.png" /><Relationship Id="rId14" Type="http://schemas.openxmlformats.org/officeDocument/2006/relationships/image" Target="../media/image176.png" /><Relationship Id="rId15" Type="http://schemas.openxmlformats.org/officeDocument/2006/relationships/image" Target="../media/image177.png" /><Relationship Id="rId16" Type="http://schemas.openxmlformats.org/officeDocument/2006/relationships/image" Target="../media/image178.png" /><Relationship Id="rId17" Type="http://schemas.openxmlformats.org/officeDocument/2006/relationships/image" Target="../media/image179.png" /><Relationship Id="rId18" Type="http://schemas.openxmlformats.org/officeDocument/2006/relationships/image" Target="../media/image180.png" /><Relationship Id="rId19" Type="http://schemas.openxmlformats.org/officeDocument/2006/relationships/image" Target="../media/image181.png" /><Relationship Id="rId2" Type="http://schemas.openxmlformats.org/officeDocument/2006/relationships/image" Target="../media/image36.png" /><Relationship Id="rId20" Type="http://schemas.openxmlformats.org/officeDocument/2006/relationships/image" Target="../media/image182.png" /><Relationship Id="rId21" Type="http://schemas.openxmlformats.org/officeDocument/2006/relationships/image" Target="../media/image183.png" /><Relationship Id="rId22" Type="http://schemas.openxmlformats.org/officeDocument/2006/relationships/image" Target="../media/image184.png" /><Relationship Id="rId23" Type="http://schemas.openxmlformats.org/officeDocument/2006/relationships/image" Target="../media/image185.png" /><Relationship Id="rId24" Type="http://schemas.openxmlformats.org/officeDocument/2006/relationships/image" Target="../media/image186.png" /><Relationship Id="rId25" Type="http://schemas.openxmlformats.org/officeDocument/2006/relationships/image" Target="../media/image46.png" /><Relationship Id="rId26" Type="http://schemas.openxmlformats.org/officeDocument/2006/relationships/image" Target="../media/image187.png" /><Relationship Id="rId27" Type="http://schemas.openxmlformats.org/officeDocument/2006/relationships/image" Target="../media/image188.png" /><Relationship Id="rId28" Type="http://schemas.openxmlformats.org/officeDocument/2006/relationships/image" Target="../media/image189.png" /><Relationship Id="rId29" Type="http://schemas.openxmlformats.org/officeDocument/2006/relationships/image" Target="../media/image190.png" /><Relationship Id="rId3" Type="http://schemas.openxmlformats.org/officeDocument/2006/relationships/image" Target="../media/image64.png" /><Relationship Id="rId30" Type="http://schemas.openxmlformats.org/officeDocument/2006/relationships/image" Target="../media/image191.png" /><Relationship Id="rId31" Type="http://schemas.openxmlformats.org/officeDocument/2006/relationships/image" Target="../media/image192.png" /><Relationship Id="rId4" Type="http://schemas.openxmlformats.org/officeDocument/2006/relationships/image" Target="../media/image166.png" /><Relationship Id="rId5" Type="http://schemas.openxmlformats.org/officeDocument/2006/relationships/image" Target="../media/image167.jpeg" /><Relationship Id="rId6" Type="http://schemas.openxmlformats.org/officeDocument/2006/relationships/image" Target="../media/image168.png" /><Relationship Id="rId7" Type="http://schemas.openxmlformats.org/officeDocument/2006/relationships/image" Target="../media/image169.png" /><Relationship Id="rId8" Type="http://schemas.openxmlformats.org/officeDocument/2006/relationships/image" Target="../media/image170.png" /><Relationship Id="rId9" Type="http://schemas.openxmlformats.org/officeDocument/2006/relationships/image" Target="../media/image17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193.png" /><Relationship Id="rId5" Type="http://schemas.openxmlformats.org/officeDocument/2006/relationships/image" Target="../media/image194.png" /><Relationship Id="rId6" Type="http://schemas.openxmlformats.org/officeDocument/2006/relationships/image" Target="../media/image4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01.png" /><Relationship Id="rId11" Type="http://schemas.openxmlformats.org/officeDocument/2006/relationships/image" Target="../media/image202.png" /><Relationship Id="rId12" Type="http://schemas.openxmlformats.org/officeDocument/2006/relationships/image" Target="../media/image46.png" /><Relationship Id="rId13" Type="http://schemas.openxmlformats.org/officeDocument/2006/relationships/image" Target="../media/image22.png" /><Relationship Id="rId14" Type="http://schemas.openxmlformats.org/officeDocument/2006/relationships/image" Target="../media/image203.png" /><Relationship Id="rId15" Type="http://schemas.openxmlformats.org/officeDocument/2006/relationships/image" Target="../media/image204.png" /><Relationship Id="rId2" Type="http://schemas.openxmlformats.org/officeDocument/2006/relationships/image" Target="../media/image36.png" /><Relationship Id="rId3" Type="http://schemas.openxmlformats.org/officeDocument/2006/relationships/image" Target="../media/image64.png" /><Relationship Id="rId4" Type="http://schemas.openxmlformats.org/officeDocument/2006/relationships/image" Target="../media/image195.png" /><Relationship Id="rId5" Type="http://schemas.openxmlformats.org/officeDocument/2006/relationships/image" Target="../media/image196.png" /><Relationship Id="rId6" Type="http://schemas.openxmlformats.org/officeDocument/2006/relationships/image" Target="../media/image197.png" /><Relationship Id="rId7" Type="http://schemas.openxmlformats.org/officeDocument/2006/relationships/image" Target="../media/image198.png" /><Relationship Id="rId8" Type="http://schemas.openxmlformats.org/officeDocument/2006/relationships/image" Target="../media/image199.png" /><Relationship Id="rId9" Type="http://schemas.openxmlformats.org/officeDocument/2006/relationships/image" Target="../media/image200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2.png" /><Relationship Id="rId11" Type="http://schemas.openxmlformats.org/officeDocument/2006/relationships/image" Target="../media/image23.png" /><Relationship Id="rId12" Type="http://schemas.openxmlformats.org/officeDocument/2006/relationships/image" Target="../media/image211.png" /><Relationship Id="rId13" Type="http://schemas.openxmlformats.org/officeDocument/2006/relationships/image" Target="../media/image212.png" /><Relationship Id="rId14" Type="http://schemas.openxmlformats.org/officeDocument/2006/relationships/image" Target="../media/image213.png" /><Relationship Id="rId15" Type="http://schemas.openxmlformats.org/officeDocument/2006/relationships/image" Target="../media/image2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05.jpeg" /><Relationship Id="rId5" Type="http://schemas.openxmlformats.org/officeDocument/2006/relationships/image" Target="../media/image206.jpeg" /><Relationship Id="rId6" Type="http://schemas.openxmlformats.org/officeDocument/2006/relationships/image" Target="../media/image207.jpeg" /><Relationship Id="rId7" Type="http://schemas.openxmlformats.org/officeDocument/2006/relationships/image" Target="../media/image208.png" /><Relationship Id="rId8" Type="http://schemas.openxmlformats.org/officeDocument/2006/relationships/image" Target="../media/image209.jpeg" /><Relationship Id="rId9" Type="http://schemas.openxmlformats.org/officeDocument/2006/relationships/image" Target="../media/image21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6.png" /><Relationship Id="rId11" Type="http://schemas.openxmlformats.org/officeDocument/2006/relationships/image" Target="../media/image22.png" /><Relationship Id="rId12" Type="http://schemas.openxmlformats.org/officeDocument/2006/relationships/image" Target="../media/image219.png" /><Relationship Id="rId13" Type="http://schemas.openxmlformats.org/officeDocument/2006/relationships/image" Target="../media/image220.png" /><Relationship Id="rId14" Type="http://schemas.openxmlformats.org/officeDocument/2006/relationships/image" Target="../media/image221.png" /><Relationship Id="rId15" Type="http://schemas.openxmlformats.org/officeDocument/2006/relationships/image" Target="../media/image222.png" /><Relationship Id="rId2" Type="http://schemas.openxmlformats.org/officeDocument/2006/relationships/image" Target="../media/image36.png" /><Relationship Id="rId3" Type="http://schemas.openxmlformats.org/officeDocument/2006/relationships/image" Target="../media/image64.png" /><Relationship Id="rId4" Type="http://schemas.openxmlformats.org/officeDocument/2006/relationships/image" Target="../media/image215.png" /><Relationship Id="rId5" Type="http://schemas.openxmlformats.org/officeDocument/2006/relationships/image" Target="../media/image216.png" /><Relationship Id="rId6" Type="http://schemas.openxmlformats.org/officeDocument/2006/relationships/image" Target="../media/image217.png" /><Relationship Id="rId7" Type="http://schemas.openxmlformats.org/officeDocument/2006/relationships/image" Target="../media/image205.jpeg" /><Relationship Id="rId8" Type="http://schemas.openxmlformats.org/officeDocument/2006/relationships/image" Target="../media/image206.jpeg" /><Relationship Id="rId9" Type="http://schemas.openxmlformats.org/officeDocument/2006/relationships/image" Target="../media/image218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63.png" /><Relationship Id="rId11" Type="http://schemas.openxmlformats.org/officeDocument/2006/relationships/image" Target="../media/image46.png" /><Relationship Id="rId12" Type="http://schemas.openxmlformats.org/officeDocument/2006/relationships/image" Target="../media/image227.png" /><Relationship Id="rId13" Type="http://schemas.openxmlformats.org/officeDocument/2006/relationships/image" Target="../media/image228.png" /><Relationship Id="rId14" Type="http://schemas.openxmlformats.org/officeDocument/2006/relationships/image" Target="../media/image229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23.png" /><Relationship Id="rId5" Type="http://schemas.openxmlformats.org/officeDocument/2006/relationships/image" Target="../media/image224.png" /><Relationship Id="rId6" Type="http://schemas.openxmlformats.org/officeDocument/2006/relationships/image" Target="../media/image225.png" /><Relationship Id="rId7" Type="http://schemas.openxmlformats.org/officeDocument/2006/relationships/image" Target="../media/image226.png" /><Relationship Id="rId8" Type="http://schemas.openxmlformats.org/officeDocument/2006/relationships/image" Target="../media/image206.jpeg" /><Relationship Id="rId9" Type="http://schemas.openxmlformats.org/officeDocument/2006/relationships/image" Target="../media/image207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slide" Target="slide24.xml" TargetMode="Internal" /><Relationship Id="rId4" Type="http://schemas.openxmlformats.org/officeDocument/2006/relationships/image" Target="../media/image4.png" /><Relationship Id="rId5" Type="http://schemas.openxmlformats.org/officeDocument/2006/relationships/image" Target="../media/image230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231.png" /><Relationship Id="rId4" Type="http://schemas.openxmlformats.org/officeDocument/2006/relationships/image" Target="../media/image232.png" /><Relationship Id="rId5" Type="http://schemas.openxmlformats.org/officeDocument/2006/relationships/image" Target="../media/image46.png" /><Relationship Id="rId6" Type="http://schemas.openxmlformats.org/officeDocument/2006/relationships/image" Target="../media/image47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151500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1276" y="499498"/>
            <a:ext cx="6237121" cy="787578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5437390" y="1932812"/>
            <a:ext cx="1240155" cy="1336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6000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9400" kern="0" spc="-460">
                <a:ln w="30733" cap="flat" cmpd="sng">
                  <a:solidFill>
                    <a:srgbClr val="EAEAE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EAEAEA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  <a:endParaRPr lang="Arial" altLang="Arial" sz="9400"/>
          </a:p>
        </p:txBody>
      </p:sp>
      <p:graphicFrame>
        <p:nvGraphicFramePr>
          <p:cNvPr id="6" name="table 6"/>
          <p:cNvGraphicFramePr>
            <a:graphicFrameLocks noGrp="1"/>
          </p:cNvGraphicFramePr>
          <p:nvPr/>
        </p:nvGraphicFramePr>
        <p:xfrm>
          <a:off x="686682" y="3346694"/>
          <a:ext cx="6186170" cy="3957796"/>
        </p:xfrm>
        <a:graphic>
          <a:graphicData uri="http://schemas.openxmlformats.org/drawingml/2006/table">
            <a:tbl>
              <a:tblPr/>
              <a:tblGrid>
                <a:gridCol w="3182620"/>
                <a:gridCol w="3003550"/>
              </a:tblGrid>
              <a:tr h="1965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marL="210184" algn="l" rtl="0" eaLnBrk="0">
                        <a:lnSpc>
                          <a:spcPct val="80000"/>
                        </a:lnSpc>
                        <a:spcBef>
                          <a:spcPts val="6"/>
                        </a:spcBef>
                      </a:pPr>
                      <a:r>
                        <a:rPr sz="11200" kern="0" spc="-210">
                          <a:ln w="30733" cap="flat" cmpd="sng">
                            <a:solidFill>
                              <a:srgbClr val="EAEAEA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EAEAEA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02</a:t>
                      </a:r>
                      <a:endParaRPr lang="Arial" altLang="Arial" sz="1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11"/>
                        </a:lnSpc>
                      </a:pPr>
                      <a:endParaRPr lang="Arial" altLang="Arial" sz="100"/>
                    </a:p>
                    <a:p>
                      <a:pPr marL="1494789" algn="l" rtl="0" eaLnBrk="0">
                        <a:lnSpc>
                          <a:spcPct val="90000"/>
                        </a:lnSpc>
                      </a:pPr>
                      <a:r>
                        <a:rPr sz="2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品牌格局</a:t>
                      </a:r>
                      <a:endParaRPr lang="Microsoft YaHei" altLang="Microsoft YaHei" sz="28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134302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竞争格局</a:t>
                      </a:r>
                      <a:r>
                        <a:rPr sz="2000" kern="0" spc="6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/13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竞争关系</a:t>
                      </a:r>
                      <a:r>
                        <a:rPr sz="2000" kern="0" spc="6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/20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59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69850" algn="l" rtl="0" eaLnBrk="0">
                        <a:lnSpc>
                          <a:spcPct val="90000"/>
                        </a:lnSpc>
                        <a:spcBef>
                          <a:spcPts val="2"/>
                        </a:spcBef>
                      </a:pPr>
                      <a:r>
                        <a:rPr sz="28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产品与技术</a:t>
                      </a:r>
                      <a:endParaRPr lang="Microsoft YaHei" altLang="Microsoft YaHei" sz="28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81914" algn="l" rtl="0" eaLnBrk="0">
                        <a:lnSpc>
                          <a:spcPct val="81000"/>
                        </a:lnSpc>
                        <a:spcBef>
                          <a:spcPts val="604"/>
                        </a:spcBef>
                      </a:pP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产品趋势</a:t>
                      </a:r>
                      <a:r>
                        <a:rPr sz="2000" kern="0" spc="6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/24</a:t>
                      </a:r>
                      <a:endParaRPr lang="Microsoft YaHei" altLang="Microsoft YaHei" sz="2000"/>
                    </a:p>
                    <a:p>
                      <a:pPr marL="81280" algn="l" rtl="0" eaLnBrk="0">
                        <a:lnSpc>
                          <a:spcPts val="2613"/>
                        </a:lnSpc>
                      </a:pP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技术趋势</a:t>
                      </a:r>
                      <a:r>
                        <a:rPr sz="2000" kern="0" spc="6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/30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1389380" algn="l" rtl="0" eaLnBrk="0">
                        <a:lnSpc>
                          <a:spcPct val="80000"/>
                        </a:lnSpc>
                        <a:spcBef>
                          <a:spcPts val="5"/>
                        </a:spcBef>
                      </a:pPr>
                      <a:r>
                        <a:rPr sz="11200" kern="0" spc="-170">
                          <a:ln w="30733" cap="flat" cmpd="sng">
                            <a:solidFill>
                              <a:srgbClr val="EAEAEA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EAEAEA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03</a:t>
                      </a:r>
                      <a:endParaRPr lang="Arial" altLang="Arial" sz="1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box 8"/>
          <p:cNvSpPr/>
          <p:nvPr/>
        </p:nvSpPr>
        <p:spPr>
          <a:xfrm>
            <a:off x="778223" y="1899461"/>
            <a:ext cx="2359025" cy="1219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8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800" b="1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endParaRPr lang="Microsoft YaHei" altLang="Microsoft YaHei" sz="28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15875" algn="l" rtl="0" eaLnBrk="0">
              <a:lnSpc>
                <a:spcPct val="95000"/>
              </a:lnSpc>
              <a:spcBef>
                <a:spcPts val="1"/>
              </a:spcBef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乘用车市场趋势</a:t>
            </a:r>
            <a:r>
              <a:rPr sz="2000" kern="0" spc="6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/02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新能源市场趋势</a:t>
            </a:r>
            <a:r>
              <a:rPr sz="2000" kern="0" spc="6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/05</a:t>
            </a:r>
            <a:endParaRPr lang="Microsoft YaHei" altLang="Microsoft YaHei" sz="20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0012"/>
          </a:xfrm>
          <a:prstGeom prst="rect">
            <a:avLst/>
          </a:prstGeom>
        </p:spPr>
      </p:pic>
      <p:sp>
        <p:nvSpPr>
          <p:cNvPr id="14" name="rect"/>
          <p:cNvSpPr/>
          <p:nvPr/>
        </p:nvSpPr>
        <p:spPr>
          <a:xfrm>
            <a:off x="441959" y="1417319"/>
            <a:ext cx="6583680" cy="6995160"/>
          </a:xfrm>
          <a:prstGeom prst="rect">
            <a:avLst/>
          </a:prstGeom>
          <a:solidFill>
            <a:srgbClr val="FFFFFF">
              <a:alpha val="92549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textbox 16"/>
          <p:cNvSpPr/>
          <p:nvPr/>
        </p:nvSpPr>
        <p:spPr>
          <a:xfrm>
            <a:off x="5484428" y="1435988"/>
            <a:ext cx="1240155" cy="1336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6000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9400" kern="0" spc="-460">
                <a:ln w="3073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  <a:endParaRPr lang="Arial" altLang="Arial" sz="9400"/>
          </a:p>
        </p:txBody>
      </p:sp>
      <p:sp>
        <p:nvSpPr>
          <p:cNvPr id="18" name="textbox 18"/>
          <p:cNvSpPr/>
          <p:nvPr/>
        </p:nvSpPr>
        <p:spPr>
          <a:xfrm>
            <a:off x="778223" y="1899461"/>
            <a:ext cx="1435100" cy="408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8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800" b="1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endParaRPr lang="Microsoft YaHei" altLang="Microsoft YaHei" sz="2800"/>
          </a:p>
        </p:txBody>
      </p:sp>
      <p:sp>
        <p:nvSpPr>
          <p:cNvPr id="20" name="textbox 20"/>
          <p:cNvSpPr/>
          <p:nvPr/>
        </p:nvSpPr>
        <p:spPr>
          <a:xfrm>
            <a:off x="775005" y="3277157"/>
            <a:ext cx="5821045" cy="4892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267"/>
              </a:lnSpc>
            </a:pPr>
            <a:endParaRPr lang="Arial" altLang="Arial" sz="100"/>
          </a:p>
          <a:p>
            <a:pPr marL="38100" algn="l" rtl="0" eaLnBrk="0">
              <a:lnSpc>
                <a:spcPct val="95000"/>
              </a:lnSpc>
            </a:pPr>
            <a:r>
              <a:rPr sz="700" kern="0" spc="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1          </a:t>
            </a:r>
            <a:r>
              <a:rPr sz="28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乘用车市场趋势</a:t>
            </a:r>
            <a:endParaRPr lang="Microsoft YaHei" altLang="Microsoft YaHei" sz="28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r" rtl="0" eaLnBrk="0">
              <a:lnSpc>
                <a:spcPts val="2904"/>
              </a:lnSpc>
              <a:spcBef>
                <a:spcPts val="729"/>
              </a:spcBef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9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市场走势</a:t>
            </a:r>
            <a:r>
              <a:rPr sz="2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</a:t>
            </a:r>
            <a:r>
              <a:rPr sz="3600" kern="0" spc="0" baseline="10719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</a:t>
            </a:r>
            <a:r>
              <a:rPr sz="3600" kern="0" spc="-10" baseline="10719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----02</a:t>
            </a:r>
            <a:endParaRPr lang="Microsoft YaHei" altLang="Microsoft YaHei" sz="3600" baseline="10719"/>
          </a:p>
          <a:p>
            <a:pPr algn="r" rtl="0" eaLnBrk="0">
              <a:lnSpc>
                <a:spcPct val="100000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区域格局    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</a:t>
            </a:r>
            <a:r>
              <a:rPr sz="3600" kern="0" spc="-10" baseline="1012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----------03</a:t>
            </a:r>
            <a:endParaRPr lang="Microsoft YaHei" altLang="Microsoft YaHei" sz="3600" baseline="10128"/>
          </a:p>
          <a:p>
            <a:pPr algn="r" rtl="0" eaLnBrk="0">
              <a:lnSpc>
                <a:spcPts val="2946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消费结构</a:t>
            </a:r>
            <a:r>
              <a:rPr sz="2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</a:t>
            </a:r>
            <a:r>
              <a:rPr sz="3600" kern="0" spc="0" baseline="11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</a:t>
            </a:r>
            <a:r>
              <a:rPr sz="3600" kern="0" spc="-10" baseline="11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Microsoft YaHei" altLang="Microsoft YaHei" sz="3600" baseline="1136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849"/>
              </a:spcBef>
            </a:pPr>
            <a:r>
              <a:rPr sz="700" kern="0" spc="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1         </a:t>
            </a:r>
            <a:r>
              <a:rPr sz="700" kern="0" spc="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8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新能源市场趋势</a:t>
            </a:r>
            <a:endParaRPr lang="Microsoft YaHei" altLang="Microsoft YaHei" sz="28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r" rtl="0" eaLnBrk="0">
              <a:lnSpc>
                <a:spcPct val="100000"/>
              </a:lnSpc>
              <a:spcBef>
                <a:spcPts val="729"/>
              </a:spcBef>
            </a:pP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销量走势            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3600" kern="0" spc="0" baseline="1012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-----------05</a:t>
            </a:r>
            <a:endParaRPr lang="Microsoft YaHei" altLang="Microsoft YaHei" sz="3600" baseline="10128"/>
          </a:p>
          <a:p>
            <a:pPr algn="r" rtl="0" eaLnBrk="0">
              <a:lnSpc>
                <a:spcPct val="100000"/>
              </a:lnSpc>
              <a:spcBef>
                <a:spcPts val="24"/>
              </a:spcBef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智能化走势</a:t>
            </a:r>
            <a:r>
              <a:rPr sz="2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3600" kern="0" spc="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-----------06</a:t>
            </a:r>
            <a:endParaRPr lang="Microsoft YaHei" altLang="Microsoft YaHei" sz="3600" baseline="11575"/>
          </a:p>
          <a:p>
            <a:pPr algn="r" rtl="0" eaLnBrk="0">
              <a:lnSpc>
                <a:spcPct val="97000"/>
              </a:lnSpc>
              <a:spcBef>
                <a:spcPts val="15"/>
              </a:spcBef>
            </a:pP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消费结构            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3600" kern="0" spc="0" baseline="1012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-----------07</a:t>
            </a:r>
            <a:endParaRPr lang="Microsoft YaHei" altLang="Microsoft YaHei" sz="3600" baseline="10128"/>
          </a:p>
          <a:p>
            <a:pPr algn="r" rtl="0" eaLnBrk="0">
              <a:lnSpc>
                <a:spcPts val="2922"/>
              </a:lnSpc>
            </a:pP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消费意愿            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3600" kern="0" spc="0" baseline="1098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-----------09</a:t>
            </a:r>
            <a:endParaRPr lang="Microsoft YaHei" altLang="Microsoft YaHei" sz="3600" baseline="10982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6682" y="2709382"/>
            <a:ext cx="6186308" cy="25406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2146" y="1178359"/>
            <a:ext cx="6710346" cy="8760652"/>
          </a:xfrm>
          <a:prstGeom prst="rect">
            <a:avLst/>
          </a:prstGeom>
        </p:spPr>
      </p:pic>
      <p:sp>
        <p:nvSpPr>
          <p:cNvPr id="30" name="rect"/>
          <p:cNvSpPr/>
          <p:nvPr/>
        </p:nvSpPr>
        <p:spPr>
          <a:xfrm>
            <a:off x="898364" y="847182"/>
            <a:ext cx="1338486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textbox 32"/>
          <p:cNvSpPr/>
          <p:nvPr/>
        </p:nvSpPr>
        <p:spPr>
          <a:xfrm>
            <a:off x="697009" y="833754"/>
            <a:ext cx="6089650" cy="2077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乘用车市场</a:t>
            </a:r>
            <a:r>
              <a:rPr sz="1000" kern="0" spc="2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市场走势         </a:t>
            </a:r>
            <a:endParaRPr lang="Microsoft YaHei" altLang="Microsoft YaHei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4604" algn="l" rtl="0" eaLnBrk="0">
              <a:lnSpc>
                <a:spcPts val="1830"/>
              </a:lnSpc>
              <a:spcBef>
                <a:spcPts val="455"/>
              </a:spcBef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中国汽车市场规模基本恢复至疫情前水平，消费潜能亟待释放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0954" indent="635" algn="l" rtl="0" eaLnBrk="0">
              <a:lnSpc>
                <a:spcPct val="112000"/>
              </a:lnSpc>
              <a:spcBef>
                <a:spcPts val="281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2021年开始中国乘用车销量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同比恢复正增长，至2023年，中国汽车市场规模基本恢复至疫情前水平。不过，汽车行业经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济运行依旧面临较大压力，企业效益水平处于低位，消费潜能亟待加速释放，从而推动行业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平稳发展与增长。</a:t>
            </a:r>
            <a:endParaRPr lang="Microsoft YaHei" altLang="Microsoft YaHei" sz="900"/>
          </a:p>
          <a:p>
            <a:pPr marL="22225" indent="-1270" algn="l" rtl="0" eaLnBrk="0">
              <a:lnSpc>
                <a:spcPct val="113000"/>
              </a:lnSpc>
              <a:spcBef>
                <a:spcPts val="777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分品牌档次看年度成交价走势，中国新势力品牌表现亮眼，高端车型的销量提升拉高了整体平均成交价。海外豪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华阵营成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交价下行，主要是由于特斯拉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单车均价下滑导致。</a:t>
            </a:r>
            <a:endParaRPr lang="Microsoft YaHei" altLang="Microsoft YaHei" sz="900"/>
          </a:p>
          <a:p>
            <a:pPr algn="l" rtl="0" eaLnBrk="0">
              <a:lnSpc>
                <a:spcPct val="196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46990" algn="l" rtl="0" eaLnBrk="0">
              <a:lnSpc>
                <a:spcPct val="92000"/>
              </a:lnSpc>
              <a:spcBef>
                <a:spcPts val="1"/>
              </a:spcBef>
            </a:pPr>
            <a:r>
              <a:rPr sz="1300" kern="0" spc="10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中国乘用车销量走势</a:t>
            </a:r>
            <a:endParaRPr lang="Microsoft YaHei" altLang="Microsoft YaHei" sz="1300"/>
          </a:p>
        </p:txBody>
      </p:sp>
      <p:sp>
        <p:nvSpPr>
          <p:cNvPr id="34" name="path"/>
          <p:cNvSpPr/>
          <p:nvPr/>
        </p:nvSpPr>
        <p:spPr>
          <a:xfrm>
            <a:off x="1121920" y="4585635"/>
            <a:ext cx="5216967" cy="410683"/>
          </a:xfrm>
          <a:custGeom>
            <a:rect l="0" t="0" r="0" b="0"/>
            <a:pathLst>
              <a:path w="8215" h="646">
                <a:moveTo>
                  <a:pt x="17" y="271"/>
                </a:moveTo>
                <a:cubicBezTo>
                  <a:pt x="227" y="256"/>
                  <a:pt x="437" y="268"/>
                  <a:pt x="646" y="226"/>
                </a:cubicBezTo>
                <a:cubicBezTo>
                  <a:pt x="856" y="184"/>
                  <a:pt x="1066" y="28"/>
                  <a:pt x="1276" y="17"/>
                </a:cubicBezTo>
                <a:cubicBezTo>
                  <a:pt x="1485" y="6"/>
                  <a:pt x="1695" y="124"/>
                  <a:pt x="1905" y="158"/>
                </a:cubicBezTo>
                <a:cubicBezTo>
                  <a:pt x="2115" y="192"/>
                  <a:pt x="2324" y="241"/>
                  <a:pt x="2534" y="219"/>
                </a:cubicBezTo>
                <a:cubicBezTo>
                  <a:pt x="2744" y="198"/>
                  <a:pt x="2954" y="3"/>
                  <a:pt x="3163" y="27"/>
                </a:cubicBezTo>
                <a:cubicBezTo>
                  <a:pt x="3373" y="51"/>
                  <a:pt x="3583" y="285"/>
                  <a:pt x="3793" y="363"/>
                </a:cubicBezTo>
                <a:cubicBezTo>
                  <a:pt x="4002" y="441"/>
                  <a:pt x="4212" y="451"/>
                  <a:pt x="4422" y="495"/>
                </a:cubicBezTo>
                <a:cubicBezTo>
                  <a:pt x="4632" y="539"/>
                  <a:pt x="4842" y="620"/>
                  <a:pt x="5051" y="628"/>
                </a:cubicBezTo>
                <a:cubicBezTo>
                  <a:pt x="5261" y="635"/>
                  <a:pt x="5471" y="604"/>
                  <a:pt x="5681" y="539"/>
                </a:cubicBezTo>
                <a:cubicBezTo>
                  <a:pt x="5890" y="475"/>
                  <a:pt x="6100" y="304"/>
                  <a:pt x="6310" y="241"/>
                </a:cubicBezTo>
                <a:cubicBezTo>
                  <a:pt x="6520" y="178"/>
                  <a:pt x="6729" y="178"/>
                  <a:pt x="6939" y="162"/>
                </a:cubicBezTo>
                <a:cubicBezTo>
                  <a:pt x="7149" y="147"/>
                  <a:pt x="7359" y="120"/>
                  <a:pt x="7568" y="147"/>
                </a:cubicBezTo>
                <a:cubicBezTo>
                  <a:pt x="7778" y="173"/>
                  <a:pt x="7988" y="264"/>
                  <a:pt x="8198" y="322"/>
                </a:cubicBezTo>
              </a:path>
            </a:pathLst>
          </a:custGeom>
          <a:noFill/>
          <a:ln w="22225" cap="rnd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933234" y="4865772"/>
            <a:ext cx="5594339" cy="1204818"/>
            <a:chExt cx="5594339" cy="1204818"/>
          </a:xfrm>
        </p:grpSpPr>
        <p:pic>
          <p:nvPicPr>
            <p:cNvPr id="36" name="picture 3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100037" y="239627"/>
              <a:ext cx="5394959" cy="960427"/>
            </a:xfrm>
            <a:prstGeom prst="rect">
              <a:avLst/>
            </a:prstGeom>
          </p:spPr>
        </p:pic>
        <p:sp>
          <p:nvSpPr>
            <p:cNvPr id="38" name="textbox 38"/>
            <p:cNvSpPr/>
            <p:nvPr/>
          </p:nvSpPr>
          <p:spPr>
            <a:xfrm>
              <a:off x="2820888" y="152251"/>
              <a:ext cx="766444" cy="2286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341"/>
                </a:lnSpc>
              </a:pPr>
              <a:endParaRPr lang="Arial" altLang="Arial" sz="100"/>
            </a:p>
            <a:p>
              <a:pPr marL="12700" algn="l" rtl="0" eaLnBrk="0">
                <a:lnSpc>
                  <a:spcPts val="696"/>
                </a:lnSpc>
              </a:pPr>
              <a:r>
                <a:rPr sz="900" kern="0" spc="3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-4.1%</a:t>
              </a:r>
              <a:endParaRPr lang="Microsoft YaHei" altLang="Microsoft YaHei" sz="900"/>
            </a:p>
            <a:p>
              <a:pPr algn="r" rtl="0" eaLnBrk="0">
                <a:lnSpc>
                  <a:spcPct val="83000"/>
                </a:lnSpc>
                <a:spcBef>
                  <a:spcPts val="4"/>
                </a:spcBef>
              </a:pPr>
              <a:r>
                <a:rPr sz="900" kern="0" spc="5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-9.6%</a:t>
              </a:r>
              <a:endParaRPr lang="Microsoft YaHei" altLang="Microsoft YaHei" sz="900"/>
            </a:p>
          </p:txBody>
        </p:sp>
        <p:sp>
          <p:nvSpPr>
            <p:cNvPr id="40" name="path"/>
            <p:cNvSpPr/>
            <p:nvPr/>
          </p:nvSpPr>
          <p:spPr>
            <a:xfrm>
              <a:off x="0" y="1195292"/>
              <a:ext cx="5594339" cy="9526"/>
            </a:xfrm>
            <a:custGeom>
              <a:rect l="0" t="0" r="0" b="0"/>
              <a:pathLst>
                <a:path w="8809" h="15">
                  <a:moveTo>
                    <a:pt x="0" y="7"/>
                  </a:moveTo>
                  <a:lnTo>
                    <a:pt x="8809" y="7"/>
                  </a:lnTo>
                </a:path>
              </a:pathLst>
            </a:custGeom>
            <a:noFill/>
            <a:ln w="9525" cap="flat">
              <a:solidFill>
                <a:srgbClr val="D9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2962158" y="0"/>
              <a:ext cx="70485" cy="70485"/>
            </a:xfrm>
            <a:prstGeom prst="rect">
              <a:avLst/>
            </a:prstGeom>
          </p:spPr>
        </p:pic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3361446" y="85344"/>
              <a:ext cx="70485" cy="70485"/>
            </a:xfrm>
            <a:prstGeom prst="rect">
              <a:avLst/>
            </a:prstGeom>
          </p:spPr>
        </p:pic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3760734" y="27432"/>
              <a:ext cx="70485" cy="70485"/>
            </a:xfrm>
            <a:prstGeom prst="rect">
              <a:avLst/>
            </a:prstGeom>
          </p:spPr>
        </p:pic>
      </p:grpSp>
      <p:sp>
        <p:nvSpPr>
          <p:cNvPr id="48" name="rect"/>
          <p:cNvSpPr/>
          <p:nvPr/>
        </p:nvSpPr>
        <p:spPr>
          <a:xfrm>
            <a:off x="1209949" y="7837868"/>
            <a:ext cx="3880227" cy="317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0" name="picture 5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203960" y="7611626"/>
            <a:ext cx="3886200" cy="29034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5490396" y="7238339"/>
            <a:ext cx="991869" cy="1176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3"/>
              </a:lnSpc>
            </a:pPr>
            <a:r>
              <a:rPr sz="1800" kern="0" spc="120">
                <a:solidFill>
                  <a:srgbClr val="1387C1">
                    <a:alpha val="100000"/>
                  </a:srgbClr>
                </a:solidFill>
                <a:latin typeface="Arial"/>
                <a:ea typeface="Arial"/>
                <a:cs typeface="Arial"/>
              </a:rPr>
              <a:t>--</a:t>
            </a:r>
            <a:r>
              <a:rPr sz="9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900"/>
          </a:p>
          <a:p>
            <a:pPr marL="12700" algn="l" rtl="0" eaLnBrk="0">
              <a:lnSpc>
                <a:spcPts val="1164"/>
              </a:lnSpc>
              <a:spcBef>
                <a:spcPts val="1480"/>
              </a:spcBef>
            </a:pPr>
            <a:r>
              <a:rPr sz="1800" kern="0" spc="1480">
                <a:solidFill>
                  <a:srgbClr val="7C1E71">
                    <a:alpha val="100000"/>
                  </a:srgbClr>
                </a:solidFill>
                <a:latin typeface="Arial"/>
                <a:ea typeface="Arial"/>
                <a:cs typeface="Arial"/>
              </a:rPr>
              <a:t>-</a:t>
            </a:r>
            <a:r>
              <a:rPr sz="1800" kern="0" spc="-280">
                <a:solidFill>
                  <a:srgbClr val="7C1E7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中国新势力</a:t>
            </a:r>
            <a:endParaRPr lang="Microsoft YaHei" altLang="Microsoft YaHei" sz="900"/>
          </a:p>
          <a:p>
            <a:pPr marL="12700" algn="l" rtl="0" eaLnBrk="0">
              <a:lnSpc>
                <a:spcPts val="1166"/>
              </a:lnSpc>
              <a:spcBef>
                <a:spcPts val="1472"/>
              </a:spcBef>
            </a:pPr>
            <a:r>
              <a:rPr sz="1800" kern="0" spc="120">
                <a:solidFill>
                  <a:srgbClr val="F08800">
                    <a:alpha val="100000"/>
                  </a:srgbClr>
                </a:solidFill>
                <a:latin typeface="Arial"/>
                <a:ea typeface="Arial"/>
                <a:cs typeface="Arial"/>
              </a:rPr>
              <a:t>--</a:t>
            </a:r>
            <a:r>
              <a:rPr sz="9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9842"/>
              </a:lnSpc>
            </a:pPr>
            <a:endParaRPr lang="Arial" altLang="Arial" sz="100"/>
          </a:p>
          <a:p>
            <a:pPr marL="12700" algn="l" rtl="0" eaLnBrk="0">
              <a:lnSpc>
                <a:spcPts val="1165"/>
              </a:lnSpc>
            </a:pPr>
            <a:r>
              <a:rPr sz="1800" kern="0" spc="1480">
                <a:solidFill>
                  <a:srgbClr val="CF2820">
                    <a:alpha val="100000"/>
                  </a:srgbClr>
                </a:solidFill>
                <a:latin typeface="Arial"/>
                <a:ea typeface="Arial"/>
                <a:cs typeface="Arial"/>
              </a:rPr>
              <a:t>-</a:t>
            </a:r>
            <a:r>
              <a:rPr sz="1800" kern="0" spc="-260">
                <a:solidFill>
                  <a:srgbClr val="CF282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中国传统品牌</a:t>
            </a:r>
            <a:endParaRPr lang="Microsoft YaHei" altLang="Microsoft YaHei" sz="900"/>
          </a:p>
        </p:txBody>
      </p:sp>
      <p:sp>
        <p:nvSpPr>
          <p:cNvPr id="54" name="textbox 54"/>
          <p:cNvSpPr/>
          <p:nvPr/>
        </p:nvSpPr>
        <p:spPr>
          <a:xfrm>
            <a:off x="6626011" y="3850639"/>
            <a:ext cx="443865" cy="2294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84785" algn="l" rtl="0" eaLnBrk="0">
              <a:lnSpc>
                <a:spcPct val="88000"/>
              </a:lnSpc>
            </a:pP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0%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8478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0%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8478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0%</a:t>
            </a:r>
            <a:endParaRPr lang="Microsoft YaHei" altLang="Microsoft YaHei" sz="900"/>
          </a:p>
          <a:p>
            <a:pPr marL="12700" algn="l" rtl="0" eaLnBrk="0">
              <a:lnSpc>
                <a:spcPts val="1627"/>
              </a:lnSpc>
              <a:spcBef>
                <a:spcPts val="786"/>
              </a:spcBef>
            </a:pPr>
            <a:r>
              <a:rPr sz="1300" kern="0" spc="60" baseline="30083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300" b="1" kern="0" spc="60" baseline="30083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r>
              <a:rPr sz="1300" kern="0" spc="60" baseline="-9984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</a:t>
            </a:r>
            <a:endParaRPr lang="Microsoft YaHei" altLang="Microsoft YaHei" sz="1300" baseline="-9984"/>
          </a:p>
          <a:p>
            <a:pPr algn="r" rtl="0" eaLnBrk="0">
              <a:lnSpc>
                <a:spcPct val="88000"/>
              </a:lnSpc>
              <a:spcBef>
                <a:spcPts val="1461"/>
              </a:spcBef>
            </a:pP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.0%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.0%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.0%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8190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.0%</a:t>
            </a:r>
            <a:endParaRPr lang="Microsoft YaHei" altLang="Microsoft YaHei" sz="900"/>
          </a:p>
        </p:txBody>
      </p:sp>
      <p:sp>
        <p:nvSpPr>
          <p:cNvPr id="56" name="textbox 56"/>
          <p:cNvSpPr/>
          <p:nvPr/>
        </p:nvSpPr>
        <p:spPr>
          <a:xfrm>
            <a:off x="1374786" y="3522358"/>
            <a:ext cx="2439035" cy="354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293"/>
              </a:lnSpc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CAGR</a:t>
            </a:r>
            <a:r>
              <a:rPr sz="800" kern="0" spc="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000" kern="0" spc="120">
                <a:ln w="4318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1.7%</a:t>
            </a:r>
            <a:endParaRPr lang="Microsoft YaHei" altLang="Microsoft YaHei" sz="1000"/>
          </a:p>
          <a:p>
            <a:pPr marL="12700" algn="l" rtl="0" eaLnBrk="0">
              <a:lnSpc>
                <a:spcPts val="1292"/>
              </a:lnSpc>
              <a:spcBef>
                <a:spcPts val="3"/>
              </a:spcBef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CAGR</a:t>
            </a:r>
            <a:r>
              <a:rPr sz="800" kern="0" spc="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1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000" kern="0" spc="150">
                <a:ln w="4318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9.0%</a:t>
            </a:r>
            <a:endParaRPr lang="Microsoft YaHei" altLang="Microsoft YaHei" sz="1000"/>
          </a:p>
        </p:txBody>
      </p:sp>
      <p:sp>
        <p:nvSpPr>
          <p:cNvPr id="58" name="textbox 58"/>
          <p:cNvSpPr/>
          <p:nvPr/>
        </p:nvSpPr>
        <p:spPr>
          <a:xfrm>
            <a:off x="707013" y="9492385"/>
            <a:ext cx="5572759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988"/>
              </a:lnSpc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数据来源：中国汽车工业协会汽车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销量数据及预测，汽车经销终端新车销售发票价格(裸车含税)，海外豪华品牌包含特斯拉。</a:t>
            </a:r>
            <a:endParaRPr lang="Microsoft YaHei" altLang="Microsoft YaHei" sz="8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687294" y="3678223"/>
            <a:ext cx="1623543" cy="313329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291315" y="3539842"/>
            <a:ext cx="1603961" cy="385091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172917" y="7105522"/>
            <a:ext cx="3953636" cy="155829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541818" y="3851324"/>
            <a:ext cx="309879" cy="1936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77"/>
              </a:lnSpc>
            </a:pPr>
            <a:endParaRPr lang="Arial" altLang="Arial" sz="100"/>
          </a:p>
          <a:p>
            <a:pPr marL="15240" algn="l" rtl="0" eaLnBrk="0">
              <a:lnSpc>
                <a:spcPct val="86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6000</a:t>
            </a:r>
            <a:endParaRPr lang="Microsoft YaHei" altLang="Microsoft YaHe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5875" algn="l" rtl="0" eaLnBrk="0">
              <a:lnSpc>
                <a:spcPct val="86000"/>
              </a:lnSpc>
              <a:spcBef>
                <a:spcPts val="271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5000</a:t>
            </a:r>
            <a:endParaRPr lang="Microsoft YaHei" altLang="Microsoft YaHei" sz="9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86000"/>
              </a:lnSpc>
              <a:spcBef>
                <a:spcPts val="272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4000</a:t>
            </a:r>
            <a:endParaRPr lang="Microsoft YaHei" altLang="Microsoft YaHe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5875" algn="l" rtl="0" eaLnBrk="0">
              <a:lnSpc>
                <a:spcPct val="86000"/>
              </a:lnSpc>
              <a:spcBef>
                <a:spcPts val="271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3000</a:t>
            </a:r>
            <a:endParaRPr lang="Microsoft YaHei" altLang="Microsoft YaHei" sz="9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5875" algn="l" rtl="0" eaLnBrk="0">
              <a:lnSpc>
                <a:spcPct val="87000"/>
              </a:lnSpc>
              <a:spcBef>
                <a:spcPts val="273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</a:t>
            </a:r>
            <a:endParaRPr lang="Microsoft YaHei" altLang="Microsoft YaHe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200"/>
          </a:p>
          <a:p>
            <a:pPr marL="29209" algn="l" rtl="0" eaLnBrk="0">
              <a:lnSpc>
                <a:spcPct val="86000"/>
              </a:lnSpc>
            </a:pPr>
            <a:r>
              <a:rPr sz="900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1000</a:t>
            </a:r>
            <a:endParaRPr lang="Microsoft YaHei" altLang="Microsoft YaHei" sz="900"/>
          </a:p>
        </p:txBody>
      </p:sp>
      <p:sp>
        <p:nvSpPr>
          <p:cNvPr id="68" name="textbox 68"/>
          <p:cNvSpPr/>
          <p:nvPr/>
        </p:nvSpPr>
        <p:spPr>
          <a:xfrm>
            <a:off x="991192" y="6136182"/>
            <a:ext cx="553656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2011</a:t>
            </a: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2012   2013    2014   2015    2016    2017   2018    2019   2020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2021   2022  2023E</a:t>
            </a:r>
            <a:r>
              <a:rPr sz="9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2024E</a:t>
            </a:r>
            <a:endParaRPr lang="Microsoft YaHei" altLang="Microsoft YaHei" sz="900"/>
          </a:p>
        </p:txBody>
      </p:sp>
      <p:pic>
        <p:nvPicPr>
          <p:cNvPr id="70" name="picture 7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074083" y="3860081"/>
            <a:ext cx="1633496" cy="282011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172917" y="8211946"/>
            <a:ext cx="3953636" cy="91821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721142" y="6439920"/>
            <a:ext cx="2190114" cy="207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7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分品牌档次市场成交价走</a:t>
            </a:r>
            <a:r>
              <a:rPr sz="1300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1300"/>
          </a:p>
        </p:txBody>
      </p:sp>
      <p:sp>
        <p:nvSpPr>
          <p:cNvPr id="76" name="textbox 76"/>
          <p:cNvSpPr/>
          <p:nvPr/>
        </p:nvSpPr>
        <p:spPr>
          <a:xfrm>
            <a:off x="4236690" y="3058311"/>
            <a:ext cx="2357754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56540" algn="l" rtl="0" eaLnBrk="0">
              <a:lnSpc>
                <a:spcPts val="1111"/>
              </a:lnSpc>
              <a:tabLst>
                <a:tab pos="28511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乘用车销量(万辆)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年度同比增速</a:t>
            </a:r>
            <a:endParaRPr lang="Microsoft YaHei" altLang="Microsoft YaHei" sz="900"/>
          </a:p>
        </p:txBody>
      </p:sp>
      <p:pic>
        <p:nvPicPr>
          <p:cNvPr id="78" name="picture 7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5616587" y="3096576"/>
            <a:ext cx="266065" cy="70484"/>
          </a:xfrm>
          <a:prstGeom prst="rect">
            <a:avLst/>
          </a:prstGeom>
        </p:spPr>
      </p:pic>
      <p:pic>
        <p:nvPicPr>
          <p:cNvPr id="80" name="picture 8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4249390" y="3102458"/>
            <a:ext cx="243840" cy="60035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933594" y="6890066"/>
            <a:ext cx="169545" cy="1915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6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</a:t>
            </a:r>
            <a:endParaRPr lang="Microsoft YaHei" altLang="Microsoft YaHei" sz="900"/>
          </a:p>
          <a:p>
            <a:pPr algn="l" rtl="0" eaLnBrk="0">
              <a:lnSpc>
                <a:spcPct val="190000"/>
              </a:lnSpc>
            </a:pPr>
            <a:endParaRPr lang="Arial" altLang="Arial" sz="1000"/>
          </a:p>
          <a:p>
            <a:pPr marL="15875" algn="l" rtl="0" eaLnBrk="0">
              <a:lnSpc>
                <a:spcPct val="86000"/>
              </a:lnSpc>
              <a:spcBef>
                <a:spcPts val="272"/>
              </a:spcBef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</a:t>
            </a:r>
            <a:endParaRPr lang="Microsoft YaHei" altLang="Microsoft YaHei" sz="9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15875" algn="l" rtl="0" eaLnBrk="0">
              <a:lnSpc>
                <a:spcPct val="87000"/>
              </a:lnSpc>
              <a:spcBef>
                <a:spcPts val="273"/>
              </a:spcBef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</a:t>
            </a:r>
            <a:endParaRPr lang="Microsoft YaHei" altLang="Microsoft YaHei" sz="900"/>
          </a:p>
          <a:p>
            <a:pPr algn="l" rtl="0" eaLnBrk="0">
              <a:lnSpc>
                <a:spcPct val="190000"/>
              </a:lnSpc>
            </a:pPr>
            <a:endParaRPr lang="Arial" altLang="Arial" sz="1000"/>
          </a:p>
          <a:p>
            <a:pPr marL="29209" algn="l" rtl="0" eaLnBrk="0">
              <a:lnSpc>
                <a:spcPct val="86000"/>
              </a:lnSpc>
              <a:spcBef>
                <a:spcPts val="272"/>
              </a:spcBef>
            </a:pPr>
            <a:r>
              <a:rPr sz="9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  <a:endParaRPr lang="Microsoft YaHei" altLang="Microsoft YaHei" sz="9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200"/>
          </a:p>
          <a:p>
            <a:pPr marL="85725" algn="l" rtl="0" eaLnBrk="0">
              <a:lnSpc>
                <a:spcPct val="85000"/>
              </a:lnSpc>
              <a:spcBef>
                <a:spcPts val="2"/>
              </a:spcBef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900"/>
          </a:p>
        </p:txBody>
      </p:sp>
      <p:sp>
        <p:nvSpPr>
          <p:cNvPr id="84" name="textbox 84"/>
          <p:cNvSpPr/>
          <p:nvPr/>
        </p:nvSpPr>
        <p:spPr>
          <a:xfrm>
            <a:off x="5378775" y="4444999"/>
            <a:ext cx="1096644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08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9.7%</a:t>
            </a:r>
            <a:r>
              <a:rPr sz="9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10.3%</a:t>
            </a:r>
            <a:endParaRPr lang="Microsoft YaHei" altLang="Microsoft YaHei" sz="900"/>
          </a:p>
          <a:p>
            <a:pPr algn="r" rtl="0" eaLnBrk="0">
              <a:lnSpc>
                <a:spcPct val="87000"/>
              </a:lnSpc>
              <a:spcBef>
                <a:spcPts val="9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3.1%</a:t>
            </a:r>
            <a:endParaRPr lang="Microsoft YaHei" altLang="Microsoft YaHei" sz="900"/>
          </a:p>
        </p:txBody>
      </p:sp>
      <p:pic>
        <p:nvPicPr>
          <p:cNvPr id="86" name="picture 8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203960" y="8364790"/>
            <a:ext cx="1955736" cy="100816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3111299" y="8315579"/>
            <a:ext cx="2015255" cy="94869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719836" y="6696350"/>
            <a:ext cx="6119998" cy="21599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719836" y="2963467"/>
            <a:ext cx="6119998" cy="21599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4573077" y="3366909"/>
            <a:ext cx="826135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92"/>
              </a:lnSpc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CAGR</a:t>
            </a:r>
            <a:r>
              <a:rPr sz="800" kern="0" spc="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000" kern="0" spc="120">
                <a:ln w="4318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1.9%</a:t>
            </a:r>
            <a:endParaRPr lang="Microsoft YaHei" altLang="Microsoft YaHei" sz="1000"/>
          </a:p>
        </p:txBody>
      </p:sp>
      <p:sp>
        <p:nvSpPr>
          <p:cNvPr id="96" name="textbox 96"/>
          <p:cNvSpPr/>
          <p:nvPr/>
        </p:nvSpPr>
        <p:spPr>
          <a:xfrm>
            <a:off x="4684366" y="8814383"/>
            <a:ext cx="81597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46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2023年1-10月</a:t>
            </a:r>
            <a:endParaRPr lang="Microsoft YaHei" altLang="Microsoft YaHei" sz="900"/>
          </a:p>
        </p:txBody>
      </p:sp>
      <p:pic>
        <p:nvPicPr>
          <p:cNvPr id="98" name="picture 98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1501380" y="4699847"/>
            <a:ext cx="60960" cy="60959"/>
          </a:xfrm>
          <a:prstGeom prst="rect">
            <a:avLst/>
          </a:prstGeom>
        </p:spPr>
      </p:pic>
      <p:sp>
        <p:nvSpPr>
          <p:cNvPr id="100" name="path"/>
          <p:cNvSpPr/>
          <p:nvPr/>
        </p:nvSpPr>
        <p:spPr>
          <a:xfrm>
            <a:off x="1496617" y="4695084"/>
            <a:ext cx="70484" cy="70485"/>
          </a:xfrm>
          <a:custGeom>
            <a:rect l="0" t="0" r="0" b="0"/>
            <a:pathLst>
              <a:path w="110" h="110">
                <a:moveTo>
                  <a:pt x="103" y="55"/>
                </a:moveTo>
                <a:cubicBezTo>
                  <a:pt x="103" y="82"/>
                  <a:pt x="82" y="103"/>
                  <a:pt x="55" y="103"/>
                </a:cubicBezTo>
                <a:cubicBezTo>
                  <a:pt x="28" y="103"/>
                  <a:pt x="7" y="82"/>
                  <a:pt x="7" y="55"/>
                </a:cubicBezTo>
                <a:cubicBezTo>
                  <a:pt x="7" y="28"/>
                  <a:pt x="28" y="7"/>
                  <a:pt x="55" y="7"/>
                </a:cubicBezTo>
                <a:cubicBezTo>
                  <a:pt x="82" y="7"/>
                  <a:pt x="103" y="28"/>
                  <a:pt x="103" y="55"/>
                </a:cubicBezTo>
              </a:path>
            </a:pathLst>
          </a:custGeom>
          <a:noFill/>
          <a:ln w="9525" cap="flat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2" name="picture 102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6298931" y="4760807"/>
            <a:ext cx="60960" cy="60960"/>
          </a:xfrm>
          <a:prstGeom prst="rect">
            <a:avLst/>
          </a:prstGeom>
        </p:spPr>
      </p:pic>
      <p:sp>
        <p:nvSpPr>
          <p:cNvPr id="104" name="path"/>
          <p:cNvSpPr/>
          <p:nvPr/>
        </p:nvSpPr>
        <p:spPr>
          <a:xfrm>
            <a:off x="6294168" y="4756044"/>
            <a:ext cx="70485" cy="70485"/>
          </a:xfrm>
          <a:custGeom>
            <a:rect l="0" t="0" r="0" b="0"/>
            <a:pathLst>
              <a:path w="110" h="110">
                <a:moveTo>
                  <a:pt x="103" y="55"/>
                </a:moveTo>
                <a:cubicBezTo>
                  <a:pt x="103" y="82"/>
                  <a:pt x="82" y="103"/>
                  <a:pt x="55" y="103"/>
                </a:cubicBezTo>
                <a:cubicBezTo>
                  <a:pt x="28" y="103"/>
                  <a:pt x="7" y="82"/>
                  <a:pt x="7" y="55"/>
                </a:cubicBezTo>
                <a:cubicBezTo>
                  <a:pt x="7" y="28"/>
                  <a:pt x="28" y="7"/>
                  <a:pt x="55" y="7"/>
                </a:cubicBezTo>
                <a:cubicBezTo>
                  <a:pt x="82" y="7"/>
                  <a:pt x="103" y="28"/>
                  <a:pt x="103" y="55"/>
                </a:cubicBezTo>
              </a:path>
            </a:pathLst>
          </a:custGeom>
          <a:noFill/>
          <a:ln w="9525" cap="flat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6" name="picture 106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1102091" y="4730327"/>
            <a:ext cx="60960" cy="60959"/>
          </a:xfrm>
          <a:prstGeom prst="rect">
            <a:avLst/>
          </a:prstGeom>
        </p:spPr>
      </p:pic>
      <p:sp>
        <p:nvSpPr>
          <p:cNvPr id="108" name="path"/>
          <p:cNvSpPr/>
          <p:nvPr/>
        </p:nvSpPr>
        <p:spPr>
          <a:xfrm>
            <a:off x="1097329" y="4725564"/>
            <a:ext cx="70484" cy="70485"/>
          </a:xfrm>
          <a:custGeom>
            <a:rect l="0" t="0" r="0" b="0"/>
            <a:pathLst>
              <a:path w="110" h="110">
                <a:moveTo>
                  <a:pt x="103" y="55"/>
                </a:moveTo>
                <a:cubicBezTo>
                  <a:pt x="103" y="82"/>
                  <a:pt x="82" y="103"/>
                  <a:pt x="55" y="103"/>
                </a:cubicBezTo>
                <a:cubicBezTo>
                  <a:pt x="28" y="103"/>
                  <a:pt x="7" y="82"/>
                  <a:pt x="7" y="55"/>
                </a:cubicBezTo>
                <a:cubicBezTo>
                  <a:pt x="7" y="28"/>
                  <a:pt x="28" y="7"/>
                  <a:pt x="55" y="7"/>
                </a:cubicBezTo>
                <a:cubicBezTo>
                  <a:pt x="82" y="7"/>
                  <a:pt x="103" y="28"/>
                  <a:pt x="103" y="55"/>
                </a:cubicBezTo>
              </a:path>
            </a:pathLst>
          </a:custGeom>
          <a:noFill/>
          <a:ln w="9525" cap="flat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2702292" y="4696798"/>
            <a:ext cx="60960" cy="60960"/>
          </a:xfrm>
          <a:prstGeom prst="rect">
            <a:avLst/>
          </a:prstGeom>
        </p:spPr>
      </p:pic>
      <p:sp>
        <p:nvSpPr>
          <p:cNvPr id="112" name="path"/>
          <p:cNvSpPr/>
          <p:nvPr/>
        </p:nvSpPr>
        <p:spPr>
          <a:xfrm>
            <a:off x="2697529" y="4692036"/>
            <a:ext cx="70485" cy="70485"/>
          </a:xfrm>
          <a:custGeom>
            <a:rect l="0" t="0" r="0" b="0"/>
            <a:pathLst>
              <a:path w="110" h="110">
                <a:moveTo>
                  <a:pt x="103" y="55"/>
                </a:moveTo>
                <a:cubicBezTo>
                  <a:pt x="103" y="82"/>
                  <a:pt x="82" y="103"/>
                  <a:pt x="55" y="103"/>
                </a:cubicBezTo>
                <a:cubicBezTo>
                  <a:pt x="28" y="103"/>
                  <a:pt x="7" y="82"/>
                  <a:pt x="7" y="55"/>
                </a:cubicBezTo>
                <a:cubicBezTo>
                  <a:pt x="7" y="28"/>
                  <a:pt x="28" y="7"/>
                  <a:pt x="55" y="7"/>
                </a:cubicBezTo>
                <a:cubicBezTo>
                  <a:pt x="82" y="7"/>
                  <a:pt x="103" y="28"/>
                  <a:pt x="103" y="55"/>
                </a:cubicBezTo>
              </a:path>
            </a:pathLst>
          </a:custGeom>
          <a:noFill/>
          <a:ln w="9525" cap="flat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4" name="picture 114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5098019" y="4708990"/>
            <a:ext cx="60960" cy="60960"/>
          </a:xfrm>
          <a:prstGeom prst="rect">
            <a:avLst/>
          </a:prstGeom>
        </p:spPr>
      </p:pic>
      <p:sp>
        <p:nvSpPr>
          <p:cNvPr id="116" name="path"/>
          <p:cNvSpPr/>
          <p:nvPr/>
        </p:nvSpPr>
        <p:spPr>
          <a:xfrm>
            <a:off x="5093257" y="4704228"/>
            <a:ext cx="70485" cy="70485"/>
          </a:xfrm>
          <a:custGeom>
            <a:rect l="0" t="0" r="0" b="0"/>
            <a:pathLst>
              <a:path w="110" h="110">
                <a:moveTo>
                  <a:pt x="103" y="55"/>
                </a:moveTo>
                <a:cubicBezTo>
                  <a:pt x="103" y="82"/>
                  <a:pt x="82" y="103"/>
                  <a:pt x="55" y="103"/>
                </a:cubicBezTo>
                <a:cubicBezTo>
                  <a:pt x="28" y="103"/>
                  <a:pt x="7" y="82"/>
                  <a:pt x="7" y="55"/>
                </a:cubicBezTo>
                <a:cubicBezTo>
                  <a:pt x="7" y="28"/>
                  <a:pt x="28" y="7"/>
                  <a:pt x="55" y="7"/>
                </a:cubicBezTo>
                <a:cubicBezTo>
                  <a:pt x="82" y="7"/>
                  <a:pt x="103" y="28"/>
                  <a:pt x="103" y="55"/>
                </a:cubicBezTo>
              </a:path>
            </a:pathLst>
          </a:custGeom>
          <a:noFill/>
          <a:ln w="9525" cap="flat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path"/>
          <p:cNvSpPr/>
          <p:nvPr/>
        </p:nvSpPr>
        <p:spPr>
          <a:xfrm>
            <a:off x="863022" y="4755462"/>
            <a:ext cx="5695203" cy="9526"/>
          </a:xfrm>
          <a:custGeom>
            <a:rect l="0" t="0" r="0" b="0"/>
            <a:pathLst>
              <a:path w="8968" h="15">
                <a:moveTo>
                  <a:pt x="8968" y="7"/>
                </a:moveTo>
                <a:lnTo>
                  <a:pt x="0" y="7"/>
                </a:lnTo>
              </a:path>
            </a:pathLst>
          </a:custGeom>
          <a:noFill/>
          <a:ln w="9525" cap="flat">
            <a:solidFill>
              <a:srgbClr val="FF0000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textbox 120"/>
          <p:cNvSpPr/>
          <p:nvPr/>
        </p:nvSpPr>
        <p:spPr>
          <a:xfrm>
            <a:off x="850692" y="3082543"/>
            <a:ext cx="530859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7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单位：万辆</a:t>
            </a:r>
            <a:endParaRPr lang="Microsoft YaHei" altLang="Microsoft YaHei" sz="800"/>
          </a:p>
        </p:txBody>
      </p:sp>
      <p:sp>
        <p:nvSpPr>
          <p:cNvPr id="122" name="textbox 122"/>
          <p:cNvSpPr/>
          <p:nvPr/>
        </p:nvSpPr>
        <p:spPr>
          <a:xfrm>
            <a:off x="2937040" y="8814383"/>
            <a:ext cx="43053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</a:t>
            </a:r>
            <a:endParaRPr lang="Microsoft YaHei" altLang="Microsoft YaHei" sz="900"/>
          </a:p>
        </p:txBody>
      </p:sp>
      <p:sp>
        <p:nvSpPr>
          <p:cNvPr id="124" name="textbox 124"/>
          <p:cNvSpPr/>
          <p:nvPr/>
        </p:nvSpPr>
        <p:spPr>
          <a:xfrm>
            <a:off x="1003942" y="8814383"/>
            <a:ext cx="41655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</a:t>
            </a:r>
            <a:endParaRPr lang="Microsoft YaHei" altLang="Microsoft YaHei" sz="900"/>
          </a:p>
        </p:txBody>
      </p:sp>
      <p:sp>
        <p:nvSpPr>
          <p:cNvPr id="126" name="textbox 126"/>
          <p:cNvSpPr/>
          <p:nvPr/>
        </p:nvSpPr>
        <p:spPr>
          <a:xfrm>
            <a:off x="4708053" y="4957063"/>
            <a:ext cx="37401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-5.9%</a:t>
            </a:r>
            <a:endParaRPr lang="Microsoft YaHei" altLang="Microsoft YaHei" sz="900"/>
          </a:p>
        </p:txBody>
      </p:sp>
      <p:sp>
        <p:nvSpPr>
          <p:cNvPr id="128" name="textbox 128"/>
          <p:cNvSpPr/>
          <p:nvPr/>
        </p:nvSpPr>
        <p:spPr>
          <a:xfrm>
            <a:off x="1753445" y="4362703"/>
            <a:ext cx="36131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15.7%</a:t>
            </a:r>
            <a:endParaRPr lang="Microsoft YaHei" altLang="Microsoft YaHei" sz="900"/>
          </a:p>
        </p:txBody>
      </p:sp>
      <p:sp>
        <p:nvSpPr>
          <p:cNvPr id="130" name="textbox 130"/>
          <p:cNvSpPr/>
          <p:nvPr/>
        </p:nvSpPr>
        <p:spPr>
          <a:xfrm>
            <a:off x="2952391" y="4368799"/>
            <a:ext cx="36131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15.3%</a:t>
            </a:r>
            <a:endParaRPr lang="Microsoft YaHei" altLang="Microsoft YaHei" sz="900"/>
          </a:p>
        </p:txBody>
      </p:sp>
      <p:sp>
        <p:nvSpPr>
          <p:cNvPr id="132" name="textbox 132"/>
          <p:cNvSpPr/>
          <p:nvPr/>
        </p:nvSpPr>
        <p:spPr>
          <a:xfrm>
            <a:off x="2181661" y="4451095"/>
            <a:ext cx="30607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9.9%</a:t>
            </a:r>
            <a:endParaRPr lang="Microsoft YaHei" altLang="Microsoft YaHei" sz="900"/>
          </a:p>
        </p:txBody>
      </p:sp>
      <p:sp>
        <p:nvSpPr>
          <p:cNvPr id="134" name="textbox 134"/>
          <p:cNvSpPr/>
          <p:nvPr/>
        </p:nvSpPr>
        <p:spPr>
          <a:xfrm>
            <a:off x="4978849" y="4502911"/>
            <a:ext cx="30543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6.5%</a:t>
            </a:r>
            <a:endParaRPr lang="Microsoft YaHei" altLang="Microsoft YaHei" sz="900"/>
          </a:p>
        </p:txBody>
      </p:sp>
      <p:sp>
        <p:nvSpPr>
          <p:cNvPr id="136" name="textbox 136"/>
          <p:cNvSpPr/>
          <p:nvPr/>
        </p:nvSpPr>
        <p:spPr>
          <a:xfrm>
            <a:off x="983674" y="4524247"/>
            <a:ext cx="30416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5.2%</a:t>
            </a:r>
            <a:endParaRPr lang="Microsoft YaHei" altLang="Microsoft YaHei" sz="900"/>
          </a:p>
        </p:txBody>
      </p:sp>
      <p:sp>
        <p:nvSpPr>
          <p:cNvPr id="138" name="textbox 138"/>
          <p:cNvSpPr/>
          <p:nvPr/>
        </p:nvSpPr>
        <p:spPr>
          <a:xfrm>
            <a:off x="2582798" y="4490719"/>
            <a:ext cx="30352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7.3%</a:t>
            </a:r>
            <a:endParaRPr lang="Microsoft YaHei" altLang="Microsoft YaHei" sz="900"/>
          </a:p>
        </p:txBody>
      </p:sp>
      <p:sp>
        <p:nvSpPr>
          <p:cNvPr id="140" name="textbox 140"/>
          <p:cNvSpPr/>
          <p:nvPr/>
        </p:nvSpPr>
        <p:spPr>
          <a:xfrm>
            <a:off x="3386468" y="4582159"/>
            <a:ext cx="29210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6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1 4%</a:t>
            </a:r>
            <a:endParaRPr lang="Microsoft YaHei" altLang="Microsoft YaHei" sz="900"/>
          </a:p>
        </p:txBody>
      </p:sp>
      <p:sp>
        <p:nvSpPr>
          <p:cNvPr id="142" name="textbox 142"/>
          <p:cNvSpPr/>
          <p:nvPr/>
        </p:nvSpPr>
        <p:spPr>
          <a:xfrm>
            <a:off x="1390998" y="4493767"/>
            <a:ext cx="28955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6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7.1%</a:t>
            </a:r>
            <a:endParaRPr lang="Microsoft YaHei" altLang="Microsoft YaHei" sz="900"/>
          </a:p>
        </p:txBody>
      </p:sp>
      <p:sp>
        <p:nvSpPr>
          <p:cNvPr id="144" name="textbox 144"/>
          <p:cNvSpPr/>
          <p:nvPr/>
        </p:nvSpPr>
        <p:spPr>
          <a:xfrm>
            <a:off x="6651238" y="9777627"/>
            <a:ext cx="203834" cy="184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1200"/>
          </a:p>
        </p:txBody>
      </p:sp>
      <p:sp>
        <p:nvSpPr>
          <p:cNvPr id="146" name="rect"/>
          <p:cNvSpPr/>
          <p:nvPr/>
        </p:nvSpPr>
        <p:spPr>
          <a:xfrm>
            <a:off x="1209949" y="6951853"/>
            <a:ext cx="3880227" cy="317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rect"/>
          <p:cNvSpPr/>
          <p:nvPr/>
        </p:nvSpPr>
        <p:spPr>
          <a:xfrm>
            <a:off x="1209949" y="7395908"/>
            <a:ext cx="3880227" cy="317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" name="rect"/>
          <p:cNvSpPr/>
          <p:nvPr/>
        </p:nvSpPr>
        <p:spPr>
          <a:xfrm>
            <a:off x="1209949" y="8724851"/>
            <a:ext cx="3880227" cy="317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" name="rect"/>
          <p:cNvSpPr/>
          <p:nvPr/>
        </p:nvSpPr>
        <p:spPr>
          <a:xfrm>
            <a:off x="5885708" y="3449538"/>
            <a:ext cx="19051" cy="31440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4" name="picture 154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3500867" y="4788239"/>
            <a:ext cx="60959" cy="60959"/>
          </a:xfrm>
          <a:prstGeom prst="rect">
            <a:avLst/>
          </a:prstGeom>
        </p:spPr>
      </p:pic>
      <p:sp>
        <p:nvSpPr>
          <p:cNvPr id="156" name="path"/>
          <p:cNvSpPr/>
          <p:nvPr/>
        </p:nvSpPr>
        <p:spPr>
          <a:xfrm>
            <a:off x="3496105" y="4783476"/>
            <a:ext cx="70485" cy="70485"/>
          </a:xfrm>
          <a:custGeom>
            <a:rect l="0" t="0" r="0" b="0"/>
            <a:pathLst>
              <a:path w="110" h="110">
                <a:moveTo>
                  <a:pt x="103" y="55"/>
                </a:moveTo>
                <a:cubicBezTo>
                  <a:pt x="103" y="82"/>
                  <a:pt x="82" y="103"/>
                  <a:pt x="55" y="103"/>
                </a:cubicBezTo>
                <a:cubicBezTo>
                  <a:pt x="28" y="103"/>
                  <a:pt x="7" y="82"/>
                  <a:pt x="7" y="55"/>
                </a:cubicBezTo>
                <a:cubicBezTo>
                  <a:pt x="7" y="28"/>
                  <a:pt x="28" y="7"/>
                  <a:pt x="55" y="7"/>
                </a:cubicBezTo>
                <a:cubicBezTo>
                  <a:pt x="82" y="7"/>
                  <a:pt x="103" y="28"/>
                  <a:pt x="103" y="55"/>
                </a:cubicBezTo>
              </a:path>
            </a:pathLst>
          </a:custGeom>
          <a:noFill/>
          <a:ln w="9525" cap="flat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5896595" y="4651078"/>
            <a:ext cx="60959" cy="60960"/>
          </a:xfrm>
          <a:prstGeom prst="rect">
            <a:avLst/>
          </a:prstGeom>
        </p:spPr>
      </p:pic>
      <p:sp>
        <p:nvSpPr>
          <p:cNvPr id="160" name="path"/>
          <p:cNvSpPr/>
          <p:nvPr/>
        </p:nvSpPr>
        <p:spPr>
          <a:xfrm>
            <a:off x="5891833" y="4646316"/>
            <a:ext cx="70485" cy="70485"/>
          </a:xfrm>
          <a:custGeom>
            <a:rect l="0" t="0" r="0" b="0"/>
            <a:pathLst>
              <a:path w="110" h="110">
                <a:moveTo>
                  <a:pt x="103" y="55"/>
                </a:moveTo>
                <a:cubicBezTo>
                  <a:pt x="103" y="82"/>
                  <a:pt x="82" y="103"/>
                  <a:pt x="55" y="103"/>
                </a:cubicBezTo>
                <a:cubicBezTo>
                  <a:pt x="28" y="103"/>
                  <a:pt x="7" y="82"/>
                  <a:pt x="7" y="55"/>
                </a:cubicBezTo>
                <a:cubicBezTo>
                  <a:pt x="7" y="28"/>
                  <a:pt x="28" y="7"/>
                  <a:pt x="55" y="7"/>
                </a:cubicBezTo>
                <a:cubicBezTo>
                  <a:pt x="82" y="7"/>
                  <a:pt x="103" y="28"/>
                  <a:pt x="103" y="55"/>
                </a:cubicBezTo>
              </a:path>
            </a:pathLst>
          </a:custGeom>
          <a:noFill/>
          <a:ln w="9525" cap="flat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2" name="picture 162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5497307" y="4660223"/>
            <a:ext cx="60960" cy="60959"/>
          </a:xfrm>
          <a:prstGeom prst="rect">
            <a:avLst/>
          </a:prstGeom>
        </p:spPr>
      </p:pic>
      <p:sp>
        <p:nvSpPr>
          <p:cNvPr id="164" name="path"/>
          <p:cNvSpPr/>
          <p:nvPr/>
        </p:nvSpPr>
        <p:spPr>
          <a:xfrm>
            <a:off x="5492545" y="4655460"/>
            <a:ext cx="70485" cy="70485"/>
          </a:xfrm>
          <a:custGeom>
            <a:rect l="0" t="0" r="0" b="0"/>
            <a:pathLst>
              <a:path w="110" h="110">
                <a:moveTo>
                  <a:pt x="103" y="55"/>
                </a:moveTo>
                <a:cubicBezTo>
                  <a:pt x="103" y="82"/>
                  <a:pt x="82" y="103"/>
                  <a:pt x="55" y="103"/>
                </a:cubicBezTo>
                <a:cubicBezTo>
                  <a:pt x="28" y="103"/>
                  <a:pt x="7" y="82"/>
                  <a:pt x="7" y="55"/>
                </a:cubicBezTo>
                <a:cubicBezTo>
                  <a:pt x="7" y="28"/>
                  <a:pt x="28" y="7"/>
                  <a:pt x="55" y="7"/>
                </a:cubicBezTo>
                <a:cubicBezTo>
                  <a:pt x="82" y="7"/>
                  <a:pt x="103" y="28"/>
                  <a:pt x="103" y="55"/>
                </a:cubicBezTo>
              </a:path>
            </a:pathLst>
          </a:custGeom>
          <a:noFill/>
          <a:ln w="9525" cap="flat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6" name="picture 166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 rot="21600000">
            <a:off x="3096817" y="4570116"/>
            <a:ext cx="70485" cy="70485"/>
          </a:xfrm>
          <a:prstGeom prst="rect">
            <a:avLst/>
          </a:prstGeom>
        </p:spPr>
      </p:pic>
      <p:pic>
        <p:nvPicPr>
          <p:cNvPr id="168" name="picture 168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 rot="21600000">
            <a:off x="2303004" y="4657175"/>
            <a:ext cx="60960" cy="60960"/>
          </a:xfrm>
          <a:prstGeom prst="rect">
            <a:avLst/>
          </a:prstGeom>
        </p:spPr>
      </p:pic>
      <p:sp>
        <p:nvSpPr>
          <p:cNvPr id="170" name="path"/>
          <p:cNvSpPr/>
          <p:nvPr/>
        </p:nvSpPr>
        <p:spPr>
          <a:xfrm>
            <a:off x="2298241" y="4652412"/>
            <a:ext cx="70485" cy="70485"/>
          </a:xfrm>
          <a:custGeom>
            <a:rect l="0" t="0" r="0" b="0"/>
            <a:pathLst>
              <a:path w="110" h="110">
                <a:moveTo>
                  <a:pt x="103" y="55"/>
                </a:moveTo>
                <a:cubicBezTo>
                  <a:pt x="103" y="82"/>
                  <a:pt x="82" y="103"/>
                  <a:pt x="55" y="103"/>
                </a:cubicBezTo>
                <a:cubicBezTo>
                  <a:pt x="28" y="103"/>
                  <a:pt x="7" y="82"/>
                  <a:pt x="7" y="55"/>
                </a:cubicBezTo>
                <a:cubicBezTo>
                  <a:pt x="7" y="28"/>
                  <a:pt x="28" y="7"/>
                  <a:pt x="55" y="7"/>
                </a:cubicBezTo>
                <a:cubicBezTo>
                  <a:pt x="82" y="7"/>
                  <a:pt x="103" y="28"/>
                  <a:pt x="103" y="55"/>
                </a:cubicBezTo>
              </a:path>
            </a:pathLst>
          </a:custGeom>
          <a:noFill/>
          <a:ln w="9525" cap="flat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2" name="picture 172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 rot="21600000">
            <a:off x="1895905" y="4564020"/>
            <a:ext cx="70485" cy="70485"/>
          </a:xfrm>
          <a:prstGeom prst="rect">
            <a:avLst/>
          </a:prstGeom>
        </p:spPr>
      </p:pic>
      <p:pic>
        <p:nvPicPr>
          <p:cNvPr id="174" name="picture 174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1600000">
            <a:off x="1172917" y="8419210"/>
            <a:ext cx="70484" cy="70485"/>
          </a:xfrm>
          <a:prstGeom prst="rect">
            <a:avLst/>
          </a:prstGeom>
        </p:spPr>
      </p:pic>
      <p:sp>
        <p:nvSpPr>
          <p:cNvPr id="176" name="textbox 176"/>
          <p:cNvSpPr/>
          <p:nvPr/>
        </p:nvSpPr>
        <p:spPr>
          <a:xfrm>
            <a:off x="3449219" y="4661826"/>
            <a:ext cx="47625" cy="63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96"/>
              </a:lnSpc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</a:t>
            </a:r>
            <a:endParaRPr lang="Microsoft YaHei" altLang="Microsoft YaHei" sz="9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sp>
        <p:nvSpPr>
          <p:cNvPr id="180" name="rect"/>
          <p:cNvSpPr/>
          <p:nvPr/>
        </p:nvSpPr>
        <p:spPr>
          <a:xfrm>
            <a:off x="701513" y="1154733"/>
            <a:ext cx="6220049" cy="884328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2" name="picture 1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76678" y="3145535"/>
            <a:ext cx="3799409" cy="3474720"/>
          </a:xfrm>
          <a:prstGeom prst="rect">
            <a:avLst/>
          </a:prstGeom>
        </p:spPr>
      </p:pic>
      <p:sp>
        <p:nvSpPr>
          <p:cNvPr id="184" name="rect"/>
          <p:cNvSpPr/>
          <p:nvPr/>
        </p:nvSpPr>
        <p:spPr>
          <a:xfrm>
            <a:off x="5306844" y="855127"/>
            <a:ext cx="1364038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" name="textbox 186"/>
          <p:cNvSpPr/>
          <p:nvPr/>
        </p:nvSpPr>
        <p:spPr>
          <a:xfrm>
            <a:off x="688564" y="842517"/>
            <a:ext cx="6176009" cy="1882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12"/>
              </a:lnSpc>
            </a:pPr>
            <a:endParaRPr lang="Arial" altLang="Arial" sz="100"/>
          </a:p>
          <a:p>
            <a:pPr marL="4617720" algn="l" rtl="0" eaLnBrk="0">
              <a:lnSpc>
                <a:spcPct val="87000"/>
              </a:lnSpc>
              <a:tabLst>
                <a:tab pos="4967604"/>
              </a:tabLst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区域格局</a:t>
            </a:r>
            <a:r>
              <a:rPr sz="1000" kern="0" spc="1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乘用车市场</a:t>
            </a:r>
            <a:endParaRPr lang="Microsoft YaHei" altLang="Microsoft YaHei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ts val="1830"/>
              </a:lnSpc>
              <a:spcBef>
                <a:spcPts val="455"/>
              </a:spcBef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高线城市份额持续扩张，华东地区城市增速突出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29209" indent="635" algn="l" rtl="0" eaLnBrk="0">
              <a:lnSpc>
                <a:spcPct val="115000"/>
              </a:lnSpc>
              <a:spcBef>
                <a:spcPts val="270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至2023年1-11月，高线城市的乘用车终端销量份额已超七成，较2018年增长了3.4%，是中国汽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车市场的绝对消费主力。 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增长来源，除了人口密度较大，经济发展强劲的一线城市外，新一线城市贡献也颇大，份额较2018年增长了1.5%。高线    城市中华东地区表现尤为突出，在整体五年复合增长率为负增长的大环境下，多个城市增速为正，特别是杭州增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速达到</a:t>
            </a:r>
            <a:endParaRPr lang="Microsoft YaHei" altLang="Microsoft YaHei" sz="900"/>
          </a:p>
          <a:p>
            <a:pPr marL="31750" algn="l" rtl="0" eaLnBrk="0">
              <a:lnSpc>
                <a:spcPts val="1128"/>
              </a:lnSpc>
              <a:spcBef>
                <a:spcPts val="168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6.1%。疫情缓解后，华东地区2022年下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半年开启发力，对稳定消费大盘的作用明显增强。</a:t>
            </a:r>
            <a:endParaRPr lang="Microsoft YaHei" altLang="Microsoft YaHei" sz="9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46355" algn="l" rtl="0" eaLnBrk="0">
              <a:lnSpc>
                <a:spcPct val="92000"/>
              </a:lnSpc>
              <a:spcBef>
                <a:spcPts val="3"/>
              </a:spcBef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中国分城市级别乘用</a:t>
            </a:r>
            <a:r>
              <a:rPr sz="1300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车终端销量走势</a:t>
            </a:r>
            <a:endParaRPr lang="Microsoft YaHei" altLang="Microsoft YaHei" sz="13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5099303" y="3145535"/>
            <a:ext cx="1606296" cy="3474720"/>
            <a:chExt cx="1606296" cy="3474720"/>
          </a:xfrm>
        </p:grpSpPr>
        <p:pic>
          <p:nvPicPr>
            <p:cNvPr id="188" name="picture 18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606296" cy="3474720"/>
            </a:xfrm>
            <a:prstGeom prst="rect">
              <a:avLst/>
            </a:prstGeom>
          </p:spPr>
        </p:pic>
        <p:sp>
          <p:nvSpPr>
            <p:cNvPr id="190" name="textbox 190"/>
            <p:cNvSpPr/>
            <p:nvPr/>
          </p:nvSpPr>
          <p:spPr>
            <a:xfrm>
              <a:off x="405874" y="135127"/>
              <a:ext cx="1137285" cy="32340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13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8000"/>
                </a:lnSpc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22.6%       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8.1%</a:t>
              </a:r>
              <a:endParaRPr lang="Microsoft YaHei" altLang="Microsoft YaHei" sz="9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38100" algn="l" rtl="0" eaLnBrk="0">
                <a:lnSpc>
                  <a:spcPct val="88000"/>
                </a:lnSpc>
                <a:spcBef>
                  <a:spcPts val="274"/>
                </a:spcBef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22.0%</a:t>
              </a:r>
              <a:endParaRPr lang="Microsoft YaHei" altLang="Microsoft YaHei" sz="9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44450" algn="l" rtl="0" eaLnBrk="0">
                <a:lnSpc>
                  <a:spcPct val="88000"/>
                </a:lnSpc>
                <a:spcBef>
                  <a:spcPts val="274"/>
                </a:spcBef>
              </a:pP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21.8%</a:t>
              </a:r>
              <a:endParaRPr lang="Microsoft YaHei" altLang="Microsoft YaHei" sz="9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57150" algn="l" rtl="0" eaLnBrk="0">
                <a:lnSpc>
                  <a:spcPct val="88000"/>
                </a:lnSpc>
                <a:spcBef>
                  <a:spcPts val="274"/>
                </a:spcBef>
              </a:pP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21.4%</a:t>
              </a:r>
              <a:endParaRPr lang="Microsoft YaHei" altLang="Microsoft YaHei" sz="9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05410" algn="l" rtl="0" eaLnBrk="0">
                <a:lnSpc>
                  <a:spcPct val="88000"/>
                </a:lnSpc>
                <a:spcBef>
                  <a:spcPts val="273"/>
                </a:spcBef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20.4%</a:t>
              </a:r>
              <a:endParaRPr lang="Microsoft YaHei" altLang="Microsoft YaHei" sz="9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200"/>
            </a:p>
            <a:p>
              <a:pPr marL="121285" algn="l" rtl="0" eaLnBrk="0">
                <a:lnSpc>
                  <a:spcPct val="88000"/>
                </a:lnSpc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20.0%</a:t>
              </a:r>
              <a:endParaRPr lang="Microsoft YaHei" altLang="Microsoft YaHei" sz="900"/>
            </a:p>
          </p:txBody>
        </p:sp>
      </p:grpSp>
      <p:pic>
        <p:nvPicPr>
          <p:cNvPr id="192" name="picture 1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465296" y="3029763"/>
            <a:ext cx="32261" cy="3700221"/>
          </a:xfrm>
          <a:prstGeom prst="rect">
            <a:avLst/>
          </a:prstGeom>
        </p:spPr>
      </p:pic>
      <p:sp>
        <p:nvSpPr>
          <p:cNvPr id="194" name="path"/>
          <p:cNvSpPr/>
          <p:nvPr/>
        </p:nvSpPr>
        <p:spPr>
          <a:xfrm>
            <a:off x="1471646" y="3754420"/>
            <a:ext cx="3699457" cy="1641529"/>
          </a:xfrm>
          <a:custGeom>
            <a:rect l="0" t="0" r="0" b="0"/>
            <a:pathLst>
              <a:path w="5825" h="2585">
                <a:moveTo>
                  <a:pt x="0" y="10"/>
                </a:moveTo>
                <a:lnTo>
                  <a:pt x="5779" y="10"/>
                </a:lnTo>
                <a:lnTo>
                  <a:pt x="5779" y="638"/>
                </a:lnTo>
                <a:lnTo>
                  <a:pt x="0" y="638"/>
                </a:lnTo>
                <a:moveTo>
                  <a:pt x="12" y="960"/>
                </a:moveTo>
                <a:lnTo>
                  <a:pt x="5791" y="960"/>
                </a:lnTo>
                <a:lnTo>
                  <a:pt x="5791" y="1610"/>
                </a:lnTo>
                <a:lnTo>
                  <a:pt x="12" y="1610"/>
                </a:lnTo>
                <a:moveTo>
                  <a:pt x="0" y="1967"/>
                </a:moveTo>
                <a:lnTo>
                  <a:pt x="5815" y="1967"/>
                </a:lnTo>
                <a:lnTo>
                  <a:pt x="5815" y="2575"/>
                </a:lnTo>
                <a:lnTo>
                  <a:pt x="0" y="2575"/>
                </a:lnTo>
              </a:path>
            </a:pathLst>
          </a:custGeom>
          <a:noFill/>
          <a:ln w="12700" cap="flat">
            <a:solidFill>
              <a:srgbClr val="F08800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514855" y="7752587"/>
            <a:ext cx="5004815" cy="741807"/>
            <a:chExt cx="5004815" cy="741807"/>
          </a:xfrm>
        </p:grpSpPr>
        <p:pic>
          <p:nvPicPr>
            <p:cNvPr id="196" name="picture 19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29993"/>
              <a:ext cx="5004815" cy="709146"/>
            </a:xfrm>
            <a:prstGeom prst="rect">
              <a:avLst/>
            </a:prstGeom>
          </p:spPr>
        </p:pic>
        <p:sp>
          <p:nvSpPr>
            <p:cNvPr id="198" name="textbox 198"/>
            <p:cNvSpPr/>
            <p:nvPr/>
          </p:nvSpPr>
          <p:spPr>
            <a:xfrm>
              <a:off x="-8920" y="-12700"/>
              <a:ext cx="4829809" cy="7620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582"/>
                </a:lnSpc>
              </a:pPr>
              <a:endParaRPr lang="Arial" altLang="Arial" sz="100"/>
            </a:p>
            <a:p>
              <a:pPr marL="157479" algn="l" rtl="0" eaLnBrk="0">
                <a:lnSpc>
                  <a:spcPct val="69000"/>
                </a:lnSpc>
                <a:tabLst>
                  <a:tab pos="637540"/>
                </a:tabLst>
              </a:pPr>
              <a:r>
                <a:rPr sz="900" kern="0" spc="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900" kern="0" spc="3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4.3%</a:t>
              </a:r>
              <a:endParaRPr lang="Microsoft YaHei" altLang="Microsoft YaHei" sz="900"/>
            </a:p>
            <a:p>
              <a:pPr marL="4111625" algn="l" rtl="0" eaLnBrk="0">
                <a:lnSpc>
                  <a:spcPct val="79000"/>
                </a:lnSpc>
                <a:spcBef>
                  <a:spcPts val="1142"/>
                </a:spcBef>
              </a:pPr>
              <a:r>
                <a:rPr sz="900" kern="0" spc="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1.4%</a:t>
              </a:r>
              <a:endParaRPr lang="Microsoft YaHei" altLang="Microsoft YaHei" sz="900"/>
            </a:p>
            <a:p>
              <a:pPr algn="r" rtl="0" eaLnBrk="0">
                <a:lnSpc>
                  <a:spcPct val="87000"/>
                </a:lnSpc>
                <a:spcBef>
                  <a:spcPts val="9"/>
                </a:spcBef>
              </a:pPr>
              <a:r>
                <a:rPr sz="900" kern="0" spc="50">
                  <a:solidFill>
                    <a:srgbClr val="FF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-0.8%</a:t>
              </a:r>
              <a:endParaRPr lang="Microsoft YaHei" altLang="Microsoft YaHei" sz="900"/>
            </a:p>
            <a:p>
              <a:pPr algn="l" rtl="0" eaLnBrk="0">
                <a:lnSpc>
                  <a:spcPct val="109000"/>
                </a:lnSpc>
              </a:pPr>
              <a:endParaRPr lang="Arial" altLang="Arial" sz="800"/>
            </a:p>
            <a:p>
              <a:pPr algn="l" rtl="0" eaLnBrk="0">
                <a:lnSpc>
                  <a:spcPct val="7225"/>
                </a:lnSpc>
              </a:pPr>
              <a:endParaRPr lang="Arial" altLang="Arial" sz="100"/>
            </a:p>
            <a:p>
              <a:pPr marL="20954" algn="l" rtl="0" eaLnBrk="0">
                <a:lnSpc>
                  <a:spcPct val="88000"/>
                </a:lnSpc>
              </a:pPr>
              <a:r>
                <a:rPr sz="10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</a:t>
              </a:r>
              <a:r>
                <a:rPr sz="1000" kern="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10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杭      中</a:t>
              </a:r>
              <a:endParaRPr lang="Microsoft YaHei" altLang="Microsoft YaHei" sz="1000"/>
            </a:p>
          </p:txBody>
        </p:sp>
        <p:sp>
          <p:nvSpPr>
            <p:cNvPr id="200" name="path"/>
            <p:cNvSpPr/>
            <p:nvPr/>
          </p:nvSpPr>
          <p:spPr>
            <a:xfrm>
              <a:off x="3779" y="13592"/>
              <a:ext cx="145414" cy="225338"/>
            </a:xfrm>
            <a:custGeom>
              <a:rect l="0" t="0" r="0" b="0"/>
              <a:pathLst>
                <a:path w="228" h="354">
                  <a:moveTo>
                    <a:pt x="114" y="176"/>
                  </a:moveTo>
                  <a:lnTo>
                    <a:pt x="114" y="240"/>
                  </a:lnTo>
                  <a:moveTo>
                    <a:pt x="114" y="176"/>
                  </a:moveTo>
                  <a:lnTo>
                    <a:pt x="114" y="113"/>
                  </a:lnTo>
                </a:path>
              </a:pathLst>
            </a:custGeom>
            <a:noFill/>
            <a:ln w="144695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815299" y="325887"/>
              <a:ext cx="145415" cy="226458"/>
            </a:xfrm>
            <a:custGeom>
              <a:rect l="0" t="0" r="0" b="0"/>
              <a:pathLst>
                <a:path w="229" h="356">
                  <a:moveTo>
                    <a:pt x="114" y="180"/>
                  </a:moveTo>
                  <a:lnTo>
                    <a:pt x="114" y="242"/>
                  </a:lnTo>
                  <a:moveTo>
                    <a:pt x="114" y="180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161802" y="352446"/>
              <a:ext cx="145415" cy="226458"/>
            </a:xfrm>
            <a:custGeom>
              <a:rect l="0" t="0" r="0" b="0"/>
              <a:pathLst>
                <a:path w="229" h="356">
                  <a:moveTo>
                    <a:pt x="114" y="176"/>
                  </a:moveTo>
                  <a:lnTo>
                    <a:pt x="114" y="242"/>
                  </a:lnTo>
                  <a:moveTo>
                    <a:pt x="114" y="176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508304" y="501794"/>
              <a:ext cx="145415" cy="226458"/>
            </a:xfrm>
            <a:custGeom>
              <a:rect l="0" t="0" r="0" b="0"/>
              <a:pathLst>
                <a:path w="229" h="356">
                  <a:moveTo>
                    <a:pt x="114" y="176"/>
                  </a:moveTo>
                  <a:lnTo>
                    <a:pt x="114" y="242"/>
                  </a:lnTo>
                  <a:moveTo>
                    <a:pt x="114" y="176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696782" y="154048"/>
              <a:ext cx="145415" cy="226457"/>
            </a:xfrm>
            <a:custGeom>
              <a:rect l="0" t="0" r="0" b="0"/>
              <a:pathLst>
                <a:path w="229" h="356">
                  <a:moveTo>
                    <a:pt x="114" y="177"/>
                  </a:moveTo>
                  <a:lnTo>
                    <a:pt x="114" y="242"/>
                  </a:lnTo>
                  <a:moveTo>
                    <a:pt x="114" y="177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736289" y="226995"/>
              <a:ext cx="145415" cy="226457"/>
            </a:xfrm>
            <a:custGeom>
              <a:rect l="0" t="0" r="0" b="0"/>
              <a:pathLst>
                <a:path w="229" h="356">
                  <a:moveTo>
                    <a:pt x="114" y="177"/>
                  </a:moveTo>
                  <a:lnTo>
                    <a:pt x="114" y="242"/>
                  </a:lnTo>
                  <a:moveTo>
                    <a:pt x="114" y="177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082791" y="283549"/>
              <a:ext cx="145415" cy="226457"/>
            </a:xfrm>
            <a:custGeom>
              <a:rect l="0" t="0" r="0" b="0"/>
              <a:pathLst>
                <a:path w="229" h="356">
                  <a:moveTo>
                    <a:pt x="114" y="179"/>
                  </a:moveTo>
                  <a:lnTo>
                    <a:pt x="114" y="242"/>
                  </a:lnTo>
                  <a:moveTo>
                    <a:pt x="114" y="179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2429292" y="285141"/>
              <a:ext cx="145415" cy="226457"/>
            </a:xfrm>
            <a:custGeom>
              <a:rect l="0" t="0" r="0" b="0"/>
              <a:pathLst>
                <a:path w="229" h="356">
                  <a:moveTo>
                    <a:pt x="114" y="177"/>
                  </a:moveTo>
                  <a:lnTo>
                    <a:pt x="114" y="242"/>
                  </a:lnTo>
                  <a:moveTo>
                    <a:pt x="114" y="177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775794" y="287345"/>
              <a:ext cx="145415" cy="226457"/>
            </a:xfrm>
            <a:custGeom>
              <a:rect l="0" t="0" r="0" b="0"/>
              <a:pathLst>
                <a:path w="229" h="356">
                  <a:moveTo>
                    <a:pt x="114" y="178"/>
                  </a:moveTo>
                  <a:lnTo>
                    <a:pt x="114" y="242"/>
                  </a:lnTo>
                  <a:moveTo>
                    <a:pt x="114" y="178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122295" y="296279"/>
              <a:ext cx="145415" cy="226457"/>
            </a:xfrm>
            <a:custGeom>
              <a:rect l="0" t="0" r="0" b="0"/>
              <a:pathLst>
                <a:path w="229" h="356">
                  <a:moveTo>
                    <a:pt x="114" y="179"/>
                  </a:moveTo>
                  <a:lnTo>
                    <a:pt x="114" y="242"/>
                  </a:lnTo>
                  <a:moveTo>
                    <a:pt x="114" y="179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68797" y="298593"/>
              <a:ext cx="145415" cy="226457"/>
            </a:xfrm>
            <a:custGeom>
              <a:rect l="0" t="0" r="0" b="0"/>
              <a:pathLst>
                <a:path w="229" h="356">
                  <a:moveTo>
                    <a:pt x="114" y="180"/>
                  </a:moveTo>
                  <a:lnTo>
                    <a:pt x="114" y="242"/>
                  </a:lnTo>
                  <a:moveTo>
                    <a:pt x="114" y="180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2" name="textbox 222"/>
          <p:cNvSpPr/>
          <p:nvPr/>
        </p:nvSpPr>
        <p:spPr>
          <a:xfrm>
            <a:off x="529915" y="3265677"/>
            <a:ext cx="885825" cy="3246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40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2018年</a:t>
            </a:r>
            <a:endParaRPr lang="Microsoft YaHei" altLang="Microsoft YaHei" sz="10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300"/>
              </a:spcBef>
            </a:pP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2019年</a:t>
            </a:r>
            <a:endParaRPr lang="Microsoft YaHei" altLang="Microsoft YaHei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421005" algn="l" rtl="0" eaLnBrk="0">
              <a:lnSpc>
                <a:spcPct val="88000"/>
              </a:lnSpc>
              <a:spcBef>
                <a:spcPts val="300"/>
              </a:spcBef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</a:t>
            </a:r>
            <a:endParaRPr lang="Microsoft YaHei" altLang="Microsoft YaHei" sz="10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438784" algn="l" rtl="0" eaLnBrk="0">
              <a:lnSpc>
                <a:spcPct val="88000"/>
              </a:lnSpc>
              <a:spcBef>
                <a:spcPts val="300"/>
              </a:spcBef>
            </a:pP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</a:t>
            </a:r>
            <a:endParaRPr lang="Microsoft YaHei" altLang="Microsoft YaHei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300"/>
              </a:spcBef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</a:t>
            </a:r>
            <a:endParaRPr lang="Microsoft YaHei" altLang="Microsoft YaHei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2023年1-11月</a:t>
            </a:r>
            <a:endParaRPr lang="Microsoft YaHei" altLang="Microsoft YaHei" sz="1000"/>
          </a:p>
        </p:txBody>
      </p:sp>
      <p:sp>
        <p:nvSpPr>
          <p:cNvPr id="224" name="path"/>
          <p:cNvSpPr/>
          <p:nvPr/>
        </p:nvSpPr>
        <p:spPr>
          <a:xfrm>
            <a:off x="1471646" y="5599825"/>
            <a:ext cx="3775114" cy="429028"/>
          </a:xfrm>
          <a:custGeom>
            <a:rect l="0" t="0" r="0" b="0"/>
            <a:pathLst>
              <a:path w="5945" h="675">
                <a:moveTo>
                  <a:pt x="0" y="10"/>
                </a:moveTo>
                <a:lnTo>
                  <a:pt x="5935" y="10"/>
                </a:lnTo>
                <a:lnTo>
                  <a:pt x="5935" y="665"/>
                </a:lnTo>
                <a:lnTo>
                  <a:pt x="0" y="665"/>
                </a:lnTo>
              </a:path>
            </a:pathLst>
          </a:custGeom>
          <a:noFill/>
          <a:ln w="12700" cap="flat">
            <a:solidFill>
              <a:srgbClr val="F08800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6" name="path"/>
          <p:cNvSpPr/>
          <p:nvPr/>
        </p:nvSpPr>
        <p:spPr>
          <a:xfrm>
            <a:off x="1491208" y="6218604"/>
            <a:ext cx="3796547" cy="407427"/>
          </a:xfrm>
          <a:custGeom>
            <a:rect l="0" t="0" r="0" b="0"/>
            <a:pathLst>
              <a:path w="5978" h="641">
                <a:moveTo>
                  <a:pt x="0" y="10"/>
                </a:moveTo>
                <a:lnTo>
                  <a:pt x="5968" y="10"/>
                </a:lnTo>
                <a:lnTo>
                  <a:pt x="5968" y="631"/>
                </a:lnTo>
                <a:lnTo>
                  <a:pt x="0" y="631"/>
                </a:lnTo>
              </a:path>
            </a:pathLst>
          </a:custGeom>
          <a:noFill/>
          <a:ln w="12700" cap="flat">
            <a:solidFill>
              <a:srgbClr val="F08800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28" name="table 228"/>
          <p:cNvGraphicFramePr>
            <a:graphicFrameLocks noGrp="1"/>
          </p:cNvGraphicFramePr>
          <p:nvPr/>
        </p:nvGraphicFramePr>
        <p:xfrm>
          <a:off x="1465296" y="3131064"/>
          <a:ext cx="3642360" cy="417194"/>
        </p:xfrm>
        <a:graphic>
          <a:graphicData uri="http://schemas.openxmlformats.org/drawingml/2006/table">
            <a:tbl>
              <a:tblPr/>
              <a:tblGrid>
                <a:gridCol w="885825"/>
                <a:gridCol w="1299845"/>
                <a:gridCol w="1456690"/>
              </a:tblGrid>
              <a:tr h="4171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168910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12.4%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381000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29.9%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568325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27.0%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30" name="textbox 230"/>
          <p:cNvSpPr/>
          <p:nvPr/>
        </p:nvSpPr>
        <p:spPr>
          <a:xfrm>
            <a:off x="3232134" y="3577843"/>
            <a:ext cx="503555" cy="3213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6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000" kern="0" spc="6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69.3%</a:t>
            </a:r>
            <a:endParaRPr lang="Microsoft YaHei" altLang="Microsoft YaHei" sz="10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3970" algn="l" rtl="0" eaLnBrk="0">
              <a:lnSpc>
                <a:spcPct val="90000"/>
              </a:lnSpc>
              <a:spcBef>
                <a:spcPts val="300"/>
              </a:spcBef>
            </a:pPr>
            <a:r>
              <a:rPr sz="1000" kern="0" spc="4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70.1%</a:t>
            </a:r>
            <a:endParaRPr lang="Microsoft YaHei" altLang="Microsoft YaHei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3970" algn="l" rtl="0" eaLnBrk="0">
              <a:lnSpc>
                <a:spcPct val="90000"/>
              </a:lnSpc>
              <a:spcBef>
                <a:spcPts val="300"/>
              </a:spcBef>
            </a:pPr>
            <a:r>
              <a:rPr sz="1000" kern="0" spc="6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70.2%</a:t>
            </a:r>
            <a:endParaRPr lang="Microsoft YaHei" altLang="Microsoft YaHei" sz="10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300"/>
              </a:spcBef>
            </a:pPr>
            <a:r>
              <a:rPr sz="1000" kern="0" spc="6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70.6%</a:t>
            </a:r>
            <a:endParaRPr lang="Microsoft YaHei" altLang="Microsoft YaHei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marL="47625" algn="l" rtl="0" eaLnBrk="0">
              <a:lnSpc>
                <a:spcPct val="90000"/>
              </a:lnSpc>
              <a:spcBef>
                <a:spcPts val="301"/>
              </a:spcBef>
            </a:pPr>
            <a:r>
              <a:rPr sz="1000" kern="0" spc="6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72.2%</a:t>
            </a:r>
            <a:endParaRPr lang="Microsoft YaHei" altLang="Microsoft YaHei" sz="1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algn="r" rtl="0" eaLnBrk="0">
              <a:lnSpc>
                <a:spcPct val="90000"/>
              </a:lnSpc>
            </a:pPr>
            <a:r>
              <a:rPr sz="1000" kern="0" spc="6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72.7%</a:t>
            </a:r>
            <a:endParaRPr lang="Microsoft YaHei" altLang="Microsoft YaHei" sz="1000"/>
          </a:p>
        </p:txBody>
      </p:sp>
      <p:sp>
        <p:nvSpPr>
          <p:cNvPr id="232" name="textbox 232"/>
          <p:cNvSpPr/>
          <p:nvPr/>
        </p:nvSpPr>
        <p:spPr>
          <a:xfrm>
            <a:off x="694852" y="9492385"/>
            <a:ext cx="3175000" cy="459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2"/>
              </a:lnSpc>
            </a:pPr>
            <a:endParaRPr lang="Arial" altLang="Arial" sz="100"/>
          </a:p>
          <a:p>
            <a:pPr marL="24765" algn="l" rtl="0" eaLnBrk="0">
              <a:lnSpc>
                <a:spcPct val="97000"/>
              </a:lnSpc>
            </a:pP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数据来源：汽车终端销</a:t>
            </a:r>
            <a:r>
              <a:rPr sz="8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量，上图中的高线城市指一、新一</a:t>
            </a:r>
            <a:r>
              <a:rPr sz="8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、二线城市。</a:t>
            </a:r>
            <a:endParaRPr lang="Microsoft YaHei" altLang="Microsoft YaHei" sz="800"/>
          </a:p>
          <a:p>
            <a:pPr marL="12700" algn="l" rtl="0" eaLnBrk="0">
              <a:lnSpc>
                <a:spcPts val="2479"/>
              </a:lnSpc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1200"/>
          </a:p>
        </p:txBody>
      </p:sp>
      <p:sp>
        <p:nvSpPr>
          <p:cNvPr id="234" name="textbox 234"/>
          <p:cNvSpPr/>
          <p:nvPr/>
        </p:nvSpPr>
        <p:spPr>
          <a:xfrm>
            <a:off x="4245715" y="3896359"/>
            <a:ext cx="492125" cy="2618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6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27.2%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2384" algn="l" rtl="0" eaLnBrk="0">
              <a:lnSpc>
                <a:spcPct val="88000"/>
              </a:lnSpc>
              <a:spcBef>
                <a:spcPts val="273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26.6%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52069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26.6%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31445" algn="l" rtl="0" eaLnBrk="0">
              <a:lnSpc>
                <a:spcPct val="88000"/>
              </a:lnSpc>
              <a:spcBef>
                <a:spcPts val="275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27.1%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200"/>
          </a:p>
          <a:p>
            <a:pPr algn="r" rtl="0" eaLnBrk="0">
              <a:lnSpc>
                <a:spcPct val="88000"/>
              </a:lnSpc>
              <a:spcBef>
                <a:spcPts val="2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27.9%</a:t>
            </a:r>
            <a:endParaRPr lang="Microsoft YaHei" altLang="Microsoft YaHei" sz="900"/>
          </a:p>
        </p:txBody>
      </p:sp>
      <p:sp>
        <p:nvSpPr>
          <p:cNvPr id="236" name="textbox 236"/>
          <p:cNvSpPr/>
          <p:nvPr/>
        </p:nvSpPr>
        <p:spPr>
          <a:xfrm>
            <a:off x="2751110" y="3896359"/>
            <a:ext cx="450850" cy="2618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30.0%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6194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30.4%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56514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30.4%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31.2%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83819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31.3%</a:t>
            </a:r>
            <a:endParaRPr lang="Microsoft YaHei" altLang="Microsoft YaHei" sz="900"/>
          </a:p>
        </p:txBody>
      </p:sp>
      <p:sp>
        <p:nvSpPr>
          <p:cNvPr id="238" name="textbox 238"/>
          <p:cNvSpPr/>
          <p:nvPr/>
        </p:nvSpPr>
        <p:spPr>
          <a:xfrm>
            <a:off x="1636294" y="3896359"/>
            <a:ext cx="387350" cy="2618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12.9%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841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13.2%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9209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13.6%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8100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13.9%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27305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13.5%</a:t>
            </a:r>
            <a:endParaRPr lang="Microsoft YaHei" altLang="Microsoft YaHei" sz="900"/>
          </a:p>
        </p:txBody>
      </p:sp>
      <p:sp>
        <p:nvSpPr>
          <p:cNvPr id="240" name="textbox 240"/>
          <p:cNvSpPr/>
          <p:nvPr/>
        </p:nvSpPr>
        <p:spPr>
          <a:xfrm>
            <a:off x="1632971" y="2854324"/>
            <a:ext cx="4808854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4"/>
              </a:lnSpc>
            </a:pPr>
            <a:endParaRPr lang="Arial" altLang="Arial" sz="100"/>
          </a:p>
          <a:p>
            <a:pPr marL="79375" algn="l" rtl="0" eaLnBrk="0">
              <a:lnSpc>
                <a:spcPct val="88000"/>
              </a:lnSpc>
              <a:tabLst>
                <a:tab pos="110489"/>
              </a:tabLst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一线城市             新一线城市</a:t>
            </a: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二线城市              四线城市  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五线城市</a:t>
            </a:r>
            <a:endParaRPr lang="Microsoft YaHei" altLang="Microsoft YaHei" sz="1000"/>
          </a:p>
        </p:txBody>
      </p:sp>
      <p:pic>
        <p:nvPicPr>
          <p:cNvPr id="242" name="picture 24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851623" y="2895634"/>
            <a:ext cx="66693" cy="66695"/>
          </a:xfrm>
          <a:prstGeom prst="rect">
            <a:avLst/>
          </a:prstGeom>
        </p:spPr>
      </p:pic>
      <p:pic>
        <p:nvPicPr>
          <p:cNvPr id="244" name="picture 24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810223" y="2895634"/>
            <a:ext cx="66693" cy="66695"/>
          </a:xfrm>
          <a:prstGeom prst="rect">
            <a:avLst/>
          </a:prstGeom>
        </p:spPr>
      </p:pic>
      <p:pic>
        <p:nvPicPr>
          <p:cNvPr id="246" name="picture 24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791684" y="2895634"/>
            <a:ext cx="66693" cy="66695"/>
          </a:xfrm>
          <a:prstGeom prst="rect">
            <a:avLst/>
          </a:prstGeom>
        </p:spPr>
      </p:pic>
      <p:pic>
        <p:nvPicPr>
          <p:cNvPr id="248" name="picture 24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661382" y="2895634"/>
            <a:ext cx="66693" cy="66695"/>
          </a:xfrm>
          <a:prstGeom prst="rect">
            <a:avLst/>
          </a:prstGeom>
        </p:spPr>
      </p:pic>
      <p:pic>
        <p:nvPicPr>
          <p:cNvPr id="250" name="picture 25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645671" y="2895634"/>
            <a:ext cx="66694" cy="66695"/>
          </a:xfrm>
          <a:prstGeom prst="rect">
            <a:avLst/>
          </a:prstGeom>
        </p:spPr>
      </p:pic>
      <p:sp>
        <p:nvSpPr>
          <p:cNvPr id="252" name="textbox 252"/>
          <p:cNvSpPr/>
          <p:nvPr/>
        </p:nvSpPr>
        <p:spPr>
          <a:xfrm>
            <a:off x="1513682" y="8468614"/>
            <a:ext cx="4307840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9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津      州      山      海      汉      圳      州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      州      京      锡 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波      南</a:t>
            </a:r>
            <a:endParaRPr lang="Microsoft YaHei" altLang="Microsoft YaHei" sz="1000"/>
          </a:p>
        </p:txBody>
      </p:sp>
      <p:sp>
        <p:nvSpPr>
          <p:cNvPr id="254" name="textbox 254"/>
          <p:cNvSpPr/>
          <p:nvPr/>
        </p:nvSpPr>
        <p:spPr>
          <a:xfrm>
            <a:off x="6017953" y="8081263"/>
            <a:ext cx="694690" cy="801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900" kern="0" spc="5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-2.6%</a:t>
            </a:r>
            <a:endParaRPr lang="Microsoft YaHei" altLang="Microsoft YaHei" sz="900"/>
          </a:p>
          <a:p>
            <a:pPr marL="13334" algn="l" rtl="0" eaLnBrk="0">
              <a:lnSpc>
                <a:spcPct val="78000"/>
              </a:lnSpc>
              <a:spcBef>
                <a:spcPts val="1107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endParaRPr lang="Microsoft YaHei" altLang="Microsoft YaHei" sz="1000"/>
          </a:p>
          <a:p>
            <a:pPr marL="12700" algn="l" rtl="0" eaLnBrk="0">
              <a:lnSpc>
                <a:spcPct val="83000"/>
              </a:lnSpc>
              <a:spcBef>
                <a:spcPts val="3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endParaRPr lang="Microsoft YaHei" altLang="Microsoft YaHei" sz="1000"/>
          </a:p>
          <a:p>
            <a:pPr marL="12700" algn="l" rtl="0" eaLnBrk="0">
              <a:lnSpc>
                <a:spcPct val="84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</a:t>
            </a:r>
            <a:endParaRPr lang="Microsoft YaHei" altLang="Microsoft YaHei" sz="1000"/>
          </a:p>
          <a:p>
            <a:pPr marL="14604" algn="l" rtl="0" eaLnBrk="0">
              <a:lnSpc>
                <a:spcPct val="92000"/>
              </a:lnSpc>
              <a:spcBef>
                <a:spcPts val="5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endParaRPr lang="Microsoft YaHei" altLang="Microsoft YaHei" sz="1000"/>
          </a:p>
        </p:txBody>
      </p:sp>
      <p:sp>
        <p:nvSpPr>
          <p:cNvPr id="256" name="textbox 256"/>
          <p:cNvSpPr/>
          <p:nvPr/>
        </p:nvSpPr>
        <p:spPr>
          <a:xfrm>
            <a:off x="3174081" y="7837423"/>
            <a:ext cx="2377439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32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3.2%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2.4%</a:t>
            </a:r>
            <a:r>
              <a:rPr sz="900" kern="0" spc="2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2.4%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2.3%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2%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2.2%  1.8%</a:t>
            </a:r>
            <a:endParaRPr lang="Microsoft YaHei" altLang="Microsoft YaHei" sz="900"/>
          </a:p>
        </p:txBody>
      </p:sp>
      <p:graphicFrame>
        <p:nvGraphicFramePr>
          <p:cNvPr id="258" name="table 258"/>
          <p:cNvGraphicFramePr>
            <a:graphicFrameLocks noGrp="1"/>
          </p:cNvGraphicFramePr>
          <p:nvPr/>
        </p:nvGraphicFramePr>
        <p:xfrm>
          <a:off x="4187825" y="8755595"/>
          <a:ext cx="1743075" cy="218439"/>
        </p:xfrm>
        <a:graphic>
          <a:graphicData uri="http://schemas.openxmlformats.org/drawingml/2006/table">
            <a:tbl>
              <a:tblPr/>
              <a:tblGrid>
                <a:gridCol w="1743075"/>
              </a:tblGrid>
              <a:tr h="2057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40005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F088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华东</a:t>
                      </a:r>
                      <a:r>
                        <a:rPr sz="1000" kern="0" spc="110">
                          <a:solidFill>
                            <a:srgbClr val="F088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000" kern="0" spc="-10">
                          <a:solidFill>
                            <a:srgbClr val="F088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华东</a:t>
                      </a:r>
                      <a:r>
                        <a:rPr sz="1000" kern="0" spc="130">
                          <a:solidFill>
                            <a:srgbClr val="F088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000" kern="0" spc="-10">
                          <a:solidFill>
                            <a:srgbClr val="F088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华东</a:t>
                      </a:r>
                      <a:r>
                        <a:rPr sz="1000" kern="0" spc="100">
                          <a:solidFill>
                            <a:srgbClr val="F088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000" kern="0" spc="-10">
                          <a:solidFill>
                            <a:srgbClr val="F088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华东  华东</a:t>
                      </a:r>
                      <a:endParaRPr lang="Microsoft YaHei" altLang="Microsoft YaHei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60" name="textbox 260"/>
          <p:cNvSpPr/>
          <p:nvPr/>
        </p:nvSpPr>
        <p:spPr>
          <a:xfrm>
            <a:off x="728156" y="7036630"/>
            <a:ext cx="2308225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3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高线城市乘用车5年复合增速</a:t>
            </a:r>
            <a:endParaRPr lang="Microsoft YaHei" altLang="Microsoft YaHei" sz="1300"/>
          </a:p>
        </p:txBody>
      </p:sp>
      <p:sp>
        <p:nvSpPr>
          <p:cNvPr id="262" name="textbox 262"/>
          <p:cNvSpPr/>
          <p:nvPr/>
        </p:nvSpPr>
        <p:spPr>
          <a:xfrm>
            <a:off x="869183" y="7737093"/>
            <a:ext cx="474980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2017年</a:t>
            </a:r>
            <a:endParaRPr lang="Microsoft YaHei" altLang="Microsoft YaHei" sz="10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2700" algn="l" rtl="0" eaLnBrk="0">
              <a:lnSpc>
                <a:spcPct val="8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</a:t>
            </a:r>
            <a:endParaRPr lang="Microsoft YaHei" altLang="Microsoft YaHei" sz="1000"/>
          </a:p>
        </p:txBody>
      </p:sp>
      <p:sp>
        <p:nvSpPr>
          <p:cNvPr id="264" name="textbox 264"/>
          <p:cNvSpPr/>
          <p:nvPr/>
        </p:nvSpPr>
        <p:spPr>
          <a:xfrm>
            <a:off x="3246828" y="8341614"/>
            <a:ext cx="2228214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9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佛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      南      无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宁</a:t>
            </a:r>
            <a:endParaRPr lang="Microsoft YaHei" altLang="Microsoft YaHei" sz="1000"/>
          </a:p>
        </p:txBody>
      </p:sp>
      <p:sp>
        <p:nvSpPr>
          <p:cNvPr id="266" name="textbox 266"/>
          <p:cNvSpPr/>
          <p:nvPr/>
        </p:nvSpPr>
        <p:spPr>
          <a:xfrm>
            <a:off x="2147131" y="8785859"/>
            <a:ext cx="2019300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1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华南</a:t>
            </a:r>
            <a:r>
              <a:rPr sz="1000" kern="0" spc="9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000" kern="0" spc="-1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华南</a:t>
            </a:r>
            <a:r>
              <a:rPr sz="1000" kern="0" spc="11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000" kern="0" spc="-10">
                <a:solidFill>
                  <a:srgbClr val="008C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华中  </a:t>
            </a:r>
            <a:r>
              <a:rPr sz="1000" kern="0" spc="-1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华南</a:t>
            </a:r>
            <a:r>
              <a:rPr sz="1000" kern="0" spc="8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000" kern="0" spc="-1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华南   华</a:t>
            </a:r>
            <a:r>
              <a:rPr sz="1000" kern="0" spc="-2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</a:t>
            </a:r>
            <a:endParaRPr lang="Microsoft YaHei" altLang="Microsoft YaHei" sz="1000"/>
          </a:p>
        </p:txBody>
      </p:sp>
      <p:pic>
        <p:nvPicPr>
          <p:cNvPr id="268" name="picture 26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725604" y="7294993"/>
            <a:ext cx="6119998" cy="21600"/>
          </a:xfrm>
          <a:prstGeom prst="rect">
            <a:avLst/>
          </a:prstGeom>
        </p:spPr>
      </p:pic>
      <p:pic>
        <p:nvPicPr>
          <p:cNvPr id="270" name="picture 27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710632" y="2773017"/>
            <a:ext cx="6119998" cy="21599"/>
          </a:xfrm>
          <a:prstGeom prst="rect">
            <a:avLst/>
          </a:prstGeom>
        </p:spPr>
      </p:pic>
      <p:pic>
        <p:nvPicPr>
          <p:cNvPr id="272" name="picture 27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6594802" y="9779430"/>
            <a:ext cx="771774" cy="138784"/>
          </a:xfrm>
          <a:prstGeom prst="rect">
            <a:avLst/>
          </a:prstGeom>
        </p:spPr>
      </p:pic>
      <p:sp>
        <p:nvSpPr>
          <p:cNvPr id="274" name="textbox 274"/>
          <p:cNvSpPr/>
          <p:nvPr/>
        </p:nvSpPr>
        <p:spPr>
          <a:xfrm>
            <a:off x="1440980" y="7599680"/>
            <a:ext cx="645159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80"/>
              </a:lnSpc>
            </a:pPr>
            <a:r>
              <a:rPr sz="1300" kern="0" spc="40" baseline="4239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6.4%</a:t>
            </a:r>
            <a:r>
              <a:rPr sz="8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kern="0" spc="40" baseline="-3774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6.1%</a:t>
            </a:r>
            <a:endParaRPr lang="Microsoft YaHei" altLang="Microsoft YaHei" sz="1300" baseline="-3774"/>
          </a:p>
        </p:txBody>
      </p:sp>
      <p:graphicFrame>
        <p:nvGraphicFramePr>
          <p:cNvPr id="276" name="table 276"/>
          <p:cNvGraphicFramePr>
            <a:graphicFrameLocks noGrp="1"/>
          </p:cNvGraphicFramePr>
          <p:nvPr/>
        </p:nvGraphicFramePr>
        <p:xfrm>
          <a:off x="1783204" y="8755594"/>
          <a:ext cx="319404" cy="195580"/>
        </p:xfrm>
        <a:graphic>
          <a:graphicData uri="http://schemas.openxmlformats.org/drawingml/2006/table">
            <a:tbl>
              <a:tblPr/>
              <a:tblGrid>
                <a:gridCol w="319404"/>
              </a:tblGrid>
              <a:tr h="1828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34925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F088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华东</a:t>
                      </a:r>
                      <a:endParaRPr lang="Microsoft YaHei" altLang="Microsoft YaHei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88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78" name="textbox 278"/>
          <p:cNvSpPr/>
          <p:nvPr/>
        </p:nvSpPr>
        <p:spPr>
          <a:xfrm>
            <a:off x="2479902" y="7785608"/>
            <a:ext cx="652780" cy="149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2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3.8%</a:t>
            </a:r>
            <a:r>
              <a:rPr sz="900" kern="0" spc="2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3.8%</a:t>
            </a:r>
            <a:endParaRPr lang="Microsoft YaHei" altLang="Microsoft YaHei" sz="900"/>
          </a:p>
        </p:txBody>
      </p:sp>
      <p:sp>
        <p:nvSpPr>
          <p:cNvPr id="280" name="textbox 280"/>
          <p:cNvSpPr/>
          <p:nvPr/>
        </p:nvSpPr>
        <p:spPr>
          <a:xfrm>
            <a:off x="2553571" y="8342630"/>
            <a:ext cx="495934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9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</a:t>
            </a:r>
            <a:endParaRPr lang="Microsoft YaHei" altLang="Microsoft YaHei" sz="1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6369662" y="8378398"/>
            <a:ext cx="145415" cy="226458"/>
            <a:chExt cx="145415" cy="226458"/>
          </a:xfrm>
        </p:grpSpPr>
        <p:sp>
          <p:nvSpPr>
            <p:cNvPr id="282" name="path"/>
            <p:cNvSpPr/>
            <p:nvPr/>
          </p:nvSpPr>
          <p:spPr>
            <a:xfrm>
              <a:off x="0" y="0"/>
              <a:ext cx="145415" cy="226458"/>
            </a:xfrm>
            <a:custGeom>
              <a:rect l="0" t="0" r="0" b="0"/>
              <a:pathLst>
                <a:path w="229" h="356">
                  <a:moveTo>
                    <a:pt x="114" y="178"/>
                  </a:moveTo>
                  <a:lnTo>
                    <a:pt x="114" y="242"/>
                  </a:lnTo>
                  <a:moveTo>
                    <a:pt x="114" y="178"/>
                  </a:moveTo>
                  <a:lnTo>
                    <a:pt x="114" y="114"/>
                  </a:lnTo>
                </a:path>
              </a:pathLst>
            </a:custGeom>
            <a:noFill/>
            <a:ln w="145414" cap="rnd">
              <a:solidFill>
                <a:srgbClr val="A5C4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textbox 284"/>
            <p:cNvSpPr/>
            <p:nvPr/>
          </p:nvSpPr>
          <p:spPr>
            <a:xfrm>
              <a:off x="-12700" y="-12700"/>
              <a:ext cx="171450" cy="2660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800"/>
            </a:p>
            <a:p>
              <a:pPr marL="26669" algn="l" rtl="0" eaLnBrk="0">
                <a:lnSpc>
                  <a:spcPct val="84000"/>
                </a:lnSpc>
              </a:pPr>
              <a:r>
                <a:rPr sz="10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</a:t>
              </a:r>
              <a:endParaRPr lang="Microsoft YaHei" altLang="Microsoft YaHei" sz="1000"/>
            </a:p>
          </p:txBody>
        </p:sp>
      </p:grpSp>
      <p:sp>
        <p:nvSpPr>
          <p:cNvPr id="286" name="textbox 286"/>
          <p:cNvSpPr/>
          <p:nvPr/>
        </p:nvSpPr>
        <p:spPr>
          <a:xfrm>
            <a:off x="1463871" y="8786113"/>
            <a:ext cx="276225" cy="158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93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000" kern="0" spc="-2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华北</a:t>
            </a:r>
            <a:endParaRPr lang="Microsoft YaHei" altLang="Microsoft YaHei" sz="1000"/>
          </a:p>
        </p:txBody>
      </p:sp>
      <p:sp>
        <p:nvSpPr>
          <p:cNvPr id="288" name="textbox 288"/>
          <p:cNvSpPr/>
          <p:nvPr/>
        </p:nvSpPr>
        <p:spPr>
          <a:xfrm>
            <a:off x="6345105" y="4515103"/>
            <a:ext cx="30607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8.0%</a:t>
            </a:r>
            <a:endParaRPr lang="Microsoft YaHei" altLang="Microsoft YaHei" sz="900"/>
          </a:p>
        </p:txBody>
      </p:sp>
      <p:sp>
        <p:nvSpPr>
          <p:cNvPr id="290" name="textbox 290"/>
          <p:cNvSpPr/>
          <p:nvPr/>
        </p:nvSpPr>
        <p:spPr>
          <a:xfrm>
            <a:off x="6346504" y="5133847"/>
            <a:ext cx="30607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8.0%</a:t>
            </a:r>
            <a:endParaRPr lang="Microsoft YaHei" altLang="Microsoft YaHei" sz="900"/>
          </a:p>
        </p:txBody>
      </p:sp>
      <p:sp>
        <p:nvSpPr>
          <p:cNvPr id="292" name="textbox 292"/>
          <p:cNvSpPr/>
          <p:nvPr/>
        </p:nvSpPr>
        <p:spPr>
          <a:xfrm>
            <a:off x="6348728" y="3896359"/>
            <a:ext cx="30480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7.9%</a:t>
            </a:r>
            <a:endParaRPr lang="Microsoft YaHei" altLang="Microsoft YaHei" sz="900"/>
          </a:p>
        </p:txBody>
      </p:sp>
      <p:sp>
        <p:nvSpPr>
          <p:cNvPr id="294" name="textbox 294"/>
          <p:cNvSpPr/>
          <p:nvPr/>
        </p:nvSpPr>
        <p:spPr>
          <a:xfrm>
            <a:off x="6361700" y="5749543"/>
            <a:ext cx="30352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7.5%</a:t>
            </a:r>
            <a:endParaRPr lang="Microsoft YaHei" altLang="Microsoft YaHei" sz="900"/>
          </a:p>
        </p:txBody>
      </p:sp>
      <p:sp>
        <p:nvSpPr>
          <p:cNvPr id="296" name="textbox 296"/>
          <p:cNvSpPr/>
          <p:nvPr/>
        </p:nvSpPr>
        <p:spPr>
          <a:xfrm>
            <a:off x="6364675" y="6368287"/>
            <a:ext cx="30352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7.3%</a:t>
            </a:r>
            <a:endParaRPr lang="Microsoft YaHei" altLang="Microsoft YaHei" sz="900"/>
          </a:p>
        </p:txBody>
      </p:sp>
      <p:pic>
        <p:nvPicPr>
          <p:cNvPr id="298" name="picture 29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037490" y="7953525"/>
            <a:ext cx="76200" cy="286491"/>
          </a:xfrm>
          <a:prstGeom prst="rect">
            <a:avLst/>
          </a:prstGeom>
        </p:spPr>
      </p:pic>
      <p:sp>
        <p:nvSpPr>
          <p:cNvPr id="300" name="textbox 300"/>
          <p:cNvSpPr/>
          <p:nvPr/>
        </p:nvSpPr>
        <p:spPr>
          <a:xfrm>
            <a:off x="5672087" y="8333485"/>
            <a:ext cx="149225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75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</a:t>
            </a:r>
            <a:endParaRPr lang="Microsoft YaHei" altLang="Microsoft YaHei" sz="1000"/>
          </a:p>
        </p:txBody>
      </p:sp>
      <p:sp>
        <p:nvSpPr>
          <p:cNvPr id="302" name="textbox 302"/>
          <p:cNvSpPr/>
          <p:nvPr/>
        </p:nvSpPr>
        <p:spPr>
          <a:xfrm>
            <a:off x="6364583" y="8341486"/>
            <a:ext cx="149860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56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1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4" name="picture 3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306" name="picture 3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2146" y="1178359"/>
            <a:ext cx="6710346" cy="8760652"/>
          </a:xfrm>
          <a:prstGeom prst="rect">
            <a:avLst/>
          </a:prstGeom>
        </p:spPr>
      </p:pic>
      <p:pic>
        <p:nvPicPr>
          <p:cNvPr id="308" name="picture 3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45064" y="6391655"/>
            <a:ext cx="5227007" cy="2618231"/>
          </a:xfrm>
          <a:prstGeom prst="rect">
            <a:avLst/>
          </a:prstGeom>
        </p:spPr>
      </p:pic>
      <p:sp>
        <p:nvSpPr>
          <p:cNvPr id="310" name="textbox 310"/>
          <p:cNvSpPr/>
          <p:nvPr/>
        </p:nvSpPr>
        <p:spPr>
          <a:xfrm>
            <a:off x="699145" y="1215034"/>
            <a:ext cx="6097904" cy="1541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5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10-30万主力预算区间份额超六成，高端</a:t>
            </a:r>
            <a:r>
              <a:rPr sz="1500" kern="0" spc="14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消费份额增长明显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29844" indent="-635" algn="l" rtl="0" eaLnBrk="0">
              <a:lnSpc>
                <a:spcPct val="117000"/>
              </a:lnSpc>
              <a:spcBef>
                <a:spcPts val="274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较为缓慢复苏的经济，地缘政治风险以及股市和房地产市场表现不佳等因素，导致消费信心低迷。用户对消费要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求日益严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苛、谨慎，但他们并没有放弃对更美好事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物的追求。相比2021年，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2023年购车预算10万以下的用户占比明显下降，而   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20-50万区间用户占比均上升了6.7%。分城市级别来看，</a:t>
            </a:r>
            <a:r>
              <a:rPr sz="900" kern="0" spc="2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2023年调研用户中，高线城市主力预算区间为20-3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0万，其 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中， 一线和新一线城市30万以上预算用户占比，均达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到30%以上。低线城市的主力预算区间为10-20万。</a:t>
            </a:r>
            <a:endParaRPr lang="Microsoft YaHei" altLang="Microsoft YaHei" sz="9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33019" algn="l" rtl="0" eaLnBrk="0">
              <a:lnSpc>
                <a:spcPts val="1601"/>
              </a:lnSpc>
              <a:spcBef>
                <a:spcPts val="3"/>
              </a:spcBef>
            </a:pPr>
            <a:r>
              <a:rPr sz="1300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调研用户购车预算分布</a:t>
            </a:r>
            <a:endParaRPr lang="Microsoft YaHei" altLang="Microsoft YaHei" sz="1300"/>
          </a:p>
        </p:txBody>
      </p:sp>
      <p:pic>
        <p:nvPicPr>
          <p:cNvPr id="312" name="picture 3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435977" y="3361943"/>
            <a:ext cx="5294006" cy="1642872"/>
          </a:xfrm>
          <a:prstGeom prst="rect">
            <a:avLst/>
          </a:prstGeom>
        </p:spPr>
      </p:pic>
      <p:sp>
        <p:nvSpPr>
          <p:cNvPr id="314" name="textbox 314"/>
          <p:cNvSpPr/>
          <p:nvPr/>
        </p:nvSpPr>
        <p:spPr>
          <a:xfrm>
            <a:off x="5265218" y="6478015"/>
            <a:ext cx="1390014" cy="272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688975" algn="l" rtl="0" eaLnBrk="0">
              <a:lnSpc>
                <a:spcPct val="88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16.1%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273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25.1%     </a:t>
            </a: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8.3%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86054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19.3%        </a:t>
            </a: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8.8%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22250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18.4%           8.9%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60679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18.2%</a:t>
            </a: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6.2%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273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15.4%      4.8%</a:t>
            </a:r>
            <a:endParaRPr lang="Microsoft YaHei" altLang="Microsoft YaHei" sz="9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341629" algn="l" rtl="0" eaLnBrk="0">
              <a:lnSpc>
                <a:spcPts val="988"/>
              </a:lnSpc>
              <a:spcBef>
                <a:spcPts val="1"/>
              </a:spcBef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（2023年1-10月）</a:t>
            </a:r>
            <a:endParaRPr lang="Microsoft YaHei" altLang="Microsoft YaHei" sz="800"/>
          </a:p>
        </p:txBody>
      </p:sp>
      <p:sp>
        <p:nvSpPr>
          <p:cNvPr id="316" name="textbox 316"/>
          <p:cNvSpPr/>
          <p:nvPr/>
        </p:nvSpPr>
        <p:spPr>
          <a:xfrm>
            <a:off x="3730901" y="6478015"/>
            <a:ext cx="1455419" cy="2474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26.7%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33.4%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299720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34.8%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441959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32.1%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56705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32.3%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852805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31.3%</a:t>
            </a:r>
            <a:endParaRPr lang="Microsoft YaHei" altLang="Microsoft YaHei" sz="900"/>
          </a:p>
        </p:txBody>
      </p:sp>
      <p:sp>
        <p:nvSpPr>
          <p:cNvPr id="318" name="textbox 318"/>
          <p:cNvSpPr/>
          <p:nvPr/>
        </p:nvSpPr>
        <p:spPr>
          <a:xfrm>
            <a:off x="1968917" y="6478015"/>
            <a:ext cx="1047114" cy="2474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20.1%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25425" algn="l" rtl="0" eaLnBrk="0">
              <a:lnSpc>
                <a:spcPct val="88000"/>
              </a:lnSpc>
              <a:spcBef>
                <a:spcPts val="273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25.9%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94334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29.0%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510540" algn="l" rtl="0" eaLnBrk="0">
              <a:lnSpc>
                <a:spcPct val="88000"/>
              </a:lnSpc>
              <a:spcBef>
                <a:spcPts val="273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32.5%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55435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35.5%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ct val="88000"/>
              </a:lnSpc>
              <a:spcBef>
                <a:spcPts val="1"/>
              </a:spcBef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42.3%</a:t>
            </a:r>
            <a:endParaRPr lang="Microsoft YaHei" altLang="Microsoft YaHei" sz="900"/>
          </a:p>
        </p:txBody>
      </p:sp>
      <p:sp>
        <p:nvSpPr>
          <p:cNvPr id="320" name="textbox 320"/>
          <p:cNvSpPr/>
          <p:nvPr/>
        </p:nvSpPr>
        <p:spPr>
          <a:xfrm>
            <a:off x="3960962" y="3021735"/>
            <a:ext cx="2753995" cy="624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72389" algn="l" rtl="0" eaLnBrk="0">
              <a:lnSpc>
                <a:spcPts val="1111"/>
              </a:lnSpc>
              <a:tabLst>
                <a:tab pos="10223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30-50万(含)</a:t>
            </a:r>
            <a:r>
              <a:rPr sz="9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50-100万(含)</a:t>
            </a:r>
            <a:r>
              <a:rPr sz="9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100万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以上</a:t>
            </a:r>
            <a:endParaRPr lang="Microsoft YaHei" altLang="Microsoft YaHei" sz="900"/>
          </a:p>
          <a:p>
            <a:pPr algn="l" rtl="0" eaLnBrk="0">
              <a:lnSpc>
                <a:spcPct val="190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26.0%      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1300" kern="0" spc="20" baseline="4006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14.7%</a:t>
            </a:r>
            <a:r>
              <a:rPr sz="8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3.7%</a:t>
            </a:r>
            <a:endParaRPr lang="Microsoft YaHei" altLang="Microsoft YaHei" sz="900"/>
          </a:p>
        </p:txBody>
      </p:sp>
      <p:pic>
        <p:nvPicPr>
          <p:cNvPr id="322" name="picture 32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784987" y="3067267"/>
            <a:ext cx="60036" cy="60035"/>
          </a:xfrm>
          <a:prstGeom prst="rect">
            <a:avLst/>
          </a:prstGeom>
        </p:spPr>
      </p:pic>
      <p:pic>
        <p:nvPicPr>
          <p:cNvPr id="324" name="picture 3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843283" y="3067267"/>
            <a:ext cx="60035" cy="60035"/>
          </a:xfrm>
          <a:prstGeom prst="rect">
            <a:avLst/>
          </a:prstGeom>
        </p:spPr>
      </p:pic>
      <p:pic>
        <p:nvPicPr>
          <p:cNvPr id="326" name="picture 32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973662" y="3067267"/>
            <a:ext cx="60037" cy="60035"/>
          </a:xfrm>
          <a:prstGeom prst="rect">
            <a:avLst/>
          </a:prstGeom>
        </p:spPr>
      </p:pic>
      <p:sp>
        <p:nvSpPr>
          <p:cNvPr id="328" name="textbox 328"/>
          <p:cNvSpPr/>
          <p:nvPr/>
        </p:nvSpPr>
        <p:spPr>
          <a:xfrm>
            <a:off x="724579" y="6470586"/>
            <a:ext cx="594994" cy="2475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87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新一线城市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二线城市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三线城市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四线城市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ct val="88000"/>
              </a:lnSpc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五线城市</a:t>
            </a:r>
            <a:endParaRPr lang="Microsoft YaHei" altLang="Microsoft YaHei" sz="900"/>
          </a:p>
        </p:txBody>
      </p:sp>
      <p:sp>
        <p:nvSpPr>
          <p:cNvPr id="330" name="rect"/>
          <p:cNvSpPr/>
          <p:nvPr/>
        </p:nvSpPr>
        <p:spPr>
          <a:xfrm>
            <a:off x="1431216" y="3244967"/>
            <a:ext cx="9525" cy="1872624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2" name="textbox 332"/>
          <p:cNvSpPr/>
          <p:nvPr/>
        </p:nvSpPr>
        <p:spPr>
          <a:xfrm>
            <a:off x="1412190" y="3030422"/>
            <a:ext cx="702309" cy="1865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75"/>
              </a:lnSpc>
            </a:pPr>
            <a:endParaRPr lang="Arial" altLang="Arial" sz="100"/>
          </a:p>
          <a:p>
            <a:pPr marL="72389" algn="l" rtl="0" eaLnBrk="0">
              <a:lnSpc>
                <a:spcPct val="87000"/>
              </a:lnSpc>
              <a:tabLst>
                <a:tab pos="100964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10万及以下</a:t>
            </a:r>
            <a:endParaRPr lang="Microsoft YaHei" altLang="Microsoft YaHe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348615" algn="l" rtl="0" eaLnBrk="0">
              <a:lnSpc>
                <a:spcPct val="88000"/>
              </a:lnSpc>
              <a:spcBef>
                <a:spcPts val="272"/>
              </a:spcBef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15.1%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238125" algn="l" rtl="0" eaLnBrk="0">
              <a:lnSpc>
                <a:spcPct val="88000"/>
              </a:lnSpc>
              <a:spcBef>
                <a:spcPts val="275"/>
              </a:spcBef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8.8%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200"/>
          </a:p>
          <a:p>
            <a:pPr marL="22225" algn="l" rtl="0" eaLnBrk="0">
              <a:lnSpc>
                <a:spcPct val="88000"/>
              </a:lnSpc>
              <a:spcBef>
                <a:spcPts val="2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5.5%</a:t>
            </a:r>
            <a:endParaRPr lang="Microsoft YaHei" altLang="Microsoft YaHei" sz="900"/>
          </a:p>
        </p:txBody>
      </p:sp>
      <p:pic>
        <p:nvPicPr>
          <p:cNvPr id="334" name="picture 33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424890" y="3067267"/>
            <a:ext cx="60036" cy="60035"/>
          </a:xfrm>
          <a:prstGeom prst="rect">
            <a:avLst/>
          </a:prstGeom>
        </p:spPr>
      </p:pic>
      <p:sp>
        <p:nvSpPr>
          <p:cNvPr id="336" name="rect"/>
          <p:cNvSpPr/>
          <p:nvPr/>
        </p:nvSpPr>
        <p:spPr>
          <a:xfrm>
            <a:off x="1440301" y="6303488"/>
            <a:ext cx="9525" cy="2794868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8" name="textbox 338"/>
          <p:cNvSpPr/>
          <p:nvPr/>
        </p:nvSpPr>
        <p:spPr>
          <a:xfrm>
            <a:off x="1414820" y="6478015"/>
            <a:ext cx="365125" cy="2474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57785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3.4%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275"/>
              </a:spcBef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4.7%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59055" algn="l" rtl="0" eaLnBrk="0">
              <a:lnSpc>
                <a:spcPct val="88000"/>
              </a:lnSpc>
              <a:spcBef>
                <a:spcPts val="273"/>
              </a:spcBef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6.4%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71119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6.9%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5397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6.2%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200"/>
          </a:p>
          <a:p>
            <a:pPr marL="31115" algn="l" rtl="0" eaLnBrk="0">
              <a:lnSpc>
                <a:spcPct val="88000"/>
              </a:lnSpc>
              <a:spcBef>
                <a:spcPts val="2"/>
              </a:spcBef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5.3%</a:t>
            </a:r>
            <a:endParaRPr lang="Microsoft YaHei" altLang="Microsoft YaHei" sz="900"/>
          </a:p>
        </p:txBody>
      </p:sp>
      <p:sp>
        <p:nvSpPr>
          <p:cNvPr id="340" name="textbox 340"/>
          <p:cNvSpPr/>
          <p:nvPr/>
        </p:nvSpPr>
        <p:spPr>
          <a:xfrm>
            <a:off x="1099771" y="5984391"/>
            <a:ext cx="5467984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72389" algn="l" rtl="0" eaLnBrk="0">
              <a:lnSpc>
                <a:spcPts val="1111"/>
              </a:lnSpc>
              <a:tabLst>
                <a:tab pos="100964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10万及以下       10-20万(含)        20-30万(含)        30-50万(含)        50-100万(含)        100万以上</a:t>
            </a:r>
            <a:endParaRPr lang="Microsoft YaHei" altLang="Microsoft YaHei" sz="900"/>
          </a:p>
        </p:txBody>
      </p:sp>
      <p:pic>
        <p:nvPicPr>
          <p:cNvPr id="342" name="picture 34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5873661" y="6030408"/>
            <a:ext cx="60035" cy="60037"/>
          </a:xfrm>
          <a:prstGeom prst="rect">
            <a:avLst/>
          </a:prstGeom>
        </p:spPr>
      </p:pic>
      <p:pic>
        <p:nvPicPr>
          <p:cNvPr id="344" name="picture 34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4844959" y="6030408"/>
            <a:ext cx="60036" cy="60037"/>
          </a:xfrm>
          <a:prstGeom prst="rect">
            <a:avLst/>
          </a:prstGeom>
        </p:spPr>
      </p:pic>
      <p:pic>
        <p:nvPicPr>
          <p:cNvPr id="346" name="picture 34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3887378" y="6030408"/>
            <a:ext cx="60037" cy="60037"/>
          </a:xfrm>
          <a:prstGeom prst="rect">
            <a:avLst/>
          </a:prstGeom>
        </p:spPr>
      </p:pic>
      <p:pic>
        <p:nvPicPr>
          <p:cNvPr id="348" name="picture 34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929799" y="6030408"/>
            <a:ext cx="60035" cy="60037"/>
          </a:xfrm>
          <a:prstGeom prst="rect">
            <a:avLst/>
          </a:prstGeom>
        </p:spPr>
      </p:pic>
      <p:pic>
        <p:nvPicPr>
          <p:cNvPr id="350" name="picture 35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2009709" y="6030408"/>
            <a:ext cx="60035" cy="60037"/>
          </a:xfrm>
          <a:prstGeom prst="rect">
            <a:avLst/>
          </a:prstGeom>
        </p:spPr>
      </p:pic>
      <p:pic>
        <p:nvPicPr>
          <p:cNvPr id="352" name="picture 35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112471" y="6030408"/>
            <a:ext cx="60035" cy="60037"/>
          </a:xfrm>
          <a:prstGeom prst="rect">
            <a:avLst/>
          </a:prstGeom>
        </p:spPr>
      </p:pic>
      <p:sp>
        <p:nvSpPr>
          <p:cNvPr id="354" name="textbox 354"/>
          <p:cNvSpPr/>
          <p:nvPr/>
        </p:nvSpPr>
        <p:spPr>
          <a:xfrm>
            <a:off x="721150" y="5458977"/>
            <a:ext cx="3386454" cy="229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01"/>
              </a:lnSpc>
            </a:pPr>
            <a:r>
              <a:rPr sz="1300" kern="0" spc="13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2023年分城市级别调研用户购车预算分布</a:t>
            </a:r>
            <a:endParaRPr lang="Microsoft YaHei" altLang="Microsoft YaHei" sz="1300"/>
          </a:p>
        </p:txBody>
      </p:sp>
      <p:sp>
        <p:nvSpPr>
          <p:cNvPr id="356" name="textbox 356"/>
          <p:cNvSpPr/>
          <p:nvPr/>
        </p:nvSpPr>
        <p:spPr>
          <a:xfrm>
            <a:off x="717594" y="9492385"/>
            <a:ext cx="3709034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10"/>
              </a:lnSpc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数据来源：汽车之家调研数据【2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021-2023】。高线城市为一线、新一线和二线。</a:t>
            </a:r>
            <a:endParaRPr lang="Microsoft YaHei" altLang="Microsoft YaHei" sz="800"/>
          </a:p>
        </p:txBody>
      </p:sp>
      <p:sp>
        <p:nvSpPr>
          <p:cNvPr id="358" name="textbox 358"/>
          <p:cNvSpPr/>
          <p:nvPr/>
        </p:nvSpPr>
        <p:spPr>
          <a:xfrm>
            <a:off x="821677" y="3493566"/>
            <a:ext cx="311784" cy="1398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74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</a:t>
            </a:r>
            <a:endParaRPr lang="Microsoft YaHei" altLang="Microsoft YaHe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3334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</a:t>
            </a:r>
            <a:endParaRPr lang="Microsoft YaHei" altLang="Microsoft YaHe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endParaRPr lang="Microsoft YaHei" altLang="Microsoft YaHei" sz="900"/>
          </a:p>
        </p:txBody>
      </p:sp>
      <p:sp>
        <p:nvSpPr>
          <p:cNvPr id="360" name="textbox 360"/>
          <p:cNvSpPr/>
          <p:nvPr/>
        </p:nvSpPr>
        <p:spPr>
          <a:xfrm>
            <a:off x="2199741" y="3021735"/>
            <a:ext cx="1676400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72389" algn="l" rtl="0" eaLnBrk="0">
              <a:lnSpc>
                <a:spcPts val="1111"/>
              </a:lnSpc>
              <a:tabLst>
                <a:tab pos="100964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10-20万(含)     20-30万(含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900"/>
          </a:p>
        </p:txBody>
      </p:sp>
      <p:pic>
        <p:nvPicPr>
          <p:cNvPr id="362" name="picture 36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3092221" y="3067267"/>
            <a:ext cx="60036" cy="60035"/>
          </a:xfrm>
          <a:prstGeom prst="rect">
            <a:avLst/>
          </a:prstGeom>
        </p:spPr>
      </p:pic>
      <p:pic>
        <p:nvPicPr>
          <p:cNvPr id="364" name="picture 36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2212441" y="3067267"/>
            <a:ext cx="60036" cy="60035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709709" y="847182"/>
            <a:ext cx="1527141" cy="132906"/>
            <a:chExt cx="1527141" cy="132906"/>
          </a:xfrm>
        </p:grpSpPr>
        <p:sp>
          <p:nvSpPr>
            <p:cNvPr id="366" name="rect"/>
            <p:cNvSpPr/>
            <p:nvPr/>
          </p:nvSpPr>
          <p:spPr>
            <a:xfrm>
              <a:off x="188655" y="0"/>
              <a:ext cx="1338486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8" name="textbox 368"/>
            <p:cNvSpPr/>
            <p:nvPr/>
          </p:nvSpPr>
          <p:spPr>
            <a:xfrm>
              <a:off x="-12700" y="-12700"/>
              <a:ext cx="1552575" cy="1714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1000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7000"/>
                </a:lnSpc>
              </a:pP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乘用车市场</a:t>
              </a:r>
              <a:r>
                <a:rPr sz="1000" kern="0" spc="20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消费结构</a:t>
              </a:r>
              <a:endParaRPr lang="Microsoft YaHei" altLang="Microsoft YaHei" sz="1000"/>
            </a:p>
          </p:txBody>
        </p:sp>
      </p:grpSp>
      <p:pic>
        <p:nvPicPr>
          <p:cNvPr id="370" name="picture 370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717354" y="2795226"/>
            <a:ext cx="6119998" cy="21600"/>
          </a:xfrm>
          <a:prstGeom prst="rect">
            <a:avLst/>
          </a:prstGeom>
        </p:spPr>
      </p:pic>
      <p:pic>
        <p:nvPicPr>
          <p:cNvPr id="372" name="picture 37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717354" y="5727419"/>
            <a:ext cx="6119998" cy="21599"/>
          </a:xfrm>
          <a:prstGeom prst="rect">
            <a:avLst/>
          </a:prstGeom>
        </p:spPr>
      </p:pic>
      <p:sp>
        <p:nvSpPr>
          <p:cNvPr id="374" name="textbox 374"/>
          <p:cNvSpPr/>
          <p:nvPr/>
        </p:nvSpPr>
        <p:spPr>
          <a:xfrm>
            <a:off x="3088406" y="3500118"/>
            <a:ext cx="37592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3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39.0%</a:t>
            </a:r>
            <a:endParaRPr lang="Microsoft YaHei" altLang="Microsoft YaHei" sz="900"/>
          </a:p>
        </p:txBody>
      </p:sp>
      <p:sp>
        <p:nvSpPr>
          <p:cNvPr id="376" name="textbox 376"/>
          <p:cNvSpPr/>
          <p:nvPr/>
        </p:nvSpPr>
        <p:spPr>
          <a:xfrm>
            <a:off x="4341604" y="4124959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34.0%</a:t>
            </a:r>
            <a:endParaRPr lang="Microsoft YaHei" altLang="Microsoft YaHei" sz="900"/>
          </a:p>
        </p:txBody>
      </p:sp>
      <p:sp>
        <p:nvSpPr>
          <p:cNvPr id="378" name="textbox 378"/>
          <p:cNvSpPr/>
          <p:nvPr/>
        </p:nvSpPr>
        <p:spPr>
          <a:xfrm>
            <a:off x="2310494" y="4749799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29.0%</a:t>
            </a:r>
            <a:endParaRPr lang="Microsoft YaHei" altLang="Microsoft YaHei" sz="900"/>
          </a:p>
        </p:txBody>
      </p:sp>
      <p:sp>
        <p:nvSpPr>
          <p:cNvPr id="380" name="textbox 380"/>
          <p:cNvSpPr/>
          <p:nvPr/>
        </p:nvSpPr>
        <p:spPr>
          <a:xfrm>
            <a:off x="2577944" y="4124959"/>
            <a:ext cx="37401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32.5%</a:t>
            </a:r>
            <a:endParaRPr lang="Microsoft YaHei" altLang="Microsoft YaHei" sz="900"/>
          </a:p>
        </p:txBody>
      </p:sp>
      <p:sp>
        <p:nvSpPr>
          <p:cNvPr id="382" name="textbox 382"/>
          <p:cNvSpPr/>
          <p:nvPr/>
        </p:nvSpPr>
        <p:spPr>
          <a:xfrm>
            <a:off x="3948337" y="4749799"/>
            <a:ext cx="37401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32.7%</a:t>
            </a:r>
            <a:endParaRPr lang="Microsoft YaHei" altLang="Microsoft YaHei" sz="900"/>
          </a:p>
        </p:txBody>
      </p:sp>
      <p:sp>
        <p:nvSpPr>
          <p:cNvPr id="384" name="textbox 384"/>
          <p:cNvSpPr/>
          <p:nvPr/>
        </p:nvSpPr>
        <p:spPr>
          <a:xfrm>
            <a:off x="5650181" y="4124959"/>
            <a:ext cx="36195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19.7%</a:t>
            </a:r>
            <a:endParaRPr lang="Microsoft YaHei" altLang="Microsoft YaHei" sz="900"/>
          </a:p>
        </p:txBody>
      </p:sp>
      <p:sp>
        <p:nvSpPr>
          <p:cNvPr id="386" name="textbox 386"/>
          <p:cNvSpPr/>
          <p:nvPr/>
        </p:nvSpPr>
        <p:spPr>
          <a:xfrm>
            <a:off x="5281544" y="4749799"/>
            <a:ext cx="36067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6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21.4%</a:t>
            </a:r>
            <a:endParaRPr lang="Microsoft YaHei" altLang="Microsoft YaHei" sz="900"/>
          </a:p>
        </p:txBody>
      </p:sp>
      <p:sp>
        <p:nvSpPr>
          <p:cNvPr id="388" name="textbox 388"/>
          <p:cNvSpPr/>
          <p:nvPr/>
        </p:nvSpPr>
        <p:spPr>
          <a:xfrm>
            <a:off x="3316034" y="6478015"/>
            <a:ext cx="34607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31.1%</a:t>
            </a:r>
            <a:endParaRPr lang="Microsoft YaHei" altLang="Microsoft YaHei" sz="900"/>
          </a:p>
        </p:txBody>
      </p:sp>
      <p:sp>
        <p:nvSpPr>
          <p:cNvPr id="390" name="textbox 390"/>
          <p:cNvSpPr/>
          <p:nvPr/>
        </p:nvSpPr>
        <p:spPr>
          <a:xfrm>
            <a:off x="6236214" y="4749799"/>
            <a:ext cx="30543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9.4%</a:t>
            </a:r>
            <a:endParaRPr lang="Microsoft YaHei" altLang="Microsoft YaHei" sz="900"/>
          </a:p>
        </p:txBody>
      </p:sp>
      <p:sp>
        <p:nvSpPr>
          <p:cNvPr id="392" name="textbox 392"/>
          <p:cNvSpPr/>
          <p:nvPr/>
        </p:nvSpPr>
        <p:spPr>
          <a:xfrm>
            <a:off x="6421036" y="4124959"/>
            <a:ext cx="29400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6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4.1%</a:t>
            </a:r>
            <a:endParaRPr lang="Microsoft YaHei" altLang="Microsoft YaHei" sz="900"/>
          </a:p>
        </p:txBody>
      </p:sp>
      <p:sp>
        <p:nvSpPr>
          <p:cNvPr id="394" name="textbox 394"/>
          <p:cNvSpPr/>
          <p:nvPr/>
        </p:nvSpPr>
        <p:spPr>
          <a:xfrm>
            <a:off x="6651238" y="9778237"/>
            <a:ext cx="205740" cy="183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2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6" name="picture 3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398" name="picture 3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1513" y="1154733"/>
            <a:ext cx="6665063" cy="8843281"/>
          </a:xfrm>
          <a:prstGeom prst="rect">
            <a:avLst/>
          </a:prstGeom>
        </p:spPr>
      </p:pic>
      <p:pic>
        <p:nvPicPr>
          <p:cNvPr id="400" name="picture 4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78408" y="8442706"/>
            <a:ext cx="963421" cy="52069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1054049" y="6389750"/>
            <a:ext cx="5223081" cy="2105025"/>
            <a:chExt cx="5223081" cy="2105025"/>
          </a:xfrm>
        </p:grpSpPr>
        <p:pic>
          <p:nvPicPr>
            <p:cNvPr id="402" name="picture 40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204774" y="26289"/>
              <a:ext cx="5010911" cy="2078735"/>
            </a:xfrm>
            <a:prstGeom prst="rect">
              <a:avLst/>
            </a:prstGeom>
          </p:spPr>
        </p:pic>
        <p:sp>
          <p:nvSpPr>
            <p:cNvPr id="404" name="textbox 404"/>
            <p:cNvSpPr/>
            <p:nvPr/>
          </p:nvSpPr>
          <p:spPr>
            <a:xfrm>
              <a:off x="-12700" y="39115"/>
              <a:ext cx="5248909" cy="19805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157"/>
                </a:lnSpc>
              </a:pPr>
              <a:endParaRPr lang="Arial" altLang="Arial" sz="100"/>
            </a:p>
            <a:p>
              <a:pPr marL="2242820" algn="l" rtl="0" eaLnBrk="0">
                <a:lnSpc>
                  <a:spcPct val="87000"/>
                </a:lnSpc>
              </a:pPr>
              <a:r>
                <a:rPr sz="10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2018</a:t>
              </a:r>
              <a:endParaRPr lang="Microsoft YaHei" altLang="Microsoft YaHei" sz="1000"/>
            </a:p>
            <a:p>
              <a:pPr marL="3594100" algn="l" rtl="0" eaLnBrk="0">
                <a:lnSpc>
                  <a:spcPct val="87000"/>
                </a:lnSpc>
                <a:spcBef>
                  <a:spcPts val="588"/>
                </a:spcBef>
              </a:pPr>
              <a:r>
                <a:rPr sz="10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1792</a:t>
              </a:r>
              <a:endParaRPr lang="Microsoft YaHei" altLang="Microsoft YaHei" sz="1000"/>
            </a:p>
            <a:p>
              <a:pPr marL="4269104" algn="l" rtl="0" eaLnBrk="0">
                <a:lnSpc>
                  <a:spcPct val="86000"/>
                </a:lnSpc>
                <a:spcBef>
                  <a:spcPts val="1032"/>
                </a:spcBef>
              </a:pPr>
              <a:r>
                <a:rPr sz="10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1508</a:t>
              </a:r>
              <a:endParaRPr lang="Microsoft YaHei" altLang="Microsoft YaHei" sz="1000"/>
            </a:p>
            <a:p>
              <a:pPr algn="r" rtl="0" eaLnBrk="0">
                <a:lnSpc>
                  <a:spcPct val="87000"/>
                </a:lnSpc>
                <a:spcBef>
                  <a:spcPts val="708"/>
                </a:spcBef>
              </a:pPr>
              <a:r>
                <a:rPr sz="10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1266</a:t>
              </a:r>
              <a:endParaRPr lang="Microsoft YaHei" altLang="Microsoft YaHei" sz="1000"/>
            </a:p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marL="4695190" algn="l" rtl="0" eaLnBrk="0">
                <a:lnSpc>
                  <a:spcPct val="68000"/>
                </a:lnSpc>
                <a:spcBef>
                  <a:spcPts val="304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638</a:t>
              </a:r>
              <a:endParaRPr lang="Microsoft YaHei" altLang="Microsoft YaHei" sz="1000"/>
            </a:p>
            <a:p>
              <a:pPr marL="4020820" algn="l" rtl="0" eaLnBrk="0">
                <a:lnSpc>
                  <a:spcPct val="86000"/>
                </a:lnSpc>
                <a:spcBef>
                  <a:spcPts val="8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525</a:t>
              </a:r>
              <a:endParaRPr lang="Microsoft YaHei" altLang="Microsoft YaHei" sz="1000"/>
            </a:p>
            <a:p>
              <a:pPr marL="3352165" algn="l" rtl="0" eaLnBrk="0">
                <a:lnSpc>
                  <a:spcPct val="87000"/>
                </a:lnSpc>
                <a:spcBef>
                  <a:spcPts val="662"/>
                </a:spcBef>
              </a:pPr>
              <a:r>
                <a:rPr sz="1000" kern="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291</a:t>
              </a:r>
              <a:endParaRPr lang="Microsoft YaHei" altLang="Microsoft YaHei" sz="1000"/>
            </a:p>
            <a:p>
              <a:pPr marL="2675254" algn="l" rtl="0" eaLnBrk="0">
                <a:lnSpc>
                  <a:spcPts val="692"/>
                </a:lnSpc>
                <a:spcBef>
                  <a:spcPts val="259"/>
                </a:spcBef>
              </a:pPr>
              <a:r>
                <a:rPr sz="1000" kern="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109</a:t>
              </a:r>
              <a:endParaRPr lang="Microsoft YaHei" altLang="Microsoft YaHei" sz="1000"/>
            </a:p>
            <a:p>
              <a:pPr marL="12700" algn="l" rtl="0" eaLnBrk="0">
                <a:lnSpc>
                  <a:spcPct val="76000"/>
                </a:lnSpc>
                <a:spcBef>
                  <a:spcPts val="6"/>
                </a:spcBef>
              </a:pPr>
              <a:r>
                <a:rPr sz="1000" kern="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31</a:t>
              </a:r>
              <a:endParaRPr lang="Microsoft YaHei" altLang="Microsoft YaHei" sz="1000"/>
            </a:p>
          </p:txBody>
        </p:sp>
        <p:sp>
          <p:nvSpPr>
            <p:cNvPr id="406" name="rect"/>
            <p:cNvSpPr/>
            <p:nvPr/>
          </p:nvSpPr>
          <p:spPr>
            <a:xfrm>
              <a:off x="4648503" y="1525905"/>
              <a:ext cx="286766" cy="579119"/>
            </a:xfrm>
            <a:prstGeom prst="rect">
              <a:avLst/>
            </a:pr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408" name="picture 40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3971848" y="1623187"/>
              <a:ext cx="293115" cy="481837"/>
            </a:xfrm>
            <a:prstGeom prst="rect">
              <a:avLst/>
            </a:prstGeom>
          </p:spPr>
        </p:pic>
        <p:pic>
          <p:nvPicPr>
            <p:cNvPr id="410" name="picture 41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3295191" y="1836547"/>
              <a:ext cx="296164" cy="268477"/>
            </a:xfrm>
            <a:prstGeom prst="rect">
              <a:avLst/>
            </a:prstGeom>
          </p:spPr>
        </p:pic>
        <p:pic>
          <p:nvPicPr>
            <p:cNvPr id="412" name="picture 41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2621583" y="2004187"/>
              <a:ext cx="293116" cy="100837"/>
            </a:xfrm>
            <a:prstGeom prst="rect">
              <a:avLst/>
            </a:prstGeom>
          </p:spPr>
        </p:pic>
        <p:pic>
          <p:nvPicPr>
            <p:cNvPr id="414" name="picture 414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1268272" y="2016379"/>
              <a:ext cx="296164" cy="88645"/>
            </a:xfrm>
            <a:prstGeom prst="rect">
              <a:avLst/>
            </a:prstGeom>
          </p:spPr>
        </p:pic>
        <p:pic>
          <p:nvPicPr>
            <p:cNvPr id="416" name="picture 416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1944928" y="2025523"/>
              <a:ext cx="293116" cy="79501"/>
            </a:xfrm>
            <a:prstGeom prst="rect">
              <a:avLst/>
            </a:prstGeom>
          </p:spPr>
        </p:pic>
      </p:grpSp>
      <p:sp>
        <p:nvSpPr>
          <p:cNvPr id="418" name="rect"/>
          <p:cNvSpPr/>
          <p:nvPr/>
        </p:nvSpPr>
        <p:spPr>
          <a:xfrm>
            <a:off x="5306844" y="855127"/>
            <a:ext cx="1364038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0" name="textbox 420"/>
          <p:cNvSpPr/>
          <p:nvPr/>
        </p:nvSpPr>
        <p:spPr>
          <a:xfrm>
            <a:off x="699034" y="835659"/>
            <a:ext cx="6155690" cy="1711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26"/>
              </a:lnSpc>
            </a:pPr>
            <a:endParaRPr lang="Arial" altLang="Arial" sz="100"/>
          </a:p>
          <a:p>
            <a:pPr marL="4607559" algn="l" rtl="0" eaLnBrk="0">
              <a:lnSpc>
                <a:spcPct val="89000"/>
              </a:lnSpc>
              <a:tabLst>
                <a:tab pos="4946650"/>
              </a:tabLst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销量走势</a:t>
            </a:r>
            <a:r>
              <a:rPr sz="1000" kern="0" spc="1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</a:t>
            </a:r>
            <a:endParaRPr lang="Microsoft YaHei" altLang="Microsoft YaHei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ts val="1830"/>
              </a:lnSpc>
              <a:spcBef>
                <a:spcPts val="457"/>
              </a:spcBef>
            </a:pPr>
            <a:r>
              <a:rPr sz="1500" kern="0" spc="16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新能源市场高速增长，</a:t>
            </a:r>
            <a:r>
              <a:rPr sz="1500" kern="0" spc="15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至2023年市占率已突破30%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1115" indent="-635" algn="l" rtl="0" eaLnBrk="0">
              <a:lnSpc>
                <a:spcPct val="112000"/>
              </a:lnSpc>
              <a:spcBef>
                <a:spcPts val="281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发展新能源汽车已成为全球公认的产业前进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方向</a:t>
            </a:r>
            <a:r>
              <a:rPr sz="900" kern="0" spc="-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，当前，中国新能源市场已经进入高质量发展新阶段</a:t>
            </a:r>
            <a:r>
              <a:rPr sz="9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。据终端销量数据统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计，近年来，中国的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新能源乘用车销量快速攀升，</a:t>
            </a:r>
            <a:r>
              <a:rPr sz="9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2023年1-10月销量已达到561万辆，市场渗透率已经突破30%。</a:t>
            </a:r>
            <a:endParaRPr lang="Microsoft YaHei" altLang="Microsoft YaHei" sz="900"/>
          </a:p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31115" indent="-1270" algn="l" rtl="0" eaLnBrk="0">
              <a:lnSpc>
                <a:spcPct val="116000"/>
              </a:lnSpc>
              <a:spcBef>
                <a:spcPts val="5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根据创新型产品市场演进的一般规律</a:t>
            </a:r>
            <a:r>
              <a:rPr sz="900" kern="0" spc="-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，当市场占有率达到15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algun Gothic"/>
                <a:ea typeface="Malgun Gothic"/>
                <a:cs typeface="Malgun Gothic"/>
              </a:rPr>
              <a:t>％∼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20％时，表明市场对该产品已经初步认可，或者特殊消    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费群体对该产品已经认可；当市场占有率达到50％左右时，相对传统能源产品，  将全面形成替代优势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，而直到市占率达    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到50%之前，新能源市场都将处于快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速增长的窗口期。</a:t>
            </a:r>
            <a:endParaRPr lang="Microsoft YaHei" altLang="Microsoft YaHei" sz="9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113290" y="4807711"/>
            <a:ext cx="4912089" cy="755586"/>
            <a:chExt cx="4912089" cy="755586"/>
          </a:xfrm>
        </p:grpSpPr>
        <p:sp>
          <p:nvSpPr>
            <p:cNvPr id="422" name="path"/>
            <p:cNvSpPr/>
            <p:nvPr/>
          </p:nvSpPr>
          <p:spPr>
            <a:xfrm>
              <a:off x="131762" y="73319"/>
              <a:ext cx="4758590" cy="659501"/>
            </a:xfrm>
            <a:custGeom>
              <a:rect l="0" t="0" r="0" b="0"/>
              <a:pathLst>
                <a:path w="7493" h="1038">
                  <a:moveTo>
                    <a:pt x="22" y="1016"/>
                  </a:moveTo>
                  <a:cubicBezTo>
                    <a:pt x="377" y="1005"/>
                    <a:pt x="731" y="1001"/>
                    <a:pt x="1086" y="985"/>
                  </a:cubicBezTo>
                  <a:cubicBezTo>
                    <a:pt x="1441" y="970"/>
                    <a:pt x="1796" y="932"/>
                    <a:pt x="2150" y="923"/>
                  </a:cubicBezTo>
                  <a:cubicBezTo>
                    <a:pt x="2505" y="914"/>
                    <a:pt x="2860" y="940"/>
                    <a:pt x="3214" y="933"/>
                  </a:cubicBezTo>
                  <a:cubicBezTo>
                    <a:pt x="3569" y="927"/>
                    <a:pt x="3924" y="937"/>
                    <a:pt x="4278" y="885"/>
                  </a:cubicBezTo>
                  <a:cubicBezTo>
                    <a:pt x="4633" y="834"/>
                    <a:pt x="4988" y="731"/>
                    <a:pt x="5343" y="627"/>
                  </a:cubicBezTo>
                  <a:cubicBezTo>
                    <a:pt x="5697" y="522"/>
                    <a:pt x="6052" y="360"/>
                    <a:pt x="6407" y="259"/>
                  </a:cubicBezTo>
                  <a:cubicBezTo>
                    <a:pt x="6761" y="158"/>
                    <a:pt x="7116" y="101"/>
                    <a:pt x="7471" y="22"/>
                  </a:cubicBezTo>
                </a:path>
              </a:pathLst>
            </a:custGeom>
            <a:noFill/>
            <a:ln w="28575" cap="rnd">
              <a:solidFill>
                <a:srgbClr val="F088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4" name="textbox 424"/>
            <p:cNvSpPr/>
            <p:nvPr/>
          </p:nvSpPr>
          <p:spPr>
            <a:xfrm>
              <a:off x="1328508" y="-12700"/>
              <a:ext cx="3081654" cy="5803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588"/>
                </a:lnSpc>
              </a:pPr>
              <a:endParaRPr lang="Arial" altLang="Arial" sz="100"/>
            </a:p>
            <a:p>
              <a:pPr algn="r" rtl="0" eaLnBrk="0">
                <a:lnSpc>
                  <a:spcPct val="88000"/>
                </a:lnSpc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25.8%</a:t>
              </a:r>
              <a:endParaRPr lang="Microsoft YaHei" altLang="Microsoft YaHei" sz="1000"/>
            </a:p>
            <a:p>
              <a:pPr marL="2011045" algn="l" rtl="0" eaLnBrk="0">
                <a:lnSpc>
                  <a:spcPct val="88000"/>
                </a:lnSpc>
                <a:spcBef>
                  <a:spcPts val="769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14.0%</a:t>
              </a:r>
              <a:endParaRPr lang="Microsoft YaHei" altLang="Microsoft YaHei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88000"/>
                </a:lnSpc>
                <a:spcBef>
                  <a:spcPts val="1"/>
                </a:spcBef>
              </a:pPr>
              <a:r>
                <a:rPr sz="1000" kern="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4.4%</a:t>
              </a:r>
              <a:endParaRPr lang="Microsoft YaHei" altLang="Microsoft YaHei" sz="1000"/>
            </a:p>
          </p:txBody>
        </p:sp>
        <p:pic>
          <p:nvPicPr>
            <p:cNvPr id="426" name="picture 426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2138028" y="630237"/>
              <a:ext cx="70485" cy="70485"/>
            </a:xfrm>
            <a:prstGeom prst="rect">
              <a:avLst/>
            </a:prstGeom>
          </p:spPr>
        </p:pic>
        <p:pic>
          <p:nvPicPr>
            <p:cNvPr id="428" name="picture 428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21600000">
              <a:off x="2811635" y="599757"/>
              <a:ext cx="70485" cy="70485"/>
            </a:xfrm>
            <a:prstGeom prst="rect">
              <a:avLst/>
            </a:prstGeom>
          </p:spPr>
        </p:pic>
        <p:pic>
          <p:nvPicPr>
            <p:cNvPr id="430" name="picture 430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21600000">
              <a:off x="3488291" y="438213"/>
              <a:ext cx="70485" cy="70485"/>
            </a:xfrm>
            <a:prstGeom prst="rect">
              <a:avLst/>
            </a:prstGeom>
          </p:spPr>
        </p:pic>
        <p:pic>
          <p:nvPicPr>
            <p:cNvPr id="432" name="picture 432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 rot="21600000">
              <a:off x="4841604" y="54166"/>
              <a:ext cx="70485" cy="70485"/>
            </a:xfrm>
            <a:prstGeom prst="rect">
              <a:avLst/>
            </a:prstGeom>
          </p:spPr>
        </p:pic>
        <p:pic>
          <p:nvPicPr>
            <p:cNvPr id="434" name="picture 434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 rot="21600000">
              <a:off x="4164947" y="203517"/>
              <a:ext cx="70485" cy="70485"/>
            </a:xfrm>
            <a:prstGeom prst="rect">
              <a:avLst/>
            </a:prstGeom>
          </p:spPr>
        </p:pic>
        <p:pic>
          <p:nvPicPr>
            <p:cNvPr id="436" name="picture 436"/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 rot="21600000">
              <a:off x="784715" y="663766"/>
              <a:ext cx="70485" cy="70485"/>
            </a:xfrm>
            <a:prstGeom prst="rect">
              <a:avLst/>
            </a:prstGeom>
          </p:spPr>
        </p:pic>
        <p:pic>
          <p:nvPicPr>
            <p:cNvPr id="438" name="picture 438"/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 rot="21600000">
              <a:off x="1461371" y="624141"/>
              <a:ext cx="70485" cy="70485"/>
            </a:xfrm>
            <a:prstGeom prst="rect">
              <a:avLst/>
            </a:prstGeom>
          </p:spPr>
        </p:pic>
        <p:pic>
          <p:nvPicPr>
            <p:cNvPr id="440" name="picture 440"/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 rot="21600000">
              <a:off x="111108" y="685101"/>
              <a:ext cx="70484" cy="70485"/>
            </a:xfrm>
            <a:prstGeom prst="rect">
              <a:avLst/>
            </a:prstGeom>
          </p:spPr>
        </p:pic>
      </p:grpSp>
      <p:sp>
        <p:nvSpPr>
          <p:cNvPr id="442" name="textbox 442"/>
          <p:cNvSpPr/>
          <p:nvPr/>
        </p:nvSpPr>
        <p:spPr>
          <a:xfrm>
            <a:off x="1094494" y="8580119"/>
            <a:ext cx="5110479" cy="309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2016         2017         2018         2019         2020         2021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2022         2023</a:t>
            </a:r>
            <a:endParaRPr lang="Microsoft YaHei" altLang="Microsoft YaHei" sz="1000"/>
          </a:p>
          <a:p>
            <a:pPr algn="r" rtl="0" eaLnBrk="0">
              <a:lnSpc>
                <a:spcPct val="84000"/>
              </a:lnSpc>
              <a:spcBef>
                <a:spcPts val="175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1-11月</a:t>
            </a:r>
            <a:endParaRPr lang="Microsoft YaHei" altLang="Microsoft YaHei" sz="1000"/>
          </a:p>
        </p:txBody>
      </p:sp>
      <p:sp>
        <p:nvSpPr>
          <p:cNvPr id="444" name="textbox 444"/>
          <p:cNvSpPr/>
          <p:nvPr/>
        </p:nvSpPr>
        <p:spPr>
          <a:xfrm>
            <a:off x="377498" y="6139306"/>
            <a:ext cx="445134" cy="2449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9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2500.0</a:t>
            </a:r>
            <a:endParaRPr lang="Microsoft YaHei" altLang="Microsoft YaHei" sz="10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301"/>
              </a:spcBef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2000.0</a:t>
            </a:r>
            <a:endParaRPr lang="Microsoft YaHei" altLang="Microsoft YaHei" sz="1000"/>
          </a:p>
          <a:p>
            <a:pPr algn="l" rtl="0" eaLnBrk="0">
              <a:lnSpc>
                <a:spcPct val="190000"/>
              </a:lnSpc>
            </a:pPr>
            <a:endParaRPr lang="Arial" altLang="Arial" sz="1000"/>
          </a:p>
          <a:p>
            <a:pPr marL="26669" algn="l" rtl="0" eaLnBrk="0">
              <a:lnSpc>
                <a:spcPct val="86000"/>
              </a:lnSpc>
              <a:spcBef>
                <a:spcPts val="312"/>
              </a:spcBef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1500.0</a:t>
            </a:r>
            <a:endParaRPr lang="Microsoft YaHei" altLang="Microsoft YaHei" sz="1000"/>
          </a:p>
          <a:p>
            <a:pPr algn="l" rtl="0" eaLnBrk="0">
              <a:lnSpc>
                <a:spcPct val="189000"/>
              </a:lnSpc>
            </a:pPr>
            <a:endParaRPr lang="Arial" altLang="Arial" sz="1000"/>
          </a:p>
          <a:p>
            <a:pPr marL="26669" algn="l" rtl="0" eaLnBrk="0">
              <a:lnSpc>
                <a:spcPct val="86000"/>
              </a:lnSpc>
              <a:spcBef>
                <a:spcPts val="301"/>
              </a:spcBef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1000.0</a:t>
            </a:r>
            <a:endParaRPr lang="Microsoft YaHei" altLang="Microsoft YaHei" sz="10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90169" algn="l" rtl="0" eaLnBrk="0">
              <a:lnSpc>
                <a:spcPct val="86000"/>
              </a:lnSpc>
              <a:spcBef>
                <a:spcPts val="312"/>
              </a:spcBef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500.0</a:t>
            </a:r>
            <a:endParaRPr lang="Microsoft YaHei" altLang="Microsoft YaHei" sz="10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algn="r" rtl="0" eaLnBrk="0">
              <a:lnSpc>
                <a:spcPct val="86000"/>
              </a:lnSpc>
              <a:spcBef>
                <a:spcPts val="1"/>
              </a:spcBef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0.0</a:t>
            </a:r>
            <a:endParaRPr lang="Microsoft YaHei" altLang="Microsoft YaHei" sz="1000"/>
          </a:p>
        </p:txBody>
      </p:sp>
      <p:sp>
        <p:nvSpPr>
          <p:cNvPr id="446" name="textbox 446"/>
          <p:cNvSpPr/>
          <p:nvPr/>
        </p:nvSpPr>
        <p:spPr>
          <a:xfrm>
            <a:off x="694852" y="9495433"/>
            <a:ext cx="2145664" cy="490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010"/>
              </a:lnSpc>
            </a:pPr>
            <a:r>
              <a:rPr sz="8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数据来源：汽车终端销量，</a:t>
            </a:r>
            <a:r>
              <a:rPr sz="8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2016-2023.1-11。</a:t>
            </a:r>
            <a:endParaRPr lang="Microsoft YaHei" altLang="Microsoft YaHei" sz="8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marL="12700" algn="l" rtl="0" eaLnBrk="0">
              <a:lnSpc>
                <a:spcPct val="86000"/>
              </a:lnSpc>
              <a:spcBef>
                <a:spcPts val="1"/>
              </a:spcBef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1200"/>
          </a:p>
        </p:txBody>
      </p:sp>
      <p:sp>
        <p:nvSpPr>
          <p:cNvPr id="448" name="textbox 448"/>
          <p:cNvSpPr/>
          <p:nvPr/>
        </p:nvSpPr>
        <p:spPr>
          <a:xfrm>
            <a:off x="373435" y="4304918"/>
            <a:ext cx="445134" cy="1532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8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4500.0</a:t>
            </a:r>
            <a:endParaRPr lang="Microsoft YaHei" altLang="Microsoft YaHei" sz="10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12700" algn="l" rtl="0" eaLnBrk="0">
              <a:lnSpc>
                <a:spcPct val="86000"/>
              </a:lnSpc>
              <a:spcBef>
                <a:spcPts val="301"/>
              </a:spcBef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4000</a:t>
            </a:r>
            <a:r>
              <a:rPr sz="1000" kern="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.0</a:t>
            </a:r>
            <a:endParaRPr lang="Microsoft YaHei" altLang="Microsoft YaHei" sz="10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16509" algn="l" rtl="0" eaLnBrk="0">
              <a:lnSpc>
                <a:spcPct val="86000"/>
              </a:lnSpc>
              <a:spcBef>
                <a:spcPts val="312"/>
              </a:spcBef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3500.0</a:t>
            </a:r>
            <a:endParaRPr lang="Microsoft YaHei" altLang="Microsoft YaHei" sz="1000"/>
          </a:p>
          <a:p>
            <a:pPr algn="l" rtl="0" eaLnBrk="0">
              <a:lnSpc>
                <a:spcPct val="189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5875" algn="l" rtl="0" eaLnBrk="0">
              <a:lnSpc>
                <a:spcPct val="86000"/>
              </a:lnSpc>
              <a:spcBef>
                <a:spcPts val="1"/>
              </a:spcBef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3000.0</a:t>
            </a:r>
            <a:endParaRPr lang="Microsoft YaHei" altLang="Microsoft YaHei" sz="1000"/>
          </a:p>
        </p:txBody>
      </p:sp>
      <p:sp>
        <p:nvSpPr>
          <p:cNvPr id="450" name="textbox 450"/>
          <p:cNvSpPr/>
          <p:nvPr/>
        </p:nvSpPr>
        <p:spPr>
          <a:xfrm>
            <a:off x="1747763" y="3673601"/>
            <a:ext cx="4303395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88"/>
              </a:lnSpc>
            </a:pPr>
            <a:endParaRPr lang="Arial" altLang="Arial" sz="100"/>
          </a:p>
          <a:p>
            <a:pPr marL="255904" algn="l" rtl="0" eaLnBrk="0">
              <a:lnSpc>
                <a:spcPct val="88000"/>
              </a:lnSpc>
              <a:tabLst>
                <a:tab pos="284479"/>
              </a:tabLst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新能源终端销量  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燃油车终端销量                   新能源渗透率</a:t>
            </a:r>
            <a:endParaRPr lang="Microsoft YaHei" altLang="Microsoft YaHei" sz="1000"/>
          </a:p>
        </p:txBody>
      </p:sp>
      <p:pic>
        <p:nvPicPr>
          <p:cNvPr id="452" name="picture 45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5000950" y="3715321"/>
            <a:ext cx="272415" cy="70485"/>
          </a:xfrm>
          <a:prstGeom prst="rect">
            <a:avLst/>
          </a:prstGeom>
        </p:spPr>
      </p:pic>
      <p:pic>
        <p:nvPicPr>
          <p:cNvPr id="454" name="picture 454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3394716" y="3716174"/>
            <a:ext cx="243840" cy="66693"/>
          </a:xfrm>
          <a:prstGeom prst="rect">
            <a:avLst/>
          </a:prstGeom>
        </p:spPr>
      </p:pic>
      <p:pic>
        <p:nvPicPr>
          <p:cNvPr id="456" name="picture 456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1760463" y="3716174"/>
            <a:ext cx="243839" cy="66693"/>
          </a:xfrm>
          <a:prstGeom prst="rect">
            <a:avLst/>
          </a:prstGeom>
        </p:spPr>
      </p:pic>
      <p:sp>
        <p:nvSpPr>
          <p:cNvPr id="458" name="textbox 458"/>
          <p:cNvSpPr/>
          <p:nvPr/>
        </p:nvSpPr>
        <p:spPr>
          <a:xfrm>
            <a:off x="720150" y="2903368"/>
            <a:ext cx="3094989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汽车市场终端销量和新能源渗透率走势</a:t>
            </a:r>
            <a:endParaRPr lang="Microsoft YaHei" altLang="Microsoft YaHei" sz="1300"/>
          </a:p>
        </p:txBody>
      </p:sp>
      <p:sp>
        <p:nvSpPr>
          <p:cNvPr id="460" name="textbox 460"/>
          <p:cNvSpPr/>
          <p:nvPr/>
        </p:nvSpPr>
        <p:spPr>
          <a:xfrm>
            <a:off x="6762484" y="7446771"/>
            <a:ext cx="219709" cy="1144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0%</a:t>
            </a:r>
            <a:endParaRPr lang="Microsoft YaHei" altLang="Microsoft YaHei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0%</a:t>
            </a:r>
            <a:endParaRPr lang="Microsoft YaHei" altLang="Microsoft YaHei" sz="1000"/>
          </a:p>
        </p:txBody>
      </p:sp>
      <p:pic>
        <p:nvPicPr>
          <p:cNvPr id="462" name="picture 462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718665" y="3161976"/>
            <a:ext cx="6119998" cy="21600"/>
          </a:xfrm>
          <a:prstGeom prst="rect">
            <a:avLst/>
          </a:prstGeom>
        </p:spPr>
      </p:pic>
      <p:sp>
        <p:nvSpPr>
          <p:cNvPr id="464" name="textbox 464"/>
          <p:cNvSpPr/>
          <p:nvPr/>
        </p:nvSpPr>
        <p:spPr>
          <a:xfrm>
            <a:off x="1237807" y="6194170"/>
            <a:ext cx="1005205" cy="184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50"/>
              </a:lnSpc>
            </a:pPr>
            <a:r>
              <a:rPr sz="1500" kern="0" spc="20" baseline="-6489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2245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500" kern="0" spc="20" baseline="7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2274</a:t>
            </a:r>
            <a:endParaRPr lang="Microsoft YaHei" altLang="Microsoft YaHei" sz="1500" baseline="7400"/>
          </a:p>
        </p:txBody>
      </p:sp>
      <p:sp>
        <p:nvSpPr>
          <p:cNvPr id="466" name="rect"/>
          <p:cNvSpPr/>
          <p:nvPr/>
        </p:nvSpPr>
        <p:spPr>
          <a:xfrm>
            <a:off x="921482" y="8494456"/>
            <a:ext cx="5405732" cy="9525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8" name="textbox 468"/>
          <p:cNvSpPr/>
          <p:nvPr/>
        </p:nvSpPr>
        <p:spPr>
          <a:xfrm>
            <a:off x="5785329" y="4642611"/>
            <a:ext cx="413384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8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33.5%</a:t>
            </a:r>
            <a:endParaRPr lang="Microsoft YaHei" altLang="Microsoft YaHei" sz="1000"/>
          </a:p>
        </p:txBody>
      </p:sp>
      <p:sp>
        <p:nvSpPr>
          <p:cNvPr id="470" name="textbox 470"/>
          <p:cNvSpPr/>
          <p:nvPr/>
        </p:nvSpPr>
        <p:spPr>
          <a:xfrm>
            <a:off x="3117643" y="5221731"/>
            <a:ext cx="339725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4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4.0%</a:t>
            </a:r>
            <a:endParaRPr lang="Microsoft YaHei" altLang="Microsoft YaHei" sz="1000"/>
          </a:p>
        </p:txBody>
      </p:sp>
      <p:sp>
        <p:nvSpPr>
          <p:cNvPr id="472" name="textbox 472"/>
          <p:cNvSpPr/>
          <p:nvPr/>
        </p:nvSpPr>
        <p:spPr>
          <a:xfrm>
            <a:off x="3796915" y="5191251"/>
            <a:ext cx="336550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8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5.6%</a:t>
            </a:r>
            <a:endParaRPr lang="Microsoft YaHei" altLang="Microsoft YaHei" sz="1000"/>
          </a:p>
        </p:txBody>
      </p:sp>
      <p:sp>
        <p:nvSpPr>
          <p:cNvPr id="474" name="textbox 474"/>
          <p:cNvSpPr/>
          <p:nvPr/>
        </p:nvSpPr>
        <p:spPr>
          <a:xfrm>
            <a:off x="1769384" y="5255259"/>
            <a:ext cx="335915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0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2.4%</a:t>
            </a:r>
            <a:endParaRPr lang="Microsoft YaHei" altLang="Microsoft YaHei" sz="1000"/>
          </a:p>
        </p:txBody>
      </p:sp>
      <p:sp>
        <p:nvSpPr>
          <p:cNvPr id="476" name="textbox 476"/>
          <p:cNvSpPr/>
          <p:nvPr/>
        </p:nvSpPr>
        <p:spPr>
          <a:xfrm>
            <a:off x="2588859" y="6377050"/>
            <a:ext cx="330200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9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2075</a:t>
            </a:r>
            <a:endParaRPr lang="Microsoft YaHei" altLang="Microsoft YaHei" sz="1000"/>
          </a:p>
        </p:txBody>
      </p:sp>
      <p:sp>
        <p:nvSpPr>
          <p:cNvPr id="478" name="textbox 478"/>
          <p:cNvSpPr/>
          <p:nvPr/>
        </p:nvSpPr>
        <p:spPr>
          <a:xfrm>
            <a:off x="1100590" y="5273547"/>
            <a:ext cx="321945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0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1.4%</a:t>
            </a:r>
            <a:endParaRPr lang="Microsoft YaHei" altLang="Microsoft YaHei" sz="1000"/>
          </a:p>
        </p:txBody>
      </p:sp>
      <p:sp>
        <p:nvSpPr>
          <p:cNvPr id="480" name="textbox 480"/>
          <p:cNvSpPr/>
          <p:nvPr/>
        </p:nvSpPr>
        <p:spPr>
          <a:xfrm>
            <a:off x="3945436" y="6587870"/>
            <a:ext cx="31940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3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1848</a:t>
            </a:r>
            <a:endParaRPr lang="Microsoft YaHei" altLang="Microsoft YaHei" sz="1000"/>
          </a:p>
        </p:txBody>
      </p:sp>
      <p:sp>
        <p:nvSpPr>
          <p:cNvPr id="482" name="textbox 482"/>
          <p:cNvSpPr/>
          <p:nvPr/>
        </p:nvSpPr>
        <p:spPr>
          <a:xfrm>
            <a:off x="3060688" y="8203438"/>
            <a:ext cx="176529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8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</a:t>
            </a:r>
            <a:endParaRPr lang="Microsoft YaHei" altLang="Microsoft YaHei" sz="1000"/>
          </a:p>
        </p:txBody>
      </p:sp>
      <p:sp>
        <p:nvSpPr>
          <p:cNvPr id="484" name="textbox 484"/>
          <p:cNvSpPr/>
          <p:nvPr/>
        </p:nvSpPr>
        <p:spPr>
          <a:xfrm>
            <a:off x="2385290" y="8194293"/>
            <a:ext cx="175260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8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</a:t>
            </a:r>
            <a:endParaRPr lang="Microsoft YaHei" altLang="Microsoft YaHei" sz="1000"/>
          </a:p>
        </p:txBody>
      </p:sp>
      <p:sp>
        <p:nvSpPr>
          <p:cNvPr id="486" name="textbox 486"/>
          <p:cNvSpPr/>
          <p:nvPr/>
        </p:nvSpPr>
        <p:spPr>
          <a:xfrm>
            <a:off x="1709572" y="8232775"/>
            <a:ext cx="175260" cy="154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4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55</a:t>
            </a:r>
            <a:endParaRPr lang="Microsoft YaHei" altLang="Microsoft YaHei" sz="1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8" name="picture 4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490" name="picture 4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2146" y="1178359"/>
            <a:ext cx="6710346" cy="8760652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21600000">
            <a:off x="1283208" y="5907024"/>
            <a:ext cx="5105400" cy="2523743"/>
            <a:chExt cx="5105400" cy="2523743"/>
          </a:xfrm>
        </p:grpSpPr>
        <p:pic>
          <p:nvPicPr>
            <p:cNvPr id="492" name="picture 49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105400" cy="2523743"/>
            </a:xfrm>
            <a:prstGeom prst="rect">
              <a:avLst/>
            </a:prstGeom>
          </p:spPr>
        </p:pic>
        <p:sp>
          <p:nvSpPr>
            <p:cNvPr id="494" name="textbox 494"/>
            <p:cNvSpPr/>
            <p:nvPr/>
          </p:nvSpPr>
          <p:spPr>
            <a:xfrm>
              <a:off x="-12700" y="-12700"/>
              <a:ext cx="5130800" cy="25781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8113"/>
                </a:lnSpc>
              </a:pPr>
              <a:endParaRPr lang="Arial" altLang="Arial" sz="100"/>
            </a:p>
            <a:p>
              <a:pPr marL="1320164" algn="l" rtl="0" eaLnBrk="0">
                <a:lnSpc>
                  <a:spcPct val="86000"/>
                </a:lnSpc>
              </a:pPr>
              <a:r>
                <a:rPr sz="1000" kern="0" spc="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564</a:t>
              </a:r>
              <a:endParaRPr lang="Microsoft YaHei" altLang="Microsoft YaHei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900"/>
            </a:p>
            <a:p>
              <a:pPr marL="182245" algn="l" rtl="0" eaLnBrk="0">
                <a:lnSpc>
                  <a:spcPct val="86000"/>
                </a:lnSpc>
                <a:spcBef>
                  <a:spcPts val="5"/>
                </a:spcBef>
              </a:pPr>
              <a:r>
                <a:rPr sz="1000" kern="0" spc="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436</a:t>
              </a:r>
              <a:endParaRPr lang="Microsoft YaHei" altLang="Microsoft YaHei" sz="1000"/>
            </a:p>
          </p:txBody>
        </p:sp>
      </p:grpSp>
      <p:sp>
        <p:nvSpPr>
          <p:cNvPr id="496" name="rect"/>
          <p:cNvSpPr/>
          <p:nvPr/>
        </p:nvSpPr>
        <p:spPr>
          <a:xfrm>
            <a:off x="898364" y="847182"/>
            <a:ext cx="1338486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8" name="textbox 498"/>
          <p:cNvSpPr/>
          <p:nvPr/>
        </p:nvSpPr>
        <p:spPr>
          <a:xfrm>
            <a:off x="695612" y="838706"/>
            <a:ext cx="6210934" cy="1974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26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</a:t>
            </a:r>
            <a:r>
              <a:rPr sz="1000" kern="0" spc="2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智能化走势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endParaRPr lang="Microsoft YaHei" altLang="Microsoft YaHei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7145" algn="l" rtl="0" eaLnBrk="0">
              <a:lnSpc>
                <a:spcPts val="1830"/>
              </a:lnSpc>
              <a:spcBef>
                <a:spcPts val="457"/>
              </a:spcBef>
            </a:pPr>
            <a:r>
              <a:rPr sz="1500" kern="0" spc="14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智能新能源车渗透率快速增长，至2025年预计超四成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3655" indent="5080" algn="l" rtl="0" eaLnBrk="0">
              <a:lnSpc>
                <a:spcPct val="112000"/>
              </a:lnSpc>
              <a:spcBef>
                <a:spcPts val="281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随着产品技术的不断成熟，以及消费年龄结构趋于年轻化，越来越多的用户接受并倾向购买智能汽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车。市场需求推动发展。 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</a:t>
            </a:r>
            <a:r>
              <a:rPr sz="900" kern="0" spc="2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L2及以上智能汽车渗透率持续走高，至2025年预计将突破40%。</a:t>
            </a:r>
            <a:endParaRPr lang="Microsoft YaHei" altLang="Microsoft YaHei" sz="900"/>
          </a:p>
          <a:p>
            <a:pPr marL="34925" algn="l" rtl="0" eaLnBrk="0">
              <a:lnSpc>
                <a:spcPct val="112000"/>
              </a:lnSpc>
              <a:spcBef>
                <a:spcPts val="771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其中，新能源市场智能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化率更高。2022年，</a:t>
            </a:r>
            <a:r>
              <a:rPr sz="900" kern="0" spc="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L2及以上智能新能源车市场渗透率已达41.5%，是同期整体市场的1.6倍</a:t>
            </a:r>
            <a:r>
              <a:rPr sz="9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      至2023年底，预计将会进一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步提升，</a:t>
            </a:r>
            <a:r>
              <a:rPr sz="900" kern="0" spc="1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接近50%。</a:t>
            </a:r>
            <a:endParaRPr lang="Microsoft YaHei" altLang="Microsoft YaHei" sz="9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39369" algn="l" rtl="0" eaLnBrk="0">
              <a:lnSpc>
                <a:spcPct val="92000"/>
              </a:lnSpc>
              <a:spcBef>
                <a:spcPts val="2"/>
              </a:spcBef>
            </a:pPr>
            <a:r>
              <a:rPr sz="1300" kern="0" spc="14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2021-2025年</a:t>
            </a:r>
            <a:r>
              <a:rPr sz="1300" kern="0" spc="14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kern="0" spc="14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中国L2及以上汽车销量渗透率</a:t>
            </a:r>
            <a:endParaRPr lang="Microsoft YaHei" altLang="Microsoft YaHei" sz="1300"/>
          </a:p>
        </p:txBody>
      </p:sp>
      <p:sp>
        <p:nvSpPr>
          <p:cNvPr id="500" name="path"/>
          <p:cNvSpPr/>
          <p:nvPr/>
        </p:nvSpPr>
        <p:spPr>
          <a:xfrm>
            <a:off x="1555156" y="4771076"/>
            <a:ext cx="4562588" cy="1939764"/>
          </a:xfrm>
          <a:custGeom>
            <a:rect l="0" t="0" r="0" b="0"/>
            <a:pathLst>
              <a:path w="7185" h="3054">
                <a:moveTo>
                  <a:pt x="20" y="3034"/>
                </a:moveTo>
                <a:lnTo>
                  <a:pt x="1808" y="2336"/>
                </a:lnTo>
                <a:lnTo>
                  <a:pt x="3594" y="1563"/>
                </a:lnTo>
                <a:lnTo>
                  <a:pt x="5379" y="790"/>
                </a:lnTo>
                <a:lnTo>
                  <a:pt x="7165" y="20"/>
                </a:lnTo>
              </a:path>
            </a:pathLst>
          </a:custGeom>
          <a:noFill/>
          <a:ln w="25400" cap="rnd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2" name="textbox 502"/>
          <p:cNvSpPr/>
          <p:nvPr/>
        </p:nvSpPr>
        <p:spPr>
          <a:xfrm>
            <a:off x="6778229" y="4095673"/>
            <a:ext cx="471169" cy="4433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77"/>
              </a:lnSpc>
            </a:pPr>
            <a:endParaRPr lang="Arial" altLang="Arial" sz="100"/>
          </a:p>
          <a:p>
            <a:pPr marL="16509" algn="l" rtl="0" eaLnBrk="0">
              <a:lnSpc>
                <a:spcPct val="89000"/>
              </a:lnSpc>
            </a:pPr>
            <a:r>
              <a:rPr sz="11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50.0%</a:t>
            </a:r>
            <a:endParaRPr lang="Microsoft YaHei" altLang="Microsoft YaHei" sz="11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12700" algn="l" rtl="0" eaLnBrk="0">
              <a:lnSpc>
                <a:spcPct val="89000"/>
              </a:lnSpc>
              <a:spcBef>
                <a:spcPts val="337"/>
              </a:spcBef>
            </a:pPr>
            <a:r>
              <a:rPr sz="1100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45.0%</a:t>
            </a:r>
            <a:endParaRPr lang="Microsoft YaHei" altLang="Microsoft YaHei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2700" algn="l" rtl="0" eaLnBrk="0">
              <a:lnSpc>
                <a:spcPct val="89000"/>
              </a:lnSpc>
              <a:spcBef>
                <a:spcPts val="338"/>
              </a:spcBef>
            </a:pPr>
            <a:r>
              <a:rPr sz="11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40.0%</a:t>
            </a:r>
            <a:endParaRPr lang="Microsoft YaHei" altLang="Microsoft YaHei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5875" algn="l" rtl="0" eaLnBrk="0">
              <a:lnSpc>
                <a:spcPct val="89000"/>
              </a:lnSpc>
              <a:spcBef>
                <a:spcPts val="337"/>
              </a:spcBef>
            </a:pPr>
            <a:r>
              <a:rPr sz="11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35.0%</a:t>
            </a:r>
            <a:endParaRPr lang="Microsoft YaHei" altLang="Microsoft YaHei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5875" algn="l" rtl="0" eaLnBrk="0">
              <a:lnSpc>
                <a:spcPct val="89000"/>
              </a:lnSpc>
              <a:spcBef>
                <a:spcPts val="338"/>
              </a:spcBef>
            </a:pPr>
            <a:r>
              <a:rPr sz="11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30.0%</a:t>
            </a:r>
            <a:endParaRPr lang="Microsoft YaHei" altLang="Microsoft YaHei" sz="11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15240" algn="l" rtl="0" eaLnBrk="0">
              <a:lnSpc>
                <a:spcPct val="89000"/>
              </a:lnSpc>
              <a:spcBef>
                <a:spcPts val="337"/>
              </a:spcBef>
            </a:pPr>
            <a:r>
              <a:rPr sz="11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25.0%</a:t>
            </a:r>
            <a:endParaRPr lang="Microsoft YaHei" altLang="Microsoft YaHei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5240" algn="l" rtl="0" eaLnBrk="0">
              <a:lnSpc>
                <a:spcPct val="89000"/>
              </a:lnSpc>
              <a:spcBef>
                <a:spcPts val="338"/>
              </a:spcBef>
            </a:pPr>
            <a:r>
              <a:rPr sz="11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20.0%</a:t>
            </a:r>
            <a:endParaRPr lang="Microsoft YaHei" altLang="Microsoft YaHei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4604" algn="l" rtl="0" eaLnBrk="0">
              <a:lnSpc>
                <a:spcPct val="89000"/>
              </a:lnSpc>
              <a:spcBef>
                <a:spcPts val="337"/>
              </a:spcBef>
            </a:pP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15.0%</a:t>
            </a:r>
            <a:endParaRPr lang="Microsoft YaHei" altLang="Microsoft YaHei" sz="11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14604" algn="l" rtl="0" eaLnBrk="0">
              <a:lnSpc>
                <a:spcPct val="89000"/>
              </a:lnSpc>
              <a:spcBef>
                <a:spcPts val="338"/>
              </a:spcBef>
            </a:pP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10.0%</a:t>
            </a:r>
            <a:endParaRPr lang="Microsoft YaHei" altLang="Microsoft YaHei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6509" algn="l" rtl="0" eaLnBrk="0">
              <a:lnSpc>
                <a:spcPct val="89000"/>
              </a:lnSpc>
              <a:spcBef>
                <a:spcPts val="337"/>
              </a:spcBef>
            </a:pPr>
            <a:r>
              <a:rPr sz="11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5.0%</a:t>
            </a:r>
            <a:endParaRPr lang="Microsoft YaHei" altLang="Microsoft YaHei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17145" algn="l" rtl="0" eaLnBrk="0">
              <a:lnSpc>
                <a:spcPct val="89000"/>
              </a:lnSpc>
              <a:spcBef>
                <a:spcPts val="2"/>
              </a:spcBef>
            </a:pPr>
            <a:r>
              <a:rPr sz="11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0.0%</a:t>
            </a:r>
            <a:endParaRPr lang="Microsoft YaHei" altLang="Microsoft YaHei" sz="1100"/>
          </a:p>
        </p:txBody>
      </p:sp>
      <p:sp>
        <p:nvSpPr>
          <p:cNvPr id="504" name="textbox 504"/>
          <p:cNvSpPr/>
          <p:nvPr/>
        </p:nvSpPr>
        <p:spPr>
          <a:xfrm>
            <a:off x="4774469" y="4532883"/>
            <a:ext cx="1540510" cy="650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4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42.9%</a:t>
            </a:r>
            <a:endParaRPr lang="Microsoft YaHei" altLang="Microsoft YaHei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2700" algn="l" rtl="0" eaLnBrk="0">
              <a:lnSpc>
                <a:spcPct val="88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37.1%</a:t>
            </a:r>
            <a:endParaRPr lang="Microsoft YaHei" altLang="Microsoft YaHei" sz="1000"/>
          </a:p>
        </p:txBody>
      </p:sp>
      <p:sp>
        <p:nvSpPr>
          <p:cNvPr id="506" name="textbox 506"/>
          <p:cNvSpPr/>
          <p:nvPr/>
        </p:nvSpPr>
        <p:spPr>
          <a:xfrm>
            <a:off x="1363323" y="6005067"/>
            <a:ext cx="1548130" cy="601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88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25.6%</a:t>
            </a:r>
            <a:endParaRPr lang="Microsoft YaHei" altLang="Microsoft YaHei" sz="10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20.4%</a:t>
            </a:r>
            <a:endParaRPr lang="Microsoft YaHei" altLang="Microsoft YaHei" sz="1000"/>
          </a:p>
        </p:txBody>
      </p:sp>
      <p:sp>
        <p:nvSpPr>
          <p:cNvPr id="508" name="textbox 508"/>
          <p:cNvSpPr/>
          <p:nvPr/>
        </p:nvSpPr>
        <p:spPr>
          <a:xfrm>
            <a:off x="792125" y="3732214"/>
            <a:ext cx="1414144" cy="553719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algn="l" rtl="0" eaLnBrk="0">
              <a:lnSpc>
                <a:spcPct val="6094"/>
              </a:lnSpc>
            </a:pPr>
            <a:endParaRPr lang="Arial" altLang="Arial" sz="100"/>
          </a:p>
          <a:p>
            <a:pPr marL="375920" algn="l" rtl="0" eaLnBrk="0">
              <a:lnSpc>
                <a:spcPct val="88000"/>
              </a:lnSpc>
            </a:pPr>
            <a:r>
              <a:rPr sz="1100" kern="0" spc="-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</a:t>
            </a:r>
            <a:endParaRPr lang="Microsoft YaHei" altLang="Microsoft YaHei" sz="11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231140" algn="l" rtl="0" eaLnBrk="0">
              <a:lnSpc>
                <a:spcPct val="88000"/>
              </a:lnSpc>
              <a:spcBef>
                <a:spcPts val="4"/>
              </a:spcBef>
            </a:pPr>
            <a:r>
              <a:rPr sz="11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L2级销量渗透率</a:t>
            </a:r>
            <a:endParaRPr lang="Microsoft YaHei" altLang="Microsoft YaHei" sz="1100"/>
          </a:p>
        </p:txBody>
      </p:sp>
      <p:sp>
        <p:nvSpPr>
          <p:cNvPr id="510" name="textbox 510"/>
          <p:cNvSpPr/>
          <p:nvPr/>
        </p:nvSpPr>
        <p:spPr>
          <a:xfrm>
            <a:off x="1340399" y="8516111"/>
            <a:ext cx="4991734" cy="175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82"/>
              </a:lnSpc>
            </a:pPr>
            <a:r>
              <a:rPr sz="1500" kern="0" spc="50" baseline="-6188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</a:t>
            </a:r>
            <a:r>
              <a:rPr sz="9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1500" kern="0" spc="50" baseline="-6188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</a:t>
            </a:r>
            <a:r>
              <a:rPr sz="1500" kern="0" spc="50" baseline="4229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2023E</a:t>
            </a:r>
            <a:r>
              <a:rPr sz="9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500" kern="0" spc="40" baseline="4229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2024E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500" kern="0" spc="40" baseline="4229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2025E</a:t>
            </a:r>
            <a:endParaRPr lang="Microsoft YaHei" altLang="Microsoft YaHei" sz="1500" baseline="4229"/>
          </a:p>
        </p:txBody>
      </p:sp>
      <p:sp>
        <p:nvSpPr>
          <p:cNvPr id="512" name="textbox 512"/>
          <p:cNvSpPr/>
          <p:nvPr/>
        </p:nvSpPr>
        <p:spPr>
          <a:xfrm>
            <a:off x="718905" y="9495433"/>
            <a:ext cx="3467734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10"/>
              </a:lnSpc>
            </a:pP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数据来源：汽车终端销量，汽车之家整理预测，</a:t>
            </a:r>
            <a:r>
              <a:rPr sz="8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汽车之家新能源智能车月报。</a:t>
            </a:r>
            <a:endParaRPr lang="Microsoft YaHei" altLang="Microsoft YaHei" sz="800"/>
          </a:p>
        </p:txBody>
      </p:sp>
      <p:sp>
        <p:nvSpPr>
          <p:cNvPr id="514" name="textbox 514"/>
          <p:cNvSpPr/>
          <p:nvPr/>
        </p:nvSpPr>
        <p:spPr>
          <a:xfrm>
            <a:off x="2197399" y="3078047"/>
            <a:ext cx="350774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13"/>
              </a:lnSpc>
            </a:pPr>
            <a:endParaRPr lang="Arial" altLang="Arial" sz="100"/>
          </a:p>
          <a:p>
            <a:pPr marL="255904" algn="l" rtl="0" eaLnBrk="0">
              <a:lnSpc>
                <a:spcPct val="88000"/>
              </a:lnSpc>
              <a:tabLst>
                <a:tab pos="29146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中国L2以上汽车销量                  中国L2及以上汽车销量渗透率</a:t>
            </a:r>
            <a:endParaRPr lang="Microsoft YaHei" altLang="Microsoft YaHei" sz="900"/>
          </a:p>
        </p:txBody>
      </p:sp>
      <p:pic>
        <p:nvPicPr>
          <p:cNvPr id="516" name="picture 5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889335" y="3111817"/>
            <a:ext cx="269240" cy="70484"/>
          </a:xfrm>
          <a:prstGeom prst="rect">
            <a:avLst/>
          </a:prstGeom>
        </p:spPr>
      </p:pic>
      <p:pic>
        <p:nvPicPr>
          <p:cNvPr id="518" name="picture 5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210099" y="3116498"/>
            <a:ext cx="243839" cy="60036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3527173" y="3723891"/>
            <a:ext cx="622285" cy="230832"/>
            <a:chExt cx="622285" cy="230832"/>
          </a:xfrm>
        </p:grpSpPr>
        <p:sp>
          <p:nvSpPr>
            <p:cNvPr id="520" name="path"/>
            <p:cNvSpPr/>
            <p:nvPr/>
          </p:nvSpPr>
          <p:spPr>
            <a:xfrm>
              <a:off x="0" y="0"/>
              <a:ext cx="622285" cy="230832"/>
            </a:xfrm>
            <a:custGeom>
              <a:rect l="0" t="0" r="0" b="0"/>
              <a:pathLst>
                <a:path w="979" h="363">
                  <a:moveTo>
                    <a:pt x="0" y="181"/>
                  </a:moveTo>
                  <a:cubicBezTo>
                    <a:pt x="0" y="81"/>
                    <a:pt x="219" y="0"/>
                    <a:pt x="489" y="0"/>
                  </a:cubicBezTo>
                  <a:cubicBezTo>
                    <a:pt x="760" y="0"/>
                    <a:pt x="979" y="81"/>
                    <a:pt x="979" y="181"/>
                  </a:cubicBezTo>
                  <a:cubicBezTo>
                    <a:pt x="979" y="282"/>
                    <a:pt x="760" y="363"/>
                    <a:pt x="489" y="363"/>
                  </a:cubicBezTo>
                  <a:cubicBezTo>
                    <a:pt x="219" y="363"/>
                    <a:pt x="0" y="282"/>
                    <a:pt x="0" y="181"/>
                  </a:cubicBezTo>
                </a:path>
              </a:pathLst>
            </a:custGeom>
            <a:solidFill>
              <a:srgbClr val="CF28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2" name="textbox 522"/>
            <p:cNvSpPr/>
            <p:nvPr/>
          </p:nvSpPr>
          <p:spPr>
            <a:xfrm>
              <a:off x="-12700" y="-12700"/>
              <a:ext cx="647700" cy="282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Arial" altLang="Arial" sz="400"/>
            </a:p>
            <a:p>
              <a:pPr marL="115570" algn="l" rtl="0" eaLnBrk="0">
                <a:lnSpc>
                  <a:spcPct val="90000"/>
                </a:lnSpc>
                <a:spcBef>
                  <a:spcPts val="3"/>
                </a:spcBef>
              </a:pP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+18.1%</a:t>
              </a:r>
              <a:endParaRPr lang="Microsoft YaHei" altLang="Microsoft YaHei" sz="9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2343851" y="3759013"/>
            <a:ext cx="622286" cy="230832"/>
            <a:chExt cx="622286" cy="230832"/>
          </a:xfrm>
        </p:grpSpPr>
        <p:sp>
          <p:nvSpPr>
            <p:cNvPr id="524" name="path"/>
            <p:cNvSpPr/>
            <p:nvPr/>
          </p:nvSpPr>
          <p:spPr>
            <a:xfrm>
              <a:off x="0" y="0"/>
              <a:ext cx="622286" cy="230832"/>
            </a:xfrm>
            <a:custGeom>
              <a:rect l="0" t="0" r="0" b="0"/>
              <a:pathLst>
                <a:path w="979" h="363">
                  <a:moveTo>
                    <a:pt x="0" y="181"/>
                  </a:moveTo>
                  <a:cubicBezTo>
                    <a:pt x="0" y="81"/>
                    <a:pt x="219" y="0"/>
                    <a:pt x="489" y="0"/>
                  </a:cubicBezTo>
                  <a:cubicBezTo>
                    <a:pt x="760" y="0"/>
                    <a:pt x="979" y="81"/>
                    <a:pt x="979" y="181"/>
                  </a:cubicBezTo>
                  <a:cubicBezTo>
                    <a:pt x="979" y="282"/>
                    <a:pt x="760" y="363"/>
                    <a:pt x="489" y="363"/>
                  </a:cubicBezTo>
                  <a:cubicBezTo>
                    <a:pt x="219" y="363"/>
                    <a:pt x="0" y="282"/>
                    <a:pt x="0" y="181"/>
                  </a:cubicBezTo>
                </a:path>
              </a:pathLst>
            </a:custGeom>
            <a:solidFill>
              <a:srgbClr val="CF28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6" name="textbox 526"/>
            <p:cNvSpPr/>
            <p:nvPr/>
          </p:nvSpPr>
          <p:spPr>
            <a:xfrm>
              <a:off x="-12700" y="-12700"/>
              <a:ext cx="647700" cy="282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500"/>
            </a:p>
            <a:p>
              <a:pPr marL="104775" algn="l" rtl="0" eaLnBrk="0">
                <a:lnSpc>
                  <a:spcPct val="90000"/>
                </a:lnSpc>
                <a:spcBef>
                  <a:spcPts val="6"/>
                </a:spcBef>
              </a:pP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+15.9%</a:t>
              </a:r>
              <a:endParaRPr lang="Microsoft YaHei" altLang="Microsoft YaHei" sz="900"/>
            </a:p>
          </p:txBody>
        </p:sp>
      </p:grpSp>
      <p:pic>
        <p:nvPicPr>
          <p:cNvPr id="528" name="picture 52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18665" y="2863643"/>
            <a:ext cx="6119998" cy="21600"/>
          </a:xfrm>
          <a:prstGeom prst="rect">
            <a:avLst/>
          </a:prstGeom>
        </p:spPr>
      </p:pic>
      <p:pic>
        <p:nvPicPr>
          <p:cNvPr id="530" name="picture 53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616894" y="4454148"/>
            <a:ext cx="76200" cy="1213085"/>
          </a:xfrm>
          <a:prstGeom prst="rect">
            <a:avLst/>
          </a:prstGeom>
        </p:spPr>
      </p:pic>
      <p:sp>
        <p:nvSpPr>
          <p:cNvPr id="532" name="textbox 532"/>
          <p:cNvSpPr/>
          <p:nvPr/>
        </p:nvSpPr>
        <p:spPr>
          <a:xfrm>
            <a:off x="3593510" y="4044796"/>
            <a:ext cx="610234" cy="217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22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400" kern="0" spc="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49.5%</a:t>
            </a:r>
            <a:endParaRPr lang="Microsoft YaHei" altLang="Microsoft YaHei" sz="1400"/>
          </a:p>
        </p:txBody>
      </p:sp>
      <p:sp>
        <p:nvSpPr>
          <p:cNvPr id="534" name="textbox 534"/>
          <p:cNvSpPr/>
          <p:nvPr/>
        </p:nvSpPr>
        <p:spPr>
          <a:xfrm>
            <a:off x="2337894" y="4044796"/>
            <a:ext cx="586740" cy="217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22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4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41.5%</a:t>
            </a:r>
            <a:endParaRPr lang="Microsoft YaHei" altLang="Microsoft YaHei" sz="1400"/>
          </a:p>
        </p:txBody>
      </p:sp>
      <p:sp>
        <p:nvSpPr>
          <p:cNvPr id="536" name="rect"/>
          <p:cNvSpPr/>
          <p:nvPr/>
        </p:nvSpPr>
        <p:spPr>
          <a:xfrm>
            <a:off x="1000707" y="8430613"/>
            <a:ext cx="5671487" cy="9525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8" name="textbox 538"/>
          <p:cNvSpPr/>
          <p:nvPr/>
        </p:nvSpPr>
        <p:spPr>
          <a:xfrm>
            <a:off x="3639918" y="5514339"/>
            <a:ext cx="398145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4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31.4%</a:t>
            </a:r>
            <a:endParaRPr lang="Microsoft YaHei" altLang="Microsoft YaHei" sz="1000"/>
          </a:p>
        </p:txBody>
      </p:sp>
      <p:sp>
        <p:nvSpPr>
          <p:cNvPr id="540" name="textbox 540"/>
          <p:cNvSpPr/>
          <p:nvPr/>
        </p:nvSpPr>
        <p:spPr>
          <a:xfrm>
            <a:off x="5956520" y="5688710"/>
            <a:ext cx="301625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3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000" kern="0" spc="-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1187</a:t>
            </a:r>
            <a:endParaRPr lang="Microsoft YaHei" altLang="Microsoft YaHei" sz="1000"/>
          </a:p>
        </p:txBody>
      </p:sp>
      <p:pic>
        <p:nvPicPr>
          <p:cNvPr id="542" name="picture 54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800218" y="4470795"/>
            <a:ext cx="76200" cy="346450"/>
          </a:xfrm>
          <a:prstGeom prst="rect">
            <a:avLst/>
          </a:prstGeom>
        </p:spPr>
      </p:pic>
      <p:sp>
        <p:nvSpPr>
          <p:cNvPr id="544" name="textbox 544"/>
          <p:cNvSpPr/>
          <p:nvPr/>
        </p:nvSpPr>
        <p:spPr>
          <a:xfrm>
            <a:off x="4847049" y="6185534"/>
            <a:ext cx="253365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1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954</a:t>
            </a:r>
            <a:endParaRPr lang="Microsoft YaHei" altLang="Microsoft YaHei" sz="1000"/>
          </a:p>
        </p:txBody>
      </p:sp>
      <p:sp>
        <p:nvSpPr>
          <p:cNvPr id="546" name="textbox 546"/>
          <p:cNvSpPr/>
          <p:nvPr/>
        </p:nvSpPr>
        <p:spPr>
          <a:xfrm>
            <a:off x="3713895" y="6627494"/>
            <a:ext cx="252095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3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747</a:t>
            </a:r>
            <a:endParaRPr lang="Microsoft YaHei" altLang="Microsoft YaHei" sz="1000"/>
          </a:p>
        </p:txBody>
      </p:sp>
      <p:sp>
        <p:nvSpPr>
          <p:cNvPr id="548" name="textbox 548"/>
          <p:cNvSpPr/>
          <p:nvPr/>
        </p:nvSpPr>
        <p:spPr>
          <a:xfrm>
            <a:off x="6651238" y="9778389"/>
            <a:ext cx="205740" cy="183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2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endParaRPr lang="Microsoft YaHei" altLang="Microsoft YaHei" sz="1200"/>
          </a:p>
        </p:txBody>
      </p:sp>
      <p:pic>
        <p:nvPicPr>
          <p:cNvPr id="550" name="picture 55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828792" y="4823595"/>
            <a:ext cx="19050" cy="476250"/>
          </a:xfrm>
          <a:prstGeom prst="rect">
            <a:avLst/>
          </a:prstGeom>
        </p:spPr>
      </p:pic>
      <p:pic>
        <p:nvPicPr>
          <p:cNvPr id="552" name="picture 55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801174" y="5728600"/>
            <a:ext cx="70485" cy="70485"/>
          </a:xfrm>
          <a:prstGeom prst="rect">
            <a:avLst/>
          </a:prstGeom>
        </p:spPr>
      </p:pic>
      <p:pic>
        <p:nvPicPr>
          <p:cNvPr id="554" name="picture 55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6068886" y="4747144"/>
            <a:ext cx="70485" cy="70485"/>
          </a:xfrm>
          <a:prstGeom prst="rect">
            <a:avLst/>
          </a:prstGeom>
        </p:spPr>
      </p:pic>
      <p:pic>
        <p:nvPicPr>
          <p:cNvPr id="556" name="picture 55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4935030" y="5237872"/>
            <a:ext cx="70485" cy="70485"/>
          </a:xfrm>
          <a:prstGeom prst="rect">
            <a:avLst/>
          </a:prstGeom>
        </p:spPr>
      </p:pic>
      <p:pic>
        <p:nvPicPr>
          <p:cNvPr id="558" name="picture 55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2667318" y="6219328"/>
            <a:ext cx="70485" cy="70485"/>
          </a:xfrm>
          <a:prstGeom prst="rect">
            <a:avLst/>
          </a:prstGeom>
        </p:spPr>
      </p:pic>
      <p:pic>
        <p:nvPicPr>
          <p:cNvPr id="560" name="picture 56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533462" y="6661287"/>
            <a:ext cx="70484" cy="704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2" name="picture 5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sp>
        <p:nvSpPr>
          <p:cNvPr id="564" name="rect"/>
          <p:cNvSpPr/>
          <p:nvPr/>
        </p:nvSpPr>
        <p:spPr>
          <a:xfrm>
            <a:off x="701513" y="1154733"/>
            <a:ext cx="6220049" cy="884328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6" name="textbox 566"/>
          <p:cNvSpPr/>
          <p:nvPr/>
        </p:nvSpPr>
        <p:spPr>
          <a:xfrm>
            <a:off x="699034" y="1218082"/>
            <a:ext cx="6188709" cy="1595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新增和替代效应叠加，新能源市场实现快速增长</a:t>
            </a:r>
            <a:endParaRPr lang="Microsoft YaHei" altLang="Microsoft YaHei" sz="15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31115" algn="l" rtl="0" eaLnBrk="0">
              <a:lnSpc>
                <a:spcPct val="112000"/>
              </a:lnSpc>
              <a:spcBef>
                <a:spcPts val="271"/>
              </a:spcBef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至2022年，整体市场来看，  虽然相比历史置换率最高点有所下滑，但依然占据三成以上的销量份额，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即乘用车的年置换 </a:t>
            </a:r>
            <a:r>
              <a:rPr sz="9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新车规模可达到600至700万辆。对新能源市场而言，除了新增购车需求外，</a:t>
            </a:r>
            <a:r>
              <a:rPr sz="900" kern="0" spc="1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置换购车亦是支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撑市场快速增长的来源之一。</a:t>
            </a:r>
            <a:endParaRPr lang="Microsoft YaHei" altLang="Microsoft YaHei" sz="900"/>
          </a:p>
          <a:p>
            <a:pPr marL="31115" indent="-635" algn="l" rtl="0" eaLnBrk="0">
              <a:lnSpc>
                <a:spcPct val="112000"/>
              </a:lnSpc>
              <a:spcBef>
                <a:spcPts val="771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</a:t>
            </a:r>
            <a:r>
              <a:rPr sz="900" kern="0" spc="1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越来越多的用户将已购燃油车置换为新能源车。至2023年1-5月置换率已达22.2%，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是2020年的5.7倍，其中     </a:t>
            </a:r>
            <a:r>
              <a:rPr sz="9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置换的能源类型以纯电动车为主，</a:t>
            </a:r>
            <a:r>
              <a:rPr sz="900" kern="0" spc="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占比达到</a:t>
            </a:r>
            <a:r>
              <a:rPr sz="900" kern="0" spc="-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六成以上。</a:t>
            </a:r>
            <a:endParaRPr lang="Microsoft YaHei" altLang="Microsoft YaHei" sz="9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4290" algn="l" rtl="0" eaLnBrk="0">
              <a:lnSpc>
                <a:spcPct val="92000"/>
              </a:lnSpc>
              <a:spcBef>
                <a:spcPts val="3"/>
              </a:spcBef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乘用车终端销量走势及置换</a:t>
            </a:r>
            <a:r>
              <a:rPr sz="1300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1300"/>
          </a:p>
        </p:txBody>
      </p:sp>
      <p:pic>
        <p:nvPicPr>
          <p:cNvPr id="568" name="picture 5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13103" y="4553711"/>
            <a:ext cx="5132832" cy="140636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2048107" y="7211567"/>
            <a:ext cx="1809460" cy="1505712"/>
            <a:chExt cx="1809460" cy="1505712"/>
          </a:xfrm>
        </p:grpSpPr>
        <p:pic>
          <p:nvPicPr>
            <p:cNvPr id="570" name="picture 57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380892" cy="1505712"/>
            </a:xfrm>
            <a:prstGeom prst="rect">
              <a:avLst/>
            </a:prstGeom>
          </p:spPr>
        </p:pic>
        <p:sp>
          <p:nvSpPr>
            <p:cNvPr id="572" name="textbox 572"/>
            <p:cNvSpPr/>
            <p:nvPr/>
          </p:nvSpPr>
          <p:spPr>
            <a:xfrm>
              <a:off x="308255" y="58927"/>
              <a:ext cx="1514475" cy="14173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12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8000"/>
                </a:lnSpc>
              </a:pPr>
              <a:r>
                <a:rPr sz="900" kern="0" spc="3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3.9%</a:t>
              </a:r>
              <a:endParaRPr lang="Microsoft YaHei" altLang="Microsoft YaHei" sz="900"/>
            </a:p>
            <a:p>
              <a:pPr algn="l" rtl="0" eaLnBrk="0">
                <a:lnSpc>
                  <a:spcPct val="176000"/>
                </a:lnSpc>
              </a:pPr>
              <a:endParaRPr lang="Arial" altLang="Arial" sz="1000"/>
            </a:p>
            <a:p>
              <a:pPr marL="267334" algn="l" rtl="0" eaLnBrk="0">
                <a:lnSpc>
                  <a:spcPct val="88000"/>
                </a:lnSpc>
                <a:spcBef>
                  <a:spcPts val="274"/>
                </a:spcBef>
              </a:pPr>
              <a:r>
                <a:rPr sz="900" kern="0" spc="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7.9%</a:t>
              </a:r>
              <a:endParaRPr lang="Microsoft YaHei" altLang="Microsoft YaHei" sz="900"/>
            </a:p>
            <a:p>
              <a:pPr algn="l" rtl="0" eaLnBrk="0">
                <a:lnSpc>
                  <a:spcPct val="176000"/>
                </a:lnSpc>
              </a:pPr>
              <a:endParaRPr lang="Arial" altLang="Arial" sz="1000"/>
            </a:p>
            <a:p>
              <a:pPr marL="906144" algn="l" rtl="0" eaLnBrk="0">
                <a:lnSpc>
                  <a:spcPct val="88000"/>
                </a:lnSpc>
                <a:spcBef>
                  <a:spcPts val="274"/>
                </a:spcBef>
              </a:pPr>
              <a:r>
                <a:rPr sz="900" kern="0" spc="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18.2%</a:t>
              </a:r>
              <a:endParaRPr lang="Microsoft YaHei" altLang="Microsoft YaHei" sz="900"/>
            </a:p>
            <a:p>
              <a:pPr algn="l" rtl="0" eaLnBrk="0">
                <a:lnSpc>
                  <a:spcPct val="176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200"/>
            </a:p>
            <a:p>
              <a:pPr algn="r" rtl="0" eaLnBrk="0">
                <a:lnSpc>
                  <a:spcPct val="88000"/>
                </a:lnSpc>
                <a:spcBef>
                  <a:spcPts val="1"/>
                </a:spcBef>
              </a:pPr>
              <a:r>
                <a:rPr sz="900" kern="0" spc="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22.2%</a:t>
              </a:r>
              <a:endParaRPr lang="Microsoft YaHei" altLang="Microsoft YaHei" sz="900"/>
            </a:p>
          </p:txBody>
        </p:sp>
      </p:grpSp>
      <p:sp>
        <p:nvSpPr>
          <p:cNvPr id="574" name="path"/>
          <p:cNvSpPr/>
          <p:nvPr/>
        </p:nvSpPr>
        <p:spPr>
          <a:xfrm>
            <a:off x="1490656" y="3896023"/>
            <a:ext cx="4578362" cy="407944"/>
          </a:xfrm>
          <a:custGeom>
            <a:rect l="0" t="0" r="0" b="0"/>
            <a:pathLst>
              <a:path w="7210" h="642">
                <a:moveTo>
                  <a:pt x="22" y="619"/>
                </a:moveTo>
                <a:cubicBezTo>
                  <a:pt x="420" y="528"/>
                  <a:pt x="818" y="422"/>
                  <a:pt x="1216" y="346"/>
                </a:cubicBezTo>
                <a:cubicBezTo>
                  <a:pt x="1614" y="270"/>
                  <a:pt x="2012" y="219"/>
                  <a:pt x="2410" y="165"/>
                </a:cubicBezTo>
                <a:cubicBezTo>
                  <a:pt x="2808" y="112"/>
                  <a:pt x="3206" y="33"/>
                  <a:pt x="3605" y="23"/>
                </a:cubicBezTo>
                <a:cubicBezTo>
                  <a:pt x="4003" y="13"/>
                  <a:pt x="4401" y="56"/>
                  <a:pt x="4799" y="105"/>
                </a:cubicBezTo>
                <a:cubicBezTo>
                  <a:pt x="5197" y="155"/>
                  <a:pt x="5595" y="296"/>
                  <a:pt x="5993" y="322"/>
                </a:cubicBezTo>
                <a:cubicBezTo>
                  <a:pt x="6391" y="349"/>
                  <a:pt x="6789" y="283"/>
                  <a:pt x="7187" y="264"/>
                </a:cubicBezTo>
              </a:path>
            </a:pathLst>
          </a:custGeom>
          <a:noFill/>
          <a:ln w="28575" cap="rnd">
            <a:solidFill>
              <a:srgbClr val="F088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5040561" y="7481778"/>
            <a:ext cx="1307743" cy="1305393"/>
            <a:chExt cx="1307743" cy="1305393"/>
          </a:xfrm>
        </p:grpSpPr>
        <p:sp>
          <p:nvSpPr>
            <p:cNvPr id="576" name="path"/>
            <p:cNvSpPr/>
            <p:nvPr/>
          </p:nvSpPr>
          <p:spPr>
            <a:xfrm>
              <a:off x="180225" y="0"/>
              <a:ext cx="1127517" cy="1305393"/>
            </a:xfrm>
            <a:custGeom>
              <a:rect l="0" t="0" r="0" b="0"/>
              <a:pathLst>
                <a:path w="1775" h="2055">
                  <a:moveTo>
                    <a:pt x="0" y="333"/>
                  </a:moveTo>
                  <a:cubicBezTo>
                    <a:pt x="384" y="-78"/>
                    <a:pt x="1029" y="-100"/>
                    <a:pt x="1441" y="283"/>
                  </a:cubicBezTo>
                  <a:cubicBezTo>
                    <a:pt x="1853" y="667"/>
                    <a:pt x="1876" y="1313"/>
                    <a:pt x="1492" y="1725"/>
                  </a:cubicBezTo>
                  <a:cubicBezTo>
                    <a:pt x="1293" y="1937"/>
                    <a:pt x="1014" y="2055"/>
                    <a:pt x="723" y="2049"/>
                  </a:cubicBezTo>
                  <a:lnTo>
                    <a:pt x="735" y="1539"/>
                  </a:lnTo>
                  <a:cubicBezTo>
                    <a:pt x="1016" y="1545"/>
                    <a:pt x="1249" y="1322"/>
                    <a:pt x="1256" y="1040"/>
                  </a:cubicBezTo>
                  <a:cubicBezTo>
                    <a:pt x="1262" y="758"/>
                    <a:pt x="1038" y="525"/>
                    <a:pt x="757" y="519"/>
                  </a:cubicBezTo>
                  <a:cubicBezTo>
                    <a:pt x="611" y="516"/>
                    <a:pt x="472" y="575"/>
                    <a:pt x="373" y="681"/>
                  </a:cubicBezTo>
                  <a:lnTo>
                    <a:pt x="0" y="333"/>
                  </a:lnTo>
                  <a:close/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8" name="path"/>
            <p:cNvSpPr/>
            <p:nvPr/>
          </p:nvSpPr>
          <p:spPr>
            <a:xfrm>
              <a:off x="0" y="478388"/>
              <a:ext cx="646973" cy="823005"/>
            </a:xfrm>
            <a:custGeom>
              <a:rect l="0" t="0" r="0" b="0"/>
              <a:pathLst>
                <a:path w="1018" h="1296">
                  <a:moveTo>
                    <a:pt x="1007" y="1296"/>
                  </a:moveTo>
                  <a:cubicBezTo>
                    <a:pt x="444" y="1283"/>
                    <a:pt x="-2" y="817"/>
                    <a:pt x="10" y="254"/>
                  </a:cubicBezTo>
                  <a:cubicBezTo>
                    <a:pt x="11" y="168"/>
                    <a:pt x="24" y="82"/>
                    <a:pt x="47" y="0"/>
                  </a:cubicBezTo>
                  <a:lnTo>
                    <a:pt x="538" y="138"/>
                  </a:lnTo>
                  <a:cubicBezTo>
                    <a:pt x="462" y="409"/>
                    <a:pt x="620" y="690"/>
                    <a:pt x="891" y="767"/>
                  </a:cubicBezTo>
                  <a:cubicBezTo>
                    <a:pt x="933" y="778"/>
                    <a:pt x="975" y="785"/>
                    <a:pt x="1018" y="786"/>
                  </a:cubicBezTo>
                  <a:lnTo>
                    <a:pt x="1007" y="1296"/>
                  </a:lnTo>
                  <a:close/>
                </a:path>
              </a:pathLst>
            </a:custGeom>
            <a:solidFill>
              <a:srgbClr val="1387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80" name="textbox 580"/>
          <p:cNvSpPr/>
          <p:nvPr/>
        </p:nvSpPr>
        <p:spPr>
          <a:xfrm>
            <a:off x="694852" y="9495433"/>
            <a:ext cx="2374264" cy="455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2"/>
              </a:lnSpc>
            </a:pPr>
            <a:endParaRPr lang="Arial" altLang="Arial" sz="100"/>
          </a:p>
          <a:p>
            <a:pPr marL="36194" algn="l" rtl="0" eaLnBrk="0">
              <a:lnSpc>
                <a:spcPct val="97000"/>
              </a:lnSpc>
            </a:pPr>
            <a:r>
              <a:rPr sz="8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数据来源：中汽中心，汽车之家二手车置换大数据</a:t>
            </a:r>
            <a:r>
              <a:rPr sz="8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800"/>
          </a:p>
          <a:p>
            <a:pPr marL="12700" algn="l" rtl="0" eaLnBrk="0">
              <a:lnSpc>
                <a:spcPts val="2455"/>
              </a:lnSpc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Microsoft YaHei" altLang="Microsoft YaHei" sz="1200"/>
          </a:p>
        </p:txBody>
      </p:sp>
      <p:sp>
        <p:nvSpPr>
          <p:cNvPr id="582" name="textbox 582"/>
          <p:cNvSpPr/>
          <p:nvPr/>
        </p:nvSpPr>
        <p:spPr>
          <a:xfrm>
            <a:off x="729297" y="6445145"/>
            <a:ext cx="3458845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1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燃油车主置换新能源车占比走势及能源分布</a:t>
            </a:r>
            <a:endParaRPr lang="Microsoft YaHei" altLang="Microsoft YaHei" sz="1300"/>
          </a:p>
        </p:txBody>
      </p:sp>
      <p:sp>
        <p:nvSpPr>
          <p:cNvPr id="584" name="textbox 584"/>
          <p:cNvSpPr/>
          <p:nvPr/>
        </p:nvSpPr>
        <p:spPr>
          <a:xfrm>
            <a:off x="1527978" y="7262951"/>
            <a:ext cx="432434" cy="1414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</a:t>
            </a:r>
            <a:endParaRPr lang="Microsoft YaHei" altLang="Microsoft YaHei" sz="900"/>
          </a:p>
          <a:p>
            <a:pPr algn="l" rtl="0" eaLnBrk="0">
              <a:lnSpc>
                <a:spcPct val="176000"/>
              </a:lnSpc>
            </a:pPr>
            <a:endParaRPr lang="Arial" altLang="Arial" sz="1000"/>
          </a:p>
          <a:p>
            <a:pPr marL="2857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</a:t>
            </a:r>
            <a:endParaRPr lang="Microsoft YaHei" altLang="Microsoft YaHei" sz="900"/>
          </a:p>
          <a:p>
            <a:pPr algn="l" rtl="0" eaLnBrk="0">
              <a:lnSpc>
                <a:spcPct val="176000"/>
              </a:lnSpc>
            </a:pPr>
            <a:endParaRPr lang="Arial" altLang="Arial" sz="1000"/>
          </a:p>
          <a:p>
            <a:pPr marL="14604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</a:t>
            </a:r>
            <a:endParaRPr lang="Microsoft YaHei" altLang="Microsoft YaHe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13334" algn="l" rtl="0" eaLnBrk="0">
              <a:lnSpc>
                <a:spcPct val="88000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</a:t>
            </a:r>
            <a:endParaRPr lang="Microsoft YaHei" altLang="Microsoft YaHei" sz="900"/>
          </a:p>
        </p:txBody>
      </p:sp>
      <p:sp>
        <p:nvSpPr>
          <p:cNvPr id="586" name="textbox 586"/>
          <p:cNvSpPr/>
          <p:nvPr/>
        </p:nvSpPr>
        <p:spPr>
          <a:xfrm>
            <a:off x="1298143" y="6046799"/>
            <a:ext cx="497395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2016年          2017年           2018年   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2019年          2020年           2021年          2022年</a:t>
            </a:r>
            <a:endParaRPr lang="Microsoft YaHei" altLang="Microsoft YaHei" sz="900"/>
          </a:p>
        </p:txBody>
      </p:sp>
      <p:sp>
        <p:nvSpPr>
          <p:cNvPr id="588" name="path"/>
          <p:cNvSpPr/>
          <p:nvPr/>
        </p:nvSpPr>
        <p:spPr>
          <a:xfrm>
            <a:off x="4041010" y="7228492"/>
            <a:ext cx="216244" cy="1584325"/>
          </a:xfrm>
          <a:custGeom>
            <a:rect l="0" t="0" r="0" b="0"/>
            <a:pathLst>
              <a:path w="340" h="2495">
                <a:moveTo>
                  <a:pt x="333" y="2487"/>
                </a:moveTo>
                <a:cubicBezTo>
                  <a:pt x="243" y="2487"/>
                  <a:pt x="170" y="2428"/>
                  <a:pt x="170" y="2355"/>
                </a:cubicBezTo>
                <a:lnTo>
                  <a:pt x="170" y="2329"/>
                </a:lnTo>
                <a:cubicBezTo>
                  <a:pt x="170" y="2256"/>
                  <a:pt x="97" y="2197"/>
                  <a:pt x="7" y="2197"/>
                </a:cubicBezTo>
                <a:cubicBezTo>
                  <a:pt x="97" y="2197"/>
                  <a:pt x="170" y="2138"/>
                  <a:pt x="170" y="2065"/>
                </a:cubicBezTo>
                <a:lnTo>
                  <a:pt x="170" y="139"/>
                </a:lnTo>
                <a:cubicBezTo>
                  <a:pt x="170" y="66"/>
                  <a:pt x="243" y="7"/>
                  <a:pt x="333" y="7"/>
                </a:cubicBezTo>
              </a:path>
            </a:pathLst>
          </a:custGeom>
          <a:noFill/>
          <a:ln w="9525" cap="flat">
            <a:solidFill>
              <a:srgbClr val="FF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0" name="textbox 590"/>
          <p:cNvSpPr/>
          <p:nvPr/>
        </p:nvSpPr>
        <p:spPr>
          <a:xfrm>
            <a:off x="2539578" y="3064407"/>
            <a:ext cx="241553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56540" algn="l" rtl="0" eaLnBrk="0">
              <a:lnSpc>
                <a:spcPts val="1137"/>
              </a:lnSpc>
              <a:tabLst>
                <a:tab pos="284479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零售量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置换新车量      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置换率</a:t>
            </a:r>
            <a:endParaRPr lang="Microsoft YaHei" altLang="Microsoft YaHei" sz="900"/>
          </a:p>
        </p:txBody>
      </p:sp>
      <p:pic>
        <p:nvPicPr>
          <p:cNvPr id="592" name="picture 5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330700" y="3108769"/>
            <a:ext cx="272415" cy="58293"/>
          </a:xfrm>
          <a:prstGeom prst="rect">
            <a:avLst/>
          </a:prstGeom>
        </p:spPr>
      </p:pic>
      <p:pic>
        <p:nvPicPr>
          <p:cNvPr id="594" name="picture 59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332795" y="3108769"/>
            <a:ext cx="243840" cy="60036"/>
          </a:xfrm>
          <a:prstGeom prst="rect">
            <a:avLst/>
          </a:prstGeom>
        </p:spPr>
      </p:pic>
      <p:pic>
        <p:nvPicPr>
          <p:cNvPr id="596" name="picture 59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552278" y="3108769"/>
            <a:ext cx="243840" cy="60036"/>
          </a:xfrm>
          <a:prstGeom prst="rect">
            <a:avLst/>
          </a:prstGeom>
        </p:spPr>
      </p:pic>
      <p:sp>
        <p:nvSpPr>
          <p:cNvPr id="598" name="textbox 598"/>
          <p:cNvSpPr/>
          <p:nvPr/>
        </p:nvSpPr>
        <p:spPr>
          <a:xfrm>
            <a:off x="4471806" y="7681035"/>
            <a:ext cx="998855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2700" algn="l" rtl="0" eaLnBrk="0">
              <a:lnSpc>
                <a:spcPts val="1147"/>
              </a:lnSpc>
              <a:spcBef>
                <a:spcPts val="3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增程式 7.5%  </a:t>
            </a:r>
            <a:endParaRPr lang="Microsoft YaHei" altLang="Microsoft YaHei" sz="900"/>
          </a:p>
        </p:txBody>
      </p:sp>
      <p:sp>
        <p:nvSpPr>
          <p:cNvPr id="600" name="path"/>
          <p:cNvSpPr/>
          <p:nvPr/>
        </p:nvSpPr>
        <p:spPr>
          <a:xfrm>
            <a:off x="5211662" y="7693735"/>
            <a:ext cx="240109" cy="222638"/>
          </a:xfrm>
          <a:custGeom>
            <a:rect l="0" t="0" r="0" b="0"/>
            <a:pathLst>
              <a:path w="378" h="350">
                <a:moveTo>
                  <a:pt x="0" y="5"/>
                </a:moveTo>
                <a:moveTo>
                  <a:pt x="0" y="5"/>
                </a:moveTo>
                <a:cubicBezTo>
                  <a:pt x="1" y="3"/>
                  <a:pt x="3" y="1"/>
                  <a:pt x="5" y="0"/>
                </a:cubicBezTo>
                <a:lnTo>
                  <a:pt x="378" y="347"/>
                </a:lnTo>
                <a:cubicBezTo>
                  <a:pt x="377" y="348"/>
                  <a:pt x="376" y="349"/>
                  <a:pt x="375" y="350"/>
                </a:cubicBezTo>
                <a:lnTo>
                  <a:pt x="0" y="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2" name="textbox 602"/>
          <p:cNvSpPr/>
          <p:nvPr/>
        </p:nvSpPr>
        <p:spPr>
          <a:xfrm>
            <a:off x="4294338" y="8365984"/>
            <a:ext cx="822960" cy="320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9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插电式混合动力</a:t>
            </a:r>
            <a:endParaRPr lang="Microsoft YaHei" altLang="Microsoft YaHei" sz="9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226059" algn="l" rtl="0" eaLnBrk="0">
              <a:lnSpc>
                <a:spcPct val="90000"/>
              </a:lnSpc>
              <a:spcBef>
                <a:spcPts val="3"/>
              </a:spcBef>
            </a:pP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29.0%</a:t>
            </a:r>
            <a:endParaRPr lang="Microsoft YaHei" altLang="Microsoft YaHei" sz="9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5306844" y="849755"/>
            <a:ext cx="1534636" cy="138278"/>
            <a:chExt cx="1534636" cy="138278"/>
          </a:xfrm>
        </p:grpSpPr>
        <p:sp>
          <p:nvSpPr>
            <p:cNvPr id="604" name="rect"/>
            <p:cNvSpPr/>
            <p:nvPr/>
          </p:nvSpPr>
          <p:spPr>
            <a:xfrm>
              <a:off x="0" y="5371"/>
              <a:ext cx="1364038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6" name="textbox 606"/>
            <p:cNvSpPr/>
            <p:nvPr/>
          </p:nvSpPr>
          <p:spPr>
            <a:xfrm>
              <a:off x="-12700" y="-12700"/>
              <a:ext cx="1560194" cy="1771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911"/>
                </a:lnSpc>
              </a:pPr>
              <a:endParaRPr lang="Arial" altLang="Arial" sz="100"/>
            </a:p>
            <a:p>
              <a:pPr algn="r" rtl="0" eaLnBrk="0">
                <a:lnSpc>
                  <a:spcPct val="92000"/>
                </a:lnSpc>
              </a:pP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消费结构</a:t>
              </a:r>
              <a:r>
                <a:rPr sz="1000" kern="0" spc="19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新能源市场</a:t>
              </a:r>
              <a:endParaRPr lang="Microsoft YaHei" altLang="Microsoft YaHei" sz="1000"/>
            </a:p>
          </p:txBody>
        </p:sp>
      </p:grpSp>
      <p:pic>
        <p:nvPicPr>
          <p:cNvPr id="608" name="picture 60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18665" y="2863643"/>
            <a:ext cx="6119998" cy="21600"/>
          </a:xfrm>
          <a:prstGeom prst="rect">
            <a:avLst/>
          </a:prstGeom>
        </p:spPr>
      </p:pic>
      <p:pic>
        <p:nvPicPr>
          <p:cNvPr id="610" name="picture 6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729235" y="6703776"/>
            <a:ext cx="6119998" cy="21599"/>
          </a:xfrm>
          <a:prstGeom prst="rect">
            <a:avLst/>
          </a:prstGeom>
        </p:spPr>
      </p:pic>
      <p:pic>
        <p:nvPicPr>
          <p:cNvPr id="612" name="picture 6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6594802" y="9779430"/>
            <a:ext cx="771774" cy="138784"/>
          </a:xfrm>
          <a:prstGeom prst="rect">
            <a:avLst/>
          </a:prstGeom>
        </p:spPr>
      </p:pic>
      <p:sp>
        <p:nvSpPr>
          <p:cNvPr id="614" name="textbox 614"/>
          <p:cNvSpPr/>
          <p:nvPr/>
        </p:nvSpPr>
        <p:spPr>
          <a:xfrm>
            <a:off x="6091618" y="8607691"/>
            <a:ext cx="76771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76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纯电动 63.4%</a:t>
            </a:r>
            <a:endParaRPr lang="Microsoft YaHei" altLang="Microsoft YaHei" sz="900"/>
          </a:p>
        </p:txBody>
      </p:sp>
      <p:sp>
        <p:nvSpPr>
          <p:cNvPr id="616" name="textbox 616"/>
          <p:cNvSpPr/>
          <p:nvPr/>
        </p:nvSpPr>
        <p:spPr>
          <a:xfrm>
            <a:off x="4856222" y="7268818"/>
            <a:ext cx="677544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0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氢燃料 0.1%</a:t>
            </a:r>
            <a:endParaRPr lang="Microsoft YaHei" altLang="Microsoft YaHei" sz="900"/>
          </a:p>
        </p:txBody>
      </p:sp>
      <p:sp>
        <p:nvSpPr>
          <p:cNvPr id="618" name="path"/>
          <p:cNvSpPr/>
          <p:nvPr/>
        </p:nvSpPr>
        <p:spPr>
          <a:xfrm>
            <a:off x="1125794" y="5953724"/>
            <a:ext cx="5308086" cy="12701"/>
          </a:xfrm>
          <a:custGeom>
            <a:rect l="0" t="0" r="0" b="0"/>
            <a:pathLst>
              <a:path w="8359" h="20">
                <a:moveTo>
                  <a:pt x="0" y="10"/>
                </a:moveTo>
                <a:lnTo>
                  <a:pt x="8359" y="10"/>
                </a:lnTo>
              </a:path>
            </a:pathLst>
          </a:custGeom>
          <a:noFill/>
          <a:ln w="12700" cap="flat">
            <a:solidFill>
              <a:srgbClr val="D9D9D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0" name="path"/>
          <p:cNvSpPr/>
          <p:nvPr/>
        </p:nvSpPr>
        <p:spPr>
          <a:xfrm>
            <a:off x="5188969" y="7497105"/>
            <a:ext cx="153354" cy="310417"/>
          </a:xfrm>
          <a:custGeom>
            <a:rect l="0" t="0" r="0" b="0"/>
            <a:pathLst>
              <a:path w="241" h="488">
                <a:moveTo>
                  <a:pt x="234" y="485"/>
                </a:moveTo>
                <a:lnTo>
                  <a:pt x="6" y="3"/>
                </a:lnTo>
              </a:path>
            </a:pathLst>
          </a:custGeom>
          <a:noFill/>
          <a:ln w="9525" cap="flat">
            <a:solidFill>
              <a:srgbClr val="A6A6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2" name="textbox 622"/>
          <p:cNvSpPr/>
          <p:nvPr/>
        </p:nvSpPr>
        <p:spPr>
          <a:xfrm>
            <a:off x="809801" y="7895335"/>
            <a:ext cx="43434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+18.3%</a:t>
            </a:r>
            <a:endParaRPr lang="Microsoft YaHei" altLang="Microsoft YaHei" sz="900"/>
          </a:p>
        </p:txBody>
      </p:sp>
      <p:sp>
        <p:nvSpPr>
          <p:cNvPr id="624" name="textbox 624"/>
          <p:cNvSpPr/>
          <p:nvPr/>
        </p:nvSpPr>
        <p:spPr>
          <a:xfrm>
            <a:off x="1307223" y="3868927"/>
            <a:ext cx="37655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9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24.8%</a:t>
            </a:r>
            <a:endParaRPr lang="Microsoft YaHei" altLang="Microsoft YaHei" sz="900"/>
          </a:p>
        </p:txBody>
      </p:sp>
      <p:sp>
        <p:nvSpPr>
          <p:cNvPr id="626" name="textbox 626"/>
          <p:cNvSpPr/>
          <p:nvPr/>
        </p:nvSpPr>
        <p:spPr>
          <a:xfrm>
            <a:off x="5110714" y="3871975"/>
            <a:ext cx="37592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29.9%</a:t>
            </a:r>
            <a:endParaRPr lang="Microsoft YaHei" altLang="Microsoft YaHei" sz="900"/>
          </a:p>
        </p:txBody>
      </p:sp>
      <p:sp>
        <p:nvSpPr>
          <p:cNvPr id="628" name="textbox 628"/>
          <p:cNvSpPr/>
          <p:nvPr/>
        </p:nvSpPr>
        <p:spPr>
          <a:xfrm>
            <a:off x="5869178" y="3835399"/>
            <a:ext cx="37592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30.9%</a:t>
            </a:r>
            <a:endParaRPr lang="Microsoft YaHei" altLang="Microsoft YaHei" sz="900"/>
          </a:p>
        </p:txBody>
      </p:sp>
      <p:sp>
        <p:nvSpPr>
          <p:cNvPr id="630" name="textbox 630"/>
          <p:cNvSpPr/>
          <p:nvPr/>
        </p:nvSpPr>
        <p:spPr>
          <a:xfrm>
            <a:off x="2077872" y="3887215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29.5%</a:t>
            </a:r>
            <a:endParaRPr lang="Microsoft YaHei" altLang="Microsoft YaHei" sz="900"/>
          </a:p>
        </p:txBody>
      </p:sp>
      <p:sp>
        <p:nvSpPr>
          <p:cNvPr id="632" name="textbox 632"/>
          <p:cNvSpPr/>
          <p:nvPr/>
        </p:nvSpPr>
        <p:spPr>
          <a:xfrm>
            <a:off x="3594633" y="3682999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35.0%</a:t>
            </a:r>
            <a:endParaRPr lang="Microsoft YaHei" altLang="Microsoft YaHei" sz="900"/>
          </a:p>
        </p:txBody>
      </p:sp>
      <p:sp>
        <p:nvSpPr>
          <p:cNvPr id="634" name="textbox 634"/>
          <p:cNvSpPr/>
          <p:nvPr/>
        </p:nvSpPr>
        <p:spPr>
          <a:xfrm>
            <a:off x="4352994" y="3734815"/>
            <a:ext cx="37465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3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33.6%</a:t>
            </a:r>
            <a:endParaRPr lang="Microsoft YaHei" altLang="Microsoft YaHei" sz="900"/>
          </a:p>
        </p:txBody>
      </p:sp>
      <p:sp>
        <p:nvSpPr>
          <p:cNvPr id="636" name="textbox 636"/>
          <p:cNvSpPr/>
          <p:nvPr/>
        </p:nvSpPr>
        <p:spPr>
          <a:xfrm>
            <a:off x="2836684" y="3771391"/>
            <a:ext cx="37465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32.6%</a:t>
            </a:r>
            <a:endParaRPr lang="Microsoft YaHei" altLang="Microsoft YaHei" sz="900"/>
          </a:p>
        </p:txBody>
      </p:sp>
      <p:pic>
        <p:nvPicPr>
          <p:cNvPr id="638" name="picture 63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076863" y="8579175"/>
            <a:ext cx="283294" cy="76200"/>
          </a:xfrm>
          <a:prstGeom prst="rect">
            <a:avLst/>
          </a:prstGeom>
        </p:spPr>
      </p:pic>
      <p:sp>
        <p:nvSpPr>
          <p:cNvPr id="640" name="rect"/>
          <p:cNvSpPr/>
          <p:nvPr/>
        </p:nvSpPr>
        <p:spPr>
          <a:xfrm>
            <a:off x="2043344" y="7118600"/>
            <a:ext cx="9525" cy="1692307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2" name="rect"/>
          <p:cNvSpPr/>
          <p:nvPr/>
        </p:nvSpPr>
        <p:spPr>
          <a:xfrm>
            <a:off x="1076863" y="7339850"/>
            <a:ext cx="321067" cy="9525"/>
          </a:xfrm>
          <a:prstGeom prst="rect">
            <a:avLst/>
          </a:prstGeom>
          <a:solidFill>
            <a:srgbClr val="FFC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4" name="path"/>
          <p:cNvSpPr/>
          <p:nvPr/>
        </p:nvSpPr>
        <p:spPr>
          <a:xfrm>
            <a:off x="1072101" y="7344613"/>
            <a:ext cx="9525" cy="517043"/>
          </a:xfrm>
          <a:custGeom>
            <a:rect l="0" t="0" r="0" b="0"/>
            <a:pathLst>
              <a:path w="15" h="814">
                <a:moveTo>
                  <a:pt x="7" y="814"/>
                </a:moveTo>
                <a:lnTo>
                  <a:pt x="7" y="0"/>
                </a:lnTo>
              </a:path>
            </a:pathLst>
          </a:custGeom>
          <a:noFill/>
          <a:ln w="9525" cap="flat">
            <a:solidFill>
              <a:srgbClr val="FFC000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6" name="rect"/>
          <p:cNvSpPr/>
          <p:nvPr/>
        </p:nvSpPr>
        <p:spPr>
          <a:xfrm>
            <a:off x="1079362" y="8100231"/>
            <a:ext cx="9525" cy="517043"/>
          </a:xfrm>
          <a:prstGeom prst="rect">
            <a:avLst/>
          </a:prstGeom>
          <a:solidFill>
            <a:srgbClr val="FFC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48" name="picture 64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991742" y="3971053"/>
            <a:ext cx="58293" cy="58292"/>
          </a:xfrm>
          <a:prstGeom prst="rect">
            <a:avLst/>
          </a:prstGeom>
        </p:spPr>
      </p:pic>
      <p:pic>
        <p:nvPicPr>
          <p:cNvPr id="650" name="picture 65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232790" y="4086877"/>
            <a:ext cx="58293" cy="58292"/>
          </a:xfrm>
          <a:prstGeom prst="rect">
            <a:avLst/>
          </a:prstGeom>
        </p:spPr>
      </p:pic>
      <p:pic>
        <p:nvPicPr>
          <p:cNvPr id="652" name="picture 65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4506598" y="3934477"/>
            <a:ext cx="58292" cy="58292"/>
          </a:xfrm>
          <a:prstGeom prst="rect">
            <a:avLst/>
          </a:prstGeom>
        </p:spPr>
      </p:pic>
      <p:pic>
        <p:nvPicPr>
          <p:cNvPr id="654" name="picture 65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3750694" y="3882661"/>
            <a:ext cx="58292" cy="58292"/>
          </a:xfrm>
          <a:prstGeom prst="rect">
            <a:avLst/>
          </a:prstGeom>
        </p:spPr>
      </p:pic>
      <p:pic>
        <p:nvPicPr>
          <p:cNvPr id="656" name="picture 65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473838" y="4260613"/>
            <a:ext cx="58292" cy="58292"/>
          </a:xfrm>
          <a:prstGeom prst="rect">
            <a:avLst/>
          </a:prstGeom>
        </p:spPr>
      </p:pic>
      <p:pic>
        <p:nvPicPr>
          <p:cNvPr id="658" name="picture 658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5265550" y="4071637"/>
            <a:ext cx="58292" cy="58292"/>
          </a:xfrm>
          <a:prstGeom prst="rect">
            <a:avLst/>
          </a:prstGeom>
        </p:spPr>
      </p:pic>
      <p:pic>
        <p:nvPicPr>
          <p:cNvPr id="660" name="picture 660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6024502" y="4035061"/>
            <a:ext cx="58292" cy="5829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2" name="picture 6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664" name="picture 6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2146" y="1178359"/>
            <a:ext cx="6710346" cy="8760652"/>
          </a:xfrm>
          <a:prstGeom prst="rect">
            <a:avLst/>
          </a:prstGeom>
        </p:spPr>
      </p:pic>
      <p:sp>
        <p:nvSpPr>
          <p:cNvPr id="666" name="textbox 666"/>
          <p:cNvSpPr/>
          <p:nvPr/>
        </p:nvSpPr>
        <p:spPr>
          <a:xfrm>
            <a:off x="699237" y="1218082"/>
            <a:ext cx="6099175" cy="1595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纯电市场基本独立，插混仍在转化汽油市场的份额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0480" algn="l" rtl="0" eaLnBrk="0">
              <a:lnSpc>
                <a:spcPct val="112000"/>
              </a:lnSpc>
              <a:spcBef>
                <a:spcPts val="282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新能源汽车产品的不断升级，撬动了细分市场的原有竞争格局</a:t>
            </a:r>
            <a:r>
              <a:rPr sz="900" kern="0" spc="-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。据汽车之家大数据显示，分能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源类型来看，</a:t>
            </a:r>
            <a:r>
              <a:rPr sz="900" kern="0" spc="2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纯电动细分市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场基本形成独立的市场，</a:t>
            </a:r>
            <a:r>
              <a:rPr sz="900" kern="0" spc="2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竞争更</a:t>
            </a:r>
            <a:r>
              <a:rPr sz="9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多源自同品类产品。</a:t>
            </a:r>
            <a:endParaRPr lang="Microsoft YaHei" altLang="Microsoft YaHei" sz="900"/>
          </a:p>
          <a:p>
            <a:pPr marL="30480" algn="l" rtl="0" eaLnBrk="0">
              <a:lnSpc>
                <a:spcPct val="112000"/>
              </a:lnSpc>
              <a:spcBef>
                <a:spcPts val="772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插电式混合动力细分市场是转化汽油市场的主力军，且较2022年更为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激烈，对比次数份额已接近40%。增程由于产品较  少，暂无明确竞争指向，不过随着增程产品在纯电续航里程上的不断加码，与纯电动产品间的竞争关系也随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之加剧。</a:t>
            </a:r>
            <a:endParaRPr lang="Microsoft YaHei" altLang="Microsoft YaHei" sz="9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559" algn="l" rtl="0" eaLnBrk="0">
              <a:lnSpc>
                <a:spcPct val="92000"/>
              </a:lnSpc>
              <a:spcBef>
                <a:spcPts val="3"/>
              </a:spcBef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2023年1-11月乘用车分能源市占率格局</a:t>
            </a:r>
            <a:endParaRPr lang="Microsoft YaHei" altLang="Microsoft YaHei" sz="1300"/>
          </a:p>
        </p:txBody>
      </p:sp>
      <p:graphicFrame>
        <p:nvGraphicFramePr>
          <p:cNvPr id="668" name="table 668"/>
          <p:cNvGraphicFramePr>
            <a:graphicFrameLocks noGrp="1"/>
          </p:cNvGraphicFramePr>
          <p:nvPr/>
        </p:nvGraphicFramePr>
        <p:xfrm>
          <a:off x="703460" y="6233159"/>
          <a:ext cx="2121535" cy="2639060"/>
        </p:xfrm>
        <a:graphic>
          <a:graphicData uri="http://schemas.openxmlformats.org/drawingml/2006/table">
            <a:tbl>
              <a:tblPr/>
              <a:tblGrid>
                <a:gridCol w="504190"/>
                <a:gridCol w="1617344"/>
              </a:tblGrid>
              <a:tr h="26390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228600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汽油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7000"/>
                        </a:lnSpc>
                        <a:spcBef>
                          <a:spcPts val="27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油电混合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227965" algn="l" rtl="0" eaLnBrk="0">
                        <a:lnSpc>
                          <a:spcPct val="88000"/>
                        </a:lnSpc>
                        <a:spcBef>
                          <a:spcPts val="279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纯电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marL="228600" algn="l" rtl="0" eaLnBrk="0">
                        <a:lnSpc>
                          <a:spcPct val="87000"/>
                        </a:lnSpc>
                        <a:spcBef>
                          <a:spcPts val="27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插混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227965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增程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267334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  <a:tabLst>
                          <a:tab pos="338454"/>
                        </a:tabLst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15.1%</a:t>
                      </a:r>
                      <a:endParaRPr lang="Microsoft YaHei" altLang="Microsoft YaHei" sz="900"/>
                    </a:p>
                    <a:p>
                      <a:pPr marL="191135" algn="l" rtl="0" eaLnBrk="0">
                        <a:lnSpc>
                          <a:spcPct val="88000"/>
                        </a:lnSpc>
                        <a:spcBef>
                          <a:spcPts val="730"/>
                        </a:spcBef>
                        <a:tabLst>
                          <a:tab pos="263525"/>
                        </a:tabLst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9.6%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150495" algn="l" rtl="0" eaLnBrk="0">
                        <a:lnSpc>
                          <a:spcPct val="69000"/>
                        </a:lnSpc>
                        <a:spcBef>
                          <a:spcPts val="27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1.6%</a:t>
                      </a:r>
                      <a:endParaRPr lang="Microsoft YaHei" altLang="Microsoft YaHei" sz="900"/>
                    </a:p>
                    <a:p>
                      <a:pPr marL="142239" algn="l" rtl="0" eaLnBrk="0">
                        <a:lnSpc>
                          <a:spcPts val="1679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1.0%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marL="1182369" algn="l" rtl="0" eaLnBrk="0">
                        <a:lnSpc>
                          <a:spcPct val="88000"/>
                        </a:lnSpc>
                        <a:spcBef>
                          <a:spcPts val="27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75.8%</a:t>
                      </a:r>
                      <a:endParaRPr lang="Microsoft YaHei" altLang="Microsoft YaHei" sz="900"/>
                    </a:p>
                    <a:p>
                      <a:pPr algn="r" rtl="0" eaLnBrk="0">
                        <a:lnSpc>
                          <a:spcPct val="88000"/>
                        </a:lnSpc>
                        <a:spcBef>
                          <a:spcPts val="730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82.0%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191770" algn="l" rtl="0" eaLnBrk="0">
                        <a:lnSpc>
                          <a:spcPct val="69000"/>
                        </a:lnSpc>
                        <a:spcBef>
                          <a:spcPts val="274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4.7%</a:t>
                      </a:r>
                      <a:endParaRPr lang="Microsoft YaHei" altLang="Microsoft YaHei" sz="900"/>
                    </a:p>
                    <a:p>
                      <a:pPr marL="178435" algn="l" rtl="0" eaLnBrk="0">
                        <a:lnSpc>
                          <a:spcPts val="1679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3.6%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marL="168275" algn="l" rtl="0" eaLnBrk="0">
                        <a:lnSpc>
                          <a:spcPct val="69000"/>
                        </a:lnSpc>
                        <a:spcBef>
                          <a:spcPts val="275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2.8%</a:t>
                      </a:r>
                      <a:endParaRPr lang="Microsoft YaHei" altLang="Microsoft YaHei" sz="900"/>
                    </a:p>
                    <a:p>
                      <a:pPr marL="182245" algn="l" rtl="0" eaLnBrk="0">
                        <a:lnSpc>
                          <a:spcPts val="168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3.8%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70" name="picture 6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58133" y="6446520"/>
            <a:ext cx="141152" cy="219709"/>
          </a:xfrm>
          <a:prstGeom prst="rect">
            <a:avLst/>
          </a:prstGeom>
        </p:spPr>
      </p:pic>
      <p:pic>
        <p:nvPicPr>
          <p:cNvPr id="672" name="picture 67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258133" y="6233159"/>
            <a:ext cx="217352" cy="219710"/>
          </a:xfrm>
          <a:prstGeom prst="rect">
            <a:avLst/>
          </a:prstGeom>
        </p:spPr>
      </p:pic>
      <p:graphicFrame>
        <p:nvGraphicFramePr>
          <p:cNvPr id="674" name="table 674"/>
          <p:cNvGraphicFramePr>
            <a:graphicFrameLocks noGrp="1"/>
          </p:cNvGraphicFramePr>
          <p:nvPr/>
        </p:nvGraphicFramePr>
        <p:xfrm>
          <a:off x="608871" y="3893491"/>
          <a:ext cx="6395085" cy="607059"/>
        </p:xfrm>
        <a:graphic>
          <a:graphicData uri="http://schemas.openxmlformats.org/drawingml/2006/table">
            <a:tbl>
              <a:tblPr/>
              <a:tblGrid>
                <a:gridCol w="1407160"/>
                <a:gridCol w="4987925"/>
              </a:tblGrid>
              <a:tr h="6070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78129" algn="l" rtl="0" eaLnBrk="0">
                        <a:lnSpc>
                          <a:spcPct val="77000"/>
                        </a:lnSpc>
                        <a:spcBef>
                          <a:spcPts val="4"/>
                        </a:spcBef>
                      </a:pPr>
                      <a:r>
                        <a:rPr sz="1000" kern="0" spc="-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</a:t>
                      </a:r>
                      <a:endParaRPr lang="Microsoft YaHei" altLang="Microsoft YaHei" sz="1000"/>
                    </a:p>
                    <a:p>
                      <a:pPr marL="172085" algn="l" rtl="0" eaLnBrk="0">
                        <a:lnSpc>
                          <a:spcPts val="1214"/>
                        </a:lnSpc>
                      </a:pPr>
                      <a:r>
                        <a:rPr sz="10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2022年</a:t>
                      </a:r>
                      <a:endParaRPr lang="Microsoft YaHei" altLang="Microsoft YaHei" sz="1000"/>
                    </a:p>
                    <a:p>
                      <a:pPr marL="194310" algn="l" rtl="0" eaLnBrk="0">
                        <a:lnSpc>
                          <a:spcPts val="1301"/>
                        </a:lnSpc>
                      </a:pPr>
                      <a:r>
                        <a:rPr sz="10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1-11月</a:t>
                      </a:r>
                      <a:endParaRPr lang="Microsoft YaHei" altLang="Microsoft YaHei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886460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汽油                                    油电混合      纯电动  </a:t>
                      </a:r>
                      <a:r>
                        <a:rPr sz="10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插电    增程式</a:t>
                      </a:r>
                      <a:endParaRPr lang="Microsoft YaHei" altLang="Microsoft YaHei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24"/>
                        </a:lnSpc>
                      </a:pPr>
                      <a:endParaRPr lang="Arial" altLang="Arial" sz="100"/>
                    </a:p>
                    <a:p>
                      <a:pPr marL="785494" algn="l" rtl="0" eaLnBrk="0">
                        <a:lnSpc>
                          <a:spcPts val="1358"/>
                        </a:lnSpc>
                      </a:pPr>
                      <a:r>
                        <a:rPr sz="1000" kern="0" spc="1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↓</a:t>
                      </a:r>
                      <a:r>
                        <a:rPr sz="1000" kern="0" spc="-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000" kern="0" spc="1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7.6%</a:t>
                      </a:r>
                      <a:r>
                        <a:rPr sz="10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</a:t>
                      </a:r>
                      <a:r>
                        <a:rPr sz="10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</a:t>
                      </a:r>
                      <a:r>
                        <a:rPr sz="1000" kern="0" spc="1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↑0.1%</a:t>
                      </a:r>
                      <a:r>
                        <a:rPr sz="10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1000" kern="0" spc="1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↑3.4%      ↑2</a:t>
                      </a:r>
                      <a:r>
                        <a:rPr sz="1000" kern="0" spc="10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.7% ↑1.6%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76" name="picture 67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676126" y="6163055"/>
            <a:ext cx="651521" cy="2703576"/>
          </a:xfrm>
          <a:prstGeom prst="rect">
            <a:avLst/>
          </a:prstGeom>
        </p:spPr>
      </p:pic>
      <p:sp>
        <p:nvSpPr>
          <p:cNvPr id="678" name="textbox 678"/>
          <p:cNvSpPr/>
          <p:nvPr/>
        </p:nvSpPr>
        <p:spPr>
          <a:xfrm>
            <a:off x="5806424" y="6212839"/>
            <a:ext cx="962025" cy="2633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93"/>
              </a:lnSpc>
            </a:pPr>
            <a:endParaRPr lang="Arial" altLang="Arial" sz="100"/>
          </a:p>
          <a:p>
            <a:pPr marL="39624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24.8%</a:t>
            </a:r>
            <a:endParaRPr lang="Microsoft YaHei" altLang="Microsoft YaHei" sz="900"/>
          </a:p>
          <a:p>
            <a:pPr marL="332740" algn="l" rtl="0" eaLnBrk="0">
              <a:lnSpc>
                <a:spcPct val="88000"/>
              </a:lnSpc>
              <a:spcBef>
                <a:spcPts val="777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21.3%</a:t>
            </a:r>
            <a:endParaRPr lang="Microsoft YaHei" altLang="Microsoft YaHei" sz="9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30480" algn="l" rtl="0" eaLnBrk="0">
              <a:lnSpc>
                <a:spcPct val="88000"/>
              </a:lnSpc>
              <a:spcBef>
                <a:spcPts val="275"/>
              </a:spcBef>
            </a:pP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4.7%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776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3.5%</a:t>
            </a:r>
            <a:endParaRPr lang="Microsoft YaHei" altLang="Microsoft YaHei" sz="9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47561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29.2%</a:t>
            </a:r>
            <a:endParaRPr lang="Microsoft YaHei" altLang="Microsoft YaHei" sz="900"/>
          </a:p>
          <a:p>
            <a:pPr algn="r" rtl="0" eaLnBrk="0">
              <a:lnSpc>
                <a:spcPct val="88000"/>
              </a:lnSpc>
              <a:spcBef>
                <a:spcPts val="778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36.0%</a:t>
            </a:r>
            <a:endParaRPr lang="Microsoft YaHei" altLang="Microsoft YaHei" sz="9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325120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20.9%</a:t>
            </a:r>
            <a:endParaRPr lang="Microsoft YaHei" altLang="Microsoft YaHei" sz="900"/>
          </a:p>
          <a:p>
            <a:pPr marL="404495" algn="l" rtl="0" eaLnBrk="0">
              <a:lnSpc>
                <a:spcPct val="88000"/>
              </a:lnSpc>
              <a:spcBef>
                <a:spcPts val="777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25.2%</a:t>
            </a:r>
            <a:endParaRPr lang="Microsoft YaHei" altLang="Microsoft YaHei" sz="9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318134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20.5%</a:t>
            </a:r>
            <a:endParaRPr lang="Microsoft YaHei" altLang="Microsoft YaHei" sz="9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98754" algn="l" rtl="0" eaLnBrk="0">
              <a:lnSpc>
                <a:spcPct val="88000"/>
              </a:lnSpc>
              <a:spcBef>
                <a:spcPts val="1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13.9%</a:t>
            </a:r>
            <a:endParaRPr lang="Microsoft YaHei" altLang="Microsoft YaHei" sz="900"/>
          </a:p>
        </p:txBody>
      </p:sp>
      <p:pic>
        <p:nvPicPr>
          <p:cNvPr id="680" name="picture 68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322622" y="3160776"/>
            <a:ext cx="3572465" cy="585216"/>
          </a:xfrm>
          <a:prstGeom prst="rect">
            <a:avLst/>
          </a:prstGeom>
        </p:spPr>
      </p:pic>
      <p:pic>
        <p:nvPicPr>
          <p:cNvPr id="682" name="picture 68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544879" y="6169151"/>
            <a:ext cx="688792" cy="2700528"/>
          </a:xfrm>
          <a:prstGeom prst="rect">
            <a:avLst/>
          </a:prstGeom>
        </p:spPr>
      </p:pic>
      <p:sp>
        <p:nvSpPr>
          <p:cNvPr id="684" name="textbox 684"/>
          <p:cNvSpPr/>
          <p:nvPr/>
        </p:nvSpPr>
        <p:spPr>
          <a:xfrm>
            <a:off x="2977506" y="6318757"/>
            <a:ext cx="480059" cy="2413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2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汽油</a:t>
            </a:r>
            <a:endParaRPr lang="Microsoft YaHei" altLang="Microsoft YaHe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27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油电混合</a:t>
            </a:r>
            <a:endParaRPr lang="Microsoft YaHei" altLang="Microsoft YaHe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279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</a:t>
            </a:r>
            <a:endParaRPr lang="Microsoft YaHei" altLang="Microsoft YaHe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r" rtl="0" eaLnBrk="0">
              <a:lnSpc>
                <a:spcPct val="87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插混</a:t>
            </a:r>
            <a:endParaRPr lang="Microsoft YaHei" altLang="Microsoft YaHe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ct val="88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增程</a:t>
            </a:r>
            <a:endParaRPr lang="Microsoft YaHei" altLang="Microsoft YaHei" sz="900"/>
          </a:p>
        </p:txBody>
      </p:sp>
      <p:sp>
        <p:nvSpPr>
          <p:cNvPr id="686" name="textbox 686"/>
          <p:cNvSpPr/>
          <p:nvPr/>
        </p:nvSpPr>
        <p:spPr>
          <a:xfrm>
            <a:off x="5108752" y="6315709"/>
            <a:ext cx="480059" cy="2413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2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汽油</a:t>
            </a:r>
            <a:endParaRPr lang="Microsoft YaHei" altLang="Microsoft YaHe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27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油电混合</a:t>
            </a:r>
            <a:endParaRPr lang="Microsoft YaHei" altLang="Microsoft YaHe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279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</a:t>
            </a:r>
            <a:endParaRPr lang="Microsoft YaHei" altLang="Microsoft YaHe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r" rtl="0" eaLnBrk="0">
              <a:lnSpc>
                <a:spcPct val="87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插混</a:t>
            </a:r>
            <a:endParaRPr lang="Microsoft YaHei" altLang="Microsoft YaHe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ct val="88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增程</a:t>
            </a:r>
            <a:endParaRPr lang="Microsoft YaHei" altLang="Microsoft YaHei" sz="900"/>
          </a:p>
        </p:txBody>
      </p:sp>
      <p:pic>
        <p:nvPicPr>
          <p:cNvPr id="688" name="picture 68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895088" y="3160776"/>
            <a:ext cx="1776984" cy="585216"/>
          </a:xfrm>
          <a:prstGeom prst="rect">
            <a:avLst/>
          </a:prstGeom>
        </p:spPr>
      </p:pic>
      <p:sp>
        <p:nvSpPr>
          <p:cNvPr id="690" name="rect"/>
          <p:cNvSpPr/>
          <p:nvPr/>
        </p:nvSpPr>
        <p:spPr>
          <a:xfrm>
            <a:off x="5571432" y="5293069"/>
            <a:ext cx="381692" cy="141281"/>
          </a:xfrm>
          <a:prstGeom prst="rect">
            <a:avLst/>
          </a:pr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2" name="textbox 692"/>
          <p:cNvSpPr/>
          <p:nvPr/>
        </p:nvSpPr>
        <p:spPr>
          <a:xfrm>
            <a:off x="5249434" y="5295645"/>
            <a:ext cx="1546860" cy="715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46"/>
              </a:lnSpc>
            </a:pPr>
            <a:endParaRPr lang="Arial" altLang="Arial" sz="100"/>
          </a:p>
          <a:p>
            <a:pPr marL="330200" algn="l" rtl="0" eaLnBrk="0">
              <a:lnSpc>
                <a:spcPct val="87000"/>
              </a:lnSpc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增程式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意向用户</a:t>
            </a:r>
            <a:endParaRPr lang="Microsoft YaHei" altLang="Microsoft YaHei" sz="1000"/>
          </a:p>
          <a:p>
            <a:pPr marL="12700" algn="l" rtl="0" eaLnBrk="0">
              <a:lnSpc>
                <a:spcPct val="88000"/>
              </a:lnSpc>
              <a:spcBef>
                <a:spcPts val="142"/>
              </a:spcBef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考虑其他能源对比次数分布</a:t>
            </a:r>
            <a:endParaRPr lang="Microsoft YaHei" altLang="Microsoft YaHei" sz="1000"/>
          </a:p>
          <a:p>
            <a:pPr algn="l" rtl="0" eaLnBrk="0">
              <a:lnSpc>
                <a:spcPct val="163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307340" algn="l" rtl="0" eaLnBrk="0">
              <a:lnSpc>
                <a:spcPct val="88000"/>
              </a:lnSpc>
              <a:spcBef>
                <a:spcPts val="2"/>
              </a:spcBef>
              <a:tabLst>
                <a:tab pos="336550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2023H1</a:t>
            </a:r>
            <a:endParaRPr lang="Microsoft YaHei" altLang="Microsoft YaHei" sz="900"/>
          </a:p>
        </p:txBody>
      </p:sp>
      <p:pic>
        <p:nvPicPr>
          <p:cNvPr id="694" name="picture 69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6028830" y="5899919"/>
            <a:ext cx="60037" cy="60036"/>
          </a:xfrm>
          <a:prstGeom prst="rect">
            <a:avLst/>
          </a:prstGeom>
        </p:spPr>
      </p:pic>
      <p:pic>
        <p:nvPicPr>
          <p:cNvPr id="696" name="picture 69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5497079" y="5899919"/>
            <a:ext cx="60037" cy="60036"/>
          </a:xfrm>
          <a:prstGeom prst="rect">
            <a:avLst/>
          </a:prstGeom>
        </p:spPr>
      </p:pic>
      <p:sp>
        <p:nvSpPr>
          <p:cNvPr id="698" name="rect"/>
          <p:cNvSpPr/>
          <p:nvPr/>
        </p:nvSpPr>
        <p:spPr>
          <a:xfrm>
            <a:off x="1272849" y="5296432"/>
            <a:ext cx="404594" cy="141282"/>
          </a:xfrm>
          <a:prstGeom prst="rect">
            <a:avLst/>
          </a:pr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0" name="textbox 700"/>
          <p:cNvSpPr/>
          <p:nvPr/>
        </p:nvSpPr>
        <p:spPr>
          <a:xfrm>
            <a:off x="959451" y="5295772"/>
            <a:ext cx="1546860" cy="712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12"/>
              </a:lnSpc>
            </a:pPr>
            <a:endParaRPr lang="Arial" altLang="Arial" sz="100"/>
          </a:p>
          <a:p>
            <a:pPr marL="330200" algn="l" rtl="0" eaLnBrk="0">
              <a:lnSpc>
                <a:spcPct val="87000"/>
              </a:lnSpc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纯电动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意向用户</a:t>
            </a:r>
            <a:endParaRPr lang="Microsoft YaHei" altLang="Microsoft YaHei" sz="1000"/>
          </a:p>
          <a:p>
            <a:pPr marL="12700" algn="l" rtl="0" eaLnBrk="0">
              <a:lnSpc>
                <a:spcPct val="88000"/>
              </a:lnSpc>
              <a:spcBef>
                <a:spcPts val="142"/>
              </a:spcBef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考虑其他能源对比次数分布</a:t>
            </a:r>
            <a:endParaRPr lang="Microsoft YaHei" altLang="Microsoft YaHei" sz="1000"/>
          </a:p>
          <a:p>
            <a:pPr algn="l" rtl="0" eaLnBrk="0">
              <a:lnSpc>
                <a:spcPct val="161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333375" algn="l" rtl="0" eaLnBrk="0">
              <a:lnSpc>
                <a:spcPct val="88000"/>
              </a:lnSpc>
              <a:spcBef>
                <a:spcPts val="2"/>
              </a:spcBef>
              <a:tabLst>
                <a:tab pos="362584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      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2023H1</a:t>
            </a:r>
            <a:endParaRPr lang="Microsoft YaHei" altLang="Microsoft YaHei" sz="900"/>
          </a:p>
        </p:txBody>
      </p:sp>
      <p:pic>
        <p:nvPicPr>
          <p:cNvPr id="702" name="picture 70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769703" y="5896287"/>
            <a:ext cx="60037" cy="60035"/>
          </a:xfrm>
          <a:prstGeom prst="rect">
            <a:avLst/>
          </a:prstGeom>
        </p:spPr>
      </p:pic>
      <p:pic>
        <p:nvPicPr>
          <p:cNvPr id="704" name="picture 70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232899" y="5896287"/>
            <a:ext cx="60035" cy="60035"/>
          </a:xfrm>
          <a:prstGeom prst="rect">
            <a:avLst/>
          </a:prstGeom>
        </p:spPr>
      </p:pic>
      <p:sp>
        <p:nvSpPr>
          <p:cNvPr id="706" name="rect"/>
          <p:cNvSpPr/>
          <p:nvPr/>
        </p:nvSpPr>
        <p:spPr>
          <a:xfrm>
            <a:off x="3136211" y="5293021"/>
            <a:ext cx="911427" cy="141281"/>
          </a:xfrm>
          <a:prstGeom prst="rect">
            <a:avLst/>
          </a:pr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8" name="textbox 708"/>
          <p:cNvSpPr/>
          <p:nvPr/>
        </p:nvSpPr>
        <p:spPr>
          <a:xfrm>
            <a:off x="3083010" y="5295264"/>
            <a:ext cx="1546860" cy="706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51"/>
              </a:lnSpc>
            </a:pPr>
            <a:endParaRPr lang="Arial" altLang="Arial" sz="100"/>
          </a:p>
          <a:p>
            <a:pPr marL="12700" indent="63500" algn="l" rtl="0" eaLnBrk="0">
              <a:lnSpc>
                <a:spcPct val="94000"/>
              </a:lnSpc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插电式混合动力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意向用户</a:t>
            </a: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考虑其他能源对比次数分布</a:t>
            </a:r>
            <a:endParaRPr lang="Microsoft YaHei" altLang="Microsoft YaHei" sz="10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316865" algn="l" rtl="0" eaLnBrk="0">
              <a:lnSpc>
                <a:spcPct val="88000"/>
              </a:lnSpc>
              <a:spcBef>
                <a:spcPts val="2"/>
              </a:spcBef>
              <a:tabLst>
                <a:tab pos="346709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2023H1</a:t>
            </a:r>
            <a:endParaRPr lang="Microsoft YaHei" altLang="Microsoft YaHei" sz="900"/>
          </a:p>
        </p:txBody>
      </p:sp>
      <p:pic>
        <p:nvPicPr>
          <p:cNvPr id="710" name="picture 7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872566" y="5891268"/>
            <a:ext cx="60035" cy="60035"/>
          </a:xfrm>
          <a:prstGeom prst="rect">
            <a:avLst/>
          </a:prstGeom>
        </p:spPr>
      </p:pic>
      <p:pic>
        <p:nvPicPr>
          <p:cNvPr id="712" name="picture 71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3340434" y="5891268"/>
            <a:ext cx="60035" cy="60035"/>
          </a:xfrm>
          <a:prstGeom prst="rect">
            <a:avLst/>
          </a:prstGeom>
        </p:spPr>
      </p:pic>
      <p:pic>
        <p:nvPicPr>
          <p:cNvPr id="714" name="picture 71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258133" y="7333233"/>
            <a:ext cx="1137594" cy="439420"/>
          </a:xfrm>
          <a:prstGeom prst="rect">
            <a:avLst/>
          </a:prstGeom>
        </p:spPr>
      </p:pic>
      <p:sp>
        <p:nvSpPr>
          <p:cNvPr id="716" name="textbox 716"/>
          <p:cNvSpPr/>
          <p:nvPr/>
        </p:nvSpPr>
        <p:spPr>
          <a:xfrm>
            <a:off x="3750872" y="6785863"/>
            <a:ext cx="411480" cy="929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61594" algn="l" rtl="0" eaLnBrk="0">
              <a:lnSpc>
                <a:spcPct val="88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10.9%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754"/>
              </a:spcBef>
            </a:pP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8.0%</a:t>
            </a:r>
            <a:endParaRPr lang="Microsoft YaHei" altLang="Microsoft YaHei" sz="9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5270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10.4%</a:t>
            </a:r>
            <a:endParaRPr lang="Microsoft YaHei" altLang="Microsoft YaHei" sz="9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43815" algn="l" rtl="0" eaLnBrk="0">
              <a:lnSpc>
                <a:spcPct val="88000"/>
              </a:lnSpc>
            </a:pP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9.8%</a:t>
            </a:r>
            <a:endParaRPr lang="Microsoft YaHei" altLang="Microsoft YaHei" sz="900"/>
          </a:p>
        </p:txBody>
      </p:sp>
      <p:sp>
        <p:nvSpPr>
          <p:cNvPr id="718" name="textbox 718"/>
          <p:cNvSpPr/>
          <p:nvPr/>
        </p:nvSpPr>
        <p:spPr>
          <a:xfrm>
            <a:off x="719972" y="4713880"/>
            <a:ext cx="2009139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1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新能源消费市场竞争</a:t>
            </a:r>
            <a:r>
              <a:rPr sz="1300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</a:t>
            </a:r>
            <a:endParaRPr lang="Microsoft YaHei" altLang="Microsoft YaHei" sz="1300"/>
          </a:p>
        </p:txBody>
      </p:sp>
      <p:sp>
        <p:nvSpPr>
          <p:cNvPr id="720" name="textbox 720"/>
          <p:cNvSpPr/>
          <p:nvPr/>
        </p:nvSpPr>
        <p:spPr>
          <a:xfrm>
            <a:off x="718905" y="9495433"/>
            <a:ext cx="235013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10"/>
              </a:lnSpc>
            </a:pPr>
            <a:r>
              <a:rPr sz="8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数据来源：中汽中心，汽车之家二手车置换大数据</a:t>
            </a:r>
            <a:r>
              <a:rPr sz="8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8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708312" y="846327"/>
            <a:ext cx="1528538" cy="133761"/>
            <a:chExt cx="1528538" cy="133761"/>
          </a:xfrm>
        </p:grpSpPr>
        <p:sp>
          <p:nvSpPr>
            <p:cNvPr id="722" name="rect"/>
            <p:cNvSpPr/>
            <p:nvPr/>
          </p:nvSpPr>
          <p:spPr>
            <a:xfrm>
              <a:off x="190052" y="854"/>
              <a:ext cx="1338486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4" name="textbox 724"/>
            <p:cNvSpPr/>
            <p:nvPr/>
          </p:nvSpPr>
          <p:spPr>
            <a:xfrm>
              <a:off x="-12700" y="-12700"/>
              <a:ext cx="1554480" cy="1727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0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新能源市场</a:t>
              </a:r>
              <a:r>
                <a:rPr sz="1000" kern="0" spc="2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消费意愿</a:t>
              </a:r>
              <a:endParaRPr lang="Microsoft YaHei" altLang="Microsoft YaHei" sz="1000"/>
            </a:p>
          </p:txBody>
        </p:sp>
      </p:grpSp>
      <p:pic>
        <p:nvPicPr>
          <p:cNvPr id="726" name="picture 72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718665" y="2863643"/>
            <a:ext cx="6119998" cy="21600"/>
          </a:xfrm>
          <a:prstGeom prst="rect">
            <a:avLst/>
          </a:prstGeom>
        </p:spPr>
      </p:pic>
      <p:pic>
        <p:nvPicPr>
          <p:cNvPr id="728" name="picture 728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718665" y="4973592"/>
            <a:ext cx="6119998" cy="21599"/>
          </a:xfrm>
          <a:prstGeom prst="rect">
            <a:avLst/>
          </a:prstGeom>
        </p:spPr>
      </p:pic>
      <p:sp>
        <p:nvSpPr>
          <p:cNvPr id="730" name="textbox 730"/>
          <p:cNvSpPr/>
          <p:nvPr/>
        </p:nvSpPr>
        <p:spPr>
          <a:xfrm>
            <a:off x="4228871" y="7916671"/>
            <a:ext cx="435609" cy="365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70485" algn="l" rtl="0" eaLnBrk="0">
              <a:lnSpc>
                <a:spcPct val="88000"/>
              </a:lnSpc>
            </a:pP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38.8%</a:t>
            </a:r>
            <a:endParaRPr lang="Microsoft YaHei" altLang="Microsoft YaHei" sz="900"/>
          </a:p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12700" algn="l" rtl="0" eaLnBrk="0">
              <a:lnSpc>
                <a:spcPct val="88000"/>
              </a:lnSpc>
              <a:spcBef>
                <a:spcPts val="7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35.4%</a:t>
            </a:r>
            <a:endParaRPr lang="Microsoft YaHei" altLang="Microsoft YaHei" sz="900"/>
          </a:p>
        </p:txBody>
      </p:sp>
      <p:sp>
        <p:nvSpPr>
          <p:cNvPr id="732" name="textbox 732"/>
          <p:cNvSpPr/>
          <p:nvPr/>
        </p:nvSpPr>
        <p:spPr>
          <a:xfrm>
            <a:off x="761568" y="3320541"/>
            <a:ext cx="476884" cy="311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20"/>
              </a:lnSpc>
            </a:pPr>
            <a:endParaRPr lang="Arial" altLang="Arial" sz="100"/>
          </a:p>
          <a:p>
            <a:pPr marL="34925" indent="-22859" algn="l" rtl="0" eaLnBrk="0">
              <a:lnSpc>
                <a:spcPct val="94000"/>
              </a:lnSpc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1-11月</a:t>
            </a:r>
            <a:endParaRPr lang="Microsoft YaHei" altLang="Microsoft YaHei" sz="1000"/>
          </a:p>
        </p:txBody>
      </p:sp>
      <p:sp>
        <p:nvSpPr>
          <p:cNvPr id="734" name="textbox 734"/>
          <p:cNvSpPr/>
          <p:nvPr/>
        </p:nvSpPr>
        <p:spPr>
          <a:xfrm>
            <a:off x="3687059" y="8483600"/>
            <a:ext cx="357504" cy="365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4.5%</a:t>
            </a:r>
            <a:endParaRPr lang="Microsoft YaHei" altLang="Microsoft YaHei" sz="9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66039" algn="l" rtl="0" eaLnBrk="0">
              <a:lnSpc>
                <a:spcPct val="88000"/>
              </a:lnSpc>
              <a:spcBef>
                <a:spcPts val="1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7.3%</a:t>
            </a:r>
            <a:endParaRPr lang="Microsoft YaHei" altLang="Microsoft YaHei" sz="900"/>
          </a:p>
        </p:txBody>
      </p:sp>
      <p:pic>
        <p:nvPicPr>
          <p:cNvPr id="736" name="picture 736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1258133" y="7887969"/>
            <a:ext cx="71047" cy="984757"/>
          </a:xfrm>
          <a:prstGeom prst="rect">
            <a:avLst/>
          </a:prstGeom>
        </p:spPr>
      </p:pic>
      <p:sp>
        <p:nvSpPr>
          <p:cNvPr id="738" name="textbox 738"/>
          <p:cNvSpPr/>
          <p:nvPr/>
        </p:nvSpPr>
        <p:spPr>
          <a:xfrm>
            <a:off x="2919656" y="2981959"/>
            <a:ext cx="530225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传统能源</a:t>
            </a:r>
            <a:endParaRPr lang="Microsoft YaHei" altLang="Microsoft YaHei" sz="1000"/>
          </a:p>
        </p:txBody>
      </p:sp>
      <p:sp>
        <p:nvSpPr>
          <p:cNvPr id="740" name="textbox 740"/>
          <p:cNvSpPr/>
          <p:nvPr/>
        </p:nvSpPr>
        <p:spPr>
          <a:xfrm>
            <a:off x="6173486" y="3393438"/>
            <a:ext cx="58165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6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7.7%2.7%</a:t>
            </a:r>
            <a:endParaRPr lang="Microsoft YaHei" altLang="Microsoft YaHei" sz="900"/>
          </a:p>
        </p:txBody>
      </p:sp>
      <p:sp>
        <p:nvSpPr>
          <p:cNvPr id="742" name="textbox 742"/>
          <p:cNvSpPr/>
          <p:nvPr/>
        </p:nvSpPr>
        <p:spPr>
          <a:xfrm>
            <a:off x="5490292" y="2981959"/>
            <a:ext cx="403225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5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</a:t>
            </a:r>
            <a:endParaRPr lang="Microsoft YaHei" altLang="Microsoft YaHei" sz="1000"/>
          </a:p>
        </p:txBody>
      </p:sp>
      <p:sp>
        <p:nvSpPr>
          <p:cNvPr id="744" name="textbox 744"/>
          <p:cNvSpPr/>
          <p:nvPr/>
        </p:nvSpPr>
        <p:spPr>
          <a:xfrm>
            <a:off x="4299504" y="6435344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39.5%</a:t>
            </a:r>
            <a:endParaRPr lang="Microsoft YaHei" altLang="Microsoft YaHei" sz="900"/>
          </a:p>
        </p:txBody>
      </p:sp>
      <p:sp>
        <p:nvSpPr>
          <p:cNvPr id="746" name="textbox 746"/>
          <p:cNvSpPr/>
          <p:nvPr/>
        </p:nvSpPr>
        <p:spPr>
          <a:xfrm>
            <a:off x="5319522" y="3393438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9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22.8%</a:t>
            </a:r>
            <a:endParaRPr lang="Microsoft YaHei" altLang="Microsoft YaHei" sz="900"/>
          </a:p>
        </p:txBody>
      </p:sp>
      <p:sp>
        <p:nvSpPr>
          <p:cNvPr id="748" name="textbox 748"/>
          <p:cNvSpPr/>
          <p:nvPr/>
        </p:nvSpPr>
        <p:spPr>
          <a:xfrm>
            <a:off x="4229820" y="6218935"/>
            <a:ext cx="37465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35.5%</a:t>
            </a:r>
            <a:endParaRPr lang="Microsoft YaHei" altLang="Microsoft YaHei" sz="900"/>
          </a:p>
        </p:txBody>
      </p:sp>
      <p:sp>
        <p:nvSpPr>
          <p:cNvPr id="750" name="textbox 750"/>
          <p:cNvSpPr/>
          <p:nvPr/>
        </p:nvSpPr>
        <p:spPr>
          <a:xfrm>
            <a:off x="2809002" y="3393438"/>
            <a:ext cx="37401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6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62.5%</a:t>
            </a:r>
            <a:endParaRPr lang="Microsoft YaHei" altLang="Microsoft YaHei" sz="900"/>
          </a:p>
        </p:txBody>
      </p:sp>
      <p:sp>
        <p:nvSpPr>
          <p:cNvPr id="752" name="textbox 752"/>
          <p:cNvSpPr/>
          <p:nvPr/>
        </p:nvSpPr>
        <p:spPr>
          <a:xfrm>
            <a:off x="4626235" y="3393438"/>
            <a:ext cx="30797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3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4.3%</a:t>
            </a:r>
            <a:endParaRPr lang="Microsoft YaHei" altLang="Microsoft YaHei" sz="900"/>
          </a:p>
        </p:txBody>
      </p:sp>
      <p:sp>
        <p:nvSpPr>
          <p:cNvPr id="754" name="textbox 754"/>
          <p:cNvSpPr/>
          <p:nvPr/>
        </p:nvSpPr>
        <p:spPr>
          <a:xfrm>
            <a:off x="6651238" y="9778389"/>
            <a:ext cx="207009" cy="183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2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200" kern="0" spc="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00" kern="0" spc="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</a:t>
            </a:r>
            <a:endParaRPr lang="Microsoft YaHei" altLang="Microsoft YaHei" sz="1200"/>
          </a:p>
        </p:txBody>
      </p:sp>
      <p:pic>
        <p:nvPicPr>
          <p:cNvPr id="756" name="picture 756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1258133" y="6781545"/>
            <a:ext cx="28376" cy="436371"/>
          </a:xfrm>
          <a:prstGeom prst="rect">
            <a:avLst/>
          </a:prstGeom>
        </p:spPr>
      </p:pic>
      <p:sp>
        <p:nvSpPr>
          <p:cNvPr id="758" name="rect"/>
          <p:cNvSpPr/>
          <p:nvPr/>
        </p:nvSpPr>
        <p:spPr>
          <a:xfrm>
            <a:off x="4906867" y="2899061"/>
            <a:ext cx="9526" cy="872835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0" name="picture 7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sp>
        <p:nvSpPr>
          <p:cNvPr id="762" name="rect"/>
          <p:cNvSpPr/>
          <p:nvPr/>
        </p:nvSpPr>
        <p:spPr>
          <a:xfrm>
            <a:off x="701513" y="1154733"/>
            <a:ext cx="6220049" cy="884328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4" name="path"/>
          <p:cNvSpPr/>
          <p:nvPr/>
        </p:nvSpPr>
        <p:spPr>
          <a:xfrm>
            <a:off x="4928954" y="3372624"/>
            <a:ext cx="1234094" cy="1227708"/>
          </a:xfrm>
          <a:custGeom>
            <a:rect l="0" t="0" r="0" b="0"/>
            <a:pathLst>
              <a:path w="1943" h="1933">
                <a:moveTo>
                  <a:pt x="1749" y="396"/>
                </a:moveTo>
                <a:cubicBezTo>
                  <a:pt x="2061" y="826"/>
                  <a:pt x="1966" y="1427"/>
                  <a:pt x="1536" y="1739"/>
                </a:cubicBezTo>
                <a:cubicBezTo>
                  <a:pt x="1107" y="2051"/>
                  <a:pt x="505" y="1956"/>
                  <a:pt x="193" y="1526"/>
                </a:cubicBezTo>
                <a:cubicBezTo>
                  <a:pt x="-118" y="1097"/>
                  <a:pt x="-23" y="495"/>
                  <a:pt x="406" y="183"/>
                </a:cubicBezTo>
                <a:cubicBezTo>
                  <a:pt x="570" y="64"/>
                  <a:pt x="768" y="0"/>
                  <a:pt x="971" y="0"/>
                </a:cubicBezTo>
                <a:lnTo>
                  <a:pt x="971" y="144"/>
                </a:lnTo>
                <a:cubicBezTo>
                  <a:pt x="520" y="144"/>
                  <a:pt x="154" y="510"/>
                  <a:pt x="154" y="961"/>
                </a:cubicBezTo>
                <a:cubicBezTo>
                  <a:pt x="154" y="1413"/>
                  <a:pt x="520" y="1779"/>
                  <a:pt x="971" y="1779"/>
                </a:cubicBezTo>
                <a:cubicBezTo>
                  <a:pt x="1423" y="1779"/>
                  <a:pt x="1789" y="1413"/>
                  <a:pt x="1789" y="961"/>
                </a:cubicBezTo>
                <a:cubicBezTo>
                  <a:pt x="1789" y="789"/>
                  <a:pt x="1734" y="620"/>
                  <a:pt x="1633" y="481"/>
                </a:cubicBezTo>
                <a:lnTo>
                  <a:pt x="1749" y="396"/>
                </a:lnTo>
                <a:close/>
              </a:path>
            </a:pathLst>
          </a:custGeom>
          <a:solidFill>
            <a:srgbClr val="1387C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3197513" y="6498074"/>
            <a:ext cx="1445094" cy="195735"/>
            <a:chExt cx="1445094" cy="195735"/>
          </a:xfrm>
        </p:grpSpPr>
        <p:sp>
          <p:nvSpPr>
            <p:cNvPr id="766" name="path"/>
            <p:cNvSpPr/>
            <p:nvPr/>
          </p:nvSpPr>
          <p:spPr>
            <a:xfrm>
              <a:off x="1" y="0"/>
              <a:ext cx="1445093" cy="195735"/>
            </a:xfrm>
            <a:custGeom>
              <a:rect l="0" t="0" r="0" b="0"/>
              <a:pathLst>
                <a:path w="2275" h="308">
                  <a:moveTo>
                    <a:pt x="0" y="154"/>
                  </a:moveTo>
                  <a:moveTo>
                    <a:pt x="0" y="154"/>
                  </a:moveTo>
                  <a:cubicBezTo>
                    <a:pt x="0" y="69"/>
                    <a:pt x="69" y="0"/>
                    <a:pt x="154" y="0"/>
                  </a:cubicBezTo>
                  <a:lnTo>
                    <a:pt x="2121" y="0"/>
                  </a:lnTo>
                  <a:cubicBezTo>
                    <a:pt x="2206" y="0"/>
                    <a:pt x="2275" y="69"/>
                    <a:pt x="2275" y="154"/>
                  </a:cubicBezTo>
                  <a:lnTo>
                    <a:pt x="2275" y="154"/>
                  </a:lnTo>
                  <a:cubicBezTo>
                    <a:pt x="2275" y="239"/>
                    <a:pt x="2206" y="308"/>
                    <a:pt x="2121" y="308"/>
                  </a:cubicBezTo>
                  <a:lnTo>
                    <a:pt x="154" y="308"/>
                  </a:lnTo>
                  <a:cubicBezTo>
                    <a:pt x="69" y="308"/>
                    <a:pt x="0" y="239"/>
                    <a:pt x="0" y="154"/>
                  </a:cubicBezTo>
                  <a:lnTo>
                    <a:pt x="0" y="154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8" name="path"/>
            <p:cNvSpPr/>
            <p:nvPr/>
          </p:nvSpPr>
          <p:spPr>
            <a:xfrm>
              <a:off x="0" y="0"/>
              <a:ext cx="986400" cy="195734"/>
            </a:xfrm>
            <a:custGeom>
              <a:rect l="0" t="0" r="0" b="0"/>
              <a:pathLst>
                <a:path w="1553" h="308">
                  <a:moveTo>
                    <a:pt x="0" y="154"/>
                  </a:moveTo>
                  <a:cubicBezTo>
                    <a:pt x="0" y="69"/>
                    <a:pt x="69" y="0"/>
                    <a:pt x="154" y="0"/>
                  </a:cubicBezTo>
                  <a:lnTo>
                    <a:pt x="1399" y="0"/>
                  </a:lnTo>
                  <a:cubicBezTo>
                    <a:pt x="1484" y="0"/>
                    <a:pt x="1553" y="69"/>
                    <a:pt x="1553" y="154"/>
                  </a:cubicBezTo>
                  <a:lnTo>
                    <a:pt x="1553" y="154"/>
                  </a:lnTo>
                  <a:cubicBezTo>
                    <a:pt x="1553" y="239"/>
                    <a:pt x="1484" y="308"/>
                    <a:pt x="1399" y="308"/>
                  </a:cubicBezTo>
                  <a:lnTo>
                    <a:pt x="154" y="308"/>
                  </a:lnTo>
                  <a:cubicBezTo>
                    <a:pt x="69" y="308"/>
                    <a:pt x="0" y="239"/>
                    <a:pt x="0" y="154"/>
                  </a:cubicBezTo>
                </a:path>
              </a:pathLst>
            </a:custGeom>
            <a:solidFill>
              <a:srgbClr val="A5A5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70" name="rect"/>
          <p:cNvSpPr/>
          <p:nvPr/>
        </p:nvSpPr>
        <p:spPr>
          <a:xfrm>
            <a:off x="1382431" y="5883752"/>
            <a:ext cx="1440002" cy="19573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2" name="rect"/>
          <p:cNvSpPr/>
          <p:nvPr/>
        </p:nvSpPr>
        <p:spPr>
          <a:xfrm>
            <a:off x="1385882" y="6498074"/>
            <a:ext cx="1440002" cy="19573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4" name="path"/>
          <p:cNvSpPr/>
          <p:nvPr/>
        </p:nvSpPr>
        <p:spPr>
          <a:xfrm>
            <a:off x="3684247" y="3372622"/>
            <a:ext cx="610660" cy="781030"/>
          </a:xfrm>
          <a:custGeom>
            <a:rect l="0" t="0" r="0" b="0"/>
            <a:pathLst>
              <a:path w="961" h="1229">
                <a:moveTo>
                  <a:pt x="0" y="0"/>
                </a:moveTo>
                <a:cubicBezTo>
                  <a:pt x="531" y="0"/>
                  <a:pt x="961" y="430"/>
                  <a:pt x="961" y="961"/>
                </a:cubicBezTo>
                <a:cubicBezTo>
                  <a:pt x="961" y="1052"/>
                  <a:pt x="948" y="1142"/>
                  <a:pt x="923" y="1229"/>
                </a:cubicBezTo>
                <a:lnTo>
                  <a:pt x="784" y="1189"/>
                </a:lnTo>
                <a:cubicBezTo>
                  <a:pt x="910" y="756"/>
                  <a:pt x="661" y="302"/>
                  <a:pt x="228" y="176"/>
                </a:cubicBezTo>
                <a:cubicBezTo>
                  <a:pt x="153" y="155"/>
                  <a:pt x="77" y="144"/>
                  <a:pt x="0" y="144"/>
                </a:cubicBez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1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5140631" y="3372622"/>
            <a:ext cx="951534" cy="1016033"/>
            <a:chExt cx="951534" cy="1016033"/>
          </a:xfrm>
        </p:grpSpPr>
        <p:sp>
          <p:nvSpPr>
            <p:cNvPr id="776" name="path"/>
            <p:cNvSpPr/>
            <p:nvPr/>
          </p:nvSpPr>
          <p:spPr>
            <a:xfrm>
              <a:off x="405369" y="0"/>
              <a:ext cx="494034" cy="305565"/>
            </a:xfrm>
            <a:custGeom>
              <a:rect l="0" t="0" r="0" b="0"/>
              <a:pathLst>
                <a:path w="778" h="481">
                  <a:moveTo>
                    <a:pt x="0" y="0"/>
                  </a:moveTo>
                  <a:cubicBezTo>
                    <a:pt x="307" y="0"/>
                    <a:pt x="597" y="147"/>
                    <a:pt x="778" y="396"/>
                  </a:cubicBezTo>
                  <a:lnTo>
                    <a:pt x="661" y="481"/>
                  </a:lnTo>
                  <a:cubicBezTo>
                    <a:pt x="507" y="269"/>
                    <a:pt x="261" y="144"/>
                    <a:pt x="0" y="14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>
                <a:alpha val="1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8" name="path"/>
            <p:cNvSpPr/>
            <p:nvPr/>
          </p:nvSpPr>
          <p:spPr>
            <a:xfrm>
              <a:off x="0" y="175135"/>
              <a:ext cx="951534" cy="840897"/>
            </a:xfrm>
            <a:custGeom>
              <a:rect l="0" t="0" r="0" b="0"/>
              <a:pathLst>
                <a:path w="1498" h="1324">
                  <a:moveTo>
                    <a:pt x="1198" y="149"/>
                  </a:moveTo>
                  <a:cubicBezTo>
                    <a:pt x="1198" y="67"/>
                    <a:pt x="1265" y="0"/>
                    <a:pt x="1348" y="0"/>
                  </a:cubicBezTo>
                  <a:cubicBezTo>
                    <a:pt x="1431" y="0"/>
                    <a:pt x="1498" y="67"/>
                    <a:pt x="1498" y="149"/>
                  </a:cubicBezTo>
                  <a:cubicBezTo>
                    <a:pt x="1498" y="232"/>
                    <a:pt x="1431" y="299"/>
                    <a:pt x="1348" y="299"/>
                  </a:cubicBezTo>
                  <a:cubicBezTo>
                    <a:pt x="1265" y="299"/>
                    <a:pt x="1198" y="232"/>
                    <a:pt x="1198" y="149"/>
                  </a:cubicBezTo>
                </a:path>
                <a:path w="1498" h="1324">
                  <a:moveTo>
                    <a:pt x="0" y="685"/>
                  </a:moveTo>
                  <a:cubicBezTo>
                    <a:pt x="0" y="333"/>
                    <a:pt x="285" y="47"/>
                    <a:pt x="638" y="47"/>
                  </a:cubicBezTo>
                  <a:cubicBezTo>
                    <a:pt x="990" y="47"/>
                    <a:pt x="1276" y="333"/>
                    <a:pt x="1276" y="685"/>
                  </a:cubicBezTo>
                  <a:cubicBezTo>
                    <a:pt x="1276" y="1038"/>
                    <a:pt x="990" y="1324"/>
                    <a:pt x="638" y="1324"/>
                  </a:cubicBezTo>
                  <a:cubicBezTo>
                    <a:pt x="285" y="1324"/>
                    <a:pt x="0" y="1038"/>
                    <a:pt x="0" y="685"/>
                  </a:cubicBezTo>
                </a:path>
              </a:pathLst>
            </a:custGeom>
            <a:solidFill>
              <a:srgbClr val="1387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206058" y="3372622"/>
            <a:ext cx="1227096" cy="1227097"/>
            <a:chExt cx="1227096" cy="1227097"/>
          </a:xfrm>
        </p:grpSpPr>
        <p:sp>
          <p:nvSpPr>
            <p:cNvPr id="780" name="path"/>
            <p:cNvSpPr/>
            <p:nvPr/>
          </p:nvSpPr>
          <p:spPr>
            <a:xfrm>
              <a:off x="616436" y="0"/>
              <a:ext cx="610660" cy="1179839"/>
            </a:xfrm>
            <a:custGeom>
              <a:rect l="0" t="0" r="0" b="0"/>
              <a:pathLst>
                <a:path w="961" h="1858">
                  <a:moveTo>
                    <a:pt x="0" y="0"/>
                  </a:moveTo>
                  <a:cubicBezTo>
                    <a:pt x="531" y="0"/>
                    <a:pt x="961" y="430"/>
                    <a:pt x="961" y="961"/>
                  </a:cubicBezTo>
                  <a:cubicBezTo>
                    <a:pt x="961" y="1358"/>
                    <a:pt x="718" y="1714"/>
                    <a:pt x="348" y="1858"/>
                  </a:cubicBezTo>
                  <a:lnTo>
                    <a:pt x="296" y="1723"/>
                  </a:lnTo>
                  <a:cubicBezTo>
                    <a:pt x="716" y="1560"/>
                    <a:pt x="925" y="1086"/>
                    <a:pt x="761" y="665"/>
                  </a:cubicBezTo>
                  <a:cubicBezTo>
                    <a:pt x="639" y="351"/>
                    <a:pt x="337" y="144"/>
                    <a:pt x="0" y="14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>
                <a:alpha val="1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2" name="path"/>
            <p:cNvSpPr/>
            <p:nvPr/>
          </p:nvSpPr>
          <p:spPr>
            <a:xfrm>
              <a:off x="0" y="0"/>
              <a:ext cx="1021811" cy="1227097"/>
            </a:xfrm>
            <a:custGeom>
              <a:rect l="0" t="0" r="0" b="0"/>
              <a:pathLst>
                <a:path w="1609" h="1931">
                  <a:moveTo>
                    <a:pt x="1319" y="1858"/>
                  </a:moveTo>
                  <a:cubicBezTo>
                    <a:pt x="824" y="2050"/>
                    <a:pt x="266" y="1805"/>
                    <a:pt x="74" y="1310"/>
                  </a:cubicBezTo>
                  <a:cubicBezTo>
                    <a:pt x="-117" y="815"/>
                    <a:pt x="127" y="257"/>
                    <a:pt x="622" y="65"/>
                  </a:cubicBezTo>
                  <a:cubicBezTo>
                    <a:pt x="733" y="22"/>
                    <a:pt x="851" y="0"/>
                    <a:pt x="970" y="0"/>
                  </a:cubicBezTo>
                  <a:lnTo>
                    <a:pt x="970" y="144"/>
                  </a:lnTo>
                  <a:cubicBezTo>
                    <a:pt x="519" y="144"/>
                    <a:pt x="153" y="510"/>
                    <a:pt x="153" y="961"/>
                  </a:cubicBezTo>
                  <a:cubicBezTo>
                    <a:pt x="153" y="1413"/>
                    <a:pt x="519" y="1779"/>
                    <a:pt x="970" y="1779"/>
                  </a:cubicBezTo>
                  <a:cubicBezTo>
                    <a:pt x="1072" y="1779"/>
                    <a:pt x="1172" y="1760"/>
                    <a:pt x="1266" y="1723"/>
                  </a:cubicBezTo>
                  <a:lnTo>
                    <a:pt x="1319" y="1858"/>
                  </a:lnTo>
                  <a:close/>
                </a:path>
                <a:path w="1609" h="1931">
                  <a:moveTo>
                    <a:pt x="1164" y="1777"/>
                  </a:moveTo>
                  <a:cubicBezTo>
                    <a:pt x="1164" y="1694"/>
                    <a:pt x="1231" y="1627"/>
                    <a:pt x="1314" y="1627"/>
                  </a:cubicBezTo>
                  <a:cubicBezTo>
                    <a:pt x="1397" y="1627"/>
                    <a:pt x="1464" y="1694"/>
                    <a:pt x="1464" y="1777"/>
                  </a:cubicBezTo>
                  <a:cubicBezTo>
                    <a:pt x="1464" y="1860"/>
                    <a:pt x="1397" y="1927"/>
                    <a:pt x="1314" y="1927"/>
                  </a:cubicBezTo>
                  <a:cubicBezTo>
                    <a:pt x="1231" y="1927"/>
                    <a:pt x="1164" y="1860"/>
                    <a:pt x="1164" y="1777"/>
                  </a:cubicBezTo>
                </a:path>
                <a:path w="1609" h="1931">
                  <a:moveTo>
                    <a:pt x="332" y="961"/>
                  </a:moveTo>
                  <a:cubicBezTo>
                    <a:pt x="332" y="609"/>
                    <a:pt x="618" y="323"/>
                    <a:pt x="970" y="323"/>
                  </a:cubicBezTo>
                  <a:cubicBezTo>
                    <a:pt x="1323" y="323"/>
                    <a:pt x="1609" y="609"/>
                    <a:pt x="1609" y="961"/>
                  </a:cubicBezTo>
                  <a:cubicBezTo>
                    <a:pt x="1609" y="1314"/>
                    <a:pt x="1323" y="1600"/>
                    <a:pt x="970" y="1600"/>
                  </a:cubicBezTo>
                  <a:cubicBezTo>
                    <a:pt x="618" y="1600"/>
                    <a:pt x="332" y="1314"/>
                    <a:pt x="332" y="961"/>
                  </a:cubicBezTo>
                </a:path>
              </a:pathLst>
            </a:custGeom>
            <a:solidFill>
              <a:srgbClr val="1387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84" name="path"/>
          <p:cNvSpPr/>
          <p:nvPr/>
        </p:nvSpPr>
        <p:spPr>
          <a:xfrm>
            <a:off x="3067530" y="3372624"/>
            <a:ext cx="1263127" cy="1227376"/>
          </a:xfrm>
          <a:custGeom>
            <a:rect l="0" t="0" r="0" b="0"/>
            <a:pathLst>
              <a:path w="1989" h="1931">
                <a:moveTo>
                  <a:pt x="1894" y="1229"/>
                </a:moveTo>
                <a:cubicBezTo>
                  <a:pt x="1746" y="1739"/>
                  <a:pt x="1212" y="2033"/>
                  <a:pt x="702" y="1885"/>
                </a:cubicBezTo>
                <a:cubicBezTo>
                  <a:pt x="192" y="1736"/>
                  <a:pt x="-100" y="1203"/>
                  <a:pt x="47" y="693"/>
                </a:cubicBezTo>
                <a:cubicBezTo>
                  <a:pt x="167" y="282"/>
                  <a:pt x="543" y="0"/>
                  <a:pt x="971" y="0"/>
                </a:cubicBezTo>
                <a:lnTo>
                  <a:pt x="971" y="144"/>
                </a:lnTo>
                <a:cubicBezTo>
                  <a:pt x="519" y="144"/>
                  <a:pt x="153" y="510"/>
                  <a:pt x="153" y="961"/>
                </a:cubicBezTo>
                <a:cubicBezTo>
                  <a:pt x="153" y="1413"/>
                  <a:pt x="519" y="1779"/>
                  <a:pt x="971" y="1779"/>
                </a:cubicBezTo>
                <a:cubicBezTo>
                  <a:pt x="1334" y="1779"/>
                  <a:pt x="1654" y="1538"/>
                  <a:pt x="1756" y="1189"/>
                </a:cubicBezTo>
                <a:lnTo>
                  <a:pt x="1894" y="1229"/>
                </a:lnTo>
                <a:close/>
              </a:path>
              <a:path w="1989" h="1931">
                <a:moveTo>
                  <a:pt x="1689" y="1172"/>
                </a:moveTo>
                <a:cubicBezTo>
                  <a:pt x="1689" y="1089"/>
                  <a:pt x="1756" y="1022"/>
                  <a:pt x="1839" y="1022"/>
                </a:cubicBezTo>
                <a:cubicBezTo>
                  <a:pt x="1922" y="1022"/>
                  <a:pt x="1989" y="1089"/>
                  <a:pt x="1989" y="1172"/>
                </a:cubicBezTo>
                <a:cubicBezTo>
                  <a:pt x="1989" y="1255"/>
                  <a:pt x="1922" y="1322"/>
                  <a:pt x="1839" y="1322"/>
                </a:cubicBezTo>
                <a:cubicBezTo>
                  <a:pt x="1756" y="1322"/>
                  <a:pt x="1689" y="1255"/>
                  <a:pt x="1689" y="1172"/>
                </a:cubicBezTo>
              </a:path>
              <a:path w="1989" h="1931">
                <a:moveTo>
                  <a:pt x="332" y="961"/>
                </a:moveTo>
                <a:cubicBezTo>
                  <a:pt x="332" y="609"/>
                  <a:pt x="618" y="323"/>
                  <a:pt x="971" y="323"/>
                </a:cubicBezTo>
                <a:cubicBezTo>
                  <a:pt x="1323" y="323"/>
                  <a:pt x="1609" y="609"/>
                  <a:pt x="1609" y="961"/>
                </a:cubicBezTo>
                <a:cubicBezTo>
                  <a:pt x="1609" y="1314"/>
                  <a:pt x="1323" y="1600"/>
                  <a:pt x="971" y="1600"/>
                </a:cubicBezTo>
                <a:cubicBezTo>
                  <a:pt x="618" y="1600"/>
                  <a:pt x="332" y="1314"/>
                  <a:pt x="332" y="961"/>
                </a:cubicBezTo>
              </a:path>
            </a:pathLst>
          </a:custGeom>
          <a:solidFill>
            <a:srgbClr val="1387C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3194064" y="5883752"/>
            <a:ext cx="1449188" cy="195735"/>
            <a:chExt cx="1449188" cy="195735"/>
          </a:xfrm>
        </p:grpSpPr>
        <p:sp>
          <p:nvSpPr>
            <p:cNvPr id="786" name="path"/>
            <p:cNvSpPr/>
            <p:nvPr/>
          </p:nvSpPr>
          <p:spPr>
            <a:xfrm>
              <a:off x="0" y="0"/>
              <a:ext cx="1449188" cy="195735"/>
            </a:xfrm>
            <a:custGeom>
              <a:rect l="0" t="0" r="0" b="0"/>
              <a:pathLst>
                <a:path w="2282" h="308">
                  <a:moveTo>
                    <a:pt x="0" y="154"/>
                  </a:moveTo>
                  <a:moveTo>
                    <a:pt x="0" y="154"/>
                  </a:moveTo>
                  <a:cubicBezTo>
                    <a:pt x="0" y="69"/>
                    <a:pt x="69" y="0"/>
                    <a:pt x="154" y="0"/>
                  </a:cubicBezTo>
                  <a:lnTo>
                    <a:pt x="2128" y="0"/>
                  </a:lnTo>
                  <a:cubicBezTo>
                    <a:pt x="2213" y="0"/>
                    <a:pt x="2282" y="69"/>
                    <a:pt x="2282" y="154"/>
                  </a:cubicBezTo>
                  <a:lnTo>
                    <a:pt x="2282" y="154"/>
                  </a:lnTo>
                  <a:cubicBezTo>
                    <a:pt x="2282" y="239"/>
                    <a:pt x="2213" y="308"/>
                    <a:pt x="2128" y="308"/>
                  </a:cubicBezTo>
                  <a:lnTo>
                    <a:pt x="154" y="308"/>
                  </a:lnTo>
                  <a:cubicBezTo>
                    <a:pt x="69" y="308"/>
                    <a:pt x="0" y="239"/>
                    <a:pt x="0" y="154"/>
                  </a:cubicBezTo>
                  <a:lnTo>
                    <a:pt x="0" y="154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8" name="path"/>
            <p:cNvSpPr/>
            <p:nvPr/>
          </p:nvSpPr>
          <p:spPr>
            <a:xfrm>
              <a:off x="0" y="0"/>
              <a:ext cx="1274401" cy="195735"/>
            </a:xfrm>
            <a:custGeom>
              <a:rect l="0" t="0" r="0" b="0"/>
              <a:pathLst>
                <a:path w="2006" h="308">
                  <a:moveTo>
                    <a:pt x="0" y="154"/>
                  </a:moveTo>
                  <a:moveTo>
                    <a:pt x="0" y="154"/>
                  </a:moveTo>
                  <a:cubicBezTo>
                    <a:pt x="0" y="69"/>
                    <a:pt x="69" y="0"/>
                    <a:pt x="154" y="0"/>
                  </a:cubicBezTo>
                  <a:lnTo>
                    <a:pt x="1852" y="0"/>
                  </a:lnTo>
                  <a:cubicBezTo>
                    <a:pt x="1937" y="0"/>
                    <a:pt x="2006" y="69"/>
                    <a:pt x="2006" y="154"/>
                  </a:cubicBezTo>
                  <a:lnTo>
                    <a:pt x="2006" y="154"/>
                  </a:lnTo>
                  <a:cubicBezTo>
                    <a:pt x="2006" y="239"/>
                    <a:pt x="1937" y="308"/>
                    <a:pt x="1852" y="308"/>
                  </a:cubicBezTo>
                  <a:lnTo>
                    <a:pt x="154" y="308"/>
                  </a:lnTo>
                  <a:cubicBezTo>
                    <a:pt x="69" y="308"/>
                    <a:pt x="0" y="239"/>
                    <a:pt x="0" y="154"/>
                  </a:cubicBezTo>
                  <a:lnTo>
                    <a:pt x="0" y="154"/>
                  </a:lnTo>
                  <a:close/>
                </a:path>
              </a:pathLst>
            </a:custGeom>
            <a:solidFill>
              <a:srgbClr val="1387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790" name="table 790"/>
          <p:cNvGraphicFramePr>
            <a:graphicFrameLocks noGrp="1"/>
          </p:cNvGraphicFramePr>
          <p:nvPr/>
        </p:nvGraphicFramePr>
        <p:xfrm>
          <a:off x="718665" y="3078543"/>
          <a:ext cx="6194425" cy="4449444"/>
        </p:xfrm>
        <a:graphic>
          <a:graphicData uri="http://schemas.openxmlformats.org/drawingml/2006/table">
            <a:tbl>
              <a:tblPr/>
              <a:tblGrid>
                <a:gridCol w="624840"/>
                <a:gridCol w="1406525"/>
                <a:gridCol w="769619"/>
                <a:gridCol w="621029"/>
                <a:gridCol w="951230"/>
                <a:gridCol w="1100455"/>
                <a:gridCol w="89535"/>
                <a:gridCol w="269875"/>
                <a:gridCol w="361315"/>
              </a:tblGrid>
              <a:tr h="167449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888364" algn="l" rtl="0" eaLnBrk="0">
                        <a:lnSpc>
                          <a:spcPct val="88000"/>
                        </a:lnSpc>
                        <a:spcBef>
                          <a:spcPts val="4"/>
                        </a:spcBef>
                      </a:pP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2021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880744" algn="l" rtl="0" eaLnBrk="0">
                        <a:lnSpc>
                          <a:spcPct val="88000"/>
                        </a:lnSpc>
                        <a:spcBef>
                          <a:spcPts val="4"/>
                        </a:spcBef>
                      </a:pPr>
                      <a:r>
                        <a:rPr sz="12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55.9%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726440" algn="l" rtl="0" eaLnBrk="0">
                        <a:lnSpc>
                          <a:spcPct val="88000"/>
                        </a:lnSpc>
                        <a:spcBef>
                          <a:spcPts val="4"/>
                        </a:spcBef>
                      </a:pP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2022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712469" algn="l" rtl="0" eaLnBrk="0">
                        <a:lnSpc>
                          <a:spcPct val="88000"/>
                        </a:lnSpc>
                        <a:spcBef>
                          <a:spcPts val="4"/>
                        </a:spcBef>
                      </a:pPr>
                      <a:r>
                        <a:rPr sz="12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70.5%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297179" algn="l" rtl="0" eaLnBrk="0">
                        <a:lnSpc>
                          <a:spcPct val="88000"/>
                        </a:lnSpc>
                        <a:spcBef>
                          <a:spcPts val="4"/>
                        </a:spcBef>
                      </a:pP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230504" algn="l" rtl="0" eaLnBrk="0">
                        <a:lnSpc>
                          <a:spcPct val="88000"/>
                        </a:lnSpc>
                        <a:spcBef>
                          <a:spcPts val="4"/>
                        </a:spcBef>
                      </a:pPr>
                      <a:r>
                        <a:rPr sz="12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85.0%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1000"/>
                    </a:p>
                    <a:p>
                      <a:pPr marL="211454" indent="-111760" algn="l" rtl="0" eaLnBrk="0">
                        <a:lnSpc>
                          <a:spcPct val="89000"/>
                        </a:lnSpc>
                        <a:spcBef>
                          <a:spcPts val="2"/>
                        </a:spcBef>
                      </a:pPr>
                      <a:r>
                        <a:rPr sz="11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</a:t>
                      </a:r>
                      <a:r>
                        <a:rPr sz="11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100" kern="0" spc="-5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marL="104775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12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14.5%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0844"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13970" algn="l" rtl="0" eaLnBrk="0">
                        <a:lnSpc>
                          <a:spcPct val="92000"/>
                        </a:lnSpc>
                      </a:pPr>
                      <a:r>
                        <a:rPr sz="1300" kern="0" spc="140">
                          <a:ln w="5080" cap="flat" cmpd="sng">
                            <a:solidFill>
                              <a:srgbClr val="08387B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8387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有无新能源车用户-考虑购</a:t>
                      </a:r>
                      <a:r>
                        <a:rPr sz="1300" kern="0" spc="130">
                          <a:ln w="5080" cap="flat" cmpd="sng">
                            <a:solidFill>
                              <a:srgbClr val="08387B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8387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买新能源车比例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165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934719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600" kern="0" spc="80">
                          <a:ln w="5842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2021</a:t>
                      </a:r>
                      <a:endParaRPr lang="Microsoft YaHei" altLang="Microsoft YaHei" sz="1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56514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600" kern="0" spc="130">
                          <a:ln w="5842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2022</a:t>
                      </a:r>
                      <a:endParaRPr lang="Microsoft YaHei" altLang="Microsoft YaHei" sz="1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290829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600" kern="0" spc="130">
                          <a:ln w="5842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</a:t>
                      </a:r>
                      <a:endParaRPr lang="Microsoft YaHei" altLang="Microsoft YaHei" sz="1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584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170179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11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有新能</a:t>
                      </a:r>
                      <a:endParaRPr lang="Microsoft YaHei" altLang="Microsoft YaHei" sz="1100"/>
                    </a:p>
                    <a:p>
                      <a:pPr marL="240029" algn="l" rtl="0" eaLnBrk="0">
                        <a:lnSpc>
                          <a:spcPct val="88000"/>
                        </a:lnSpc>
                        <a:spcBef>
                          <a:spcPts val="156"/>
                        </a:spcBef>
                      </a:pPr>
                      <a:r>
                        <a:rPr sz="11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源车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80"/>
                        </a:lnSpc>
                      </a:pPr>
                      <a:endParaRPr lang="Arial" altLang="Arial" sz="100"/>
                    </a:p>
                    <a:p>
                      <a:pPr marL="1327150" algn="l" rtl="0" eaLnBrk="0">
                        <a:lnSpc>
                          <a:spcPct val="88000"/>
                        </a:lnSpc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86.6%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14"/>
                        </a:lnSpc>
                      </a:pPr>
                      <a:endParaRPr lang="Arial" altLang="Arial" sz="100"/>
                    </a:p>
                    <a:p>
                      <a:pPr marL="157479" algn="l" rtl="0" eaLnBrk="0">
                        <a:lnSpc>
                          <a:spcPct val="88000"/>
                        </a:lnSpc>
                      </a:pPr>
                      <a:r>
                        <a:rPr sz="1000" kern="0" spc="40">
                          <a:solidFill>
                            <a:srgbClr val="1387C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10.9%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14"/>
                        </a:lnSpc>
                      </a:pPr>
                      <a:endParaRPr lang="Arial" altLang="Arial" sz="100"/>
                    </a:p>
                    <a:p>
                      <a:pPr marL="354965" algn="l" rtl="0" eaLnBrk="0">
                        <a:lnSpc>
                          <a:spcPct val="88000"/>
                        </a:lnSpc>
                      </a:pPr>
                      <a:r>
                        <a:rPr sz="9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88.5%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14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88000"/>
                        </a:lnSpc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97.5%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60020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11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无新能</a:t>
                      </a:r>
                      <a:endParaRPr lang="Microsoft YaHei" altLang="Microsoft YaHei" sz="1100"/>
                    </a:p>
                    <a:p>
                      <a:pPr marL="228600" algn="l" rtl="0" eaLnBrk="0">
                        <a:lnSpc>
                          <a:spcPct val="88000"/>
                        </a:lnSpc>
                        <a:spcBef>
                          <a:spcPts val="141"/>
                        </a:spcBef>
                      </a:pPr>
                      <a:r>
                        <a:rPr sz="11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源车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624"/>
                        </a:lnSpc>
                      </a:pPr>
                      <a:endParaRPr lang="Arial" altLang="Arial" sz="100"/>
                    </a:p>
                    <a:p>
                      <a:pPr marL="1069339" algn="l" rtl="0" eaLnBrk="0">
                        <a:lnSpc>
                          <a:spcPct val="88000"/>
                        </a:lnSpc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62.4%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64"/>
                        </a:lnSpc>
                      </a:pPr>
                      <a:endParaRPr lang="Arial" altLang="Arial" sz="100"/>
                    </a:p>
                    <a:p>
                      <a:pPr marL="157479" algn="l" rtl="0" eaLnBrk="0">
                        <a:lnSpc>
                          <a:spcPct val="90000"/>
                        </a:lnSpc>
                      </a:pPr>
                      <a:r>
                        <a:rPr sz="1000" kern="0" spc="4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17.4%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624"/>
                        </a:lnSpc>
                      </a:pPr>
                      <a:endParaRPr lang="Arial" altLang="Arial" sz="100"/>
                    </a:p>
                    <a:p>
                      <a:pPr marL="139064" algn="l" rtl="0" eaLnBrk="0">
                        <a:lnSpc>
                          <a:spcPct val="88000"/>
                        </a:lnSpc>
                      </a:pPr>
                      <a:r>
                        <a:rPr sz="9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68.6%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624"/>
                        </a:lnSpc>
                      </a:pPr>
                      <a:endParaRPr lang="Arial" altLang="Arial" sz="100"/>
                    </a:p>
                    <a:p>
                      <a:pPr marL="40005" algn="l" rtl="0" eaLnBrk="0">
                        <a:lnSpc>
                          <a:spcPct val="88000"/>
                        </a:lnSpc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79.8%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74231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4604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1300" kern="0" spc="140">
                          <a:ln w="5080" cap="flat" cmpd="sng">
                            <a:solidFill>
                              <a:srgbClr val="08387B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8387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潜在用户-新能源车购买意愿程</a:t>
                      </a:r>
                      <a:r>
                        <a:rPr sz="1300" kern="0" spc="130">
                          <a:ln w="5080" cap="flat" cmpd="sng">
                            <a:solidFill>
                              <a:srgbClr val="08387B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8387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度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92" name="picture 7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19678" y="6816311"/>
            <a:ext cx="133350" cy="204969"/>
          </a:xfrm>
          <a:prstGeom prst="rect">
            <a:avLst/>
          </a:prstGeom>
        </p:spPr>
      </p:pic>
      <p:pic>
        <p:nvPicPr>
          <p:cNvPr id="794" name="picture 7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519678" y="6197061"/>
            <a:ext cx="133350" cy="200627"/>
          </a:xfrm>
          <a:prstGeom prst="rect">
            <a:avLst/>
          </a:prstGeom>
        </p:spPr>
      </p:pic>
      <p:sp>
        <p:nvSpPr>
          <p:cNvPr id="796" name="textbox 796"/>
          <p:cNvSpPr/>
          <p:nvPr/>
        </p:nvSpPr>
        <p:spPr>
          <a:xfrm>
            <a:off x="699034" y="1218082"/>
            <a:ext cx="6043929" cy="1811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新能源潜在用户大幅增长，近五成用户购买意愿强烈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0480" indent="635" algn="l" rtl="0" eaLnBrk="0">
              <a:lnSpc>
                <a:spcPct val="115000"/>
              </a:lnSpc>
              <a:spcBef>
                <a:spcPts val="275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至2023年，潜在购车意向用户考虑购买新能源的比例已达85%，相比2021年增长了14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.5%</a:t>
            </a:r>
            <a:r>
              <a:rPr sz="9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。其中曾经购入新能源汽车  的用户几乎全部都会选择再次购买，相比2021年提升了10.9%</a:t>
            </a:r>
            <a:r>
              <a:rPr sz="900" kern="0" spc="-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。首次购买新能源车的意向用户对新能源产品的信心也越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来越足。</a:t>
            </a:r>
            <a:endParaRPr lang="Microsoft YaHei" altLang="Microsoft YaHei" sz="900"/>
          </a:p>
          <a:p>
            <a:pPr marL="32384" indent="3175" algn="l" rtl="0" eaLnBrk="0">
              <a:lnSpc>
                <a:spcPct val="114000"/>
              </a:lnSpc>
              <a:spcBef>
                <a:spcPts val="756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除此以外，消费者对新能源车的购买意愿愈发强烈。表示肯定会选择新能源车的意向用户由2021年的18.7%，增长至   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2023年的48.</a:t>
            </a: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3%。</a:t>
            </a:r>
            <a:endParaRPr lang="Microsoft YaHei" altLang="Microsoft YaHei" sz="900"/>
          </a:p>
          <a:p>
            <a:pPr algn="l" rtl="0" eaLnBrk="0">
              <a:lnSpc>
                <a:spcPct val="163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34290" algn="l" rtl="0" eaLnBrk="0">
              <a:lnSpc>
                <a:spcPct val="92000"/>
              </a:lnSpc>
              <a:spcBef>
                <a:spcPts val="2"/>
              </a:spcBef>
            </a:pPr>
            <a:r>
              <a:rPr sz="1300" kern="0" spc="14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潜在用户-考虑购买新能源车比</a:t>
            </a:r>
            <a:r>
              <a:rPr sz="1300" kern="0" spc="13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</a:t>
            </a:r>
            <a:endParaRPr lang="Microsoft YaHei" altLang="Microsoft YaHei" sz="1300"/>
          </a:p>
        </p:txBody>
      </p:sp>
      <p:pic>
        <p:nvPicPr>
          <p:cNvPr id="798" name="picture 79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660391" y="7961486"/>
            <a:ext cx="518159" cy="682642"/>
          </a:xfrm>
          <a:prstGeom prst="rect">
            <a:avLst/>
          </a:prstGeom>
        </p:spPr>
      </p:pic>
      <p:pic>
        <p:nvPicPr>
          <p:cNvPr id="800" name="picture 80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621536" y="7958906"/>
            <a:ext cx="518159" cy="1322252"/>
          </a:xfrm>
          <a:prstGeom prst="rect">
            <a:avLst/>
          </a:prstGeom>
        </p:spPr>
      </p:pic>
      <p:pic>
        <p:nvPicPr>
          <p:cNvPr id="802" name="picture 80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145536" y="7950817"/>
            <a:ext cx="518160" cy="1330342"/>
          </a:xfrm>
          <a:prstGeom prst="rect">
            <a:avLst/>
          </a:prstGeom>
        </p:spPr>
      </p:pic>
      <p:graphicFrame>
        <p:nvGraphicFramePr>
          <p:cNvPr id="804" name="table 804"/>
          <p:cNvGraphicFramePr>
            <a:graphicFrameLocks noGrp="1"/>
          </p:cNvGraphicFramePr>
          <p:nvPr/>
        </p:nvGraphicFramePr>
        <p:xfrm>
          <a:off x="1007406" y="7771833"/>
          <a:ext cx="4170679" cy="1520825"/>
        </p:xfrm>
        <a:graphic>
          <a:graphicData uri="http://schemas.openxmlformats.org/drawingml/2006/table">
            <a:tbl>
              <a:tblPr/>
              <a:tblGrid>
                <a:gridCol w="396875"/>
                <a:gridCol w="738504"/>
                <a:gridCol w="998219"/>
                <a:gridCol w="2037079"/>
              </a:tblGrid>
              <a:tr h="1520825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18"/>
                        </a:lnSpc>
                      </a:pPr>
                      <a:endParaRPr lang="Arial" altLang="Arial" sz="100"/>
                    </a:p>
                    <a:p>
                      <a:pPr marL="207009" algn="l" rtl="0" eaLnBrk="0">
                        <a:lnSpc>
                          <a:spcPct val="98000"/>
                        </a:lnSpc>
                      </a:pPr>
                      <a:r>
                        <a:rPr sz="1300" kern="0" spc="-50">
                          <a:ln w="5080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弱</a:t>
                      </a:r>
                      <a:r>
                        <a:rPr sz="13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</a:t>
                      </a:r>
                      <a:r>
                        <a:rPr sz="1300" kern="0" spc="-50">
                          <a:ln w="5080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强</a:t>
                      </a:r>
                      <a:endParaRPr lang="Microsoft YaHei" altLang="Microsoft YaHei" sz="13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243"/>
                        </a:lnSpc>
                      </a:pPr>
                      <a:endParaRPr lang="Arial" altLang="Arial" sz="100"/>
                    </a:p>
                    <a:p>
                      <a:pPr marL="288290" algn="l" rtl="0" eaLnBrk="0">
                        <a:lnSpc>
                          <a:spcPct val="92000"/>
                        </a:lnSpc>
                      </a:pPr>
                      <a:r>
                        <a:rPr sz="1100" kern="0" spc="80">
                          <a:ln w="4572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2021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302895" algn="l" rtl="0" eaLnBrk="0">
                        <a:lnSpc>
                          <a:spcPct val="88000"/>
                        </a:lnSpc>
                        <a:spcBef>
                          <a:spcPts val="281"/>
                        </a:spcBef>
                      </a:pPr>
                      <a:r>
                        <a:rPr sz="9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38.8%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marL="301625" algn="l" rtl="0" eaLnBrk="0">
                        <a:lnSpc>
                          <a:spcPct val="88000"/>
                        </a:lnSpc>
                        <a:spcBef>
                          <a:spcPts val="274"/>
                        </a:spcBef>
                      </a:pPr>
                      <a:r>
                        <a:rPr sz="9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42.6%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6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309879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18.7%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99"/>
                        </a:lnSpc>
                      </a:pPr>
                      <a:endParaRPr lang="Arial" altLang="Arial" sz="100"/>
                    </a:p>
                    <a:p>
                      <a:pPr marL="360679" algn="l" rtl="0" eaLnBrk="0">
                        <a:lnSpc>
                          <a:spcPct val="90000"/>
                        </a:lnSpc>
                        <a:tabLst>
                          <a:tab pos="429894"/>
                        </a:tabLst>
                      </a:pPr>
                      <a:r>
                        <a:rPr sz="1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1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4.5%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243"/>
                        </a:lnSpc>
                      </a:pPr>
                      <a:endParaRPr lang="Arial" altLang="Arial" sz="100"/>
                    </a:p>
                    <a:p>
                      <a:pPr marL="66675" algn="l" rtl="0" eaLnBrk="0">
                        <a:lnSpc>
                          <a:spcPct val="92000"/>
                        </a:lnSpc>
                      </a:pPr>
                      <a:r>
                        <a:rPr sz="1100" kern="0" spc="120">
                          <a:ln w="4572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2022</a:t>
                      </a:r>
                      <a:endParaRPr lang="Microsoft YaHei" altLang="Microsoft YaHei" sz="1100"/>
                    </a:p>
                    <a:p>
                      <a:pPr marL="1612900" algn="l" rtl="0" eaLnBrk="0">
                        <a:lnSpc>
                          <a:spcPct val="69000"/>
                        </a:lnSpc>
                        <a:spcBef>
                          <a:spcPts val="810"/>
                        </a:spcBef>
                      </a:pPr>
                      <a:r>
                        <a:rPr sz="9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17.5%</a:t>
                      </a:r>
                      <a:endParaRPr lang="Microsoft YaHei" altLang="Microsoft YaHei" sz="900"/>
                    </a:p>
                    <a:p>
                      <a:pPr marL="90169" algn="l" rtl="0" eaLnBrk="0">
                        <a:lnSpc>
                          <a:spcPct val="87000"/>
                        </a:lnSpc>
                        <a:spcBef>
                          <a:spcPts val="9"/>
                        </a:spcBef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32.9%</a:t>
                      </a:r>
                      <a:endParaRPr lang="Microsoft YaHei" altLang="Microsoft YaHei" sz="900"/>
                    </a:p>
                    <a:p>
                      <a:pPr marL="1606550" algn="l" rtl="0" eaLnBrk="0">
                        <a:lnSpc>
                          <a:spcPct val="88000"/>
                        </a:lnSpc>
                        <a:spcBef>
                          <a:spcPts val="994"/>
                        </a:spcBef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34.2%</a:t>
                      </a:r>
                      <a:endParaRPr lang="Microsoft YaHei" altLang="Microsoft YaHei" sz="900"/>
                    </a:p>
                    <a:p>
                      <a:pPr marL="86994" algn="l" rtl="0" eaLnBrk="0">
                        <a:lnSpc>
                          <a:spcPct val="88000"/>
                        </a:lnSpc>
                        <a:spcBef>
                          <a:spcPts val="1138"/>
                        </a:spcBef>
                      </a:pPr>
                      <a:r>
                        <a:rPr sz="9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43.8%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90805" algn="l" rtl="0" eaLnBrk="0">
                        <a:lnSpc>
                          <a:spcPct val="88000"/>
                        </a:lnSpc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23.2%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806" name="picture 80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370658" y="9049539"/>
            <a:ext cx="133350" cy="204969"/>
          </a:xfrm>
          <a:prstGeom prst="rect">
            <a:avLst/>
          </a:prstGeom>
        </p:spPr>
      </p:pic>
      <p:pic>
        <p:nvPicPr>
          <p:cNvPr id="808" name="picture 80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041381" y="8294552"/>
            <a:ext cx="114292" cy="664616"/>
          </a:xfrm>
          <a:prstGeom prst="rect">
            <a:avLst/>
          </a:prstGeom>
        </p:spPr>
      </p:pic>
      <p:sp>
        <p:nvSpPr>
          <p:cNvPr id="810" name="textbox 810"/>
          <p:cNvSpPr/>
          <p:nvPr/>
        </p:nvSpPr>
        <p:spPr>
          <a:xfrm>
            <a:off x="694852" y="9495433"/>
            <a:ext cx="2209164" cy="456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2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8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数据来源：汽车之家消费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调研【2021-2023】。</a:t>
            </a:r>
            <a:endParaRPr lang="Microsoft YaHei" altLang="Microsoft YaHei" sz="800"/>
          </a:p>
          <a:p>
            <a:pPr marL="12700" algn="l" rtl="0" eaLnBrk="0">
              <a:lnSpc>
                <a:spcPts val="2456"/>
              </a:lnSpc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</a:t>
            </a:r>
            <a:endParaRPr lang="Microsoft YaHei" altLang="Microsoft YaHei" sz="1200"/>
          </a:p>
        </p:txBody>
      </p:sp>
      <p:sp>
        <p:nvSpPr>
          <p:cNvPr id="812" name="textbox 812"/>
          <p:cNvSpPr/>
          <p:nvPr/>
        </p:nvSpPr>
        <p:spPr>
          <a:xfrm>
            <a:off x="5490586" y="8261247"/>
            <a:ext cx="1199514" cy="647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75"/>
              </a:lnSpc>
            </a:pPr>
            <a:endParaRPr lang="Arial" altLang="Arial" sz="100"/>
          </a:p>
          <a:p>
            <a:pPr marL="86994" algn="l" rtl="0" eaLnBrk="0">
              <a:lnSpc>
                <a:spcPct val="97000"/>
              </a:lnSpc>
              <a:tabLst>
                <a:tab pos="15938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观望中，有可能购买</a:t>
            </a:r>
            <a:endParaRPr lang="Microsoft YaHei" altLang="Microsoft YaHei" sz="900"/>
          </a:p>
          <a:p>
            <a:pPr marL="86360" algn="l" rtl="0" eaLnBrk="0">
              <a:lnSpc>
                <a:spcPct val="177000"/>
              </a:lnSpc>
              <a:spcBef>
                <a:spcPts val="21"/>
              </a:spcBef>
              <a:tabLst>
                <a:tab pos="160020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有较高的购买可能性</a:t>
            </a:r>
            <a:r>
              <a:rPr sz="9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肯定购买新能源汽车</a:t>
            </a:r>
            <a:endParaRPr lang="Microsoft YaHei" altLang="Microsoft YaHei" sz="900"/>
          </a:p>
        </p:txBody>
      </p:sp>
      <p:pic>
        <p:nvPicPr>
          <p:cNvPr id="814" name="picture 8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5503286" y="8794794"/>
            <a:ext cx="74055" cy="74055"/>
          </a:xfrm>
          <a:prstGeom prst="rect">
            <a:avLst/>
          </a:prstGeom>
        </p:spPr>
      </p:pic>
      <p:pic>
        <p:nvPicPr>
          <p:cNvPr id="816" name="picture 81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5503557" y="8536035"/>
            <a:ext cx="74055" cy="74055"/>
          </a:xfrm>
          <a:prstGeom prst="rect">
            <a:avLst/>
          </a:prstGeom>
        </p:spPr>
      </p:pic>
      <p:pic>
        <p:nvPicPr>
          <p:cNvPr id="818" name="picture 81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5503557" y="8301934"/>
            <a:ext cx="74055" cy="74054"/>
          </a:xfrm>
          <a:prstGeom prst="rect">
            <a:avLst/>
          </a:prstGeom>
        </p:spPr>
      </p:pic>
      <p:sp>
        <p:nvSpPr>
          <p:cNvPr id="820" name="textbox 820"/>
          <p:cNvSpPr/>
          <p:nvPr/>
        </p:nvSpPr>
        <p:spPr>
          <a:xfrm>
            <a:off x="4660391" y="8644128"/>
            <a:ext cx="518159" cy="636905"/>
          </a:xfrm>
          <a:prstGeom prst="rect">
            <a:avLst/>
          </a:prstGeom>
          <a:solidFill>
            <a:srgbClr val="008C3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6000"/>
              </a:lnSpc>
            </a:pPr>
            <a:endParaRPr lang="Arial" altLang="Arial" sz="1000"/>
          </a:p>
          <a:p>
            <a:pPr algn="l" rtl="0" eaLnBrk="0">
              <a:lnSpc>
                <a:spcPct val="8951"/>
              </a:lnSpc>
            </a:pPr>
            <a:endParaRPr lang="Arial" altLang="Arial" sz="100"/>
          </a:p>
          <a:p>
            <a:pPr marL="83819" algn="l" rtl="0" eaLnBrk="0">
              <a:lnSpc>
                <a:spcPct val="88000"/>
              </a:lnSpc>
            </a:pP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48.3%</a:t>
            </a:r>
            <a:endParaRPr lang="Microsoft YaHei" altLang="Microsoft YaHei" sz="900"/>
          </a:p>
        </p:txBody>
      </p:sp>
      <p:sp>
        <p:nvSpPr>
          <p:cNvPr id="822" name="path"/>
          <p:cNvSpPr/>
          <p:nvPr/>
        </p:nvSpPr>
        <p:spPr>
          <a:xfrm>
            <a:off x="3663608" y="8651875"/>
            <a:ext cx="990086" cy="329997"/>
          </a:xfrm>
          <a:custGeom>
            <a:rect l="0" t="0" r="0" b="0"/>
            <a:pathLst>
              <a:path w="1559" h="519">
                <a:moveTo>
                  <a:pt x="1" y="514"/>
                </a:moveTo>
                <a:lnTo>
                  <a:pt x="1557" y="4"/>
                </a:lnTo>
              </a:path>
            </a:pathLst>
          </a:custGeom>
          <a:noFill/>
          <a:ln w="6350" cap="flat">
            <a:solidFill>
              <a:srgbClr val="4472C4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4" name="rect"/>
          <p:cNvSpPr/>
          <p:nvPr/>
        </p:nvSpPr>
        <p:spPr>
          <a:xfrm>
            <a:off x="5090050" y="5883752"/>
            <a:ext cx="1449187" cy="195735"/>
          </a:xfrm>
          <a:prstGeom prst="rect">
            <a:avLst/>
          </a:prstGeom>
          <a:solidFill>
            <a:srgbClr val="1387C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6" name="rect"/>
          <p:cNvSpPr/>
          <p:nvPr/>
        </p:nvSpPr>
        <p:spPr>
          <a:xfrm>
            <a:off x="1382430" y="5883750"/>
            <a:ext cx="1245601" cy="194401"/>
          </a:xfrm>
          <a:prstGeom prst="rect">
            <a:avLst/>
          </a:prstGeom>
          <a:solidFill>
            <a:srgbClr val="1387C1">
              <a:alpha val="9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8" name="rect"/>
          <p:cNvSpPr/>
          <p:nvPr/>
        </p:nvSpPr>
        <p:spPr>
          <a:xfrm>
            <a:off x="5093499" y="6498074"/>
            <a:ext cx="1148400" cy="195734"/>
          </a:xfrm>
          <a:prstGeom prst="rect">
            <a:avLst/>
          </a:prstGeom>
          <a:solidFill>
            <a:srgbClr val="A5A5A5">
              <a:alpha val="98039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5306844" y="849375"/>
            <a:ext cx="1534636" cy="138658"/>
            <a:chExt cx="1534636" cy="138658"/>
          </a:xfrm>
        </p:grpSpPr>
        <p:sp>
          <p:nvSpPr>
            <p:cNvPr id="830" name="rect"/>
            <p:cNvSpPr/>
            <p:nvPr/>
          </p:nvSpPr>
          <p:spPr>
            <a:xfrm>
              <a:off x="0" y="5752"/>
              <a:ext cx="1364038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2" name="textbox 832"/>
            <p:cNvSpPr/>
            <p:nvPr/>
          </p:nvSpPr>
          <p:spPr>
            <a:xfrm>
              <a:off x="-12700" y="-12700"/>
              <a:ext cx="1560194" cy="1771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09"/>
                </a:lnSpc>
              </a:pPr>
              <a:endParaRPr lang="Arial" altLang="Arial" sz="100"/>
            </a:p>
            <a:p>
              <a:pPr algn="r" rtl="0" eaLnBrk="0">
                <a:lnSpc>
                  <a:spcPct val="92000"/>
                </a:lnSpc>
              </a:pP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消费偏好</a:t>
              </a:r>
              <a:r>
                <a:rPr sz="1000" kern="0" spc="19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新能源市场</a:t>
              </a:r>
              <a:endParaRPr lang="Microsoft YaHei" altLang="Microsoft YaHei" sz="1000"/>
            </a:p>
          </p:txBody>
        </p:sp>
      </p:grpSp>
      <p:sp>
        <p:nvSpPr>
          <p:cNvPr id="834" name="rect"/>
          <p:cNvSpPr/>
          <p:nvPr/>
        </p:nvSpPr>
        <p:spPr>
          <a:xfrm>
            <a:off x="1385882" y="6498073"/>
            <a:ext cx="899999" cy="195735"/>
          </a:xfrm>
          <a:prstGeom prst="rect">
            <a:avLst/>
          </a:prstGeom>
          <a:solidFill>
            <a:srgbClr val="A5A5A5">
              <a:alpha val="9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6" name="textbox 836"/>
          <p:cNvSpPr/>
          <p:nvPr/>
        </p:nvSpPr>
        <p:spPr>
          <a:xfrm>
            <a:off x="3810619" y="9028006"/>
            <a:ext cx="659130" cy="262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146050" algn="l" rtl="0" eaLnBrk="0">
              <a:lnSpc>
                <a:spcPct val="90000"/>
              </a:lnSpc>
              <a:spcBef>
                <a:spcPts val="2"/>
              </a:spcBef>
              <a:tabLst>
                <a:tab pos="226059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25.1%</a:t>
            </a:r>
            <a:endParaRPr lang="Microsoft YaHei" altLang="Microsoft YaHei" sz="1100"/>
          </a:p>
        </p:txBody>
      </p:sp>
      <p:pic>
        <p:nvPicPr>
          <p:cNvPr id="838" name="picture 83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3823319" y="9040706"/>
            <a:ext cx="133350" cy="204969"/>
          </a:xfrm>
          <a:prstGeom prst="rect">
            <a:avLst/>
          </a:prstGeom>
        </p:spPr>
      </p:pic>
      <p:pic>
        <p:nvPicPr>
          <p:cNvPr id="840" name="picture 84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6594802" y="9779430"/>
            <a:ext cx="771774" cy="138784"/>
          </a:xfrm>
          <a:prstGeom prst="rect">
            <a:avLst/>
          </a:prstGeom>
        </p:spPr>
      </p:pic>
      <p:sp>
        <p:nvSpPr>
          <p:cNvPr id="842" name="path"/>
          <p:cNvSpPr/>
          <p:nvPr/>
        </p:nvSpPr>
        <p:spPr>
          <a:xfrm>
            <a:off x="2145958" y="8974040"/>
            <a:ext cx="990853" cy="78666"/>
          </a:xfrm>
          <a:custGeom>
            <a:rect l="0" t="0" r="0" b="0"/>
            <a:pathLst>
              <a:path w="1560" h="123">
                <a:moveTo>
                  <a:pt x="0" y="118"/>
                </a:moveTo>
                <a:lnTo>
                  <a:pt x="1560" y="4"/>
                </a:lnTo>
              </a:path>
            </a:pathLst>
          </a:custGeom>
          <a:noFill/>
          <a:ln w="6350" cap="flat">
            <a:solidFill>
              <a:srgbClr val="4472C4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4" name="textbox 844"/>
          <p:cNvSpPr/>
          <p:nvPr/>
        </p:nvSpPr>
        <p:spPr>
          <a:xfrm>
            <a:off x="4705074" y="7759133"/>
            <a:ext cx="4222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8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100" kern="0" spc="120">
                <a:ln w="4572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endParaRPr lang="Microsoft YaHei" altLang="Microsoft YaHei" sz="1100"/>
          </a:p>
        </p:txBody>
      </p:sp>
      <p:pic>
        <p:nvPicPr>
          <p:cNvPr id="846" name="picture 846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6439585" y="3871819"/>
            <a:ext cx="133350" cy="293277"/>
          </a:xfrm>
          <a:prstGeom prst="rect">
            <a:avLst/>
          </a:prstGeom>
        </p:spPr>
      </p:pic>
      <p:sp>
        <p:nvSpPr>
          <p:cNvPr id="848" name="rect"/>
          <p:cNvSpPr/>
          <p:nvPr/>
        </p:nvSpPr>
        <p:spPr>
          <a:xfrm>
            <a:off x="2146189" y="9286937"/>
            <a:ext cx="990391" cy="6350"/>
          </a:xfrm>
          <a:prstGeom prst="rect">
            <a:avLst/>
          </a:prstGeom>
          <a:solidFill>
            <a:srgbClr val="4472C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0" name="path"/>
          <p:cNvSpPr/>
          <p:nvPr/>
        </p:nvSpPr>
        <p:spPr>
          <a:xfrm>
            <a:off x="3664597" y="9283824"/>
            <a:ext cx="990391" cy="6350"/>
          </a:xfrm>
          <a:custGeom>
            <a:rect l="0" t="0" r="0" b="0"/>
            <a:pathLst>
              <a:path w="1559" h="10">
                <a:moveTo>
                  <a:pt x="0" y="5"/>
                </a:moveTo>
                <a:lnTo>
                  <a:pt x="1559" y="5"/>
                </a:lnTo>
              </a:path>
            </a:pathLst>
          </a:custGeom>
          <a:noFill/>
          <a:ln w="6350" cap="flat">
            <a:solidFill>
              <a:srgbClr val="4472C4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2" name="picture 8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sp>
        <p:nvSpPr>
          <p:cNvPr id="854" name="rect"/>
          <p:cNvSpPr/>
          <p:nvPr/>
        </p:nvSpPr>
        <p:spPr>
          <a:xfrm>
            <a:off x="642446" y="1178359"/>
            <a:ext cx="6220048" cy="8760652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6" name="rect"/>
          <p:cNvSpPr/>
          <p:nvPr/>
        </p:nvSpPr>
        <p:spPr>
          <a:xfrm>
            <a:off x="898364" y="847182"/>
            <a:ext cx="1338486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8" name="textbox 858"/>
          <p:cNvSpPr/>
          <p:nvPr/>
        </p:nvSpPr>
        <p:spPr>
          <a:xfrm>
            <a:off x="695612" y="833627"/>
            <a:ext cx="6213475" cy="2094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0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</a:t>
            </a:r>
            <a:r>
              <a:rPr sz="1000" kern="0" spc="2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消费偏好         </a:t>
            </a:r>
            <a:endParaRPr lang="Microsoft YaHei" altLang="Microsoft YaHei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5875" algn="l" rtl="0" eaLnBrk="0">
              <a:lnSpc>
                <a:spcPts val="1830"/>
              </a:lnSpc>
              <a:spcBef>
                <a:spcPts val="461"/>
              </a:spcBef>
            </a:pPr>
            <a:r>
              <a:rPr sz="1500" kern="0" spc="14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增程式新能源车用户</a:t>
            </a: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偏好提升最显著，新用户尤为关注</a:t>
            </a:r>
            <a:endParaRPr lang="Microsoft YaHei" altLang="Microsoft YaHei" sz="15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35559" algn="l" rtl="0" eaLnBrk="0">
              <a:lnSpc>
                <a:spcPct val="112000"/>
              </a:lnSpc>
              <a:spcBef>
                <a:spcPts val="271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面对不同能源类型的新能源车，潜在用户选择纯电动和增程式车型的比例，相比2022年均有所上涨，但增程式增长更为      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显著，同比上涨6.6%。</a:t>
            </a:r>
            <a:endParaRPr lang="Microsoft YaHei" altLang="Microsoft YaHei" sz="900"/>
          </a:p>
          <a:p>
            <a:pPr marL="33655" indent="8254" algn="l" rtl="0" eaLnBrk="0">
              <a:lnSpc>
                <a:spcPct val="116000"/>
              </a:lnSpc>
              <a:spcBef>
                <a:spcPts val="750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已购新能源车用户中，对纯电动车型有着压倒性的偏爱，不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过相较2022年热度有所微降，而增程式则获得了5.9%的份额   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提升。新购新能源车的用户对增程式车型的偏好提升更为显著</a:t>
            </a:r>
            <a:r>
              <a:rPr sz="900" kern="0" spc="-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，占比较2022年提升了7.4%</a:t>
            </a:r>
            <a:r>
              <a:rPr sz="9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。随着更多增程式产品的推出，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用户有了更多选择，同时没有里程焦虑也令传统燃油车用户更容易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接受。</a:t>
            </a:r>
            <a:endParaRPr lang="Microsoft YaHei" altLang="Microsoft YaHei" sz="9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marL="37465" algn="l" rtl="0" eaLnBrk="0">
              <a:lnSpc>
                <a:spcPct val="92000"/>
              </a:lnSpc>
              <a:spcBef>
                <a:spcPts val="7"/>
              </a:spcBef>
            </a:pPr>
            <a:r>
              <a:rPr sz="1300" kern="0" spc="14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潜在用户-新能源车能源类型偏</a:t>
            </a:r>
            <a:r>
              <a:rPr sz="1300" kern="0" spc="13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</a:t>
            </a:r>
            <a:endParaRPr lang="Microsoft YaHei" altLang="Microsoft YaHei" sz="1300"/>
          </a:p>
        </p:txBody>
      </p:sp>
      <p:graphicFrame>
        <p:nvGraphicFramePr>
          <p:cNvPr id="860" name="table 860"/>
          <p:cNvGraphicFramePr>
            <a:graphicFrameLocks noGrp="1"/>
          </p:cNvGraphicFramePr>
          <p:nvPr/>
        </p:nvGraphicFramePr>
        <p:xfrm>
          <a:off x="967724" y="3434232"/>
          <a:ext cx="5498465" cy="313690"/>
        </p:xfrm>
        <a:graphic>
          <a:graphicData uri="http://schemas.openxmlformats.org/drawingml/2006/table">
            <a:tbl>
              <a:tblPr/>
              <a:tblGrid>
                <a:gridCol w="1574165"/>
                <a:gridCol w="2459989"/>
                <a:gridCol w="1464310"/>
              </a:tblGrid>
              <a:tr h="3136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241934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41.2%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994410" algn="l" rtl="0" eaLnBrk="0">
                        <a:lnSpc>
                          <a:spcPct val="93000"/>
                        </a:lnSpc>
                        <a:spcBef>
                          <a:spcPts val="4"/>
                        </a:spcBef>
                      </a:pPr>
                      <a:r>
                        <a:rPr sz="1000" kern="0" spc="100">
                          <a:ln w="4318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纯电动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1042669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43.5%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62" name="table 862"/>
          <p:cNvGraphicFramePr>
            <a:graphicFrameLocks noGrp="1"/>
          </p:cNvGraphicFramePr>
          <p:nvPr/>
        </p:nvGraphicFramePr>
        <p:xfrm>
          <a:off x="1866262" y="8813570"/>
          <a:ext cx="4093209" cy="313689"/>
        </p:xfrm>
        <a:graphic>
          <a:graphicData uri="http://schemas.openxmlformats.org/drawingml/2006/table">
            <a:tbl>
              <a:tblPr/>
              <a:tblGrid>
                <a:gridCol w="1220469"/>
                <a:gridCol w="1506855"/>
                <a:gridCol w="1365885"/>
              </a:tblGrid>
              <a:tr h="3136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427355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11.8%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46926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000" kern="0" spc="100">
                          <a:ln w="4318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增程式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615315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19.2%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64" name="table 864"/>
          <p:cNvGraphicFramePr>
            <a:graphicFrameLocks noGrp="1"/>
          </p:cNvGraphicFramePr>
          <p:nvPr/>
        </p:nvGraphicFramePr>
        <p:xfrm>
          <a:off x="1876435" y="4281954"/>
          <a:ext cx="3921125" cy="313690"/>
        </p:xfrm>
        <a:graphic>
          <a:graphicData uri="http://schemas.openxmlformats.org/drawingml/2006/table">
            <a:tbl>
              <a:tblPr/>
              <a:tblGrid>
                <a:gridCol w="1200785"/>
                <a:gridCol w="1478280"/>
                <a:gridCol w="1242060"/>
              </a:tblGrid>
              <a:tr h="3136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414019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11.6%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464819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000" kern="0" spc="100">
                          <a:ln w="4318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增程式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591184" algn="l" rtl="0" eaLnBrk="0">
                        <a:lnSpc>
                          <a:spcPct val="88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18.2%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66" name="table 866"/>
          <p:cNvGraphicFramePr>
            <a:graphicFrameLocks noGrp="1"/>
          </p:cNvGraphicFramePr>
          <p:nvPr/>
        </p:nvGraphicFramePr>
        <p:xfrm>
          <a:off x="1876435" y="6581250"/>
          <a:ext cx="3921125" cy="313690"/>
        </p:xfrm>
        <a:graphic>
          <a:graphicData uri="http://schemas.openxmlformats.org/drawingml/2006/table">
            <a:tbl>
              <a:tblPr/>
              <a:tblGrid>
                <a:gridCol w="1219835"/>
                <a:gridCol w="1443989"/>
                <a:gridCol w="1257300"/>
              </a:tblGrid>
              <a:tr h="3136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426719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10.9%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455930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1000" kern="0" spc="100">
                          <a:ln w="4318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增程式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565150" algn="l" rtl="0" eaLnBrk="0">
                        <a:lnSpc>
                          <a:spcPct val="88000"/>
                        </a:lnSpc>
                        <a:spcBef>
                          <a:spcPts val="6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16.8%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AAD4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68" name="textbox 868"/>
          <p:cNvSpPr/>
          <p:nvPr/>
        </p:nvSpPr>
        <p:spPr>
          <a:xfrm>
            <a:off x="1327896" y="7759090"/>
            <a:ext cx="1826260" cy="511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23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12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</a:t>
            </a:r>
            <a:endParaRPr lang="Microsoft YaHei" altLang="Microsoft YaHei" sz="12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algn="l" rtl="0" eaLnBrk="0">
              <a:lnSpc>
                <a:spcPct val="758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37.6%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endParaRPr lang="Microsoft YaHei" altLang="Microsoft YaHei" sz="900"/>
          </a:p>
        </p:txBody>
      </p:sp>
      <p:sp>
        <p:nvSpPr>
          <p:cNvPr id="870" name="path"/>
          <p:cNvSpPr/>
          <p:nvPr/>
        </p:nvSpPr>
        <p:spPr>
          <a:xfrm>
            <a:off x="1779977" y="8008273"/>
            <a:ext cx="1353600" cy="222827"/>
          </a:xfrm>
          <a:custGeom>
            <a:rect l="0" t="0" r="0" b="0"/>
            <a:pathLst>
              <a:path w="2131" h="350">
                <a:moveTo>
                  <a:pt x="0" y="175"/>
                </a:moveTo>
                <a:moveTo>
                  <a:pt x="0" y="175"/>
                </a:moveTo>
                <a:cubicBezTo>
                  <a:pt x="0" y="78"/>
                  <a:pt x="78" y="0"/>
                  <a:pt x="175" y="0"/>
                </a:cubicBezTo>
                <a:lnTo>
                  <a:pt x="1956" y="0"/>
                </a:lnTo>
                <a:cubicBezTo>
                  <a:pt x="2053" y="0"/>
                  <a:pt x="2131" y="78"/>
                  <a:pt x="2131" y="175"/>
                </a:cubicBezTo>
                <a:lnTo>
                  <a:pt x="2131" y="175"/>
                </a:lnTo>
                <a:cubicBezTo>
                  <a:pt x="2131" y="272"/>
                  <a:pt x="2053" y="350"/>
                  <a:pt x="1956" y="350"/>
                </a:cubicBezTo>
                <a:lnTo>
                  <a:pt x="175" y="350"/>
                </a:lnTo>
                <a:cubicBezTo>
                  <a:pt x="78" y="350"/>
                  <a:pt x="0" y="272"/>
                  <a:pt x="0" y="175"/>
                </a:cubicBezTo>
              </a:path>
            </a:pathLst>
          </a:cu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2" name="textbox 872"/>
          <p:cNvSpPr/>
          <p:nvPr/>
        </p:nvSpPr>
        <p:spPr>
          <a:xfrm>
            <a:off x="700804" y="7251200"/>
            <a:ext cx="3942079" cy="229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01"/>
              </a:lnSpc>
            </a:pPr>
            <a:r>
              <a:rPr sz="1300" kern="0" spc="10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潜在用户（无新能源车）</a:t>
            </a:r>
            <a:r>
              <a:rPr sz="1300" kern="0" spc="37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kern="0" spc="10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-新能源车能源类型偏好</a:t>
            </a:r>
            <a:endParaRPr lang="Microsoft YaHei" altLang="Microsoft YaHei" sz="1300"/>
          </a:p>
        </p:txBody>
      </p:sp>
      <p:sp>
        <p:nvSpPr>
          <p:cNvPr id="874" name="textbox 874"/>
          <p:cNvSpPr/>
          <p:nvPr/>
        </p:nvSpPr>
        <p:spPr>
          <a:xfrm>
            <a:off x="720861" y="4992633"/>
            <a:ext cx="3942079" cy="229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01"/>
              </a:lnSpc>
            </a:pPr>
            <a:r>
              <a:rPr sz="1300" kern="0" spc="10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潜在用户（有新能源车）</a:t>
            </a:r>
            <a:r>
              <a:rPr sz="1300" kern="0" spc="37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kern="0" spc="10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-新能源车能源类型偏好</a:t>
            </a:r>
            <a:endParaRPr lang="Microsoft YaHei" altLang="Microsoft YaHei" sz="1300"/>
          </a:p>
        </p:txBody>
      </p:sp>
      <p:sp>
        <p:nvSpPr>
          <p:cNvPr id="876" name="rect"/>
          <p:cNvSpPr/>
          <p:nvPr/>
        </p:nvSpPr>
        <p:spPr>
          <a:xfrm>
            <a:off x="1082216" y="5773177"/>
            <a:ext cx="2051999" cy="222827"/>
          </a:xfrm>
          <a:prstGeom prst="rect">
            <a:avLst/>
          </a:pr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8" name="rect"/>
          <p:cNvSpPr/>
          <p:nvPr/>
        </p:nvSpPr>
        <p:spPr>
          <a:xfrm>
            <a:off x="4401416" y="5773177"/>
            <a:ext cx="2026801" cy="222829"/>
          </a:xfrm>
          <a:prstGeom prst="rect">
            <a:avLst/>
          </a:pr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0" name="rect"/>
          <p:cNvSpPr/>
          <p:nvPr/>
        </p:nvSpPr>
        <p:spPr>
          <a:xfrm>
            <a:off x="1310634" y="8414584"/>
            <a:ext cx="1821600" cy="223202"/>
          </a:xfrm>
          <a:prstGeom prst="rect">
            <a:avLst/>
          </a:pr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2" name="rect"/>
          <p:cNvSpPr/>
          <p:nvPr/>
        </p:nvSpPr>
        <p:spPr>
          <a:xfrm>
            <a:off x="1423517" y="3891164"/>
            <a:ext cx="1699201" cy="223201"/>
          </a:xfrm>
          <a:prstGeom prst="rect">
            <a:avLst/>
          </a:prstGeom>
          <a:solidFill>
            <a:srgbClr val="F08800">
              <a:alpha val="93725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4" name="rect"/>
          <p:cNvSpPr/>
          <p:nvPr/>
        </p:nvSpPr>
        <p:spPr>
          <a:xfrm>
            <a:off x="4415539" y="8414584"/>
            <a:ext cx="1623599" cy="223199"/>
          </a:xfrm>
          <a:prstGeom prst="rect">
            <a:avLst/>
          </a:pr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6" name="textbox 886"/>
          <p:cNvSpPr/>
          <p:nvPr/>
        </p:nvSpPr>
        <p:spPr>
          <a:xfrm>
            <a:off x="5780864" y="8035543"/>
            <a:ext cx="70040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35.8%</a:t>
            </a:r>
            <a:endParaRPr lang="Microsoft YaHei" altLang="Microsoft YaHei" sz="9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ct val="88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45.1%</a:t>
            </a:r>
            <a:endParaRPr lang="Microsoft YaHei" altLang="Microsoft YaHei" sz="900"/>
          </a:p>
        </p:txBody>
      </p:sp>
      <p:sp>
        <p:nvSpPr>
          <p:cNvPr id="888" name="rect"/>
          <p:cNvSpPr/>
          <p:nvPr/>
        </p:nvSpPr>
        <p:spPr>
          <a:xfrm>
            <a:off x="4402116" y="3484853"/>
            <a:ext cx="1566000" cy="222827"/>
          </a:xfrm>
          <a:prstGeom prst="rect">
            <a:avLst/>
          </a:pr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0" name="rect"/>
          <p:cNvSpPr/>
          <p:nvPr/>
        </p:nvSpPr>
        <p:spPr>
          <a:xfrm>
            <a:off x="1638100" y="3484853"/>
            <a:ext cx="1483201" cy="222828"/>
          </a:xfrm>
          <a:prstGeom prst="rect">
            <a:avLst/>
          </a:pr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2" name="rect"/>
          <p:cNvSpPr/>
          <p:nvPr/>
        </p:nvSpPr>
        <p:spPr>
          <a:xfrm>
            <a:off x="4397789" y="3891164"/>
            <a:ext cx="1396800" cy="223201"/>
          </a:xfrm>
          <a:prstGeom prst="rect">
            <a:avLst/>
          </a:pr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4" name="rect"/>
          <p:cNvSpPr/>
          <p:nvPr/>
        </p:nvSpPr>
        <p:spPr>
          <a:xfrm>
            <a:off x="4408981" y="8008273"/>
            <a:ext cx="1288801" cy="222829"/>
          </a:xfrm>
          <a:prstGeom prst="rect">
            <a:avLst/>
          </a:prstGeom>
          <a:solidFill>
            <a:srgbClr val="08387B">
              <a:alpha val="98431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6" name="textbox 896"/>
          <p:cNvSpPr/>
          <p:nvPr/>
        </p:nvSpPr>
        <p:spPr>
          <a:xfrm>
            <a:off x="718905" y="9495433"/>
            <a:ext cx="219773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10"/>
              </a:lnSpc>
            </a:pPr>
            <a:r>
              <a:rPr sz="8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数据来源：汽车之家消费调研【2022-20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23】。</a:t>
            </a:r>
            <a:endParaRPr lang="Microsoft YaHei" altLang="Microsoft YaHei" sz="800"/>
          </a:p>
        </p:txBody>
      </p:sp>
      <p:sp>
        <p:nvSpPr>
          <p:cNvPr id="898" name="rect"/>
          <p:cNvSpPr/>
          <p:nvPr/>
        </p:nvSpPr>
        <p:spPr>
          <a:xfrm>
            <a:off x="1977984" y="6179488"/>
            <a:ext cx="1152000" cy="223201"/>
          </a:xfrm>
          <a:prstGeom prst="rect">
            <a:avLst/>
          </a:pr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0" name="textbox 900"/>
          <p:cNvSpPr/>
          <p:nvPr/>
        </p:nvSpPr>
        <p:spPr>
          <a:xfrm>
            <a:off x="3546945" y="5798051"/>
            <a:ext cx="447675" cy="563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000" kern="0" spc="100">
                <a:ln w="4318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纯电动</a:t>
            </a:r>
            <a:endParaRPr lang="Microsoft YaHei" altLang="Microsoft YaHei" sz="1000"/>
          </a:p>
          <a:p>
            <a:pPr marL="70485" algn="l" rtl="0" eaLnBrk="0">
              <a:lnSpc>
                <a:spcPts val="3217"/>
              </a:lnSpc>
            </a:pPr>
            <a:r>
              <a:rPr sz="1000" kern="0" spc="90">
                <a:ln w="4318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插混</a:t>
            </a:r>
            <a:endParaRPr lang="Microsoft YaHei" altLang="Microsoft YaHei" sz="1000"/>
          </a:p>
        </p:txBody>
      </p:sp>
      <p:sp>
        <p:nvSpPr>
          <p:cNvPr id="902" name="textbox 902"/>
          <p:cNvSpPr/>
          <p:nvPr/>
        </p:nvSpPr>
        <p:spPr>
          <a:xfrm>
            <a:off x="3540645" y="8035283"/>
            <a:ext cx="447675" cy="574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35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000" kern="0" spc="100">
                <a:ln w="4318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纯电动</a:t>
            </a:r>
            <a:endParaRPr lang="Microsoft YaHei" altLang="Microsoft YaHei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83185" algn="l" rtl="0" eaLnBrk="0">
              <a:lnSpc>
                <a:spcPct val="93000"/>
              </a:lnSpc>
              <a:spcBef>
                <a:spcPts val="1"/>
              </a:spcBef>
            </a:pPr>
            <a:r>
              <a:rPr sz="1000" kern="0" spc="90">
                <a:ln w="4318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插混</a:t>
            </a:r>
            <a:endParaRPr lang="Microsoft YaHei" altLang="Microsoft YaHei" sz="1000"/>
          </a:p>
        </p:txBody>
      </p:sp>
      <p:sp>
        <p:nvSpPr>
          <p:cNvPr id="904" name="rect"/>
          <p:cNvSpPr/>
          <p:nvPr/>
        </p:nvSpPr>
        <p:spPr>
          <a:xfrm>
            <a:off x="4397091" y="6179488"/>
            <a:ext cx="968401" cy="223201"/>
          </a:xfrm>
          <a:prstGeom prst="rect">
            <a:avLst/>
          </a:pr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6" name="path"/>
          <p:cNvSpPr/>
          <p:nvPr/>
        </p:nvSpPr>
        <p:spPr>
          <a:xfrm>
            <a:off x="4424452" y="8859958"/>
            <a:ext cx="691200" cy="223200"/>
          </a:xfrm>
          <a:custGeom>
            <a:rect l="0" t="0" r="0" b="0"/>
            <a:pathLst>
              <a:path w="1088" h="351">
                <a:moveTo>
                  <a:pt x="0" y="175"/>
                </a:moveTo>
                <a:cubicBezTo>
                  <a:pt x="0" y="78"/>
                  <a:pt x="78" y="0"/>
                  <a:pt x="175" y="0"/>
                </a:cubicBezTo>
                <a:lnTo>
                  <a:pt x="912" y="0"/>
                </a:lnTo>
                <a:cubicBezTo>
                  <a:pt x="1009" y="0"/>
                  <a:pt x="1088" y="78"/>
                  <a:pt x="1088" y="175"/>
                </a:cubicBezTo>
                <a:lnTo>
                  <a:pt x="1088" y="175"/>
                </a:lnTo>
                <a:cubicBezTo>
                  <a:pt x="1088" y="272"/>
                  <a:pt x="1009" y="351"/>
                  <a:pt x="912" y="351"/>
                </a:cubicBezTo>
                <a:lnTo>
                  <a:pt x="175" y="351"/>
                </a:lnTo>
                <a:cubicBezTo>
                  <a:pt x="78" y="351"/>
                  <a:pt x="0" y="272"/>
                  <a:pt x="0" y="175"/>
                </a:cubicBezTo>
                <a:lnTo>
                  <a:pt x="0" y="175"/>
                </a:lnTo>
                <a:close/>
              </a:path>
            </a:pathLst>
          </a:cu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8" name="path"/>
          <p:cNvSpPr/>
          <p:nvPr/>
        </p:nvSpPr>
        <p:spPr>
          <a:xfrm>
            <a:off x="4395817" y="4336536"/>
            <a:ext cx="655199" cy="223199"/>
          </a:xfrm>
          <a:custGeom>
            <a:rect l="0" t="0" r="0" b="0"/>
            <a:pathLst>
              <a:path w="1031" h="351">
                <a:moveTo>
                  <a:pt x="0" y="175"/>
                </a:moveTo>
                <a:cubicBezTo>
                  <a:pt x="0" y="78"/>
                  <a:pt x="78" y="0"/>
                  <a:pt x="175" y="0"/>
                </a:cubicBezTo>
                <a:lnTo>
                  <a:pt x="856" y="0"/>
                </a:lnTo>
                <a:cubicBezTo>
                  <a:pt x="953" y="0"/>
                  <a:pt x="1031" y="78"/>
                  <a:pt x="1031" y="175"/>
                </a:cubicBezTo>
                <a:lnTo>
                  <a:pt x="1031" y="175"/>
                </a:lnTo>
                <a:cubicBezTo>
                  <a:pt x="1031" y="272"/>
                  <a:pt x="953" y="351"/>
                  <a:pt x="856" y="351"/>
                </a:cubicBezTo>
                <a:lnTo>
                  <a:pt x="175" y="351"/>
                </a:lnTo>
                <a:cubicBezTo>
                  <a:pt x="78" y="351"/>
                  <a:pt x="0" y="272"/>
                  <a:pt x="0" y="175"/>
                </a:cubicBezTo>
              </a:path>
            </a:pathLst>
          </a:cu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0" name="path"/>
          <p:cNvSpPr/>
          <p:nvPr/>
        </p:nvSpPr>
        <p:spPr>
          <a:xfrm>
            <a:off x="4406000" y="6624862"/>
            <a:ext cx="604800" cy="223199"/>
          </a:xfrm>
          <a:custGeom>
            <a:rect l="0" t="0" r="0" b="0"/>
            <a:pathLst>
              <a:path w="952" h="351">
                <a:moveTo>
                  <a:pt x="0" y="175"/>
                </a:moveTo>
                <a:cubicBezTo>
                  <a:pt x="0" y="78"/>
                  <a:pt x="78" y="0"/>
                  <a:pt x="175" y="0"/>
                </a:cubicBezTo>
                <a:lnTo>
                  <a:pt x="776" y="0"/>
                </a:lnTo>
                <a:cubicBezTo>
                  <a:pt x="873" y="0"/>
                  <a:pt x="952" y="78"/>
                  <a:pt x="952" y="175"/>
                </a:cubicBezTo>
                <a:lnTo>
                  <a:pt x="952" y="175"/>
                </a:lnTo>
                <a:cubicBezTo>
                  <a:pt x="952" y="272"/>
                  <a:pt x="873" y="351"/>
                  <a:pt x="776" y="351"/>
                </a:cubicBezTo>
                <a:lnTo>
                  <a:pt x="175" y="351"/>
                </a:lnTo>
                <a:cubicBezTo>
                  <a:pt x="78" y="351"/>
                  <a:pt x="0" y="272"/>
                  <a:pt x="0" y="175"/>
                </a:cubicBezTo>
              </a:path>
            </a:pathLst>
          </a:cu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12" name="picture 9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18665" y="2978929"/>
            <a:ext cx="6119998" cy="21600"/>
          </a:xfrm>
          <a:prstGeom prst="rect">
            <a:avLst/>
          </a:prstGeom>
        </p:spPr>
      </p:pic>
      <p:pic>
        <p:nvPicPr>
          <p:cNvPr id="914" name="picture 9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8608" y="7521523"/>
            <a:ext cx="6119998" cy="21600"/>
          </a:xfrm>
          <a:prstGeom prst="rect">
            <a:avLst/>
          </a:prstGeom>
        </p:spPr>
      </p:pic>
      <p:pic>
        <p:nvPicPr>
          <p:cNvPr id="916" name="picture 9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18665" y="5260332"/>
            <a:ext cx="6119998" cy="21599"/>
          </a:xfrm>
          <a:prstGeom prst="rect">
            <a:avLst/>
          </a:prstGeom>
        </p:spPr>
      </p:pic>
      <p:pic>
        <p:nvPicPr>
          <p:cNvPr id="918" name="picture 9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52146" y="9780127"/>
            <a:ext cx="771775" cy="138784"/>
          </a:xfrm>
          <a:prstGeom prst="rect">
            <a:avLst/>
          </a:prstGeom>
        </p:spPr>
      </p:pic>
      <p:sp>
        <p:nvSpPr>
          <p:cNvPr id="920" name="path"/>
          <p:cNvSpPr/>
          <p:nvPr/>
        </p:nvSpPr>
        <p:spPr>
          <a:xfrm>
            <a:off x="2705497" y="8859958"/>
            <a:ext cx="424800" cy="223200"/>
          </a:xfrm>
          <a:custGeom>
            <a:rect l="0" t="0" r="0" b="0"/>
            <a:pathLst>
              <a:path w="668" h="351">
                <a:moveTo>
                  <a:pt x="0" y="175"/>
                </a:moveTo>
                <a:cubicBezTo>
                  <a:pt x="0" y="78"/>
                  <a:pt x="78" y="0"/>
                  <a:pt x="175" y="0"/>
                </a:cubicBezTo>
                <a:lnTo>
                  <a:pt x="493" y="0"/>
                </a:lnTo>
                <a:cubicBezTo>
                  <a:pt x="590" y="0"/>
                  <a:pt x="668" y="78"/>
                  <a:pt x="668" y="175"/>
                </a:cubicBezTo>
                <a:lnTo>
                  <a:pt x="668" y="175"/>
                </a:lnTo>
                <a:cubicBezTo>
                  <a:pt x="668" y="272"/>
                  <a:pt x="590" y="351"/>
                  <a:pt x="493" y="351"/>
                </a:cubicBezTo>
                <a:lnTo>
                  <a:pt x="175" y="351"/>
                </a:lnTo>
                <a:cubicBezTo>
                  <a:pt x="78" y="351"/>
                  <a:pt x="0" y="272"/>
                  <a:pt x="0" y="175"/>
                </a:cubicBezTo>
                <a:lnTo>
                  <a:pt x="0" y="175"/>
                </a:lnTo>
                <a:close/>
              </a:path>
            </a:pathLst>
          </a:cu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2" name="path"/>
          <p:cNvSpPr/>
          <p:nvPr/>
        </p:nvSpPr>
        <p:spPr>
          <a:xfrm>
            <a:off x="2709524" y="4336536"/>
            <a:ext cx="417600" cy="223199"/>
          </a:xfrm>
          <a:custGeom>
            <a:rect l="0" t="0" r="0" b="0"/>
            <a:pathLst>
              <a:path w="657" h="351">
                <a:moveTo>
                  <a:pt x="0" y="175"/>
                </a:moveTo>
                <a:cubicBezTo>
                  <a:pt x="0" y="78"/>
                  <a:pt x="78" y="0"/>
                  <a:pt x="175" y="0"/>
                </a:cubicBezTo>
                <a:lnTo>
                  <a:pt x="481" y="0"/>
                </a:lnTo>
                <a:cubicBezTo>
                  <a:pt x="578" y="0"/>
                  <a:pt x="657" y="78"/>
                  <a:pt x="657" y="175"/>
                </a:cubicBezTo>
                <a:lnTo>
                  <a:pt x="657" y="175"/>
                </a:lnTo>
                <a:cubicBezTo>
                  <a:pt x="657" y="272"/>
                  <a:pt x="578" y="351"/>
                  <a:pt x="481" y="351"/>
                </a:cubicBezTo>
                <a:lnTo>
                  <a:pt x="175" y="351"/>
                </a:lnTo>
                <a:cubicBezTo>
                  <a:pt x="78" y="351"/>
                  <a:pt x="0" y="272"/>
                  <a:pt x="0" y="175"/>
                </a:cubicBezTo>
              </a:path>
            </a:pathLst>
          </a:cu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4" name="path"/>
          <p:cNvSpPr/>
          <p:nvPr/>
        </p:nvSpPr>
        <p:spPr>
          <a:xfrm>
            <a:off x="2730590" y="6624862"/>
            <a:ext cx="395999" cy="223199"/>
          </a:xfrm>
          <a:custGeom>
            <a:rect l="0" t="0" r="0" b="0"/>
            <a:pathLst>
              <a:path w="623" h="351">
                <a:moveTo>
                  <a:pt x="0" y="175"/>
                </a:moveTo>
                <a:cubicBezTo>
                  <a:pt x="0" y="78"/>
                  <a:pt x="78" y="0"/>
                  <a:pt x="175" y="0"/>
                </a:cubicBezTo>
                <a:lnTo>
                  <a:pt x="447" y="0"/>
                </a:lnTo>
                <a:cubicBezTo>
                  <a:pt x="544" y="0"/>
                  <a:pt x="623" y="78"/>
                  <a:pt x="623" y="175"/>
                </a:cubicBezTo>
                <a:lnTo>
                  <a:pt x="623" y="175"/>
                </a:lnTo>
                <a:cubicBezTo>
                  <a:pt x="623" y="272"/>
                  <a:pt x="544" y="351"/>
                  <a:pt x="447" y="351"/>
                </a:cubicBezTo>
                <a:lnTo>
                  <a:pt x="175" y="351"/>
                </a:lnTo>
                <a:cubicBezTo>
                  <a:pt x="78" y="351"/>
                  <a:pt x="0" y="272"/>
                  <a:pt x="0" y="175"/>
                </a:cubicBezTo>
              </a:path>
            </a:pathLst>
          </a:cu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6" name="textbox 926"/>
          <p:cNvSpPr/>
          <p:nvPr/>
        </p:nvSpPr>
        <p:spPr>
          <a:xfrm>
            <a:off x="4384980" y="3235857"/>
            <a:ext cx="41275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endParaRPr lang="Microsoft YaHei" altLang="Microsoft YaHei" sz="1200"/>
          </a:p>
        </p:txBody>
      </p:sp>
      <p:sp>
        <p:nvSpPr>
          <p:cNvPr id="928" name="textbox 928"/>
          <p:cNvSpPr/>
          <p:nvPr/>
        </p:nvSpPr>
        <p:spPr>
          <a:xfrm>
            <a:off x="4413615" y="7759090"/>
            <a:ext cx="41275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2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endParaRPr lang="Microsoft YaHei" altLang="Microsoft YaHei" sz="1200"/>
          </a:p>
        </p:txBody>
      </p:sp>
      <p:sp>
        <p:nvSpPr>
          <p:cNvPr id="930" name="textbox 930"/>
          <p:cNvSpPr/>
          <p:nvPr/>
        </p:nvSpPr>
        <p:spPr>
          <a:xfrm>
            <a:off x="4395165" y="5524906"/>
            <a:ext cx="41275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2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endParaRPr lang="Microsoft YaHei" altLang="Microsoft YaHei" sz="1200"/>
          </a:p>
        </p:txBody>
      </p:sp>
      <p:sp>
        <p:nvSpPr>
          <p:cNvPr id="932" name="textbox 932"/>
          <p:cNvSpPr/>
          <p:nvPr/>
        </p:nvSpPr>
        <p:spPr>
          <a:xfrm>
            <a:off x="2724903" y="3235857"/>
            <a:ext cx="41148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</a:t>
            </a:r>
            <a:endParaRPr lang="Microsoft YaHei" altLang="Microsoft YaHei" sz="1200"/>
          </a:p>
        </p:txBody>
      </p:sp>
      <p:sp>
        <p:nvSpPr>
          <p:cNvPr id="934" name="textbox 934"/>
          <p:cNvSpPr/>
          <p:nvPr/>
        </p:nvSpPr>
        <p:spPr>
          <a:xfrm>
            <a:off x="2744270" y="5524906"/>
            <a:ext cx="41148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2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</a:t>
            </a:r>
            <a:endParaRPr lang="Microsoft YaHei" altLang="Microsoft YaHei" sz="1200"/>
          </a:p>
        </p:txBody>
      </p:sp>
      <p:sp>
        <p:nvSpPr>
          <p:cNvPr id="936" name="textbox 936"/>
          <p:cNvSpPr/>
          <p:nvPr/>
        </p:nvSpPr>
        <p:spPr>
          <a:xfrm>
            <a:off x="6067969" y="4354474"/>
            <a:ext cx="377825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4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100" kern="0" spc="5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6.6%</a:t>
            </a:r>
            <a:endParaRPr lang="Microsoft YaHei" altLang="Microsoft YaHei" sz="1100"/>
          </a:p>
        </p:txBody>
      </p:sp>
      <p:sp>
        <p:nvSpPr>
          <p:cNvPr id="938" name="textbox 938"/>
          <p:cNvSpPr/>
          <p:nvPr/>
        </p:nvSpPr>
        <p:spPr>
          <a:xfrm>
            <a:off x="6086559" y="6677049"/>
            <a:ext cx="377825" cy="175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9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100" kern="0" spc="5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5.9%</a:t>
            </a:r>
            <a:endParaRPr lang="Microsoft YaHei" altLang="Microsoft YaHei" sz="1100"/>
          </a:p>
        </p:txBody>
      </p:sp>
      <p:sp>
        <p:nvSpPr>
          <p:cNvPr id="940" name="textbox 940"/>
          <p:cNvSpPr/>
          <p:nvPr/>
        </p:nvSpPr>
        <p:spPr>
          <a:xfrm>
            <a:off x="6660188" y="3516273"/>
            <a:ext cx="375920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4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100" kern="0" spc="5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2.3%</a:t>
            </a:r>
            <a:endParaRPr lang="Microsoft YaHei" altLang="Microsoft YaHei" sz="1100"/>
          </a:p>
        </p:txBody>
      </p:sp>
      <p:sp>
        <p:nvSpPr>
          <p:cNvPr id="942" name="textbox 942"/>
          <p:cNvSpPr/>
          <p:nvPr/>
        </p:nvSpPr>
        <p:spPr>
          <a:xfrm>
            <a:off x="6236836" y="8877706"/>
            <a:ext cx="375284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3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100" kern="0" spc="4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7.4%</a:t>
            </a:r>
            <a:endParaRPr lang="Microsoft YaHei" altLang="Microsoft YaHei" sz="1100"/>
          </a:p>
        </p:txBody>
      </p:sp>
      <p:sp>
        <p:nvSpPr>
          <p:cNvPr id="944" name="textbox 944"/>
          <p:cNvSpPr/>
          <p:nvPr/>
        </p:nvSpPr>
        <p:spPr>
          <a:xfrm>
            <a:off x="3593723" y="3917845"/>
            <a:ext cx="304800" cy="168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8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000" kern="0" spc="90">
                <a:ln w="4318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插混</a:t>
            </a:r>
            <a:endParaRPr lang="Microsoft YaHei" altLang="Microsoft YaHei" sz="1000"/>
          </a:p>
        </p:txBody>
      </p:sp>
      <p:sp>
        <p:nvSpPr>
          <p:cNvPr id="946" name="textbox 946"/>
          <p:cNvSpPr/>
          <p:nvPr/>
        </p:nvSpPr>
        <p:spPr>
          <a:xfrm>
            <a:off x="5873313" y="3908551"/>
            <a:ext cx="37909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38.8%</a:t>
            </a:r>
            <a:endParaRPr lang="Microsoft YaHei" altLang="Microsoft YaHei" sz="900"/>
          </a:p>
        </p:txBody>
      </p:sp>
      <p:sp>
        <p:nvSpPr>
          <p:cNvPr id="948" name="textbox 948"/>
          <p:cNvSpPr/>
          <p:nvPr/>
        </p:nvSpPr>
        <p:spPr>
          <a:xfrm>
            <a:off x="971615" y="3929887"/>
            <a:ext cx="37655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6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47.2%</a:t>
            </a:r>
            <a:endParaRPr lang="Microsoft YaHei" altLang="Microsoft YaHei" sz="900"/>
          </a:p>
        </p:txBody>
      </p:sp>
      <p:sp>
        <p:nvSpPr>
          <p:cNvPr id="950" name="textbox 950"/>
          <p:cNvSpPr/>
          <p:nvPr/>
        </p:nvSpPr>
        <p:spPr>
          <a:xfrm>
            <a:off x="6507179" y="5801359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56.3%</a:t>
            </a:r>
            <a:endParaRPr lang="Microsoft YaHei" altLang="Microsoft YaHei" sz="900"/>
          </a:p>
        </p:txBody>
      </p:sp>
      <p:sp>
        <p:nvSpPr>
          <p:cNvPr id="952" name="textbox 952"/>
          <p:cNvSpPr/>
          <p:nvPr/>
        </p:nvSpPr>
        <p:spPr>
          <a:xfrm>
            <a:off x="849575" y="8443976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50.6%</a:t>
            </a:r>
            <a:endParaRPr lang="Microsoft YaHei" altLang="Microsoft YaHei" sz="900"/>
          </a:p>
        </p:txBody>
      </p:sp>
      <p:sp>
        <p:nvSpPr>
          <p:cNvPr id="954" name="textbox 954"/>
          <p:cNvSpPr/>
          <p:nvPr/>
        </p:nvSpPr>
        <p:spPr>
          <a:xfrm>
            <a:off x="617366" y="5810503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57.0%</a:t>
            </a:r>
            <a:endParaRPr lang="Microsoft YaHei" altLang="Microsoft YaHei" sz="900"/>
          </a:p>
        </p:txBody>
      </p:sp>
      <p:sp>
        <p:nvSpPr>
          <p:cNvPr id="956" name="textbox 956"/>
          <p:cNvSpPr/>
          <p:nvPr/>
        </p:nvSpPr>
        <p:spPr>
          <a:xfrm>
            <a:off x="5445954" y="6206743"/>
            <a:ext cx="37465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26.9%</a:t>
            </a:r>
            <a:endParaRPr lang="Microsoft YaHei" altLang="Microsoft YaHei" sz="900"/>
          </a:p>
        </p:txBody>
      </p:sp>
      <p:sp>
        <p:nvSpPr>
          <p:cNvPr id="958" name="textbox 958"/>
          <p:cNvSpPr/>
          <p:nvPr/>
        </p:nvSpPr>
        <p:spPr>
          <a:xfrm>
            <a:off x="1530175" y="6218935"/>
            <a:ext cx="37401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32.0%</a:t>
            </a:r>
            <a:endParaRPr lang="Microsoft YaHei" altLang="Microsoft YaHei" sz="900"/>
          </a:p>
        </p:txBody>
      </p:sp>
      <p:pic>
        <p:nvPicPr>
          <p:cNvPr id="960" name="picture 96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872684" y="4317331"/>
            <a:ext cx="133350" cy="229714"/>
          </a:xfrm>
          <a:prstGeom prst="rect">
            <a:avLst/>
          </a:prstGeom>
        </p:spPr>
      </p:pic>
      <p:pic>
        <p:nvPicPr>
          <p:cNvPr id="962" name="picture 96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493145" y="3474860"/>
            <a:ext cx="133349" cy="229714"/>
          </a:xfrm>
          <a:prstGeom prst="rect">
            <a:avLst/>
          </a:prstGeom>
        </p:spPr>
      </p:pic>
      <p:pic>
        <p:nvPicPr>
          <p:cNvPr id="964" name="picture 96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895959" y="6621605"/>
            <a:ext cx="133350" cy="229713"/>
          </a:xfrm>
          <a:prstGeom prst="rect">
            <a:avLst/>
          </a:prstGeom>
        </p:spPr>
      </p:pic>
      <p:pic>
        <p:nvPicPr>
          <p:cNvPr id="966" name="picture 96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6028204" y="8821508"/>
            <a:ext cx="133350" cy="229713"/>
          </a:xfrm>
          <a:prstGeom prst="rect">
            <a:avLst/>
          </a:prstGeom>
        </p:spPr>
      </p:pic>
      <p:sp>
        <p:nvSpPr>
          <p:cNvPr id="968" name="textbox 968"/>
          <p:cNvSpPr/>
          <p:nvPr/>
        </p:nvSpPr>
        <p:spPr>
          <a:xfrm>
            <a:off x="6648800" y="9778237"/>
            <a:ext cx="188595" cy="183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2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200" kern="0" spc="-7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200" kern="0" spc="-7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70" name="picture 9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sp>
        <p:nvSpPr>
          <p:cNvPr id="972" name="rect"/>
          <p:cNvSpPr/>
          <p:nvPr/>
        </p:nvSpPr>
        <p:spPr>
          <a:xfrm>
            <a:off x="701513" y="1154733"/>
            <a:ext cx="6220049" cy="884328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74" name="picture 9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47297" y="7793376"/>
            <a:ext cx="5125486" cy="878183"/>
          </a:xfrm>
          <a:prstGeom prst="rect">
            <a:avLst/>
          </a:prstGeom>
        </p:spPr>
      </p:pic>
      <p:pic>
        <p:nvPicPr>
          <p:cNvPr id="976" name="picture 9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48450" y="5568233"/>
            <a:ext cx="5124332" cy="878286"/>
          </a:xfrm>
          <a:prstGeom prst="rect">
            <a:avLst/>
          </a:prstGeom>
        </p:spPr>
      </p:pic>
      <p:graphicFrame>
        <p:nvGraphicFramePr>
          <p:cNvPr id="978" name="table 978"/>
          <p:cNvGraphicFramePr>
            <a:graphicFrameLocks noGrp="1"/>
          </p:cNvGraphicFramePr>
          <p:nvPr/>
        </p:nvGraphicFramePr>
        <p:xfrm>
          <a:off x="1117942" y="5529195"/>
          <a:ext cx="5701029" cy="3155314"/>
        </p:xfrm>
        <a:graphic>
          <a:graphicData uri="http://schemas.openxmlformats.org/drawingml/2006/table">
            <a:tbl>
              <a:tblPr/>
              <a:tblGrid>
                <a:gridCol w="5205729"/>
                <a:gridCol w="495300"/>
              </a:tblGrid>
              <a:tr h="31553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45"/>
                        </a:lnSpc>
                      </a:pPr>
                      <a:endParaRPr lang="Arial" altLang="Arial" sz="100"/>
                    </a:p>
                    <a:p>
                      <a:pPr marL="4645659" indent="205104" algn="l" rtl="0" eaLnBrk="0">
                        <a:lnSpc>
                          <a:spcPct val="99000"/>
                        </a:lnSpc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3.3%</a:t>
                      </a:r>
                      <a:r>
                        <a:rPr sz="9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8.3%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200"/>
                    </a:p>
                    <a:p>
                      <a:pPr marL="3748404" algn="l" rtl="0" eaLnBrk="0">
                        <a:lnSpc>
                          <a:spcPct val="88000"/>
                        </a:lnSpc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22.2%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1100" kern="0" spc="50">
                          <a:solidFill>
                            <a:srgbClr val="CF282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88.4%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0000"/>
                        </a:lnSpc>
                        <a:spcBef>
                          <a:spcPts val="336"/>
                        </a:spcBef>
                      </a:pPr>
                      <a:r>
                        <a:rPr sz="1100" kern="0" spc="50">
                          <a:solidFill>
                            <a:srgbClr val="CF282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68.6%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1100" kern="0" spc="50">
                          <a:solidFill>
                            <a:srgbClr val="CF282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64.6%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80" name="textbox 980"/>
          <p:cNvSpPr/>
          <p:nvPr/>
        </p:nvSpPr>
        <p:spPr>
          <a:xfrm>
            <a:off x="699237" y="1218082"/>
            <a:ext cx="6099175" cy="1594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用户越年轻，越发偏爱新势力品牌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0480" algn="l" rtl="0" eaLnBrk="0">
              <a:lnSpc>
                <a:spcPct val="112000"/>
              </a:lnSpc>
              <a:spcBef>
                <a:spcPts val="281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在考虑购买新能源车的意向用户中，超七成用户考虑购买新势力品牌车型。分年龄区间来看，</a:t>
            </a:r>
            <a:r>
              <a:rPr sz="900" kern="0" spc="2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越年轻的用户考虑新势力品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牌的占比越高， 其中35岁以下青年用户中近九成偏爱新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势力，同时也是考虑新势力二手车占比最高的群体。</a:t>
            </a:r>
            <a:endParaRPr lang="Microsoft YaHei" altLang="Microsoft YaHei" sz="900"/>
          </a:p>
          <a:p>
            <a:pPr marL="32384" indent="4444" algn="l" rtl="0" eaLnBrk="0">
              <a:lnSpc>
                <a:spcPct val="112000"/>
              </a:lnSpc>
              <a:spcBef>
                <a:spcPts val="773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中年用户由于更多看重服务，因此对服务权益变化从而影响二手车售卖也最为担心。年长用户对新势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力品牌的抗拒相对更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为显著，超10%的用户表示从未考虑新势力品牌。</a:t>
            </a:r>
            <a:endParaRPr lang="Microsoft YaHei" altLang="Microsoft YaHei" sz="9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33019" algn="l" rtl="0" eaLnBrk="0">
              <a:lnSpc>
                <a:spcPct val="92000"/>
              </a:lnSpc>
              <a:spcBef>
                <a:spcPts val="2"/>
              </a:spcBef>
            </a:pPr>
            <a:r>
              <a:rPr sz="1300" kern="0" spc="14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新能源潜在用户-选择新势力</a:t>
            </a:r>
            <a:r>
              <a:rPr sz="1300" kern="0" spc="13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品牌的因素</a:t>
            </a:r>
            <a:endParaRPr lang="Microsoft YaHei" altLang="Microsoft YaHei" sz="13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5084063" y="4437888"/>
            <a:ext cx="1188720" cy="877823"/>
            <a:chExt cx="1188720" cy="877823"/>
          </a:xfrm>
        </p:grpSpPr>
        <p:pic>
          <p:nvPicPr>
            <p:cNvPr id="982" name="picture 98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188720" cy="877823"/>
            </a:xfrm>
            <a:prstGeom prst="rect">
              <a:avLst/>
            </a:prstGeom>
          </p:spPr>
        </p:pic>
        <p:sp>
          <p:nvSpPr>
            <p:cNvPr id="984" name="textbox 984"/>
            <p:cNvSpPr/>
            <p:nvPr/>
          </p:nvSpPr>
          <p:spPr>
            <a:xfrm>
              <a:off x="-12700" y="-12700"/>
              <a:ext cx="1214755" cy="9296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256540" algn="l" rtl="0" eaLnBrk="0">
                <a:lnSpc>
                  <a:spcPct val="88000"/>
                </a:lnSpc>
                <a:spcBef>
                  <a:spcPts val="3"/>
                </a:spcBef>
              </a:pP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16.0%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7.3%</a:t>
              </a:r>
              <a:endParaRPr lang="Microsoft YaHei" altLang="Microsoft YaHei" sz="900"/>
            </a:p>
          </p:txBody>
        </p:sp>
      </p:grpSp>
      <p:pic>
        <p:nvPicPr>
          <p:cNvPr id="986" name="picture 98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42875" y="4437888"/>
            <a:ext cx="3941188" cy="877823"/>
          </a:xfrm>
          <a:prstGeom prst="rect">
            <a:avLst/>
          </a:prstGeom>
        </p:spPr>
      </p:pic>
      <p:graphicFrame>
        <p:nvGraphicFramePr>
          <p:cNvPr id="988" name="table 988"/>
          <p:cNvGraphicFramePr>
            <a:graphicFrameLocks noGrp="1"/>
          </p:cNvGraphicFramePr>
          <p:nvPr/>
        </p:nvGraphicFramePr>
        <p:xfrm>
          <a:off x="1122362" y="3406302"/>
          <a:ext cx="3971925" cy="1927859"/>
        </p:xfrm>
        <a:graphic>
          <a:graphicData uri="http://schemas.openxmlformats.org/drawingml/2006/table">
            <a:tbl>
              <a:tblPr/>
              <a:tblGrid>
                <a:gridCol w="3971925"/>
              </a:tblGrid>
              <a:tr h="10312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998219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ED7D3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考虑购买新势力品牌车型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68000"/>
                        </a:lnSpc>
                      </a:pPr>
                      <a:endParaRPr lang="Arial" altLang="Arial" sz="1000"/>
                    </a:p>
                    <a:p>
                      <a:pPr marL="260350" algn="l" rtl="0" eaLnBrk="0">
                        <a:lnSpc>
                          <a:spcPts val="1263"/>
                        </a:lnSpc>
                        <a:spcBef>
                          <a:spcPts val="301"/>
                        </a:spcBef>
                      </a:pPr>
                      <a:r>
                        <a:rPr sz="10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注重产品智能化水平</a:t>
                      </a:r>
                      <a:r>
                        <a:rPr sz="10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</a:t>
                      </a:r>
                      <a:r>
                        <a:rPr sz="10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0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注重品牌服务</a:t>
                      </a:r>
                      <a:r>
                        <a:rPr sz="10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体验</a:t>
                      </a:r>
                      <a:r>
                        <a:rPr sz="1000" kern="0" spc="18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0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考虑购买二手车</a:t>
                      </a:r>
                      <a:endParaRPr lang="Microsoft YaHei" altLang="Microsoft YaHei" sz="1000"/>
                    </a:p>
                    <a:p>
                      <a:pPr marL="3293745" algn="l" rtl="0" eaLnBrk="0">
                        <a:lnSpc>
                          <a:spcPct val="87000"/>
                        </a:lnSpc>
                        <a:spcBef>
                          <a:spcPts val="10"/>
                        </a:spcBef>
                      </a:pPr>
                      <a:r>
                        <a:rPr sz="10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价格更合适</a:t>
                      </a:r>
                      <a:endParaRPr lang="Microsoft YaHei" altLang="Microsoft YaHei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96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734694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34.5%</a:t>
                      </a:r>
                      <a:r>
                        <a:rPr sz="9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               </a:t>
                      </a:r>
                      <a:r>
                        <a:rPr sz="9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33.0%</a:t>
                      </a:r>
                      <a:r>
                        <a:rPr sz="9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</a:t>
                      </a:r>
                      <a:r>
                        <a:rPr sz="9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</a:t>
                      </a: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.2%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90" name="picture 99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147297" y="6690359"/>
            <a:ext cx="5125486" cy="878342"/>
          </a:xfrm>
          <a:prstGeom prst="rect">
            <a:avLst/>
          </a:prstGeom>
        </p:spPr>
      </p:pic>
      <p:graphicFrame>
        <p:nvGraphicFramePr>
          <p:cNvPr id="992" name="table 992"/>
          <p:cNvGraphicFramePr>
            <a:graphicFrameLocks noGrp="1"/>
          </p:cNvGraphicFramePr>
          <p:nvPr/>
        </p:nvGraphicFramePr>
        <p:xfrm>
          <a:off x="1117942" y="6675297"/>
          <a:ext cx="5056505" cy="920114"/>
        </p:xfrm>
        <a:graphic>
          <a:graphicData uri="http://schemas.openxmlformats.org/drawingml/2006/table">
            <a:tbl>
              <a:tblPr/>
              <a:tblGrid>
                <a:gridCol w="3755390"/>
                <a:gridCol w="770890"/>
                <a:gridCol w="530225"/>
              </a:tblGrid>
              <a:tr h="9201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70"/>
                        </a:lnSpc>
                      </a:pPr>
                      <a:endParaRPr lang="Arial" altLang="Arial" sz="100"/>
                    </a:p>
                    <a:p>
                      <a:pPr marL="187325" algn="l" rtl="0" eaLnBrk="0">
                        <a:lnSpc>
                          <a:spcPct val="88000"/>
                        </a:lnSpc>
                      </a:pPr>
                      <a:r>
                        <a:rPr sz="9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21.6%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7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88000"/>
                        </a:lnSpc>
                      </a:pPr>
                      <a:r>
                        <a:rPr sz="9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9.8%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994" name="table 994"/>
          <p:cNvGraphicFramePr>
            <a:graphicFrameLocks noGrp="1"/>
          </p:cNvGraphicFramePr>
          <p:nvPr/>
        </p:nvGraphicFramePr>
        <p:xfrm>
          <a:off x="1121207" y="5529195"/>
          <a:ext cx="4572634" cy="925829"/>
        </p:xfrm>
        <a:graphic>
          <a:graphicData uri="http://schemas.openxmlformats.org/drawingml/2006/table">
            <a:tbl>
              <a:tblPr/>
              <a:tblGrid>
                <a:gridCol w="4572634"/>
              </a:tblGrid>
              <a:tr h="9131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45"/>
                        </a:lnSpc>
                      </a:pPr>
                      <a:endParaRPr lang="Arial" altLang="Arial" sz="100"/>
                    </a:p>
                    <a:p>
                      <a:pPr marL="872489" algn="l" rtl="0" eaLnBrk="0">
                        <a:lnSpc>
                          <a:spcPct val="88000"/>
                        </a:lnSpc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39.7%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96" name="table 996"/>
          <p:cNvGraphicFramePr>
            <a:graphicFrameLocks noGrp="1"/>
          </p:cNvGraphicFramePr>
          <p:nvPr/>
        </p:nvGraphicFramePr>
        <p:xfrm>
          <a:off x="1117942" y="6675297"/>
          <a:ext cx="3568064" cy="920114"/>
        </p:xfrm>
        <a:graphic>
          <a:graphicData uri="http://schemas.openxmlformats.org/drawingml/2006/table">
            <a:tbl>
              <a:tblPr/>
              <a:tblGrid>
                <a:gridCol w="3568064"/>
              </a:tblGrid>
              <a:tr h="9074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70"/>
                        </a:lnSpc>
                      </a:pPr>
                      <a:endParaRPr lang="Arial" altLang="Arial" sz="100"/>
                    </a:p>
                    <a:p>
                      <a:pPr marL="644525" algn="l" rtl="0" eaLnBrk="0">
                        <a:lnSpc>
                          <a:spcPct val="88000"/>
                        </a:lnSpc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30.7%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98" name="textbox 998"/>
          <p:cNvSpPr/>
          <p:nvPr/>
        </p:nvSpPr>
        <p:spPr>
          <a:xfrm>
            <a:off x="4334971" y="8172704"/>
            <a:ext cx="20192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3%</a:t>
            </a:r>
            <a:endParaRPr lang="Microsoft YaHei" altLang="Microsoft YaHei" sz="900"/>
          </a:p>
        </p:txBody>
      </p:sp>
      <p:graphicFrame>
        <p:nvGraphicFramePr>
          <p:cNvPr id="1000" name="table 1000"/>
          <p:cNvGraphicFramePr>
            <a:graphicFrameLocks noGrp="1"/>
          </p:cNvGraphicFramePr>
          <p:nvPr/>
        </p:nvGraphicFramePr>
        <p:xfrm>
          <a:off x="1124321" y="7759901"/>
          <a:ext cx="3331845" cy="924560"/>
        </p:xfrm>
        <a:graphic>
          <a:graphicData uri="http://schemas.openxmlformats.org/drawingml/2006/table">
            <a:tbl>
              <a:tblPr/>
              <a:tblGrid>
                <a:gridCol w="3331845"/>
              </a:tblGrid>
              <a:tr h="9118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marL="2213610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30.7%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D7D3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02" name="textbox 1002"/>
          <p:cNvSpPr/>
          <p:nvPr/>
        </p:nvSpPr>
        <p:spPr>
          <a:xfrm>
            <a:off x="692413" y="9495433"/>
            <a:ext cx="5303520" cy="454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2"/>
              </a:lnSpc>
            </a:pPr>
            <a:endParaRPr lang="Arial" altLang="Arial" sz="100"/>
          </a:p>
          <a:p>
            <a:pPr marL="38734" algn="l" rtl="0" eaLnBrk="0">
              <a:lnSpc>
                <a:spcPct val="97000"/>
              </a:lnSpc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数据来源：汽车之家消费调研【2023】。青年用户为35岁及以下，中年用户为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36岁-50岁，年长用户为51岁及以上。</a:t>
            </a:r>
            <a:endParaRPr lang="Microsoft YaHei" altLang="Microsoft YaHei" sz="800"/>
          </a:p>
          <a:p>
            <a:pPr marL="12700" algn="l" rtl="0" eaLnBrk="0">
              <a:lnSpc>
                <a:spcPts val="2442"/>
              </a:lnSpc>
            </a:pPr>
            <a:r>
              <a:rPr sz="1100" kern="0" spc="-4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100" kern="0" spc="-4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1100"/>
          </a:p>
        </p:txBody>
      </p:sp>
      <p:sp>
        <p:nvSpPr>
          <p:cNvPr id="1004" name="textbox 1004"/>
          <p:cNvSpPr/>
          <p:nvPr/>
        </p:nvSpPr>
        <p:spPr>
          <a:xfrm>
            <a:off x="5127485" y="3933951"/>
            <a:ext cx="1078230" cy="320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6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担心服务权益 从未</a:t>
            </a:r>
            <a:r>
              <a:rPr sz="10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变化影响售卖 考虑</a:t>
            </a:r>
            <a:endParaRPr lang="Microsoft YaHei" altLang="Microsoft YaHei" sz="1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5306844" y="854455"/>
            <a:ext cx="1534636" cy="133578"/>
            <a:chExt cx="1534636" cy="133578"/>
          </a:xfrm>
        </p:grpSpPr>
        <p:sp>
          <p:nvSpPr>
            <p:cNvPr id="1006" name="rect"/>
            <p:cNvSpPr/>
            <p:nvPr/>
          </p:nvSpPr>
          <p:spPr>
            <a:xfrm>
              <a:off x="0" y="672"/>
              <a:ext cx="1364038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8" name="textbox 1008"/>
            <p:cNvSpPr/>
            <p:nvPr/>
          </p:nvSpPr>
          <p:spPr>
            <a:xfrm>
              <a:off x="-12700" y="-12700"/>
              <a:ext cx="1560194" cy="1720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569"/>
                </a:lnSpc>
              </a:pPr>
              <a:endParaRPr lang="Arial" altLang="Arial" sz="100"/>
            </a:p>
            <a:p>
              <a:pPr algn="r" rtl="0" eaLnBrk="0">
                <a:lnSpc>
                  <a:spcPct val="90000"/>
                </a:lnSpc>
              </a:pP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消费偏好</a:t>
              </a:r>
              <a:r>
                <a:rPr sz="1000" kern="0" spc="19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新能源市场</a:t>
              </a:r>
              <a:endParaRPr lang="Microsoft YaHei" altLang="Microsoft YaHei" sz="1000"/>
            </a:p>
          </p:txBody>
        </p:sp>
      </p:grpSp>
      <p:sp>
        <p:nvSpPr>
          <p:cNvPr id="1010" name="textbox 1010"/>
          <p:cNvSpPr/>
          <p:nvPr/>
        </p:nvSpPr>
        <p:spPr>
          <a:xfrm>
            <a:off x="6265845" y="3963923"/>
            <a:ext cx="657859" cy="311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5"/>
              </a:lnSpc>
            </a:pPr>
            <a:endParaRPr lang="Arial" altLang="Arial" sz="100"/>
          </a:p>
          <a:p>
            <a:pPr marL="215900" indent="-203834" algn="l" rtl="0" eaLnBrk="0">
              <a:lnSpc>
                <a:spcPct val="94000"/>
              </a:lnSpc>
            </a:pPr>
            <a:r>
              <a:rPr sz="1000" kern="0" spc="-10">
                <a:solidFill>
                  <a:srgbClr val="CF282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考虑新势力</a:t>
            </a:r>
            <a:r>
              <a:rPr sz="1000" kern="0" spc="10">
                <a:solidFill>
                  <a:srgbClr val="CF282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40">
                <a:solidFill>
                  <a:srgbClr val="CF282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</a:t>
            </a:r>
            <a:endParaRPr lang="Microsoft YaHei" altLang="Microsoft YaHei" sz="1000"/>
          </a:p>
        </p:txBody>
      </p:sp>
      <p:pic>
        <p:nvPicPr>
          <p:cNvPr id="1012" name="picture 10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18665" y="2863643"/>
            <a:ext cx="6119998" cy="21600"/>
          </a:xfrm>
          <a:prstGeom prst="rect">
            <a:avLst/>
          </a:prstGeom>
        </p:spPr>
      </p:pic>
      <p:pic>
        <p:nvPicPr>
          <p:cNvPr id="1014" name="picture 10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6594802" y="9779430"/>
            <a:ext cx="771774" cy="138784"/>
          </a:xfrm>
          <a:prstGeom prst="rect">
            <a:avLst/>
          </a:prstGeom>
        </p:spPr>
      </p:pic>
      <p:sp>
        <p:nvSpPr>
          <p:cNvPr id="1016" name="textbox 1016"/>
          <p:cNvSpPr/>
          <p:nvPr/>
        </p:nvSpPr>
        <p:spPr>
          <a:xfrm>
            <a:off x="738229" y="8086266"/>
            <a:ext cx="295275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9"/>
              </a:lnSpc>
            </a:pPr>
            <a:endParaRPr lang="Arial" altLang="Arial" sz="100"/>
          </a:p>
          <a:p>
            <a:pPr marL="12700" indent="635" algn="l" rtl="0" eaLnBrk="0">
              <a:lnSpc>
                <a:spcPct val="89000"/>
              </a:lnSpc>
            </a:pPr>
            <a:r>
              <a:rPr sz="11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年长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</a:t>
            </a:r>
            <a:endParaRPr lang="Microsoft YaHei" altLang="Microsoft YaHei" sz="1100"/>
          </a:p>
        </p:txBody>
      </p:sp>
      <p:sp>
        <p:nvSpPr>
          <p:cNvPr id="1018" name="textbox 1018"/>
          <p:cNvSpPr/>
          <p:nvPr/>
        </p:nvSpPr>
        <p:spPr>
          <a:xfrm>
            <a:off x="738229" y="6891451"/>
            <a:ext cx="295275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9"/>
              </a:lnSpc>
            </a:pPr>
            <a:endParaRPr lang="Arial" altLang="Arial" sz="100"/>
          </a:p>
          <a:p>
            <a:pPr marL="12700" indent="7620" algn="l" rtl="0" eaLnBrk="0">
              <a:lnSpc>
                <a:spcPct val="89000"/>
              </a:lnSpc>
            </a:pPr>
            <a:r>
              <a:rPr sz="1100" kern="0" spc="-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中年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</a:t>
            </a:r>
            <a:endParaRPr lang="Microsoft YaHei" altLang="Microsoft YaHei" sz="1100"/>
          </a:p>
        </p:txBody>
      </p:sp>
      <p:sp>
        <p:nvSpPr>
          <p:cNvPr id="1020" name="textbox 1020"/>
          <p:cNvSpPr/>
          <p:nvPr/>
        </p:nvSpPr>
        <p:spPr>
          <a:xfrm>
            <a:off x="738229" y="5845987"/>
            <a:ext cx="295275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9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89000"/>
              </a:lnSpc>
            </a:pPr>
            <a:r>
              <a:rPr sz="1100" kern="0" spc="-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</a:t>
            </a:r>
            <a:r>
              <a:rPr sz="11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</a:t>
            </a:r>
            <a:endParaRPr lang="Microsoft YaHei" altLang="Microsoft YaHei" sz="1100"/>
          </a:p>
        </p:txBody>
      </p:sp>
      <p:sp>
        <p:nvSpPr>
          <p:cNvPr id="1022" name="textbox 1022"/>
          <p:cNvSpPr/>
          <p:nvPr/>
        </p:nvSpPr>
        <p:spPr>
          <a:xfrm>
            <a:off x="735895" y="4715598"/>
            <a:ext cx="295909" cy="323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1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</a:t>
            </a:r>
            <a:r>
              <a:rPr sz="11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</a:t>
            </a:r>
            <a:endParaRPr lang="Microsoft YaHei" altLang="Microsoft YaHei" sz="1100"/>
          </a:p>
        </p:txBody>
      </p:sp>
      <p:sp>
        <p:nvSpPr>
          <p:cNvPr id="1024" name="textbox 1024"/>
          <p:cNvSpPr/>
          <p:nvPr/>
        </p:nvSpPr>
        <p:spPr>
          <a:xfrm>
            <a:off x="6366751" y="4860442"/>
            <a:ext cx="464184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4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100" kern="0" spc="40">
                <a:solidFill>
                  <a:srgbClr val="CF282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76.8%</a:t>
            </a:r>
            <a:endParaRPr lang="Microsoft YaHei" altLang="Microsoft YaHei" sz="1100"/>
          </a:p>
        </p:txBody>
      </p:sp>
      <p:sp>
        <p:nvSpPr>
          <p:cNvPr id="1026" name="textbox 1026"/>
          <p:cNvSpPr/>
          <p:nvPr/>
        </p:nvSpPr>
        <p:spPr>
          <a:xfrm>
            <a:off x="1749841" y="8172704"/>
            <a:ext cx="3752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30.7%</a:t>
            </a:r>
            <a:endParaRPr lang="Microsoft YaHei" altLang="Microsoft YaHei" sz="900"/>
          </a:p>
        </p:txBody>
      </p:sp>
      <p:sp>
        <p:nvSpPr>
          <p:cNvPr id="1028" name="textbox 1028"/>
          <p:cNvSpPr/>
          <p:nvPr/>
        </p:nvSpPr>
        <p:spPr>
          <a:xfrm>
            <a:off x="3370543" y="7069328"/>
            <a:ext cx="37465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32.4%</a:t>
            </a:r>
            <a:endParaRPr lang="Microsoft YaHei" altLang="Microsoft YaHei" sz="900"/>
          </a:p>
        </p:txBody>
      </p:sp>
      <p:sp>
        <p:nvSpPr>
          <p:cNvPr id="1030" name="textbox 1030"/>
          <p:cNvSpPr/>
          <p:nvPr/>
        </p:nvSpPr>
        <p:spPr>
          <a:xfrm>
            <a:off x="5133794" y="5947663"/>
            <a:ext cx="36258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14.6%</a:t>
            </a:r>
            <a:endParaRPr lang="Microsoft YaHei" altLang="Microsoft YaHei" sz="900"/>
          </a:p>
        </p:txBody>
      </p:sp>
      <p:sp>
        <p:nvSpPr>
          <p:cNvPr id="1032" name="textbox 1032"/>
          <p:cNvSpPr/>
          <p:nvPr/>
        </p:nvSpPr>
        <p:spPr>
          <a:xfrm>
            <a:off x="3884024" y="5947663"/>
            <a:ext cx="36067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34.1%</a:t>
            </a:r>
            <a:endParaRPr lang="Microsoft YaHei" altLang="Microsoft YaHei" sz="900"/>
          </a:p>
        </p:txBody>
      </p:sp>
      <p:sp>
        <p:nvSpPr>
          <p:cNvPr id="1034" name="textbox 1034"/>
          <p:cNvSpPr/>
          <p:nvPr/>
        </p:nvSpPr>
        <p:spPr>
          <a:xfrm>
            <a:off x="5774472" y="8172704"/>
            <a:ext cx="34670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13.1%</a:t>
            </a:r>
            <a:endParaRPr lang="Microsoft YaHei" altLang="Microsoft YaHei" sz="900"/>
          </a:p>
        </p:txBody>
      </p:sp>
      <p:sp>
        <p:nvSpPr>
          <p:cNvPr id="1036" name="textbox 1036"/>
          <p:cNvSpPr/>
          <p:nvPr/>
        </p:nvSpPr>
        <p:spPr>
          <a:xfrm>
            <a:off x="4379475" y="7069328"/>
            <a:ext cx="30480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5.5%</a:t>
            </a:r>
            <a:endParaRPr lang="Microsoft YaHei" altLang="Microsoft YaHei" sz="900"/>
          </a:p>
        </p:txBody>
      </p:sp>
      <p:sp>
        <p:nvSpPr>
          <p:cNvPr id="1038" name="textbox 1038"/>
          <p:cNvSpPr/>
          <p:nvPr/>
        </p:nvSpPr>
        <p:spPr>
          <a:xfrm>
            <a:off x="4232421" y="8173275"/>
            <a:ext cx="12382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7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</a:t>
            </a:r>
            <a:endParaRPr lang="Microsoft YaHei" altLang="Microsoft YaHei" sz="9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0" name="picture 10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sp>
        <p:nvSpPr>
          <p:cNvPr id="1042" name="rect"/>
          <p:cNvSpPr/>
          <p:nvPr/>
        </p:nvSpPr>
        <p:spPr>
          <a:xfrm>
            <a:off x="642446" y="1178359"/>
            <a:ext cx="6220048" cy="8760652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4" name="textbox 1044"/>
          <p:cNvSpPr/>
          <p:nvPr/>
        </p:nvSpPr>
        <p:spPr>
          <a:xfrm>
            <a:off x="707975" y="1218082"/>
            <a:ext cx="6109334" cy="1594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降价，将致使近15%意向购车用户转为持续观望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2225" indent="635" algn="l" rtl="0" eaLnBrk="0">
              <a:lnSpc>
                <a:spcPct val="115000"/>
              </a:lnSpc>
              <a:spcBef>
                <a:spcPts val="277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2023年降价潮几度来袭，很多车企非但没有换得市场，</a:t>
            </a:r>
            <a:r>
              <a:rPr sz="900" kern="0" spc="1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反而为行业发展带去了不稳定因素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。据汽车之家2023消费调研数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据显示，近15%的意向购车用户表示</a:t>
            </a:r>
            <a:r>
              <a:rPr sz="900" kern="0" spc="-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，降价将导致其放缓购车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计划，持币观望。分购车预算来看，</a:t>
            </a:r>
            <a:r>
              <a:rPr sz="900" kern="0" spc="1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预算越低， 会持币观望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的比例越高。</a:t>
            </a:r>
            <a:endParaRPr lang="Microsoft YaHei" altLang="Microsoft YaHei" sz="900"/>
          </a:p>
          <a:p>
            <a:pPr marL="24129" algn="l" rtl="0" eaLnBrk="0">
              <a:lnSpc>
                <a:spcPts val="1126"/>
              </a:lnSpc>
              <a:spcBef>
                <a:spcPts val="760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5000元以内的“小恩小惠”几乎很难打动消费者</a:t>
            </a:r>
            <a:r>
              <a:rPr sz="900" kern="0" spc="-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。近三成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用户表示降价幅度在2-4万才会令他们缩短购车决策的时间。</a:t>
            </a:r>
            <a:endParaRPr lang="Microsoft YaHei" altLang="Microsoft YaHei" sz="9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25400" algn="l" rtl="0" eaLnBrk="0">
              <a:lnSpc>
                <a:spcPct val="92000"/>
              </a:lnSpc>
              <a:spcBef>
                <a:spcPts val="2"/>
              </a:spcBef>
            </a:pPr>
            <a:r>
              <a:rPr sz="1300" kern="0" spc="14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潜在用户-降价对购车决策的影</a:t>
            </a:r>
            <a:r>
              <a:rPr sz="1300" kern="0" spc="13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endParaRPr lang="Microsoft YaHei" altLang="Microsoft YaHei" sz="13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1126513" y="5760720"/>
            <a:ext cx="5667478" cy="704088"/>
            <a:chExt cx="5667478" cy="704088"/>
          </a:xfrm>
        </p:grpSpPr>
        <p:pic>
          <p:nvPicPr>
            <p:cNvPr id="1046" name="picture 10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667478" cy="704088"/>
            </a:xfrm>
            <a:prstGeom prst="rect">
              <a:avLst/>
            </a:prstGeom>
          </p:spPr>
        </p:pic>
        <p:sp>
          <p:nvSpPr>
            <p:cNvPr id="1048" name="textbox 1048"/>
            <p:cNvSpPr/>
            <p:nvPr/>
          </p:nvSpPr>
          <p:spPr>
            <a:xfrm>
              <a:off x="-12700" y="-12700"/>
              <a:ext cx="5693409" cy="755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372745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18.6%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1300" kern="0" spc="20" baseline="4006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1.7%</a:t>
              </a:r>
              <a:r>
                <a:rPr sz="8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8.1%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23.1%      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              30.6%                             17.8%</a:t>
              </a:r>
              <a:endParaRPr lang="Microsoft YaHei" altLang="Microsoft YaHei" sz="9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1126515" y="4873752"/>
            <a:ext cx="5667476" cy="704088"/>
            <a:chExt cx="5667476" cy="704088"/>
          </a:xfrm>
        </p:grpSpPr>
        <p:pic>
          <p:nvPicPr>
            <p:cNvPr id="1050" name="picture 105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667476" cy="704088"/>
            </a:xfrm>
            <a:prstGeom prst="rect">
              <a:avLst/>
            </a:prstGeom>
          </p:spPr>
        </p:pic>
        <p:sp>
          <p:nvSpPr>
            <p:cNvPr id="1052" name="textbox 1052"/>
            <p:cNvSpPr/>
            <p:nvPr/>
          </p:nvSpPr>
          <p:spPr>
            <a:xfrm>
              <a:off x="-12700" y="-12700"/>
              <a:ext cx="5693409" cy="755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376554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18.7%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2.9%     14.6%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 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28.9%                   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22.5%                  12.4%</a:t>
              </a:r>
              <a:endParaRPr lang="Microsoft YaHei" altLang="Microsoft YaHei" sz="900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1134064" y="8388095"/>
            <a:ext cx="5659927" cy="704088"/>
            <a:chExt cx="5659927" cy="704088"/>
          </a:xfrm>
        </p:grpSpPr>
        <p:pic>
          <p:nvPicPr>
            <p:cNvPr id="1054" name="picture 105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5659927" cy="704088"/>
            </a:xfrm>
            <a:prstGeom prst="rect">
              <a:avLst/>
            </a:prstGeom>
          </p:spPr>
        </p:pic>
        <p:sp>
          <p:nvSpPr>
            <p:cNvPr id="1056" name="textbox 1056"/>
            <p:cNvSpPr/>
            <p:nvPr/>
          </p:nvSpPr>
          <p:spPr>
            <a:xfrm>
              <a:off x="-12700" y="-12700"/>
              <a:ext cx="5685790" cy="755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69850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900" kern="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6.9% 4.6%</a:t>
              </a:r>
              <a:r>
                <a:rPr sz="9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900" kern="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9.7%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    </a:t>
              </a:r>
              <a:r>
                <a:rPr sz="900" kern="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23.6%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    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  </a:t>
              </a:r>
              <a:r>
                <a:rPr sz="900" kern="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29.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9%                                  25.3%</a:t>
              </a:r>
              <a:endParaRPr lang="Microsoft YaHei" altLang="Microsoft YaHei" sz="900"/>
            </a:p>
          </p:txBody>
        </p:sp>
      </p:grpSp>
      <p:pic>
        <p:nvPicPr>
          <p:cNvPr id="1058" name="picture 105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34064" y="7507223"/>
            <a:ext cx="5659927" cy="704088"/>
          </a:xfrm>
          <a:prstGeom prst="rect">
            <a:avLst/>
          </a:prstGeom>
        </p:spPr>
      </p:pic>
      <p:grpSp>
        <p:nvGrpSpPr>
          <p:cNvPr id="50" name="group 50"/>
          <p:cNvGrpSpPr/>
          <p:nvPr/>
        </p:nvGrpSpPr>
        <p:grpSpPr>
          <a:xfrm rot="21600000">
            <a:off x="1134065" y="3995928"/>
            <a:ext cx="5659926" cy="704088"/>
            <a:chExt cx="5659926" cy="704088"/>
          </a:xfrm>
        </p:grpSpPr>
        <p:pic>
          <p:nvPicPr>
            <p:cNvPr id="1060" name="picture 106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5659926" cy="704088"/>
            </a:xfrm>
            <a:prstGeom prst="rect">
              <a:avLst/>
            </a:prstGeom>
          </p:spPr>
        </p:pic>
        <p:sp>
          <p:nvSpPr>
            <p:cNvPr id="1062" name="textbox 1062"/>
            <p:cNvSpPr/>
            <p:nvPr/>
          </p:nvSpPr>
          <p:spPr>
            <a:xfrm>
              <a:off x="-12700" y="-12700"/>
              <a:ext cx="5685790" cy="755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252729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14.4%</a:t>
              </a:r>
              <a:r>
                <a:rPr sz="9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2.4%</a:t>
              </a:r>
              <a:r>
                <a:rPr sz="900" kern="0" spc="1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9.0%                22.1%                  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29.6%                                22.5%</a:t>
              </a:r>
              <a:endParaRPr lang="Microsoft YaHei" altLang="Microsoft YaHei" sz="900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1134064" y="6647688"/>
            <a:ext cx="5659927" cy="704087"/>
            <a:chExt cx="5659927" cy="704087"/>
          </a:xfrm>
        </p:grpSpPr>
        <p:pic>
          <p:nvPicPr>
            <p:cNvPr id="1064" name="picture 1064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5659927" cy="704087"/>
            </a:xfrm>
            <a:prstGeom prst="rect">
              <a:avLst/>
            </a:prstGeom>
          </p:spPr>
        </p:pic>
        <p:sp>
          <p:nvSpPr>
            <p:cNvPr id="1066" name="textbox 1066"/>
            <p:cNvSpPr/>
            <p:nvPr/>
          </p:nvSpPr>
          <p:spPr>
            <a:xfrm>
              <a:off x="-12700" y="-12700"/>
              <a:ext cx="5685790" cy="755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233679" algn="l" rtl="0" eaLnBrk="0">
                <a:lnSpc>
                  <a:spcPct val="88000"/>
                </a:lnSpc>
                <a:spcBef>
                  <a:spcPts val="3"/>
                </a:spcBef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13.7%    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2.2%8.0%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  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22.1%                                 31.0%                                   23.1%</a:t>
              </a:r>
              <a:endParaRPr lang="Microsoft YaHei" altLang="Microsoft YaHei" sz="900"/>
            </a:p>
          </p:txBody>
        </p:sp>
      </p:grpSp>
      <p:sp>
        <p:nvSpPr>
          <p:cNvPr id="1068" name="textbox 1068"/>
          <p:cNvSpPr/>
          <p:nvPr/>
        </p:nvSpPr>
        <p:spPr>
          <a:xfrm>
            <a:off x="1389969" y="3640454"/>
            <a:ext cx="5180329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46"/>
              </a:lnSpc>
            </a:pPr>
            <a:endParaRPr lang="Arial" altLang="Arial" sz="100"/>
          </a:p>
          <a:p>
            <a:pPr marL="79375" algn="l" rtl="0" eaLnBrk="0">
              <a:lnSpc>
                <a:spcPct val="88000"/>
              </a:lnSpc>
              <a:tabLst>
                <a:tab pos="110489"/>
              </a:tabLst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会继续观望         5000元以内          5000-1万         1-2万          </a:t>
            </a: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2-4万         4万以上</a:t>
            </a:r>
            <a:endParaRPr lang="Microsoft YaHei" altLang="Microsoft YaHei" sz="1000"/>
          </a:p>
        </p:txBody>
      </p:sp>
      <p:pic>
        <p:nvPicPr>
          <p:cNvPr id="1070" name="picture 107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6008803" y="3683137"/>
            <a:ext cx="66693" cy="66693"/>
          </a:xfrm>
          <a:prstGeom prst="rect">
            <a:avLst/>
          </a:prstGeom>
        </p:spPr>
      </p:pic>
      <p:pic>
        <p:nvPicPr>
          <p:cNvPr id="1072" name="picture 107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5247756" y="3683137"/>
            <a:ext cx="66693" cy="66693"/>
          </a:xfrm>
          <a:prstGeom prst="rect">
            <a:avLst/>
          </a:prstGeom>
        </p:spPr>
      </p:pic>
      <p:pic>
        <p:nvPicPr>
          <p:cNvPr id="1074" name="picture 107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4523542" y="3683137"/>
            <a:ext cx="66693" cy="66693"/>
          </a:xfrm>
          <a:prstGeom prst="rect">
            <a:avLst/>
          </a:prstGeom>
        </p:spPr>
      </p:pic>
      <p:pic>
        <p:nvPicPr>
          <p:cNvPr id="1076" name="picture 107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3522150" y="3683137"/>
            <a:ext cx="66693" cy="66693"/>
          </a:xfrm>
          <a:prstGeom prst="rect">
            <a:avLst/>
          </a:prstGeom>
        </p:spPr>
      </p:pic>
      <p:pic>
        <p:nvPicPr>
          <p:cNvPr id="1078" name="picture 107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438839" y="3683137"/>
            <a:ext cx="66694" cy="66693"/>
          </a:xfrm>
          <a:prstGeom prst="rect">
            <a:avLst/>
          </a:prstGeom>
        </p:spPr>
      </p:pic>
      <p:pic>
        <p:nvPicPr>
          <p:cNvPr id="1080" name="picture 108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402669" y="3683137"/>
            <a:ext cx="66694" cy="66693"/>
          </a:xfrm>
          <a:prstGeom prst="rect">
            <a:avLst/>
          </a:prstGeom>
        </p:spPr>
      </p:pic>
      <p:sp>
        <p:nvSpPr>
          <p:cNvPr id="1082" name="textbox 1082"/>
          <p:cNvSpPr/>
          <p:nvPr/>
        </p:nvSpPr>
        <p:spPr>
          <a:xfrm>
            <a:off x="2780677" y="3252927"/>
            <a:ext cx="2458720" cy="218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16"/>
              </a:lnSpc>
            </a:pPr>
            <a:r>
              <a:rPr sz="1200" kern="0" spc="0">
                <a:solidFill>
                  <a:srgbClr val="ED7D3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多大降幅会令用户缩短</a:t>
            </a:r>
            <a:r>
              <a:rPr sz="1200" kern="0" spc="-10">
                <a:solidFill>
                  <a:srgbClr val="ED7D3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购车决策时间</a:t>
            </a:r>
            <a:endParaRPr lang="Microsoft YaHei" altLang="Microsoft YaHei" sz="1200"/>
          </a:p>
        </p:txBody>
      </p:sp>
      <p:sp>
        <p:nvSpPr>
          <p:cNvPr id="1084" name="textbox 1084"/>
          <p:cNvSpPr/>
          <p:nvPr/>
        </p:nvSpPr>
        <p:spPr>
          <a:xfrm>
            <a:off x="722451" y="4207890"/>
            <a:ext cx="308609" cy="1131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40"/>
              </a:lnSpc>
            </a:pPr>
            <a:endParaRPr lang="Arial" altLang="Arial" sz="100"/>
          </a:p>
          <a:p>
            <a:pPr marL="43815" algn="l" rtl="0" eaLnBrk="0">
              <a:lnSpc>
                <a:spcPct val="94000"/>
              </a:lnSpc>
            </a:pP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</a:t>
            </a:r>
            <a:endParaRPr lang="Microsoft YaHei" altLang="Microsoft YaHei" sz="1000"/>
          </a:p>
          <a:p>
            <a:pPr marL="17779" indent="-635" algn="l" rtl="0" eaLnBrk="0">
              <a:lnSpc>
                <a:spcPct val="110000"/>
              </a:lnSpc>
              <a:spcBef>
                <a:spcPts val="1202"/>
              </a:spcBef>
            </a:pPr>
            <a:r>
              <a:rPr sz="900" kern="0" spc="90">
                <a:ln w="4063" cap="flat" cmpd="sng">
                  <a:solidFill>
                    <a:srgbClr val="ED7D31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ED7D3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购车</a:t>
            </a:r>
            <a:r>
              <a:rPr sz="900" kern="0" spc="0">
                <a:solidFill>
                  <a:srgbClr val="ED7D3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90">
                <a:ln w="4063" cap="flat" cmpd="sng">
                  <a:solidFill>
                    <a:srgbClr val="ED7D31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ED7D3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</a:t>
            </a:r>
            <a:endParaRPr lang="Microsoft YaHei" altLang="Microsoft YaHei" sz="9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26034" indent="-13970" algn="l" rtl="0" eaLnBrk="0">
              <a:lnSpc>
                <a:spcPct val="91000"/>
              </a:lnSpc>
              <a:spcBef>
                <a:spcPts val="5"/>
              </a:spcBef>
            </a:pP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10万 以下</a:t>
            </a:r>
            <a:endParaRPr lang="Microsoft YaHei" altLang="Microsoft YaHei" sz="1000"/>
          </a:p>
        </p:txBody>
      </p:sp>
      <p:sp>
        <p:nvSpPr>
          <p:cNvPr id="1086" name="textbox 1086"/>
          <p:cNvSpPr/>
          <p:nvPr/>
        </p:nvSpPr>
        <p:spPr>
          <a:xfrm>
            <a:off x="718905" y="9495433"/>
            <a:ext cx="188658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10"/>
              </a:lnSpc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数据来源：汽车之家调研数据【2023】。</a:t>
            </a:r>
            <a:endParaRPr lang="Microsoft YaHei" altLang="Microsoft YaHei" sz="8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708312" y="845565"/>
            <a:ext cx="1528538" cy="134523"/>
            <a:chExt cx="1528538" cy="134523"/>
          </a:xfrm>
        </p:grpSpPr>
        <p:sp>
          <p:nvSpPr>
            <p:cNvPr id="1088" name="rect"/>
            <p:cNvSpPr/>
            <p:nvPr/>
          </p:nvSpPr>
          <p:spPr>
            <a:xfrm>
              <a:off x="190052" y="1616"/>
              <a:ext cx="1338486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0" name="textbox 1090"/>
            <p:cNvSpPr/>
            <p:nvPr/>
          </p:nvSpPr>
          <p:spPr>
            <a:xfrm>
              <a:off x="-12700" y="-12700"/>
              <a:ext cx="1554480" cy="1733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40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新能源市场</a:t>
              </a:r>
              <a:r>
                <a:rPr sz="1000" kern="0" spc="2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消费决策</a:t>
              </a:r>
              <a:endParaRPr lang="Microsoft YaHei" altLang="Microsoft YaHei" sz="1000"/>
            </a:p>
          </p:txBody>
        </p:sp>
      </p:grpSp>
      <p:pic>
        <p:nvPicPr>
          <p:cNvPr id="1092" name="picture 109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718665" y="2863643"/>
            <a:ext cx="6119998" cy="21600"/>
          </a:xfrm>
          <a:prstGeom prst="rect">
            <a:avLst/>
          </a:prstGeom>
        </p:spPr>
      </p:pic>
      <p:pic>
        <p:nvPicPr>
          <p:cNvPr id="1094" name="picture 109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52146" y="9780127"/>
            <a:ext cx="771775" cy="138784"/>
          </a:xfrm>
          <a:prstGeom prst="rect">
            <a:avLst/>
          </a:prstGeom>
        </p:spPr>
      </p:pic>
      <p:sp>
        <p:nvSpPr>
          <p:cNvPr id="1096" name="textbox 1096"/>
          <p:cNvSpPr/>
          <p:nvPr/>
        </p:nvSpPr>
        <p:spPr>
          <a:xfrm>
            <a:off x="1311156" y="7800847"/>
            <a:ext cx="113030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12.6%</a:t>
            </a: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2.4%</a:t>
            </a:r>
            <a:r>
              <a:rPr sz="900" kern="0" spc="1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10.1%</a:t>
            </a:r>
            <a:endParaRPr lang="Microsoft YaHei" altLang="Microsoft YaHei" sz="900"/>
          </a:p>
        </p:txBody>
      </p:sp>
      <p:sp>
        <p:nvSpPr>
          <p:cNvPr id="1098" name="textbox 1098"/>
          <p:cNvSpPr/>
          <p:nvPr/>
        </p:nvSpPr>
        <p:spPr>
          <a:xfrm>
            <a:off x="714370" y="6792974"/>
            <a:ext cx="314325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0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  <a:r>
              <a:rPr sz="1000" kern="0" spc="-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50">
                <a:solidFill>
                  <a:srgbClr val="404040">
                    <a:alpha val="100000"/>
                  </a:srgbClr>
                </a:solidFill>
                <a:latin typeface="Malgun Gothic"/>
                <a:ea typeface="Malgun Gothic"/>
                <a:cs typeface="Malgun Gothic"/>
              </a:rPr>
              <a:t>∼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algun Gothic"/>
                <a:ea typeface="Malgun Gothic"/>
                <a:cs typeface="Malgun Gothic"/>
              </a:rPr>
              <a:t> </a:t>
            </a: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30万</a:t>
            </a:r>
            <a:endParaRPr lang="Microsoft YaHei" altLang="Microsoft YaHei" sz="1000"/>
          </a:p>
        </p:txBody>
      </p:sp>
      <p:sp>
        <p:nvSpPr>
          <p:cNvPr id="1100" name="textbox 1100"/>
          <p:cNvSpPr/>
          <p:nvPr/>
        </p:nvSpPr>
        <p:spPr>
          <a:xfrm>
            <a:off x="714370" y="7652511"/>
            <a:ext cx="314325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08"/>
              </a:lnSpc>
            </a:pPr>
            <a:endParaRPr lang="Arial" altLang="Arial" sz="100"/>
          </a:p>
          <a:p>
            <a:pPr marL="12700" indent="-635" algn="l" rtl="0" eaLnBrk="0">
              <a:lnSpc>
                <a:spcPct val="97000"/>
              </a:lnSpc>
            </a:pPr>
            <a:r>
              <a:rPr sz="10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</a:t>
            </a:r>
            <a:r>
              <a:rPr sz="1000" kern="0" spc="-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60">
                <a:solidFill>
                  <a:srgbClr val="404040">
                    <a:alpha val="100000"/>
                  </a:srgbClr>
                </a:solidFill>
                <a:latin typeface="Malgun Gothic"/>
                <a:ea typeface="Malgun Gothic"/>
                <a:cs typeface="Malgun Gothic"/>
              </a:rPr>
              <a:t>∼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algun Gothic"/>
                <a:ea typeface="Malgun Gothic"/>
                <a:cs typeface="Malgun Gothic"/>
              </a:rPr>
              <a:t> </a:t>
            </a: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50万</a:t>
            </a:r>
            <a:endParaRPr lang="Microsoft YaHei" altLang="Microsoft YaHei" sz="1000"/>
          </a:p>
        </p:txBody>
      </p:sp>
      <p:sp>
        <p:nvSpPr>
          <p:cNvPr id="1102" name="textbox 1102"/>
          <p:cNvSpPr/>
          <p:nvPr/>
        </p:nvSpPr>
        <p:spPr>
          <a:xfrm>
            <a:off x="714910" y="5906007"/>
            <a:ext cx="313054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09"/>
              </a:lnSpc>
            </a:pPr>
            <a:endParaRPr lang="Arial" altLang="Arial" sz="100"/>
          </a:p>
          <a:p>
            <a:pPr marL="12700" indent="6985" algn="l" rtl="0" eaLnBrk="0">
              <a:lnSpc>
                <a:spcPct val="97000"/>
              </a:lnSpc>
            </a:pP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</a:t>
            </a:r>
            <a:r>
              <a:rPr sz="1000" kern="0" spc="-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algun Gothic"/>
                <a:ea typeface="Malgun Gothic"/>
                <a:cs typeface="Malgun Gothic"/>
              </a:rPr>
              <a:t>∼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algun Gothic"/>
                <a:ea typeface="Malgun Gothic"/>
                <a:cs typeface="Malgun Gothic"/>
              </a:rPr>
              <a:t> </a:t>
            </a: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20万</a:t>
            </a:r>
            <a:endParaRPr lang="Microsoft YaHei" altLang="Microsoft YaHei" sz="1000"/>
          </a:p>
        </p:txBody>
      </p:sp>
      <p:sp>
        <p:nvSpPr>
          <p:cNvPr id="1104" name="textbox 1104"/>
          <p:cNvSpPr/>
          <p:nvPr/>
        </p:nvSpPr>
        <p:spPr>
          <a:xfrm>
            <a:off x="715088" y="8549766"/>
            <a:ext cx="31369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70"/>
              </a:lnSpc>
            </a:pPr>
            <a:endParaRPr lang="Arial" altLang="Arial" sz="100"/>
          </a:p>
          <a:p>
            <a:pPr marL="33655" indent="-20954" algn="l" rtl="0" eaLnBrk="0">
              <a:lnSpc>
                <a:spcPct val="91000"/>
              </a:lnSpc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50万</a:t>
            </a: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以上</a:t>
            </a:r>
            <a:endParaRPr lang="Microsoft YaHei" altLang="Microsoft YaHei" sz="1000"/>
          </a:p>
        </p:txBody>
      </p:sp>
      <p:sp>
        <p:nvSpPr>
          <p:cNvPr id="1106" name="textbox 1106"/>
          <p:cNvSpPr/>
          <p:nvPr/>
        </p:nvSpPr>
        <p:spPr>
          <a:xfrm>
            <a:off x="4177576" y="7800847"/>
            <a:ext cx="37465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6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27.7%</a:t>
            </a:r>
            <a:endParaRPr lang="Microsoft YaHei" altLang="Microsoft YaHei" sz="900"/>
          </a:p>
        </p:txBody>
      </p:sp>
      <p:sp>
        <p:nvSpPr>
          <p:cNvPr id="1108" name="textbox 1108"/>
          <p:cNvSpPr/>
          <p:nvPr/>
        </p:nvSpPr>
        <p:spPr>
          <a:xfrm>
            <a:off x="5793476" y="7800847"/>
            <a:ext cx="36067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29.1%</a:t>
            </a:r>
            <a:endParaRPr lang="Microsoft YaHei" altLang="Microsoft YaHei" sz="900"/>
          </a:p>
        </p:txBody>
      </p:sp>
      <p:sp>
        <p:nvSpPr>
          <p:cNvPr id="1110" name="textbox 1110"/>
          <p:cNvSpPr/>
          <p:nvPr/>
        </p:nvSpPr>
        <p:spPr>
          <a:xfrm>
            <a:off x="2892353" y="7800847"/>
            <a:ext cx="34861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9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18.1%</a:t>
            </a:r>
            <a:endParaRPr lang="Microsoft YaHei" altLang="Microsoft YaHei" sz="900"/>
          </a:p>
        </p:txBody>
      </p:sp>
      <p:sp>
        <p:nvSpPr>
          <p:cNvPr id="1112" name="textbox 1112"/>
          <p:cNvSpPr/>
          <p:nvPr/>
        </p:nvSpPr>
        <p:spPr>
          <a:xfrm>
            <a:off x="6648800" y="9777627"/>
            <a:ext cx="187325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1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100" kern="0" spc="-2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100" kern="0" spc="-2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4" name="picture 1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0012"/>
          </a:xfrm>
          <a:prstGeom prst="rect">
            <a:avLst/>
          </a:prstGeom>
        </p:spPr>
      </p:pic>
      <p:sp>
        <p:nvSpPr>
          <p:cNvPr id="1116" name="rect"/>
          <p:cNvSpPr/>
          <p:nvPr/>
        </p:nvSpPr>
        <p:spPr>
          <a:xfrm>
            <a:off x="441959" y="1417319"/>
            <a:ext cx="6583680" cy="6995160"/>
          </a:xfrm>
          <a:prstGeom prst="rect">
            <a:avLst/>
          </a:prstGeom>
          <a:solidFill>
            <a:srgbClr val="FFFFFF">
              <a:alpha val="92549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18" name="textbox 1118"/>
          <p:cNvSpPr/>
          <p:nvPr/>
        </p:nvSpPr>
        <p:spPr>
          <a:xfrm>
            <a:off x="786402" y="1898750"/>
            <a:ext cx="1426844" cy="408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2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800" b="1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品牌格局</a:t>
            </a:r>
            <a:endParaRPr lang="Microsoft YaHei" altLang="Microsoft YaHei" sz="2800"/>
          </a:p>
        </p:txBody>
      </p:sp>
      <p:sp>
        <p:nvSpPr>
          <p:cNvPr id="1120" name="textbox 1120"/>
          <p:cNvSpPr/>
          <p:nvPr/>
        </p:nvSpPr>
        <p:spPr>
          <a:xfrm>
            <a:off x="775005" y="3277157"/>
            <a:ext cx="5820409" cy="4535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825"/>
              </a:lnSpc>
            </a:pPr>
            <a:endParaRPr lang="Arial" altLang="Arial" sz="100"/>
          </a:p>
          <a:p>
            <a:pPr marL="38100" algn="l" rtl="0" eaLnBrk="0">
              <a:lnSpc>
                <a:spcPct val="95000"/>
              </a:lnSpc>
            </a:pPr>
            <a:r>
              <a:rPr sz="700" kern="0" spc="-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700" kern="0" spc="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</a:t>
            </a: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Microsoft YaHei" altLang="Microsoft YaHei" sz="28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r" rtl="0" eaLnBrk="0">
              <a:lnSpc>
                <a:spcPts val="2904"/>
              </a:lnSpc>
              <a:spcBef>
                <a:spcPts val="726"/>
              </a:spcBef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3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竞争演变</a:t>
            </a:r>
            <a:r>
              <a:rPr sz="2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</a:t>
            </a:r>
            <a:r>
              <a:rPr sz="3600" kern="0" spc="0" baseline="1085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----------13</a:t>
            </a:r>
            <a:endParaRPr lang="Microsoft YaHei" altLang="Microsoft YaHei" sz="3600" baseline="10854"/>
          </a:p>
          <a:p>
            <a:pPr algn="r" rtl="0" eaLnBrk="0">
              <a:lnSpc>
                <a:spcPct val="100000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中国品牌向上                  </a:t>
            </a:r>
            <a:r>
              <a:rPr sz="3600" kern="0" spc="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</a:t>
            </a:r>
            <a:r>
              <a:rPr sz="3600" kern="0" spc="-1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</a:t>
            </a:r>
            <a:r>
              <a:rPr sz="3600" kern="0" spc="-1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  <a:hlinkClick r:id="rId3" action="ppaction://hlinksldjump?num=1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14</a:t>
            </a:r>
            <a:endParaRPr lang="Microsoft YaHei" altLang="Microsoft YaHei" sz="3600" baseline="11575"/>
          </a:p>
          <a:p>
            <a:pPr algn="r" rtl="0" eaLnBrk="0">
              <a:lnSpc>
                <a:spcPct val="97000"/>
              </a:lnSpc>
              <a:spcBef>
                <a:spcPts val="15"/>
              </a:spcBef>
            </a:pP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海外主流品牌分化           </a:t>
            </a:r>
            <a:r>
              <a:rPr sz="3600" kern="0" spc="10" baseline="1302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</a:t>
            </a:r>
            <a:r>
              <a:rPr sz="3600" kern="0" spc="0" baseline="1302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</a:t>
            </a:r>
            <a:r>
              <a:rPr sz="3600" kern="0" spc="0" baseline="1302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</a:t>
            </a:r>
            <a:endParaRPr lang="Microsoft YaHei" altLang="Microsoft YaHei" sz="3600" baseline="13022"/>
          </a:p>
          <a:p>
            <a:pPr algn="r" rtl="0" eaLnBrk="0">
              <a:lnSpc>
                <a:spcPts val="2932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3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豪华品牌跃迁</a:t>
            </a:r>
            <a:r>
              <a:rPr sz="24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3600" kern="0" spc="0" baseline="125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</a:t>
            </a:r>
            <a:r>
              <a:rPr sz="3600" kern="0" spc="0" baseline="125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  <a:endParaRPr lang="Microsoft YaHei" altLang="Microsoft YaHei" sz="3600" baseline="1258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843"/>
              </a:spcBef>
            </a:pPr>
            <a:r>
              <a:rPr sz="700" kern="0" spc="-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700" kern="0" spc="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竞争关系</a:t>
            </a:r>
            <a:endParaRPr lang="Microsoft YaHei" altLang="Microsoft YaHei" sz="28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r" rtl="0" eaLnBrk="0">
              <a:lnSpc>
                <a:spcPct val="100000"/>
              </a:lnSpc>
              <a:spcBef>
                <a:spcPts val="726"/>
              </a:spcBef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中国品牌VS其他品牌       </a:t>
            </a:r>
            <a:r>
              <a:rPr sz="3600" kern="0" spc="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</a:t>
            </a:r>
            <a:r>
              <a:rPr sz="3600" kern="0" spc="-1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</a:t>
            </a:r>
            <a:r>
              <a:rPr sz="3600" kern="0" spc="-1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  <a:endParaRPr lang="Microsoft YaHei" altLang="Microsoft YaHei" sz="3600" baseline="11575"/>
          </a:p>
          <a:p>
            <a:pPr algn="r" rtl="0" eaLnBrk="0">
              <a:lnSpc>
                <a:spcPts val="2913"/>
              </a:lnSpc>
            </a:pP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其他品牌</a:t>
            </a:r>
            <a:r>
              <a:rPr sz="3600" kern="0" spc="10" baseline="1362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</a:t>
            </a:r>
            <a:r>
              <a:rPr sz="3600" kern="0" spc="0" baseline="1362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</a:t>
            </a:r>
            <a:r>
              <a:rPr sz="3600" kern="0" spc="0" baseline="1362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</a:t>
            </a:r>
            <a:endParaRPr lang="Microsoft YaHei" altLang="Microsoft YaHei" sz="3600" baseline="13628"/>
          </a:p>
          <a:p>
            <a:pPr algn="r" rtl="0" eaLnBrk="0">
              <a:lnSpc>
                <a:spcPts val="2922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3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豪华品牌VS其他品牌       </a:t>
            </a:r>
            <a:r>
              <a:rPr sz="3600" kern="0" spc="0" baseline="1249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</a:t>
            </a:r>
            <a:r>
              <a:rPr sz="3600" kern="0" spc="-10" baseline="1249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</a:t>
            </a:r>
            <a:r>
              <a:rPr sz="3600" kern="0" spc="-10" baseline="1249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</a:t>
            </a:r>
            <a:endParaRPr lang="Microsoft YaHei" altLang="Microsoft YaHei" sz="3600" baseline="12497"/>
          </a:p>
        </p:txBody>
      </p:sp>
      <p:sp>
        <p:nvSpPr>
          <p:cNvPr id="1122" name="textbox 1122"/>
          <p:cNvSpPr/>
          <p:nvPr/>
        </p:nvSpPr>
        <p:spPr>
          <a:xfrm>
            <a:off x="5318669" y="1435988"/>
            <a:ext cx="1509394" cy="1388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1725"/>
              </a:lnSpc>
            </a:pPr>
            <a:endParaRPr lang="Arial" altLang="Arial" sz="100"/>
          </a:p>
          <a:p>
            <a:pPr algn="r" rtl="0" eaLnBrk="0">
              <a:lnSpc>
                <a:spcPct val="80000"/>
              </a:lnSpc>
            </a:pPr>
            <a:r>
              <a:rPr sz="11200" kern="0" spc="-400">
                <a:ln w="3073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  <a:endParaRPr lang="Arial" altLang="Arial" sz="11200"/>
          </a:p>
        </p:txBody>
      </p:sp>
      <p:pic>
        <p:nvPicPr>
          <p:cNvPr id="1124" name="picture 11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86682" y="2709382"/>
            <a:ext cx="6186308" cy="25406"/>
          </a:xfrm>
          <a:prstGeom prst="rect">
            <a:avLst/>
          </a:prstGeom>
        </p:spPr>
      </p:pic>
      <p:pic>
        <p:nvPicPr>
          <p:cNvPr id="1126" name="picture 11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8" name="picture 1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sp>
        <p:nvSpPr>
          <p:cNvPr id="1130" name="rect"/>
          <p:cNvSpPr/>
          <p:nvPr/>
        </p:nvSpPr>
        <p:spPr>
          <a:xfrm>
            <a:off x="642446" y="1178359"/>
            <a:ext cx="6220048" cy="8760652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32" name="table 1132"/>
          <p:cNvGraphicFramePr>
            <a:graphicFrameLocks noGrp="1"/>
          </p:cNvGraphicFramePr>
          <p:nvPr/>
        </p:nvGraphicFramePr>
        <p:xfrm>
          <a:off x="1241837" y="4097745"/>
          <a:ext cx="4250054" cy="2698750"/>
        </p:xfrm>
        <a:graphic>
          <a:graphicData uri="http://schemas.openxmlformats.org/drawingml/2006/table">
            <a:tbl>
              <a:tblPr/>
              <a:tblGrid>
                <a:gridCol w="1419225"/>
                <a:gridCol w="1414144"/>
                <a:gridCol w="1416685"/>
              </a:tblGrid>
              <a:tr h="26987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4000"/>
                        </a:lnSpc>
                      </a:pPr>
                      <a:endParaRPr lang="Arial" altLang="Arial" sz="1000"/>
                    </a:p>
                    <a:p>
                      <a:pPr marL="536575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42.0%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538480" algn="l" rtl="0" eaLnBrk="0">
                        <a:lnSpc>
                          <a:spcPct val="88000"/>
                        </a:lnSpc>
                        <a:spcBef>
                          <a:spcPts val="274"/>
                        </a:spcBef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35.6%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539750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22.3%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530225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40.7%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533400" algn="l" rtl="0" eaLnBrk="0">
                        <a:lnSpc>
                          <a:spcPct val="88000"/>
                        </a:lnSpc>
                        <a:spcBef>
                          <a:spcPts val="274"/>
                        </a:spcBef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35.7%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533400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23.6%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marL="531494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39.8%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532765" algn="l" rtl="0" eaLnBrk="0">
                        <a:lnSpc>
                          <a:spcPct val="88000"/>
                        </a:lnSpc>
                        <a:spcBef>
                          <a:spcPts val="274"/>
                        </a:spcBef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37.5%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532765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22.8%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34" name="textbox 1134"/>
          <p:cNvSpPr/>
          <p:nvPr/>
        </p:nvSpPr>
        <p:spPr>
          <a:xfrm>
            <a:off x="698221" y="1218082"/>
            <a:ext cx="6114415" cy="1723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4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超越海外主流品牌，中国</a:t>
            </a: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品牌高调增长抢占近四成市场份额</a:t>
            </a:r>
            <a:endParaRPr lang="Microsoft YaHei" altLang="Microsoft YaHei" sz="15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31115" indent="635" algn="l" rtl="0" eaLnBrk="0">
              <a:lnSpc>
                <a:spcPct val="112000"/>
              </a:lnSpc>
              <a:spcBef>
                <a:spcPts val="271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据汽车之家年度线索数据统计显示</a:t>
            </a:r>
            <a:r>
              <a:rPr sz="900" kern="0" spc="-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，202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3年1-10月中国品牌阵营快速抢占市场份额，  相比2021年提升4.2%至39.8%，  超越一直霸榜头名的海外主流品牌获得第一，而海外主流品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牌则下滑明显。</a:t>
            </a:r>
            <a:endParaRPr lang="Microsoft YaHei" altLang="Microsoft YaHei" sz="900"/>
          </a:p>
          <a:p>
            <a:pPr marL="31115" indent="6985" algn="l" rtl="0" eaLnBrk="0">
              <a:lnSpc>
                <a:spcPct val="112000"/>
              </a:lnSpc>
              <a:spcBef>
                <a:spcPts val="770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中国品牌阵营中比亚迪贡献最大，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2023年1-10月线索量同比2021年增长132.1%</a:t>
            </a:r>
            <a:r>
              <a:rPr sz="900" kern="0" spc="-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，占整体中国品牌近20%份额。此外新  能源品牌的贡献也可圈可点，如零跑汽车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、埃安</a:t>
            </a:r>
            <a:r>
              <a:rPr sz="900" kern="0" spc="-1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、理想汽车等均实现了一倍以上增长。</a:t>
            </a:r>
            <a:endParaRPr lang="Microsoft YaHei" altLang="Microsoft YaHei" sz="900"/>
          </a:p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32384" indent="-1905" algn="l" rtl="0" eaLnBrk="0">
              <a:lnSpc>
                <a:spcPct val="112000"/>
              </a:lnSpc>
              <a:spcBef>
                <a:spcPts val="1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反观海外主流品牌阵营，  虽然丰田同比2021年线索实现了9.1%的增长，但其他品牌几乎全部溃败</a:t>
            </a:r>
            <a:r>
              <a:rPr sz="900" kern="0" spc="-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。头部品牌集中度越发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显著，大众</a:t>
            </a:r>
            <a:r>
              <a:rPr sz="900" kern="0" spc="-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、丰田和本田占整体海外主流细分市场的总线索份额，由2021年的59.8%，提升至2023年1-10月的65%</a:t>
            </a:r>
            <a:r>
              <a:rPr sz="9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三个品牌一旦“脚跟不稳”便将直接影响整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个阵营的市场地位。</a:t>
            </a:r>
            <a:endParaRPr lang="Microsoft YaHei" altLang="Microsoft YaHei" sz="900"/>
          </a:p>
        </p:txBody>
      </p:sp>
      <p:pic>
        <p:nvPicPr>
          <p:cNvPr id="1136" name="picture 1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58618" y="4540098"/>
            <a:ext cx="3017519" cy="621792"/>
          </a:xfrm>
          <a:prstGeom prst="rect">
            <a:avLst/>
          </a:prstGeom>
        </p:spPr>
      </p:pic>
      <p:sp>
        <p:nvSpPr>
          <p:cNvPr id="1138" name="textbox 1138"/>
          <p:cNvSpPr/>
          <p:nvPr/>
        </p:nvSpPr>
        <p:spPr>
          <a:xfrm>
            <a:off x="5674152" y="4635347"/>
            <a:ext cx="996950" cy="1560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08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endParaRPr lang="Microsoft YaHei" altLang="Microsoft YaHei" sz="9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288290" algn="l" rtl="0" eaLnBrk="0">
              <a:lnSpc>
                <a:spcPct val="88000"/>
              </a:lnSpc>
              <a:spcBef>
                <a:spcPts val="276"/>
              </a:spcBef>
              <a:tabLst>
                <a:tab pos="307340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</a:t>
            </a:r>
            <a:endParaRPr lang="Microsoft YaHei" altLang="Microsoft YaHei" sz="9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algn="r" rtl="0" eaLnBrk="0">
              <a:lnSpc>
                <a:spcPct val="88000"/>
              </a:lnSpc>
              <a:spcBef>
                <a:spcPts val="1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900"/>
          </a:p>
        </p:txBody>
      </p:sp>
      <p:pic>
        <p:nvPicPr>
          <p:cNvPr id="1140" name="picture 11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686852" y="6086855"/>
            <a:ext cx="275590" cy="64008"/>
          </a:xfrm>
          <a:prstGeom prst="rect">
            <a:avLst/>
          </a:prstGeom>
        </p:spPr>
      </p:pic>
      <p:pic>
        <p:nvPicPr>
          <p:cNvPr id="1142" name="picture 114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686852" y="5379720"/>
            <a:ext cx="275590" cy="64008"/>
          </a:xfrm>
          <a:prstGeom prst="rect">
            <a:avLst/>
          </a:prstGeom>
        </p:spPr>
      </p:pic>
      <p:pic>
        <p:nvPicPr>
          <p:cNvPr id="1144" name="picture 11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686852" y="4669536"/>
            <a:ext cx="275590" cy="64007"/>
          </a:xfrm>
          <a:prstGeom prst="rect">
            <a:avLst/>
          </a:prstGeom>
        </p:spPr>
      </p:pic>
      <p:sp>
        <p:nvSpPr>
          <p:cNvPr id="1146" name="textbox 1146"/>
          <p:cNvSpPr/>
          <p:nvPr/>
        </p:nvSpPr>
        <p:spPr>
          <a:xfrm>
            <a:off x="696593" y="8459691"/>
            <a:ext cx="6146165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3000"/>
              </a:lnSpc>
            </a:pPr>
            <a:endParaRPr lang="Arial" altLang="Arial" sz="100"/>
          </a:p>
          <a:p>
            <a:pPr marL="12700" algn="l" rtl="0" eaLnBrk="0">
              <a:lnSpc>
                <a:spcPts val="1601"/>
              </a:lnSpc>
              <a:spcBef>
                <a:spcPts val="1"/>
              </a:spcBef>
            </a:pPr>
            <a:r>
              <a:rPr sz="1300" kern="0" spc="120">
                <a:ln w="508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</a:t>
            </a:r>
            <a:r>
              <a:rPr sz="13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kern="0" spc="120">
                <a:ln w="508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+4.2%</a:t>
            </a:r>
            <a:r>
              <a:rPr sz="13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kern="0" spc="120">
                <a:ln w="5080" cap="flat" cmpd="sng">
                  <a:solidFill>
                    <a:srgbClr val="AFABA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AFABA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|</a:t>
            </a:r>
            <a:r>
              <a:rPr sz="1300" kern="0" spc="210">
                <a:solidFill>
                  <a:srgbClr val="AFABA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kern="0" spc="120">
                <a:ln w="508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</a:t>
            </a:r>
            <a:r>
              <a:rPr sz="1300" kern="0" spc="110">
                <a:ln w="508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外主流品牌</a:t>
            </a:r>
            <a:r>
              <a:rPr sz="1300" kern="0" spc="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kern="0" spc="110">
                <a:ln w="508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-4.6%</a:t>
            </a:r>
            <a:r>
              <a:rPr sz="1300" kern="0" spc="2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kern="0" spc="110">
                <a:ln w="5080" cap="flat" cmpd="sng">
                  <a:solidFill>
                    <a:srgbClr val="AFABA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AFABA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|</a:t>
            </a:r>
            <a:r>
              <a:rPr sz="1300" kern="0" spc="110">
                <a:solidFill>
                  <a:srgbClr val="AFABA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kern="0" spc="110">
                <a:ln w="508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r>
              <a:rPr sz="13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300" kern="0" spc="110">
                <a:ln w="508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+0.4%</a:t>
            </a:r>
            <a:endParaRPr lang="Microsoft YaHei" altLang="Microsoft YaHei" sz="1300"/>
          </a:p>
        </p:txBody>
      </p:sp>
      <p:sp>
        <p:nvSpPr>
          <p:cNvPr id="1148" name="path"/>
          <p:cNvSpPr/>
          <p:nvPr/>
        </p:nvSpPr>
        <p:spPr>
          <a:xfrm>
            <a:off x="5962594" y="8472391"/>
            <a:ext cx="230179" cy="230179"/>
          </a:xfrm>
          <a:custGeom>
            <a:rect l="0" t="0" r="0" b="0"/>
            <a:pathLst>
              <a:path w="362" h="362">
                <a:moveTo>
                  <a:pt x="181" y="73"/>
                </a:moveTo>
                <a:lnTo>
                  <a:pt x="40" y="203"/>
                </a:lnTo>
                <a:lnTo>
                  <a:pt x="0" y="166"/>
                </a:lnTo>
                <a:lnTo>
                  <a:pt x="181" y="0"/>
                </a:lnTo>
                <a:lnTo>
                  <a:pt x="362" y="166"/>
                </a:lnTo>
                <a:lnTo>
                  <a:pt x="322" y="202"/>
                </a:lnTo>
                <a:lnTo>
                  <a:pt x="181" y="73"/>
                </a:lnTo>
                <a:close/>
                <a:moveTo>
                  <a:pt x="181" y="233"/>
                </a:moveTo>
                <a:lnTo>
                  <a:pt x="40" y="362"/>
                </a:lnTo>
                <a:lnTo>
                  <a:pt x="0" y="325"/>
                </a:lnTo>
                <a:lnTo>
                  <a:pt x="181" y="159"/>
                </a:lnTo>
                <a:lnTo>
                  <a:pt x="362" y="325"/>
                </a:lnTo>
                <a:lnTo>
                  <a:pt x="322" y="362"/>
                </a:lnTo>
                <a:lnTo>
                  <a:pt x="181" y="233"/>
                </a:lnTo>
                <a:lnTo>
                  <a:pt x="181" y="233"/>
                </a:lnTo>
                <a:close/>
              </a:path>
            </a:pathLst>
          </a:custGeom>
          <a:solidFill>
            <a:srgbClr val="1387C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0" name="path"/>
          <p:cNvSpPr/>
          <p:nvPr/>
        </p:nvSpPr>
        <p:spPr>
          <a:xfrm>
            <a:off x="3685405" y="8472391"/>
            <a:ext cx="230179" cy="230179"/>
          </a:xfrm>
          <a:custGeom>
            <a:rect l="0" t="0" r="0" b="0"/>
            <a:pathLst>
              <a:path w="362" h="362">
                <a:moveTo>
                  <a:pt x="181" y="288"/>
                </a:moveTo>
                <a:lnTo>
                  <a:pt x="322" y="159"/>
                </a:lnTo>
                <a:lnTo>
                  <a:pt x="362" y="196"/>
                </a:lnTo>
                <a:lnTo>
                  <a:pt x="181" y="362"/>
                </a:lnTo>
                <a:lnTo>
                  <a:pt x="0" y="196"/>
                </a:lnTo>
                <a:lnTo>
                  <a:pt x="40" y="159"/>
                </a:lnTo>
                <a:lnTo>
                  <a:pt x="181" y="288"/>
                </a:lnTo>
                <a:close/>
                <a:moveTo>
                  <a:pt x="181" y="129"/>
                </a:moveTo>
                <a:lnTo>
                  <a:pt x="322" y="0"/>
                </a:lnTo>
                <a:lnTo>
                  <a:pt x="362" y="36"/>
                </a:lnTo>
                <a:lnTo>
                  <a:pt x="181" y="202"/>
                </a:lnTo>
                <a:lnTo>
                  <a:pt x="0" y="36"/>
                </a:lnTo>
                <a:lnTo>
                  <a:pt x="40" y="0"/>
                </a:lnTo>
                <a:lnTo>
                  <a:pt x="181" y="129"/>
                </a:lnTo>
                <a:lnTo>
                  <a:pt x="181" y="129"/>
                </a:lnTo>
                <a:close/>
              </a:path>
            </a:pathLst>
          </a:cu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2" name="path"/>
          <p:cNvSpPr/>
          <p:nvPr/>
        </p:nvSpPr>
        <p:spPr>
          <a:xfrm>
            <a:off x="1467544" y="8472391"/>
            <a:ext cx="230179" cy="230179"/>
          </a:xfrm>
          <a:custGeom>
            <a:rect l="0" t="0" r="0" b="0"/>
            <a:pathLst>
              <a:path w="362" h="362">
                <a:moveTo>
                  <a:pt x="181" y="73"/>
                </a:moveTo>
                <a:lnTo>
                  <a:pt x="40" y="203"/>
                </a:lnTo>
                <a:lnTo>
                  <a:pt x="0" y="166"/>
                </a:lnTo>
                <a:lnTo>
                  <a:pt x="181" y="0"/>
                </a:lnTo>
                <a:lnTo>
                  <a:pt x="362" y="166"/>
                </a:lnTo>
                <a:lnTo>
                  <a:pt x="322" y="202"/>
                </a:lnTo>
                <a:lnTo>
                  <a:pt x="181" y="73"/>
                </a:lnTo>
                <a:close/>
                <a:moveTo>
                  <a:pt x="181" y="233"/>
                </a:moveTo>
                <a:lnTo>
                  <a:pt x="40" y="362"/>
                </a:lnTo>
                <a:lnTo>
                  <a:pt x="0" y="325"/>
                </a:lnTo>
                <a:lnTo>
                  <a:pt x="181" y="159"/>
                </a:lnTo>
                <a:lnTo>
                  <a:pt x="362" y="325"/>
                </a:lnTo>
                <a:lnTo>
                  <a:pt x="322" y="362"/>
                </a:lnTo>
                <a:lnTo>
                  <a:pt x="181" y="233"/>
                </a:lnTo>
                <a:lnTo>
                  <a:pt x="181" y="233"/>
                </a:lnTo>
                <a:close/>
              </a:path>
            </a:pathLst>
          </a:custGeom>
          <a:solidFill>
            <a:srgbClr val="CF282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4" name="textbox 1154"/>
          <p:cNvSpPr/>
          <p:nvPr/>
        </p:nvSpPr>
        <p:spPr>
          <a:xfrm>
            <a:off x="718905" y="9373513"/>
            <a:ext cx="5861684" cy="26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18"/>
              </a:lnSpc>
            </a:pPr>
            <a:endParaRPr lang="Arial" altLang="Arial" sz="100"/>
          </a:p>
          <a:p>
            <a:pPr marL="20320" indent="-7620" algn="l" rtl="0" eaLnBrk="0">
              <a:lnSpc>
                <a:spcPct val="98000"/>
              </a:lnSpc>
            </a:pPr>
            <a:r>
              <a:rPr sz="8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大数据[2021-2023.1-10]，海外豪华品牌阵营包含特斯拉。用户存在同时考虑多个品牌阵营的情况，单一年度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区间下各个品牌阵营占比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加和大于100%。</a:t>
            </a:r>
            <a:endParaRPr lang="Microsoft YaHei" altLang="Microsoft YaHei" sz="800"/>
          </a:p>
        </p:txBody>
      </p:sp>
      <p:pic>
        <p:nvPicPr>
          <p:cNvPr id="1156" name="picture 1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858618" y="5780635"/>
            <a:ext cx="3017519" cy="277367"/>
          </a:xfrm>
          <a:prstGeom prst="rect">
            <a:avLst/>
          </a:prstGeom>
        </p:spPr>
      </p:pic>
      <p:sp>
        <p:nvSpPr>
          <p:cNvPr id="1158" name="textbox 1158"/>
          <p:cNvSpPr/>
          <p:nvPr/>
        </p:nvSpPr>
        <p:spPr>
          <a:xfrm>
            <a:off x="883609" y="4033519"/>
            <a:ext cx="276859" cy="284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1"/>
              </a:lnSpc>
            </a:pPr>
            <a:endParaRPr lang="Arial" altLang="Arial" sz="100"/>
          </a:p>
          <a:p>
            <a:pPr marL="15875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  <a:endParaRPr lang="Microsoft YaHei" altLang="Microsoft YaHei" sz="9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275"/>
              </a:spcBef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40%</a:t>
            </a:r>
            <a:endParaRPr lang="Microsoft YaHei" altLang="Microsoft YaHei" sz="9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587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30%</a:t>
            </a:r>
            <a:endParaRPr lang="Microsoft YaHei" altLang="Microsoft YaHei" sz="9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587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20%</a:t>
            </a:r>
            <a:endParaRPr lang="Microsoft YaHei" altLang="Microsoft YaHei" sz="9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29209" algn="l" rtl="0" eaLnBrk="0">
              <a:lnSpc>
                <a:spcPct val="88000"/>
              </a:lnSpc>
              <a:spcBef>
                <a:spcPts val="1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10%</a:t>
            </a:r>
            <a:endParaRPr lang="Microsoft YaHei" altLang="Microsoft YaHei" sz="900"/>
          </a:p>
        </p:txBody>
      </p:sp>
      <p:sp>
        <p:nvSpPr>
          <p:cNvPr id="1160" name="textbox 1160"/>
          <p:cNvSpPr/>
          <p:nvPr/>
        </p:nvSpPr>
        <p:spPr>
          <a:xfrm>
            <a:off x="722461" y="3315720"/>
            <a:ext cx="3096260" cy="207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4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13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2021-2023</a:t>
            </a:r>
            <a:r>
              <a:rPr sz="1300" kern="0" spc="13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kern="0" spc="13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分品牌阵营线索份额走势</a:t>
            </a:r>
            <a:endParaRPr lang="Microsoft YaHei" altLang="Microsoft YaHei" sz="1300"/>
          </a:p>
        </p:txBody>
      </p:sp>
      <p:sp>
        <p:nvSpPr>
          <p:cNvPr id="1162" name="textbox 1162"/>
          <p:cNvSpPr/>
          <p:nvPr/>
        </p:nvSpPr>
        <p:spPr>
          <a:xfrm>
            <a:off x="722461" y="7637609"/>
            <a:ext cx="2389504" cy="207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9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13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2023较2021年线索份额增长</a:t>
            </a:r>
            <a:endParaRPr lang="Microsoft YaHei" altLang="Microsoft YaHei" sz="13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709836" y="845946"/>
            <a:ext cx="1527014" cy="134142"/>
            <a:chExt cx="1527014" cy="134142"/>
          </a:xfrm>
        </p:grpSpPr>
        <p:sp>
          <p:nvSpPr>
            <p:cNvPr id="1164" name="rect"/>
            <p:cNvSpPr/>
            <p:nvPr/>
          </p:nvSpPr>
          <p:spPr>
            <a:xfrm>
              <a:off x="188528" y="1236"/>
              <a:ext cx="1338486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6" name="textbox 1166"/>
            <p:cNvSpPr/>
            <p:nvPr/>
          </p:nvSpPr>
          <p:spPr>
            <a:xfrm>
              <a:off x="-12700" y="-12700"/>
              <a:ext cx="1552575" cy="1727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88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  <a:r>
                <a:rPr sz="1000" kern="0" spc="4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竞争演变</a:t>
              </a:r>
              <a:endParaRPr lang="Microsoft YaHei" altLang="Microsoft YaHei" sz="1000"/>
            </a:p>
          </p:txBody>
        </p:sp>
      </p:grpSp>
      <p:pic>
        <p:nvPicPr>
          <p:cNvPr id="1168" name="picture 116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18665" y="3571761"/>
            <a:ext cx="6119998" cy="21600"/>
          </a:xfrm>
          <a:prstGeom prst="rect">
            <a:avLst/>
          </a:prstGeom>
        </p:spPr>
      </p:pic>
      <p:pic>
        <p:nvPicPr>
          <p:cNvPr id="1170" name="picture 117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18665" y="7894040"/>
            <a:ext cx="6119998" cy="21598"/>
          </a:xfrm>
          <a:prstGeom prst="rect">
            <a:avLst/>
          </a:prstGeom>
        </p:spPr>
      </p:pic>
      <p:pic>
        <p:nvPicPr>
          <p:cNvPr id="1172" name="picture 117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52146" y="9780127"/>
            <a:ext cx="771775" cy="138784"/>
          </a:xfrm>
          <a:prstGeom prst="rect">
            <a:avLst/>
          </a:prstGeom>
        </p:spPr>
      </p:pic>
      <p:sp>
        <p:nvSpPr>
          <p:cNvPr id="1174" name="textbox 1174"/>
          <p:cNvSpPr/>
          <p:nvPr/>
        </p:nvSpPr>
        <p:spPr>
          <a:xfrm>
            <a:off x="4304485" y="6895845"/>
            <a:ext cx="941705" cy="153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21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0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1000" kern="0" spc="2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0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sz="1000" kern="0" spc="-1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</a:t>
            </a:r>
            <a:r>
              <a:rPr sz="1000" kern="0" spc="-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</a:t>
            </a:r>
            <a:endParaRPr lang="Microsoft YaHei" altLang="Microsoft YaHei" sz="1000"/>
          </a:p>
        </p:txBody>
      </p:sp>
      <p:sp>
        <p:nvSpPr>
          <p:cNvPr id="1176" name="textbox 1176"/>
          <p:cNvSpPr/>
          <p:nvPr/>
        </p:nvSpPr>
        <p:spPr>
          <a:xfrm>
            <a:off x="3164758" y="6897623"/>
            <a:ext cx="394334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6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</a:t>
            </a:r>
            <a:endParaRPr lang="Microsoft YaHei" altLang="Microsoft YaHei" sz="1000"/>
          </a:p>
        </p:txBody>
      </p:sp>
      <p:sp>
        <p:nvSpPr>
          <p:cNvPr id="1178" name="textbox 1178"/>
          <p:cNvSpPr/>
          <p:nvPr/>
        </p:nvSpPr>
        <p:spPr>
          <a:xfrm>
            <a:off x="1758965" y="6897623"/>
            <a:ext cx="378459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6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</a:t>
            </a:r>
            <a:endParaRPr lang="Microsoft YaHei" altLang="Microsoft YaHei" sz="1000"/>
          </a:p>
        </p:txBody>
      </p:sp>
      <p:sp>
        <p:nvSpPr>
          <p:cNvPr id="1180" name="textbox 1180"/>
          <p:cNvSpPr/>
          <p:nvPr/>
        </p:nvSpPr>
        <p:spPr>
          <a:xfrm>
            <a:off x="6648800" y="9778237"/>
            <a:ext cx="189229" cy="184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1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200" kern="0" spc="-7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200" kern="0" spc="-7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2" name="picture 1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1184" name="picture 11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1513" y="1154733"/>
            <a:ext cx="6665063" cy="8843281"/>
          </a:xfrm>
          <a:prstGeom prst="rect">
            <a:avLst/>
          </a:prstGeom>
        </p:spPr>
      </p:pic>
      <p:pic>
        <p:nvPicPr>
          <p:cNvPr id="1186" name="picture 11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63168" y="7665719"/>
            <a:ext cx="4267200" cy="1240831"/>
          </a:xfrm>
          <a:prstGeom prst="rect">
            <a:avLst/>
          </a:prstGeom>
        </p:spPr>
      </p:pic>
      <p:sp>
        <p:nvSpPr>
          <p:cNvPr id="1188" name="rect"/>
          <p:cNvSpPr/>
          <p:nvPr/>
        </p:nvSpPr>
        <p:spPr>
          <a:xfrm>
            <a:off x="5515674" y="8447976"/>
            <a:ext cx="474190" cy="458575"/>
          </a:xfrm>
          <a:prstGeom prst="rect">
            <a:avLst/>
          </a:pr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0" name="rect"/>
          <p:cNvSpPr/>
          <p:nvPr/>
        </p:nvSpPr>
        <p:spPr>
          <a:xfrm>
            <a:off x="6274380" y="7757724"/>
            <a:ext cx="474189" cy="1148827"/>
          </a:xfrm>
          <a:prstGeom prst="rect">
            <a:avLst/>
          </a:prstGeom>
          <a:solidFill>
            <a:srgbClr val="1387C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92" name="table 1192"/>
          <p:cNvGraphicFramePr>
            <a:graphicFrameLocks noGrp="1"/>
          </p:cNvGraphicFramePr>
          <p:nvPr/>
        </p:nvGraphicFramePr>
        <p:xfrm>
          <a:off x="698608" y="2863643"/>
          <a:ext cx="6191885" cy="6047104"/>
        </p:xfrm>
        <a:graphic>
          <a:graphicData uri="http://schemas.openxmlformats.org/drawingml/2006/table">
            <a:tbl>
              <a:tblPr/>
              <a:tblGrid>
                <a:gridCol w="221615"/>
                <a:gridCol w="4452619"/>
                <a:gridCol w="758825"/>
                <a:gridCol w="758825"/>
              </a:tblGrid>
              <a:tr h="571500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1837689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海外豪华品牌      </a:t>
                      </a:r>
                      <a:r>
                        <a:rPr sz="10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海外主流品牌</a:t>
                      </a:r>
                      <a:r>
                        <a:rPr sz="10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</a:t>
                      </a:r>
                      <a:r>
                        <a:rPr sz="10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中国品牌</a:t>
                      </a:r>
                      <a:r>
                        <a:rPr sz="1000" kern="0" spc="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</a:t>
                      </a:r>
                      <a:r>
                        <a:rPr sz="10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</a:t>
                      </a:r>
                      <a:r>
                        <a:rPr sz="1500" kern="0" spc="0" baseline="3472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单位：万元</a:t>
                      </a:r>
                      <a:endParaRPr lang="Microsoft YaHei" altLang="Microsoft YaHei" sz="1500" baseline="3472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9120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06"/>
                        </a:lnSpc>
                      </a:pPr>
                      <a:endParaRPr lang="Arial" altLang="Arial" sz="100"/>
                    </a:p>
                    <a:p>
                      <a:pPr marL="22859" algn="l" rtl="0" eaLnBrk="0">
                        <a:lnSpc>
                          <a:spcPct val="86000"/>
                        </a:lnSpc>
                      </a:pPr>
                      <a:r>
                        <a:rPr sz="9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45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26034" algn="l" rtl="0" eaLnBrk="0">
                        <a:lnSpc>
                          <a:spcPct val="86000"/>
                        </a:lnSpc>
                        <a:spcBef>
                          <a:spcPts val="272"/>
                        </a:spcBef>
                      </a:pPr>
                      <a:r>
                        <a:rPr sz="9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35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200"/>
                    </a:p>
                    <a:p>
                      <a:pPr marL="26669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25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874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4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82"/>
                        </a:lnSpc>
                      </a:pPr>
                      <a:endParaRPr lang="Arial" altLang="Arial" sz="100"/>
                    </a:p>
                    <a:p>
                      <a:pPr marL="39369" algn="l" rtl="0" eaLnBrk="0">
                        <a:lnSpc>
                          <a:spcPct val="86000"/>
                        </a:lnSpc>
                      </a:pPr>
                      <a:r>
                        <a:rPr sz="900" kern="0" spc="-5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82369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93"/>
                        </a:lnSpc>
                      </a:pPr>
                      <a:endParaRPr lang="Arial" altLang="Arial" sz="100"/>
                    </a:p>
                    <a:p>
                      <a:pPr marL="96519" algn="l" rtl="0" eaLnBrk="0">
                        <a:lnSpc>
                          <a:spcPct val="85000"/>
                        </a:lnSpc>
                      </a:pPr>
                      <a:r>
                        <a:rPr sz="9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15875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300" kern="0" spc="130">
                          <a:ln w="5080" cap="flat" cmpd="sng">
                            <a:solidFill>
                              <a:srgbClr val="08387B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8387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2023年1-10月中国品牌平均成交价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76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5352415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单位：万元</a:t>
                      </a:r>
                      <a:endParaRPr lang="Microsoft YaHei" altLang="Microsoft Ya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50939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389254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41.0</a:t>
                      </a:r>
                      <a:endParaRPr lang="Microsoft YaHei" altLang="Microsoft YaHei" sz="900"/>
                    </a:p>
                    <a:p>
                      <a:pPr marL="1143635" algn="l" rtl="0" eaLnBrk="0">
                        <a:lnSpc>
                          <a:spcPct val="84000"/>
                        </a:lnSpc>
                        <a:spcBef>
                          <a:spcPts val="5"/>
                        </a:spcBef>
                      </a:pPr>
                      <a:r>
                        <a:rPr sz="9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37.4               37.3</a:t>
                      </a:r>
                      <a:endParaRPr lang="Microsoft YaHei" altLang="Microsoft YaHei" sz="900"/>
                    </a:p>
                    <a:p>
                      <a:pPr marL="2661285" algn="l" rtl="0" eaLnBrk="0">
                        <a:lnSpc>
                          <a:spcPct val="86000"/>
                        </a:lnSpc>
                        <a:spcBef>
                          <a:spcPts val="4"/>
                        </a:spcBef>
                      </a:pPr>
                      <a:r>
                        <a:rPr sz="9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33.6</a:t>
                      </a:r>
                      <a:endParaRPr lang="Microsoft YaHei" altLang="Microsoft YaHei" sz="900"/>
                    </a:p>
                    <a:p>
                      <a:pPr marL="3420109" algn="l" rtl="0" eaLnBrk="0">
                        <a:lnSpc>
                          <a:spcPct val="80000"/>
                        </a:lnSpc>
                        <a:spcBef>
                          <a:spcPts val="576"/>
                        </a:spcBef>
                      </a:pPr>
                      <a:r>
                        <a:rPr sz="9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27.3</a:t>
                      </a:r>
                      <a:endParaRPr lang="Microsoft YaHei" altLang="Microsoft YaHei" sz="900"/>
                    </a:p>
                    <a:p>
                      <a:pPr marL="4178934" algn="l" rtl="0" eaLnBrk="0">
                        <a:lnSpc>
                          <a:spcPct val="86000"/>
                        </a:lnSpc>
                        <a:spcBef>
                          <a:spcPts val="7"/>
                        </a:spcBef>
                      </a:pPr>
                      <a:r>
                        <a:rPr sz="9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23.7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marL="276225" algn="l" rtl="0" eaLnBrk="0">
                        <a:lnSpc>
                          <a:spcPct val="86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15.1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262254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9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38.0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194" name="picture 11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97665" y="3099625"/>
            <a:ext cx="269240" cy="70484"/>
          </a:xfrm>
          <a:prstGeom prst="rect">
            <a:avLst/>
          </a:prstGeom>
        </p:spPr>
      </p:pic>
      <p:pic>
        <p:nvPicPr>
          <p:cNvPr id="1196" name="picture 119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385144" y="3099625"/>
            <a:ext cx="269240" cy="70484"/>
          </a:xfrm>
          <a:prstGeom prst="rect">
            <a:avLst/>
          </a:prstGeom>
        </p:spPr>
      </p:pic>
      <p:pic>
        <p:nvPicPr>
          <p:cNvPr id="1198" name="picture 119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251114" y="3099625"/>
            <a:ext cx="269239" cy="70484"/>
          </a:xfrm>
          <a:prstGeom prst="rect">
            <a:avLst/>
          </a:prstGeom>
        </p:spPr>
      </p:pic>
      <p:sp>
        <p:nvSpPr>
          <p:cNvPr id="1200" name="textbox 1200"/>
          <p:cNvSpPr/>
          <p:nvPr/>
        </p:nvSpPr>
        <p:spPr>
          <a:xfrm>
            <a:off x="711226" y="1218082"/>
            <a:ext cx="6188075" cy="1595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中国新能源品牌产品价值持续攀升，逼近海外豪华品</a:t>
            </a:r>
            <a:r>
              <a:rPr sz="1500" kern="0" spc="12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9050" indent="635" algn="l" rtl="0" eaLnBrk="0">
              <a:lnSpc>
                <a:spcPct val="112000"/>
              </a:lnSpc>
              <a:spcBef>
                <a:spcPts val="281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2021年至2023年10月，海外豪华品牌加权平均售价虽然有波动，但整体走势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相对平稳。中国品牌加权平均售价稳步上行，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至2023年10月已经与海外主流品牌处于相当的水平。</a:t>
            </a:r>
            <a:endParaRPr lang="Microsoft YaHei" altLang="Microsoft YaHei" sz="900"/>
          </a:p>
          <a:p>
            <a:pPr marL="18415" indent="6985" algn="l" rtl="0" eaLnBrk="0">
              <a:lnSpc>
                <a:spcPct val="112000"/>
              </a:lnSpc>
              <a:spcBef>
                <a:spcPts val="775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中国品牌阵营中，平均售价较高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的多为新能源品牌。其中， 腾势2023年加权平均价达到41万元，高于海外豪华品牌平均    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水平，而理想汽车和蔚来加权平均价也与海外豪华品牌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相当。</a:t>
            </a:r>
            <a:endParaRPr lang="Microsoft YaHei" altLang="Microsoft YaHei" sz="9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20954" algn="l" rtl="0" eaLnBrk="0">
              <a:lnSpc>
                <a:spcPct val="92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分品牌阵营平均成交价走</a:t>
            </a:r>
            <a:r>
              <a:rPr sz="1300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1300"/>
          </a:p>
        </p:txBody>
      </p:sp>
      <p:sp>
        <p:nvSpPr>
          <p:cNvPr id="1202" name="path"/>
          <p:cNvSpPr/>
          <p:nvPr/>
        </p:nvSpPr>
        <p:spPr>
          <a:xfrm>
            <a:off x="985693" y="4254880"/>
            <a:ext cx="5713273" cy="536702"/>
          </a:xfrm>
          <a:custGeom>
            <a:rect l="0" t="0" r="0" b="0"/>
            <a:pathLst>
              <a:path w="8997" h="845">
                <a:moveTo>
                  <a:pt x="0" y="840"/>
                </a:moveTo>
                <a:lnTo>
                  <a:pt x="8997" y="840"/>
                </a:lnTo>
                <a:moveTo>
                  <a:pt x="0" y="5"/>
                </a:moveTo>
                <a:lnTo>
                  <a:pt x="8997" y="5"/>
                </a:lnTo>
              </a:path>
            </a:pathLst>
          </a:custGeom>
          <a:noFill/>
          <a:ln w="6350" cap="flat">
            <a:solidFill>
              <a:srgbClr val="D9D9D9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4" name="textbox 1204"/>
          <p:cNvSpPr/>
          <p:nvPr/>
        </p:nvSpPr>
        <p:spPr>
          <a:xfrm>
            <a:off x="692413" y="9495433"/>
            <a:ext cx="5668645" cy="490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38734" algn="l" rtl="0" eaLnBrk="0">
              <a:lnSpc>
                <a:spcPts val="988"/>
              </a:lnSpc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数据来源：汽车之家大数据，汽车经销终端新车销售发票价格(裸车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含税) [2021-2023.1-10]，海外豪华品牌阵营包含特斯拉。</a:t>
            </a:r>
            <a:endParaRPr lang="Microsoft YaHei" altLang="Microsoft YaHei" sz="8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algn="l" rtl="0" eaLnBrk="0">
              <a:lnSpc>
                <a:spcPct val="760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200" kern="0" spc="-7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200" kern="0" spc="-7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1200"/>
          </a:p>
        </p:txBody>
      </p:sp>
      <p:sp>
        <p:nvSpPr>
          <p:cNvPr id="1206" name="path"/>
          <p:cNvSpPr/>
          <p:nvPr/>
        </p:nvSpPr>
        <p:spPr>
          <a:xfrm>
            <a:off x="1057011" y="3762143"/>
            <a:ext cx="5570635" cy="412465"/>
          </a:xfrm>
          <a:custGeom>
            <a:rect l="0" t="0" r="0" b="0"/>
            <a:pathLst>
              <a:path w="8772" h="649">
                <a:moveTo>
                  <a:pt x="20" y="429"/>
                </a:moveTo>
                <a:cubicBezTo>
                  <a:pt x="108" y="446"/>
                  <a:pt x="196" y="478"/>
                  <a:pt x="284" y="478"/>
                </a:cubicBezTo>
                <a:cubicBezTo>
                  <a:pt x="372" y="479"/>
                  <a:pt x="461" y="448"/>
                  <a:pt x="549" y="431"/>
                </a:cubicBezTo>
                <a:cubicBezTo>
                  <a:pt x="637" y="414"/>
                  <a:pt x="725" y="383"/>
                  <a:pt x="813" y="376"/>
                </a:cubicBezTo>
                <a:cubicBezTo>
                  <a:pt x="902" y="368"/>
                  <a:pt x="990" y="402"/>
                  <a:pt x="1078" y="387"/>
                </a:cubicBezTo>
                <a:cubicBezTo>
                  <a:pt x="1166" y="373"/>
                  <a:pt x="1254" y="321"/>
                  <a:pt x="1343" y="288"/>
                </a:cubicBezTo>
                <a:cubicBezTo>
                  <a:pt x="1431" y="255"/>
                  <a:pt x="1519" y="192"/>
                  <a:pt x="1607" y="189"/>
                </a:cubicBezTo>
                <a:cubicBezTo>
                  <a:pt x="1695" y="187"/>
                  <a:pt x="1784" y="258"/>
                  <a:pt x="1872" y="271"/>
                </a:cubicBezTo>
                <a:cubicBezTo>
                  <a:pt x="1960" y="284"/>
                  <a:pt x="2048" y="294"/>
                  <a:pt x="2137" y="267"/>
                </a:cubicBezTo>
                <a:cubicBezTo>
                  <a:pt x="2225" y="239"/>
                  <a:pt x="2313" y="120"/>
                  <a:pt x="2401" y="104"/>
                </a:cubicBezTo>
                <a:cubicBezTo>
                  <a:pt x="2489" y="87"/>
                  <a:pt x="2578" y="151"/>
                  <a:pt x="2666" y="170"/>
                </a:cubicBezTo>
                <a:cubicBezTo>
                  <a:pt x="2754" y="190"/>
                  <a:pt x="2842" y="213"/>
                  <a:pt x="2930" y="222"/>
                </a:cubicBezTo>
                <a:cubicBezTo>
                  <a:pt x="3019" y="230"/>
                  <a:pt x="3107" y="193"/>
                  <a:pt x="3195" y="222"/>
                </a:cubicBezTo>
                <a:cubicBezTo>
                  <a:pt x="3283" y="250"/>
                  <a:pt x="3371" y="372"/>
                  <a:pt x="3460" y="394"/>
                </a:cubicBezTo>
                <a:cubicBezTo>
                  <a:pt x="3548" y="417"/>
                  <a:pt x="3636" y="419"/>
                  <a:pt x="3724" y="357"/>
                </a:cubicBezTo>
                <a:cubicBezTo>
                  <a:pt x="3812" y="295"/>
                  <a:pt x="3901" y="52"/>
                  <a:pt x="3989" y="24"/>
                </a:cubicBezTo>
                <a:cubicBezTo>
                  <a:pt x="4077" y="-4"/>
                  <a:pt x="4165" y="124"/>
                  <a:pt x="4254" y="186"/>
                </a:cubicBezTo>
                <a:cubicBezTo>
                  <a:pt x="4342" y="247"/>
                  <a:pt x="4430" y="387"/>
                  <a:pt x="4518" y="391"/>
                </a:cubicBezTo>
                <a:cubicBezTo>
                  <a:pt x="4606" y="396"/>
                  <a:pt x="4695" y="226"/>
                  <a:pt x="4783" y="211"/>
                </a:cubicBezTo>
                <a:cubicBezTo>
                  <a:pt x="4871" y="197"/>
                  <a:pt x="4959" y="273"/>
                  <a:pt x="5047" y="305"/>
                </a:cubicBezTo>
                <a:cubicBezTo>
                  <a:pt x="5136" y="337"/>
                  <a:pt x="5224" y="406"/>
                  <a:pt x="5312" y="404"/>
                </a:cubicBezTo>
                <a:cubicBezTo>
                  <a:pt x="5400" y="403"/>
                  <a:pt x="5488" y="288"/>
                  <a:pt x="5577" y="298"/>
                </a:cubicBezTo>
                <a:cubicBezTo>
                  <a:pt x="5665" y="308"/>
                  <a:pt x="5753" y="432"/>
                  <a:pt x="5841" y="465"/>
                </a:cubicBezTo>
                <a:cubicBezTo>
                  <a:pt x="5929" y="499"/>
                  <a:pt x="6018" y="565"/>
                  <a:pt x="6106" y="499"/>
                </a:cubicBezTo>
                <a:cubicBezTo>
                  <a:pt x="6194" y="433"/>
                  <a:pt x="6282" y="100"/>
                  <a:pt x="6371" y="69"/>
                </a:cubicBezTo>
                <a:cubicBezTo>
                  <a:pt x="6459" y="38"/>
                  <a:pt x="6547" y="240"/>
                  <a:pt x="6635" y="312"/>
                </a:cubicBezTo>
                <a:cubicBezTo>
                  <a:pt x="6723" y="385"/>
                  <a:pt x="6812" y="476"/>
                  <a:pt x="6900" y="505"/>
                </a:cubicBezTo>
                <a:cubicBezTo>
                  <a:pt x="6988" y="534"/>
                  <a:pt x="7076" y="491"/>
                  <a:pt x="7164" y="487"/>
                </a:cubicBezTo>
                <a:cubicBezTo>
                  <a:pt x="7253" y="483"/>
                  <a:pt x="7341" y="456"/>
                  <a:pt x="7429" y="479"/>
                </a:cubicBezTo>
                <a:cubicBezTo>
                  <a:pt x="7517" y="503"/>
                  <a:pt x="7605" y="625"/>
                  <a:pt x="7694" y="629"/>
                </a:cubicBezTo>
                <a:cubicBezTo>
                  <a:pt x="7782" y="633"/>
                  <a:pt x="7870" y="503"/>
                  <a:pt x="7958" y="501"/>
                </a:cubicBezTo>
                <a:cubicBezTo>
                  <a:pt x="8046" y="499"/>
                  <a:pt x="8135" y="619"/>
                  <a:pt x="8223" y="617"/>
                </a:cubicBezTo>
                <a:cubicBezTo>
                  <a:pt x="8311" y="615"/>
                  <a:pt x="8399" y="503"/>
                  <a:pt x="8488" y="489"/>
                </a:cubicBezTo>
                <a:cubicBezTo>
                  <a:pt x="8576" y="475"/>
                  <a:pt x="8664" y="518"/>
                  <a:pt x="8752" y="533"/>
                </a:cubicBezTo>
              </a:path>
            </a:pathLst>
          </a:custGeom>
          <a:noFill/>
          <a:ln w="25400" cap="rnd">
            <a:solidFill>
              <a:srgbClr val="1387C1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08" name="picture 120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85693" y="5199414"/>
            <a:ext cx="5713273" cy="375285"/>
          </a:xfrm>
          <a:prstGeom prst="rect">
            <a:avLst/>
          </a:prstGeom>
        </p:spPr>
      </p:pic>
      <p:sp>
        <p:nvSpPr>
          <p:cNvPr id="1210" name="textbox 1210"/>
          <p:cNvSpPr/>
          <p:nvPr/>
        </p:nvSpPr>
        <p:spPr>
          <a:xfrm rot="16200000">
            <a:off x="3635093" y="3239150"/>
            <a:ext cx="404495" cy="5717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74"/>
              </a:lnSpc>
            </a:pPr>
            <a:endParaRPr lang="Arial" altLang="Arial" sz="100"/>
          </a:p>
          <a:p>
            <a:pPr marL="42544" algn="l" rtl="0" eaLnBrk="0">
              <a:lnSpc>
                <a:spcPct val="88000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21-01</a:t>
            </a:r>
            <a:endParaRPr lang="Microsoft YaHei" altLang="Microsoft YaHei" sz="900"/>
          </a:p>
          <a:p>
            <a:pPr marL="3048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21-02</a:t>
            </a:r>
            <a:endParaRPr lang="Microsoft YaHei" altLang="Microsoft YaHei" sz="900"/>
          </a:p>
          <a:p>
            <a:pPr marL="27305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21-03</a:t>
            </a:r>
            <a:endParaRPr lang="Microsoft YaHei" altLang="Microsoft YaHei" sz="900"/>
          </a:p>
          <a:p>
            <a:pPr marL="27305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21-04</a:t>
            </a:r>
            <a:endParaRPr lang="Microsoft YaHei" altLang="Microsoft YaHei" sz="900"/>
          </a:p>
          <a:p>
            <a:pPr marL="27305" algn="l" rtl="0" eaLnBrk="0">
              <a:lnSpc>
                <a:spcPct val="88000"/>
              </a:lnSpc>
              <a:spcBef>
                <a:spcPts val="372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21-05</a:t>
            </a:r>
            <a:endParaRPr lang="Microsoft YaHei" altLang="Microsoft YaHei" sz="900"/>
          </a:p>
          <a:p>
            <a:pPr marL="27305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21-06</a:t>
            </a:r>
            <a:endParaRPr lang="Microsoft YaHei" altLang="Microsoft YaHei" sz="900"/>
          </a:p>
          <a:p>
            <a:pPr marL="27305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21-07</a:t>
            </a:r>
            <a:endParaRPr lang="Microsoft YaHei" altLang="Microsoft YaHei" sz="900"/>
          </a:p>
          <a:p>
            <a:pPr marL="27305" algn="l" rtl="0" eaLnBrk="0">
              <a:lnSpc>
                <a:spcPct val="88000"/>
              </a:lnSpc>
              <a:spcBef>
                <a:spcPts val="374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21-08</a:t>
            </a:r>
            <a:endParaRPr lang="Microsoft YaHei" altLang="Microsoft YaHei" sz="900"/>
          </a:p>
          <a:p>
            <a:pPr marL="27305" algn="l" rtl="0" eaLnBrk="0">
              <a:lnSpc>
                <a:spcPct val="88000"/>
              </a:lnSpc>
              <a:spcBef>
                <a:spcPts val="372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21-09</a:t>
            </a:r>
            <a:endParaRPr lang="Microsoft YaHei" altLang="Microsoft YaHei" sz="900"/>
          </a:p>
          <a:p>
            <a:pPr marL="42544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21-10</a:t>
            </a:r>
            <a:endParaRPr lang="Microsoft YaHei" altLang="Microsoft YaHei" sz="900"/>
          </a:p>
          <a:p>
            <a:pPr marL="60960" algn="l" rtl="0" eaLnBrk="0">
              <a:lnSpc>
                <a:spcPct val="88000"/>
              </a:lnSpc>
              <a:spcBef>
                <a:spcPts val="374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21-11</a:t>
            </a:r>
            <a:endParaRPr lang="Microsoft YaHei" altLang="Microsoft YaHei" sz="900"/>
          </a:p>
          <a:p>
            <a:pPr marL="45719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21-12</a:t>
            </a:r>
            <a:endParaRPr lang="Microsoft YaHei" altLang="Microsoft YaHei" sz="900"/>
          </a:p>
          <a:p>
            <a:pPr marL="30480" algn="l" rtl="0" eaLnBrk="0">
              <a:lnSpc>
                <a:spcPct val="88000"/>
              </a:lnSpc>
              <a:spcBef>
                <a:spcPts val="371"/>
              </a:spcBef>
            </a:pPr>
            <a:r>
              <a:rPr sz="9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22-01</a:t>
            </a:r>
            <a:endParaRPr lang="Microsoft YaHei" altLang="Microsoft YaHei" sz="900"/>
          </a:p>
          <a:p>
            <a:pPr marL="1524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22-02</a:t>
            </a:r>
            <a:endParaRPr lang="Microsoft YaHei" altLang="Microsoft YaHei" sz="900"/>
          </a:p>
          <a:p>
            <a:pPr marL="1524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22-03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22-04</a:t>
            </a:r>
            <a:endParaRPr lang="Microsoft YaHei" altLang="Microsoft YaHei" sz="900"/>
          </a:p>
          <a:p>
            <a:pPr marL="15240" algn="l" rtl="0" eaLnBrk="0">
              <a:lnSpc>
                <a:spcPct val="88000"/>
              </a:lnSpc>
              <a:spcBef>
                <a:spcPts val="372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22-05</a:t>
            </a:r>
            <a:endParaRPr lang="Microsoft YaHei" altLang="Microsoft YaHei" sz="900"/>
          </a:p>
          <a:p>
            <a:pPr marL="1524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22-06</a:t>
            </a:r>
            <a:endParaRPr lang="Microsoft YaHei" altLang="Microsoft YaHei" sz="900"/>
          </a:p>
          <a:p>
            <a:pPr marL="1524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22-07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374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22-08</a:t>
            </a:r>
            <a:endParaRPr lang="Microsoft YaHei" altLang="Microsoft YaHei" sz="900"/>
          </a:p>
          <a:p>
            <a:pPr marL="15240" algn="l" rtl="0" eaLnBrk="0">
              <a:lnSpc>
                <a:spcPct val="88000"/>
              </a:lnSpc>
              <a:spcBef>
                <a:spcPts val="372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22-09</a:t>
            </a:r>
            <a:endParaRPr lang="Microsoft YaHei" altLang="Microsoft YaHei" sz="900"/>
          </a:p>
          <a:p>
            <a:pPr marL="3048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22-10</a:t>
            </a:r>
            <a:endParaRPr lang="Microsoft YaHei" altLang="Microsoft YaHei" sz="900"/>
          </a:p>
          <a:p>
            <a:pPr algn="r" rtl="0" eaLnBrk="0">
              <a:lnSpc>
                <a:spcPct val="88000"/>
              </a:lnSpc>
              <a:spcBef>
                <a:spcPts val="374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22-11</a:t>
            </a:r>
            <a:endParaRPr lang="Microsoft YaHei" altLang="Microsoft YaHei" sz="900"/>
          </a:p>
          <a:p>
            <a:pPr marL="3048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22-12</a:t>
            </a:r>
            <a:endParaRPr lang="Microsoft YaHei" altLang="Microsoft YaHei" sz="900"/>
          </a:p>
          <a:p>
            <a:pPr marL="27305" algn="l" rtl="0" eaLnBrk="0">
              <a:lnSpc>
                <a:spcPct val="88000"/>
              </a:lnSpc>
              <a:spcBef>
                <a:spcPts val="371"/>
              </a:spcBef>
            </a:pPr>
            <a:r>
              <a:rPr sz="9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23-01</a:t>
            </a:r>
            <a:endParaRPr lang="Microsoft YaHei" altLang="Microsoft YaHei" sz="900"/>
          </a:p>
          <a:p>
            <a:pPr marL="1524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23-02</a:t>
            </a:r>
            <a:endParaRPr lang="Microsoft YaHei" altLang="Microsoft YaHei" sz="900"/>
          </a:p>
          <a:p>
            <a:pPr marL="1524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23-03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23-04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372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23-05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23-06</a:t>
            </a:r>
            <a:endParaRPr lang="Microsoft YaHei" altLang="Microsoft YaHei" sz="900"/>
          </a:p>
          <a:p>
            <a:pPr marL="15240" algn="l" rtl="0" eaLnBrk="0">
              <a:lnSpc>
                <a:spcPct val="88000"/>
              </a:lnSpc>
              <a:spcBef>
                <a:spcPts val="373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23-07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374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23-08</a:t>
            </a:r>
            <a:endParaRPr lang="Microsoft YaHei" altLang="Microsoft YaHei" sz="900"/>
          </a:p>
          <a:p>
            <a:pPr marL="12700" algn="l" rtl="0" eaLnBrk="0">
              <a:lnSpc>
                <a:spcPct val="88000"/>
              </a:lnSpc>
              <a:spcBef>
                <a:spcPts val="372"/>
              </a:spcBef>
            </a:pP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23-09</a:t>
            </a:r>
            <a:endParaRPr lang="Microsoft YaHei" altLang="Microsoft YaHei" sz="900"/>
          </a:p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27940" algn="l" rtl="0" eaLnBrk="0">
              <a:lnSpc>
                <a:spcPct val="88000"/>
              </a:lnSpc>
              <a:spcBef>
                <a:spcPts val="1"/>
              </a:spcBef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23-10</a:t>
            </a:r>
            <a:endParaRPr lang="Microsoft YaHei" altLang="Microsoft YaHei" sz="900"/>
          </a:p>
        </p:txBody>
      </p:sp>
      <p:pic>
        <p:nvPicPr>
          <p:cNvPr id="1212" name="picture 12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033370" y="3846102"/>
            <a:ext cx="1414652" cy="256413"/>
          </a:xfrm>
          <a:prstGeom prst="rect">
            <a:avLst/>
          </a:prstGeom>
        </p:spPr>
      </p:pic>
      <p:sp>
        <p:nvSpPr>
          <p:cNvPr id="1214" name="textbox 1214"/>
          <p:cNvSpPr/>
          <p:nvPr/>
        </p:nvSpPr>
        <p:spPr>
          <a:xfrm>
            <a:off x="5400141" y="8993987"/>
            <a:ext cx="1467485" cy="280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09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  海外豪华品牌</a:t>
            </a:r>
            <a:endParaRPr lang="Microsoft YaHei" altLang="Microsoft YaHei" sz="9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marL="373379" algn="l" rtl="0" eaLnBrk="0">
              <a:lnSpc>
                <a:spcPct val="88000"/>
              </a:lnSpc>
            </a:pP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*2023年1-10月总销量大于3万</a:t>
            </a:r>
            <a:endParaRPr lang="Microsoft YaHei" altLang="Microsoft YaHei" sz="600"/>
          </a:p>
        </p:txBody>
      </p:sp>
      <p:pic>
        <p:nvPicPr>
          <p:cNvPr id="1216" name="picture 121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724755" y="3846102"/>
            <a:ext cx="1243965" cy="268605"/>
          </a:xfrm>
          <a:prstGeom prst="rect">
            <a:avLst/>
          </a:prstGeom>
        </p:spPr>
      </p:pic>
      <p:pic>
        <p:nvPicPr>
          <p:cNvPr id="1218" name="picture 121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548225" y="3742470"/>
            <a:ext cx="1076326" cy="305181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 rot="21600000">
            <a:off x="5306844" y="849502"/>
            <a:ext cx="1539400" cy="138531"/>
            <a:chExt cx="1539400" cy="138531"/>
          </a:xfrm>
        </p:grpSpPr>
        <p:sp>
          <p:nvSpPr>
            <p:cNvPr id="1220" name="rect"/>
            <p:cNvSpPr/>
            <p:nvPr/>
          </p:nvSpPr>
          <p:spPr>
            <a:xfrm>
              <a:off x="0" y="5625"/>
              <a:ext cx="1364038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2" name="textbox 1222"/>
            <p:cNvSpPr/>
            <p:nvPr/>
          </p:nvSpPr>
          <p:spPr>
            <a:xfrm>
              <a:off x="-12700" y="-12700"/>
              <a:ext cx="1565275" cy="1771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554"/>
                </a:lnSpc>
              </a:pPr>
              <a:endParaRPr lang="Arial" altLang="Arial" sz="100"/>
            </a:p>
            <a:p>
              <a:pPr algn="r" rtl="0" eaLnBrk="0">
                <a:lnSpc>
                  <a:spcPct val="92000"/>
                </a:lnSpc>
              </a:pPr>
              <a:r>
                <a:rPr sz="1000" kern="0" spc="-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中国品牌向上</a:t>
              </a:r>
              <a:r>
                <a:rPr sz="1000" kern="0" spc="34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-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  <a:endParaRPr lang="Microsoft YaHei" altLang="Microsoft YaHei" sz="1000"/>
            </a:p>
          </p:txBody>
        </p:sp>
      </p:grpSp>
      <p:pic>
        <p:nvPicPr>
          <p:cNvPr id="1224" name="picture 122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5404203" y="4032029"/>
            <a:ext cx="1247011" cy="164973"/>
          </a:xfrm>
          <a:prstGeom prst="rect">
            <a:avLst/>
          </a:prstGeom>
        </p:spPr>
      </p:pic>
      <p:sp>
        <p:nvSpPr>
          <p:cNvPr id="1226" name="rect"/>
          <p:cNvSpPr/>
          <p:nvPr/>
        </p:nvSpPr>
        <p:spPr>
          <a:xfrm>
            <a:off x="985693" y="5843285"/>
            <a:ext cx="5713273" cy="9526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28" name="picture 122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5068922" y="3769902"/>
            <a:ext cx="238125" cy="225933"/>
          </a:xfrm>
          <a:prstGeom prst="rect">
            <a:avLst/>
          </a:prstGeom>
        </p:spPr>
      </p:pic>
      <p:sp>
        <p:nvSpPr>
          <p:cNvPr id="1230" name="textbox 1230"/>
          <p:cNvSpPr/>
          <p:nvPr/>
        </p:nvSpPr>
        <p:spPr>
          <a:xfrm>
            <a:off x="1720686" y="8994330"/>
            <a:ext cx="48005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74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理想汽车</a:t>
            </a:r>
            <a:endParaRPr lang="Microsoft YaHei" altLang="Microsoft YaHei" sz="900"/>
          </a:p>
        </p:txBody>
      </p:sp>
      <p:sp>
        <p:nvSpPr>
          <p:cNvPr id="1232" name="rect"/>
          <p:cNvSpPr/>
          <p:nvPr/>
        </p:nvSpPr>
        <p:spPr>
          <a:xfrm>
            <a:off x="985693" y="3724082"/>
            <a:ext cx="5713273" cy="6350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4" name="textbox 1234"/>
          <p:cNvSpPr/>
          <p:nvPr/>
        </p:nvSpPr>
        <p:spPr>
          <a:xfrm>
            <a:off x="3351369" y="8986672"/>
            <a:ext cx="252729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41"/>
              </a:lnSpc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极氪</a:t>
            </a:r>
            <a:endParaRPr lang="Microsoft YaHei" altLang="Microsoft YaHei" sz="900"/>
          </a:p>
        </p:txBody>
      </p:sp>
      <p:sp>
        <p:nvSpPr>
          <p:cNvPr id="1236" name="textbox 1236"/>
          <p:cNvSpPr/>
          <p:nvPr/>
        </p:nvSpPr>
        <p:spPr>
          <a:xfrm>
            <a:off x="4070448" y="8977261"/>
            <a:ext cx="32956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AITO</a:t>
            </a:r>
            <a:endParaRPr lang="Microsoft YaHei" altLang="Microsoft YaHei" sz="900"/>
          </a:p>
        </p:txBody>
      </p:sp>
      <p:sp>
        <p:nvSpPr>
          <p:cNvPr id="1238" name="textbox 1238"/>
          <p:cNvSpPr/>
          <p:nvPr/>
        </p:nvSpPr>
        <p:spPr>
          <a:xfrm>
            <a:off x="4869579" y="8994216"/>
            <a:ext cx="25209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2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坦克</a:t>
            </a:r>
            <a:endParaRPr lang="Microsoft YaHei" altLang="Microsoft YaHei" sz="900"/>
          </a:p>
        </p:txBody>
      </p:sp>
      <p:sp>
        <p:nvSpPr>
          <p:cNvPr id="1240" name="textbox 1240"/>
          <p:cNvSpPr/>
          <p:nvPr/>
        </p:nvSpPr>
        <p:spPr>
          <a:xfrm>
            <a:off x="1075367" y="8994673"/>
            <a:ext cx="25272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4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腾势</a:t>
            </a:r>
            <a:endParaRPr lang="Microsoft YaHei" altLang="Microsoft YaHei" sz="900"/>
          </a:p>
        </p:txBody>
      </p:sp>
      <p:sp>
        <p:nvSpPr>
          <p:cNvPr id="1242" name="textbox 1242"/>
          <p:cNvSpPr/>
          <p:nvPr/>
        </p:nvSpPr>
        <p:spPr>
          <a:xfrm>
            <a:off x="2592891" y="8994673"/>
            <a:ext cx="25209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3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蔚来</a:t>
            </a:r>
            <a:endParaRPr lang="Microsoft YaHei" altLang="Microsoft YaHei" sz="9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4" name="picture 12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sp>
        <p:nvSpPr>
          <p:cNvPr id="1246" name="rect"/>
          <p:cNvSpPr/>
          <p:nvPr/>
        </p:nvSpPr>
        <p:spPr>
          <a:xfrm>
            <a:off x="642446" y="1178359"/>
            <a:ext cx="6220048" cy="8760652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8" name="textbox 1248"/>
          <p:cNvSpPr/>
          <p:nvPr/>
        </p:nvSpPr>
        <p:spPr>
          <a:xfrm>
            <a:off x="711226" y="1218082"/>
            <a:ext cx="6092825" cy="1824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中国品牌头部集中度进一步加剧，新能源品牌逆势增</a:t>
            </a:r>
            <a:r>
              <a:rPr sz="1500" kern="0" spc="12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9050" algn="l" rtl="0" eaLnBrk="0">
              <a:lnSpc>
                <a:spcPct val="112000"/>
              </a:lnSpc>
              <a:spcBef>
                <a:spcPts val="279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与此前百花齐放不同，</a:t>
            </a:r>
            <a:r>
              <a:rPr sz="900" kern="0" spc="2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近两年中国品牌市场格局向着头部持续集中，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Top 5品牌总市场份额由2021年的47%提升至2023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年的48.7%，特别是比亚迪，凭借完整转型至新能源市场的优势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快速抢占市场，单一品牌的份额占据中国品牌整体近</a:t>
            </a:r>
            <a:endParaRPr lang="Microsoft YaHei" altLang="Microsoft YaHei" sz="900"/>
          </a:p>
          <a:p>
            <a:pPr marL="19684" algn="l" rtl="0" eaLnBrk="0">
              <a:lnSpc>
                <a:spcPct val="82000"/>
              </a:lnSpc>
              <a:spcBef>
                <a:spcPts val="281"/>
              </a:spcBef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20%。</a:t>
            </a:r>
            <a:endParaRPr lang="Microsoft YaHei" altLang="Microsoft YaHei" sz="900"/>
          </a:p>
          <a:p>
            <a:pPr marL="18415" indent="-635" algn="l" rtl="0" eaLnBrk="0">
              <a:lnSpc>
                <a:spcPct val="113000"/>
              </a:lnSpc>
              <a:spcBef>
                <a:spcPts val="905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相比2021年，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新能源品牌均实现了市场份额的突破，除了比亚迪外， 零跑汽车、深蓝汽车、理想汽车、腾势、埃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安</a:t>
            </a:r>
            <a:r>
              <a:rPr sz="900" kern="0" spc="-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、AITO等份额均有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不同程度的增长，而传统品牌荣威</a:t>
            </a:r>
            <a:r>
              <a:rPr sz="900" kern="0" spc="-1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、宝骏</a:t>
            </a:r>
            <a:r>
              <a:rPr sz="900" kern="0" spc="-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、红旗</a:t>
            </a:r>
            <a:r>
              <a:rPr sz="900" kern="0" spc="-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、吉利汽车、长安和领克等份额则有所下滑。</a:t>
            </a:r>
            <a:endParaRPr lang="Microsoft YaHei" altLang="Microsoft YaHei" sz="9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16509" algn="l" rtl="0" eaLnBrk="0">
              <a:lnSpc>
                <a:spcPct val="92000"/>
              </a:lnSpc>
            </a:pPr>
            <a:r>
              <a:rPr sz="1300" kern="0" spc="14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2021-2023中国主要品牌市场格局变迁</a:t>
            </a:r>
            <a:endParaRPr lang="Microsoft YaHei" altLang="Microsoft YaHei" sz="1300"/>
          </a:p>
        </p:txBody>
      </p:sp>
      <p:pic>
        <p:nvPicPr>
          <p:cNvPr id="1250" name="picture 12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48396" y="4334738"/>
            <a:ext cx="1543050" cy="4474963"/>
          </a:xfrm>
          <a:prstGeom prst="rect">
            <a:avLst/>
          </a:prstGeom>
        </p:spPr>
      </p:pic>
      <p:grpSp>
        <p:nvGrpSpPr>
          <p:cNvPr id="60" name="group 60"/>
          <p:cNvGrpSpPr/>
          <p:nvPr/>
        </p:nvGrpSpPr>
        <p:grpSpPr>
          <a:xfrm rot="21600000">
            <a:off x="2465932" y="4334740"/>
            <a:ext cx="1477714" cy="4474964"/>
            <a:chExt cx="1477714" cy="4474964"/>
          </a:xfrm>
        </p:grpSpPr>
        <p:pic>
          <p:nvPicPr>
            <p:cNvPr id="1252" name="picture 125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277267" y="0"/>
              <a:ext cx="923544" cy="4470200"/>
            </a:xfrm>
            <a:prstGeom prst="rect">
              <a:avLst/>
            </a:prstGeom>
          </p:spPr>
        </p:pic>
        <p:sp>
          <p:nvSpPr>
            <p:cNvPr id="1254" name="textbox 1254"/>
            <p:cNvSpPr/>
            <p:nvPr/>
          </p:nvSpPr>
          <p:spPr>
            <a:xfrm>
              <a:off x="291124" y="287449"/>
              <a:ext cx="899794" cy="41910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942"/>
                </a:lnSpc>
              </a:pPr>
              <a:endParaRPr lang="Arial" altLang="Arial" sz="100"/>
            </a:p>
            <a:p>
              <a:pPr marL="302259" algn="l" rtl="0" eaLnBrk="0">
                <a:lnSpc>
                  <a:spcPct val="87000"/>
                </a:lnSpc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比亚迪</a:t>
              </a:r>
              <a:endParaRPr lang="Microsoft YaHei" altLang="Microsoft YaHei" sz="800"/>
            </a:p>
            <a:p>
              <a:pPr marL="299084" algn="l" rtl="0" eaLnBrk="0">
                <a:lnSpc>
                  <a:spcPct val="88000"/>
                </a:lnSpc>
                <a:spcBef>
                  <a:spcPts val="506"/>
                </a:spcBef>
              </a:pP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16.8%</a:t>
              </a:r>
              <a:endParaRPr lang="Microsoft YaHei" altLang="Microsoft YaHei" sz="8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349250" algn="l" rtl="0" eaLnBrk="0">
                <a:lnSpc>
                  <a:spcPct val="88000"/>
                </a:lnSpc>
                <a:spcBef>
                  <a:spcPts val="245"/>
                </a:spcBef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长安</a:t>
              </a:r>
              <a:endParaRPr lang="Microsoft YaHei" altLang="Microsoft YaHei" sz="800"/>
            </a:p>
            <a:p>
              <a:pPr marL="299720" algn="l" rtl="0" eaLnBrk="0">
                <a:lnSpc>
                  <a:spcPct val="88000"/>
                </a:lnSpc>
                <a:spcBef>
                  <a:spcPts val="502"/>
                </a:spcBef>
              </a:pP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10.3%</a:t>
              </a:r>
              <a:endParaRPr lang="Microsoft YaHei" altLang="Microsoft YaHei" sz="800"/>
            </a:p>
            <a:p>
              <a:pPr algn="l" rtl="0" eaLnBrk="0">
                <a:lnSpc>
                  <a:spcPct val="197000"/>
                </a:lnSpc>
              </a:pPr>
              <a:endParaRPr lang="Arial" altLang="Arial" sz="1000"/>
            </a:p>
            <a:p>
              <a:pPr marL="248284" algn="l" rtl="0" eaLnBrk="0">
                <a:lnSpc>
                  <a:spcPct val="88000"/>
                </a:lnSpc>
                <a:spcBef>
                  <a:spcPts val="245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吉利汽车</a:t>
              </a:r>
              <a:endParaRPr lang="Microsoft YaHei" altLang="Microsoft YaHei" sz="800"/>
            </a:p>
            <a:p>
              <a:pPr marL="325120" algn="l" rtl="0" eaLnBrk="0">
                <a:lnSpc>
                  <a:spcPct val="88000"/>
                </a:lnSpc>
                <a:spcBef>
                  <a:spcPts val="502"/>
                </a:spcBef>
              </a:pP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9.4%</a:t>
              </a:r>
              <a:endParaRPr lang="Microsoft YaHei" altLang="Microsoft YaHei" sz="800"/>
            </a:p>
            <a:p>
              <a:pPr marL="278765" algn="l" rtl="0" eaLnBrk="0">
                <a:lnSpc>
                  <a:spcPct val="88000"/>
                </a:lnSpc>
                <a:spcBef>
                  <a:spcPts val="833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五菱汽车</a:t>
              </a:r>
              <a:endParaRPr lang="Microsoft YaHei" altLang="Microsoft YaHei" sz="800"/>
            </a:p>
            <a:p>
              <a:pPr marL="357504" algn="l" rtl="0" eaLnBrk="0">
                <a:lnSpc>
                  <a:spcPct val="69000"/>
                </a:lnSpc>
                <a:spcBef>
                  <a:spcPts val="502"/>
                </a:spcBef>
              </a:pP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5.5%</a:t>
              </a:r>
              <a:endParaRPr lang="Microsoft YaHei" altLang="Microsoft YaHei" sz="800"/>
            </a:p>
            <a:p>
              <a:pPr marL="353059" algn="l" rtl="0" eaLnBrk="0">
                <a:lnSpc>
                  <a:spcPts val="1223"/>
                </a:lnSpc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哈弗</a:t>
              </a:r>
              <a:endParaRPr lang="Microsoft YaHei" altLang="Microsoft YaHei" sz="800"/>
            </a:p>
            <a:p>
              <a:pPr marL="325754" algn="l" rtl="0" eaLnBrk="0">
                <a:lnSpc>
                  <a:spcPct val="69000"/>
                </a:lnSpc>
                <a:spcBef>
                  <a:spcPts val="586"/>
                </a:spcBef>
              </a:pP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5.5%</a:t>
              </a:r>
              <a:endParaRPr lang="Microsoft YaHei" altLang="Microsoft YaHei" sz="800"/>
            </a:p>
            <a:p>
              <a:pPr marL="348615" algn="l" rtl="0" eaLnBrk="0">
                <a:lnSpc>
                  <a:spcPts val="1052"/>
                </a:lnSpc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红旗</a:t>
              </a:r>
              <a:endParaRPr lang="Microsoft YaHei" altLang="Microsoft YaHei" sz="800"/>
            </a:p>
            <a:p>
              <a:pPr marL="325754" algn="l" rtl="0" eaLnBrk="0">
                <a:lnSpc>
                  <a:spcPct val="88000"/>
                </a:lnSpc>
                <a:spcBef>
                  <a:spcPts val="588"/>
                </a:spcBef>
              </a:pP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5.3%</a:t>
              </a:r>
              <a:endParaRPr lang="Microsoft YaHei" altLang="Microsoft YaHei" sz="800"/>
            </a:p>
            <a:p>
              <a:pPr marL="109220" algn="l" rtl="0" eaLnBrk="0">
                <a:lnSpc>
                  <a:spcPct val="87000"/>
                </a:lnSpc>
                <a:spcBef>
                  <a:spcPts val="860"/>
                </a:spcBef>
              </a:pP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广汽传祺</a:t>
              </a:r>
              <a:r>
                <a:rPr sz="800" kern="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4.5%</a:t>
              </a:r>
              <a:endParaRPr lang="Microsoft YaHei" altLang="Microsoft YaHei" sz="800"/>
            </a:p>
            <a:p>
              <a:pPr marL="212725" algn="l" rtl="0" eaLnBrk="0">
                <a:lnSpc>
                  <a:spcPct val="88000"/>
                </a:lnSpc>
                <a:spcBef>
                  <a:spcPts val="650"/>
                </a:spcBef>
              </a:pP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奇瑞</a:t>
              </a: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3.7%</a:t>
              </a:r>
              <a:endParaRPr lang="Microsoft YaHei" altLang="Microsoft YaHei" sz="800"/>
            </a:p>
            <a:p>
              <a:pPr marL="212090" algn="l" rtl="0" eaLnBrk="0">
                <a:lnSpc>
                  <a:spcPct val="78000"/>
                </a:lnSpc>
                <a:spcBef>
                  <a:spcPts val="888"/>
                </a:spcBef>
              </a:pP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荣威</a:t>
              </a: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3.2%</a:t>
              </a:r>
              <a:endParaRPr lang="Microsoft YaHei" altLang="Microsoft YaHei" sz="800"/>
            </a:p>
            <a:p>
              <a:pPr marL="210820" algn="l" rtl="0" eaLnBrk="0">
                <a:lnSpc>
                  <a:spcPts val="1207"/>
                </a:lnSpc>
              </a:pP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领克</a:t>
              </a:r>
              <a:r>
                <a:rPr sz="800" kern="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2.7%</a:t>
              </a:r>
              <a:endParaRPr lang="Microsoft YaHei" altLang="Microsoft YaHei" sz="800"/>
            </a:p>
            <a:p>
              <a:pPr marL="211454" algn="l" rtl="0" eaLnBrk="0">
                <a:lnSpc>
                  <a:spcPts val="1126"/>
                </a:lnSpc>
              </a:pP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坦克</a:t>
              </a:r>
              <a:r>
                <a:rPr sz="800" kern="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2.5%</a:t>
              </a:r>
              <a:endParaRPr lang="Microsoft YaHei" altLang="Microsoft YaHei" sz="800"/>
            </a:p>
            <a:p>
              <a:pPr marL="104139" algn="l" rtl="0" eaLnBrk="0">
                <a:lnSpc>
                  <a:spcPct val="88000"/>
                </a:lnSpc>
                <a:spcBef>
                  <a:spcPts val="393"/>
                </a:spcBef>
              </a:pP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长安欧尚 2.4%</a:t>
              </a:r>
              <a:endParaRPr lang="Microsoft YaHei" altLang="Microsoft YaHei" sz="800"/>
            </a:p>
            <a:p>
              <a:pPr marL="217170" indent="68580" algn="l" rtl="0" eaLnBrk="0">
                <a:lnSpc>
                  <a:spcPct val="85000"/>
                </a:lnSpc>
                <a:spcBef>
                  <a:spcPts val="179"/>
                </a:spcBef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欧拉 2.1%</a:t>
              </a: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</a:t>
              </a: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埃安</a:t>
              </a:r>
              <a:r>
                <a:rPr sz="800" kern="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1.5%        奔腾 1.5%</a:t>
              </a:r>
              <a:endParaRPr lang="Microsoft YaHei" altLang="Microsoft YaHei" sz="800"/>
            </a:p>
            <a:p>
              <a:pPr marL="12700" algn="l" rtl="0" eaLnBrk="0">
                <a:lnSpc>
                  <a:spcPts val="890"/>
                </a:lnSpc>
              </a:pPr>
              <a:r>
                <a:rPr sz="7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奇瑞新能源/魏牌</a:t>
              </a:r>
              <a:r>
                <a:rPr sz="700" kern="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7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1.4</a:t>
              </a:r>
              <a:r>
                <a:rPr sz="7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%</a:t>
              </a:r>
              <a:endParaRPr lang="Microsoft YaHei" altLang="Microsoft YaHei" sz="700"/>
            </a:p>
          </p:txBody>
        </p:sp>
        <p:sp>
          <p:nvSpPr>
            <p:cNvPr id="1256" name="path"/>
            <p:cNvSpPr/>
            <p:nvPr/>
          </p:nvSpPr>
          <p:spPr>
            <a:xfrm>
              <a:off x="0" y="4465437"/>
              <a:ext cx="1477714" cy="9525"/>
            </a:xfrm>
            <a:custGeom>
              <a:rect l="0" t="0" r="0" b="0"/>
              <a:pathLst>
                <a:path w="2327" h="15">
                  <a:moveTo>
                    <a:pt x="0" y="7"/>
                  </a:moveTo>
                  <a:lnTo>
                    <a:pt x="2327" y="7"/>
                  </a:lnTo>
                </a:path>
              </a:pathLst>
            </a:custGeom>
            <a:noFill/>
            <a:ln w="9525" cap="flat">
              <a:solidFill>
                <a:srgbClr val="D9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115653" y="4336910"/>
            <a:ext cx="1477714" cy="4470198"/>
            <a:chExt cx="1477714" cy="4470198"/>
          </a:xfrm>
        </p:grpSpPr>
        <p:pic>
          <p:nvPicPr>
            <p:cNvPr id="1258" name="picture 125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276514" y="0"/>
              <a:ext cx="923544" cy="4470198"/>
            </a:xfrm>
            <a:prstGeom prst="rect">
              <a:avLst/>
            </a:prstGeom>
          </p:spPr>
        </p:pic>
        <p:sp>
          <p:nvSpPr>
            <p:cNvPr id="1260" name="textbox 1260"/>
            <p:cNvSpPr/>
            <p:nvPr/>
          </p:nvSpPr>
          <p:spPr>
            <a:xfrm>
              <a:off x="-12700" y="382816"/>
              <a:ext cx="1503680" cy="41167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942"/>
                </a:lnSpc>
              </a:pPr>
              <a:endParaRPr lang="Arial" altLang="Arial" sz="100"/>
            </a:p>
            <a:p>
              <a:pPr marL="605790" algn="l" rtl="0" eaLnBrk="0">
                <a:lnSpc>
                  <a:spcPct val="87000"/>
                </a:lnSpc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比亚迪</a:t>
              </a:r>
              <a:endParaRPr lang="Microsoft YaHei" altLang="Microsoft YaHei" sz="800"/>
            </a:p>
            <a:p>
              <a:pPr marL="609600" algn="l" rtl="0" eaLnBrk="0">
                <a:lnSpc>
                  <a:spcPct val="88000"/>
                </a:lnSpc>
                <a:spcBef>
                  <a:spcPts val="506"/>
                </a:spcBef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19.1%</a:t>
              </a:r>
              <a:endParaRPr lang="Microsoft YaHei" altLang="Microsoft YaHei" sz="8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653415" algn="l" rtl="0" eaLnBrk="0">
                <a:lnSpc>
                  <a:spcPct val="88000"/>
                </a:lnSpc>
                <a:spcBef>
                  <a:spcPts val="245"/>
                </a:spcBef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长安</a:t>
              </a:r>
              <a:endParaRPr lang="Microsoft YaHei" altLang="Microsoft YaHei" sz="800"/>
            </a:p>
            <a:p>
              <a:pPr marL="628650" algn="l" rtl="0" eaLnBrk="0">
                <a:lnSpc>
                  <a:spcPct val="88000"/>
                </a:lnSpc>
                <a:spcBef>
                  <a:spcPts val="503"/>
                </a:spcBef>
              </a:pP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8.8%</a:t>
              </a:r>
              <a:endParaRPr lang="Microsoft YaHei" altLang="Microsoft YaHei" sz="8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marL="552450" algn="l" rtl="0" eaLnBrk="0">
                <a:lnSpc>
                  <a:spcPct val="88000"/>
                </a:lnSpc>
                <a:spcBef>
                  <a:spcPts val="244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吉利汽车</a:t>
              </a:r>
              <a:endParaRPr lang="Microsoft YaHei" altLang="Microsoft YaHei" sz="800"/>
            </a:p>
            <a:p>
              <a:pPr marL="629284" algn="l" rtl="0" eaLnBrk="0">
                <a:lnSpc>
                  <a:spcPct val="88000"/>
                </a:lnSpc>
                <a:spcBef>
                  <a:spcPts val="503"/>
                </a:spcBef>
              </a:pP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8.7%</a:t>
              </a:r>
              <a:endParaRPr lang="Microsoft YaHei" altLang="Microsoft YaHei" sz="800"/>
            </a:p>
            <a:p>
              <a:pPr marL="657225" algn="l" rtl="0" eaLnBrk="0">
                <a:lnSpc>
                  <a:spcPct val="88000"/>
                </a:lnSpc>
                <a:spcBef>
                  <a:spcPts val="1165"/>
                </a:spcBef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哈弗</a:t>
              </a:r>
              <a:endParaRPr lang="Microsoft YaHei" altLang="Microsoft YaHei" sz="800"/>
            </a:p>
            <a:p>
              <a:pPr marL="629284" algn="l" rtl="0" eaLnBrk="0">
                <a:lnSpc>
                  <a:spcPct val="88000"/>
                </a:lnSpc>
                <a:spcBef>
                  <a:spcPts val="505"/>
                </a:spcBef>
              </a:pP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6.7%</a:t>
              </a:r>
              <a:endParaRPr lang="Microsoft YaHei" altLang="Microsoft YaHei" sz="800"/>
            </a:p>
            <a:p>
              <a:pPr marL="652780" algn="l" rtl="0" eaLnBrk="0">
                <a:lnSpc>
                  <a:spcPct val="88000"/>
                </a:lnSpc>
                <a:spcBef>
                  <a:spcPts val="448"/>
                </a:spcBef>
              </a:pPr>
              <a:r>
                <a:rPr sz="8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红旗</a:t>
              </a:r>
              <a:endParaRPr lang="Microsoft YaHei" altLang="Microsoft YaHei" sz="800"/>
            </a:p>
            <a:p>
              <a:pPr marL="629284" algn="l" rtl="0" eaLnBrk="0">
                <a:lnSpc>
                  <a:spcPct val="88000"/>
                </a:lnSpc>
                <a:spcBef>
                  <a:spcPts val="503"/>
                </a:spcBef>
              </a:pP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5.4%</a:t>
              </a:r>
              <a:endParaRPr lang="Microsoft YaHei" altLang="Microsoft YaHei" sz="800"/>
            </a:p>
            <a:p>
              <a:pPr marL="413384" algn="l" rtl="0" eaLnBrk="0">
                <a:lnSpc>
                  <a:spcPct val="87000"/>
                </a:lnSpc>
                <a:spcBef>
                  <a:spcPts val="668"/>
                </a:spcBef>
              </a:pP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广汽传祺 5.0%</a:t>
              </a:r>
              <a:endParaRPr lang="Microsoft YaHei" altLang="Microsoft YaHei" sz="800"/>
            </a:p>
            <a:p>
              <a:pPr marL="413384" algn="l" rtl="0" eaLnBrk="0">
                <a:lnSpc>
                  <a:spcPct val="88000"/>
                </a:lnSpc>
                <a:spcBef>
                  <a:spcPts val="1322"/>
                </a:spcBef>
              </a:pP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五菱汽车</a:t>
              </a:r>
              <a:r>
                <a:rPr sz="800" kern="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4.9%</a:t>
              </a:r>
              <a:endParaRPr lang="Microsoft YaHei" altLang="Microsoft YaHei" sz="800"/>
            </a:p>
            <a:p>
              <a:pPr marL="522605" algn="l" rtl="0" eaLnBrk="0">
                <a:lnSpc>
                  <a:spcPct val="88000"/>
                </a:lnSpc>
                <a:spcBef>
                  <a:spcPts val="1123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奇瑞 4.1%</a:t>
              </a:r>
              <a:endParaRPr lang="Microsoft YaHei" altLang="Microsoft YaHei" sz="800"/>
            </a:p>
            <a:p>
              <a:pPr marL="413384" algn="l" rtl="0" eaLnBrk="0">
                <a:lnSpc>
                  <a:spcPct val="79000"/>
                </a:lnSpc>
                <a:spcBef>
                  <a:spcPts val="621"/>
                </a:spcBef>
              </a:pP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零跑汽车 2.6%</a:t>
              </a:r>
              <a:endParaRPr lang="Microsoft YaHei" altLang="Microsoft YaHei" sz="800"/>
            </a:p>
            <a:p>
              <a:pPr marL="515619" algn="l" rtl="0" eaLnBrk="0">
                <a:lnSpc>
                  <a:spcPts val="1054"/>
                </a:lnSpc>
              </a:pP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坦克</a:t>
              </a: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2.2%</a:t>
              </a:r>
              <a:endParaRPr lang="Microsoft YaHei" altLang="Microsoft YaHei" sz="800"/>
            </a:p>
            <a:p>
              <a:pPr marL="514984" algn="l" rtl="0" eaLnBrk="0">
                <a:lnSpc>
                  <a:spcPct val="88000"/>
                </a:lnSpc>
                <a:spcBef>
                  <a:spcPts val="200"/>
                </a:spcBef>
              </a:pP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领克</a:t>
              </a:r>
              <a:r>
                <a:rPr sz="800" kern="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2.2%</a:t>
              </a:r>
              <a:endParaRPr lang="Microsoft YaHei" altLang="Microsoft YaHei" sz="800"/>
            </a:p>
            <a:p>
              <a:pPr marL="421005" algn="l" rtl="0" eaLnBrk="0">
                <a:lnSpc>
                  <a:spcPct val="79000"/>
                </a:lnSpc>
                <a:spcBef>
                  <a:spcPts val="116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长安欧尚 2.1%</a:t>
              </a:r>
              <a:endParaRPr lang="Microsoft YaHei" altLang="Microsoft YaHei" sz="800"/>
            </a:p>
            <a:p>
              <a:pPr marL="525780" algn="l" rtl="0" eaLnBrk="0">
                <a:lnSpc>
                  <a:spcPct val="96000"/>
                </a:lnSpc>
                <a:spcBef>
                  <a:spcPts val="1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欧拉</a:t>
              </a:r>
              <a:r>
                <a:rPr sz="800" kern="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1.9%</a:t>
              </a:r>
              <a:endParaRPr lang="Microsoft YaHei" altLang="Microsoft YaHei" sz="800"/>
            </a:p>
            <a:p>
              <a:pPr marL="520065" algn="l" rtl="0" eaLnBrk="0">
                <a:lnSpc>
                  <a:spcPct val="80000"/>
                </a:lnSpc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埃安</a:t>
              </a: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1.8%</a:t>
              </a:r>
              <a:endParaRPr lang="Microsoft YaHei" altLang="Microsoft YaHei" sz="800"/>
            </a:p>
            <a:p>
              <a:pPr marL="419100" algn="l" rtl="0" eaLnBrk="0">
                <a:lnSpc>
                  <a:spcPct val="77000"/>
                </a:lnSpc>
                <a:spcBef>
                  <a:spcPts val="4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理想汽车 1.7%</a:t>
              </a:r>
              <a:endParaRPr lang="Microsoft YaHei" altLang="Microsoft YaHei" sz="800"/>
            </a:p>
            <a:p>
              <a:pPr marL="521334" algn="l" rtl="0" eaLnBrk="0">
                <a:lnSpc>
                  <a:spcPct val="77000"/>
                </a:lnSpc>
                <a:spcBef>
                  <a:spcPts val="8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荣威 1.7%</a:t>
              </a:r>
              <a:endParaRPr lang="Microsoft YaHei" altLang="Microsoft YaHei" sz="800"/>
            </a:p>
            <a:p>
              <a:pPr marL="12700" algn="l" rtl="0" eaLnBrk="0">
                <a:lnSpc>
                  <a:spcPct val="84000"/>
                </a:lnSpc>
                <a:spcBef>
                  <a:spcPts val="9"/>
                </a:spcBef>
                <a:tabLst>
                  <a:tab pos="521334"/>
                  <a:tab pos="1490344"/>
                </a:tabLst>
              </a:pPr>
              <a:r>
                <a:rPr sz="800" u="sng" kern="0" spc="0">
                  <a:solidFill>
                    <a:srgbClr val="FFFFFF">
                      <a:alpha val="100000"/>
                    </a:srgbClr>
                  </a:solidFill>
                  <a:uFill>
                    <a:solidFill>
                      <a:srgbClr val="D9D9D9"/>
                    </a:solidFill>
                  </a:u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800" u="sng" kern="0" spc="-10">
                  <a:solidFill>
                    <a:srgbClr val="FFFFFF">
                      <a:alpha val="100000"/>
                    </a:srgbClr>
                  </a:solidFill>
                  <a:uFill>
                    <a:solidFill>
                      <a:srgbClr val="D9D9D9"/>
                    </a:solidFill>
                  </a:uFill>
                  <a:latin typeface="Microsoft YaHei"/>
                  <a:ea typeface="Microsoft YaHei"/>
                  <a:cs typeface="Microsoft YaHei"/>
                </a:rPr>
                <a:t>捷途 1.5%</a:t>
              </a:r>
              <a:r>
                <a:rPr sz="800" u="sng" kern="0" spc="0">
                  <a:solidFill>
                    <a:srgbClr val="FFFFFF">
                      <a:alpha val="100000"/>
                    </a:srgbClr>
                  </a:solidFill>
                  <a:uFill>
                    <a:solidFill>
                      <a:srgbClr val="D9D9D9"/>
                    </a:solidFill>
                  </a:uFill>
                  <a:latin typeface="Microsoft YaHei"/>
                  <a:ea typeface="Microsoft YaHei"/>
                  <a:cs typeface="Microsoft YaHei"/>
                </a:rPr>
                <a:t>	</a:t>
              </a:r>
              <a:endParaRPr lang="Microsoft YaHei" altLang="Microsoft YaHei" sz="800"/>
            </a:p>
          </p:txBody>
        </p:sp>
      </p:grpSp>
      <p:sp>
        <p:nvSpPr>
          <p:cNvPr id="1262" name="path"/>
          <p:cNvSpPr/>
          <p:nvPr/>
        </p:nvSpPr>
        <p:spPr>
          <a:xfrm>
            <a:off x="1104890" y="4314577"/>
            <a:ext cx="1019874" cy="2637240"/>
          </a:xfrm>
          <a:custGeom>
            <a:rect l="0" t="0" r="0" b="0"/>
            <a:pathLst>
              <a:path w="1606" h="4153">
                <a:moveTo>
                  <a:pt x="15" y="15"/>
                </a:moveTo>
                <a:lnTo>
                  <a:pt x="1591" y="15"/>
                </a:lnTo>
                <a:lnTo>
                  <a:pt x="1591" y="4138"/>
                </a:lnTo>
                <a:lnTo>
                  <a:pt x="15" y="4138"/>
                </a:lnTo>
                <a:lnTo>
                  <a:pt x="15" y="15"/>
                </a:lnTo>
                <a:close/>
              </a:path>
            </a:pathLst>
          </a:custGeom>
          <a:noFill/>
          <a:ln w="19050" cap="flat">
            <a:solidFill>
              <a:srgbClr val="F08800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4" name="path"/>
          <p:cNvSpPr/>
          <p:nvPr/>
        </p:nvSpPr>
        <p:spPr>
          <a:xfrm>
            <a:off x="4364043" y="4314577"/>
            <a:ext cx="973051" cy="2760116"/>
          </a:xfrm>
          <a:custGeom>
            <a:rect l="0" t="0" r="0" b="0"/>
            <a:pathLst>
              <a:path w="1532" h="4346">
                <a:moveTo>
                  <a:pt x="15" y="15"/>
                </a:moveTo>
                <a:lnTo>
                  <a:pt x="1517" y="15"/>
                </a:lnTo>
                <a:lnTo>
                  <a:pt x="1517" y="4331"/>
                </a:lnTo>
                <a:lnTo>
                  <a:pt x="15" y="4331"/>
                </a:lnTo>
                <a:lnTo>
                  <a:pt x="15" y="15"/>
                </a:lnTo>
                <a:close/>
              </a:path>
            </a:pathLst>
          </a:custGeom>
          <a:noFill/>
          <a:ln w="19050" cap="flat">
            <a:solidFill>
              <a:srgbClr val="F08800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6" name="path"/>
          <p:cNvSpPr/>
          <p:nvPr/>
        </p:nvSpPr>
        <p:spPr>
          <a:xfrm>
            <a:off x="2722825" y="4314578"/>
            <a:ext cx="955958" cy="2705072"/>
          </a:xfrm>
          <a:custGeom>
            <a:rect l="0" t="0" r="0" b="0"/>
            <a:pathLst>
              <a:path w="1505" h="4259">
                <a:moveTo>
                  <a:pt x="15" y="15"/>
                </a:moveTo>
                <a:lnTo>
                  <a:pt x="1490" y="15"/>
                </a:lnTo>
                <a:lnTo>
                  <a:pt x="1490" y="4244"/>
                </a:lnTo>
                <a:lnTo>
                  <a:pt x="15" y="4244"/>
                </a:lnTo>
                <a:lnTo>
                  <a:pt x="15" y="15"/>
                </a:lnTo>
                <a:close/>
              </a:path>
            </a:pathLst>
          </a:custGeom>
          <a:noFill/>
          <a:ln w="19050" cap="flat">
            <a:solidFill>
              <a:srgbClr val="F08800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8" name="textbox 1268"/>
          <p:cNvSpPr/>
          <p:nvPr/>
        </p:nvSpPr>
        <p:spPr>
          <a:xfrm>
            <a:off x="1268867" y="5682893"/>
            <a:ext cx="704850" cy="3119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42"/>
              </a:lnSpc>
            </a:pPr>
            <a:endParaRPr lang="Arial" altLang="Arial" sz="100"/>
          </a:p>
          <a:p>
            <a:pPr marL="205104" algn="l" rtl="0" eaLnBrk="0">
              <a:lnSpc>
                <a:spcPct val="87000"/>
              </a:lnSpc>
            </a:pPr>
            <a:r>
              <a:rPr sz="8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比亚迪</a:t>
            </a:r>
            <a:endParaRPr lang="Microsoft YaHei" altLang="Microsoft YaHei" sz="800"/>
          </a:p>
          <a:p>
            <a:pPr marL="229234" algn="l" rtl="0" eaLnBrk="0">
              <a:lnSpc>
                <a:spcPct val="88000"/>
              </a:lnSpc>
              <a:spcBef>
                <a:spcPts val="506"/>
              </a:spcBef>
            </a:pPr>
            <a:r>
              <a:rPr sz="8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9.2%</a:t>
            </a:r>
            <a:endParaRPr lang="Microsoft YaHei" altLang="Microsoft YaHei" sz="8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52095" algn="l" rtl="0" eaLnBrk="0">
              <a:lnSpc>
                <a:spcPct val="88000"/>
              </a:lnSpc>
              <a:spcBef>
                <a:spcPts val="244"/>
              </a:spcBef>
            </a:pPr>
            <a:r>
              <a:rPr sz="8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红旗</a:t>
            </a:r>
            <a:endParaRPr lang="Microsoft YaHei" altLang="Microsoft YaHei" sz="800"/>
          </a:p>
          <a:p>
            <a:pPr marL="228600" algn="l" rtl="0" eaLnBrk="0">
              <a:lnSpc>
                <a:spcPct val="88000"/>
              </a:lnSpc>
              <a:spcBef>
                <a:spcPts val="503"/>
              </a:spcBef>
            </a:pPr>
            <a:r>
              <a:rPr sz="8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8.0%</a:t>
            </a:r>
            <a:endParaRPr lang="Microsoft YaHei" altLang="Microsoft YaHei" sz="800"/>
          </a:p>
          <a:p>
            <a:pPr marL="256540" algn="l" rtl="0" eaLnBrk="0">
              <a:lnSpc>
                <a:spcPct val="88000"/>
              </a:lnSpc>
              <a:spcBef>
                <a:spcPts val="1237"/>
              </a:spcBef>
            </a:pPr>
            <a:r>
              <a:rPr sz="8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哈弗</a:t>
            </a:r>
            <a:endParaRPr lang="Microsoft YaHei" altLang="Microsoft YaHei" sz="800"/>
          </a:p>
          <a:p>
            <a:pPr marL="229870" algn="l" rtl="0" eaLnBrk="0">
              <a:lnSpc>
                <a:spcPct val="88000"/>
              </a:lnSpc>
              <a:spcBef>
                <a:spcPts val="505"/>
              </a:spcBef>
            </a:pPr>
            <a:r>
              <a:rPr sz="8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7.6%</a:t>
            </a:r>
            <a:endParaRPr lang="Microsoft YaHei" altLang="Microsoft YaHei" sz="800"/>
          </a:p>
          <a:p>
            <a:pPr marL="150495" algn="l" rtl="0" eaLnBrk="0">
              <a:lnSpc>
                <a:spcPct val="88000"/>
              </a:lnSpc>
              <a:spcBef>
                <a:spcPts val="689"/>
              </a:spcBef>
            </a:pPr>
            <a:r>
              <a:rPr sz="8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五菱汽车</a:t>
            </a:r>
            <a:endParaRPr lang="Microsoft YaHei" altLang="Microsoft YaHei" sz="800"/>
          </a:p>
          <a:p>
            <a:pPr marL="228600" algn="l" rtl="0" eaLnBrk="0">
              <a:lnSpc>
                <a:spcPct val="69000"/>
              </a:lnSpc>
              <a:spcBef>
                <a:spcPts val="502"/>
              </a:spcBef>
            </a:pPr>
            <a:r>
              <a:rPr sz="8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5.5%</a:t>
            </a:r>
            <a:endParaRPr lang="Microsoft YaHei" altLang="Microsoft YaHei" sz="800"/>
          </a:p>
          <a:p>
            <a:pPr marL="252095" algn="l" rtl="0" eaLnBrk="0">
              <a:lnSpc>
                <a:spcPts val="1119"/>
              </a:lnSpc>
            </a:pPr>
            <a:r>
              <a:rPr sz="8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荣威</a:t>
            </a:r>
            <a:endParaRPr lang="Microsoft YaHei" altLang="Microsoft YaHei" sz="800"/>
          </a:p>
          <a:p>
            <a:pPr marL="229234" algn="l" rtl="0" eaLnBrk="0">
              <a:lnSpc>
                <a:spcPct val="88000"/>
              </a:lnSpc>
              <a:spcBef>
                <a:spcPts val="593"/>
              </a:spcBef>
            </a:pPr>
            <a:r>
              <a:rPr sz="8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5.2%</a:t>
            </a:r>
            <a:endParaRPr lang="Microsoft YaHei" altLang="Microsoft YaHei" sz="800"/>
          </a:p>
          <a:p>
            <a:pPr marL="12700" algn="l" rtl="0" eaLnBrk="0">
              <a:lnSpc>
                <a:spcPct val="87000"/>
              </a:lnSpc>
              <a:spcBef>
                <a:spcPts val="548"/>
              </a:spcBef>
            </a:pPr>
            <a:r>
              <a:rPr sz="8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广汽传祺</a:t>
            </a:r>
            <a:r>
              <a:rPr sz="800" kern="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4.4%</a:t>
            </a:r>
            <a:endParaRPr lang="Microsoft YaHei" altLang="Microsoft YaHei" sz="800"/>
          </a:p>
          <a:p>
            <a:pPr marL="115570" algn="l" rtl="0" eaLnBrk="0">
              <a:lnSpc>
                <a:spcPct val="88000"/>
              </a:lnSpc>
              <a:spcBef>
                <a:spcPts val="938"/>
              </a:spcBef>
            </a:pPr>
            <a:r>
              <a:rPr sz="8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奇瑞</a:t>
            </a:r>
            <a:r>
              <a:rPr sz="8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3.7%</a:t>
            </a:r>
            <a:endParaRPr lang="Microsoft YaHei" altLang="Microsoft YaHei" sz="800"/>
          </a:p>
          <a:p>
            <a:pPr marL="113664" algn="l" rtl="0" eaLnBrk="0">
              <a:lnSpc>
                <a:spcPct val="88000"/>
              </a:lnSpc>
              <a:spcBef>
                <a:spcPts val="714"/>
              </a:spcBef>
            </a:pPr>
            <a:r>
              <a:rPr sz="8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领克</a:t>
            </a:r>
            <a:r>
              <a:rPr sz="800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3.4%</a:t>
            </a:r>
            <a:endParaRPr lang="Microsoft YaHei" altLang="Microsoft YaHei" sz="800"/>
          </a:p>
          <a:p>
            <a:pPr marL="119379" indent="1905" algn="l" rtl="0" eaLnBrk="0">
              <a:lnSpc>
                <a:spcPct val="111000"/>
              </a:lnSpc>
              <a:spcBef>
                <a:spcPts val="583"/>
              </a:spcBef>
            </a:pPr>
            <a:r>
              <a:rPr sz="8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宝骏 3.1%</a:t>
            </a:r>
            <a:r>
              <a:rPr sz="8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8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欧拉</a:t>
            </a:r>
            <a:r>
              <a:rPr sz="8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2.9%</a:t>
            </a:r>
            <a:endParaRPr lang="Microsoft YaHei" altLang="Microsoft YaHei" sz="800"/>
          </a:p>
          <a:p>
            <a:pPr algn="l" rtl="0" eaLnBrk="0">
              <a:lnSpc>
                <a:spcPct val="147000"/>
              </a:lnSpc>
            </a:pPr>
            <a:endParaRPr lang="Arial" altLang="Arial" sz="200"/>
          </a:p>
          <a:p>
            <a:pPr marL="114300" indent="-100330" algn="l" rtl="0" eaLnBrk="0">
              <a:lnSpc>
                <a:spcPct val="99000"/>
              </a:lnSpc>
              <a:spcBef>
                <a:spcPts val="2"/>
              </a:spcBef>
            </a:pPr>
            <a:r>
              <a:rPr sz="8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长安欧尚 2.5% </a:t>
            </a:r>
            <a:r>
              <a:rPr sz="8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坦克</a:t>
            </a:r>
            <a:r>
              <a:rPr sz="800" kern="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2.3%</a:t>
            </a:r>
            <a:endParaRPr lang="Microsoft YaHei" altLang="Microsoft YaHei" sz="800"/>
          </a:p>
        </p:txBody>
      </p:sp>
      <p:sp>
        <p:nvSpPr>
          <p:cNvPr id="1270" name="textbox 1270"/>
          <p:cNvSpPr/>
          <p:nvPr/>
        </p:nvSpPr>
        <p:spPr>
          <a:xfrm>
            <a:off x="5549873" y="5099925"/>
            <a:ext cx="1094105" cy="170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23"/>
              </a:lnSpc>
            </a:pPr>
            <a:endParaRPr lang="Arial" altLang="Arial" sz="100"/>
          </a:p>
          <a:p>
            <a:pPr algn="r" rtl="0" eaLnBrk="0">
              <a:lnSpc>
                <a:spcPct val="78000"/>
              </a:lnSpc>
            </a:pPr>
            <a:r>
              <a:rPr sz="11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比亚迪</a:t>
            </a:r>
            <a:r>
              <a:rPr sz="11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+9.9%</a:t>
            </a:r>
            <a:endParaRPr lang="Microsoft YaHei" altLang="Microsoft YaHei" sz="1100"/>
          </a:p>
          <a:p>
            <a:pPr marL="12700" algn="r" rtl="0" eaLnBrk="0">
              <a:lnSpc>
                <a:spcPct val="157000"/>
              </a:lnSpc>
              <a:spcBef>
                <a:spcPts val="4"/>
              </a:spcBef>
            </a:pPr>
            <a:r>
              <a:rPr sz="11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零跑汽车</a:t>
            </a:r>
            <a:r>
              <a:rPr sz="1100" kern="0" spc="3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+1.8%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深蓝汽车</a:t>
            </a:r>
            <a:r>
              <a:rPr sz="1100" kern="0" spc="3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+1.1%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理想汽车</a:t>
            </a:r>
            <a:r>
              <a:rPr sz="1100" kern="0" spc="2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+0.9%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腾势</a:t>
            </a:r>
            <a:r>
              <a:rPr sz="1100" kern="0" spc="3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+0.9%</a:t>
            </a:r>
            <a:endParaRPr lang="Microsoft YaHei" altLang="Microsoft YaHei" sz="11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187325" indent="91439" algn="r" rtl="0" eaLnBrk="0">
              <a:lnSpc>
                <a:spcPct val="116000"/>
              </a:lnSpc>
              <a:spcBef>
                <a:spcPts val="5"/>
              </a:spcBef>
            </a:pP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埃安</a:t>
            </a:r>
            <a:r>
              <a:rPr sz="1100" kern="0" spc="2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+0.9%  AITO</a:t>
            </a:r>
            <a:r>
              <a:rPr sz="11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+0.7%</a:t>
            </a:r>
            <a:endParaRPr lang="Microsoft YaHei" altLang="Microsoft YaHei" sz="1100"/>
          </a:p>
        </p:txBody>
      </p:sp>
      <p:sp>
        <p:nvSpPr>
          <p:cNvPr id="1272" name="textbox 1272"/>
          <p:cNvSpPr/>
          <p:nvPr/>
        </p:nvSpPr>
        <p:spPr>
          <a:xfrm>
            <a:off x="5534551" y="7434415"/>
            <a:ext cx="1108075" cy="148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6"/>
              </a:lnSpc>
            </a:pPr>
            <a:endParaRPr lang="Arial" altLang="Arial" sz="100"/>
          </a:p>
          <a:p>
            <a:pPr algn="r" rtl="0" eaLnBrk="0">
              <a:lnSpc>
                <a:spcPct val="78000"/>
              </a:lnSpc>
            </a:pPr>
            <a:r>
              <a:rPr sz="11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荣威</a:t>
            </a:r>
            <a:r>
              <a:rPr sz="1100" kern="0" spc="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-3.5%</a:t>
            </a:r>
            <a:endParaRPr lang="Microsoft YaHei" altLang="Microsoft YaHei" sz="1100"/>
          </a:p>
          <a:p>
            <a:pPr marL="278129" algn="r" rtl="0" eaLnBrk="0">
              <a:lnSpc>
                <a:spcPct val="163000"/>
              </a:lnSpc>
              <a:spcBef>
                <a:spcPts val="21"/>
              </a:spcBef>
            </a:pPr>
            <a:r>
              <a:rPr sz="11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宝骏</a:t>
            </a:r>
            <a:r>
              <a:rPr sz="11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-2.7% 红旗  -2.6%</a:t>
            </a:r>
            <a:endParaRPr lang="Microsoft YaHei" altLang="Microsoft YaHei" sz="1100"/>
          </a:p>
          <a:p>
            <a:pPr marL="12700" algn="l" rtl="0" eaLnBrk="0">
              <a:lnSpc>
                <a:spcPct val="79000"/>
              </a:lnSpc>
              <a:spcBef>
                <a:spcPts val="878"/>
              </a:spcBef>
            </a:pPr>
            <a:r>
              <a:rPr sz="11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吉利汽车  -2.4%</a:t>
            </a:r>
            <a:endParaRPr lang="Microsoft YaHei" altLang="Microsoft YaHei" sz="1100"/>
          </a:p>
          <a:p>
            <a:pPr marL="276859" indent="1270" algn="r" rtl="0" eaLnBrk="0">
              <a:lnSpc>
                <a:spcPct val="159000"/>
              </a:lnSpc>
              <a:spcBef>
                <a:spcPts val="21"/>
              </a:spcBef>
            </a:pPr>
            <a:r>
              <a:rPr sz="11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长安</a:t>
            </a:r>
            <a:r>
              <a:rPr sz="1100" kern="0" spc="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-2.2% 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领克</a:t>
            </a:r>
            <a:r>
              <a:rPr sz="11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-1.1%</a:t>
            </a:r>
            <a:endParaRPr lang="Microsoft YaHei" altLang="Microsoft YaHei" sz="1100"/>
          </a:p>
        </p:txBody>
      </p:sp>
      <p:graphicFrame>
        <p:nvGraphicFramePr>
          <p:cNvPr id="1274" name="table 1274"/>
          <p:cNvGraphicFramePr>
            <a:graphicFrameLocks noGrp="1"/>
          </p:cNvGraphicFramePr>
          <p:nvPr/>
        </p:nvGraphicFramePr>
        <p:xfrm>
          <a:off x="5537751" y="3797337"/>
          <a:ext cx="1253490" cy="655320"/>
        </p:xfrm>
        <a:graphic>
          <a:graphicData uri="http://schemas.openxmlformats.org/drawingml/2006/table">
            <a:tbl>
              <a:tblPr/>
              <a:tblGrid>
                <a:gridCol w="1253490"/>
              </a:tblGrid>
              <a:tr h="6457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369570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1200" kern="0" spc="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2021年</a:t>
                      </a:r>
                      <a:endParaRPr lang="Microsoft YaHei" altLang="Microsoft YaHei" sz="1200"/>
                    </a:p>
                    <a:p>
                      <a:pPr marL="510540" algn="l" rtl="0" eaLnBrk="0">
                        <a:lnSpc>
                          <a:spcPct val="88000"/>
                        </a:lnSpc>
                        <a:spcBef>
                          <a:spcPts val="224"/>
                        </a:spcBef>
                      </a:pPr>
                      <a:r>
                        <a:rPr sz="1200" kern="0" spc="16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VS</a:t>
                      </a:r>
                      <a:endParaRPr lang="Microsoft YaHei" altLang="Microsoft YaHei" sz="1200"/>
                    </a:p>
                    <a:p>
                      <a:pPr marL="102870" algn="l" rtl="0" eaLnBrk="0">
                        <a:lnSpc>
                          <a:spcPct val="88000"/>
                        </a:lnSpc>
                        <a:spcBef>
                          <a:spcPts val="141"/>
                        </a:spcBef>
                      </a:pPr>
                      <a:r>
                        <a:rPr sz="1200" kern="0" spc="4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2023年1-10月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9525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76" name="textbox 1276"/>
          <p:cNvSpPr/>
          <p:nvPr/>
        </p:nvSpPr>
        <p:spPr>
          <a:xfrm>
            <a:off x="2985922" y="3775963"/>
            <a:ext cx="1252855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75"/>
              </a:lnSpc>
            </a:pPr>
            <a:endParaRPr lang="Arial" altLang="Arial" sz="100"/>
          </a:p>
          <a:p>
            <a:pPr algn="r" rtl="0" eaLnBrk="0">
              <a:lnSpc>
                <a:spcPct val="90000"/>
              </a:lnSpc>
            </a:pPr>
            <a:r>
              <a:rPr sz="1000" kern="0" spc="3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1.2%</a:t>
            </a:r>
            <a:endParaRPr lang="Microsoft YaHei" altLang="Microsoft YaHei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900" kern="0" spc="140">
                <a:ln w="4063" cap="flat" cmpd="sng">
                  <a:solidFill>
                    <a:srgbClr val="F088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47.5%</a:t>
            </a:r>
            <a:endParaRPr lang="Microsoft YaHei" altLang="Microsoft YaHei" sz="900"/>
          </a:p>
        </p:txBody>
      </p:sp>
      <p:sp>
        <p:nvSpPr>
          <p:cNvPr id="1278" name="textbox 1278"/>
          <p:cNvSpPr/>
          <p:nvPr/>
        </p:nvSpPr>
        <p:spPr>
          <a:xfrm>
            <a:off x="718905" y="9495433"/>
            <a:ext cx="4450079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988"/>
              </a:lnSpc>
            </a:pPr>
            <a:r>
              <a:rPr sz="8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数据来源：汽车之家大数据[2021-2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023.1-10]，展示的品牌线索总份额占据全部中国品牌的80%。</a:t>
            </a:r>
            <a:endParaRPr lang="Microsoft YaHei" altLang="Microsoft YaHei" sz="800"/>
          </a:p>
        </p:txBody>
      </p:sp>
      <p:sp>
        <p:nvSpPr>
          <p:cNvPr id="1280" name="textbox 1280"/>
          <p:cNvSpPr/>
          <p:nvPr/>
        </p:nvSpPr>
        <p:spPr>
          <a:xfrm>
            <a:off x="1393041" y="3775963"/>
            <a:ext cx="1144905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54"/>
              </a:lnSpc>
            </a:pPr>
            <a:endParaRPr lang="Arial" altLang="Arial" sz="100"/>
          </a:p>
          <a:p>
            <a:pPr algn="r" rtl="0" eaLnBrk="0">
              <a:lnSpc>
                <a:spcPct val="90000"/>
              </a:lnSpc>
            </a:pPr>
            <a:r>
              <a:rPr sz="1000" kern="0" spc="7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0.5%</a:t>
            </a:r>
            <a:endParaRPr lang="Microsoft YaHei" altLang="Microsoft YaHei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900" kern="0" spc="140">
                <a:ln w="4063" cap="flat" cmpd="sng">
                  <a:solidFill>
                    <a:srgbClr val="F088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47.0%</a:t>
            </a:r>
            <a:endParaRPr lang="Microsoft YaHei" altLang="Microsoft YaHei" sz="900"/>
          </a:p>
        </p:txBody>
      </p:sp>
      <p:sp>
        <p:nvSpPr>
          <p:cNvPr id="1282" name="path"/>
          <p:cNvSpPr/>
          <p:nvPr/>
        </p:nvSpPr>
        <p:spPr>
          <a:xfrm>
            <a:off x="1466674" y="3830997"/>
            <a:ext cx="1443146" cy="611249"/>
          </a:xfrm>
          <a:custGeom>
            <a:rect l="0" t="0" r="0" b="0"/>
            <a:pathLst>
              <a:path w="2272" h="962">
                <a:moveTo>
                  <a:pt x="601" y="414"/>
                </a:moveTo>
                <a:cubicBezTo>
                  <a:pt x="1161" y="103"/>
                  <a:pt x="1896" y="137"/>
                  <a:pt x="2266" y="490"/>
                </a:cubicBezTo>
              </a:path>
            </a:pathLst>
          </a:custGeom>
          <a:noFill/>
          <a:ln w="6349" cap="flat">
            <a:solidFill>
              <a:srgbClr val="FAAD41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4" name="path"/>
          <p:cNvSpPr/>
          <p:nvPr/>
        </p:nvSpPr>
        <p:spPr>
          <a:xfrm>
            <a:off x="3091753" y="3876196"/>
            <a:ext cx="1443146" cy="611249"/>
          </a:xfrm>
          <a:custGeom>
            <a:rect l="0" t="0" r="0" b="0"/>
            <a:pathLst>
              <a:path w="2272" h="962">
                <a:moveTo>
                  <a:pt x="601" y="414"/>
                </a:moveTo>
                <a:cubicBezTo>
                  <a:pt x="1161" y="103"/>
                  <a:pt x="1896" y="137"/>
                  <a:pt x="2266" y="490"/>
                </a:cubicBezTo>
              </a:path>
            </a:pathLst>
          </a:custGeom>
          <a:noFill/>
          <a:ln w="6349" cap="flat">
            <a:solidFill>
              <a:srgbClr val="FAAD41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709836" y="846454"/>
            <a:ext cx="1527014" cy="133634"/>
            <a:chExt cx="1527014" cy="133634"/>
          </a:xfrm>
        </p:grpSpPr>
        <p:sp>
          <p:nvSpPr>
            <p:cNvPr id="1286" name="rect"/>
            <p:cNvSpPr/>
            <p:nvPr/>
          </p:nvSpPr>
          <p:spPr>
            <a:xfrm>
              <a:off x="188528" y="727"/>
              <a:ext cx="1338486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8" name="textbox 1288"/>
            <p:cNvSpPr/>
            <p:nvPr/>
          </p:nvSpPr>
          <p:spPr>
            <a:xfrm>
              <a:off x="-12700" y="-12700"/>
              <a:ext cx="1552575" cy="1727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549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1000" kern="0" spc="-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  <a:r>
                <a:rPr sz="1000" kern="0" spc="14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000" kern="0" spc="-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中国品牌向上</a:t>
              </a:r>
              <a:endParaRPr lang="Microsoft YaHei" altLang="Microsoft YaHei" sz="1000"/>
            </a:p>
          </p:txBody>
        </p:sp>
      </p:grpSp>
      <p:pic>
        <p:nvPicPr>
          <p:cNvPr id="1290" name="picture 129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11521" y="3092712"/>
            <a:ext cx="6119998" cy="21600"/>
          </a:xfrm>
          <a:prstGeom prst="rect">
            <a:avLst/>
          </a:prstGeom>
        </p:spPr>
      </p:pic>
      <p:pic>
        <p:nvPicPr>
          <p:cNvPr id="1292" name="picture 129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52146" y="9780127"/>
            <a:ext cx="771775" cy="138784"/>
          </a:xfrm>
          <a:prstGeom prst="rect">
            <a:avLst/>
          </a:prstGeom>
        </p:spPr>
      </p:pic>
      <p:sp>
        <p:nvSpPr>
          <p:cNvPr id="1294" name="textbox 1294"/>
          <p:cNvSpPr/>
          <p:nvPr/>
        </p:nvSpPr>
        <p:spPr>
          <a:xfrm>
            <a:off x="4405058" y="8904477"/>
            <a:ext cx="903605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2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2023年1-10月</a:t>
            </a:r>
            <a:endParaRPr lang="Microsoft YaHei" altLang="Microsoft YaHei" sz="1000"/>
          </a:p>
        </p:txBody>
      </p:sp>
      <p:sp>
        <p:nvSpPr>
          <p:cNvPr id="1296" name="path"/>
          <p:cNvSpPr/>
          <p:nvPr/>
        </p:nvSpPr>
        <p:spPr>
          <a:xfrm>
            <a:off x="5992421" y="4613786"/>
            <a:ext cx="354368" cy="291054"/>
          </a:xfrm>
          <a:custGeom>
            <a:rect l="0" t="0" r="0" b="0"/>
            <a:pathLst>
              <a:path w="558" h="458">
                <a:moveTo>
                  <a:pt x="139" y="458"/>
                </a:moveTo>
                <a:lnTo>
                  <a:pt x="139" y="229"/>
                </a:lnTo>
                <a:lnTo>
                  <a:pt x="0" y="229"/>
                </a:lnTo>
                <a:lnTo>
                  <a:pt x="279" y="0"/>
                </a:lnTo>
                <a:lnTo>
                  <a:pt x="558" y="229"/>
                </a:lnTo>
                <a:lnTo>
                  <a:pt x="418" y="229"/>
                </a:lnTo>
                <a:lnTo>
                  <a:pt x="418" y="458"/>
                </a:lnTo>
                <a:lnTo>
                  <a:pt x="139" y="458"/>
                </a:lnTo>
                <a:close/>
              </a:path>
            </a:pathLst>
          </a:custGeom>
          <a:solidFill>
            <a:srgbClr val="CF282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8" name="path"/>
          <p:cNvSpPr/>
          <p:nvPr/>
        </p:nvSpPr>
        <p:spPr>
          <a:xfrm>
            <a:off x="5992421" y="7010125"/>
            <a:ext cx="354368" cy="291054"/>
          </a:xfrm>
          <a:custGeom>
            <a:rect l="0" t="0" r="0" b="0"/>
            <a:pathLst>
              <a:path w="558" h="458">
                <a:moveTo>
                  <a:pt x="418" y="0"/>
                </a:moveTo>
                <a:lnTo>
                  <a:pt x="418" y="229"/>
                </a:lnTo>
                <a:lnTo>
                  <a:pt x="558" y="229"/>
                </a:lnTo>
                <a:lnTo>
                  <a:pt x="279" y="458"/>
                </a:lnTo>
                <a:lnTo>
                  <a:pt x="0" y="229"/>
                </a:lnTo>
                <a:lnTo>
                  <a:pt x="139" y="229"/>
                </a:lnTo>
                <a:lnTo>
                  <a:pt x="139" y="0"/>
                </a:lnTo>
                <a:lnTo>
                  <a:pt x="418" y="0"/>
                </a:lnTo>
                <a:close/>
              </a:path>
            </a:pathLst>
          </a:custGeom>
          <a:solidFill>
            <a:srgbClr val="008C3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0" name="textbox 1300"/>
          <p:cNvSpPr/>
          <p:nvPr/>
        </p:nvSpPr>
        <p:spPr>
          <a:xfrm>
            <a:off x="1408187" y="4496916"/>
            <a:ext cx="42799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8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吉利汽车</a:t>
            </a:r>
            <a:endParaRPr lang="Microsoft YaHei" altLang="Microsoft YaHei" sz="800"/>
          </a:p>
          <a:p>
            <a:pPr algn="l" rtl="0" eaLnBrk="0">
              <a:lnSpc>
                <a:spcPct val="104000"/>
              </a:lnSpc>
            </a:pPr>
            <a:endParaRPr lang="Arial" altLang="Arial" sz="400"/>
          </a:p>
          <a:p>
            <a:pPr marL="76200" algn="l" rtl="0" eaLnBrk="0">
              <a:lnSpc>
                <a:spcPct val="88000"/>
              </a:lnSpc>
              <a:spcBef>
                <a:spcPts val="4"/>
              </a:spcBef>
            </a:pPr>
            <a:r>
              <a:rPr sz="800" kern="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11.1%</a:t>
            </a:r>
            <a:endParaRPr lang="Microsoft YaHei" altLang="Microsoft YaHei" sz="800"/>
          </a:p>
        </p:txBody>
      </p:sp>
      <p:sp>
        <p:nvSpPr>
          <p:cNvPr id="1302" name="textbox 1302"/>
          <p:cNvSpPr/>
          <p:nvPr/>
        </p:nvSpPr>
        <p:spPr>
          <a:xfrm>
            <a:off x="1472295" y="5115661"/>
            <a:ext cx="299084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78"/>
              </a:lnSpc>
            </a:pPr>
            <a:endParaRPr lang="Arial" altLang="Arial" sz="100"/>
          </a:p>
          <a:p>
            <a:pPr marL="49530" algn="l" rtl="0" eaLnBrk="0">
              <a:lnSpc>
                <a:spcPct val="88000"/>
              </a:lnSpc>
            </a:pPr>
            <a:r>
              <a:rPr sz="8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长安</a:t>
            </a:r>
            <a:endParaRPr lang="Microsoft YaHei" altLang="Microsoft YaHei" sz="800"/>
          </a:p>
          <a:p>
            <a:pPr algn="l" rtl="0" eaLnBrk="0">
              <a:lnSpc>
                <a:spcPct val="104000"/>
              </a:lnSpc>
            </a:pPr>
            <a:endParaRPr lang="Arial" altLang="Arial" sz="400"/>
          </a:p>
          <a:p>
            <a:pPr marL="12700" algn="l" rtl="0" eaLnBrk="0">
              <a:lnSpc>
                <a:spcPct val="88000"/>
              </a:lnSpc>
              <a:spcBef>
                <a:spcPts val="4"/>
              </a:spcBef>
            </a:pPr>
            <a:r>
              <a:rPr sz="800" kern="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11.1%</a:t>
            </a:r>
            <a:endParaRPr lang="Microsoft YaHei" altLang="Microsoft YaHei" sz="800"/>
          </a:p>
        </p:txBody>
      </p:sp>
      <p:sp>
        <p:nvSpPr>
          <p:cNvPr id="1304" name="textbox 1304"/>
          <p:cNvSpPr/>
          <p:nvPr/>
        </p:nvSpPr>
        <p:spPr>
          <a:xfrm>
            <a:off x="2969523" y="8901429"/>
            <a:ext cx="475615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4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</a:t>
            </a:r>
            <a:endParaRPr lang="Microsoft YaHei" altLang="Microsoft YaHei" sz="1000"/>
          </a:p>
        </p:txBody>
      </p:sp>
      <p:sp>
        <p:nvSpPr>
          <p:cNvPr id="1306" name="textbox 1306"/>
          <p:cNvSpPr/>
          <p:nvPr/>
        </p:nvSpPr>
        <p:spPr>
          <a:xfrm>
            <a:off x="1392464" y="8901429"/>
            <a:ext cx="459740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4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</a:t>
            </a:r>
            <a:endParaRPr lang="Microsoft YaHei" altLang="Microsoft YaHei" sz="1000"/>
          </a:p>
        </p:txBody>
      </p:sp>
      <p:sp>
        <p:nvSpPr>
          <p:cNvPr id="1308" name="textbox 1308"/>
          <p:cNvSpPr/>
          <p:nvPr/>
        </p:nvSpPr>
        <p:spPr>
          <a:xfrm>
            <a:off x="4633986" y="4126402"/>
            <a:ext cx="453390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150">
                <a:ln w="4063" cap="flat" cmpd="sng">
                  <a:solidFill>
                    <a:srgbClr val="F088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48.7%</a:t>
            </a:r>
            <a:endParaRPr lang="Microsoft YaHei" altLang="Microsoft YaHei" sz="900"/>
          </a:p>
        </p:txBody>
      </p:sp>
      <p:sp>
        <p:nvSpPr>
          <p:cNvPr id="1310" name="path"/>
          <p:cNvSpPr/>
          <p:nvPr/>
        </p:nvSpPr>
        <p:spPr>
          <a:xfrm>
            <a:off x="1969378" y="3787716"/>
            <a:ext cx="193981" cy="125376"/>
          </a:xfrm>
          <a:custGeom>
            <a:rect l="0" t="0" r="0" b="0"/>
            <a:pathLst>
              <a:path w="305" h="197">
                <a:moveTo>
                  <a:pt x="88" y="197"/>
                </a:moveTo>
                <a:lnTo>
                  <a:pt x="88" y="191"/>
                </a:lnTo>
                <a:lnTo>
                  <a:pt x="216" y="191"/>
                </a:lnTo>
                <a:lnTo>
                  <a:pt x="216" y="197"/>
                </a:lnTo>
                <a:lnTo>
                  <a:pt x="88" y="197"/>
                </a:lnTo>
                <a:close/>
                <a:moveTo>
                  <a:pt x="88" y="185"/>
                </a:moveTo>
                <a:lnTo>
                  <a:pt x="88" y="172"/>
                </a:lnTo>
                <a:lnTo>
                  <a:pt x="216" y="172"/>
                </a:lnTo>
                <a:lnTo>
                  <a:pt x="216" y="185"/>
                </a:lnTo>
                <a:lnTo>
                  <a:pt x="88" y="185"/>
                </a:lnTo>
                <a:close/>
                <a:moveTo>
                  <a:pt x="88" y="166"/>
                </a:moveTo>
                <a:lnTo>
                  <a:pt x="88" y="88"/>
                </a:lnTo>
                <a:lnTo>
                  <a:pt x="0" y="88"/>
                </a:lnTo>
                <a:lnTo>
                  <a:pt x="152" y="0"/>
                </a:lnTo>
                <a:lnTo>
                  <a:pt x="305" y="88"/>
                </a:lnTo>
                <a:lnTo>
                  <a:pt x="216" y="88"/>
                </a:lnTo>
                <a:lnTo>
                  <a:pt x="216" y="166"/>
                </a:lnTo>
                <a:lnTo>
                  <a:pt x="88" y="166"/>
                </a:lnTo>
                <a:close/>
              </a:path>
            </a:pathLst>
          </a:cu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2" name="path"/>
          <p:cNvSpPr/>
          <p:nvPr/>
        </p:nvSpPr>
        <p:spPr>
          <a:xfrm>
            <a:off x="3679683" y="3787716"/>
            <a:ext cx="193980" cy="125376"/>
          </a:xfrm>
          <a:custGeom>
            <a:rect l="0" t="0" r="0" b="0"/>
            <a:pathLst>
              <a:path w="305" h="197">
                <a:moveTo>
                  <a:pt x="88" y="197"/>
                </a:moveTo>
                <a:lnTo>
                  <a:pt x="88" y="191"/>
                </a:lnTo>
                <a:lnTo>
                  <a:pt x="216" y="191"/>
                </a:lnTo>
                <a:lnTo>
                  <a:pt x="216" y="197"/>
                </a:lnTo>
                <a:lnTo>
                  <a:pt x="88" y="197"/>
                </a:lnTo>
                <a:close/>
                <a:moveTo>
                  <a:pt x="88" y="185"/>
                </a:moveTo>
                <a:lnTo>
                  <a:pt x="88" y="172"/>
                </a:lnTo>
                <a:lnTo>
                  <a:pt x="216" y="172"/>
                </a:lnTo>
                <a:lnTo>
                  <a:pt x="216" y="185"/>
                </a:lnTo>
                <a:lnTo>
                  <a:pt x="88" y="185"/>
                </a:lnTo>
                <a:close/>
                <a:moveTo>
                  <a:pt x="88" y="166"/>
                </a:moveTo>
                <a:lnTo>
                  <a:pt x="88" y="88"/>
                </a:lnTo>
                <a:lnTo>
                  <a:pt x="0" y="88"/>
                </a:lnTo>
                <a:lnTo>
                  <a:pt x="152" y="0"/>
                </a:lnTo>
                <a:lnTo>
                  <a:pt x="305" y="88"/>
                </a:lnTo>
                <a:lnTo>
                  <a:pt x="216" y="88"/>
                </a:lnTo>
                <a:lnTo>
                  <a:pt x="216" y="166"/>
                </a:lnTo>
                <a:lnTo>
                  <a:pt x="88" y="166"/>
                </a:lnTo>
                <a:close/>
              </a:path>
            </a:pathLst>
          </a:custGeom>
          <a:solidFill>
            <a:srgbClr val="F08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4" name="textbox 1314"/>
          <p:cNvSpPr/>
          <p:nvPr/>
        </p:nvSpPr>
        <p:spPr>
          <a:xfrm>
            <a:off x="6648800" y="9778237"/>
            <a:ext cx="189229" cy="183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2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200" kern="0" spc="-7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200" kern="0" spc="-7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6" name="picture 13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1318" name="picture 13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1513" y="1154733"/>
            <a:ext cx="6665063" cy="8843281"/>
          </a:xfrm>
          <a:prstGeom prst="rect">
            <a:avLst/>
          </a:prstGeom>
        </p:spPr>
      </p:pic>
      <p:sp>
        <p:nvSpPr>
          <p:cNvPr id="1320" name="path"/>
          <p:cNvSpPr/>
          <p:nvPr/>
        </p:nvSpPr>
        <p:spPr>
          <a:xfrm>
            <a:off x="479832" y="4607472"/>
            <a:ext cx="6588752" cy="2529238"/>
          </a:xfrm>
          <a:custGeom>
            <a:rect l="0" t="0" r="0" b="0"/>
            <a:pathLst>
              <a:path w="10375" h="3983">
                <a:moveTo>
                  <a:pt x="2588" y="3910"/>
                </a:moveTo>
                <a:lnTo>
                  <a:pt x="2609" y="3916"/>
                </a:lnTo>
                <a:lnTo>
                  <a:pt x="2638" y="3929"/>
                </a:lnTo>
                <a:lnTo>
                  <a:pt x="2673" y="3947"/>
                </a:lnTo>
                <a:lnTo>
                  <a:pt x="2710" y="3968"/>
                </a:lnTo>
                <a:lnTo>
                  <a:pt x="2743" y="3968"/>
                </a:lnTo>
                <a:lnTo>
                  <a:pt x="2715" y="3975"/>
                </a:lnTo>
                <a:cubicBezTo>
                  <a:pt x="2704" y="3976"/>
                  <a:pt x="2694" y="3976"/>
                  <a:pt x="2683" y="3976"/>
                </a:cubicBezTo>
                <a:lnTo>
                  <a:pt x="2651" y="3980"/>
                </a:lnTo>
                <a:lnTo>
                  <a:pt x="2618" y="3983"/>
                </a:lnTo>
                <a:lnTo>
                  <a:pt x="2584" y="3968"/>
                </a:lnTo>
                <a:lnTo>
                  <a:pt x="2562" y="3951"/>
                </a:lnTo>
                <a:lnTo>
                  <a:pt x="2571" y="3916"/>
                </a:lnTo>
                <a:lnTo>
                  <a:pt x="2588" y="3910"/>
                </a:lnTo>
                <a:close/>
                <a:moveTo>
                  <a:pt x="2821" y="3863"/>
                </a:moveTo>
                <a:lnTo>
                  <a:pt x="2835" y="3865"/>
                </a:lnTo>
                <a:lnTo>
                  <a:pt x="2870" y="3864"/>
                </a:lnTo>
                <a:lnTo>
                  <a:pt x="2891" y="3868"/>
                </a:lnTo>
                <a:lnTo>
                  <a:pt x="2856" y="3888"/>
                </a:lnTo>
                <a:lnTo>
                  <a:pt x="2835" y="3901"/>
                </a:lnTo>
                <a:lnTo>
                  <a:pt x="2803" y="3892"/>
                </a:lnTo>
                <a:lnTo>
                  <a:pt x="2777" y="3884"/>
                </a:lnTo>
                <a:lnTo>
                  <a:pt x="2801" y="3874"/>
                </a:lnTo>
                <a:lnTo>
                  <a:pt x="2821" y="3863"/>
                </a:lnTo>
                <a:close/>
                <a:moveTo>
                  <a:pt x="9264" y="3561"/>
                </a:moveTo>
                <a:lnTo>
                  <a:pt x="9268" y="3569"/>
                </a:lnTo>
                <a:lnTo>
                  <a:pt x="9297" y="3584"/>
                </a:lnTo>
                <a:lnTo>
                  <a:pt x="9324" y="3571"/>
                </a:lnTo>
                <a:lnTo>
                  <a:pt x="9350" y="3570"/>
                </a:lnTo>
                <a:lnTo>
                  <a:pt x="9339" y="3593"/>
                </a:lnTo>
                <a:lnTo>
                  <a:pt x="9315" y="3618"/>
                </a:lnTo>
                <a:lnTo>
                  <a:pt x="9292" y="3624"/>
                </a:lnTo>
                <a:lnTo>
                  <a:pt x="9267" y="3644"/>
                </a:lnTo>
                <a:lnTo>
                  <a:pt x="9240" y="3637"/>
                </a:lnTo>
                <a:lnTo>
                  <a:pt x="9245" y="3614"/>
                </a:lnTo>
                <a:lnTo>
                  <a:pt x="9247" y="3585"/>
                </a:lnTo>
                <a:lnTo>
                  <a:pt x="9264" y="3561"/>
                </a:lnTo>
                <a:close/>
                <a:moveTo>
                  <a:pt x="10143" y="3556"/>
                </a:moveTo>
                <a:cubicBezTo>
                  <a:pt x="10149" y="3557"/>
                  <a:pt x="10153" y="3560"/>
                  <a:pt x="10153" y="3564"/>
                </a:cubicBezTo>
                <a:lnTo>
                  <a:pt x="10165" y="3592"/>
                </a:lnTo>
                <a:lnTo>
                  <a:pt x="10116" y="3615"/>
                </a:lnTo>
                <a:lnTo>
                  <a:pt x="10091" y="3630"/>
                </a:lnTo>
                <a:lnTo>
                  <a:pt x="10062" y="3654"/>
                </a:lnTo>
                <a:lnTo>
                  <a:pt x="10037" y="3657"/>
                </a:lnTo>
                <a:cubicBezTo>
                  <a:pt x="10027" y="3656"/>
                  <a:pt x="10018" y="3658"/>
                  <a:pt x="10010" y="3663"/>
                </a:cubicBezTo>
                <a:lnTo>
                  <a:pt x="9982" y="3690"/>
                </a:lnTo>
                <a:lnTo>
                  <a:pt x="9946" y="3709"/>
                </a:lnTo>
                <a:lnTo>
                  <a:pt x="9919" y="3723"/>
                </a:lnTo>
                <a:lnTo>
                  <a:pt x="9898" y="3729"/>
                </a:lnTo>
                <a:lnTo>
                  <a:pt x="9861" y="3730"/>
                </a:lnTo>
                <a:lnTo>
                  <a:pt x="9837" y="3729"/>
                </a:lnTo>
                <a:lnTo>
                  <a:pt x="9817" y="3720"/>
                </a:lnTo>
                <a:lnTo>
                  <a:pt x="9839" y="3695"/>
                </a:lnTo>
                <a:lnTo>
                  <a:pt x="9877" y="3677"/>
                </a:lnTo>
                <a:cubicBezTo>
                  <a:pt x="9885" y="3675"/>
                  <a:pt x="9893" y="3673"/>
                  <a:pt x="9901" y="3670"/>
                </a:cubicBezTo>
                <a:cubicBezTo>
                  <a:pt x="9908" y="3668"/>
                  <a:pt x="9915" y="3666"/>
                  <a:pt x="9922" y="3664"/>
                </a:cubicBezTo>
                <a:cubicBezTo>
                  <a:pt x="9930" y="3660"/>
                  <a:pt x="9939" y="3656"/>
                  <a:pt x="9948" y="3653"/>
                </a:cubicBezTo>
                <a:lnTo>
                  <a:pt x="10005" y="3634"/>
                </a:lnTo>
                <a:lnTo>
                  <a:pt x="10036" y="3626"/>
                </a:lnTo>
                <a:cubicBezTo>
                  <a:pt x="10044" y="3624"/>
                  <a:pt x="10052" y="3621"/>
                  <a:pt x="10058" y="3616"/>
                </a:cubicBezTo>
                <a:cubicBezTo>
                  <a:pt x="10066" y="3610"/>
                  <a:pt x="10072" y="3603"/>
                  <a:pt x="10079" y="3598"/>
                </a:cubicBezTo>
                <a:lnTo>
                  <a:pt x="10100" y="3586"/>
                </a:lnTo>
                <a:lnTo>
                  <a:pt x="10131" y="3569"/>
                </a:lnTo>
                <a:lnTo>
                  <a:pt x="10143" y="3556"/>
                </a:lnTo>
                <a:close/>
                <a:moveTo>
                  <a:pt x="10305" y="3384"/>
                </a:moveTo>
                <a:lnTo>
                  <a:pt x="10316" y="3387"/>
                </a:lnTo>
                <a:lnTo>
                  <a:pt x="10326" y="3417"/>
                </a:lnTo>
                <a:cubicBezTo>
                  <a:pt x="10319" y="3436"/>
                  <a:pt x="10321" y="3442"/>
                  <a:pt x="10323" y="3448"/>
                </a:cubicBezTo>
                <a:lnTo>
                  <a:pt x="10348" y="3470"/>
                </a:lnTo>
                <a:lnTo>
                  <a:pt x="10369" y="3483"/>
                </a:lnTo>
                <a:lnTo>
                  <a:pt x="10370" y="3504"/>
                </a:lnTo>
                <a:cubicBezTo>
                  <a:pt x="10352" y="3516"/>
                  <a:pt x="10343" y="3517"/>
                  <a:pt x="10337" y="3521"/>
                </a:cubicBezTo>
                <a:cubicBezTo>
                  <a:pt x="10317" y="3542"/>
                  <a:pt x="10310" y="3545"/>
                  <a:pt x="10303" y="3548"/>
                </a:cubicBezTo>
                <a:cubicBezTo>
                  <a:pt x="10283" y="3554"/>
                  <a:pt x="10276" y="3556"/>
                  <a:pt x="10270" y="3559"/>
                </a:cubicBezTo>
                <a:lnTo>
                  <a:pt x="10239" y="3584"/>
                </a:lnTo>
                <a:lnTo>
                  <a:pt x="10213" y="3583"/>
                </a:lnTo>
                <a:lnTo>
                  <a:pt x="10240" y="3552"/>
                </a:lnTo>
                <a:lnTo>
                  <a:pt x="10233" y="3521"/>
                </a:lnTo>
                <a:lnTo>
                  <a:pt x="10271" y="3498"/>
                </a:lnTo>
                <a:lnTo>
                  <a:pt x="10295" y="3490"/>
                </a:lnTo>
                <a:cubicBezTo>
                  <a:pt x="10305" y="3476"/>
                  <a:pt x="10308" y="3473"/>
                  <a:pt x="10310" y="3469"/>
                </a:cubicBezTo>
                <a:lnTo>
                  <a:pt x="10308" y="3433"/>
                </a:lnTo>
                <a:lnTo>
                  <a:pt x="10303" y="3408"/>
                </a:lnTo>
                <a:lnTo>
                  <a:pt x="10305" y="3384"/>
                </a:lnTo>
                <a:close/>
                <a:moveTo>
                  <a:pt x="10242" y="3200"/>
                </a:moveTo>
                <a:lnTo>
                  <a:pt x="10242" y="3212"/>
                </a:lnTo>
                <a:lnTo>
                  <a:pt x="10242" y="3200"/>
                </a:lnTo>
                <a:close/>
                <a:moveTo>
                  <a:pt x="6501" y="2952"/>
                </a:moveTo>
                <a:lnTo>
                  <a:pt x="6516" y="2962"/>
                </a:lnTo>
                <a:lnTo>
                  <a:pt x="6489" y="2970"/>
                </a:lnTo>
                <a:lnTo>
                  <a:pt x="6501" y="2952"/>
                </a:lnTo>
                <a:close/>
                <a:moveTo>
                  <a:pt x="6568" y="2929"/>
                </a:moveTo>
                <a:lnTo>
                  <a:pt x="6571" y="2938"/>
                </a:lnTo>
                <a:lnTo>
                  <a:pt x="6568" y="2929"/>
                </a:lnTo>
                <a:close/>
                <a:moveTo>
                  <a:pt x="10200" y="2907"/>
                </a:moveTo>
                <a:lnTo>
                  <a:pt x="10217" y="2925"/>
                </a:lnTo>
                <a:lnTo>
                  <a:pt x="10232" y="2947"/>
                </a:lnTo>
                <a:lnTo>
                  <a:pt x="10253" y="2970"/>
                </a:lnTo>
                <a:lnTo>
                  <a:pt x="10297" y="2998"/>
                </a:lnTo>
                <a:lnTo>
                  <a:pt x="10263" y="2991"/>
                </a:lnTo>
                <a:cubicBezTo>
                  <a:pt x="10244" y="2982"/>
                  <a:pt x="10239" y="2980"/>
                  <a:pt x="10235" y="2978"/>
                </a:cubicBezTo>
                <a:lnTo>
                  <a:pt x="10215" y="2952"/>
                </a:lnTo>
                <a:lnTo>
                  <a:pt x="10191" y="2925"/>
                </a:lnTo>
                <a:lnTo>
                  <a:pt x="10200" y="2907"/>
                </a:lnTo>
                <a:close/>
                <a:moveTo>
                  <a:pt x="4400" y="2808"/>
                </a:moveTo>
                <a:lnTo>
                  <a:pt x="4418" y="2833"/>
                </a:lnTo>
                <a:lnTo>
                  <a:pt x="4385" y="2831"/>
                </a:lnTo>
                <a:lnTo>
                  <a:pt x="4400" y="2808"/>
                </a:lnTo>
                <a:close/>
                <a:moveTo>
                  <a:pt x="10348" y="2791"/>
                </a:moveTo>
                <a:lnTo>
                  <a:pt x="10358" y="2800"/>
                </a:lnTo>
                <a:lnTo>
                  <a:pt x="10375" y="2823"/>
                </a:lnTo>
                <a:lnTo>
                  <a:pt x="10350" y="2819"/>
                </a:lnTo>
                <a:lnTo>
                  <a:pt x="10348" y="2791"/>
                </a:lnTo>
                <a:close/>
                <a:moveTo>
                  <a:pt x="6152" y="2746"/>
                </a:moveTo>
                <a:lnTo>
                  <a:pt x="6154" y="2756"/>
                </a:lnTo>
                <a:lnTo>
                  <a:pt x="6152" y="2746"/>
                </a:lnTo>
                <a:close/>
                <a:moveTo>
                  <a:pt x="6092" y="2725"/>
                </a:moveTo>
                <a:lnTo>
                  <a:pt x="6103" y="2727"/>
                </a:lnTo>
                <a:lnTo>
                  <a:pt x="6092" y="2725"/>
                </a:lnTo>
                <a:close/>
                <a:moveTo>
                  <a:pt x="6119" y="2714"/>
                </a:moveTo>
                <a:lnTo>
                  <a:pt x="6129" y="2721"/>
                </a:lnTo>
                <a:lnTo>
                  <a:pt x="6119" y="2714"/>
                </a:lnTo>
                <a:close/>
                <a:moveTo>
                  <a:pt x="6292" y="2711"/>
                </a:moveTo>
                <a:lnTo>
                  <a:pt x="6307" y="2724"/>
                </a:lnTo>
                <a:lnTo>
                  <a:pt x="6316" y="2744"/>
                </a:lnTo>
                <a:lnTo>
                  <a:pt x="6327" y="2783"/>
                </a:lnTo>
                <a:cubicBezTo>
                  <a:pt x="6315" y="2808"/>
                  <a:pt x="6312" y="2814"/>
                  <a:pt x="6309" y="2821"/>
                </a:cubicBezTo>
                <a:cubicBezTo>
                  <a:pt x="6304" y="2831"/>
                  <a:pt x="6298" y="2840"/>
                  <a:pt x="6291" y="2850"/>
                </a:cubicBezTo>
                <a:lnTo>
                  <a:pt x="6281" y="2876"/>
                </a:lnTo>
                <a:lnTo>
                  <a:pt x="6272" y="2903"/>
                </a:lnTo>
                <a:cubicBezTo>
                  <a:pt x="6259" y="2928"/>
                  <a:pt x="6255" y="2936"/>
                  <a:pt x="6250" y="2944"/>
                </a:cubicBezTo>
                <a:lnTo>
                  <a:pt x="6236" y="2978"/>
                </a:lnTo>
                <a:lnTo>
                  <a:pt x="6227" y="3006"/>
                </a:lnTo>
                <a:lnTo>
                  <a:pt x="6219" y="3046"/>
                </a:lnTo>
                <a:lnTo>
                  <a:pt x="6190" y="3079"/>
                </a:lnTo>
                <a:lnTo>
                  <a:pt x="6146" y="3099"/>
                </a:lnTo>
                <a:cubicBezTo>
                  <a:pt x="6129" y="3102"/>
                  <a:pt x="6123" y="3100"/>
                  <a:pt x="6118" y="3098"/>
                </a:cubicBezTo>
                <a:cubicBezTo>
                  <a:pt x="6099" y="3085"/>
                  <a:pt x="6094" y="3084"/>
                  <a:pt x="6090" y="3081"/>
                </a:cubicBezTo>
                <a:cubicBezTo>
                  <a:pt x="6080" y="3059"/>
                  <a:pt x="6080" y="3052"/>
                  <a:pt x="6078" y="3045"/>
                </a:cubicBezTo>
                <a:lnTo>
                  <a:pt x="6070" y="3017"/>
                </a:lnTo>
                <a:lnTo>
                  <a:pt x="6089" y="2987"/>
                </a:lnTo>
                <a:lnTo>
                  <a:pt x="6110" y="2960"/>
                </a:lnTo>
                <a:cubicBezTo>
                  <a:pt x="6122" y="2938"/>
                  <a:pt x="6123" y="2935"/>
                  <a:pt x="6124" y="2931"/>
                </a:cubicBezTo>
                <a:cubicBezTo>
                  <a:pt x="6125" y="2923"/>
                  <a:pt x="6125" y="2915"/>
                  <a:pt x="6123" y="2908"/>
                </a:cubicBezTo>
                <a:cubicBezTo>
                  <a:pt x="6113" y="2883"/>
                  <a:pt x="6113" y="2877"/>
                  <a:pt x="6113" y="2871"/>
                </a:cubicBezTo>
                <a:cubicBezTo>
                  <a:pt x="6115" y="2864"/>
                  <a:pt x="6117" y="2857"/>
                  <a:pt x="6121" y="2851"/>
                </a:cubicBezTo>
                <a:lnTo>
                  <a:pt x="6136" y="2819"/>
                </a:lnTo>
                <a:cubicBezTo>
                  <a:pt x="6159" y="2819"/>
                  <a:pt x="6169" y="2818"/>
                  <a:pt x="6179" y="2816"/>
                </a:cubicBezTo>
                <a:lnTo>
                  <a:pt x="6202" y="2804"/>
                </a:lnTo>
                <a:cubicBezTo>
                  <a:pt x="6221" y="2780"/>
                  <a:pt x="6227" y="2775"/>
                  <a:pt x="6236" y="2772"/>
                </a:cubicBezTo>
                <a:cubicBezTo>
                  <a:pt x="6252" y="2769"/>
                  <a:pt x="6256" y="2767"/>
                  <a:pt x="6260" y="2764"/>
                </a:cubicBezTo>
                <a:cubicBezTo>
                  <a:pt x="6269" y="2758"/>
                  <a:pt x="6277" y="2752"/>
                  <a:pt x="6285" y="2744"/>
                </a:cubicBezTo>
                <a:lnTo>
                  <a:pt x="6288" y="2717"/>
                </a:lnTo>
                <a:lnTo>
                  <a:pt x="6292" y="2711"/>
                </a:lnTo>
                <a:close/>
                <a:moveTo>
                  <a:pt x="6075" y="2691"/>
                </a:moveTo>
                <a:lnTo>
                  <a:pt x="6082" y="2703"/>
                </a:lnTo>
                <a:lnTo>
                  <a:pt x="6075" y="2691"/>
                </a:lnTo>
                <a:close/>
                <a:moveTo>
                  <a:pt x="9534" y="2679"/>
                </a:moveTo>
                <a:lnTo>
                  <a:pt x="9546" y="2691"/>
                </a:lnTo>
                <a:lnTo>
                  <a:pt x="9550" y="2714"/>
                </a:lnTo>
                <a:cubicBezTo>
                  <a:pt x="9551" y="2723"/>
                  <a:pt x="9554" y="2731"/>
                  <a:pt x="9559" y="2739"/>
                </a:cubicBezTo>
                <a:lnTo>
                  <a:pt x="9586" y="2766"/>
                </a:lnTo>
                <a:lnTo>
                  <a:pt x="9613" y="2797"/>
                </a:lnTo>
                <a:lnTo>
                  <a:pt x="9619" y="2824"/>
                </a:lnTo>
                <a:lnTo>
                  <a:pt x="9621" y="2852"/>
                </a:lnTo>
                <a:lnTo>
                  <a:pt x="9617" y="2878"/>
                </a:lnTo>
                <a:cubicBezTo>
                  <a:pt x="9602" y="2893"/>
                  <a:pt x="9605" y="2899"/>
                  <a:pt x="9610" y="2902"/>
                </a:cubicBezTo>
                <a:lnTo>
                  <a:pt x="9631" y="2917"/>
                </a:lnTo>
                <a:lnTo>
                  <a:pt x="9657" y="2931"/>
                </a:lnTo>
                <a:lnTo>
                  <a:pt x="9687" y="2969"/>
                </a:lnTo>
                <a:lnTo>
                  <a:pt x="9699" y="2991"/>
                </a:lnTo>
                <a:lnTo>
                  <a:pt x="9706" y="3016"/>
                </a:lnTo>
                <a:lnTo>
                  <a:pt x="9727" y="3039"/>
                </a:lnTo>
                <a:lnTo>
                  <a:pt x="9746" y="3064"/>
                </a:lnTo>
                <a:lnTo>
                  <a:pt x="9769" y="3089"/>
                </a:lnTo>
                <a:lnTo>
                  <a:pt x="9782" y="3117"/>
                </a:lnTo>
                <a:lnTo>
                  <a:pt x="9782" y="3138"/>
                </a:lnTo>
                <a:cubicBezTo>
                  <a:pt x="9778" y="3156"/>
                  <a:pt x="9778" y="3160"/>
                  <a:pt x="9779" y="3164"/>
                </a:cubicBezTo>
                <a:cubicBezTo>
                  <a:pt x="9766" y="3185"/>
                  <a:pt x="9766" y="3191"/>
                  <a:pt x="9765" y="3197"/>
                </a:cubicBezTo>
                <a:cubicBezTo>
                  <a:pt x="9755" y="3218"/>
                  <a:pt x="9751" y="3223"/>
                  <a:pt x="9747" y="3227"/>
                </a:cubicBezTo>
                <a:cubicBezTo>
                  <a:pt x="9728" y="3246"/>
                  <a:pt x="9723" y="3252"/>
                  <a:pt x="9719" y="3258"/>
                </a:cubicBezTo>
                <a:lnTo>
                  <a:pt x="9709" y="3282"/>
                </a:lnTo>
                <a:lnTo>
                  <a:pt x="9682" y="3306"/>
                </a:lnTo>
                <a:lnTo>
                  <a:pt x="9643" y="3332"/>
                </a:lnTo>
                <a:lnTo>
                  <a:pt x="9621" y="3340"/>
                </a:lnTo>
                <a:cubicBezTo>
                  <a:pt x="9602" y="3351"/>
                  <a:pt x="9602" y="3356"/>
                  <a:pt x="9601" y="3360"/>
                </a:cubicBezTo>
                <a:lnTo>
                  <a:pt x="9577" y="3386"/>
                </a:lnTo>
                <a:lnTo>
                  <a:pt x="9535" y="3406"/>
                </a:lnTo>
                <a:cubicBezTo>
                  <a:pt x="9517" y="3425"/>
                  <a:pt x="9512" y="3430"/>
                  <a:pt x="9506" y="3435"/>
                </a:cubicBezTo>
                <a:lnTo>
                  <a:pt x="9474" y="3476"/>
                </a:lnTo>
                <a:cubicBezTo>
                  <a:pt x="9454" y="3481"/>
                  <a:pt x="9451" y="3480"/>
                  <a:pt x="9447" y="3478"/>
                </a:cubicBezTo>
                <a:lnTo>
                  <a:pt x="9421" y="3473"/>
                </a:lnTo>
                <a:cubicBezTo>
                  <a:pt x="9395" y="3475"/>
                  <a:pt x="9387" y="3478"/>
                  <a:pt x="9380" y="3482"/>
                </a:cubicBezTo>
                <a:lnTo>
                  <a:pt x="9356" y="3509"/>
                </a:lnTo>
                <a:cubicBezTo>
                  <a:pt x="9338" y="3510"/>
                  <a:pt x="9333" y="3506"/>
                  <a:pt x="9332" y="3501"/>
                </a:cubicBezTo>
                <a:lnTo>
                  <a:pt x="9309" y="3482"/>
                </a:lnTo>
                <a:lnTo>
                  <a:pt x="9282" y="3484"/>
                </a:lnTo>
                <a:cubicBezTo>
                  <a:pt x="9268" y="3496"/>
                  <a:pt x="9264" y="3496"/>
                  <a:pt x="9261" y="3497"/>
                </a:cubicBezTo>
                <a:lnTo>
                  <a:pt x="9232" y="3493"/>
                </a:lnTo>
                <a:lnTo>
                  <a:pt x="9186" y="3468"/>
                </a:lnTo>
                <a:lnTo>
                  <a:pt x="9176" y="3445"/>
                </a:lnTo>
                <a:lnTo>
                  <a:pt x="9189" y="3422"/>
                </a:lnTo>
                <a:lnTo>
                  <a:pt x="9173" y="3401"/>
                </a:lnTo>
                <a:lnTo>
                  <a:pt x="9173" y="3373"/>
                </a:lnTo>
                <a:lnTo>
                  <a:pt x="9152" y="3381"/>
                </a:lnTo>
                <a:lnTo>
                  <a:pt x="9122" y="3398"/>
                </a:lnTo>
                <a:lnTo>
                  <a:pt x="9143" y="3372"/>
                </a:lnTo>
                <a:lnTo>
                  <a:pt x="9166" y="3355"/>
                </a:lnTo>
                <a:lnTo>
                  <a:pt x="9180" y="3334"/>
                </a:lnTo>
                <a:lnTo>
                  <a:pt x="9159" y="3324"/>
                </a:lnTo>
                <a:lnTo>
                  <a:pt x="9143" y="3347"/>
                </a:lnTo>
                <a:lnTo>
                  <a:pt x="9104" y="3360"/>
                </a:lnTo>
                <a:lnTo>
                  <a:pt x="9077" y="3376"/>
                </a:lnTo>
                <a:lnTo>
                  <a:pt x="9066" y="3348"/>
                </a:lnTo>
                <a:cubicBezTo>
                  <a:pt x="9058" y="3337"/>
                  <a:pt x="9056" y="3331"/>
                  <a:pt x="9054" y="3325"/>
                </a:cubicBezTo>
                <a:lnTo>
                  <a:pt x="9026" y="3301"/>
                </a:lnTo>
                <a:lnTo>
                  <a:pt x="9003" y="3289"/>
                </a:lnTo>
                <a:cubicBezTo>
                  <a:pt x="8982" y="3284"/>
                  <a:pt x="8974" y="3283"/>
                  <a:pt x="8966" y="3284"/>
                </a:cubicBezTo>
                <a:lnTo>
                  <a:pt x="8930" y="3293"/>
                </a:lnTo>
                <a:lnTo>
                  <a:pt x="8909" y="3292"/>
                </a:lnTo>
                <a:lnTo>
                  <a:pt x="8862" y="3297"/>
                </a:lnTo>
                <a:lnTo>
                  <a:pt x="8820" y="3305"/>
                </a:lnTo>
                <a:lnTo>
                  <a:pt x="8798" y="3309"/>
                </a:lnTo>
                <a:lnTo>
                  <a:pt x="8756" y="3320"/>
                </a:lnTo>
                <a:lnTo>
                  <a:pt x="8719" y="3339"/>
                </a:lnTo>
                <a:cubicBezTo>
                  <a:pt x="8696" y="3343"/>
                  <a:pt x="8690" y="3343"/>
                  <a:pt x="8685" y="3343"/>
                </a:cubicBezTo>
                <a:lnTo>
                  <a:pt x="8653" y="3347"/>
                </a:lnTo>
                <a:lnTo>
                  <a:pt x="8609" y="3350"/>
                </a:lnTo>
                <a:lnTo>
                  <a:pt x="8578" y="3355"/>
                </a:lnTo>
                <a:lnTo>
                  <a:pt x="8551" y="3366"/>
                </a:lnTo>
                <a:lnTo>
                  <a:pt x="8526" y="3369"/>
                </a:lnTo>
                <a:lnTo>
                  <a:pt x="8505" y="3375"/>
                </a:lnTo>
                <a:lnTo>
                  <a:pt x="8474" y="3387"/>
                </a:lnTo>
                <a:lnTo>
                  <a:pt x="8440" y="3380"/>
                </a:lnTo>
                <a:lnTo>
                  <a:pt x="8419" y="3359"/>
                </a:lnTo>
                <a:lnTo>
                  <a:pt x="8439" y="3344"/>
                </a:lnTo>
                <a:lnTo>
                  <a:pt x="8453" y="3315"/>
                </a:lnTo>
                <a:lnTo>
                  <a:pt x="8468" y="3288"/>
                </a:lnTo>
                <a:lnTo>
                  <a:pt x="8462" y="3262"/>
                </a:lnTo>
                <a:lnTo>
                  <a:pt x="8455" y="3236"/>
                </a:lnTo>
                <a:lnTo>
                  <a:pt x="8453" y="3174"/>
                </a:lnTo>
                <a:lnTo>
                  <a:pt x="8455" y="3136"/>
                </a:lnTo>
                <a:lnTo>
                  <a:pt x="8465" y="3114"/>
                </a:lnTo>
                <a:lnTo>
                  <a:pt x="8476" y="3090"/>
                </a:lnTo>
                <a:lnTo>
                  <a:pt x="8461" y="3061"/>
                </a:lnTo>
                <a:lnTo>
                  <a:pt x="8470" y="3038"/>
                </a:lnTo>
                <a:lnTo>
                  <a:pt x="8479" y="3014"/>
                </a:lnTo>
                <a:lnTo>
                  <a:pt x="8517" y="2991"/>
                </a:lnTo>
                <a:lnTo>
                  <a:pt x="8551" y="2984"/>
                </a:lnTo>
                <a:lnTo>
                  <a:pt x="8594" y="2973"/>
                </a:lnTo>
                <a:lnTo>
                  <a:pt x="8617" y="2965"/>
                </a:lnTo>
                <a:lnTo>
                  <a:pt x="8642" y="2955"/>
                </a:lnTo>
                <a:lnTo>
                  <a:pt x="8685" y="2945"/>
                </a:lnTo>
                <a:lnTo>
                  <a:pt x="8713" y="2943"/>
                </a:lnTo>
                <a:lnTo>
                  <a:pt x="8736" y="2936"/>
                </a:lnTo>
                <a:lnTo>
                  <a:pt x="8762" y="2923"/>
                </a:lnTo>
                <a:lnTo>
                  <a:pt x="8791" y="2886"/>
                </a:lnTo>
                <a:lnTo>
                  <a:pt x="8812" y="2861"/>
                </a:lnTo>
                <a:lnTo>
                  <a:pt x="8835" y="2858"/>
                </a:lnTo>
                <a:cubicBezTo>
                  <a:pt x="8853" y="2866"/>
                  <a:pt x="8858" y="2862"/>
                  <a:pt x="8858" y="2858"/>
                </a:cubicBezTo>
                <a:lnTo>
                  <a:pt x="8856" y="2835"/>
                </a:lnTo>
                <a:lnTo>
                  <a:pt x="8887" y="2818"/>
                </a:lnTo>
                <a:lnTo>
                  <a:pt x="8907" y="2806"/>
                </a:lnTo>
                <a:cubicBezTo>
                  <a:pt x="8929" y="2786"/>
                  <a:pt x="8933" y="2783"/>
                  <a:pt x="8936" y="2780"/>
                </a:cubicBezTo>
                <a:cubicBezTo>
                  <a:pt x="8959" y="2757"/>
                  <a:pt x="8974" y="2753"/>
                  <a:pt x="8986" y="2757"/>
                </a:cubicBezTo>
                <a:lnTo>
                  <a:pt x="9024" y="2777"/>
                </a:lnTo>
                <a:cubicBezTo>
                  <a:pt x="9046" y="2797"/>
                  <a:pt x="9051" y="2798"/>
                  <a:pt x="9057" y="2798"/>
                </a:cubicBezTo>
                <a:lnTo>
                  <a:pt x="9077" y="2785"/>
                </a:lnTo>
                <a:lnTo>
                  <a:pt x="9074" y="2755"/>
                </a:lnTo>
                <a:lnTo>
                  <a:pt x="9101" y="2727"/>
                </a:lnTo>
                <a:lnTo>
                  <a:pt x="9149" y="2714"/>
                </a:lnTo>
                <a:lnTo>
                  <a:pt x="9182" y="2698"/>
                </a:lnTo>
                <a:lnTo>
                  <a:pt x="9205" y="2685"/>
                </a:lnTo>
                <a:lnTo>
                  <a:pt x="9232" y="2697"/>
                </a:lnTo>
                <a:lnTo>
                  <a:pt x="9272" y="2700"/>
                </a:lnTo>
                <a:lnTo>
                  <a:pt x="9305" y="2710"/>
                </a:lnTo>
                <a:lnTo>
                  <a:pt x="9306" y="2731"/>
                </a:lnTo>
                <a:lnTo>
                  <a:pt x="9285" y="2751"/>
                </a:lnTo>
                <a:lnTo>
                  <a:pt x="9278" y="2792"/>
                </a:lnTo>
                <a:lnTo>
                  <a:pt x="9306" y="2813"/>
                </a:lnTo>
                <a:lnTo>
                  <a:pt x="9331" y="2826"/>
                </a:lnTo>
                <a:lnTo>
                  <a:pt x="9360" y="2844"/>
                </a:lnTo>
                <a:lnTo>
                  <a:pt x="9381" y="2850"/>
                </a:lnTo>
                <a:lnTo>
                  <a:pt x="9419" y="2871"/>
                </a:lnTo>
                <a:lnTo>
                  <a:pt x="9457" y="2842"/>
                </a:lnTo>
                <a:cubicBezTo>
                  <a:pt x="9478" y="2824"/>
                  <a:pt x="9483" y="2819"/>
                  <a:pt x="9487" y="2814"/>
                </a:cubicBezTo>
                <a:lnTo>
                  <a:pt x="9491" y="2790"/>
                </a:lnTo>
                <a:lnTo>
                  <a:pt x="9492" y="2767"/>
                </a:lnTo>
                <a:lnTo>
                  <a:pt x="9502" y="2736"/>
                </a:lnTo>
                <a:lnTo>
                  <a:pt x="9509" y="2696"/>
                </a:lnTo>
                <a:lnTo>
                  <a:pt x="9534" y="2679"/>
                </a:lnTo>
                <a:close/>
                <a:moveTo>
                  <a:pt x="10160" y="2655"/>
                </a:moveTo>
                <a:lnTo>
                  <a:pt x="10174" y="2655"/>
                </a:lnTo>
                <a:lnTo>
                  <a:pt x="10160" y="2655"/>
                </a:lnTo>
                <a:close/>
                <a:moveTo>
                  <a:pt x="10098" y="2624"/>
                </a:moveTo>
                <a:lnTo>
                  <a:pt x="10113" y="2624"/>
                </a:lnTo>
                <a:lnTo>
                  <a:pt x="10137" y="2632"/>
                </a:lnTo>
                <a:lnTo>
                  <a:pt x="10113" y="2641"/>
                </a:lnTo>
                <a:lnTo>
                  <a:pt x="10098" y="2624"/>
                </a:lnTo>
                <a:close/>
                <a:moveTo>
                  <a:pt x="8729" y="2620"/>
                </a:moveTo>
                <a:lnTo>
                  <a:pt x="8749" y="2621"/>
                </a:lnTo>
                <a:lnTo>
                  <a:pt x="8772" y="2621"/>
                </a:lnTo>
                <a:lnTo>
                  <a:pt x="8785" y="2645"/>
                </a:lnTo>
                <a:lnTo>
                  <a:pt x="8759" y="2637"/>
                </a:lnTo>
                <a:lnTo>
                  <a:pt x="8728" y="2629"/>
                </a:lnTo>
                <a:lnTo>
                  <a:pt x="8729" y="2620"/>
                </a:lnTo>
                <a:close/>
                <a:moveTo>
                  <a:pt x="10150" y="2595"/>
                </a:moveTo>
                <a:lnTo>
                  <a:pt x="10154" y="2612"/>
                </a:lnTo>
                <a:lnTo>
                  <a:pt x="10162" y="2640"/>
                </a:lnTo>
                <a:lnTo>
                  <a:pt x="10144" y="2605"/>
                </a:lnTo>
                <a:lnTo>
                  <a:pt x="10150" y="2595"/>
                </a:lnTo>
                <a:close/>
                <a:moveTo>
                  <a:pt x="8665" y="2587"/>
                </a:moveTo>
                <a:lnTo>
                  <a:pt x="8676" y="2588"/>
                </a:lnTo>
                <a:lnTo>
                  <a:pt x="8708" y="2594"/>
                </a:lnTo>
                <a:lnTo>
                  <a:pt x="8688" y="2606"/>
                </a:lnTo>
                <a:lnTo>
                  <a:pt x="8649" y="2608"/>
                </a:lnTo>
                <a:lnTo>
                  <a:pt x="8665" y="2587"/>
                </a:lnTo>
                <a:close/>
                <a:moveTo>
                  <a:pt x="8968" y="2586"/>
                </a:moveTo>
                <a:lnTo>
                  <a:pt x="8984" y="2597"/>
                </a:lnTo>
                <a:lnTo>
                  <a:pt x="9015" y="2606"/>
                </a:lnTo>
                <a:lnTo>
                  <a:pt x="8988" y="2613"/>
                </a:lnTo>
                <a:lnTo>
                  <a:pt x="8965" y="2613"/>
                </a:lnTo>
                <a:lnTo>
                  <a:pt x="8931" y="2616"/>
                </a:lnTo>
                <a:lnTo>
                  <a:pt x="8918" y="2641"/>
                </a:lnTo>
                <a:lnTo>
                  <a:pt x="8884" y="2653"/>
                </a:lnTo>
                <a:lnTo>
                  <a:pt x="8904" y="2630"/>
                </a:lnTo>
                <a:lnTo>
                  <a:pt x="8927" y="2599"/>
                </a:lnTo>
                <a:lnTo>
                  <a:pt x="8968" y="2586"/>
                </a:lnTo>
                <a:close/>
                <a:moveTo>
                  <a:pt x="10036" y="2585"/>
                </a:moveTo>
                <a:lnTo>
                  <a:pt x="10047" y="2588"/>
                </a:lnTo>
                <a:lnTo>
                  <a:pt x="10064" y="2610"/>
                </a:lnTo>
                <a:cubicBezTo>
                  <a:pt x="10044" y="2614"/>
                  <a:pt x="10041" y="2612"/>
                  <a:pt x="10039" y="2609"/>
                </a:cubicBezTo>
                <a:lnTo>
                  <a:pt x="10036" y="2585"/>
                </a:lnTo>
                <a:close/>
                <a:moveTo>
                  <a:pt x="8780" y="2579"/>
                </a:moveTo>
                <a:lnTo>
                  <a:pt x="8804" y="2582"/>
                </a:lnTo>
                <a:lnTo>
                  <a:pt x="8839" y="2584"/>
                </a:lnTo>
                <a:cubicBezTo>
                  <a:pt x="8851" y="2577"/>
                  <a:pt x="8867" y="2590"/>
                  <a:pt x="8857" y="2599"/>
                </a:cubicBezTo>
                <a:cubicBezTo>
                  <a:pt x="8836" y="2602"/>
                  <a:pt x="8826" y="2601"/>
                  <a:pt x="8818" y="2604"/>
                </a:cubicBezTo>
                <a:lnTo>
                  <a:pt x="8795" y="2615"/>
                </a:lnTo>
                <a:lnTo>
                  <a:pt x="8766" y="2587"/>
                </a:lnTo>
                <a:lnTo>
                  <a:pt x="8780" y="2579"/>
                </a:lnTo>
                <a:close/>
                <a:moveTo>
                  <a:pt x="10082" y="2571"/>
                </a:moveTo>
                <a:lnTo>
                  <a:pt x="10093" y="2579"/>
                </a:lnTo>
                <a:lnTo>
                  <a:pt x="10120" y="2596"/>
                </a:lnTo>
                <a:lnTo>
                  <a:pt x="10097" y="2602"/>
                </a:lnTo>
                <a:lnTo>
                  <a:pt x="10073" y="2581"/>
                </a:lnTo>
                <a:lnTo>
                  <a:pt x="10082" y="2571"/>
                </a:lnTo>
                <a:close/>
                <a:moveTo>
                  <a:pt x="10021" y="2541"/>
                </a:moveTo>
                <a:lnTo>
                  <a:pt x="10043" y="2555"/>
                </a:lnTo>
                <a:lnTo>
                  <a:pt x="10018" y="2560"/>
                </a:lnTo>
                <a:lnTo>
                  <a:pt x="10021" y="2541"/>
                </a:lnTo>
                <a:close/>
                <a:moveTo>
                  <a:pt x="8315" y="2518"/>
                </a:moveTo>
                <a:lnTo>
                  <a:pt x="8351" y="2522"/>
                </a:lnTo>
                <a:lnTo>
                  <a:pt x="8373" y="2542"/>
                </a:lnTo>
                <a:lnTo>
                  <a:pt x="8395" y="2552"/>
                </a:lnTo>
                <a:lnTo>
                  <a:pt x="8423" y="2550"/>
                </a:lnTo>
                <a:lnTo>
                  <a:pt x="8448" y="2542"/>
                </a:lnTo>
                <a:lnTo>
                  <a:pt x="8473" y="2537"/>
                </a:lnTo>
                <a:lnTo>
                  <a:pt x="8495" y="2546"/>
                </a:lnTo>
                <a:lnTo>
                  <a:pt x="8533" y="2564"/>
                </a:lnTo>
                <a:lnTo>
                  <a:pt x="8561" y="2564"/>
                </a:lnTo>
                <a:lnTo>
                  <a:pt x="8601" y="2579"/>
                </a:lnTo>
                <a:lnTo>
                  <a:pt x="8577" y="2596"/>
                </a:lnTo>
                <a:lnTo>
                  <a:pt x="8546" y="2587"/>
                </a:lnTo>
                <a:lnTo>
                  <a:pt x="8498" y="2584"/>
                </a:lnTo>
                <a:lnTo>
                  <a:pt x="8438" y="2584"/>
                </a:lnTo>
                <a:lnTo>
                  <a:pt x="8417" y="2576"/>
                </a:lnTo>
                <a:lnTo>
                  <a:pt x="8383" y="2566"/>
                </a:lnTo>
                <a:lnTo>
                  <a:pt x="8362" y="2575"/>
                </a:lnTo>
                <a:cubicBezTo>
                  <a:pt x="8355" y="2575"/>
                  <a:pt x="8348" y="2575"/>
                  <a:pt x="8341" y="2574"/>
                </a:cubicBezTo>
                <a:cubicBezTo>
                  <a:pt x="8327" y="2573"/>
                  <a:pt x="8313" y="2570"/>
                  <a:pt x="8301" y="2565"/>
                </a:cubicBezTo>
                <a:cubicBezTo>
                  <a:pt x="8286" y="2554"/>
                  <a:pt x="8277" y="2552"/>
                  <a:pt x="8269" y="2553"/>
                </a:cubicBezTo>
                <a:lnTo>
                  <a:pt x="8272" y="2530"/>
                </a:lnTo>
                <a:lnTo>
                  <a:pt x="8315" y="2518"/>
                </a:lnTo>
                <a:close/>
                <a:moveTo>
                  <a:pt x="9952" y="2500"/>
                </a:moveTo>
                <a:lnTo>
                  <a:pt x="9961" y="2502"/>
                </a:lnTo>
                <a:lnTo>
                  <a:pt x="9963" y="2525"/>
                </a:lnTo>
                <a:lnTo>
                  <a:pt x="9990" y="2542"/>
                </a:lnTo>
                <a:lnTo>
                  <a:pt x="9968" y="2551"/>
                </a:lnTo>
                <a:lnTo>
                  <a:pt x="9943" y="2530"/>
                </a:lnTo>
                <a:lnTo>
                  <a:pt x="9952" y="2500"/>
                </a:lnTo>
                <a:close/>
                <a:moveTo>
                  <a:pt x="6534" y="2484"/>
                </a:moveTo>
                <a:lnTo>
                  <a:pt x="6550" y="2487"/>
                </a:lnTo>
                <a:lnTo>
                  <a:pt x="6529" y="2501"/>
                </a:lnTo>
                <a:lnTo>
                  <a:pt x="6534" y="2484"/>
                </a:lnTo>
                <a:close/>
                <a:moveTo>
                  <a:pt x="9881" y="2463"/>
                </a:moveTo>
                <a:lnTo>
                  <a:pt x="9891" y="2474"/>
                </a:lnTo>
                <a:lnTo>
                  <a:pt x="9882" y="2498"/>
                </a:lnTo>
                <a:lnTo>
                  <a:pt x="9858" y="2521"/>
                </a:lnTo>
                <a:lnTo>
                  <a:pt x="9836" y="2526"/>
                </a:lnTo>
                <a:lnTo>
                  <a:pt x="9807" y="2538"/>
                </a:lnTo>
                <a:lnTo>
                  <a:pt x="9782" y="2525"/>
                </a:lnTo>
                <a:lnTo>
                  <a:pt x="9806" y="2510"/>
                </a:lnTo>
                <a:lnTo>
                  <a:pt x="9838" y="2507"/>
                </a:lnTo>
                <a:lnTo>
                  <a:pt x="9872" y="2481"/>
                </a:lnTo>
                <a:lnTo>
                  <a:pt x="9881" y="2463"/>
                </a:lnTo>
                <a:close/>
                <a:moveTo>
                  <a:pt x="9124" y="2419"/>
                </a:moveTo>
                <a:cubicBezTo>
                  <a:pt x="9131" y="2419"/>
                  <a:pt x="9138" y="2422"/>
                  <a:pt x="9139" y="2429"/>
                </a:cubicBezTo>
                <a:cubicBezTo>
                  <a:pt x="9121" y="2445"/>
                  <a:pt x="9115" y="2447"/>
                  <a:pt x="9110" y="2450"/>
                </a:cubicBezTo>
                <a:lnTo>
                  <a:pt x="9088" y="2439"/>
                </a:lnTo>
                <a:lnTo>
                  <a:pt x="9065" y="2441"/>
                </a:lnTo>
                <a:lnTo>
                  <a:pt x="9076" y="2419"/>
                </a:lnTo>
                <a:lnTo>
                  <a:pt x="9110" y="2429"/>
                </a:lnTo>
                <a:lnTo>
                  <a:pt x="9124" y="2419"/>
                </a:lnTo>
                <a:close/>
                <a:moveTo>
                  <a:pt x="9835" y="2416"/>
                </a:moveTo>
                <a:lnTo>
                  <a:pt x="9848" y="2419"/>
                </a:lnTo>
                <a:lnTo>
                  <a:pt x="9886" y="2440"/>
                </a:lnTo>
                <a:lnTo>
                  <a:pt x="9914" y="2453"/>
                </a:lnTo>
                <a:lnTo>
                  <a:pt x="9923" y="2479"/>
                </a:lnTo>
                <a:lnTo>
                  <a:pt x="9900" y="2461"/>
                </a:lnTo>
                <a:lnTo>
                  <a:pt x="9871" y="2439"/>
                </a:lnTo>
                <a:lnTo>
                  <a:pt x="9833" y="2424"/>
                </a:lnTo>
                <a:lnTo>
                  <a:pt x="9835" y="2416"/>
                </a:lnTo>
                <a:close/>
                <a:moveTo>
                  <a:pt x="9224" y="2354"/>
                </a:moveTo>
                <a:lnTo>
                  <a:pt x="9245" y="2354"/>
                </a:lnTo>
                <a:lnTo>
                  <a:pt x="9259" y="2383"/>
                </a:lnTo>
                <a:lnTo>
                  <a:pt x="9261" y="2406"/>
                </a:lnTo>
                <a:lnTo>
                  <a:pt x="9277" y="2427"/>
                </a:lnTo>
                <a:lnTo>
                  <a:pt x="9303" y="2448"/>
                </a:lnTo>
                <a:cubicBezTo>
                  <a:pt x="9316" y="2435"/>
                  <a:pt x="9319" y="2430"/>
                  <a:pt x="9320" y="2424"/>
                </a:cubicBezTo>
                <a:lnTo>
                  <a:pt x="9353" y="2412"/>
                </a:lnTo>
                <a:lnTo>
                  <a:pt x="9383" y="2396"/>
                </a:lnTo>
                <a:lnTo>
                  <a:pt x="9417" y="2385"/>
                </a:lnTo>
                <a:lnTo>
                  <a:pt x="9455" y="2409"/>
                </a:lnTo>
                <a:lnTo>
                  <a:pt x="9476" y="2412"/>
                </a:lnTo>
                <a:lnTo>
                  <a:pt x="9496" y="2422"/>
                </a:lnTo>
                <a:lnTo>
                  <a:pt x="9529" y="2428"/>
                </a:lnTo>
                <a:lnTo>
                  <a:pt x="9552" y="2437"/>
                </a:lnTo>
                <a:lnTo>
                  <a:pt x="9595" y="2446"/>
                </a:lnTo>
                <a:lnTo>
                  <a:pt x="9624" y="2463"/>
                </a:lnTo>
                <a:lnTo>
                  <a:pt x="9657" y="2484"/>
                </a:lnTo>
                <a:lnTo>
                  <a:pt x="9687" y="2494"/>
                </a:lnTo>
                <a:lnTo>
                  <a:pt x="9723" y="2522"/>
                </a:lnTo>
                <a:lnTo>
                  <a:pt x="9713" y="2544"/>
                </a:lnTo>
                <a:lnTo>
                  <a:pt x="9715" y="2567"/>
                </a:lnTo>
                <a:lnTo>
                  <a:pt x="9738" y="2577"/>
                </a:lnTo>
                <a:lnTo>
                  <a:pt x="9738" y="2605"/>
                </a:lnTo>
                <a:lnTo>
                  <a:pt x="9774" y="2624"/>
                </a:lnTo>
                <a:lnTo>
                  <a:pt x="9794" y="2626"/>
                </a:lnTo>
                <a:lnTo>
                  <a:pt x="9831" y="2651"/>
                </a:lnTo>
                <a:lnTo>
                  <a:pt x="9838" y="2674"/>
                </a:lnTo>
                <a:lnTo>
                  <a:pt x="9810" y="2666"/>
                </a:lnTo>
                <a:lnTo>
                  <a:pt x="9761" y="2660"/>
                </a:lnTo>
                <a:lnTo>
                  <a:pt x="9733" y="2653"/>
                </a:lnTo>
                <a:lnTo>
                  <a:pt x="9711" y="2635"/>
                </a:lnTo>
                <a:lnTo>
                  <a:pt x="9692" y="2602"/>
                </a:lnTo>
                <a:lnTo>
                  <a:pt x="9649" y="2576"/>
                </a:lnTo>
                <a:lnTo>
                  <a:pt x="9629" y="2566"/>
                </a:lnTo>
                <a:lnTo>
                  <a:pt x="9592" y="2583"/>
                </a:lnTo>
                <a:cubicBezTo>
                  <a:pt x="9583" y="2596"/>
                  <a:pt x="9579" y="2601"/>
                  <a:pt x="9574" y="2605"/>
                </a:cubicBezTo>
                <a:lnTo>
                  <a:pt x="9551" y="2618"/>
                </a:lnTo>
                <a:lnTo>
                  <a:pt x="9519" y="2609"/>
                </a:lnTo>
                <a:cubicBezTo>
                  <a:pt x="9500" y="2609"/>
                  <a:pt x="9494" y="2610"/>
                  <a:pt x="9489" y="2608"/>
                </a:cubicBezTo>
                <a:lnTo>
                  <a:pt x="9463" y="2587"/>
                </a:lnTo>
                <a:lnTo>
                  <a:pt x="9424" y="2584"/>
                </a:lnTo>
                <a:lnTo>
                  <a:pt x="9400" y="2578"/>
                </a:lnTo>
                <a:lnTo>
                  <a:pt x="9426" y="2550"/>
                </a:lnTo>
                <a:lnTo>
                  <a:pt x="9412" y="2514"/>
                </a:lnTo>
                <a:cubicBezTo>
                  <a:pt x="9396" y="2496"/>
                  <a:pt x="9389" y="2492"/>
                  <a:pt x="9381" y="2489"/>
                </a:cubicBezTo>
                <a:cubicBezTo>
                  <a:pt x="9369" y="2484"/>
                  <a:pt x="9355" y="2481"/>
                  <a:pt x="9342" y="2482"/>
                </a:cubicBezTo>
                <a:lnTo>
                  <a:pt x="9317" y="2467"/>
                </a:lnTo>
                <a:lnTo>
                  <a:pt x="9293" y="2456"/>
                </a:lnTo>
                <a:cubicBezTo>
                  <a:pt x="9287" y="2452"/>
                  <a:pt x="9279" y="2449"/>
                  <a:pt x="9271" y="2447"/>
                </a:cubicBezTo>
                <a:cubicBezTo>
                  <a:pt x="9263" y="2446"/>
                  <a:pt x="9255" y="2446"/>
                  <a:pt x="9247" y="2447"/>
                </a:cubicBezTo>
                <a:lnTo>
                  <a:pt x="9213" y="2440"/>
                </a:lnTo>
                <a:lnTo>
                  <a:pt x="9230" y="2419"/>
                </a:lnTo>
                <a:lnTo>
                  <a:pt x="9208" y="2393"/>
                </a:lnTo>
                <a:lnTo>
                  <a:pt x="9178" y="2386"/>
                </a:lnTo>
                <a:lnTo>
                  <a:pt x="9200" y="2354"/>
                </a:lnTo>
                <a:lnTo>
                  <a:pt x="9224" y="2354"/>
                </a:lnTo>
                <a:close/>
                <a:moveTo>
                  <a:pt x="4825" y="2302"/>
                </a:moveTo>
                <a:lnTo>
                  <a:pt x="4824" y="2311"/>
                </a:lnTo>
                <a:lnTo>
                  <a:pt x="4801" y="2312"/>
                </a:lnTo>
                <a:lnTo>
                  <a:pt x="4825" y="2302"/>
                </a:lnTo>
                <a:close/>
                <a:moveTo>
                  <a:pt x="8931" y="2289"/>
                </a:moveTo>
                <a:lnTo>
                  <a:pt x="8955" y="2289"/>
                </a:lnTo>
                <a:lnTo>
                  <a:pt x="8939" y="2319"/>
                </a:lnTo>
                <a:cubicBezTo>
                  <a:pt x="8922" y="2335"/>
                  <a:pt x="8914" y="2337"/>
                  <a:pt x="8906" y="2336"/>
                </a:cubicBezTo>
                <a:lnTo>
                  <a:pt x="8874" y="2327"/>
                </a:lnTo>
                <a:lnTo>
                  <a:pt x="8846" y="2321"/>
                </a:lnTo>
                <a:cubicBezTo>
                  <a:pt x="8836" y="2320"/>
                  <a:pt x="8826" y="2320"/>
                  <a:pt x="8816" y="2321"/>
                </a:cubicBezTo>
                <a:cubicBezTo>
                  <a:pt x="8807" y="2321"/>
                  <a:pt x="8798" y="2323"/>
                  <a:pt x="8791" y="2327"/>
                </a:cubicBezTo>
                <a:cubicBezTo>
                  <a:pt x="8781" y="2348"/>
                  <a:pt x="8781" y="2354"/>
                  <a:pt x="8782" y="2360"/>
                </a:cubicBezTo>
                <a:cubicBezTo>
                  <a:pt x="8806" y="2378"/>
                  <a:pt x="8811" y="2380"/>
                  <a:pt x="8816" y="2381"/>
                </a:cubicBezTo>
                <a:lnTo>
                  <a:pt x="8855" y="2369"/>
                </a:lnTo>
                <a:lnTo>
                  <a:pt x="8883" y="2365"/>
                </a:lnTo>
                <a:lnTo>
                  <a:pt x="8859" y="2389"/>
                </a:lnTo>
                <a:cubicBezTo>
                  <a:pt x="8842" y="2407"/>
                  <a:pt x="8841" y="2415"/>
                  <a:pt x="8844" y="2422"/>
                </a:cubicBezTo>
                <a:lnTo>
                  <a:pt x="8863" y="2451"/>
                </a:lnTo>
                <a:cubicBezTo>
                  <a:pt x="8860" y="2473"/>
                  <a:pt x="8857" y="2475"/>
                  <a:pt x="8854" y="2476"/>
                </a:cubicBezTo>
                <a:cubicBezTo>
                  <a:pt x="8829" y="2465"/>
                  <a:pt x="8824" y="2461"/>
                  <a:pt x="8820" y="2457"/>
                </a:cubicBezTo>
                <a:lnTo>
                  <a:pt x="8820" y="2436"/>
                </a:lnTo>
                <a:lnTo>
                  <a:pt x="8799" y="2427"/>
                </a:lnTo>
                <a:cubicBezTo>
                  <a:pt x="8790" y="2428"/>
                  <a:pt x="8783" y="2432"/>
                  <a:pt x="8777" y="2438"/>
                </a:cubicBezTo>
                <a:lnTo>
                  <a:pt x="8773" y="2467"/>
                </a:lnTo>
                <a:lnTo>
                  <a:pt x="8782" y="2488"/>
                </a:lnTo>
                <a:lnTo>
                  <a:pt x="8752" y="2507"/>
                </a:lnTo>
                <a:lnTo>
                  <a:pt x="8751" y="2478"/>
                </a:lnTo>
                <a:lnTo>
                  <a:pt x="8737" y="2455"/>
                </a:lnTo>
                <a:lnTo>
                  <a:pt x="8727" y="2433"/>
                </a:lnTo>
                <a:lnTo>
                  <a:pt x="8760" y="2397"/>
                </a:lnTo>
                <a:lnTo>
                  <a:pt x="8761" y="2373"/>
                </a:lnTo>
                <a:lnTo>
                  <a:pt x="8761" y="2350"/>
                </a:lnTo>
                <a:lnTo>
                  <a:pt x="8762" y="2330"/>
                </a:lnTo>
                <a:lnTo>
                  <a:pt x="8802" y="2308"/>
                </a:lnTo>
                <a:lnTo>
                  <a:pt x="8828" y="2306"/>
                </a:lnTo>
                <a:lnTo>
                  <a:pt x="8877" y="2308"/>
                </a:lnTo>
                <a:lnTo>
                  <a:pt x="8906" y="2314"/>
                </a:lnTo>
                <a:lnTo>
                  <a:pt x="8931" y="2289"/>
                </a:lnTo>
                <a:close/>
                <a:moveTo>
                  <a:pt x="4855" y="2273"/>
                </a:moveTo>
                <a:lnTo>
                  <a:pt x="4863" y="2274"/>
                </a:lnTo>
                <a:lnTo>
                  <a:pt x="4855" y="2273"/>
                </a:lnTo>
                <a:close/>
                <a:moveTo>
                  <a:pt x="9068" y="2262"/>
                </a:moveTo>
                <a:lnTo>
                  <a:pt x="9077" y="2272"/>
                </a:lnTo>
                <a:lnTo>
                  <a:pt x="9063" y="2299"/>
                </a:lnTo>
                <a:lnTo>
                  <a:pt x="9069" y="2328"/>
                </a:lnTo>
                <a:lnTo>
                  <a:pt x="9034" y="2337"/>
                </a:lnTo>
                <a:lnTo>
                  <a:pt x="9047" y="2310"/>
                </a:lnTo>
                <a:lnTo>
                  <a:pt x="9037" y="2285"/>
                </a:lnTo>
                <a:lnTo>
                  <a:pt x="9068" y="2262"/>
                </a:lnTo>
                <a:close/>
                <a:moveTo>
                  <a:pt x="4888" y="2225"/>
                </a:moveTo>
                <a:lnTo>
                  <a:pt x="4898" y="2228"/>
                </a:lnTo>
                <a:lnTo>
                  <a:pt x="4877" y="2229"/>
                </a:lnTo>
                <a:lnTo>
                  <a:pt x="4888" y="2225"/>
                </a:lnTo>
                <a:close/>
                <a:moveTo>
                  <a:pt x="7118" y="2199"/>
                </a:moveTo>
                <a:lnTo>
                  <a:pt x="7130" y="2206"/>
                </a:lnTo>
                <a:lnTo>
                  <a:pt x="7107" y="2206"/>
                </a:lnTo>
                <a:lnTo>
                  <a:pt x="7118" y="2199"/>
                </a:lnTo>
                <a:close/>
                <a:moveTo>
                  <a:pt x="7937" y="2169"/>
                </a:moveTo>
                <a:lnTo>
                  <a:pt x="7954" y="2179"/>
                </a:lnTo>
                <a:lnTo>
                  <a:pt x="7993" y="2192"/>
                </a:lnTo>
                <a:lnTo>
                  <a:pt x="8015" y="2217"/>
                </a:lnTo>
                <a:lnTo>
                  <a:pt x="8035" y="2220"/>
                </a:lnTo>
                <a:lnTo>
                  <a:pt x="8048" y="2250"/>
                </a:lnTo>
                <a:lnTo>
                  <a:pt x="8090" y="2269"/>
                </a:lnTo>
                <a:lnTo>
                  <a:pt x="8113" y="2283"/>
                </a:lnTo>
                <a:lnTo>
                  <a:pt x="8141" y="2296"/>
                </a:lnTo>
                <a:lnTo>
                  <a:pt x="8167" y="2315"/>
                </a:lnTo>
                <a:lnTo>
                  <a:pt x="8184" y="2350"/>
                </a:lnTo>
                <a:lnTo>
                  <a:pt x="8218" y="2376"/>
                </a:lnTo>
                <a:lnTo>
                  <a:pt x="8223" y="2402"/>
                </a:lnTo>
                <a:lnTo>
                  <a:pt x="8247" y="2411"/>
                </a:lnTo>
                <a:lnTo>
                  <a:pt x="8274" y="2430"/>
                </a:lnTo>
                <a:lnTo>
                  <a:pt x="8280" y="2452"/>
                </a:lnTo>
                <a:lnTo>
                  <a:pt x="8275" y="2487"/>
                </a:lnTo>
                <a:lnTo>
                  <a:pt x="8254" y="2506"/>
                </a:lnTo>
                <a:lnTo>
                  <a:pt x="8224" y="2500"/>
                </a:lnTo>
                <a:lnTo>
                  <a:pt x="8195" y="2488"/>
                </a:lnTo>
                <a:lnTo>
                  <a:pt x="8170" y="2462"/>
                </a:lnTo>
                <a:lnTo>
                  <a:pt x="8138" y="2437"/>
                </a:lnTo>
                <a:cubicBezTo>
                  <a:pt x="8124" y="2431"/>
                  <a:pt x="8115" y="2420"/>
                  <a:pt x="8113" y="2407"/>
                </a:cubicBezTo>
                <a:cubicBezTo>
                  <a:pt x="8112" y="2398"/>
                  <a:pt x="8115" y="2388"/>
                  <a:pt x="8111" y="2379"/>
                </a:cubicBezTo>
                <a:cubicBezTo>
                  <a:pt x="8107" y="2370"/>
                  <a:pt x="8097" y="2364"/>
                  <a:pt x="8088" y="2357"/>
                </a:cubicBezTo>
                <a:cubicBezTo>
                  <a:pt x="8078" y="2351"/>
                  <a:pt x="8069" y="2344"/>
                  <a:pt x="8060" y="2336"/>
                </a:cubicBezTo>
                <a:lnTo>
                  <a:pt x="8053" y="2307"/>
                </a:lnTo>
                <a:lnTo>
                  <a:pt x="8039" y="2282"/>
                </a:lnTo>
                <a:lnTo>
                  <a:pt x="8011" y="2260"/>
                </a:lnTo>
                <a:lnTo>
                  <a:pt x="7976" y="2233"/>
                </a:lnTo>
                <a:lnTo>
                  <a:pt x="7956" y="2223"/>
                </a:lnTo>
                <a:lnTo>
                  <a:pt x="7929" y="2198"/>
                </a:lnTo>
                <a:lnTo>
                  <a:pt x="7921" y="2172"/>
                </a:lnTo>
                <a:lnTo>
                  <a:pt x="7937" y="2169"/>
                </a:lnTo>
                <a:close/>
                <a:moveTo>
                  <a:pt x="7132" y="2158"/>
                </a:moveTo>
                <a:lnTo>
                  <a:pt x="7129" y="2168"/>
                </a:lnTo>
                <a:lnTo>
                  <a:pt x="7132" y="2158"/>
                </a:lnTo>
                <a:close/>
                <a:moveTo>
                  <a:pt x="8685" y="2138"/>
                </a:moveTo>
                <a:lnTo>
                  <a:pt x="8705" y="2157"/>
                </a:lnTo>
                <a:lnTo>
                  <a:pt x="8725" y="2181"/>
                </a:lnTo>
                <a:lnTo>
                  <a:pt x="8708" y="2203"/>
                </a:lnTo>
                <a:lnTo>
                  <a:pt x="8690" y="2229"/>
                </a:lnTo>
                <a:lnTo>
                  <a:pt x="8694" y="2257"/>
                </a:lnTo>
                <a:lnTo>
                  <a:pt x="8723" y="2289"/>
                </a:lnTo>
                <a:lnTo>
                  <a:pt x="8724" y="2313"/>
                </a:lnTo>
                <a:lnTo>
                  <a:pt x="8695" y="2321"/>
                </a:lnTo>
                <a:lnTo>
                  <a:pt x="8691" y="2352"/>
                </a:lnTo>
                <a:lnTo>
                  <a:pt x="8669" y="2383"/>
                </a:lnTo>
                <a:lnTo>
                  <a:pt x="8643" y="2416"/>
                </a:lnTo>
                <a:lnTo>
                  <a:pt x="8630" y="2442"/>
                </a:lnTo>
                <a:lnTo>
                  <a:pt x="8599" y="2443"/>
                </a:lnTo>
                <a:lnTo>
                  <a:pt x="8577" y="2437"/>
                </a:lnTo>
                <a:lnTo>
                  <a:pt x="8546" y="2438"/>
                </a:lnTo>
                <a:lnTo>
                  <a:pt x="8504" y="2435"/>
                </a:lnTo>
                <a:lnTo>
                  <a:pt x="8483" y="2431"/>
                </a:lnTo>
                <a:lnTo>
                  <a:pt x="8452" y="2427"/>
                </a:lnTo>
                <a:lnTo>
                  <a:pt x="8428" y="2396"/>
                </a:lnTo>
                <a:lnTo>
                  <a:pt x="8408" y="2374"/>
                </a:lnTo>
                <a:cubicBezTo>
                  <a:pt x="8405" y="2367"/>
                  <a:pt x="8401" y="2359"/>
                  <a:pt x="8398" y="2352"/>
                </a:cubicBezTo>
                <a:cubicBezTo>
                  <a:pt x="8393" y="2342"/>
                  <a:pt x="8388" y="2332"/>
                  <a:pt x="8384" y="2321"/>
                </a:cubicBezTo>
                <a:lnTo>
                  <a:pt x="8404" y="2289"/>
                </a:lnTo>
                <a:lnTo>
                  <a:pt x="8430" y="2296"/>
                </a:lnTo>
                <a:lnTo>
                  <a:pt x="8452" y="2297"/>
                </a:lnTo>
                <a:lnTo>
                  <a:pt x="8470" y="2272"/>
                </a:lnTo>
                <a:lnTo>
                  <a:pt x="8500" y="2259"/>
                </a:lnTo>
                <a:lnTo>
                  <a:pt x="8532" y="2242"/>
                </a:lnTo>
                <a:lnTo>
                  <a:pt x="8546" y="2219"/>
                </a:lnTo>
                <a:lnTo>
                  <a:pt x="8571" y="2203"/>
                </a:lnTo>
                <a:lnTo>
                  <a:pt x="8596" y="2197"/>
                </a:lnTo>
                <a:lnTo>
                  <a:pt x="8626" y="2173"/>
                </a:lnTo>
                <a:lnTo>
                  <a:pt x="8664" y="2140"/>
                </a:lnTo>
                <a:lnTo>
                  <a:pt x="8685" y="2138"/>
                </a:lnTo>
                <a:close/>
                <a:moveTo>
                  <a:pt x="7095" y="2133"/>
                </a:moveTo>
                <a:lnTo>
                  <a:pt x="7104" y="2140"/>
                </a:lnTo>
                <a:lnTo>
                  <a:pt x="7095" y="2133"/>
                </a:lnTo>
                <a:close/>
                <a:moveTo>
                  <a:pt x="10084" y="2110"/>
                </a:moveTo>
                <a:lnTo>
                  <a:pt x="10104" y="2118"/>
                </a:lnTo>
                <a:lnTo>
                  <a:pt x="10084" y="2110"/>
                </a:lnTo>
                <a:close/>
                <a:moveTo>
                  <a:pt x="9266" y="2094"/>
                </a:moveTo>
                <a:lnTo>
                  <a:pt x="9275" y="2098"/>
                </a:lnTo>
                <a:lnTo>
                  <a:pt x="9266" y="2094"/>
                </a:lnTo>
                <a:close/>
                <a:moveTo>
                  <a:pt x="7378" y="2055"/>
                </a:moveTo>
                <a:lnTo>
                  <a:pt x="7393" y="2056"/>
                </a:lnTo>
                <a:lnTo>
                  <a:pt x="7415" y="2090"/>
                </a:lnTo>
                <a:lnTo>
                  <a:pt x="7440" y="2120"/>
                </a:lnTo>
                <a:lnTo>
                  <a:pt x="7410" y="2149"/>
                </a:lnTo>
                <a:lnTo>
                  <a:pt x="7382" y="2145"/>
                </a:lnTo>
                <a:lnTo>
                  <a:pt x="7371" y="2113"/>
                </a:lnTo>
                <a:lnTo>
                  <a:pt x="7361" y="2089"/>
                </a:lnTo>
                <a:lnTo>
                  <a:pt x="7378" y="2055"/>
                </a:lnTo>
                <a:close/>
                <a:moveTo>
                  <a:pt x="8964" y="2042"/>
                </a:moveTo>
                <a:lnTo>
                  <a:pt x="8971" y="2062"/>
                </a:lnTo>
                <a:lnTo>
                  <a:pt x="8975" y="2085"/>
                </a:lnTo>
                <a:cubicBezTo>
                  <a:pt x="8992" y="2111"/>
                  <a:pt x="8996" y="2118"/>
                  <a:pt x="9000" y="2126"/>
                </a:cubicBezTo>
                <a:cubicBezTo>
                  <a:pt x="9011" y="2130"/>
                  <a:pt x="9011" y="2141"/>
                  <a:pt x="9001" y="2146"/>
                </a:cubicBezTo>
                <a:lnTo>
                  <a:pt x="8967" y="2125"/>
                </a:lnTo>
                <a:lnTo>
                  <a:pt x="8976" y="2156"/>
                </a:lnTo>
                <a:lnTo>
                  <a:pt x="8946" y="2166"/>
                </a:lnTo>
                <a:lnTo>
                  <a:pt x="8924" y="2162"/>
                </a:lnTo>
                <a:lnTo>
                  <a:pt x="8909" y="2140"/>
                </a:lnTo>
                <a:lnTo>
                  <a:pt x="8895" y="2110"/>
                </a:lnTo>
                <a:lnTo>
                  <a:pt x="8869" y="2120"/>
                </a:lnTo>
                <a:lnTo>
                  <a:pt x="8840" y="2119"/>
                </a:lnTo>
                <a:lnTo>
                  <a:pt x="8853" y="2092"/>
                </a:lnTo>
                <a:lnTo>
                  <a:pt x="8889" y="2095"/>
                </a:lnTo>
                <a:lnTo>
                  <a:pt x="8915" y="2085"/>
                </a:lnTo>
                <a:lnTo>
                  <a:pt x="8950" y="2063"/>
                </a:lnTo>
                <a:lnTo>
                  <a:pt x="8952" y="2043"/>
                </a:lnTo>
                <a:lnTo>
                  <a:pt x="8964" y="2042"/>
                </a:lnTo>
                <a:close/>
                <a:moveTo>
                  <a:pt x="8858" y="2025"/>
                </a:moveTo>
                <a:lnTo>
                  <a:pt x="8870" y="2030"/>
                </a:lnTo>
                <a:lnTo>
                  <a:pt x="8875" y="2054"/>
                </a:lnTo>
                <a:lnTo>
                  <a:pt x="8853" y="2062"/>
                </a:lnTo>
                <a:lnTo>
                  <a:pt x="8854" y="2035"/>
                </a:lnTo>
                <a:lnTo>
                  <a:pt x="8858" y="2025"/>
                </a:lnTo>
                <a:close/>
                <a:moveTo>
                  <a:pt x="2442" y="2011"/>
                </a:moveTo>
                <a:lnTo>
                  <a:pt x="2455" y="2012"/>
                </a:lnTo>
                <a:lnTo>
                  <a:pt x="2458" y="2033"/>
                </a:lnTo>
                <a:lnTo>
                  <a:pt x="2435" y="2043"/>
                </a:lnTo>
                <a:lnTo>
                  <a:pt x="2439" y="2020"/>
                </a:lnTo>
                <a:lnTo>
                  <a:pt x="2442" y="2011"/>
                </a:lnTo>
                <a:close/>
                <a:moveTo>
                  <a:pt x="8738" y="2008"/>
                </a:moveTo>
                <a:lnTo>
                  <a:pt x="8752" y="2016"/>
                </a:lnTo>
                <a:lnTo>
                  <a:pt x="8725" y="2054"/>
                </a:lnTo>
                <a:lnTo>
                  <a:pt x="8690" y="2082"/>
                </a:lnTo>
                <a:cubicBezTo>
                  <a:pt x="8679" y="2095"/>
                  <a:pt x="8654" y="2085"/>
                  <a:pt x="8660" y="2070"/>
                </a:cubicBezTo>
                <a:cubicBezTo>
                  <a:pt x="8663" y="2063"/>
                  <a:pt x="8674" y="2060"/>
                  <a:pt x="8682" y="2065"/>
                </a:cubicBezTo>
                <a:lnTo>
                  <a:pt x="8696" y="2039"/>
                </a:lnTo>
                <a:lnTo>
                  <a:pt x="8726" y="2015"/>
                </a:lnTo>
                <a:lnTo>
                  <a:pt x="8738" y="2008"/>
                </a:lnTo>
                <a:close/>
                <a:moveTo>
                  <a:pt x="8898" y="2002"/>
                </a:moveTo>
                <a:lnTo>
                  <a:pt x="8910" y="2006"/>
                </a:lnTo>
                <a:lnTo>
                  <a:pt x="8926" y="2039"/>
                </a:lnTo>
                <a:lnTo>
                  <a:pt x="8908" y="2018"/>
                </a:lnTo>
                <a:lnTo>
                  <a:pt x="8898" y="2002"/>
                </a:lnTo>
                <a:close/>
                <a:moveTo>
                  <a:pt x="2477" y="1989"/>
                </a:moveTo>
                <a:lnTo>
                  <a:pt x="2486" y="1991"/>
                </a:lnTo>
                <a:lnTo>
                  <a:pt x="2477" y="1989"/>
                </a:lnTo>
                <a:close/>
                <a:moveTo>
                  <a:pt x="8841" y="1983"/>
                </a:moveTo>
                <a:lnTo>
                  <a:pt x="8855" y="1987"/>
                </a:lnTo>
                <a:lnTo>
                  <a:pt x="8843" y="2016"/>
                </a:lnTo>
                <a:lnTo>
                  <a:pt x="8819" y="2020"/>
                </a:lnTo>
                <a:lnTo>
                  <a:pt x="8819" y="1996"/>
                </a:lnTo>
                <a:lnTo>
                  <a:pt x="8841" y="1983"/>
                </a:lnTo>
                <a:close/>
                <a:moveTo>
                  <a:pt x="2449" y="1969"/>
                </a:moveTo>
                <a:lnTo>
                  <a:pt x="2457" y="1975"/>
                </a:lnTo>
                <a:lnTo>
                  <a:pt x="2449" y="1969"/>
                </a:lnTo>
                <a:close/>
                <a:moveTo>
                  <a:pt x="8929" y="1967"/>
                </a:moveTo>
                <a:lnTo>
                  <a:pt x="8940" y="1979"/>
                </a:lnTo>
                <a:lnTo>
                  <a:pt x="8964" y="1989"/>
                </a:lnTo>
                <a:lnTo>
                  <a:pt x="8931" y="2000"/>
                </a:lnTo>
                <a:lnTo>
                  <a:pt x="8904" y="1970"/>
                </a:lnTo>
                <a:lnTo>
                  <a:pt x="8929" y="1967"/>
                </a:lnTo>
                <a:close/>
                <a:moveTo>
                  <a:pt x="2198" y="1947"/>
                </a:moveTo>
                <a:lnTo>
                  <a:pt x="2207" y="1953"/>
                </a:lnTo>
                <a:lnTo>
                  <a:pt x="2203" y="1975"/>
                </a:lnTo>
                <a:lnTo>
                  <a:pt x="2198" y="1947"/>
                </a:lnTo>
                <a:close/>
                <a:moveTo>
                  <a:pt x="2154" y="1945"/>
                </a:moveTo>
                <a:lnTo>
                  <a:pt x="2165" y="1952"/>
                </a:lnTo>
                <a:lnTo>
                  <a:pt x="2154" y="1945"/>
                </a:lnTo>
                <a:close/>
                <a:moveTo>
                  <a:pt x="8775" y="1941"/>
                </a:moveTo>
                <a:lnTo>
                  <a:pt x="8794" y="1952"/>
                </a:lnTo>
                <a:lnTo>
                  <a:pt x="8806" y="1975"/>
                </a:lnTo>
                <a:lnTo>
                  <a:pt x="8786" y="1975"/>
                </a:lnTo>
                <a:lnTo>
                  <a:pt x="8763" y="1947"/>
                </a:lnTo>
                <a:lnTo>
                  <a:pt x="8775" y="1941"/>
                </a:lnTo>
                <a:close/>
                <a:moveTo>
                  <a:pt x="2478" y="1940"/>
                </a:moveTo>
                <a:lnTo>
                  <a:pt x="2477" y="1955"/>
                </a:lnTo>
                <a:lnTo>
                  <a:pt x="2478" y="1940"/>
                </a:lnTo>
                <a:close/>
                <a:moveTo>
                  <a:pt x="2550" y="1931"/>
                </a:moveTo>
                <a:lnTo>
                  <a:pt x="2554" y="1939"/>
                </a:lnTo>
                <a:lnTo>
                  <a:pt x="2550" y="1931"/>
                </a:lnTo>
                <a:close/>
                <a:moveTo>
                  <a:pt x="2482" y="1916"/>
                </a:moveTo>
                <a:lnTo>
                  <a:pt x="2493" y="1925"/>
                </a:lnTo>
                <a:lnTo>
                  <a:pt x="2482" y="1916"/>
                </a:lnTo>
                <a:close/>
                <a:moveTo>
                  <a:pt x="9566" y="1899"/>
                </a:moveTo>
                <a:lnTo>
                  <a:pt x="9580" y="1904"/>
                </a:lnTo>
                <a:lnTo>
                  <a:pt x="9578" y="1925"/>
                </a:lnTo>
                <a:lnTo>
                  <a:pt x="9561" y="1904"/>
                </a:lnTo>
                <a:lnTo>
                  <a:pt x="9566" y="1899"/>
                </a:lnTo>
                <a:close/>
                <a:moveTo>
                  <a:pt x="2506" y="1891"/>
                </a:moveTo>
                <a:lnTo>
                  <a:pt x="2519" y="1896"/>
                </a:lnTo>
                <a:lnTo>
                  <a:pt x="2499" y="1896"/>
                </a:lnTo>
                <a:lnTo>
                  <a:pt x="2506" y="1891"/>
                </a:lnTo>
                <a:close/>
                <a:moveTo>
                  <a:pt x="3769" y="1871"/>
                </a:moveTo>
                <a:lnTo>
                  <a:pt x="3779" y="1878"/>
                </a:lnTo>
                <a:lnTo>
                  <a:pt x="3769" y="1871"/>
                </a:lnTo>
                <a:close/>
                <a:moveTo>
                  <a:pt x="3795" y="1868"/>
                </a:moveTo>
                <a:lnTo>
                  <a:pt x="3808" y="1870"/>
                </a:lnTo>
                <a:lnTo>
                  <a:pt x="3787" y="1872"/>
                </a:lnTo>
                <a:lnTo>
                  <a:pt x="3795" y="1868"/>
                </a:lnTo>
                <a:close/>
                <a:moveTo>
                  <a:pt x="2498" y="1865"/>
                </a:moveTo>
                <a:lnTo>
                  <a:pt x="2505" y="1875"/>
                </a:lnTo>
                <a:lnTo>
                  <a:pt x="2498" y="1865"/>
                </a:lnTo>
                <a:close/>
                <a:moveTo>
                  <a:pt x="3796" y="1839"/>
                </a:moveTo>
                <a:lnTo>
                  <a:pt x="3813" y="1840"/>
                </a:lnTo>
                <a:lnTo>
                  <a:pt x="3796" y="1839"/>
                </a:lnTo>
                <a:close/>
                <a:moveTo>
                  <a:pt x="3765" y="1837"/>
                </a:moveTo>
                <a:lnTo>
                  <a:pt x="3770" y="1851"/>
                </a:lnTo>
                <a:lnTo>
                  <a:pt x="3765" y="1837"/>
                </a:lnTo>
                <a:close/>
                <a:moveTo>
                  <a:pt x="9597" y="1836"/>
                </a:moveTo>
                <a:lnTo>
                  <a:pt x="9605" y="1847"/>
                </a:lnTo>
                <a:lnTo>
                  <a:pt x="9597" y="1836"/>
                </a:lnTo>
                <a:close/>
                <a:moveTo>
                  <a:pt x="2492" y="1833"/>
                </a:moveTo>
                <a:lnTo>
                  <a:pt x="2495" y="1841"/>
                </a:lnTo>
                <a:lnTo>
                  <a:pt x="2473" y="1853"/>
                </a:lnTo>
                <a:lnTo>
                  <a:pt x="2492" y="1833"/>
                </a:lnTo>
                <a:close/>
                <a:moveTo>
                  <a:pt x="2452" y="1831"/>
                </a:moveTo>
                <a:lnTo>
                  <a:pt x="2459" y="1841"/>
                </a:lnTo>
                <a:lnTo>
                  <a:pt x="2452" y="1831"/>
                </a:lnTo>
                <a:close/>
                <a:moveTo>
                  <a:pt x="2396" y="1812"/>
                </a:moveTo>
                <a:lnTo>
                  <a:pt x="2409" y="1818"/>
                </a:lnTo>
                <a:lnTo>
                  <a:pt x="2396" y="1812"/>
                </a:lnTo>
                <a:close/>
                <a:moveTo>
                  <a:pt x="3715" y="1811"/>
                </a:moveTo>
                <a:lnTo>
                  <a:pt x="3721" y="1820"/>
                </a:lnTo>
                <a:lnTo>
                  <a:pt x="3715" y="1811"/>
                </a:lnTo>
                <a:close/>
                <a:moveTo>
                  <a:pt x="2475" y="1799"/>
                </a:moveTo>
                <a:lnTo>
                  <a:pt x="2485" y="1808"/>
                </a:lnTo>
                <a:lnTo>
                  <a:pt x="2475" y="1799"/>
                </a:lnTo>
                <a:close/>
                <a:moveTo>
                  <a:pt x="2438" y="1798"/>
                </a:moveTo>
                <a:lnTo>
                  <a:pt x="2453" y="1801"/>
                </a:lnTo>
                <a:lnTo>
                  <a:pt x="2431" y="1806"/>
                </a:lnTo>
                <a:lnTo>
                  <a:pt x="2438" y="1798"/>
                </a:lnTo>
                <a:close/>
                <a:moveTo>
                  <a:pt x="2338" y="1794"/>
                </a:moveTo>
                <a:lnTo>
                  <a:pt x="2355" y="1798"/>
                </a:lnTo>
                <a:lnTo>
                  <a:pt x="2328" y="1805"/>
                </a:lnTo>
                <a:lnTo>
                  <a:pt x="2338" y="1794"/>
                </a:lnTo>
                <a:close/>
                <a:moveTo>
                  <a:pt x="8748" y="1776"/>
                </a:moveTo>
                <a:lnTo>
                  <a:pt x="8772" y="1778"/>
                </a:lnTo>
                <a:lnTo>
                  <a:pt x="8787" y="1802"/>
                </a:lnTo>
                <a:lnTo>
                  <a:pt x="8814" y="1836"/>
                </a:lnTo>
                <a:cubicBezTo>
                  <a:pt x="8808" y="1853"/>
                  <a:pt x="8805" y="1858"/>
                  <a:pt x="8802" y="1862"/>
                </a:cubicBezTo>
                <a:lnTo>
                  <a:pt x="8791" y="1889"/>
                </a:lnTo>
                <a:lnTo>
                  <a:pt x="8817" y="1907"/>
                </a:lnTo>
                <a:cubicBezTo>
                  <a:pt x="8838" y="1923"/>
                  <a:pt x="8843" y="1922"/>
                  <a:pt x="8846" y="1920"/>
                </a:cubicBezTo>
                <a:lnTo>
                  <a:pt x="8877" y="1913"/>
                </a:lnTo>
                <a:lnTo>
                  <a:pt x="8888" y="1947"/>
                </a:lnTo>
                <a:lnTo>
                  <a:pt x="8867" y="1942"/>
                </a:lnTo>
                <a:lnTo>
                  <a:pt x="8835" y="1936"/>
                </a:lnTo>
                <a:lnTo>
                  <a:pt x="8811" y="1935"/>
                </a:lnTo>
                <a:lnTo>
                  <a:pt x="8790" y="1926"/>
                </a:lnTo>
                <a:lnTo>
                  <a:pt x="8765" y="1896"/>
                </a:lnTo>
                <a:cubicBezTo>
                  <a:pt x="8749" y="1884"/>
                  <a:pt x="8740" y="1878"/>
                  <a:pt x="8734" y="1871"/>
                </a:cubicBezTo>
                <a:lnTo>
                  <a:pt x="8740" y="1834"/>
                </a:lnTo>
                <a:lnTo>
                  <a:pt x="8748" y="1812"/>
                </a:lnTo>
                <a:lnTo>
                  <a:pt x="8748" y="1776"/>
                </a:lnTo>
                <a:close/>
                <a:moveTo>
                  <a:pt x="1894" y="1774"/>
                </a:moveTo>
                <a:lnTo>
                  <a:pt x="1908" y="1775"/>
                </a:lnTo>
                <a:lnTo>
                  <a:pt x="1933" y="1781"/>
                </a:lnTo>
                <a:lnTo>
                  <a:pt x="1908" y="1796"/>
                </a:lnTo>
                <a:lnTo>
                  <a:pt x="1888" y="1791"/>
                </a:lnTo>
                <a:lnTo>
                  <a:pt x="1894" y="1774"/>
                </a:lnTo>
                <a:close/>
                <a:moveTo>
                  <a:pt x="2399" y="1774"/>
                </a:moveTo>
                <a:lnTo>
                  <a:pt x="2397" y="1786"/>
                </a:lnTo>
                <a:lnTo>
                  <a:pt x="2399" y="1774"/>
                </a:lnTo>
                <a:close/>
                <a:moveTo>
                  <a:pt x="2297" y="1773"/>
                </a:moveTo>
                <a:lnTo>
                  <a:pt x="2313" y="1778"/>
                </a:lnTo>
                <a:cubicBezTo>
                  <a:pt x="2296" y="1797"/>
                  <a:pt x="2288" y="1796"/>
                  <a:pt x="2281" y="1794"/>
                </a:cubicBezTo>
                <a:lnTo>
                  <a:pt x="2297" y="1773"/>
                </a:lnTo>
                <a:close/>
                <a:moveTo>
                  <a:pt x="2361" y="1768"/>
                </a:moveTo>
                <a:lnTo>
                  <a:pt x="2373" y="1779"/>
                </a:lnTo>
                <a:lnTo>
                  <a:pt x="2338" y="1780"/>
                </a:lnTo>
                <a:lnTo>
                  <a:pt x="2361" y="1768"/>
                </a:lnTo>
                <a:close/>
                <a:moveTo>
                  <a:pt x="2112" y="1740"/>
                </a:moveTo>
                <a:lnTo>
                  <a:pt x="2132" y="1742"/>
                </a:lnTo>
                <a:lnTo>
                  <a:pt x="2162" y="1744"/>
                </a:lnTo>
                <a:lnTo>
                  <a:pt x="2192" y="1752"/>
                </a:lnTo>
                <a:lnTo>
                  <a:pt x="2225" y="1764"/>
                </a:lnTo>
                <a:lnTo>
                  <a:pt x="2204" y="1778"/>
                </a:lnTo>
                <a:cubicBezTo>
                  <a:pt x="2196" y="1778"/>
                  <a:pt x="2189" y="1778"/>
                  <a:pt x="2182" y="1780"/>
                </a:cubicBezTo>
                <a:cubicBezTo>
                  <a:pt x="2174" y="1781"/>
                  <a:pt x="2166" y="1783"/>
                  <a:pt x="2159" y="1786"/>
                </a:cubicBezTo>
                <a:cubicBezTo>
                  <a:pt x="2134" y="1798"/>
                  <a:pt x="2124" y="1798"/>
                  <a:pt x="2116" y="1795"/>
                </a:cubicBezTo>
                <a:lnTo>
                  <a:pt x="2078" y="1790"/>
                </a:lnTo>
                <a:lnTo>
                  <a:pt x="2041" y="1789"/>
                </a:lnTo>
                <a:lnTo>
                  <a:pt x="2018" y="1789"/>
                </a:lnTo>
                <a:lnTo>
                  <a:pt x="1997" y="1781"/>
                </a:lnTo>
                <a:cubicBezTo>
                  <a:pt x="2016" y="1773"/>
                  <a:pt x="2026" y="1773"/>
                  <a:pt x="2036" y="1773"/>
                </a:cubicBezTo>
                <a:cubicBezTo>
                  <a:pt x="2045" y="1774"/>
                  <a:pt x="2054" y="1775"/>
                  <a:pt x="2063" y="1777"/>
                </a:cubicBezTo>
                <a:lnTo>
                  <a:pt x="2084" y="1776"/>
                </a:lnTo>
                <a:lnTo>
                  <a:pt x="2078" y="1754"/>
                </a:lnTo>
                <a:lnTo>
                  <a:pt x="2098" y="1742"/>
                </a:lnTo>
                <a:lnTo>
                  <a:pt x="2112" y="1740"/>
                </a:lnTo>
                <a:close/>
                <a:moveTo>
                  <a:pt x="8368" y="1739"/>
                </a:moveTo>
                <a:lnTo>
                  <a:pt x="8389" y="1741"/>
                </a:lnTo>
                <a:lnTo>
                  <a:pt x="8369" y="1775"/>
                </a:lnTo>
                <a:lnTo>
                  <a:pt x="8344" y="1792"/>
                </a:lnTo>
                <a:lnTo>
                  <a:pt x="8330" y="1764"/>
                </a:lnTo>
                <a:lnTo>
                  <a:pt x="8368" y="1739"/>
                </a:lnTo>
                <a:close/>
                <a:moveTo>
                  <a:pt x="1779" y="1739"/>
                </a:moveTo>
                <a:lnTo>
                  <a:pt x="1793" y="1748"/>
                </a:lnTo>
                <a:lnTo>
                  <a:pt x="1764" y="1754"/>
                </a:lnTo>
                <a:lnTo>
                  <a:pt x="1779" y="1739"/>
                </a:lnTo>
                <a:close/>
                <a:moveTo>
                  <a:pt x="2049" y="1669"/>
                </a:moveTo>
                <a:lnTo>
                  <a:pt x="2065" y="1673"/>
                </a:lnTo>
                <a:lnTo>
                  <a:pt x="2032" y="1682"/>
                </a:lnTo>
                <a:lnTo>
                  <a:pt x="2049" y="1669"/>
                </a:lnTo>
                <a:close/>
                <a:moveTo>
                  <a:pt x="2122" y="1644"/>
                </a:moveTo>
                <a:lnTo>
                  <a:pt x="2132" y="1645"/>
                </a:lnTo>
                <a:lnTo>
                  <a:pt x="2107" y="1662"/>
                </a:lnTo>
                <a:lnTo>
                  <a:pt x="2085" y="1658"/>
                </a:lnTo>
                <a:lnTo>
                  <a:pt x="2110" y="1646"/>
                </a:lnTo>
                <a:lnTo>
                  <a:pt x="2122" y="1644"/>
                </a:lnTo>
                <a:close/>
                <a:moveTo>
                  <a:pt x="1802" y="1640"/>
                </a:moveTo>
                <a:lnTo>
                  <a:pt x="1831" y="1643"/>
                </a:lnTo>
                <a:lnTo>
                  <a:pt x="1853" y="1646"/>
                </a:lnTo>
                <a:lnTo>
                  <a:pt x="1885" y="1651"/>
                </a:lnTo>
                <a:lnTo>
                  <a:pt x="1920" y="1668"/>
                </a:lnTo>
                <a:lnTo>
                  <a:pt x="1959" y="1687"/>
                </a:lnTo>
                <a:cubicBezTo>
                  <a:pt x="1968" y="1690"/>
                  <a:pt x="1978" y="1693"/>
                  <a:pt x="1987" y="1696"/>
                </a:cubicBezTo>
                <a:cubicBezTo>
                  <a:pt x="1998" y="1699"/>
                  <a:pt x="2008" y="1702"/>
                  <a:pt x="2019" y="1705"/>
                </a:cubicBezTo>
                <a:lnTo>
                  <a:pt x="2042" y="1716"/>
                </a:lnTo>
                <a:lnTo>
                  <a:pt x="2016" y="1733"/>
                </a:lnTo>
                <a:cubicBezTo>
                  <a:pt x="1997" y="1740"/>
                  <a:pt x="1990" y="1739"/>
                  <a:pt x="1984" y="1736"/>
                </a:cubicBezTo>
                <a:lnTo>
                  <a:pt x="1945" y="1730"/>
                </a:lnTo>
                <a:lnTo>
                  <a:pt x="1907" y="1727"/>
                </a:lnTo>
                <a:lnTo>
                  <a:pt x="1910" y="1702"/>
                </a:lnTo>
                <a:lnTo>
                  <a:pt x="1856" y="1677"/>
                </a:lnTo>
                <a:lnTo>
                  <a:pt x="1822" y="1668"/>
                </a:lnTo>
                <a:lnTo>
                  <a:pt x="1787" y="1662"/>
                </a:lnTo>
                <a:lnTo>
                  <a:pt x="1729" y="1671"/>
                </a:lnTo>
                <a:lnTo>
                  <a:pt x="1694" y="1677"/>
                </a:lnTo>
                <a:lnTo>
                  <a:pt x="1725" y="1649"/>
                </a:lnTo>
                <a:lnTo>
                  <a:pt x="1759" y="1641"/>
                </a:lnTo>
                <a:lnTo>
                  <a:pt x="1802" y="1640"/>
                </a:lnTo>
                <a:close/>
                <a:moveTo>
                  <a:pt x="2024" y="1628"/>
                </a:moveTo>
                <a:lnTo>
                  <a:pt x="2038" y="1629"/>
                </a:lnTo>
                <a:lnTo>
                  <a:pt x="2017" y="1631"/>
                </a:lnTo>
                <a:lnTo>
                  <a:pt x="2024" y="1628"/>
                </a:lnTo>
                <a:close/>
                <a:moveTo>
                  <a:pt x="2022" y="1595"/>
                </a:moveTo>
                <a:lnTo>
                  <a:pt x="2030" y="1601"/>
                </a:lnTo>
                <a:lnTo>
                  <a:pt x="2022" y="1595"/>
                </a:lnTo>
                <a:close/>
                <a:moveTo>
                  <a:pt x="8713" y="1578"/>
                </a:moveTo>
                <a:lnTo>
                  <a:pt x="8743" y="1588"/>
                </a:lnTo>
                <a:cubicBezTo>
                  <a:pt x="8743" y="1597"/>
                  <a:pt x="8742" y="1605"/>
                  <a:pt x="8740" y="1614"/>
                </a:cubicBezTo>
                <a:lnTo>
                  <a:pt x="8738" y="1643"/>
                </a:lnTo>
                <a:lnTo>
                  <a:pt x="8734" y="1663"/>
                </a:lnTo>
                <a:lnTo>
                  <a:pt x="8701" y="1652"/>
                </a:lnTo>
                <a:lnTo>
                  <a:pt x="8685" y="1629"/>
                </a:lnTo>
                <a:lnTo>
                  <a:pt x="8704" y="1590"/>
                </a:lnTo>
                <a:lnTo>
                  <a:pt x="8713" y="1578"/>
                </a:lnTo>
                <a:close/>
                <a:moveTo>
                  <a:pt x="1924" y="1560"/>
                </a:moveTo>
                <a:lnTo>
                  <a:pt x="1938" y="1563"/>
                </a:lnTo>
                <a:lnTo>
                  <a:pt x="1934" y="1585"/>
                </a:lnTo>
                <a:lnTo>
                  <a:pt x="1915" y="1564"/>
                </a:lnTo>
                <a:lnTo>
                  <a:pt x="1924" y="1560"/>
                </a:lnTo>
                <a:close/>
                <a:moveTo>
                  <a:pt x="1949" y="1554"/>
                </a:moveTo>
                <a:lnTo>
                  <a:pt x="1959" y="1556"/>
                </a:lnTo>
                <a:lnTo>
                  <a:pt x="1949" y="1554"/>
                </a:lnTo>
                <a:close/>
                <a:moveTo>
                  <a:pt x="6317" y="1531"/>
                </a:moveTo>
                <a:lnTo>
                  <a:pt x="6321" y="1554"/>
                </a:lnTo>
                <a:lnTo>
                  <a:pt x="6298" y="1539"/>
                </a:lnTo>
                <a:lnTo>
                  <a:pt x="6317" y="1531"/>
                </a:lnTo>
                <a:close/>
                <a:moveTo>
                  <a:pt x="1976" y="1520"/>
                </a:moveTo>
                <a:lnTo>
                  <a:pt x="1982" y="1526"/>
                </a:lnTo>
                <a:lnTo>
                  <a:pt x="1975" y="1550"/>
                </a:lnTo>
                <a:lnTo>
                  <a:pt x="1965" y="1524"/>
                </a:lnTo>
                <a:lnTo>
                  <a:pt x="1976" y="1520"/>
                </a:lnTo>
                <a:close/>
                <a:moveTo>
                  <a:pt x="1940" y="1519"/>
                </a:moveTo>
                <a:lnTo>
                  <a:pt x="1953" y="1523"/>
                </a:lnTo>
                <a:lnTo>
                  <a:pt x="1924" y="1547"/>
                </a:lnTo>
                <a:lnTo>
                  <a:pt x="1922" y="1523"/>
                </a:lnTo>
                <a:lnTo>
                  <a:pt x="1940" y="1519"/>
                </a:lnTo>
                <a:close/>
                <a:moveTo>
                  <a:pt x="2461" y="1336"/>
                </a:moveTo>
                <a:lnTo>
                  <a:pt x="2486" y="1351"/>
                </a:lnTo>
                <a:lnTo>
                  <a:pt x="2441" y="1355"/>
                </a:lnTo>
                <a:lnTo>
                  <a:pt x="2461" y="1336"/>
                </a:lnTo>
                <a:close/>
                <a:moveTo>
                  <a:pt x="8932" y="1327"/>
                </a:moveTo>
                <a:lnTo>
                  <a:pt x="8946" y="1335"/>
                </a:lnTo>
                <a:lnTo>
                  <a:pt x="8974" y="1347"/>
                </a:lnTo>
                <a:lnTo>
                  <a:pt x="8977" y="1374"/>
                </a:lnTo>
                <a:lnTo>
                  <a:pt x="8970" y="1395"/>
                </a:lnTo>
                <a:lnTo>
                  <a:pt x="8949" y="1390"/>
                </a:lnTo>
                <a:lnTo>
                  <a:pt x="8931" y="1362"/>
                </a:lnTo>
                <a:lnTo>
                  <a:pt x="8918" y="1341"/>
                </a:lnTo>
                <a:lnTo>
                  <a:pt x="8932" y="1327"/>
                </a:lnTo>
                <a:close/>
                <a:moveTo>
                  <a:pt x="8998" y="1320"/>
                </a:moveTo>
                <a:lnTo>
                  <a:pt x="9025" y="1324"/>
                </a:lnTo>
                <a:lnTo>
                  <a:pt x="9023" y="1355"/>
                </a:lnTo>
                <a:lnTo>
                  <a:pt x="9001" y="1352"/>
                </a:lnTo>
                <a:lnTo>
                  <a:pt x="8991" y="1327"/>
                </a:lnTo>
                <a:lnTo>
                  <a:pt x="8998" y="1320"/>
                </a:lnTo>
                <a:close/>
                <a:moveTo>
                  <a:pt x="5719" y="1267"/>
                </a:moveTo>
                <a:lnTo>
                  <a:pt x="5736" y="1269"/>
                </a:lnTo>
                <a:lnTo>
                  <a:pt x="5709" y="1293"/>
                </a:lnTo>
                <a:lnTo>
                  <a:pt x="5677" y="1294"/>
                </a:lnTo>
                <a:lnTo>
                  <a:pt x="5708" y="1274"/>
                </a:lnTo>
                <a:lnTo>
                  <a:pt x="5719" y="1267"/>
                </a:lnTo>
                <a:close/>
                <a:moveTo>
                  <a:pt x="5379" y="1267"/>
                </a:moveTo>
                <a:cubicBezTo>
                  <a:pt x="5383" y="1266"/>
                  <a:pt x="5387" y="1266"/>
                  <a:pt x="5389" y="1269"/>
                </a:cubicBezTo>
                <a:lnTo>
                  <a:pt x="5431" y="1272"/>
                </a:lnTo>
                <a:cubicBezTo>
                  <a:pt x="5448" y="1279"/>
                  <a:pt x="5452" y="1280"/>
                  <a:pt x="5457" y="1280"/>
                </a:cubicBezTo>
                <a:cubicBezTo>
                  <a:pt x="5447" y="1294"/>
                  <a:pt x="5441" y="1294"/>
                  <a:pt x="5435" y="1294"/>
                </a:cubicBezTo>
                <a:cubicBezTo>
                  <a:pt x="5428" y="1293"/>
                  <a:pt x="5421" y="1292"/>
                  <a:pt x="5414" y="1291"/>
                </a:cubicBezTo>
                <a:lnTo>
                  <a:pt x="5391" y="1277"/>
                </a:lnTo>
                <a:cubicBezTo>
                  <a:pt x="5373" y="1270"/>
                  <a:pt x="5376" y="1267"/>
                  <a:pt x="5379" y="1267"/>
                </a:cubicBezTo>
                <a:moveTo>
                  <a:pt x="5064" y="1253"/>
                </a:moveTo>
                <a:lnTo>
                  <a:pt x="5077" y="1253"/>
                </a:lnTo>
                <a:lnTo>
                  <a:pt x="5064" y="1253"/>
                </a:lnTo>
                <a:close/>
                <a:moveTo>
                  <a:pt x="5052" y="1192"/>
                </a:moveTo>
                <a:lnTo>
                  <a:pt x="5067" y="1195"/>
                </a:lnTo>
                <a:cubicBezTo>
                  <a:pt x="5080" y="1195"/>
                  <a:pt x="5091" y="1192"/>
                  <a:pt x="5100" y="1195"/>
                </a:cubicBezTo>
                <a:lnTo>
                  <a:pt x="5101" y="1220"/>
                </a:lnTo>
                <a:lnTo>
                  <a:pt x="5075" y="1221"/>
                </a:lnTo>
                <a:lnTo>
                  <a:pt x="5028" y="1207"/>
                </a:lnTo>
                <a:lnTo>
                  <a:pt x="5052" y="1192"/>
                </a:lnTo>
                <a:close/>
                <a:moveTo>
                  <a:pt x="4716" y="1128"/>
                </a:moveTo>
                <a:lnTo>
                  <a:pt x="4716" y="1146"/>
                </a:lnTo>
                <a:cubicBezTo>
                  <a:pt x="4703" y="1167"/>
                  <a:pt x="4698" y="1166"/>
                  <a:pt x="4693" y="1164"/>
                </a:cubicBezTo>
                <a:lnTo>
                  <a:pt x="4701" y="1137"/>
                </a:lnTo>
                <a:lnTo>
                  <a:pt x="4716" y="1128"/>
                </a:lnTo>
                <a:close/>
                <a:moveTo>
                  <a:pt x="9126" y="1107"/>
                </a:moveTo>
                <a:lnTo>
                  <a:pt x="9143" y="1115"/>
                </a:lnTo>
                <a:lnTo>
                  <a:pt x="9179" y="1126"/>
                </a:lnTo>
                <a:lnTo>
                  <a:pt x="9184" y="1154"/>
                </a:lnTo>
                <a:lnTo>
                  <a:pt x="9183" y="1177"/>
                </a:lnTo>
                <a:lnTo>
                  <a:pt x="9190" y="1202"/>
                </a:lnTo>
                <a:lnTo>
                  <a:pt x="9202" y="1228"/>
                </a:lnTo>
                <a:lnTo>
                  <a:pt x="9215" y="1268"/>
                </a:lnTo>
                <a:lnTo>
                  <a:pt x="9179" y="1287"/>
                </a:lnTo>
                <a:lnTo>
                  <a:pt x="9150" y="1291"/>
                </a:lnTo>
                <a:lnTo>
                  <a:pt x="9113" y="1294"/>
                </a:lnTo>
                <a:lnTo>
                  <a:pt x="9104" y="1318"/>
                </a:lnTo>
                <a:lnTo>
                  <a:pt x="9078" y="1309"/>
                </a:lnTo>
                <a:lnTo>
                  <a:pt x="9028" y="1301"/>
                </a:lnTo>
                <a:lnTo>
                  <a:pt x="8988" y="1304"/>
                </a:lnTo>
                <a:lnTo>
                  <a:pt x="8956" y="1312"/>
                </a:lnTo>
                <a:lnTo>
                  <a:pt x="8931" y="1299"/>
                </a:lnTo>
                <a:lnTo>
                  <a:pt x="8966" y="1286"/>
                </a:lnTo>
                <a:lnTo>
                  <a:pt x="8996" y="1265"/>
                </a:lnTo>
                <a:lnTo>
                  <a:pt x="9018" y="1270"/>
                </a:lnTo>
                <a:lnTo>
                  <a:pt x="9039" y="1272"/>
                </a:lnTo>
                <a:lnTo>
                  <a:pt x="9072" y="1251"/>
                </a:lnTo>
                <a:lnTo>
                  <a:pt x="9108" y="1231"/>
                </a:lnTo>
                <a:lnTo>
                  <a:pt x="9145" y="1216"/>
                </a:lnTo>
                <a:lnTo>
                  <a:pt x="9148" y="1183"/>
                </a:lnTo>
                <a:lnTo>
                  <a:pt x="9128" y="1162"/>
                </a:lnTo>
                <a:lnTo>
                  <a:pt x="9116" y="1141"/>
                </a:lnTo>
                <a:lnTo>
                  <a:pt x="9109" y="1118"/>
                </a:lnTo>
                <a:lnTo>
                  <a:pt x="9126" y="1107"/>
                </a:lnTo>
                <a:close/>
                <a:moveTo>
                  <a:pt x="4899" y="1106"/>
                </a:moveTo>
                <a:lnTo>
                  <a:pt x="4919" y="1109"/>
                </a:lnTo>
                <a:cubicBezTo>
                  <a:pt x="4925" y="1130"/>
                  <a:pt x="4926" y="1139"/>
                  <a:pt x="4924" y="1147"/>
                </a:cubicBezTo>
                <a:cubicBezTo>
                  <a:pt x="4915" y="1165"/>
                  <a:pt x="4910" y="1171"/>
                  <a:pt x="4903" y="1170"/>
                </a:cubicBezTo>
                <a:lnTo>
                  <a:pt x="4890" y="1149"/>
                </a:lnTo>
                <a:lnTo>
                  <a:pt x="4879" y="1129"/>
                </a:lnTo>
                <a:lnTo>
                  <a:pt x="4899" y="1106"/>
                </a:lnTo>
                <a:close/>
                <a:moveTo>
                  <a:pt x="4921" y="1047"/>
                </a:moveTo>
                <a:lnTo>
                  <a:pt x="4925" y="1057"/>
                </a:lnTo>
                <a:lnTo>
                  <a:pt x="4926" y="1088"/>
                </a:lnTo>
                <a:cubicBezTo>
                  <a:pt x="4910" y="1087"/>
                  <a:pt x="4907" y="1084"/>
                  <a:pt x="4904" y="1082"/>
                </a:cubicBezTo>
                <a:lnTo>
                  <a:pt x="4899" y="1057"/>
                </a:lnTo>
                <a:lnTo>
                  <a:pt x="4921" y="1047"/>
                </a:lnTo>
                <a:close/>
                <a:moveTo>
                  <a:pt x="9063" y="979"/>
                </a:moveTo>
                <a:lnTo>
                  <a:pt x="9078" y="994"/>
                </a:lnTo>
                <a:lnTo>
                  <a:pt x="9119" y="1024"/>
                </a:lnTo>
                <a:lnTo>
                  <a:pt x="9150" y="1024"/>
                </a:lnTo>
                <a:lnTo>
                  <a:pt x="9172" y="1024"/>
                </a:lnTo>
                <a:lnTo>
                  <a:pt x="9200" y="1032"/>
                </a:lnTo>
                <a:lnTo>
                  <a:pt x="9187" y="1053"/>
                </a:lnTo>
                <a:lnTo>
                  <a:pt x="9177" y="1075"/>
                </a:lnTo>
                <a:lnTo>
                  <a:pt x="9156" y="1074"/>
                </a:lnTo>
                <a:cubicBezTo>
                  <a:pt x="9140" y="1067"/>
                  <a:pt x="9133" y="1066"/>
                  <a:pt x="9127" y="1065"/>
                </a:cubicBezTo>
                <a:lnTo>
                  <a:pt x="9096" y="1062"/>
                </a:lnTo>
                <a:lnTo>
                  <a:pt x="9097" y="1085"/>
                </a:lnTo>
                <a:lnTo>
                  <a:pt x="9073" y="1081"/>
                </a:lnTo>
                <a:lnTo>
                  <a:pt x="9054" y="1050"/>
                </a:lnTo>
                <a:cubicBezTo>
                  <a:pt x="9072" y="1036"/>
                  <a:pt x="9076" y="1031"/>
                  <a:pt x="9078" y="1026"/>
                </a:cubicBezTo>
                <a:lnTo>
                  <a:pt x="9054" y="998"/>
                </a:lnTo>
                <a:lnTo>
                  <a:pt x="9063" y="979"/>
                </a:lnTo>
                <a:close/>
                <a:moveTo>
                  <a:pt x="6234" y="927"/>
                </a:moveTo>
                <a:lnTo>
                  <a:pt x="6205" y="933"/>
                </a:lnTo>
                <a:lnTo>
                  <a:pt x="6174" y="942"/>
                </a:lnTo>
                <a:cubicBezTo>
                  <a:pt x="6154" y="956"/>
                  <a:pt x="6152" y="959"/>
                  <a:pt x="6150" y="962"/>
                </a:cubicBezTo>
                <a:lnTo>
                  <a:pt x="6118" y="973"/>
                </a:lnTo>
                <a:lnTo>
                  <a:pt x="6082" y="1003"/>
                </a:lnTo>
                <a:lnTo>
                  <a:pt x="6119" y="1028"/>
                </a:lnTo>
                <a:lnTo>
                  <a:pt x="6133" y="1051"/>
                </a:lnTo>
                <a:lnTo>
                  <a:pt x="6158" y="1076"/>
                </a:lnTo>
                <a:lnTo>
                  <a:pt x="6179" y="1086"/>
                </a:lnTo>
                <a:lnTo>
                  <a:pt x="6194" y="1111"/>
                </a:lnTo>
                <a:lnTo>
                  <a:pt x="6209" y="1133"/>
                </a:lnTo>
                <a:lnTo>
                  <a:pt x="6199" y="1159"/>
                </a:lnTo>
                <a:lnTo>
                  <a:pt x="6192" y="1192"/>
                </a:lnTo>
                <a:cubicBezTo>
                  <a:pt x="6215" y="1214"/>
                  <a:pt x="6227" y="1219"/>
                  <a:pt x="6239" y="1224"/>
                </a:cubicBezTo>
                <a:cubicBezTo>
                  <a:pt x="6247" y="1228"/>
                  <a:pt x="6256" y="1232"/>
                  <a:pt x="6265" y="1235"/>
                </a:cubicBezTo>
                <a:cubicBezTo>
                  <a:pt x="6272" y="1238"/>
                  <a:pt x="6279" y="1240"/>
                  <a:pt x="6286" y="1242"/>
                </a:cubicBezTo>
                <a:lnTo>
                  <a:pt x="6314" y="1242"/>
                </a:lnTo>
                <a:lnTo>
                  <a:pt x="6344" y="1242"/>
                </a:lnTo>
                <a:lnTo>
                  <a:pt x="6367" y="1226"/>
                </a:lnTo>
                <a:lnTo>
                  <a:pt x="6369" y="1199"/>
                </a:lnTo>
                <a:lnTo>
                  <a:pt x="6354" y="1166"/>
                </a:lnTo>
                <a:lnTo>
                  <a:pt x="6320" y="1135"/>
                </a:lnTo>
                <a:lnTo>
                  <a:pt x="6345" y="1128"/>
                </a:lnTo>
                <a:lnTo>
                  <a:pt x="6367" y="1118"/>
                </a:lnTo>
                <a:lnTo>
                  <a:pt x="6351" y="1089"/>
                </a:lnTo>
                <a:lnTo>
                  <a:pt x="6327" y="1075"/>
                </a:lnTo>
                <a:lnTo>
                  <a:pt x="6304" y="1084"/>
                </a:lnTo>
                <a:lnTo>
                  <a:pt x="6260" y="1051"/>
                </a:lnTo>
                <a:lnTo>
                  <a:pt x="6233" y="1044"/>
                </a:lnTo>
                <a:lnTo>
                  <a:pt x="6205" y="1028"/>
                </a:lnTo>
                <a:lnTo>
                  <a:pt x="6218" y="1003"/>
                </a:lnTo>
                <a:lnTo>
                  <a:pt x="6264" y="984"/>
                </a:lnTo>
                <a:lnTo>
                  <a:pt x="6288" y="990"/>
                </a:lnTo>
                <a:lnTo>
                  <a:pt x="6287" y="962"/>
                </a:lnTo>
                <a:lnTo>
                  <a:pt x="6273" y="936"/>
                </a:lnTo>
                <a:lnTo>
                  <a:pt x="6247" y="932"/>
                </a:lnTo>
                <a:lnTo>
                  <a:pt x="6234" y="927"/>
                </a:lnTo>
                <a:close/>
                <a:moveTo>
                  <a:pt x="4572" y="856"/>
                </a:moveTo>
                <a:lnTo>
                  <a:pt x="4568" y="869"/>
                </a:lnTo>
                <a:lnTo>
                  <a:pt x="4572" y="856"/>
                </a:lnTo>
                <a:close/>
                <a:moveTo>
                  <a:pt x="4540" y="851"/>
                </a:moveTo>
                <a:lnTo>
                  <a:pt x="4547" y="859"/>
                </a:lnTo>
                <a:lnTo>
                  <a:pt x="4540" y="851"/>
                </a:lnTo>
                <a:close/>
                <a:moveTo>
                  <a:pt x="803" y="821"/>
                </a:moveTo>
                <a:lnTo>
                  <a:pt x="811" y="826"/>
                </a:lnTo>
                <a:lnTo>
                  <a:pt x="837" y="836"/>
                </a:lnTo>
                <a:lnTo>
                  <a:pt x="845" y="858"/>
                </a:lnTo>
                <a:lnTo>
                  <a:pt x="853" y="878"/>
                </a:lnTo>
                <a:lnTo>
                  <a:pt x="832" y="882"/>
                </a:lnTo>
                <a:lnTo>
                  <a:pt x="811" y="868"/>
                </a:lnTo>
                <a:lnTo>
                  <a:pt x="790" y="859"/>
                </a:lnTo>
                <a:lnTo>
                  <a:pt x="770" y="839"/>
                </a:lnTo>
                <a:lnTo>
                  <a:pt x="792" y="821"/>
                </a:lnTo>
                <a:lnTo>
                  <a:pt x="803" y="821"/>
                </a:lnTo>
                <a:close/>
                <a:moveTo>
                  <a:pt x="2946" y="811"/>
                </a:moveTo>
                <a:lnTo>
                  <a:pt x="2953" y="815"/>
                </a:lnTo>
                <a:cubicBezTo>
                  <a:pt x="2931" y="832"/>
                  <a:pt x="2926" y="837"/>
                  <a:pt x="2924" y="842"/>
                </a:cubicBezTo>
                <a:lnTo>
                  <a:pt x="2952" y="864"/>
                </a:lnTo>
                <a:lnTo>
                  <a:pt x="2981" y="877"/>
                </a:lnTo>
                <a:lnTo>
                  <a:pt x="3006" y="896"/>
                </a:lnTo>
                <a:lnTo>
                  <a:pt x="2981" y="905"/>
                </a:lnTo>
                <a:lnTo>
                  <a:pt x="2954" y="907"/>
                </a:lnTo>
                <a:lnTo>
                  <a:pt x="2916" y="912"/>
                </a:lnTo>
                <a:lnTo>
                  <a:pt x="2893" y="916"/>
                </a:lnTo>
                <a:lnTo>
                  <a:pt x="2884" y="937"/>
                </a:lnTo>
                <a:lnTo>
                  <a:pt x="2884" y="915"/>
                </a:lnTo>
                <a:lnTo>
                  <a:pt x="2851" y="908"/>
                </a:lnTo>
                <a:lnTo>
                  <a:pt x="2808" y="909"/>
                </a:lnTo>
                <a:lnTo>
                  <a:pt x="2829" y="897"/>
                </a:lnTo>
                <a:lnTo>
                  <a:pt x="2846" y="870"/>
                </a:lnTo>
                <a:lnTo>
                  <a:pt x="2868" y="867"/>
                </a:lnTo>
                <a:lnTo>
                  <a:pt x="2888" y="854"/>
                </a:lnTo>
                <a:lnTo>
                  <a:pt x="2904" y="832"/>
                </a:lnTo>
                <a:lnTo>
                  <a:pt x="2933" y="815"/>
                </a:lnTo>
                <a:lnTo>
                  <a:pt x="2946" y="811"/>
                </a:lnTo>
                <a:close/>
                <a:moveTo>
                  <a:pt x="8868" y="741"/>
                </a:moveTo>
                <a:lnTo>
                  <a:pt x="8886" y="756"/>
                </a:lnTo>
                <a:lnTo>
                  <a:pt x="8898" y="785"/>
                </a:lnTo>
                <a:lnTo>
                  <a:pt x="8937" y="810"/>
                </a:lnTo>
                <a:lnTo>
                  <a:pt x="8968" y="826"/>
                </a:lnTo>
                <a:lnTo>
                  <a:pt x="8998" y="840"/>
                </a:lnTo>
                <a:lnTo>
                  <a:pt x="9020" y="860"/>
                </a:lnTo>
                <a:lnTo>
                  <a:pt x="8991" y="872"/>
                </a:lnTo>
                <a:lnTo>
                  <a:pt x="9014" y="897"/>
                </a:lnTo>
                <a:lnTo>
                  <a:pt x="9059" y="938"/>
                </a:lnTo>
                <a:lnTo>
                  <a:pt x="9037" y="952"/>
                </a:lnTo>
                <a:lnTo>
                  <a:pt x="9014" y="937"/>
                </a:lnTo>
                <a:cubicBezTo>
                  <a:pt x="8995" y="917"/>
                  <a:pt x="8993" y="912"/>
                  <a:pt x="8991" y="907"/>
                </a:cubicBezTo>
                <a:lnTo>
                  <a:pt x="8968" y="868"/>
                </a:lnTo>
                <a:lnTo>
                  <a:pt x="8935" y="831"/>
                </a:lnTo>
                <a:lnTo>
                  <a:pt x="8894" y="801"/>
                </a:lnTo>
                <a:lnTo>
                  <a:pt x="8868" y="774"/>
                </a:lnTo>
                <a:lnTo>
                  <a:pt x="8840" y="758"/>
                </a:lnTo>
                <a:lnTo>
                  <a:pt x="8868" y="741"/>
                </a:lnTo>
                <a:close/>
                <a:moveTo>
                  <a:pt x="4521" y="713"/>
                </a:moveTo>
                <a:lnTo>
                  <a:pt x="4523" y="721"/>
                </a:lnTo>
                <a:lnTo>
                  <a:pt x="4521" y="713"/>
                </a:lnTo>
                <a:close/>
                <a:moveTo>
                  <a:pt x="4414" y="694"/>
                </a:moveTo>
                <a:lnTo>
                  <a:pt x="4442" y="694"/>
                </a:lnTo>
                <a:lnTo>
                  <a:pt x="4471" y="698"/>
                </a:lnTo>
                <a:lnTo>
                  <a:pt x="4475" y="719"/>
                </a:lnTo>
                <a:lnTo>
                  <a:pt x="4454" y="733"/>
                </a:lnTo>
                <a:cubicBezTo>
                  <a:pt x="4457" y="751"/>
                  <a:pt x="4458" y="760"/>
                  <a:pt x="4454" y="767"/>
                </a:cubicBezTo>
                <a:cubicBezTo>
                  <a:pt x="4427" y="785"/>
                  <a:pt x="4418" y="785"/>
                  <a:pt x="4410" y="783"/>
                </a:cubicBezTo>
                <a:lnTo>
                  <a:pt x="4377" y="799"/>
                </a:lnTo>
                <a:lnTo>
                  <a:pt x="4349" y="802"/>
                </a:lnTo>
                <a:lnTo>
                  <a:pt x="4338" y="775"/>
                </a:lnTo>
                <a:lnTo>
                  <a:pt x="4362" y="754"/>
                </a:lnTo>
                <a:lnTo>
                  <a:pt x="4350" y="733"/>
                </a:lnTo>
                <a:lnTo>
                  <a:pt x="4385" y="717"/>
                </a:lnTo>
                <a:lnTo>
                  <a:pt x="4414" y="694"/>
                </a:lnTo>
                <a:close/>
                <a:moveTo>
                  <a:pt x="800" y="666"/>
                </a:moveTo>
                <a:lnTo>
                  <a:pt x="810" y="675"/>
                </a:lnTo>
                <a:lnTo>
                  <a:pt x="800" y="702"/>
                </a:lnTo>
                <a:lnTo>
                  <a:pt x="780" y="694"/>
                </a:lnTo>
                <a:lnTo>
                  <a:pt x="786" y="670"/>
                </a:lnTo>
                <a:lnTo>
                  <a:pt x="800" y="666"/>
                </a:lnTo>
                <a:close/>
                <a:moveTo>
                  <a:pt x="804" y="637"/>
                </a:moveTo>
                <a:lnTo>
                  <a:pt x="814" y="640"/>
                </a:lnTo>
                <a:lnTo>
                  <a:pt x="804" y="637"/>
                </a:lnTo>
                <a:close/>
                <a:moveTo>
                  <a:pt x="782" y="620"/>
                </a:moveTo>
                <a:lnTo>
                  <a:pt x="789" y="626"/>
                </a:lnTo>
                <a:lnTo>
                  <a:pt x="776" y="655"/>
                </a:lnTo>
                <a:lnTo>
                  <a:pt x="768" y="627"/>
                </a:lnTo>
                <a:lnTo>
                  <a:pt x="782" y="620"/>
                </a:lnTo>
                <a:close/>
                <a:moveTo>
                  <a:pt x="4535" y="614"/>
                </a:moveTo>
                <a:lnTo>
                  <a:pt x="4546" y="615"/>
                </a:lnTo>
                <a:lnTo>
                  <a:pt x="4557" y="636"/>
                </a:lnTo>
                <a:cubicBezTo>
                  <a:pt x="4551" y="653"/>
                  <a:pt x="4544" y="658"/>
                  <a:pt x="4543" y="664"/>
                </a:cubicBezTo>
                <a:lnTo>
                  <a:pt x="4577" y="677"/>
                </a:lnTo>
                <a:lnTo>
                  <a:pt x="4605" y="695"/>
                </a:lnTo>
                <a:cubicBezTo>
                  <a:pt x="4621" y="716"/>
                  <a:pt x="4625" y="720"/>
                  <a:pt x="4628" y="725"/>
                </a:cubicBezTo>
                <a:cubicBezTo>
                  <a:pt x="4633" y="745"/>
                  <a:pt x="4633" y="751"/>
                  <a:pt x="4634" y="756"/>
                </a:cubicBezTo>
                <a:lnTo>
                  <a:pt x="4659" y="771"/>
                </a:lnTo>
                <a:lnTo>
                  <a:pt x="4681" y="761"/>
                </a:lnTo>
                <a:lnTo>
                  <a:pt x="4686" y="785"/>
                </a:lnTo>
                <a:lnTo>
                  <a:pt x="4638" y="798"/>
                </a:lnTo>
                <a:lnTo>
                  <a:pt x="4668" y="811"/>
                </a:lnTo>
                <a:lnTo>
                  <a:pt x="4637" y="815"/>
                </a:lnTo>
                <a:lnTo>
                  <a:pt x="4598" y="819"/>
                </a:lnTo>
                <a:lnTo>
                  <a:pt x="4558" y="823"/>
                </a:lnTo>
                <a:cubicBezTo>
                  <a:pt x="4533" y="825"/>
                  <a:pt x="4524" y="827"/>
                  <a:pt x="4516" y="829"/>
                </a:cubicBezTo>
                <a:lnTo>
                  <a:pt x="4478" y="838"/>
                </a:lnTo>
                <a:lnTo>
                  <a:pt x="4499" y="822"/>
                </a:lnTo>
                <a:lnTo>
                  <a:pt x="4544" y="813"/>
                </a:lnTo>
                <a:lnTo>
                  <a:pt x="4518" y="796"/>
                </a:lnTo>
                <a:lnTo>
                  <a:pt x="4493" y="781"/>
                </a:lnTo>
                <a:lnTo>
                  <a:pt x="4519" y="774"/>
                </a:lnTo>
                <a:lnTo>
                  <a:pt x="4510" y="754"/>
                </a:lnTo>
                <a:lnTo>
                  <a:pt x="4530" y="749"/>
                </a:lnTo>
                <a:lnTo>
                  <a:pt x="4557" y="745"/>
                </a:lnTo>
                <a:cubicBezTo>
                  <a:pt x="4559" y="723"/>
                  <a:pt x="4558" y="719"/>
                  <a:pt x="4557" y="715"/>
                </a:cubicBezTo>
                <a:lnTo>
                  <a:pt x="4532" y="695"/>
                </a:lnTo>
                <a:cubicBezTo>
                  <a:pt x="4521" y="703"/>
                  <a:pt x="4516" y="702"/>
                  <a:pt x="4512" y="699"/>
                </a:cubicBezTo>
                <a:lnTo>
                  <a:pt x="4515" y="679"/>
                </a:lnTo>
                <a:lnTo>
                  <a:pt x="4493" y="652"/>
                </a:lnTo>
                <a:lnTo>
                  <a:pt x="4509" y="623"/>
                </a:lnTo>
                <a:lnTo>
                  <a:pt x="4535" y="614"/>
                </a:lnTo>
                <a:close/>
                <a:moveTo>
                  <a:pt x="305" y="610"/>
                </a:moveTo>
                <a:lnTo>
                  <a:pt x="314" y="610"/>
                </a:lnTo>
                <a:lnTo>
                  <a:pt x="299" y="631"/>
                </a:lnTo>
                <a:lnTo>
                  <a:pt x="269" y="633"/>
                </a:lnTo>
                <a:lnTo>
                  <a:pt x="242" y="636"/>
                </a:lnTo>
                <a:lnTo>
                  <a:pt x="219" y="641"/>
                </a:lnTo>
                <a:lnTo>
                  <a:pt x="242" y="625"/>
                </a:lnTo>
                <a:lnTo>
                  <a:pt x="264" y="623"/>
                </a:lnTo>
                <a:lnTo>
                  <a:pt x="296" y="614"/>
                </a:lnTo>
                <a:lnTo>
                  <a:pt x="305" y="610"/>
                </a:lnTo>
                <a:close/>
                <a:moveTo>
                  <a:pt x="5218" y="546"/>
                </a:moveTo>
                <a:cubicBezTo>
                  <a:pt x="5226" y="548"/>
                  <a:pt x="5231" y="555"/>
                  <a:pt x="5228" y="562"/>
                </a:cubicBezTo>
                <a:lnTo>
                  <a:pt x="5205" y="565"/>
                </a:lnTo>
                <a:lnTo>
                  <a:pt x="5218" y="546"/>
                </a:lnTo>
                <a:close/>
                <a:moveTo>
                  <a:pt x="4499" y="507"/>
                </a:moveTo>
                <a:lnTo>
                  <a:pt x="4509" y="508"/>
                </a:lnTo>
                <a:lnTo>
                  <a:pt x="4499" y="507"/>
                </a:lnTo>
                <a:close/>
                <a:moveTo>
                  <a:pt x="4509" y="486"/>
                </a:moveTo>
                <a:lnTo>
                  <a:pt x="4524" y="490"/>
                </a:lnTo>
                <a:lnTo>
                  <a:pt x="4493" y="499"/>
                </a:lnTo>
                <a:lnTo>
                  <a:pt x="4509" y="486"/>
                </a:lnTo>
                <a:close/>
                <a:moveTo>
                  <a:pt x="2430" y="418"/>
                </a:moveTo>
                <a:lnTo>
                  <a:pt x="2455" y="424"/>
                </a:lnTo>
                <a:lnTo>
                  <a:pt x="2490" y="444"/>
                </a:lnTo>
                <a:cubicBezTo>
                  <a:pt x="2501" y="464"/>
                  <a:pt x="2496" y="468"/>
                  <a:pt x="2490" y="470"/>
                </a:cubicBezTo>
                <a:lnTo>
                  <a:pt x="2466" y="463"/>
                </a:lnTo>
                <a:cubicBezTo>
                  <a:pt x="2461" y="459"/>
                  <a:pt x="2453" y="455"/>
                  <a:pt x="2445" y="454"/>
                </a:cubicBezTo>
                <a:cubicBezTo>
                  <a:pt x="2438" y="452"/>
                  <a:pt x="2431" y="452"/>
                  <a:pt x="2423" y="454"/>
                </a:cubicBezTo>
                <a:lnTo>
                  <a:pt x="2403" y="458"/>
                </a:lnTo>
                <a:lnTo>
                  <a:pt x="2366" y="460"/>
                </a:lnTo>
                <a:lnTo>
                  <a:pt x="2390" y="431"/>
                </a:lnTo>
                <a:lnTo>
                  <a:pt x="2430" y="418"/>
                </a:lnTo>
                <a:close/>
                <a:moveTo>
                  <a:pt x="4240" y="397"/>
                </a:moveTo>
                <a:lnTo>
                  <a:pt x="4259" y="398"/>
                </a:lnTo>
                <a:lnTo>
                  <a:pt x="4283" y="407"/>
                </a:lnTo>
                <a:lnTo>
                  <a:pt x="4305" y="426"/>
                </a:lnTo>
                <a:lnTo>
                  <a:pt x="4273" y="436"/>
                </a:lnTo>
                <a:lnTo>
                  <a:pt x="4238" y="456"/>
                </a:lnTo>
                <a:lnTo>
                  <a:pt x="4206" y="457"/>
                </a:lnTo>
                <a:lnTo>
                  <a:pt x="4165" y="474"/>
                </a:lnTo>
                <a:cubicBezTo>
                  <a:pt x="4141" y="470"/>
                  <a:pt x="4135" y="466"/>
                  <a:pt x="4128" y="463"/>
                </a:cubicBezTo>
                <a:cubicBezTo>
                  <a:pt x="4122" y="459"/>
                  <a:pt x="4115" y="456"/>
                  <a:pt x="4108" y="454"/>
                </a:cubicBezTo>
                <a:lnTo>
                  <a:pt x="4077" y="452"/>
                </a:lnTo>
                <a:lnTo>
                  <a:pt x="4068" y="431"/>
                </a:lnTo>
                <a:lnTo>
                  <a:pt x="4089" y="423"/>
                </a:lnTo>
                <a:lnTo>
                  <a:pt x="4126" y="411"/>
                </a:lnTo>
                <a:lnTo>
                  <a:pt x="4163" y="402"/>
                </a:lnTo>
                <a:lnTo>
                  <a:pt x="4187" y="411"/>
                </a:lnTo>
                <a:lnTo>
                  <a:pt x="4226" y="402"/>
                </a:lnTo>
                <a:lnTo>
                  <a:pt x="4240" y="397"/>
                </a:lnTo>
                <a:close/>
                <a:moveTo>
                  <a:pt x="2232" y="303"/>
                </a:moveTo>
                <a:lnTo>
                  <a:pt x="2242" y="307"/>
                </a:lnTo>
                <a:cubicBezTo>
                  <a:pt x="2252" y="320"/>
                  <a:pt x="2245" y="322"/>
                  <a:pt x="2238" y="324"/>
                </a:cubicBezTo>
                <a:cubicBezTo>
                  <a:pt x="2230" y="327"/>
                  <a:pt x="2223" y="331"/>
                  <a:pt x="2215" y="333"/>
                </a:cubicBezTo>
                <a:lnTo>
                  <a:pt x="2183" y="331"/>
                </a:lnTo>
                <a:lnTo>
                  <a:pt x="2194" y="309"/>
                </a:lnTo>
                <a:lnTo>
                  <a:pt x="2216" y="307"/>
                </a:lnTo>
                <a:lnTo>
                  <a:pt x="2232" y="303"/>
                </a:lnTo>
                <a:close/>
                <a:moveTo>
                  <a:pt x="4511" y="291"/>
                </a:moveTo>
                <a:lnTo>
                  <a:pt x="4523" y="293"/>
                </a:lnTo>
                <a:lnTo>
                  <a:pt x="4503" y="308"/>
                </a:lnTo>
                <a:lnTo>
                  <a:pt x="4481" y="305"/>
                </a:lnTo>
                <a:lnTo>
                  <a:pt x="4502" y="295"/>
                </a:lnTo>
                <a:lnTo>
                  <a:pt x="4511" y="291"/>
                </a:lnTo>
                <a:close/>
                <a:moveTo>
                  <a:pt x="2359" y="257"/>
                </a:moveTo>
                <a:lnTo>
                  <a:pt x="2372" y="261"/>
                </a:lnTo>
                <a:lnTo>
                  <a:pt x="2364" y="291"/>
                </a:lnTo>
                <a:lnTo>
                  <a:pt x="2373" y="319"/>
                </a:lnTo>
                <a:lnTo>
                  <a:pt x="2395" y="323"/>
                </a:lnTo>
                <a:lnTo>
                  <a:pt x="2423" y="321"/>
                </a:lnTo>
                <a:lnTo>
                  <a:pt x="2423" y="342"/>
                </a:lnTo>
                <a:lnTo>
                  <a:pt x="2422" y="368"/>
                </a:lnTo>
                <a:lnTo>
                  <a:pt x="2450" y="360"/>
                </a:lnTo>
                <a:lnTo>
                  <a:pt x="2473" y="349"/>
                </a:lnTo>
                <a:lnTo>
                  <a:pt x="2508" y="327"/>
                </a:lnTo>
                <a:lnTo>
                  <a:pt x="2532" y="312"/>
                </a:lnTo>
                <a:lnTo>
                  <a:pt x="2566" y="312"/>
                </a:lnTo>
                <a:lnTo>
                  <a:pt x="2598" y="316"/>
                </a:lnTo>
                <a:lnTo>
                  <a:pt x="2584" y="346"/>
                </a:lnTo>
                <a:lnTo>
                  <a:pt x="2561" y="366"/>
                </a:lnTo>
                <a:cubicBezTo>
                  <a:pt x="2542" y="378"/>
                  <a:pt x="2534" y="381"/>
                  <a:pt x="2525" y="384"/>
                </a:cubicBezTo>
                <a:cubicBezTo>
                  <a:pt x="2496" y="388"/>
                  <a:pt x="2485" y="388"/>
                  <a:pt x="2473" y="387"/>
                </a:cubicBezTo>
                <a:lnTo>
                  <a:pt x="2453" y="389"/>
                </a:lnTo>
                <a:lnTo>
                  <a:pt x="2428" y="390"/>
                </a:lnTo>
                <a:lnTo>
                  <a:pt x="2407" y="392"/>
                </a:lnTo>
                <a:lnTo>
                  <a:pt x="2380" y="406"/>
                </a:lnTo>
                <a:cubicBezTo>
                  <a:pt x="2358" y="407"/>
                  <a:pt x="2351" y="406"/>
                  <a:pt x="2346" y="405"/>
                </a:cubicBezTo>
                <a:lnTo>
                  <a:pt x="2313" y="401"/>
                </a:lnTo>
                <a:lnTo>
                  <a:pt x="2333" y="428"/>
                </a:lnTo>
                <a:lnTo>
                  <a:pt x="2296" y="446"/>
                </a:lnTo>
                <a:lnTo>
                  <a:pt x="2275" y="449"/>
                </a:lnTo>
                <a:lnTo>
                  <a:pt x="2251" y="456"/>
                </a:lnTo>
                <a:lnTo>
                  <a:pt x="2219" y="457"/>
                </a:lnTo>
                <a:lnTo>
                  <a:pt x="2196" y="456"/>
                </a:lnTo>
                <a:lnTo>
                  <a:pt x="2190" y="481"/>
                </a:lnTo>
                <a:lnTo>
                  <a:pt x="2152" y="493"/>
                </a:lnTo>
                <a:lnTo>
                  <a:pt x="2132" y="499"/>
                </a:lnTo>
                <a:lnTo>
                  <a:pt x="2102" y="511"/>
                </a:lnTo>
                <a:lnTo>
                  <a:pt x="2082" y="520"/>
                </a:lnTo>
                <a:lnTo>
                  <a:pt x="2060" y="533"/>
                </a:lnTo>
                <a:lnTo>
                  <a:pt x="2025" y="544"/>
                </a:lnTo>
                <a:lnTo>
                  <a:pt x="1996" y="568"/>
                </a:lnTo>
                <a:lnTo>
                  <a:pt x="1979" y="589"/>
                </a:lnTo>
                <a:lnTo>
                  <a:pt x="2001" y="605"/>
                </a:lnTo>
                <a:lnTo>
                  <a:pt x="2012" y="628"/>
                </a:lnTo>
                <a:lnTo>
                  <a:pt x="2045" y="650"/>
                </a:lnTo>
                <a:lnTo>
                  <a:pt x="2070" y="651"/>
                </a:lnTo>
                <a:lnTo>
                  <a:pt x="2106" y="659"/>
                </a:lnTo>
                <a:lnTo>
                  <a:pt x="2137" y="676"/>
                </a:lnTo>
                <a:lnTo>
                  <a:pt x="2182" y="690"/>
                </a:lnTo>
                <a:lnTo>
                  <a:pt x="2210" y="696"/>
                </a:lnTo>
                <a:lnTo>
                  <a:pt x="2222" y="719"/>
                </a:lnTo>
                <a:lnTo>
                  <a:pt x="2212" y="742"/>
                </a:lnTo>
                <a:lnTo>
                  <a:pt x="2197" y="771"/>
                </a:lnTo>
                <a:lnTo>
                  <a:pt x="2208" y="791"/>
                </a:lnTo>
                <a:lnTo>
                  <a:pt x="2234" y="805"/>
                </a:lnTo>
                <a:lnTo>
                  <a:pt x="2271" y="794"/>
                </a:lnTo>
                <a:lnTo>
                  <a:pt x="2294" y="777"/>
                </a:lnTo>
                <a:lnTo>
                  <a:pt x="2307" y="749"/>
                </a:lnTo>
                <a:lnTo>
                  <a:pt x="2316" y="726"/>
                </a:lnTo>
                <a:lnTo>
                  <a:pt x="2355" y="702"/>
                </a:lnTo>
                <a:lnTo>
                  <a:pt x="2390" y="691"/>
                </a:lnTo>
                <a:lnTo>
                  <a:pt x="2421" y="668"/>
                </a:lnTo>
                <a:lnTo>
                  <a:pt x="2443" y="648"/>
                </a:lnTo>
                <a:lnTo>
                  <a:pt x="2455" y="627"/>
                </a:lnTo>
                <a:lnTo>
                  <a:pt x="2452" y="598"/>
                </a:lnTo>
                <a:lnTo>
                  <a:pt x="2476" y="579"/>
                </a:lnTo>
                <a:lnTo>
                  <a:pt x="2497" y="561"/>
                </a:lnTo>
                <a:lnTo>
                  <a:pt x="2519" y="525"/>
                </a:lnTo>
                <a:lnTo>
                  <a:pt x="2554" y="502"/>
                </a:lnTo>
                <a:lnTo>
                  <a:pt x="2591" y="498"/>
                </a:lnTo>
                <a:lnTo>
                  <a:pt x="2622" y="507"/>
                </a:lnTo>
                <a:lnTo>
                  <a:pt x="2657" y="510"/>
                </a:lnTo>
                <a:lnTo>
                  <a:pt x="2687" y="524"/>
                </a:lnTo>
                <a:lnTo>
                  <a:pt x="2712" y="545"/>
                </a:lnTo>
                <a:lnTo>
                  <a:pt x="2705" y="574"/>
                </a:lnTo>
                <a:lnTo>
                  <a:pt x="2710" y="595"/>
                </a:lnTo>
                <a:lnTo>
                  <a:pt x="2733" y="607"/>
                </a:lnTo>
                <a:lnTo>
                  <a:pt x="2774" y="601"/>
                </a:lnTo>
                <a:lnTo>
                  <a:pt x="2812" y="578"/>
                </a:lnTo>
                <a:lnTo>
                  <a:pt x="2845" y="556"/>
                </a:lnTo>
                <a:lnTo>
                  <a:pt x="2868" y="578"/>
                </a:lnTo>
                <a:cubicBezTo>
                  <a:pt x="2866" y="595"/>
                  <a:pt x="2862" y="597"/>
                  <a:pt x="2858" y="599"/>
                </a:cubicBezTo>
                <a:lnTo>
                  <a:pt x="2877" y="629"/>
                </a:lnTo>
                <a:lnTo>
                  <a:pt x="2860" y="660"/>
                </a:lnTo>
                <a:lnTo>
                  <a:pt x="2886" y="695"/>
                </a:lnTo>
                <a:cubicBezTo>
                  <a:pt x="2882" y="714"/>
                  <a:pt x="2877" y="717"/>
                  <a:pt x="2873" y="720"/>
                </a:cubicBezTo>
                <a:lnTo>
                  <a:pt x="2896" y="731"/>
                </a:lnTo>
                <a:lnTo>
                  <a:pt x="2924" y="723"/>
                </a:lnTo>
                <a:lnTo>
                  <a:pt x="2953" y="725"/>
                </a:lnTo>
                <a:lnTo>
                  <a:pt x="2979" y="740"/>
                </a:lnTo>
                <a:lnTo>
                  <a:pt x="2968" y="767"/>
                </a:lnTo>
                <a:cubicBezTo>
                  <a:pt x="2955" y="778"/>
                  <a:pt x="2952" y="780"/>
                  <a:pt x="2948" y="781"/>
                </a:cubicBezTo>
                <a:lnTo>
                  <a:pt x="2927" y="792"/>
                </a:lnTo>
                <a:cubicBezTo>
                  <a:pt x="2903" y="801"/>
                  <a:pt x="2895" y="803"/>
                  <a:pt x="2887" y="805"/>
                </a:cubicBezTo>
                <a:lnTo>
                  <a:pt x="2826" y="823"/>
                </a:lnTo>
                <a:lnTo>
                  <a:pt x="2792" y="823"/>
                </a:lnTo>
                <a:lnTo>
                  <a:pt x="2769" y="827"/>
                </a:lnTo>
                <a:lnTo>
                  <a:pt x="2747" y="829"/>
                </a:lnTo>
                <a:lnTo>
                  <a:pt x="2710" y="826"/>
                </a:lnTo>
                <a:lnTo>
                  <a:pt x="2677" y="825"/>
                </a:lnTo>
                <a:lnTo>
                  <a:pt x="2652" y="827"/>
                </a:lnTo>
                <a:cubicBezTo>
                  <a:pt x="2624" y="832"/>
                  <a:pt x="2615" y="834"/>
                  <a:pt x="2606" y="837"/>
                </a:cubicBezTo>
                <a:lnTo>
                  <a:pt x="2561" y="856"/>
                </a:lnTo>
                <a:lnTo>
                  <a:pt x="2502" y="876"/>
                </a:lnTo>
                <a:lnTo>
                  <a:pt x="2481" y="890"/>
                </a:lnTo>
                <a:lnTo>
                  <a:pt x="2521" y="895"/>
                </a:lnTo>
                <a:lnTo>
                  <a:pt x="2572" y="875"/>
                </a:lnTo>
                <a:lnTo>
                  <a:pt x="2605" y="870"/>
                </a:lnTo>
                <a:lnTo>
                  <a:pt x="2634" y="868"/>
                </a:lnTo>
                <a:lnTo>
                  <a:pt x="2639" y="892"/>
                </a:lnTo>
                <a:lnTo>
                  <a:pt x="2612" y="915"/>
                </a:lnTo>
                <a:lnTo>
                  <a:pt x="2610" y="939"/>
                </a:lnTo>
                <a:lnTo>
                  <a:pt x="2644" y="959"/>
                </a:lnTo>
                <a:lnTo>
                  <a:pt x="2667" y="968"/>
                </a:lnTo>
                <a:lnTo>
                  <a:pt x="2687" y="968"/>
                </a:lnTo>
                <a:lnTo>
                  <a:pt x="2716" y="958"/>
                </a:lnTo>
                <a:lnTo>
                  <a:pt x="2740" y="966"/>
                </a:lnTo>
                <a:lnTo>
                  <a:pt x="2710" y="976"/>
                </a:lnTo>
                <a:cubicBezTo>
                  <a:pt x="2687" y="986"/>
                  <a:pt x="2680" y="988"/>
                  <a:pt x="2672" y="991"/>
                </a:cubicBezTo>
                <a:lnTo>
                  <a:pt x="2630" y="997"/>
                </a:lnTo>
                <a:lnTo>
                  <a:pt x="2591" y="1012"/>
                </a:lnTo>
                <a:lnTo>
                  <a:pt x="2566" y="1021"/>
                </a:lnTo>
                <a:lnTo>
                  <a:pt x="2543" y="1013"/>
                </a:lnTo>
                <a:lnTo>
                  <a:pt x="2563" y="1000"/>
                </a:lnTo>
                <a:lnTo>
                  <a:pt x="2602" y="985"/>
                </a:lnTo>
                <a:lnTo>
                  <a:pt x="2569" y="972"/>
                </a:lnTo>
                <a:lnTo>
                  <a:pt x="2528" y="985"/>
                </a:lnTo>
                <a:lnTo>
                  <a:pt x="2508" y="994"/>
                </a:lnTo>
                <a:lnTo>
                  <a:pt x="2476" y="1000"/>
                </a:lnTo>
                <a:lnTo>
                  <a:pt x="2452" y="1012"/>
                </a:lnTo>
                <a:lnTo>
                  <a:pt x="2423" y="1024"/>
                </a:lnTo>
                <a:lnTo>
                  <a:pt x="2392" y="1038"/>
                </a:lnTo>
                <a:lnTo>
                  <a:pt x="2369" y="1073"/>
                </a:lnTo>
                <a:lnTo>
                  <a:pt x="2339" y="1085"/>
                </a:lnTo>
                <a:lnTo>
                  <a:pt x="2319" y="1092"/>
                </a:lnTo>
                <a:lnTo>
                  <a:pt x="2287" y="1095"/>
                </a:lnTo>
                <a:lnTo>
                  <a:pt x="2265" y="1098"/>
                </a:lnTo>
                <a:lnTo>
                  <a:pt x="2239" y="1115"/>
                </a:lnTo>
                <a:lnTo>
                  <a:pt x="2220" y="1137"/>
                </a:lnTo>
                <a:lnTo>
                  <a:pt x="2171" y="1149"/>
                </a:lnTo>
                <a:lnTo>
                  <a:pt x="2140" y="1174"/>
                </a:lnTo>
                <a:lnTo>
                  <a:pt x="2150" y="1195"/>
                </a:lnTo>
                <a:lnTo>
                  <a:pt x="2119" y="1177"/>
                </a:lnTo>
                <a:lnTo>
                  <a:pt x="2104" y="1207"/>
                </a:lnTo>
                <a:lnTo>
                  <a:pt x="2107" y="1235"/>
                </a:lnTo>
                <a:lnTo>
                  <a:pt x="2102" y="1262"/>
                </a:lnTo>
                <a:lnTo>
                  <a:pt x="2073" y="1286"/>
                </a:lnTo>
                <a:lnTo>
                  <a:pt x="2045" y="1304"/>
                </a:lnTo>
                <a:lnTo>
                  <a:pt x="2007" y="1318"/>
                </a:lnTo>
                <a:lnTo>
                  <a:pt x="1972" y="1331"/>
                </a:lnTo>
                <a:lnTo>
                  <a:pt x="1917" y="1366"/>
                </a:lnTo>
                <a:lnTo>
                  <a:pt x="1889" y="1386"/>
                </a:lnTo>
                <a:lnTo>
                  <a:pt x="1870" y="1412"/>
                </a:lnTo>
                <a:lnTo>
                  <a:pt x="1871" y="1452"/>
                </a:lnTo>
                <a:lnTo>
                  <a:pt x="1878" y="1479"/>
                </a:lnTo>
                <a:lnTo>
                  <a:pt x="1883" y="1505"/>
                </a:lnTo>
                <a:lnTo>
                  <a:pt x="1879" y="1543"/>
                </a:lnTo>
                <a:lnTo>
                  <a:pt x="1864" y="1571"/>
                </a:lnTo>
                <a:lnTo>
                  <a:pt x="1835" y="1564"/>
                </a:lnTo>
                <a:lnTo>
                  <a:pt x="1825" y="1527"/>
                </a:lnTo>
                <a:lnTo>
                  <a:pt x="1809" y="1498"/>
                </a:lnTo>
                <a:lnTo>
                  <a:pt x="1822" y="1476"/>
                </a:lnTo>
                <a:lnTo>
                  <a:pt x="1812" y="1454"/>
                </a:lnTo>
                <a:lnTo>
                  <a:pt x="1788" y="1432"/>
                </a:lnTo>
                <a:lnTo>
                  <a:pt x="1758" y="1432"/>
                </a:lnTo>
                <a:lnTo>
                  <a:pt x="1733" y="1435"/>
                </a:lnTo>
                <a:lnTo>
                  <a:pt x="1701" y="1424"/>
                </a:lnTo>
                <a:lnTo>
                  <a:pt x="1674" y="1412"/>
                </a:lnTo>
                <a:lnTo>
                  <a:pt x="1652" y="1415"/>
                </a:lnTo>
                <a:lnTo>
                  <a:pt x="1610" y="1431"/>
                </a:lnTo>
                <a:lnTo>
                  <a:pt x="1595" y="1451"/>
                </a:lnTo>
                <a:lnTo>
                  <a:pt x="1568" y="1458"/>
                </a:lnTo>
                <a:lnTo>
                  <a:pt x="1532" y="1444"/>
                </a:lnTo>
                <a:lnTo>
                  <a:pt x="1510" y="1432"/>
                </a:lnTo>
                <a:lnTo>
                  <a:pt x="1475" y="1427"/>
                </a:lnTo>
                <a:lnTo>
                  <a:pt x="1439" y="1440"/>
                </a:lnTo>
                <a:lnTo>
                  <a:pt x="1399" y="1458"/>
                </a:lnTo>
                <a:lnTo>
                  <a:pt x="1346" y="1478"/>
                </a:lnTo>
                <a:lnTo>
                  <a:pt x="1322" y="1493"/>
                </a:lnTo>
                <a:lnTo>
                  <a:pt x="1296" y="1522"/>
                </a:lnTo>
                <a:lnTo>
                  <a:pt x="1289" y="1555"/>
                </a:lnTo>
                <a:lnTo>
                  <a:pt x="1274" y="1595"/>
                </a:lnTo>
                <a:lnTo>
                  <a:pt x="1257" y="1628"/>
                </a:lnTo>
                <a:lnTo>
                  <a:pt x="1252" y="1654"/>
                </a:lnTo>
                <a:lnTo>
                  <a:pt x="1254" y="1678"/>
                </a:lnTo>
                <a:lnTo>
                  <a:pt x="1261" y="1703"/>
                </a:lnTo>
                <a:lnTo>
                  <a:pt x="1273" y="1735"/>
                </a:lnTo>
                <a:lnTo>
                  <a:pt x="1296" y="1766"/>
                </a:lnTo>
                <a:lnTo>
                  <a:pt x="1318" y="1781"/>
                </a:lnTo>
                <a:lnTo>
                  <a:pt x="1344" y="1786"/>
                </a:lnTo>
                <a:lnTo>
                  <a:pt x="1372" y="1787"/>
                </a:lnTo>
                <a:lnTo>
                  <a:pt x="1416" y="1780"/>
                </a:lnTo>
                <a:lnTo>
                  <a:pt x="1463" y="1761"/>
                </a:lnTo>
                <a:lnTo>
                  <a:pt x="1488" y="1740"/>
                </a:lnTo>
                <a:lnTo>
                  <a:pt x="1496" y="1713"/>
                </a:lnTo>
                <a:lnTo>
                  <a:pt x="1526" y="1697"/>
                </a:lnTo>
                <a:lnTo>
                  <a:pt x="1562" y="1692"/>
                </a:lnTo>
                <a:lnTo>
                  <a:pt x="1587" y="1694"/>
                </a:lnTo>
                <a:lnTo>
                  <a:pt x="1595" y="1727"/>
                </a:lnTo>
                <a:lnTo>
                  <a:pt x="1581" y="1752"/>
                </a:lnTo>
                <a:lnTo>
                  <a:pt x="1559" y="1788"/>
                </a:lnTo>
                <a:lnTo>
                  <a:pt x="1532" y="1836"/>
                </a:lnTo>
                <a:lnTo>
                  <a:pt x="1534" y="1866"/>
                </a:lnTo>
                <a:lnTo>
                  <a:pt x="1567" y="1866"/>
                </a:lnTo>
                <a:lnTo>
                  <a:pt x="1598" y="1861"/>
                </a:lnTo>
                <a:lnTo>
                  <a:pt x="1639" y="1857"/>
                </a:lnTo>
                <a:lnTo>
                  <a:pt x="1665" y="1858"/>
                </a:lnTo>
                <a:lnTo>
                  <a:pt x="1688" y="1863"/>
                </a:lnTo>
                <a:lnTo>
                  <a:pt x="1700" y="1888"/>
                </a:lnTo>
                <a:lnTo>
                  <a:pt x="1692" y="1914"/>
                </a:lnTo>
                <a:lnTo>
                  <a:pt x="1686" y="1941"/>
                </a:lnTo>
                <a:lnTo>
                  <a:pt x="1681" y="1969"/>
                </a:lnTo>
                <a:lnTo>
                  <a:pt x="1676" y="2002"/>
                </a:lnTo>
                <a:lnTo>
                  <a:pt x="1686" y="2023"/>
                </a:lnTo>
                <a:lnTo>
                  <a:pt x="1707" y="2051"/>
                </a:lnTo>
                <a:lnTo>
                  <a:pt x="1741" y="2066"/>
                </a:lnTo>
                <a:lnTo>
                  <a:pt x="1761" y="2077"/>
                </a:lnTo>
                <a:lnTo>
                  <a:pt x="1784" y="2065"/>
                </a:lnTo>
                <a:lnTo>
                  <a:pt x="1818" y="2057"/>
                </a:lnTo>
                <a:lnTo>
                  <a:pt x="1839" y="2054"/>
                </a:lnTo>
                <a:lnTo>
                  <a:pt x="1881" y="2067"/>
                </a:lnTo>
                <a:lnTo>
                  <a:pt x="1916" y="2088"/>
                </a:lnTo>
                <a:lnTo>
                  <a:pt x="1951" y="2069"/>
                </a:lnTo>
                <a:lnTo>
                  <a:pt x="1971" y="2034"/>
                </a:lnTo>
                <a:lnTo>
                  <a:pt x="1995" y="2010"/>
                </a:lnTo>
                <a:lnTo>
                  <a:pt x="2038" y="2002"/>
                </a:lnTo>
                <a:lnTo>
                  <a:pt x="2066" y="1984"/>
                </a:lnTo>
                <a:lnTo>
                  <a:pt x="2086" y="1969"/>
                </a:lnTo>
                <a:lnTo>
                  <a:pt x="2115" y="1967"/>
                </a:lnTo>
                <a:lnTo>
                  <a:pt x="2093" y="1990"/>
                </a:lnTo>
                <a:lnTo>
                  <a:pt x="2090" y="2023"/>
                </a:lnTo>
                <a:lnTo>
                  <a:pt x="2082" y="2053"/>
                </a:lnTo>
                <a:lnTo>
                  <a:pt x="2116" y="2063"/>
                </a:lnTo>
                <a:lnTo>
                  <a:pt x="2130" y="2036"/>
                </a:lnTo>
                <a:cubicBezTo>
                  <a:pt x="2115" y="2017"/>
                  <a:pt x="2116" y="2015"/>
                  <a:pt x="2117" y="2013"/>
                </a:cubicBezTo>
                <a:lnTo>
                  <a:pt x="2143" y="1999"/>
                </a:lnTo>
                <a:lnTo>
                  <a:pt x="2168" y="1982"/>
                </a:lnTo>
                <a:lnTo>
                  <a:pt x="2193" y="1991"/>
                </a:lnTo>
                <a:lnTo>
                  <a:pt x="2217" y="2010"/>
                </a:lnTo>
                <a:lnTo>
                  <a:pt x="2237" y="2020"/>
                </a:lnTo>
                <a:lnTo>
                  <a:pt x="2262" y="2020"/>
                </a:lnTo>
                <a:lnTo>
                  <a:pt x="2292" y="2025"/>
                </a:lnTo>
                <a:lnTo>
                  <a:pt x="2318" y="2037"/>
                </a:lnTo>
                <a:lnTo>
                  <a:pt x="2340" y="2038"/>
                </a:lnTo>
                <a:lnTo>
                  <a:pt x="2366" y="2031"/>
                </a:lnTo>
                <a:lnTo>
                  <a:pt x="2394" y="2038"/>
                </a:lnTo>
                <a:lnTo>
                  <a:pt x="2432" y="2052"/>
                </a:lnTo>
                <a:lnTo>
                  <a:pt x="2469" y="2062"/>
                </a:lnTo>
                <a:lnTo>
                  <a:pt x="2493" y="2074"/>
                </a:lnTo>
                <a:lnTo>
                  <a:pt x="2521" y="2099"/>
                </a:lnTo>
                <a:lnTo>
                  <a:pt x="2538" y="2125"/>
                </a:lnTo>
                <a:lnTo>
                  <a:pt x="2568" y="2146"/>
                </a:lnTo>
                <a:lnTo>
                  <a:pt x="2592" y="2157"/>
                </a:lnTo>
                <a:lnTo>
                  <a:pt x="2630" y="2168"/>
                </a:lnTo>
                <a:lnTo>
                  <a:pt x="2657" y="2163"/>
                </a:lnTo>
                <a:lnTo>
                  <a:pt x="2685" y="2161"/>
                </a:lnTo>
                <a:lnTo>
                  <a:pt x="2711" y="2168"/>
                </a:lnTo>
                <a:lnTo>
                  <a:pt x="2745" y="2184"/>
                </a:lnTo>
                <a:lnTo>
                  <a:pt x="2773" y="2200"/>
                </a:lnTo>
                <a:lnTo>
                  <a:pt x="2796" y="2213"/>
                </a:lnTo>
                <a:lnTo>
                  <a:pt x="2804" y="2239"/>
                </a:lnTo>
                <a:lnTo>
                  <a:pt x="2814" y="2271"/>
                </a:lnTo>
                <a:lnTo>
                  <a:pt x="2837" y="2288"/>
                </a:lnTo>
                <a:lnTo>
                  <a:pt x="2820" y="2309"/>
                </a:lnTo>
                <a:lnTo>
                  <a:pt x="2801" y="2331"/>
                </a:lnTo>
                <a:lnTo>
                  <a:pt x="2761" y="2355"/>
                </a:lnTo>
                <a:lnTo>
                  <a:pt x="2752" y="2376"/>
                </a:lnTo>
                <a:lnTo>
                  <a:pt x="2781" y="2383"/>
                </a:lnTo>
                <a:lnTo>
                  <a:pt x="2813" y="2356"/>
                </a:lnTo>
                <a:lnTo>
                  <a:pt x="2839" y="2338"/>
                </a:lnTo>
                <a:lnTo>
                  <a:pt x="2871" y="2333"/>
                </a:lnTo>
                <a:lnTo>
                  <a:pt x="2888" y="2360"/>
                </a:lnTo>
                <a:lnTo>
                  <a:pt x="2867" y="2372"/>
                </a:lnTo>
                <a:lnTo>
                  <a:pt x="2837" y="2384"/>
                </a:lnTo>
                <a:lnTo>
                  <a:pt x="2862" y="2396"/>
                </a:lnTo>
                <a:lnTo>
                  <a:pt x="2886" y="2396"/>
                </a:lnTo>
                <a:lnTo>
                  <a:pt x="2910" y="2378"/>
                </a:lnTo>
                <a:lnTo>
                  <a:pt x="2948" y="2358"/>
                </a:lnTo>
                <a:lnTo>
                  <a:pt x="2969" y="2360"/>
                </a:lnTo>
                <a:lnTo>
                  <a:pt x="2990" y="2373"/>
                </a:lnTo>
                <a:lnTo>
                  <a:pt x="3014" y="2391"/>
                </a:lnTo>
                <a:lnTo>
                  <a:pt x="3016" y="2415"/>
                </a:lnTo>
                <a:lnTo>
                  <a:pt x="3044" y="2425"/>
                </a:lnTo>
                <a:lnTo>
                  <a:pt x="3078" y="2415"/>
                </a:lnTo>
                <a:lnTo>
                  <a:pt x="3120" y="2423"/>
                </a:lnTo>
                <a:lnTo>
                  <a:pt x="3147" y="2423"/>
                </a:lnTo>
                <a:lnTo>
                  <a:pt x="3180" y="2425"/>
                </a:lnTo>
                <a:lnTo>
                  <a:pt x="3203" y="2425"/>
                </a:lnTo>
                <a:lnTo>
                  <a:pt x="3224" y="2452"/>
                </a:lnTo>
                <a:lnTo>
                  <a:pt x="3266" y="2474"/>
                </a:lnTo>
                <a:lnTo>
                  <a:pt x="3287" y="2486"/>
                </a:lnTo>
                <a:lnTo>
                  <a:pt x="3321" y="2491"/>
                </a:lnTo>
                <a:lnTo>
                  <a:pt x="3347" y="2492"/>
                </a:lnTo>
                <a:lnTo>
                  <a:pt x="3368" y="2507"/>
                </a:lnTo>
                <a:lnTo>
                  <a:pt x="3374" y="2528"/>
                </a:lnTo>
                <a:lnTo>
                  <a:pt x="3382" y="2549"/>
                </a:lnTo>
                <a:lnTo>
                  <a:pt x="3378" y="2574"/>
                </a:lnTo>
                <a:lnTo>
                  <a:pt x="3365" y="2597"/>
                </a:lnTo>
                <a:lnTo>
                  <a:pt x="3332" y="2621"/>
                </a:lnTo>
                <a:lnTo>
                  <a:pt x="3321" y="2643"/>
                </a:lnTo>
                <a:lnTo>
                  <a:pt x="3302" y="2665"/>
                </a:lnTo>
                <a:lnTo>
                  <a:pt x="3278" y="2698"/>
                </a:lnTo>
                <a:lnTo>
                  <a:pt x="3255" y="2706"/>
                </a:lnTo>
                <a:lnTo>
                  <a:pt x="3234" y="2733"/>
                </a:lnTo>
                <a:lnTo>
                  <a:pt x="3232" y="2766"/>
                </a:lnTo>
                <a:lnTo>
                  <a:pt x="3238" y="2786"/>
                </a:lnTo>
                <a:lnTo>
                  <a:pt x="3239" y="2827"/>
                </a:lnTo>
                <a:lnTo>
                  <a:pt x="3235" y="2848"/>
                </a:lnTo>
                <a:lnTo>
                  <a:pt x="3230" y="2878"/>
                </a:lnTo>
                <a:lnTo>
                  <a:pt x="3221" y="2909"/>
                </a:lnTo>
                <a:lnTo>
                  <a:pt x="3216" y="2940"/>
                </a:lnTo>
                <a:lnTo>
                  <a:pt x="3199" y="2964"/>
                </a:lnTo>
                <a:lnTo>
                  <a:pt x="3181" y="2994"/>
                </a:lnTo>
                <a:lnTo>
                  <a:pt x="3153" y="3019"/>
                </a:lnTo>
                <a:lnTo>
                  <a:pt x="3126" y="3027"/>
                </a:lnTo>
                <a:lnTo>
                  <a:pt x="3103" y="3016"/>
                </a:lnTo>
                <a:lnTo>
                  <a:pt x="3072" y="3030"/>
                </a:lnTo>
                <a:lnTo>
                  <a:pt x="3045" y="3046"/>
                </a:lnTo>
                <a:lnTo>
                  <a:pt x="3023" y="3050"/>
                </a:lnTo>
                <a:lnTo>
                  <a:pt x="3000" y="3056"/>
                </a:lnTo>
                <a:lnTo>
                  <a:pt x="2979" y="3073"/>
                </a:lnTo>
                <a:lnTo>
                  <a:pt x="2953" y="3089"/>
                </a:lnTo>
                <a:lnTo>
                  <a:pt x="2946" y="3114"/>
                </a:lnTo>
                <a:lnTo>
                  <a:pt x="2957" y="3140"/>
                </a:lnTo>
                <a:cubicBezTo>
                  <a:pt x="2951" y="3160"/>
                  <a:pt x="2949" y="3163"/>
                  <a:pt x="2948" y="3167"/>
                </a:cubicBezTo>
                <a:lnTo>
                  <a:pt x="2929" y="3198"/>
                </a:lnTo>
                <a:cubicBezTo>
                  <a:pt x="2919" y="3218"/>
                  <a:pt x="2919" y="3221"/>
                  <a:pt x="2919" y="3224"/>
                </a:cubicBezTo>
                <a:lnTo>
                  <a:pt x="2915" y="3245"/>
                </a:lnTo>
                <a:lnTo>
                  <a:pt x="2888" y="3269"/>
                </a:lnTo>
                <a:lnTo>
                  <a:pt x="2872" y="3293"/>
                </a:lnTo>
                <a:cubicBezTo>
                  <a:pt x="2865" y="3312"/>
                  <a:pt x="2863" y="3316"/>
                  <a:pt x="2861" y="3319"/>
                </a:cubicBezTo>
                <a:cubicBezTo>
                  <a:pt x="2844" y="3340"/>
                  <a:pt x="2841" y="3344"/>
                  <a:pt x="2838" y="3347"/>
                </a:cubicBezTo>
                <a:lnTo>
                  <a:pt x="2818" y="3366"/>
                </a:lnTo>
                <a:lnTo>
                  <a:pt x="2785" y="3379"/>
                </a:lnTo>
                <a:lnTo>
                  <a:pt x="2758" y="3380"/>
                </a:lnTo>
                <a:cubicBezTo>
                  <a:pt x="2742" y="3369"/>
                  <a:pt x="2736" y="3367"/>
                  <a:pt x="2729" y="3365"/>
                </a:cubicBezTo>
                <a:cubicBezTo>
                  <a:pt x="2702" y="3358"/>
                  <a:pt x="2695" y="3356"/>
                  <a:pt x="2688" y="3353"/>
                </a:cubicBezTo>
                <a:lnTo>
                  <a:pt x="2668" y="3368"/>
                </a:lnTo>
                <a:lnTo>
                  <a:pt x="2693" y="3383"/>
                </a:lnTo>
                <a:lnTo>
                  <a:pt x="2716" y="3400"/>
                </a:lnTo>
                <a:lnTo>
                  <a:pt x="2741" y="3428"/>
                </a:lnTo>
                <a:lnTo>
                  <a:pt x="2746" y="3459"/>
                </a:lnTo>
                <a:lnTo>
                  <a:pt x="2729" y="3480"/>
                </a:lnTo>
                <a:lnTo>
                  <a:pt x="2696" y="3493"/>
                </a:lnTo>
                <a:lnTo>
                  <a:pt x="2667" y="3497"/>
                </a:lnTo>
                <a:lnTo>
                  <a:pt x="2638" y="3498"/>
                </a:lnTo>
                <a:lnTo>
                  <a:pt x="2615" y="3498"/>
                </a:lnTo>
                <a:lnTo>
                  <a:pt x="2601" y="3521"/>
                </a:lnTo>
                <a:lnTo>
                  <a:pt x="2616" y="3545"/>
                </a:lnTo>
                <a:cubicBezTo>
                  <a:pt x="2600" y="3566"/>
                  <a:pt x="2600" y="3569"/>
                  <a:pt x="2601" y="3573"/>
                </a:cubicBezTo>
                <a:lnTo>
                  <a:pt x="2573" y="3566"/>
                </a:lnTo>
                <a:lnTo>
                  <a:pt x="2533" y="3553"/>
                </a:lnTo>
                <a:lnTo>
                  <a:pt x="2527" y="3574"/>
                </a:lnTo>
                <a:cubicBezTo>
                  <a:pt x="2545" y="3585"/>
                  <a:pt x="2544" y="3590"/>
                  <a:pt x="2541" y="3594"/>
                </a:cubicBezTo>
                <a:cubicBezTo>
                  <a:pt x="2558" y="3610"/>
                  <a:pt x="2561" y="3610"/>
                  <a:pt x="2565" y="3610"/>
                </a:cubicBezTo>
                <a:cubicBezTo>
                  <a:pt x="2581" y="3615"/>
                  <a:pt x="2580" y="3619"/>
                  <a:pt x="2577" y="3621"/>
                </a:cubicBezTo>
                <a:lnTo>
                  <a:pt x="2552" y="3631"/>
                </a:lnTo>
                <a:lnTo>
                  <a:pt x="2559" y="3657"/>
                </a:lnTo>
                <a:lnTo>
                  <a:pt x="2535" y="3685"/>
                </a:lnTo>
                <a:lnTo>
                  <a:pt x="2528" y="3714"/>
                </a:lnTo>
                <a:lnTo>
                  <a:pt x="2555" y="3743"/>
                </a:lnTo>
                <a:lnTo>
                  <a:pt x="2576" y="3750"/>
                </a:lnTo>
                <a:lnTo>
                  <a:pt x="2588" y="3777"/>
                </a:lnTo>
                <a:lnTo>
                  <a:pt x="2574" y="3804"/>
                </a:lnTo>
                <a:cubicBezTo>
                  <a:pt x="2560" y="3823"/>
                  <a:pt x="2556" y="3828"/>
                  <a:pt x="2552" y="3834"/>
                </a:cubicBezTo>
                <a:lnTo>
                  <a:pt x="2553" y="3866"/>
                </a:lnTo>
                <a:lnTo>
                  <a:pt x="2565" y="3893"/>
                </a:lnTo>
                <a:lnTo>
                  <a:pt x="2540" y="3909"/>
                </a:lnTo>
                <a:lnTo>
                  <a:pt x="2497" y="3904"/>
                </a:lnTo>
                <a:lnTo>
                  <a:pt x="2463" y="3909"/>
                </a:lnTo>
                <a:cubicBezTo>
                  <a:pt x="2458" y="3888"/>
                  <a:pt x="2453" y="3882"/>
                  <a:pt x="2447" y="3878"/>
                </a:cubicBezTo>
                <a:lnTo>
                  <a:pt x="2414" y="3870"/>
                </a:lnTo>
                <a:lnTo>
                  <a:pt x="2407" y="3844"/>
                </a:lnTo>
                <a:cubicBezTo>
                  <a:pt x="2386" y="3829"/>
                  <a:pt x="2379" y="3825"/>
                  <a:pt x="2371" y="3823"/>
                </a:cubicBezTo>
                <a:lnTo>
                  <a:pt x="2370" y="3802"/>
                </a:lnTo>
                <a:lnTo>
                  <a:pt x="2369" y="3779"/>
                </a:lnTo>
                <a:cubicBezTo>
                  <a:pt x="2346" y="3751"/>
                  <a:pt x="2337" y="3743"/>
                  <a:pt x="2327" y="3736"/>
                </a:cubicBezTo>
                <a:lnTo>
                  <a:pt x="2304" y="3734"/>
                </a:lnTo>
                <a:lnTo>
                  <a:pt x="2330" y="3707"/>
                </a:lnTo>
                <a:lnTo>
                  <a:pt x="2345" y="3676"/>
                </a:lnTo>
                <a:cubicBezTo>
                  <a:pt x="2338" y="3659"/>
                  <a:pt x="2332" y="3655"/>
                  <a:pt x="2325" y="3652"/>
                </a:cubicBezTo>
                <a:lnTo>
                  <a:pt x="2306" y="3629"/>
                </a:lnTo>
                <a:lnTo>
                  <a:pt x="2309" y="3602"/>
                </a:lnTo>
                <a:lnTo>
                  <a:pt x="2276" y="3579"/>
                </a:lnTo>
                <a:lnTo>
                  <a:pt x="2250" y="3559"/>
                </a:lnTo>
                <a:lnTo>
                  <a:pt x="2236" y="3534"/>
                </a:lnTo>
                <a:cubicBezTo>
                  <a:pt x="2248" y="3514"/>
                  <a:pt x="2250" y="3509"/>
                  <a:pt x="2249" y="3504"/>
                </a:cubicBezTo>
                <a:cubicBezTo>
                  <a:pt x="2225" y="3483"/>
                  <a:pt x="2223" y="3479"/>
                  <a:pt x="2221" y="3475"/>
                </a:cubicBezTo>
                <a:cubicBezTo>
                  <a:pt x="2217" y="3464"/>
                  <a:pt x="2220" y="3451"/>
                  <a:pt x="2230" y="3442"/>
                </a:cubicBezTo>
                <a:lnTo>
                  <a:pt x="2231" y="3410"/>
                </a:lnTo>
                <a:lnTo>
                  <a:pt x="2234" y="3368"/>
                </a:lnTo>
                <a:lnTo>
                  <a:pt x="2230" y="3316"/>
                </a:lnTo>
                <a:lnTo>
                  <a:pt x="2214" y="3286"/>
                </a:lnTo>
                <a:lnTo>
                  <a:pt x="2207" y="3257"/>
                </a:lnTo>
                <a:lnTo>
                  <a:pt x="2199" y="3183"/>
                </a:lnTo>
                <a:lnTo>
                  <a:pt x="2199" y="3161"/>
                </a:lnTo>
                <a:lnTo>
                  <a:pt x="2206" y="3139"/>
                </a:lnTo>
                <a:lnTo>
                  <a:pt x="2206" y="3117"/>
                </a:lnTo>
                <a:lnTo>
                  <a:pt x="2204" y="3091"/>
                </a:lnTo>
                <a:lnTo>
                  <a:pt x="2194" y="3053"/>
                </a:lnTo>
                <a:lnTo>
                  <a:pt x="2200" y="3027"/>
                </a:lnTo>
                <a:cubicBezTo>
                  <a:pt x="2202" y="3019"/>
                  <a:pt x="2203" y="3010"/>
                  <a:pt x="2203" y="3002"/>
                </a:cubicBezTo>
                <a:cubicBezTo>
                  <a:pt x="2203" y="2994"/>
                  <a:pt x="2202" y="2987"/>
                  <a:pt x="2201" y="2979"/>
                </a:cubicBezTo>
                <a:cubicBezTo>
                  <a:pt x="2199" y="2970"/>
                  <a:pt x="2196" y="2960"/>
                  <a:pt x="2191" y="2952"/>
                </a:cubicBezTo>
                <a:lnTo>
                  <a:pt x="2189" y="2928"/>
                </a:lnTo>
                <a:lnTo>
                  <a:pt x="2168" y="2893"/>
                </a:lnTo>
                <a:lnTo>
                  <a:pt x="2154" y="2871"/>
                </a:lnTo>
                <a:lnTo>
                  <a:pt x="2113" y="2849"/>
                </a:lnTo>
                <a:lnTo>
                  <a:pt x="2059" y="2824"/>
                </a:lnTo>
                <a:lnTo>
                  <a:pt x="2000" y="2801"/>
                </a:lnTo>
                <a:lnTo>
                  <a:pt x="1980" y="2793"/>
                </a:lnTo>
                <a:lnTo>
                  <a:pt x="1970" y="2770"/>
                </a:lnTo>
                <a:lnTo>
                  <a:pt x="1950" y="2734"/>
                </a:lnTo>
                <a:lnTo>
                  <a:pt x="1928" y="2708"/>
                </a:lnTo>
                <a:lnTo>
                  <a:pt x="1901" y="2681"/>
                </a:lnTo>
                <a:lnTo>
                  <a:pt x="1877" y="2654"/>
                </a:lnTo>
                <a:lnTo>
                  <a:pt x="1865" y="2630"/>
                </a:lnTo>
                <a:lnTo>
                  <a:pt x="1852" y="2599"/>
                </a:lnTo>
                <a:lnTo>
                  <a:pt x="1833" y="2566"/>
                </a:lnTo>
                <a:lnTo>
                  <a:pt x="1818" y="2545"/>
                </a:lnTo>
                <a:lnTo>
                  <a:pt x="1796" y="2526"/>
                </a:lnTo>
                <a:lnTo>
                  <a:pt x="1772" y="2515"/>
                </a:lnTo>
                <a:lnTo>
                  <a:pt x="1758" y="2490"/>
                </a:lnTo>
                <a:lnTo>
                  <a:pt x="1761" y="2461"/>
                </a:lnTo>
                <a:lnTo>
                  <a:pt x="1777" y="2437"/>
                </a:lnTo>
                <a:lnTo>
                  <a:pt x="1797" y="2420"/>
                </a:lnTo>
                <a:lnTo>
                  <a:pt x="1770" y="2400"/>
                </a:lnTo>
                <a:lnTo>
                  <a:pt x="1770" y="2366"/>
                </a:lnTo>
                <a:lnTo>
                  <a:pt x="1787" y="2340"/>
                </a:lnTo>
                <a:lnTo>
                  <a:pt x="1806" y="2316"/>
                </a:lnTo>
                <a:lnTo>
                  <a:pt x="1818" y="2296"/>
                </a:lnTo>
                <a:lnTo>
                  <a:pt x="1848" y="2280"/>
                </a:lnTo>
                <a:lnTo>
                  <a:pt x="1867" y="2255"/>
                </a:lnTo>
                <a:cubicBezTo>
                  <a:pt x="1881" y="2238"/>
                  <a:pt x="1881" y="2233"/>
                  <a:pt x="1882" y="2228"/>
                </a:cubicBezTo>
                <a:cubicBezTo>
                  <a:pt x="1885" y="2220"/>
                  <a:pt x="1889" y="2212"/>
                  <a:pt x="1895" y="2205"/>
                </a:cubicBezTo>
                <a:cubicBezTo>
                  <a:pt x="1898" y="2198"/>
                  <a:pt x="1898" y="2190"/>
                  <a:pt x="1896" y="2183"/>
                </a:cubicBezTo>
                <a:cubicBezTo>
                  <a:pt x="1887" y="2164"/>
                  <a:pt x="1886" y="2159"/>
                  <a:pt x="1886" y="2154"/>
                </a:cubicBezTo>
                <a:lnTo>
                  <a:pt x="1884" y="2129"/>
                </a:lnTo>
                <a:lnTo>
                  <a:pt x="1865" y="2105"/>
                </a:lnTo>
                <a:lnTo>
                  <a:pt x="1877" y="2084"/>
                </a:lnTo>
                <a:lnTo>
                  <a:pt x="1849" y="2066"/>
                </a:lnTo>
                <a:lnTo>
                  <a:pt x="1825" y="2065"/>
                </a:lnTo>
                <a:lnTo>
                  <a:pt x="1803" y="2078"/>
                </a:lnTo>
                <a:lnTo>
                  <a:pt x="1787" y="2104"/>
                </a:lnTo>
                <a:lnTo>
                  <a:pt x="1751" y="2096"/>
                </a:lnTo>
                <a:lnTo>
                  <a:pt x="1726" y="2086"/>
                </a:lnTo>
                <a:lnTo>
                  <a:pt x="1691" y="2078"/>
                </a:lnTo>
                <a:lnTo>
                  <a:pt x="1663" y="2060"/>
                </a:lnTo>
                <a:lnTo>
                  <a:pt x="1636" y="2039"/>
                </a:lnTo>
                <a:lnTo>
                  <a:pt x="1606" y="2025"/>
                </a:lnTo>
                <a:lnTo>
                  <a:pt x="1602" y="2000"/>
                </a:lnTo>
                <a:lnTo>
                  <a:pt x="1580" y="1977"/>
                </a:lnTo>
                <a:lnTo>
                  <a:pt x="1565" y="1954"/>
                </a:lnTo>
                <a:lnTo>
                  <a:pt x="1558" y="1928"/>
                </a:lnTo>
                <a:lnTo>
                  <a:pt x="1533" y="1934"/>
                </a:lnTo>
                <a:lnTo>
                  <a:pt x="1511" y="1933"/>
                </a:lnTo>
                <a:lnTo>
                  <a:pt x="1477" y="1924"/>
                </a:lnTo>
                <a:lnTo>
                  <a:pt x="1445" y="1911"/>
                </a:lnTo>
                <a:lnTo>
                  <a:pt x="1411" y="1898"/>
                </a:lnTo>
                <a:lnTo>
                  <a:pt x="1387" y="1873"/>
                </a:lnTo>
                <a:lnTo>
                  <a:pt x="1349" y="1853"/>
                </a:lnTo>
                <a:lnTo>
                  <a:pt x="1310" y="1844"/>
                </a:lnTo>
                <a:lnTo>
                  <a:pt x="1273" y="1856"/>
                </a:lnTo>
                <a:lnTo>
                  <a:pt x="1241" y="1857"/>
                </a:lnTo>
                <a:lnTo>
                  <a:pt x="1212" y="1847"/>
                </a:lnTo>
                <a:lnTo>
                  <a:pt x="1166" y="1830"/>
                </a:lnTo>
                <a:lnTo>
                  <a:pt x="1129" y="1815"/>
                </a:lnTo>
                <a:lnTo>
                  <a:pt x="1108" y="1805"/>
                </a:lnTo>
                <a:lnTo>
                  <a:pt x="1085" y="1797"/>
                </a:lnTo>
                <a:lnTo>
                  <a:pt x="1039" y="1781"/>
                </a:lnTo>
                <a:lnTo>
                  <a:pt x="1015" y="1763"/>
                </a:lnTo>
                <a:lnTo>
                  <a:pt x="985" y="1741"/>
                </a:lnTo>
                <a:lnTo>
                  <a:pt x="981" y="1713"/>
                </a:lnTo>
                <a:lnTo>
                  <a:pt x="989" y="1682"/>
                </a:lnTo>
                <a:lnTo>
                  <a:pt x="976" y="1643"/>
                </a:lnTo>
                <a:lnTo>
                  <a:pt x="957" y="1619"/>
                </a:lnTo>
                <a:lnTo>
                  <a:pt x="934" y="1596"/>
                </a:lnTo>
                <a:lnTo>
                  <a:pt x="905" y="1566"/>
                </a:lnTo>
                <a:lnTo>
                  <a:pt x="898" y="1543"/>
                </a:lnTo>
                <a:lnTo>
                  <a:pt x="879" y="1516"/>
                </a:lnTo>
                <a:lnTo>
                  <a:pt x="858" y="1491"/>
                </a:lnTo>
                <a:lnTo>
                  <a:pt x="835" y="1458"/>
                </a:lnTo>
                <a:lnTo>
                  <a:pt x="821" y="1426"/>
                </a:lnTo>
                <a:lnTo>
                  <a:pt x="819" y="1394"/>
                </a:lnTo>
                <a:lnTo>
                  <a:pt x="796" y="1386"/>
                </a:lnTo>
                <a:lnTo>
                  <a:pt x="771" y="1387"/>
                </a:lnTo>
                <a:lnTo>
                  <a:pt x="754" y="1410"/>
                </a:lnTo>
                <a:lnTo>
                  <a:pt x="769" y="1446"/>
                </a:lnTo>
                <a:lnTo>
                  <a:pt x="780" y="1476"/>
                </a:lnTo>
                <a:lnTo>
                  <a:pt x="794" y="1500"/>
                </a:lnTo>
                <a:lnTo>
                  <a:pt x="807" y="1521"/>
                </a:lnTo>
                <a:lnTo>
                  <a:pt x="808" y="1544"/>
                </a:lnTo>
                <a:lnTo>
                  <a:pt x="823" y="1573"/>
                </a:lnTo>
                <a:lnTo>
                  <a:pt x="825" y="1595"/>
                </a:lnTo>
                <a:lnTo>
                  <a:pt x="842" y="1618"/>
                </a:lnTo>
                <a:lnTo>
                  <a:pt x="816" y="1611"/>
                </a:lnTo>
                <a:lnTo>
                  <a:pt x="789" y="1588"/>
                </a:lnTo>
                <a:lnTo>
                  <a:pt x="797" y="1563"/>
                </a:lnTo>
                <a:lnTo>
                  <a:pt x="777" y="1536"/>
                </a:lnTo>
                <a:lnTo>
                  <a:pt x="756" y="1522"/>
                </a:lnTo>
                <a:lnTo>
                  <a:pt x="743" y="1496"/>
                </a:lnTo>
                <a:lnTo>
                  <a:pt x="756" y="1474"/>
                </a:lnTo>
                <a:lnTo>
                  <a:pt x="730" y="1431"/>
                </a:lnTo>
                <a:lnTo>
                  <a:pt x="711" y="1405"/>
                </a:lnTo>
                <a:lnTo>
                  <a:pt x="720" y="1373"/>
                </a:lnTo>
                <a:lnTo>
                  <a:pt x="715" y="1350"/>
                </a:lnTo>
                <a:lnTo>
                  <a:pt x="690" y="1314"/>
                </a:lnTo>
                <a:lnTo>
                  <a:pt x="664" y="1304"/>
                </a:lnTo>
                <a:lnTo>
                  <a:pt x="639" y="1260"/>
                </a:lnTo>
                <a:lnTo>
                  <a:pt x="632" y="1239"/>
                </a:lnTo>
                <a:lnTo>
                  <a:pt x="621" y="1217"/>
                </a:lnTo>
                <a:lnTo>
                  <a:pt x="626" y="1195"/>
                </a:lnTo>
                <a:lnTo>
                  <a:pt x="615" y="1174"/>
                </a:lnTo>
                <a:lnTo>
                  <a:pt x="621" y="1152"/>
                </a:lnTo>
                <a:lnTo>
                  <a:pt x="625" y="1131"/>
                </a:lnTo>
                <a:lnTo>
                  <a:pt x="642" y="1108"/>
                </a:lnTo>
                <a:lnTo>
                  <a:pt x="664" y="1087"/>
                </a:lnTo>
                <a:lnTo>
                  <a:pt x="680" y="1052"/>
                </a:lnTo>
                <a:lnTo>
                  <a:pt x="698" y="1025"/>
                </a:lnTo>
                <a:lnTo>
                  <a:pt x="719" y="1009"/>
                </a:lnTo>
                <a:lnTo>
                  <a:pt x="740" y="993"/>
                </a:lnTo>
                <a:lnTo>
                  <a:pt x="768" y="960"/>
                </a:lnTo>
                <a:lnTo>
                  <a:pt x="787" y="932"/>
                </a:lnTo>
                <a:lnTo>
                  <a:pt x="797" y="909"/>
                </a:lnTo>
                <a:lnTo>
                  <a:pt x="835" y="901"/>
                </a:lnTo>
                <a:lnTo>
                  <a:pt x="834" y="922"/>
                </a:lnTo>
                <a:lnTo>
                  <a:pt x="866" y="911"/>
                </a:lnTo>
                <a:lnTo>
                  <a:pt x="886" y="881"/>
                </a:lnTo>
                <a:lnTo>
                  <a:pt x="879" y="842"/>
                </a:lnTo>
                <a:lnTo>
                  <a:pt x="849" y="818"/>
                </a:lnTo>
                <a:lnTo>
                  <a:pt x="826" y="801"/>
                </a:lnTo>
                <a:lnTo>
                  <a:pt x="805" y="783"/>
                </a:lnTo>
                <a:lnTo>
                  <a:pt x="826" y="766"/>
                </a:lnTo>
                <a:lnTo>
                  <a:pt x="815" y="740"/>
                </a:lnTo>
                <a:lnTo>
                  <a:pt x="830" y="707"/>
                </a:lnTo>
                <a:lnTo>
                  <a:pt x="844" y="684"/>
                </a:lnTo>
                <a:lnTo>
                  <a:pt x="833" y="654"/>
                </a:lnTo>
                <a:lnTo>
                  <a:pt x="842" y="631"/>
                </a:lnTo>
                <a:lnTo>
                  <a:pt x="806" y="598"/>
                </a:lnTo>
                <a:lnTo>
                  <a:pt x="783" y="598"/>
                </a:lnTo>
                <a:lnTo>
                  <a:pt x="763" y="587"/>
                </a:lnTo>
                <a:lnTo>
                  <a:pt x="738" y="567"/>
                </a:lnTo>
                <a:lnTo>
                  <a:pt x="704" y="558"/>
                </a:lnTo>
                <a:lnTo>
                  <a:pt x="682" y="553"/>
                </a:lnTo>
                <a:lnTo>
                  <a:pt x="660" y="550"/>
                </a:lnTo>
                <a:lnTo>
                  <a:pt x="630" y="543"/>
                </a:lnTo>
                <a:lnTo>
                  <a:pt x="596" y="535"/>
                </a:lnTo>
                <a:lnTo>
                  <a:pt x="570" y="529"/>
                </a:lnTo>
                <a:lnTo>
                  <a:pt x="533" y="534"/>
                </a:lnTo>
                <a:lnTo>
                  <a:pt x="468" y="554"/>
                </a:lnTo>
                <a:lnTo>
                  <a:pt x="446" y="559"/>
                </a:lnTo>
                <a:lnTo>
                  <a:pt x="423" y="552"/>
                </a:lnTo>
                <a:lnTo>
                  <a:pt x="381" y="564"/>
                </a:lnTo>
                <a:lnTo>
                  <a:pt x="357" y="573"/>
                </a:lnTo>
                <a:lnTo>
                  <a:pt x="323" y="589"/>
                </a:lnTo>
                <a:lnTo>
                  <a:pt x="285" y="600"/>
                </a:lnTo>
                <a:lnTo>
                  <a:pt x="257" y="604"/>
                </a:lnTo>
                <a:lnTo>
                  <a:pt x="225" y="612"/>
                </a:lnTo>
                <a:lnTo>
                  <a:pt x="138" y="643"/>
                </a:lnTo>
                <a:lnTo>
                  <a:pt x="67" y="664"/>
                </a:lnTo>
                <a:lnTo>
                  <a:pt x="22" y="676"/>
                </a:lnTo>
                <a:lnTo>
                  <a:pt x="0" y="676"/>
                </a:lnTo>
                <a:lnTo>
                  <a:pt x="71" y="649"/>
                </a:lnTo>
                <a:lnTo>
                  <a:pt x="121" y="630"/>
                </a:lnTo>
                <a:lnTo>
                  <a:pt x="164" y="615"/>
                </a:lnTo>
                <a:lnTo>
                  <a:pt x="192" y="602"/>
                </a:lnTo>
                <a:lnTo>
                  <a:pt x="195" y="581"/>
                </a:lnTo>
                <a:lnTo>
                  <a:pt x="163" y="591"/>
                </a:lnTo>
                <a:lnTo>
                  <a:pt x="132" y="588"/>
                </a:lnTo>
                <a:lnTo>
                  <a:pt x="112" y="584"/>
                </a:lnTo>
                <a:lnTo>
                  <a:pt x="132" y="562"/>
                </a:lnTo>
                <a:lnTo>
                  <a:pt x="154" y="547"/>
                </a:lnTo>
                <a:lnTo>
                  <a:pt x="158" y="521"/>
                </a:lnTo>
                <a:lnTo>
                  <a:pt x="170" y="500"/>
                </a:lnTo>
                <a:lnTo>
                  <a:pt x="191" y="490"/>
                </a:lnTo>
                <a:lnTo>
                  <a:pt x="216" y="482"/>
                </a:lnTo>
                <a:lnTo>
                  <a:pt x="252" y="477"/>
                </a:lnTo>
                <a:lnTo>
                  <a:pt x="293" y="474"/>
                </a:lnTo>
                <a:lnTo>
                  <a:pt x="320" y="472"/>
                </a:lnTo>
                <a:lnTo>
                  <a:pt x="346" y="461"/>
                </a:lnTo>
                <a:lnTo>
                  <a:pt x="373" y="441"/>
                </a:lnTo>
                <a:lnTo>
                  <a:pt x="349" y="425"/>
                </a:lnTo>
                <a:lnTo>
                  <a:pt x="325" y="434"/>
                </a:lnTo>
                <a:lnTo>
                  <a:pt x="302" y="435"/>
                </a:lnTo>
                <a:lnTo>
                  <a:pt x="280" y="428"/>
                </a:lnTo>
                <a:lnTo>
                  <a:pt x="257" y="417"/>
                </a:lnTo>
                <a:lnTo>
                  <a:pt x="288" y="403"/>
                </a:lnTo>
                <a:lnTo>
                  <a:pt x="315" y="395"/>
                </a:lnTo>
                <a:lnTo>
                  <a:pt x="339" y="388"/>
                </a:lnTo>
                <a:lnTo>
                  <a:pt x="362" y="391"/>
                </a:lnTo>
                <a:lnTo>
                  <a:pt x="383" y="393"/>
                </a:lnTo>
                <a:lnTo>
                  <a:pt x="410" y="397"/>
                </a:lnTo>
                <a:lnTo>
                  <a:pt x="436" y="389"/>
                </a:lnTo>
                <a:lnTo>
                  <a:pt x="457" y="382"/>
                </a:lnTo>
                <a:lnTo>
                  <a:pt x="449" y="362"/>
                </a:lnTo>
                <a:lnTo>
                  <a:pt x="428" y="346"/>
                </a:lnTo>
                <a:lnTo>
                  <a:pt x="452" y="331"/>
                </a:lnTo>
                <a:lnTo>
                  <a:pt x="484" y="331"/>
                </a:lnTo>
                <a:lnTo>
                  <a:pt x="517" y="325"/>
                </a:lnTo>
                <a:lnTo>
                  <a:pt x="549" y="317"/>
                </a:lnTo>
                <a:lnTo>
                  <a:pt x="589" y="306"/>
                </a:lnTo>
                <a:lnTo>
                  <a:pt x="622" y="298"/>
                </a:lnTo>
                <a:lnTo>
                  <a:pt x="690" y="288"/>
                </a:lnTo>
                <a:lnTo>
                  <a:pt x="724" y="280"/>
                </a:lnTo>
                <a:lnTo>
                  <a:pt x="775" y="277"/>
                </a:lnTo>
                <a:lnTo>
                  <a:pt x="814" y="273"/>
                </a:lnTo>
                <a:lnTo>
                  <a:pt x="836" y="273"/>
                </a:lnTo>
                <a:lnTo>
                  <a:pt x="858" y="274"/>
                </a:lnTo>
                <a:lnTo>
                  <a:pt x="883" y="276"/>
                </a:lnTo>
                <a:lnTo>
                  <a:pt x="913" y="279"/>
                </a:lnTo>
                <a:lnTo>
                  <a:pt x="948" y="288"/>
                </a:lnTo>
                <a:lnTo>
                  <a:pt x="1047" y="299"/>
                </a:lnTo>
                <a:lnTo>
                  <a:pt x="1087" y="301"/>
                </a:lnTo>
                <a:lnTo>
                  <a:pt x="1113" y="310"/>
                </a:lnTo>
                <a:lnTo>
                  <a:pt x="1181" y="324"/>
                </a:lnTo>
                <a:lnTo>
                  <a:pt x="1227" y="327"/>
                </a:lnTo>
                <a:lnTo>
                  <a:pt x="1280" y="323"/>
                </a:lnTo>
                <a:lnTo>
                  <a:pt x="1333" y="313"/>
                </a:lnTo>
                <a:lnTo>
                  <a:pt x="1361" y="306"/>
                </a:lnTo>
                <a:lnTo>
                  <a:pt x="1389" y="301"/>
                </a:lnTo>
                <a:lnTo>
                  <a:pt x="1413" y="300"/>
                </a:lnTo>
                <a:lnTo>
                  <a:pt x="1442" y="304"/>
                </a:lnTo>
                <a:lnTo>
                  <a:pt x="1467" y="296"/>
                </a:lnTo>
                <a:lnTo>
                  <a:pt x="1490" y="301"/>
                </a:lnTo>
                <a:lnTo>
                  <a:pt x="1514" y="310"/>
                </a:lnTo>
                <a:lnTo>
                  <a:pt x="1555" y="309"/>
                </a:lnTo>
                <a:lnTo>
                  <a:pt x="1582" y="304"/>
                </a:lnTo>
                <a:lnTo>
                  <a:pt x="1616" y="306"/>
                </a:lnTo>
                <a:lnTo>
                  <a:pt x="1638" y="310"/>
                </a:lnTo>
                <a:lnTo>
                  <a:pt x="1668" y="319"/>
                </a:lnTo>
                <a:lnTo>
                  <a:pt x="1700" y="332"/>
                </a:lnTo>
                <a:lnTo>
                  <a:pt x="1727" y="329"/>
                </a:lnTo>
                <a:lnTo>
                  <a:pt x="1719" y="352"/>
                </a:lnTo>
                <a:lnTo>
                  <a:pt x="1763" y="359"/>
                </a:lnTo>
                <a:lnTo>
                  <a:pt x="1791" y="358"/>
                </a:lnTo>
                <a:lnTo>
                  <a:pt x="1825" y="351"/>
                </a:lnTo>
                <a:lnTo>
                  <a:pt x="1847" y="358"/>
                </a:lnTo>
                <a:lnTo>
                  <a:pt x="1853" y="384"/>
                </a:lnTo>
                <a:cubicBezTo>
                  <a:pt x="1872" y="391"/>
                  <a:pt x="1877" y="388"/>
                  <a:pt x="1881" y="385"/>
                </a:cubicBezTo>
                <a:lnTo>
                  <a:pt x="1908" y="362"/>
                </a:lnTo>
                <a:lnTo>
                  <a:pt x="1944" y="349"/>
                </a:lnTo>
                <a:lnTo>
                  <a:pt x="1977" y="342"/>
                </a:lnTo>
                <a:cubicBezTo>
                  <a:pt x="2002" y="341"/>
                  <a:pt x="2008" y="342"/>
                  <a:pt x="2014" y="344"/>
                </a:cubicBezTo>
                <a:cubicBezTo>
                  <a:pt x="2038" y="351"/>
                  <a:pt x="2042" y="352"/>
                  <a:pt x="2047" y="353"/>
                </a:cubicBezTo>
                <a:lnTo>
                  <a:pt x="2080" y="357"/>
                </a:lnTo>
                <a:lnTo>
                  <a:pt x="2113" y="353"/>
                </a:lnTo>
                <a:cubicBezTo>
                  <a:pt x="2133" y="353"/>
                  <a:pt x="2136" y="353"/>
                  <a:pt x="2139" y="354"/>
                </a:cubicBezTo>
                <a:lnTo>
                  <a:pt x="2166" y="364"/>
                </a:lnTo>
                <a:lnTo>
                  <a:pt x="2190" y="377"/>
                </a:lnTo>
                <a:lnTo>
                  <a:pt x="2213" y="361"/>
                </a:lnTo>
                <a:lnTo>
                  <a:pt x="2233" y="349"/>
                </a:lnTo>
                <a:lnTo>
                  <a:pt x="2271" y="340"/>
                </a:lnTo>
                <a:lnTo>
                  <a:pt x="2302" y="329"/>
                </a:lnTo>
                <a:lnTo>
                  <a:pt x="2284" y="300"/>
                </a:lnTo>
                <a:lnTo>
                  <a:pt x="2306" y="280"/>
                </a:lnTo>
                <a:lnTo>
                  <a:pt x="2342" y="263"/>
                </a:lnTo>
                <a:lnTo>
                  <a:pt x="2359" y="257"/>
                </a:lnTo>
                <a:close/>
                <a:moveTo>
                  <a:pt x="2608" y="203"/>
                </a:moveTo>
                <a:lnTo>
                  <a:pt x="2623" y="215"/>
                </a:lnTo>
                <a:lnTo>
                  <a:pt x="2590" y="231"/>
                </a:lnTo>
                <a:cubicBezTo>
                  <a:pt x="2584" y="251"/>
                  <a:pt x="2589" y="255"/>
                  <a:pt x="2595" y="255"/>
                </a:cubicBezTo>
                <a:lnTo>
                  <a:pt x="2626" y="242"/>
                </a:lnTo>
                <a:lnTo>
                  <a:pt x="2665" y="217"/>
                </a:lnTo>
                <a:lnTo>
                  <a:pt x="2707" y="210"/>
                </a:lnTo>
                <a:lnTo>
                  <a:pt x="2747" y="224"/>
                </a:lnTo>
                <a:cubicBezTo>
                  <a:pt x="2770" y="237"/>
                  <a:pt x="2776" y="239"/>
                  <a:pt x="2781" y="242"/>
                </a:cubicBezTo>
                <a:lnTo>
                  <a:pt x="2818" y="240"/>
                </a:lnTo>
                <a:lnTo>
                  <a:pt x="2839" y="235"/>
                </a:lnTo>
                <a:lnTo>
                  <a:pt x="2873" y="270"/>
                </a:lnTo>
                <a:lnTo>
                  <a:pt x="2928" y="288"/>
                </a:lnTo>
                <a:lnTo>
                  <a:pt x="2948" y="295"/>
                </a:lnTo>
                <a:lnTo>
                  <a:pt x="2950" y="321"/>
                </a:lnTo>
                <a:cubicBezTo>
                  <a:pt x="2963" y="339"/>
                  <a:pt x="2969" y="345"/>
                  <a:pt x="2976" y="350"/>
                </a:cubicBezTo>
                <a:lnTo>
                  <a:pt x="3009" y="366"/>
                </a:lnTo>
                <a:lnTo>
                  <a:pt x="3027" y="387"/>
                </a:lnTo>
                <a:cubicBezTo>
                  <a:pt x="3022" y="395"/>
                  <a:pt x="3014" y="403"/>
                  <a:pt x="3003" y="407"/>
                </a:cubicBezTo>
                <a:lnTo>
                  <a:pt x="2975" y="411"/>
                </a:lnTo>
                <a:cubicBezTo>
                  <a:pt x="2949" y="402"/>
                  <a:pt x="2942" y="399"/>
                  <a:pt x="2935" y="397"/>
                </a:cubicBezTo>
                <a:lnTo>
                  <a:pt x="2913" y="390"/>
                </a:lnTo>
                <a:lnTo>
                  <a:pt x="2886" y="408"/>
                </a:lnTo>
                <a:lnTo>
                  <a:pt x="2906" y="439"/>
                </a:lnTo>
                <a:lnTo>
                  <a:pt x="2899" y="468"/>
                </a:lnTo>
                <a:lnTo>
                  <a:pt x="2869" y="466"/>
                </a:lnTo>
                <a:lnTo>
                  <a:pt x="2837" y="458"/>
                </a:lnTo>
                <a:lnTo>
                  <a:pt x="2813" y="464"/>
                </a:lnTo>
                <a:cubicBezTo>
                  <a:pt x="2826" y="477"/>
                  <a:pt x="2831" y="481"/>
                  <a:pt x="2838" y="484"/>
                </a:cubicBezTo>
                <a:cubicBezTo>
                  <a:pt x="2860" y="491"/>
                  <a:pt x="2864" y="493"/>
                  <a:pt x="2867" y="496"/>
                </a:cubicBezTo>
                <a:lnTo>
                  <a:pt x="2840" y="507"/>
                </a:lnTo>
                <a:lnTo>
                  <a:pt x="2802" y="502"/>
                </a:lnTo>
                <a:lnTo>
                  <a:pt x="2756" y="477"/>
                </a:lnTo>
                <a:lnTo>
                  <a:pt x="2733" y="468"/>
                </a:lnTo>
                <a:lnTo>
                  <a:pt x="2722" y="448"/>
                </a:lnTo>
                <a:lnTo>
                  <a:pt x="2683" y="432"/>
                </a:lnTo>
                <a:lnTo>
                  <a:pt x="2638" y="442"/>
                </a:lnTo>
                <a:lnTo>
                  <a:pt x="2607" y="438"/>
                </a:lnTo>
                <a:lnTo>
                  <a:pt x="2633" y="416"/>
                </a:lnTo>
                <a:lnTo>
                  <a:pt x="2656" y="420"/>
                </a:lnTo>
                <a:lnTo>
                  <a:pt x="2677" y="424"/>
                </a:lnTo>
                <a:lnTo>
                  <a:pt x="2709" y="422"/>
                </a:lnTo>
                <a:lnTo>
                  <a:pt x="2746" y="393"/>
                </a:lnTo>
                <a:lnTo>
                  <a:pt x="2773" y="387"/>
                </a:lnTo>
                <a:lnTo>
                  <a:pt x="2800" y="390"/>
                </a:lnTo>
                <a:lnTo>
                  <a:pt x="2828" y="395"/>
                </a:lnTo>
                <a:lnTo>
                  <a:pt x="2856" y="384"/>
                </a:lnTo>
                <a:lnTo>
                  <a:pt x="2820" y="359"/>
                </a:lnTo>
                <a:lnTo>
                  <a:pt x="2799" y="326"/>
                </a:lnTo>
                <a:lnTo>
                  <a:pt x="2762" y="300"/>
                </a:lnTo>
                <a:lnTo>
                  <a:pt x="2731" y="282"/>
                </a:lnTo>
                <a:lnTo>
                  <a:pt x="2705" y="281"/>
                </a:lnTo>
                <a:cubicBezTo>
                  <a:pt x="2697" y="285"/>
                  <a:pt x="2687" y="289"/>
                  <a:pt x="2678" y="292"/>
                </a:cubicBezTo>
                <a:lnTo>
                  <a:pt x="2644" y="290"/>
                </a:lnTo>
                <a:lnTo>
                  <a:pt x="2614" y="289"/>
                </a:lnTo>
                <a:lnTo>
                  <a:pt x="2587" y="284"/>
                </a:lnTo>
                <a:lnTo>
                  <a:pt x="2562" y="289"/>
                </a:lnTo>
                <a:lnTo>
                  <a:pt x="2539" y="292"/>
                </a:lnTo>
                <a:lnTo>
                  <a:pt x="2508" y="286"/>
                </a:lnTo>
                <a:lnTo>
                  <a:pt x="2478" y="270"/>
                </a:lnTo>
                <a:lnTo>
                  <a:pt x="2498" y="249"/>
                </a:lnTo>
                <a:lnTo>
                  <a:pt x="2526" y="231"/>
                </a:lnTo>
                <a:lnTo>
                  <a:pt x="2548" y="221"/>
                </a:lnTo>
                <a:cubicBezTo>
                  <a:pt x="2571" y="213"/>
                  <a:pt x="2582" y="211"/>
                  <a:pt x="2592" y="208"/>
                </a:cubicBezTo>
                <a:lnTo>
                  <a:pt x="2608" y="203"/>
                </a:lnTo>
                <a:close/>
                <a:moveTo>
                  <a:pt x="2349" y="195"/>
                </a:moveTo>
                <a:lnTo>
                  <a:pt x="2359" y="197"/>
                </a:lnTo>
                <a:lnTo>
                  <a:pt x="2341" y="219"/>
                </a:lnTo>
                <a:lnTo>
                  <a:pt x="2322" y="244"/>
                </a:lnTo>
                <a:lnTo>
                  <a:pt x="2288" y="250"/>
                </a:lnTo>
                <a:lnTo>
                  <a:pt x="2250" y="258"/>
                </a:lnTo>
                <a:lnTo>
                  <a:pt x="2222" y="235"/>
                </a:lnTo>
                <a:lnTo>
                  <a:pt x="2245" y="226"/>
                </a:lnTo>
                <a:lnTo>
                  <a:pt x="2276" y="219"/>
                </a:lnTo>
                <a:cubicBezTo>
                  <a:pt x="2297" y="207"/>
                  <a:pt x="2301" y="205"/>
                  <a:pt x="2305" y="204"/>
                </a:cubicBezTo>
                <a:lnTo>
                  <a:pt x="2336" y="200"/>
                </a:lnTo>
                <a:lnTo>
                  <a:pt x="2349" y="195"/>
                </a:lnTo>
                <a:close/>
                <a:moveTo>
                  <a:pt x="2464" y="194"/>
                </a:moveTo>
                <a:lnTo>
                  <a:pt x="2487" y="198"/>
                </a:lnTo>
                <a:lnTo>
                  <a:pt x="2485" y="222"/>
                </a:lnTo>
                <a:lnTo>
                  <a:pt x="2464" y="228"/>
                </a:lnTo>
                <a:lnTo>
                  <a:pt x="2439" y="226"/>
                </a:lnTo>
                <a:lnTo>
                  <a:pt x="2404" y="228"/>
                </a:lnTo>
                <a:lnTo>
                  <a:pt x="2376" y="235"/>
                </a:lnTo>
                <a:lnTo>
                  <a:pt x="2383" y="213"/>
                </a:lnTo>
                <a:lnTo>
                  <a:pt x="2403" y="205"/>
                </a:lnTo>
                <a:lnTo>
                  <a:pt x="2440" y="201"/>
                </a:lnTo>
                <a:lnTo>
                  <a:pt x="2464" y="194"/>
                </a:lnTo>
                <a:close/>
                <a:moveTo>
                  <a:pt x="1804" y="186"/>
                </a:moveTo>
                <a:lnTo>
                  <a:pt x="1825" y="186"/>
                </a:lnTo>
                <a:lnTo>
                  <a:pt x="1866" y="195"/>
                </a:lnTo>
                <a:lnTo>
                  <a:pt x="1897" y="202"/>
                </a:lnTo>
                <a:lnTo>
                  <a:pt x="1918" y="210"/>
                </a:lnTo>
                <a:lnTo>
                  <a:pt x="1965" y="231"/>
                </a:lnTo>
                <a:lnTo>
                  <a:pt x="1994" y="236"/>
                </a:lnTo>
                <a:lnTo>
                  <a:pt x="2029" y="224"/>
                </a:lnTo>
                <a:cubicBezTo>
                  <a:pt x="2032" y="239"/>
                  <a:pt x="2032" y="242"/>
                  <a:pt x="2030" y="246"/>
                </a:cubicBezTo>
                <a:cubicBezTo>
                  <a:pt x="2055" y="247"/>
                  <a:pt x="2062" y="243"/>
                  <a:pt x="2067" y="239"/>
                </a:cubicBezTo>
                <a:cubicBezTo>
                  <a:pt x="2089" y="221"/>
                  <a:pt x="2097" y="219"/>
                  <a:pt x="2105" y="217"/>
                </a:cubicBezTo>
                <a:cubicBezTo>
                  <a:pt x="2125" y="217"/>
                  <a:pt x="2127" y="220"/>
                  <a:pt x="2126" y="223"/>
                </a:cubicBezTo>
                <a:lnTo>
                  <a:pt x="2110" y="251"/>
                </a:lnTo>
                <a:cubicBezTo>
                  <a:pt x="2098" y="267"/>
                  <a:pt x="2098" y="270"/>
                  <a:pt x="2098" y="272"/>
                </a:cubicBezTo>
                <a:cubicBezTo>
                  <a:pt x="2113" y="285"/>
                  <a:pt x="2120" y="287"/>
                  <a:pt x="2128" y="287"/>
                </a:cubicBezTo>
                <a:lnTo>
                  <a:pt x="2099" y="310"/>
                </a:lnTo>
                <a:lnTo>
                  <a:pt x="2065" y="319"/>
                </a:lnTo>
                <a:lnTo>
                  <a:pt x="2023" y="321"/>
                </a:lnTo>
                <a:cubicBezTo>
                  <a:pt x="2013" y="319"/>
                  <a:pt x="2002" y="317"/>
                  <a:pt x="1991" y="315"/>
                </a:cubicBezTo>
                <a:cubicBezTo>
                  <a:pt x="1983" y="314"/>
                  <a:pt x="1975" y="313"/>
                  <a:pt x="1967" y="314"/>
                </a:cubicBezTo>
                <a:lnTo>
                  <a:pt x="1908" y="330"/>
                </a:lnTo>
                <a:lnTo>
                  <a:pt x="1871" y="330"/>
                </a:lnTo>
                <a:lnTo>
                  <a:pt x="1844" y="328"/>
                </a:lnTo>
                <a:lnTo>
                  <a:pt x="1803" y="319"/>
                </a:lnTo>
                <a:lnTo>
                  <a:pt x="1766" y="310"/>
                </a:lnTo>
                <a:lnTo>
                  <a:pt x="1741" y="303"/>
                </a:lnTo>
                <a:lnTo>
                  <a:pt x="1774" y="294"/>
                </a:lnTo>
                <a:cubicBezTo>
                  <a:pt x="1794" y="297"/>
                  <a:pt x="1815" y="298"/>
                  <a:pt x="1836" y="296"/>
                </a:cubicBezTo>
                <a:cubicBezTo>
                  <a:pt x="1844" y="295"/>
                  <a:pt x="1852" y="294"/>
                  <a:pt x="1860" y="293"/>
                </a:cubicBezTo>
                <a:cubicBezTo>
                  <a:pt x="1848" y="277"/>
                  <a:pt x="1833" y="278"/>
                  <a:pt x="1818" y="278"/>
                </a:cubicBezTo>
                <a:cubicBezTo>
                  <a:pt x="1805" y="279"/>
                  <a:pt x="1792" y="280"/>
                  <a:pt x="1779" y="280"/>
                </a:cubicBezTo>
                <a:lnTo>
                  <a:pt x="1751" y="276"/>
                </a:lnTo>
                <a:cubicBezTo>
                  <a:pt x="1761" y="266"/>
                  <a:pt x="1768" y="266"/>
                  <a:pt x="1775" y="266"/>
                </a:cubicBezTo>
                <a:cubicBezTo>
                  <a:pt x="1782" y="266"/>
                  <a:pt x="1789" y="266"/>
                  <a:pt x="1796" y="267"/>
                </a:cubicBezTo>
                <a:lnTo>
                  <a:pt x="1777" y="241"/>
                </a:lnTo>
                <a:lnTo>
                  <a:pt x="1756" y="241"/>
                </a:lnTo>
                <a:lnTo>
                  <a:pt x="1722" y="249"/>
                </a:lnTo>
                <a:lnTo>
                  <a:pt x="1702" y="256"/>
                </a:lnTo>
                <a:cubicBezTo>
                  <a:pt x="1691" y="262"/>
                  <a:pt x="1679" y="266"/>
                  <a:pt x="1666" y="266"/>
                </a:cubicBezTo>
                <a:lnTo>
                  <a:pt x="1640" y="257"/>
                </a:lnTo>
                <a:lnTo>
                  <a:pt x="1643" y="233"/>
                </a:lnTo>
                <a:lnTo>
                  <a:pt x="1676" y="223"/>
                </a:lnTo>
                <a:lnTo>
                  <a:pt x="1699" y="216"/>
                </a:lnTo>
                <a:lnTo>
                  <a:pt x="1742" y="201"/>
                </a:lnTo>
                <a:lnTo>
                  <a:pt x="1791" y="188"/>
                </a:lnTo>
                <a:lnTo>
                  <a:pt x="1804" y="186"/>
                </a:lnTo>
                <a:close/>
                <a:moveTo>
                  <a:pt x="6270" y="147"/>
                </a:moveTo>
                <a:lnTo>
                  <a:pt x="6286" y="152"/>
                </a:lnTo>
                <a:lnTo>
                  <a:pt x="6308" y="159"/>
                </a:lnTo>
                <a:lnTo>
                  <a:pt x="6284" y="172"/>
                </a:lnTo>
                <a:lnTo>
                  <a:pt x="6255" y="170"/>
                </a:lnTo>
                <a:cubicBezTo>
                  <a:pt x="6240" y="180"/>
                  <a:pt x="6235" y="180"/>
                  <a:pt x="6230" y="179"/>
                </a:cubicBezTo>
                <a:lnTo>
                  <a:pt x="6204" y="181"/>
                </a:lnTo>
                <a:lnTo>
                  <a:pt x="6168" y="191"/>
                </a:lnTo>
                <a:lnTo>
                  <a:pt x="6131" y="195"/>
                </a:lnTo>
                <a:lnTo>
                  <a:pt x="6108" y="220"/>
                </a:lnTo>
                <a:lnTo>
                  <a:pt x="6093" y="241"/>
                </a:lnTo>
                <a:lnTo>
                  <a:pt x="6086" y="272"/>
                </a:lnTo>
                <a:lnTo>
                  <a:pt x="6108" y="279"/>
                </a:lnTo>
                <a:lnTo>
                  <a:pt x="6065" y="295"/>
                </a:lnTo>
                <a:lnTo>
                  <a:pt x="6038" y="283"/>
                </a:lnTo>
                <a:lnTo>
                  <a:pt x="6002" y="272"/>
                </a:lnTo>
                <a:lnTo>
                  <a:pt x="6011" y="250"/>
                </a:lnTo>
                <a:lnTo>
                  <a:pt x="6008" y="229"/>
                </a:lnTo>
                <a:lnTo>
                  <a:pt x="6036" y="231"/>
                </a:lnTo>
                <a:lnTo>
                  <a:pt x="6030" y="205"/>
                </a:lnTo>
                <a:lnTo>
                  <a:pt x="6055" y="201"/>
                </a:lnTo>
                <a:lnTo>
                  <a:pt x="6072" y="179"/>
                </a:lnTo>
                <a:lnTo>
                  <a:pt x="6105" y="168"/>
                </a:lnTo>
                <a:lnTo>
                  <a:pt x="6134" y="161"/>
                </a:lnTo>
                <a:lnTo>
                  <a:pt x="6192" y="163"/>
                </a:lnTo>
                <a:lnTo>
                  <a:pt x="6219" y="158"/>
                </a:lnTo>
                <a:lnTo>
                  <a:pt x="6251" y="153"/>
                </a:lnTo>
                <a:lnTo>
                  <a:pt x="6270" y="147"/>
                </a:lnTo>
                <a:close/>
                <a:moveTo>
                  <a:pt x="2611" y="140"/>
                </a:moveTo>
                <a:lnTo>
                  <a:pt x="2618" y="150"/>
                </a:lnTo>
                <a:lnTo>
                  <a:pt x="2648" y="161"/>
                </a:lnTo>
                <a:lnTo>
                  <a:pt x="2689" y="164"/>
                </a:lnTo>
                <a:lnTo>
                  <a:pt x="2709" y="161"/>
                </a:lnTo>
                <a:lnTo>
                  <a:pt x="2746" y="161"/>
                </a:lnTo>
                <a:cubicBezTo>
                  <a:pt x="2756" y="159"/>
                  <a:pt x="2766" y="158"/>
                  <a:pt x="2777" y="158"/>
                </a:cubicBezTo>
                <a:cubicBezTo>
                  <a:pt x="2786" y="159"/>
                  <a:pt x="2796" y="160"/>
                  <a:pt x="2805" y="161"/>
                </a:cubicBezTo>
                <a:cubicBezTo>
                  <a:pt x="2812" y="162"/>
                  <a:pt x="2819" y="163"/>
                  <a:pt x="2826" y="165"/>
                </a:cubicBezTo>
                <a:lnTo>
                  <a:pt x="2799" y="179"/>
                </a:lnTo>
                <a:lnTo>
                  <a:pt x="2777" y="189"/>
                </a:lnTo>
                <a:lnTo>
                  <a:pt x="2747" y="195"/>
                </a:lnTo>
                <a:lnTo>
                  <a:pt x="2704" y="186"/>
                </a:lnTo>
                <a:lnTo>
                  <a:pt x="2645" y="185"/>
                </a:lnTo>
                <a:lnTo>
                  <a:pt x="2618" y="176"/>
                </a:lnTo>
                <a:lnTo>
                  <a:pt x="2576" y="177"/>
                </a:lnTo>
                <a:cubicBezTo>
                  <a:pt x="2568" y="185"/>
                  <a:pt x="2552" y="186"/>
                  <a:pt x="2543" y="178"/>
                </a:cubicBezTo>
                <a:lnTo>
                  <a:pt x="2547" y="156"/>
                </a:lnTo>
                <a:lnTo>
                  <a:pt x="2576" y="144"/>
                </a:lnTo>
                <a:lnTo>
                  <a:pt x="2611" y="140"/>
                </a:lnTo>
                <a:close/>
                <a:moveTo>
                  <a:pt x="7042" y="113"/>
                </a:moveTo>
                <a:lnTo>
                  <a:pt x="7081" y="120"/>
                </a:lnTo>
                <a:lnTo>
                  <a:pt x="7114" y="131"/>
                </a:lnTo>
                <a:lnTo>
                  <a:pt x="7137" y="146"/>
                </a:lnTo>
                <a:lnTo>
                  <a:pt x="7158" y="147"/>
                </a:lnTo>
                <a:lnTo>
                  <a:pt x="7194" y="143"/>
                </a:lnTo>
                <a:lnTo>
                  <a:pt x="7254" y="140"/>
                </a:lnTo>
                <a:cubicBezTo>
                  <a:pt x="7279" y="141"/>
                  <a:pt x="7290" y="142"/>
                  <a:pt x="7299" y="145"/>
                </a:cubicBezTo>
                <a:lnTo>
                  <a:pt x="7345" y="158"/>
                </a:lnTo>
                <a:lnTo>
                  <a:pt x="7329" y="181"/>
                </a:lnTo>
                <a:lnTo>
                  <a:pt x="7299" y="194"/>
                </a:lnTo>
                <a:lnTo>
                  <a:pt x="7275" y="202"/>
                </a:lnTo>
                <a:lnTo>
                  <a:pt x="7256" y="228"/>
                </a:lnTo>
                <a:lnTo>
                  <a:pt x="7288" y="228"/>
                </a:lnTo>
                <a:lnTo>
                  <a:pt x="7312" y="222"/>
                </a:lnTo>
                <a:lnTo>
                  <a:pt x="7347" y="214"/>
                </a:lnTo>
                <a:lnTo>
                  <a:pt x="7368" y="208"/>
                </a:lnTo>
                <a:lnTo>
                  <a:pt x="7396" y="207"/>
                </a:lnTo>
                <a:lnTo>
                  <a:pt x="7432" y="219"/>
                </a:lnTo>
                <a:lnTo>
                  <a:pt x="7471" y="226"/>
                </a:lnTo>
                <a:lnTo>
                  <a:pt x="7499" y="216"/>
                </a:lnTo>
                <a:lnTo>
                  <a:pt x="7533" y="215"/>
                </a:lnTo>
                <a:lnTo>
                  <a:pt x="7554" y="221"/>
                </a:lnTo>
                <a:lnTo>
                  <a:pt x="7575" y="223"/>
                </a:lnTo>
                <a:lnTo>
                  <a:pt x="7610" y="236"/>
                </a:lnTo>
                <a:lnTo>
                  <a:pt x="7652" y="225"/>
                </a:lnTo>
                <a:lnTo>
                  <a:pt x="7682" y="219"/>
                </a:lnTo>
                <a:lnTo>
                  <a:pt x="7716" y="219"/>
                </a:lnTo>
                <a:lnTo>
                  <a:pt x="7747" y="217"/>
                </a:lnTo>
                <a:lnTo>
                  <a:pt x="7797" y="229"/>
                </a:lnTo>
                <a:lnTo>
                  <a:pt x="7823" y="234"/>
                </a:lnTo>
                <a:lnTo>
                  <a:pt x="7854" y="259"/>
                </a:lnTo>
                <a:lnTo>
                  <a:pt x="7892" y="276"/>
                </a:lnTo>
                <a:lnTo>
                  <a:pt x="7926" y="287"/>
                </a:lnTo>
                <a:lnTo>
                  <a:pt x="7962" y="276"/>
                </a:lnTo>
                <a:lnTo>
                  <a:pt x="7998" y="266"/>
                </a:lnTo>
                <a:lnTo>
                  <a:pt x="8020" y="270"/>
                </a:lnTo>
                <a:lnTo>
                  <a:pt x="8048" y="271"/>
                </a:lnTo>
                <a:lnTo>
                  <a:pt x="8083" y="278"/>
                </a:lnTo>
                <a:lnTo>
                  <a:pt x="8113" y="266"/>
                </a:lnTo>
                <a:lnTo>
                  <a:pt x="8100" y="237"/>
                </a:lnTo>
                <a:lnTo>
                  <a:pt x="8136" y="233"/>
                </a:lnTo>
                <a:lnTo>
                  <a:pt x="8162" y="231"/>
                </a:lnTo>
                <a:lnTo>
                  <a:pt x="8187" y="232"/>
                </a:lnTo>
                <a:lnTo>
                  <a:pt x="8262" y="245"/>
                </a:lnTo>
                <a:lnTo>
                  <a:pt x="8296" y="250"/>
                </a:lnTo>
                <a:lnTo>
                  <a:pt x="8321" y="245"/>
                </a:lnTo>
                <a:lnTo>
                  <a:pt x="8344" y="257"/>
                </a:lnTo>
                <a:lnTo>
                  <a:pt x="8376" y="265"/>
                </a:lnTo>
                <a:lnTo>
                  <a:pt x="8397" y="277"/>
                </a:lnTo>
                <a:lnTo>
                  <a:pt x="8426" y="275"/>
                </a:lnTo>
                <a:lnTo>
                  <a:pt x="8472" y="277"/>
                </a:lnTo>
                <a:lnTo>
                  <a:pt x="8511" y="277"/>
                </a:lnTo>
                <a:lnTo>
                  <a:pt x="8538" y="286"/>
                </a:lnTo>
                <a:lnTo>
                  <a:pt x="8596" y="286"/>
                </a:lnTo>
                <a:lnTo>
                  <a:pt x="8629" y="282"/>
                </a:lnTo>
                <a:lnTo>
                  <a:pt x="8659" y="286"/>
                </a:lnTo>
                <a:lnTo>
                  <a:pt x="8701" y="301"/>
                </a:lnTo>
                <a:lnTo>
                  <a:pt x="8722" y="308"/>
                </a:lnTo>
                <a:lnTo>
                  <a:pt x="8763" y="315"/>
                </a:lnTo>
                <a:lnTo>
                  <a:pt x="8827" y="307"/>
                </a:lnTo>
                <a:lnTo>
                  <a:pt x="8862" y="303"/>
                </a:lnTo>
                <a:lnTo>
                  <a:pt x="8893" y="305"/>
                </a:lnTo>
                <a:lnTo>
                  <a:pt x="8931" y="314"/>
                </a:lnTo>
                <a:lnTo>
                  <a:pt x="8954" y="319"/>
                </a:lnTo>
                <a:lnTo>
                  <a:pt x="8978" y="327"/>
                </a:lnTo>
                <a:lnTo>
                  <a:pt x="9007" y="328"/>
                </a:lnTo>
                <a:lnTo>
                  <a:pt x="8980" y="306"/>
                </a:lnTo>
                <a:lnTo>
                  <a:pt x="9020" y="295"/>
                </a:lnTo>
                <a:lnTo>
                  <a:pt x="9046" y="298"/>
                </a:lnTo>
                <a:lnTo>
                  <a:pt x="9092" y="308"/>
                </a:lnTo>
                <a:lnTo>
                  <a:pt x="9128" y="309"/>
                </a:lnTo>
                <a:lnTo>
                  <a:pt x="9167" y="308"/>
                </a:lnTo>
                <a:lnTo>
                  <a:pt x="9205" y="319"/>
                </a:lnTo>
                <a:lnTo>
                  <a:pt x="9251" y="321"/>
                </a:lnTo>
                <a:lnTo>
                  <a:pt x="9299" y="337"/>
                </a:lnTo>
                <a:lnTo>
                  <a:pt x="9324" y="347"/>
                </a:lnTo>
                <a:lnTo>
                  <a:pt x="9355" y="350"/>
                </a:lnTo>
                <a:lnTo>
                  <a:pt x="9377" y="354"/>
                </a:lnTo>
                <a:lnTo>
                  <a:pt x="9398" y="359"/>
                </a:lnTo>
                <a:lnTo>
                  <a:pt x="9426" y="359"/>
                </a:lnTo>
                <a:lnTo>
                  <a:pt x="9478" y="375"/>
                </a:lnTo>
                <a:lnTo>
                  <a:pt x="9508" y="394"/>
                </a:lnTo>
                <a:lnTo>
                  <a:pt x="9538" y="380"/>
                </a:lnTo>
                <a:lnTo>
                  <a:pt x="9569" y="379"/>
                </a:lnTo>
                <a:lnTo>
                  <a:pt x="9591" y="390"/>
                </a:lnTo>
                <a:lnTo>
                  <a:pt x="9615" y="406"/>
                </a:lnTo>
                <a:lnTo>
                  <a:pt x="9649" y="425"/>
                </a:lnTo>
                <a:lnTo>
                  <a:pt x="9614" y="439"/>
                </a:lnTo>
                <a:lnTo>
                  <a:pt x="9585" y="432"/>
                </a:lnTo>
                <a:lnTo>
                  <a:pt x="9550" y="420"/>
                </a:lnTo>
                <a:lnTo>
                  <a:pt x="9520" y="412"/>
                </a:lnTo>
                <a:lnTo>
                  <a:pt x="9494" y="409"/>
                </a:lnTo>
                <a:lnTo>
                  <a:pt x="9471" y="404"/>
                </a:lnTo>
                <a:lnTo>
                  <a:pt x="9448" y="404"/>
                </a:lnTo>
                <a:lnTo>
                  <a:pt x="9428" y="395"/>
                </a:lnTo>
                <a:lnTo>
                  <a:pt x="9426" y="416"/>
                </a:lnTo>
                <a:lnTo>
                  <a:pt x="9384" y="419"/>
                </a:lnTo>
                <a:lnTo>
                  <a:pt x="9381" y="441"/>
                </a:lnTo>
                <a:cubicBezTo>
                  <a:pt x="9389" y="448"/>
                  <a:pt x="9400" y="452"/>
                  <a:pt x="9411" y="454"/>
                </a:cubicBezTo>
                <a:cubicBezTo>
                  <a:pt x="9422" y="456"/>
                  <a:pt x="9433" y="456"/>
                  <a:pt x="9443" y="457"/>
                </a:cubicBezTo>
                <a:cubicBezTo>
                  <a:pt x="9454" y="458"/>
                  <a:pt x="9464" y="461"/>
                  <a:pt x="9474" y="466"/>
                </a:cubicBezTo>
                <a:lnTo>
                  <a:pt x="9499" y="479"/>
                </a:lnTo>
                <a:lnTo>
                  <a:pt x="9541" y="487"/>
                </a:lnTo>
                <a:lnTo>
                  <a:pt x="9493" y="499"/>
                </a:lnTo>
                <a:lnTo>
                  <a:pt x="9472" y="497"/>
                </a:lnTo>
                <a:lnTo>
                  <a:pt x="9441" y="508"/>
                </a:lnTo>
                <a:lnTo>
                  <a:pt x="9424" y="534"/>
                </a:lnTo>
                <a:lnTo>
                  <a:pt x="9402" y="544"/>
                </a:lnTo>
                <a:lnTo>
                  <a:pt x="9370" y="554"/>
                </a:lnTo>
                <a:lnTo>
                  <a:pt x="9348" y="544"/>
                </a:lnTo>
                <a:lnTo>
                  <a:pt x="9321" y="542"/>
                </a:lnTo>
                <a:lnTo>
                  <a:pt x="9301" y="558"/>
                </a:lnTo>
                <a:lnTo>
                  <a:pt x="9275" y="563"/>
                </a:lnTo>
                <a:lnTo>
                  <a:pt x="9247" y="565"/>
                </a:lnTo>
                <a:lnTo>
                  <a:pt x="9227" y="575"/>
                </a:lnTo>
                <a:lnTo>
                  <a:pt x="9247" y="600"/>
                </a:lnTo>
                <a:lnTo>
                  <a:pt x="9251" y="626"/>
                </a:lnTo>
                <a:lnTo>
                  <a:pt x="9287" y="626"/>
                </a:lnTo>
                <a:cubicBezTo>
                  <a:pt x="9301" y="644"/>
                  <a:pt x="9308" y="647"/>
                  <a:pt x="9316" y="647"/>
                </a:cubicBezTo>
                <a:lnTo>
                  <a:pt x="9343" y="687"/>
                </a:lnTo>
                <a:lnTo>
                  <a:pt x="9367" y="715"/>
                </a:lnTo>
                <a:cubicBezTo>
                  <a:pt x="9348" y="719"/>
                  <a:pt x="9344" y="721"/>
                  <a:pt x="9343" y="724"/>
                </a:cubicBezTo>
                <a:lnTo>
                  <a:pt x="9357" y="754"/>
                </a:lnTo>
                <a:cubicBezTo>
                  <a:pt x="9346" y="763"/>
                  <a:pt x="9347" y="769"/>
                  <a:pt x="9350" y="775"/>
                </a:cubicBezTo>
                <a:lnTo>
                  <a:pt x="9365" y="799"/>
                </a:lnTo>
                <a:lnTo>
                  <a:pt x="9336" y="813"/>
                </a:lnTo>
                <a:lnTo>
                  <a:pt x="9303" y="796"/>
                </a:lnTo>
                <a:lnTo>
                  <a:pt x="9284" y="771"/>
                </a:lnTo>
                <a:lnTo>
                  <a:pt x="9247" y="758"/>
                </a:lnTo>
                <a:lnTo>
                  <a:pt x="9222" y="730"/>
                </a:lnTo>
                <a:lnTo>
                  <a:pt x="9202" y="715"/>
                </a:lnTo>
                <a:lnTo>
                  <a:pt x="9184" y="695"/>
                </a:lnTo>
                <a:lnTo>
                  <a:pt x="9160" y="675"/>
                </a:lnTo>
                <a:cubicBezTo>
                  <a:pt x="9145" y="658"/>
                  <a:pt x="9136" y="651"/>
                  <a:pt x="9135" y="642"/>
                </a:cubicBezTo>
                <a:lnTo>
                  <a:pt x="9150" y="618"/>
                </a:lnTo>
                <a:lnTo>
                  <a:pt x="9157" y="579"/>
                </a:lnTo>
                <a:lnTo>
                  <a:pt x="9180" y="547"/>
                </a:lnTo>
                <a:lnTo>
                  <a:pt x="9163" y="524"/>
                </a:lnTo>
                <a:lnTo>
                  <a:pt x="9146" y="492"/>
                </a:lnTo>
                <a:lnTo>
                  <a:pt x="9118" y="495"/>
                </a:lnTo>
                <a:lnTo>
                  <a:pt x="9109" y="529"/>
                </a:lnTo>
                <a:lnTo>
                  <a:pt x="9074" y="534"/>
                </a:lnTo>
                <a:lnTo>
                  <a:pt x="9058" y="512"/>
                </a:lnTo>
                <a:lnTo>
                  <a:pt x="9034" y="517"/>
                </a:lnTo>
                <a:lnTo>
                  <a:pt x="9001" y="507"/>
                </a:lnTo>
                <a:cubicBezTo>
                  <a:pt x="8993" y="506"/>
                  <a:pt x="8985" y="508"/>
                  <a:pt x="8979" y="512"/>
                </a:cubicBezTo>
                <a:cubicBezTo>
                  <a:pt x="8962" y="532"/>
                  <a:pt x="8958" y="539"/>
                  <a:pt x="8961" y="546"/>
                </a:cubicBezTo>
                <a:lnTo>
                  <a:pt x="8986" y="581"/>
                </a:lnTo>
                <a:lnTo>
                  <a:pt x="8965" y="583"/>
                </a:lnTo>
                <a:lnTo>
                  <a:pt x="8940" y="592"/>
                </a:lnTo>
                <a:lnTo>
                  <a:pt x="8918" y="591"/>
                </a:lnTo>
                <a:lnTo>
                  <a:pt x="8888" y="579"/>
                </a:lnTo>
                <a:lnTo>
                  <a:pt x="8868" y="568"/>
                </a:lnTo>
                <a:lnTo>
                  <a:pt x="8847" y="571"/>
                </a:lnTo>
                <a:lnTo>
                  <a:pt x="8806" y="581"/>
                </a:lnTo>
                <a:lnTo>
                  <a:pt x="8780" y="582"/>
                </a:lnTo>
                <a:lnTo>
                  <a:pt x="8759" y="581"/>
                </a:lnTo>
                <a:lnTo>
                  <a:pt x="8739" y="577"/>
                </a:lnTo>
                <a:lnTo>
                  <a:pt x="8696" y="580"/>
                </a:lnTo>
                <a:lnTo>
                  <a:pt x="8665" y="593"/>
                </a:lnTo>
                <a:lnTo>
                  <a:pt x="8645" y="605"/>
                </a:lnTo>
                <a:lnTo>
                  <a:pt x="8625" y="630"/>
                </a:lnTo>
                <a:lnTo>
                  <a:pt x="8614" y="683"/>
                </a:lnTo>
                <a:lnTo>
                  <a:pt x="8589" y="701"/>
                </a:lnTo>
                <a:lnTo>
                  <a:pt x="8624" y="713"/>
                </a:lnTo>
                <a:lnTo>
                  <a:pt x="8650" y="728"/>
                </a:lnTo>
                <a:lnTo>
                  <a:pt x="8679" y="731"/>
                </a:lnTo>
                <a:lnTo>
                  <a:pt x="8713" y="732"/>
                </a:lnTo>
                <a:lnTo>
                  <a:pt x="8748" y="723"/>
                </a:lnTo>
                <a:lnTo>
                  <a:pt x="8781" y="747"/>
                </a:lnTo>
                <a:lnTo>
                  <a:pt x="8802" y="753"/>
                </a:lnTo>
                <a:lnTo>
                  <a:pt x="8828" y="770"/>
                </a:lnTo>
                <a:lnTo>
                  <a:pt x="8844" y="797"/>
                </a:lnTo>
                <a:lnTo>
                  <a:pt x="8868" y="827"/>
                </a:lnTo>
                <a:lnTo>
                  <a:pt x="8893" y="834"/>
                </a:lnTo>
                <a:cubicBezTo>
                  <a:pt x="8892" y="841"/>
                  <a:pt x="8894" y="849"/>
                  <a:pt x="8898" y="856"/>
                </a:cubicBezTo>
                <a:cubicBezTo>
                  <a:pt x="8910" y="873"/>
                  <a:pt x="8913" y="878"/>
                  <a:pt x="8916" y="882"/>
                </a:cubicBezTo>
                <a:lnTo>
                  <a:pt x="8905" y="911"/>
                </a:lnTo>
                <a:lnTo>
                  <a:pt x="8917" y="944"/>
                </a:lnTo>
                <a:lnTo>
                  <a:pt x="8907" y="964"/>
                </a:lnTo>
                <a:lnTo>
                  <a:pt x="8893" y="993"/>
                </a:lnTo>
                <a:cubicBezTo>
                  <a:pt x="8882" y="1013"/>
                  <a:pt x="8880" y="1018"/>
                  <a:pt x="8877" y="1023"/>
                </a:cubicBezTo>
                <a:lnTo>
                  <a:pt x="8855" y="1053"/>
                </a:lnTo>
                <a:lnTo>
                  <a:pt x="8831" y="1054"/>
                </a:lnTo>
                <a:lnTo>
                  <a:pt x="8803" y="1042"/>
                </a:lnTo>
                <a:cubicBezTo>
                  <a:pt x="8784" y="1055"/>
                  <a:pt x="8782" y="1061"/>
                  <a:pt x="8779" y="1068"/>
                </a:cubicBezTo>
                <a:cubicBezTo>
                  <a:pt x="8766" y="1076"/>
                  <a:pt x="8759" y="1078"/>
                  <a:pt x="8754" y="1082"/>
                </a:cubicBezTo>
                <a:cubicBezTo>
                  <a:pt x="8747" y="1087"/>
                  <a:pt x="8744" y="1094"/>
                  <a:pt x="8747" y="1102"/>
                </a:cubicBezTo>
                <a:lnTo>
                  <a:pt x="8771" y="1116"/>
                </a:lnTo>
                <a:lnTo>
                  <a:pt x="8742" y="1138"/>
                </a:lnTo>
                <a:lnTo>
                  <a:pt x="8720" y="1147"/>
                </a:lnTo>
                <a:lnTo>
                  <a:pt x="8736" y="1168"/>
                </a:lnTo>
                <a:lnTo>
                  <a:pt x="8769" y="1188"/>
                </a:lnTo>
                <a:lnTo>
                  <a:pt x="8803" y="1205"/>
                </a:lnTo>
                <a:lnTo>
                  <a:pt x="8833" y="1222"/>
                </a:lnTo>
                <a:cubicBezTo>
                  <a:pt x="8853" y="1246"/>
                  <a:pt x="8857" y="1251"/>
                  <a:pt x="8860" y="1257"/>
                </a:cubicBezTo>
                <a:lnTo>
                  <a:pt x="8852" y="1282"/>
                </a:lnTo>
                <a:lnTo>
                  <a:pt x="8813" y="1297"/>
                </a:lnTo>
                <a:lnTo>
                  <a:pt x="8780" y="1304"/>
                </a:lnTo>
                <a:lnTo>
                  <a:pt x="8767" y="1276"/>
                </a:lnTo>
                <a:lnTo>
                  <a:pt x="8757" y="1250"/>
                </a:lnTo>
                <a:lnTo>
                  <a:pt x="8741" y="1225"/>
                </a:lnTo>
                <a:lnTo>
                  <a:pt x="8696" y="1198"/>
                </a:lnTo>
                <a:lnTo>
                  <a:pt x="8675" y="1199"/>
                </a:lnTo>
                <a:lnTo>
                  <a:pt x="8663" y="1175"/>
                </a:lnTo>
                <a:lnTo>
                  <a:pt x="8640" y="1149"/>
                </a:lnTo>
                <a:lnTo>
                  <a:pt x="8614" y="1140"/>
                </a:lnTo>
                <a:lnTo>
                  <a:pt x="8590" y="1145"/>
                </a:lnTo>
                <a:lnTo>
                  <a:pt x="8561" y="1164"/>
                </a:lnTo>
                <a:lnTo>
                  <a:pt x="8534" y="1148"/>
                </a:lnTo>
                <a:lnTo>
                  <a:pt x="8530" y="1119"/>
                </a:lnTo>
                <a:lnTo>
                  <a:pt x="8504" y="1105"/>
                </a:lnTo>
                <a:lnTo>
                  <a:pt x="8476" y="1126"/>
                </a:lnTo>
                <a:lnTo>
                  <a:pt x="8446" y="1159"/>
                </a:lnTo>
                <a:lnTo>
                  <a:pt x="8425" y="1158"/>
                </a:lnTo>
                <a:lnTo>
                  <a:pt x="8413" y="1191"/>
                </a:lnTo>
                <a:lnTo>
                  <a:pt x="8457" y="1203"/>
                </a:lnTo>
                <a:lnTo>
                  <a:pt x="8478" y="1207"/>
                </a:lnTo>
                <a:lnTo>
                  <a:pt x="8508" y="1225"/>
                </a:lnTo>
                <a:lnTo>
                  <a:pt x="8537" y="1205"/>
                </a:lnTo>
                <a:lnTo>
                  <a:pt x="8572" y="1214"/>
                </a:lnTo>
                <a:lnTo>
                  <a:pt x="8602" y="1226"/>
                </a:lnTo>
                <a:lnTo>
                  <a:pt x="8570" y="1243"/>
                </a:lnTo>
                <a:lnTo>
                  <a:pt x="8534" y="1261"/>
                </a:lnTo>
                <a:lnTo>
                  <a:pt x="8524" y="1296"/>
                </a:lnTo>
                <a:lnTo>
                  <a:pt x="8546" y="1309"/>
                </a:lnTo>
                <a:lnTo>
                  <a:pt x="8576" y="1330"/>
                </a:lnTo>
                <a:lnTo>
                  <a:pt x="8586" y="1355"/>
                </a:lnTo>
                <a:lnTo>
                  <a:pt x="8617" y="1379"/>
                </a:lnTo>
                <a:lnTo>
                  <a:pt x="8649" y="1389"/>
                </a:lnTo>
                <a:lnTo>
                  <a:pt x="8658" y="1416"/>
                </a:lnTo>
                <a:lnTo>
                  <a:pt x="8651" y="1440"/>
                </a:lnTo>
                <a:lnTo>
                  <a:pt x="8673" y="1437"/>
                </a:lnTo>
                <a:lnTo>
                  <a:pt x="8681" y="1472"/>
                </a:lnTo>
                <a:cubicBezTo>
                  <a:pt x="8674" y="1492"/>
                  <a:pt x="8672" y="1499"/>
                  <a:pt x="8670" y="1505"/>
                </a:cubicBezTo>
                <a:lnTo>
                  <a:pt x="8653" y="1536"/>
                </a:lnTo>
                <a:lnTo>
                  <a:pt x="8647" y="1557"/>
                </a:lnTo>
                <a:lnTo>
                  <a:pt x="8640" y="1592"/>
                </a:lnTo>
                <a:lnTo>
                  <a:pt x="8613" y="1616"/>
                </a:lnTo>
                <a:lnTo>
                  <a:pt x="8579" y="1644"/>
                </a:lnTo>
                <a:lnTo>
                  <a:pt x="8546" y="1656"/>
                </a:lnTo>
                <a:lnTo>
                  <a:pt x="8522" y="1657"/>
                </a:lnTo>
                <a:cubicBezTo>
                  <a:pt x="8503" y="1669"/>
                  <a:pt x="8494" y="1670"/>
                  <a:pt x="8485" y="1671"/>
                </a:cubicBezTo>
                <a:cubicBezTo>
                  <a:pt x="8479" y="1671"/>
                  <a:pt x="8472" y="1672"/>
                  <a:pt x="8465" y="1673"/>
                </a:cubicBezTo>
                <a:lnTo>
                  <a:pt x="8436" y="1674"/>
                </a:lnTo>
                <a:lnTo>
                  <a:pt x="8413" y="1680"/>
                </a:lnTo>
                <a:lnTo>
                  <a:pt x="8390" y="1693"/>
                </a:lnTo>
                <a:lnTo>
                  <a:pt x="8373" y="1722"/>
                </a:lnTo>
                <a:lnTo>
                  <a:pt x="8350" y="1713"/>
                </a:lnTo>
                <a:lnTo>
                  <a:pt x="8337" y="1693"/>
                </a:lnTo>
                <a:lnTo>
                  <a:pt x="8310" y="1681"/>
                </a:lnTo>
                <a:lnTo>
                  <a:pt x="8277" y="1688"/>
                </a:lnTo>
                <a:lnTo>
                  <a:pt x="8251" y="1692"/>
                </a:lnTo>
                <a:lnTo>
                  <a:pt x="8221" y="1717"/>
                </a:lnTo>
                <a:lnTo>
                  <a:pt x="8221" y="1737"/>
                </a:lnTo>
                <a:lnTo>
                  <a:pt x="8225" y="1760"/>
                </a:lnTo>
                <a:lnTo>
                  <a:pt x="8233" y="1783"/>
                </a:lnTo>
                <a:lnTo>
                  <a:pt x="8273" y="1819"/>
                </a:lnTo>
                <a:lnTo>
                  <a:pt x="8309" y="1837"/>
                </a:lnTo>
                <a:lnTo>
                  <a:pt x="8338" y="1869"/>
                </a:lnTo>
                <a:lnTo>
                  <a:pt x="8341" y="1890"/>
                </a:lnTo>
                <a:lnTo>
                  <a:pt x="8357" y="1913"/>
                </a:lnTo>
                <a:lnTo>
                  <a:pt x="8368" y="1939"/>
                </a:lnTo>
                <a:cubicBezTo>
                  <a:pt x="8372" y="1963"/>
                  <a:pt x="8372" y="1970"/>
                  <a:pt x="8370" y="1977"/>
                </a:cubicBezTo>
                <a:lnTo>
                  <a:pt x="8367" y="2002"/>
                </a:lnTo>
                <a:lnTo>
                  <a:pt x="8339" y="2014"/>
                </a:lnTo>
                <a:lnTo>
                  <a:pt x="8294" y="2030"/>
                </a:lnTo>
                <a:lnTo>
                  <a:pt x="8279" y="2060"/>
                </a:lnTo>
                <a:lnTo>
                  <a:pt x="8253" y="2076"/>
                </a:lnTo>
                <a:lnTo>
                  <a:pt x="8237" y="2048"/>
                </a:lnTo>
                <a:lnTo>
                  <a:pt x="8240" y="2027"/>
                </a:lnTo>
                <a:lnTo>
                  <a:pt x="8215" y="2022"/>
                </a:lnTo>
                <a:lnTo>
                  <a:pt x="8193" y="2029"/>
                </a:lnTo>
                <a:lnTo>
                  <a:pt x="8164" y="2000"/>
                </a:lnTo>
                <a:lnTo>
                  <a:pt x="8148" y="1977"/>
                </a:lnTo>
                <a:lnTo>
                  <a:pt x="8120" y="1965"/>
                </a:lnTo>
                <a:lnTo>
                  <a:pt x="8087" y="1948"/>
                </a:lnTo>
                <a:lnTo>
                  <a:pt x="8052" y="1930"/>
                </a:lnTo>
                <a:lnTo>
                  <a:pt x="8045" y="1963"/>
                </a:lnTo>
                <a:lnTo>
                  <a:pt x="8045" y="1990"/>
                </a:lnTo>
                <a:cubicBezTo>
                  <a:pt x="8037" y="2012"/>
                  <a:pt x="8035" y="2019"/>
                  <a:pt x="8034" y="2027"/>
                </a:cubicBezTo>
                <a:lnTo>
                  <a:pt x="8038" y="2055"/>
                </a:lnTo>
                <a:lnTo>
                  <a:pt x="8066" y="2075"/>
                </a:lnTo>
                <a:lnTo>
                  <a:pt x="8072" y="2101"/>
                </a:lnTo>
                <a:cubicBezTo>
                  <a:pt x="8077" y="2123"/>
                  <a:pt x="8086" y="2128"/>
                  <a:pt x="8097" y="2128"/>
                </a:cubicBezTo>
                <a:lnTo>
                  <a:pt x="8133" y="2152"/>
                </a:lnTo>
                <a:lnTo>
                  <a:pt x="8156" y="2162"/>
                </a:lnTo>
                <a:cubicBezTo>
                  <a:pt x="8173" y="2181"/>
                  <a:pt x="8177" y="2186"/>
                  <a:pt x="8180" y="2191"/>
                </a:cubicBezTo>
                <a:lnTo>
                  <a:pt x="8196" y="2223"/>
                </a:lnTo>
                <a:lnTo>
                  <a:pt x="8210" y="2260"/>
                </a:lnTo>
                <a:lnTo>
                  <a:pt x="8215" y="2284"/>
                </a:lnTo>
                <a:lnTo>
                  <a:pt x="8186" y="2286"/>
                </a:lnTo>
                <a:lnTo>
                  <a:pt x="8156" y="2271"/>
                </a:lnTo>
                <a:lnTo>
                  <a:pt x="8128" y="2257"/>
                </a:lnTo>
                <a:lnTo>
                  <a:pt x="8111" y="2230"/>
                </a:lnTo>
                <a:lnTo>
                  <a:pt x="8094" y="2192"/>
                </a:lnTo>
                <a:lnTo>
                  <a:pt x="8085" y="2163"/>
                </a:lnTo>
                <a:lnTo>
                  <a:pt x="8074" y="2134"/>
                </a:lnTo>
                <a:lnTo>
                  <a:pt x="8038" y="2108"/>
                </a:lnTo>
                <a:cubicBezTo>
                  <a:pt x="8025" y="2093"/>
                  <a:pt x="8020" y="2091"/>
                  <a:pt x="8014" y="2091"/>
                </a:cubicBezTo>
                <a:lnTo>
                  <a:pt x="8000" y="2070"/>
                </a:lnTo>
                <a:lnTo>
                  <a:pt x="8009" y="2043"/>
                </a:lnTo>
                <a:lnTo>
                  <a:pt x="8006" y="2022"/>
                </a:lnTo>
                <a:lnTo>
                  <a:pt x="8014" y="1972"/>
                </a:lnTo>
                <a:lnTo>
                  <a:pt x="8003" y="1935"/>
                </a:lnTo>
                <a:lnTo>
                  <a:pt x="7980" y="1903"/>
                </a:lnTo>
                <a:lnTo>
                  <a:pt x="7968" y="1865"/>
                </a:lnTo>
                <a:lnTo>
                  <a:pt x="7954" y="1845"/>
                </a:lnTo>
                <a:lnTo>
                  <a:pt x="7939" y="1823"/>
                </a:lnTo>
                <a:lnTo>
                  <a:pt x="7919" y="1831"/>
                </a:lnTo>
                <a:lnTo>
                  <a:pt x="7896" y="1859"/>
                </a:lnTo>
                <a:cubicBezTo>
                  <a:pt x="7871" y="1856"/>
                  <a:pt x="7866" y="1853"/>
                  <a:pt x="7861" y="1850"/>
                </a:cubicBezTo>
                <a:lnTo>
                  <a:pt x="7848" y="1828"/>
                </a:lnTo>
                <a:cubicBezTo>
                  <a:pt x="7863" y="1807"/>
                  <a:pt x="7859" y="1802"/>
                  <a:pt x="7856" y="1798"/>
                </a:cubicBezTo>
                <a:cubicBezTo>
                  <a:pt x="7848" y="1788"/>
                  <a:pt x="7841" y="1778"/>
                  <a:pt x="7835" y="1768"/>
                </a:cubicBezTo>
                <a:cubicBezTo>
                  <a:pt x="7830" y="1761"/>
                  <a:pt x="7826" y="1754"/>
                  <a:pt x="7822" y="1746"/>
                </a:cubicBezTo>
                <a:lnTo>
                  <a:pt x="7792" y="1730"/>
                </a:lnTo>
                <a:cubicBezTo>
                  <a:pt x="7774" y="1725"/>
                  <a:pt x="7766" y="1724"/>
                  <a:pt x="7759" y="1722"/>
                </a:cubicBezTo>
                <a:lnTo>
                  <a:pt x="7745" y="1702"/>
                </a:lnTo>
                <a:cubicBezTo>
                  <a:pt x="7735" y="1677"/>
                  <a:pt x="7732" y="1672"/>
                  <a:pt x="7728" y="1668"/>
                </a:cubicBezTo>
                <a:lnTo>
                  <a:pt x="7702" y="1656"/>
                </a:lnTo>
                <a:cubicBezTo>
                  <a:pt x="7680" y="1659"/>
                  <a:pt x="7675" y="1662"/>
                  <a:pt x="7674" y="1667"/>
                </a:cubicBezTo>
                <a:lnTo>
                  <a:pt x="7645" y="1673"/>
                </a:lnTo>
                <a:lnTo>
                  <a:pt x="7623" y="1673"/>
                </a:lnTo>
                <a:lnTo>
                  <a:pt x="7596" y="1679"/>
                </a:lnTo>
                <a:lnTo>
                  <a:pt x="7569" y="1692"/>
                </a:lnTo>
                <a:lnTo>
                  <a:pt x="7572" y="1716"/>
                </a:lnTo>
                <a:lnTo>
                  <a:pt x="7539" y="1736"/>
                </a:lnTo>
                <a:cubicBezTo>
                  <a:pt x="7528" y="1737"/>
                  <a:pt x="7517" y="1742"/>
                  <a:pt x="7510" y="1749"/>
                </a:cubicBezTo>
                <a:lnTo>
                  <a:pt x="7491" y="1782"/>
                </a:lnTo>
                <a:lnTo>
                  <a:pt x="7451" y="1793"/>
                </a:lnTo>
                <a:lnTo>
                  <a:pt x="7442" y="1823"/>
                </a:lnTo>
                <a:lnTo>
                  <a:pt x="7421" y="1835"/>
                </a:lnTo>
                <a:lnTo>
                  <a:pt x="7396" y="1850"/>
                </a:lnTo>
                <a:lnTo>
                  <a:pt x="7371" y="1863"/>
                </a:lnTo>
                <a:lnTo>
                  <a:pt x="7355" y="1898"/>
                </a:lnTo>
                <a:lnTo>
                  <a:pt x="7367" y="1932"/>
                </a:lnTo>
                <a:cubicBezTo>
                  <a:pt x="7359" y="1955"/>
                  <a:pt x="7358" y="1959"/>
                  <a:pt x="7357" y="1963"/>
                </a:cubicBezTo>
                <a:cubicBezTo>
                  <a:pt x="7354" y="1982"/>
                  <a:pt x="7353" y="1991"/>
                  <a:pt x="7353" y="1999"/>
                </a:cubicBezTo>
                <a:cubicBezTo>
                  <a:pt x="7348" y="2023"/>
                  <a:pt x="7345" y="2028"/>
                  <a:pt x="7342" y="2032"/>
                </a:cubicBezTo>
                <a:cubicBezTo>
                  <a:pt x="7331" y="2048"/>
                  <a:pt x="7327" y="2052"/>
                  <a:pt x="7323" y="2056"/>
                </a:cubicBezTo>
                <a:cubicBezTo>
                  <a:pt x="7305" y="2071"/>
                  <a:pt x="7303" y="2075"/>
                  <a:pt x="7302" y="2078"/>
                </a:cubicBezTo>
                <a:lnTo>
                  <a:pt x="7279" y="2081"/>
                </a:lnTo>
                <a:lnTo>
                  <a:pt x="7253" y="2070"/>
                </a:lnTo>
                <a:lnTo>
                  <a:pt x="7233" y="2034"/>
                </a:lnTo>
                <a:lnTo>
                  <a:pt x="7225" y="2012"/>
                </a:lnTo>
                <a:lnTo>
                  <a:pt x="7208" y="1980"/>
                </a:lnTo>
                <a:lnTo>
                  <a:pt x="7194" y="1957"/>
                </a:lnTo>
                <a:lnTo>
                  <a:pt x="7181" y="1930"/>
                </a:lnTo>
                <a:lnTo>
                  <a:pt x="7162" y="1903"/>
                </a:lnTo>
                <a:lnTo>
                  <a:pt x="7144" y="1875"/>
                </a:lnTo>
                <a:lnTo>
                  <a:pt x="7136" y="1846"/>
                </a:lnTo>
                <a:lnTo>
                  <a:pt x="7106" y="1820"/>
                </a:lnTo>
                <a:lnTo>
                  <a:pt x="7099" y="1776"/>
                </a:lnTo>
                <a:lnTo>
                  <a:pt x="7084" y="1750"/>
                </a:lnTo>
                <a:lnTo>
                  <a:pt x="7082" y="1725"/>
                </a:lnTo>
                <a:lnTo>
                  <a:pt x="7088" y="1701"/>
                </a:lnTo>
                <a:lnTo>
                  <a:pt x="7082" y="1673"/>
                </a:lnTo>
                <a:cubicBezTo>
                  <a:pt x="7060" y="1672"/>
                  <a:pt x="7057" y="1673"/>
                  <a:pt x="7055" y="1675"/>
                </a:cubicBezTo>
                <a:lnTo>
                  <a:pt x="7049" y="1696"/>
                </a:lnTo>
                <a:lnTo>
                  <a:pt x="7015" y="1712"/>
                </a:lnTo>
                <a:lnTo>
                  <a:pt x="6982" y="1700"/>
                </a:lnTo>
                <a:lnTo>
                  <a:pt x="6960" y="1680"/>
                </a:lnTo>
                <a:lnTo>
                  <a:pt x="6980" y="1670"/>
                </a:lnTo>
                <a:lnTo>
                  <a:pt x="6993" y="1647"/>
                </a:lnTo>
                <a:lnTo>
                  <a:pt x="6973" y="1653"/>
                </a:lnTo>
                <a:lnTo>
                  <a:pt x="6942" y="1644"/>
                </a:lnTo>
                <a:lnTo>
                  <a:pt x="6920" y="1622"/>
                </a:lnTo>
                <a:lnTo>
                  <a:pt x="6892" y="1616"/>
                </a:lnTo>
                <a:lnTo>
                  <a:pt x="6879" y="1591"/>
                </a:lnTo>
                <a:lnTo>
                  <a:pt x="6853" y="1580"/>
                </a:lnTo>
                <a:lnTo>
                  <a:pt x="6826" y="1570"/>
                </a:lnTo>
                <a:lnTo>
                  <a:pt x="6789" y="1586"/>
                </a:lnTo>
                <a:lnTo>
                  <a:pt x="6759" y="1587"/>
                </a:lnTo>
                <a:lnTo>
                  <a:pt x="6736" y="1579"/>
                </a:lnTo>
                <a:lnTo>
                  <a:pt x="6700" y="1579"/>
                </a:lnTo>
                <a:lnTo>
                  <a:pt x="6678" y="1585"/>
                </a:lnTo>
                <a:cubicBezTo>
                  <a:pt x="6653" y="1583"/>
                  <a:pt x="6647" y="1581"/>
                  <a:pt x="6640" y="1580"/>
                </a:cubicBezTo>
                <a:cubicBezTo>
                  <a:pt x="6634" y="1578"/>
                  <a:pt x="6626" y="1577"/>
                  <a:pt x="6619" y="1577"/>
                </a:cubicBezTo>
                <a:lnTo>
                  <a:pt x="6589" y="1578"/>
                </a:lnTo>
                <a:lnTo>
                  <a:pt x="6560" y="1573"/>
                </a:lnTo>
                <a:lnTo>
                  <a:pt x="6544" y="1553"/>
                </a:lnTo>
                <a:lnTo>
                  <a:pt x="6508" y="1524"/>
                </a:lnTo>
                <a:lnTo>
                  <a:pt x="6475" y="1533"/>
                </a:lnTo>
                <a:lnTo>
                  <a:pt x="6444" y="1539"/>
                </a:lnTo>
                <a:lnTo>
                  <a:pt x="6423" y="1532"/>
                </a:lnTo>
                <a:lnTo>
                  <a:pt x="6384" y="1519"/>
                </a:lnTo>
                <a:lnTo>
                  <a:pt x="6358" y="1508"/>
                </a:lnTo>
                <a:lnTo>
                  <a:pt x="6329" y="1499"/>
                </a:lnTo>
                <a:cubicBezTo>
                  <a:pt x="6324" y="1483"/>
                  <a:pt x="6324" y="1478"/>
                  <a:pt x="6323" y="1473"/>
                </a:cubicBezTo>
                <a:lnTo>
                  <a:pt x="6301" y="1445"/>
                </a:lnTo>
                <a:lnTo>
                  <a:pt x="6278" y="1430"/>
                </a:lnTo>
                <a:lnTo>
                  <a:pt x="6250" y="1422"/>
                </a:lnTo>
                <a:lnTo>
                  <a:pt x="6227" y="1430"/>
                </a:lnTo>
                <a:lnTo>
                  <a:pt x="6213" y="1455"/>
                </a:lnTo>
                <a:lnTo>
                  <a:pt x="6237" y="1487"/>
                </a:lnTo>
                <a:lnTo>
                  <a:pt x="6257" y="1508"/>
                </a:lnTo>
                <a:lnTo>
                  <a:pt x="6276" y="1531"/>
                </a:lnTo>
                <a:lnTo>
                  <a:pt x="6280" y="1553"/>
                </a:lnTo>
                <a:cubicBezTo>
                  <a:pt x="6293" y="1576"/>
                  <a:pt x="6294" y="1580"/>
                  <a:pt x="6296" y="1583"/>
                </a:cubicBezTo>
                <a:lnTo>
                  <a:pt x="6320" y="1580"/>
                </a:lnTo>
                <a:lnTo>
                  <a:pt x="6356" y="1578"/>
                </a:lnTo>
                <a:lnTo>
                  <a:pt x="6343" y="1598"/>
                </a:lnTo>
                <a:lnTo>
                  <a:pt x="6365" y="1611"/>
                </a:lnTo>
                <a:lnTo>
                  <a:pt x="6406" y="1616"/>
                </a:lnTo>
                <a:lnTo>
                  <a:pt x="6435" y="1611"/>
                </a:lnTo>
                <a:lnTo>
                  <a:pt x="6474" y="1580"/>
                </a:lnTo>
                <a:lnTo>
                  <a:pt x="6497" y="1554"/>
                </a:lnTo>
                <a:lnTo>
                  <a:pt x="6519" y="1568"/>
                </a:lnTo>
                <a:lnTo>
                  <a:pt x="6509" y="1594"/>
                </a:lnTo>
                <a:lnTo>
                  <a:pt x="6547" y="1617"/>
                </a:lnTo>
                <a:lnTo>
                  <a:pt x="6570" y="1625"/>
                </a:lnTo>
                <a:lnTo>
                  <a:pt x="6594" y="1647"/>
                </a:lnTo>
                <a:lnTo>
                  <a:pt x="6631" y="1671"/>
                </a:lnTo>
                <a:lnTo>
                  <a:pt x="6612" y="1694"/>
                </a:lnTo>
                <a:cubicBezTo>
                  <a:pt x="6587" y="1711"/>
                  <a:pt x="6581" y="1715"/>
                  <a:pt x="6575" y="1720"/>
                </a:cubicBezTo>
                <a:cubicBezTo>
                  <a:pt x="6565" y="1742"/>
                  <a:pt x="6562" y="1748"/>
                  <a:pt x="6559" y="1753"/>
                </a:cubicBezTo>
                <a:lnTo>
                  <a:pt x="6529" y="1779"/>
                </a:lnTo>
                <a:lnTo>
                  <a:pt x="6501" y="1809"/>
                </a:lnTo>
                <a:cubicBezTo>
                  <a:pt x="6495" y="1814"/>
                  <a:pt x="6488" y="1817"/>
                  <a:pt x="6480" y="1820"/>
                </a:cubicBezTo>
                <a:cubicBezTo>
                  <a:pt x="6454" y="1824"/>
                  <a:pt x="6446" y="1825"/>
                  <a:pt x="6438" y="1827"/>
                </a:cubicBezTo>
                <a:cubicBezTo>
                  <a:pt x="6431" y="1829"/>
                  <a:pt x="6423" y="1832"/>
                  <a:pt x="6417" y="1835"/>
                </a:cubicBezTo>
                <a:lnTo>
                  <a:pt x="6393" y="1859"/>
                </a:lnTo>
                <a:lnTo>
                  <a:pt x="6358" y="1879"/>
                </a:lnTo>
                <a:lnTo>
                  <a:pt x="6336" y="1893"/>
                </a:lnTo>
                <a:lnTo>
                  <a:pt x="6311" y="1898"/>
                </a:lnTo>
                <a:cubicBezTo>
                  <a:pt x="6298" y="1901"/>
                  <a:pt x="6286" y="1905"/>
                  <a:pt x="6275" y="1910"/>
                </a:cubicBezTo>
                <a:lnTo>
                  <a:pt x="6244" y="1924"/>
                </a:lnTo>
                <a:lnTo>
                  <a:pt x="6218" y="1935"/>
                </a:lnTo>
                <a:lnTo>
                  <a:pt x="6181" y="1948"/>
                </a:lnTo>
                <a:lnTo>
                  <a:pt x="6146" y="1953"/>
                </a:lnTo>
                <a:lnTo>
                  <a:pt x="6115" y="1952"/>
                </a:lnTo>
                <a:lnTo>
                  <a:pt x="6093" y="1925"/>
                </a:lnTo>
                <a:lnTo>
                  <a:pt x="6080" y="1902"/>
                </a:lnTo>
                <a:lnTo>
                  <a:pt x="6063" y="1875"/>
                </a:lnTo>
                <a:lnTo>
                  <a:pt x="6073" y="1842"/>
                </a:lnTo>
                <a:lnTo>
                  <a:pt x="6053" y="1817"/>
                </a:lnTo>
                <a:lnTo>
                  <a:pt x="6029" y="1805"/>
                </a:lnTo>
                <a:lnTo>
                  <a:pt x="6019" y="1771"/>
                </a:lnTo>
                <a:lnTo>
                  <a:pt x="5988" y="1750"/>
                </a:lnTo>
                <a:lnTo>
                  <a:pt x="5966" y="1745"/>
                </a:lnTo>
                <a:lnTo>
                  <a:pt x="5952" y="1720"/>
                </a:lnTo>
                <a:lnTo>
                  <a:pt x="5940" y="1696"/>
                </a:lnTo>
                <a:lnTo>
                  <a:pt x="5931" y="1666"/>
                </a:lnTo>
                <a:cubicBezTo>
                  <a:pt x="5937" y="1660"/>
                  <a:pt x="5938" y="1652"/>
                  <a:pt x="5935" y="1645"/>
                </a:cubicBezTo>
                <a:cubicBezTo>
                  <a:pt x="5932" y="1638"/>
                  <a:pt x="5924" y="1632"/>
                  <a:pt x="5915" y="1630"/>
                </a:cubicBezTo>
                <a:lnTo>
                  <a:pt x="5893" y="1618"/>
                </a:lnTo>
                <a:lnTo>
                  <a:pt x="5873" y="1586"/>
                </a:lnTo>
                <a:lnTo>
                  <a:pt x="5841" y="1567"/>
                </a:lnTo>
                <a:lnTo>
                  <a:pt x="5822" y="1541"/>
                </a:lnTo>
                <a:lnTo>
                  <a:pt x="5799" y="1513"/>
                </a:lnTo>
                <a:lnTo>
                  <a:pt x="5791" y="1484"/>
                </a:lnTo>
                <a:lnTo>
                  <a:pt x="5775" y="1462"/>
                </a:lnTo>
                <a:lnTo>
                  <a:pt x="5764" y="1495"/>
                </a:lnTo>
                <a:lnTo>
                  <a:pt x="5741" y="1486"/>
                </a:lnTo>
                <a:lnTo>
                  <a:pt x="5727" y="1463"/>
                </a:lnTo>
                <a:lnTo>
                  <a:pt x="5696" y="1443"/>
                </a:lnTo>
                <a:lnTo>
                  <a:pt x="5687" y="1463"/>
                </a:lnTo>
                <a:lnTo>
                  <a:pt x="5705" y="1486"/>
                </a:lnTo>
                <a:lnTo>
                  <a:pt x="5723" y="1508"/>
                </a:lnTo>
                <a:lnTo>
                  <a:pt x="5752" y="1544"/>
                </a:lnTo>
                <a:cubicBezTo>
                  <a:pt x="5771" y="1564"/>
                  <a:pt x="5776" y="1571"/>
                  <a:pt x="5778" y="1578"/>
                </a:cubicBezTo>
                <a:lnTo>
                  <a:pt x="5787" y="1604"/>
                </a:lnTo>
                <a:cubicBezTo>
                  <a:pt x="5798" y="1627"/>
                  <a:pt x="5799" y="1633"/>
                  <a:pt x="5799" y="1639"/>
                </a:cubicBezTo>
                <a:lnTo>
                  <a:pt x="5832" y="1664"/>
                </a:lnTo>
                <a:lnTo>
                  <a:pt x="5850" y="1691"/>
                </a:lnTo>
                <a:cubicBezTo>
                  <a:pt x="5864" y="1713"/>
                  <a:pt x="5864" y="1720"/>
                  <a:pt x="5862" y="1727"/>
                </a:cubicBezTo>
                <a:lnTo>
                  <a:pt x="5866" y="1753"/>
                </a:lnTo>
                <a:lnTo>
                  <a:pt x="5901" y="1786"/>
                </a:lnTo>
                <a:lnTo>
                  <a:pt x="5915" y="1809"/>
                </a:lnTo>
                <a:lnTo>
                  <a:pt x="5936" y="1836"/>
                </a:lnTo>
                <a:lnTo>
                  <a:pt x="5952" y="1864"/>
                </a:lnTo>
                <a:lnTo>
                  <a:pt x="5982" y="1877"/>
                </a:lnTo>
                <a:cubicBezTo>
                  <a:pt x="6001" y="1899"/>
                  <a:pt x="6006" y="1905"/>
                  <a:pt x="6014" y="1907"/>
                </a:cubicBezTo>
                <a:lnTo>
                  <a:pt x="6035" y="1925"/>
                </a:lnTo>
                <a:lnTo>
                  <a:pt x="6060" y="1952"/>
                </a:lnTo>
                <a:lnTo>
                  <a:pt x="6082" y="1969"/>
                </a:lnTo>
                <a:lnTo>
                  <a:pt x="6092" y="1991"/>
                </a:lnTo>
                <a:lnTo>
                  <a:pt x="6097" y="2011"/>
                </a:lnTo>
                <a:cubicBezTo>
                  <a:pt x="6119" y="2019"/>
                  <a:pt x="6124" y="2021"/>
                  <a:pt x="6129" y="2023"/>
                </a:cubicBezTo>
                <a:lnTo>
                  <a:pt x="6154" y="2029"/>
                </a:lnTo>
                <a:lnTo>
                  <a:pt x="6183" y="2023"/>
                </a:lnTo>
                <a:lnTo>
                  <a:pt x="6209" y="2019"/>
                </a:lnTo>
                <a:lnTo>
                  <a:pt x="6236" y="2016"/>
                </a:lnTo>
                <a:lnTo>
                  <a:pt x="6262" y="2010"/>
                </a:lnTo>
                <a:lnTo>
                  <a:pt x="6288" y="2002"/>
                </a:lnTo>
                <a:lnTo>
                  <a:pt x="6321" y="1996"/>
                </a:lnTo>
                <a:lnTo>
                  <a:pt x="6351" y="1985"/>
                </a:lnTo>
                <a:lnTo>
                  <a:pt x="6359" y="2018"/>
                </a:lnTo>
                <a:lnTo>
                  <a:pt x="6353" y="2045"/>
                </a:lnTo>
                <a:lnTo>
                  <a:pt x="6338" y="2070"/>
                </a:lnTo>
                <a:lnTo>
                  <a:pt x="6323" y="2094"/>
                </a:lnTo>
                <a:lnTo>
                  <a:pt x="6305" y="2127"/>
                </a:lnTo>
                <a:lnTo>
                  <a:pt x="6277" y="2159"/>
                </a:lnTo>
                <a:lnTo>
                  <a:pt x="6257" y="2188"/>
                </a:lnTo>
                <a:lnTo>
                  <a:pt x="6243" y="2215"/>
                </a:lnTo>
                <a:cubicBezTo>
                  <a:pt x="6230" y="2234"/>
                  <a:pt x="6227" y="2236"/>
                  <a:pt x="6224" y="2239"/>
                </a:cubicBezTo>
                <a:lnTo>
                  <a:pt x="6200" y="2248"/>
                </a:lnTo>
                <a:lnTo>
                  <a:pt x="6168" y="2278"/>
                </a:lnTo>
                <a:cubicBezTo>
                  <a:pt x="6160" y="2282"/>
                  <a:pt x="6152" y="2286"/>
                  <a:pt x="6144" y="2290"/>
                </a:cubicBezTo>
                <a:lnTo>
                  <a:pt x="6118" y="2303"/>
                </a:lnTo>
                <a:lnTo>
                  <a:pt x="6094" y="2329"/>
                </a:lnTo>
                <a:lnTo>
                  <a:pt x="6069" y="2349"/>
                </a:lnTo>
                <a:lnTo>
                  <a:pt x="6043" y="2383"/>
                </a:lnTo>
                <a:lnTo>
                  <a:pt x="6019" y="2400"/>
                </a:lnTo>
                <a:lnTo>
                  <a:pt x="5995" y="2415"/>
                </a:lnTo>
                <a:lnTo>
                  <a:pt x="5969" y="2442"/>
                </a:lnTo>
                <a:lnTo>
                  <a:pt x="5952" y="2466"/>
                </a:lnTo>
                <a:lnTo>
                  <a:pt x="5945" y="2493"/>
                </a:lnTo>
                <a:lnTo>
                  <a:pt x="5940" y="2514"/>
                </a:lnTo>
                <a:lnTo>
                  <a:pt x="5939" y="2537"/>
                </a:lnTo>
                <a:lnTo>
                  <a:pt x="5940" y="2570"/>
                </a:lnTo>
                <a:lnTo>
                  <a:pt x="5966" y="2623"/>
                </a:lnTo>
                <a:lnTo>
                  <a:pt x="5990" y="2650"/>
                </a:lnTo>
                <a:cubicBezTo>
                  <a:pt x="5996" y="2679"/>
                  <a:pt x="5993" y="2688"/>
                  <a:pt x="5990" y="2697"/>
                </a:cubicBezTo>
                <a:lnTo>
                  <a:pt x="5997" y="2733"/>
                </a:lnTo>
                <a:lnTo>
                  <a:pt x="6004" y="2755"/>
                </a:lnTo>
                <a:lnTo>
                  <a:pt x="5988" y="2782"/>
                </a:lnTo>
                <a:cubicBezTo>
                  <a:pt x="5980" y="2806"/>
                  <a:pt x="5975" y="2810"/>
                  <a:pt x="5969" y="2813"/>
                </a:cubicBezTo>
                <a:lnTo>
                  <a:pt x="5948" y="2827"/>
                </a:lnTo>
                <a:lnTo>
                  <a:pt x="5913" y="2844"/>
                </a:lnTo>
                <a:lnTo>
                  <a:pt x="5880" y="2856"/>
                </a:lnTo>
                <a:lnTo>
                  <a:pt x="5858" y="2870"/>
                </a:lnTo>
                <a:lnTo>
                  <a:pt x="5837" y="2895"/>
                </a:lnTo>
                <a:lnTo>
                  <a:pt x="5812" y="2913"/>
                </a:lnTo>
                <a:lnTo>
                  <a:pt x="5788" y="2933"/>
                </a:lnTo>
                <a:lnTo>
                  <a:pt x="5776" y="2959"/>
                </a:lnTo>
                <a:lnTo>
                  <a:pt x="5784" y="2981"/>
                </a:lnTo>
                <a:lnTo>
                  <a:pt x="5808" y="3008"/>
                </a:lnTo>
                <a:lnTo>
                  <a:pt x="5807" y="3029"/>
                </a:lnTo>
                <a:lnTo>
                  <a:pt x="5797" y="3055"/>
                </a:lnTo>
                <a:lnTo>
                  <a:pt x="5760" y="3084"/>
                </a:lnTo>
                <a:lnTo>
                  <a:pt x="5724" y="3094"/>
                </a:lnTo>
                <a:lnTo>
                  <a:pt x="5703" y="3113"/>
                </a:lnTo>
                <a:lnTo>
                  <a:pt x="5698" y="3138"/>
                </a:lnTo>
                <a:lnTo>
                  <a:pt x="5705" y="3161"/>
                </a:lnTo>
                <a:lnTo>
                  <a:pt x="5679" y="3192"/>
                </a:lnTo>
                <a:lnTo>
                  <a:pt x="5655" y="3213"/>
                </a:lnTo>
                <a:lnTo>
                  <a:pt x="5638" y="3239"/>
                </a:lnTo>
                <a:lnTo>
                  <a:pt x="5616" y="3253"/>
                </a:lnTo>
                <a:cubicBezTo>
                  <a:pt x="5604" y="3251"/>
                  <a:pt x="5592" y="3257"/>
                  <a:pt x="5588" y="3266"/>
                </a:cubicBezTo>
                <a:lnTo>
                  <a:pt x="5584" y="3286"/>
                </a:lnTo>
                <a:lnTo>
                  <a:pt x="5563" y="3297"/>
                </a:lnTo>
                <a:lnTo>
                  <a:pt x="5532" y="3324"/>
                </a:lnTo>
                <a:lnTo>
                  <a:pt x="5491" y="3342"/>
                </a:lnTo>
                <a:lnTo>
                  <a:pt x="5470" y="3350"/>
                </a:lnTo>
                <a:lnTo>
                  <a:pt x="5449" y="3360"/>
                </a:lnTo>
                <a:lnTo>
                  <a:pt x="5418" y="3362"/>
                </a:lnTo>
                <a:lnTo>
                  <a:pt x="5392" y="3355"/>
                </a:lnTo>
                <a:lnTo>
                  <a:pt x="5359" y="3351"/>
                </a:lnTo>
                <a:lnTo>
                  <a:pt x="5333" y="3360"/>
                </a:lnTo>
                <a:lnTo>
                  <a:pt x="5299" y="3364"/>
                </a:lnTo>
                <a:lnTo>
                  <a:pt x="5269" y="3372"/>
                </a:lnTo>
                <a:lnTo>
                  <a:pt x="5245" y="3361"/>
                </a:lnTo>
                <a:lnTo>
                  <a:pt x="5217" y="3334"/>
                </a:lnTo>
                <a:lnTo>
                  <a:pt x="5215" y="3310"/>
                </a:lnTo>
                <a:lnTo>
                  <a:pt x="5227" y="3289"/>
                </a:lnTo>
                <a:lnTo>
                  <a:pt x="5201" y="3265"/>
                </a:lnTo>
                <a:lnTo>
                  <a:pt x="5184" y="3239"/>
                </a:lnTo>
                <a:cubicBezTo>
                  <a:pt x="5175" y="3221"/>
                  <a:pt x="5170" y="3217"/>
                  <a:pt x="5165" y="3214"/>
                </a:cubicBezTo>
                <a:cubicBezTo>
                  <a:pt x="5152" y="3202"/>
                  <a:pt x="5150" y="3195"/>
                  <a:pt x="5144" y="3189"/>
                </a:cubicBezTo>
                <a:lnTo>
                  <a:pt x="5115" y="3170"/>
                </a:lnTo>
                <a:lnTo>
                  <a:pt x="5118" y="3145"/>
                </a:lnTo>
                <a:cubicBezTo>
                  <a:pt x="5112" y="3124"/>
                  <a:pt x="5110" y="3118"/>
                  <a:pt x="5110" y="3112"/>
                </a:cubicBezTo>
                <a:lnTo>
                  <a:pt x="5114" y="3081"/>
                </a:lnTo>
                <a:lnTo>
                  <a:pt x="5102" y="3051"/>
                </a:lnTo>
                <a:lnTo>
                  <a:pt x="5094" y="3022"/>
                </a:lnTo>
                <a:lnTo>
                  <a:pt x="5090" y="2998"/>
                </a:lnTo>
                <a:lnTo>
                  <a:pt x="5064" y="2966"/>
                </a:lnTo>
                <a:lnTo>
                  <a:pt x="5043" y="2935"/>
                </a:lnTo>
                <a:lnTo>
                  <a:pt x="5023" y="2908"/>
                </a:lnTo>
                <a:lnTo>
                  <a:pt x="5008" y="2881"/>
                </a:lnTo>
                <a:lnTo>
                  <a:pt x="4998" y="2851"/>
                </a:lnTo>
                <a:lnTo>
                  <a:pt x="4997" y="2820"/>
                </a:lnTo>
                <a:lnTo>
                  <a:pt x="5014" y="2787"/>
                </a:lnTo>
                <a:lnTo>
                  <a:pt x="5027" y="2759"/>
                </a:lnTo>
                <a:lnTo>
                  <a:pt x="5042" y="2728"/>
                </a:lnTo>
                <a:lnTo>
                  <a:pt x="5057" y="2706"/>
                </a:lnTo>
                <a:lnTo>
                  <a:pt x="5068" y="2684"/>
                </a:lnTo>
                <a:lnTo>
                  <a:pt x="5071" y="2663"/>
                </a:lnTo>
                <a:lnTo>
                  <a:pt x="5061" y="2635"/>
                </a:lnTo>
                <a:lnTo>
                  <a:pt x="5048" y="2611"/>
                </a:lnTo>
                <a:lnTo>
                  <a:pt x="5067" y="2579"/>
                </a:lnTo>
                <a:lnTo>
                  <a:pt x="5046" y="2560"/>
                </a:lnTo>
                <a:lnTo>
                  <a:pt x="5028" y="2539"/>
                </a:lnTo>
                <a:lnTo>
                  <a:pt x="5013" y="2517"/>
                </a:lnTo>
                <a:lnTo>
                  <a:pt x="5007" y="2492"/>
                </a:lnTo>
                <a:lnTo>
                  <a:pt x="5005" y="2469"/>
                </a:lnTo>
                <a:lnTo>
                  <a:pt x="4977" y="2441"/>
                </a:lnTo>
                <a:lnTo>
                  <a:pt x="4954" y="2424"/>
                </a:lnTo>
                <a:lnTo>
                  <a:pt x="4922" y="2401"/>
                </a:lnTo>
                <a:lnTo>
                  <a:pt x="4905" y="2370"/>
                </a:lnTo>
                <a:lnTo>
                  <a:pt x="4913" y="2333"/>
                </a:lnTo>
                <a:lnTo>
                  <a:pt x="4922" y="2304"/>
                </a:lnTo>
                <a:lnTo>
                  <a:pt x="4933" y="2273"/>
                </a:lnTo>
                <a:lnTo>
                  <a:pt x="4929" y="2249"/>
                </a:lnTo>
                <a:lnTo>
                  <a:pt x="4924" y="2225"/>
                </a:lnTo>
                <a:lnTo>
                  <a:pt x="4897" y="2200"/>
                </a:lnTo>
                <a:lnTo>
                  <a:pt x="4872" y="2195"/>
                </a:lnTo>
                <a:lnTo>
                  <a:pt x="4829" y="2195"/>
                </a:lnTo>
                <a:lnTo>
                  <a:pt x="4798" y="2199"/>
                </a:lnTo>
                <a:lnTo>
                  <a:pt x="4780" y="2179"/>
                </a:lnTo>
                <a:lnTo>
                  <a:pt x="4768" y="2158"/>
                </a:lnTo>
                <a:lnTo>
                  <a:pt x="4738" y="2142"/>
                </a:lnTo>
                <a:lnTo>
                  <a:pt x="4717" y="2138"/>
                </a:lnTo>
                <a:lnTo>
                  <a:pt x="4679" y="2140"/>
                </a:lnTo>
                <a:lnTo>
                  <a:pt x="4645" y="2153"/>
                </a:lnTo>
                <a:lnTo>
                  <a:pt x="4609" y="2162"/>
                </a:lnTo>
                <a:lnTo>
                  <a:pt x="4573" y="2167"/>
                </a:lnTo>
                <a:lnTo>
                  <a:pt x="4552" y="2171"/>
                </a:lnTo>
                <a:lnTo>
                  <a:pt x="4529" y="2180"/>
                </a:lnTo>
                <a:lnTo>
                  <a:pt x="4500" y="2186"/>
                </a:lnTo>
                <a:lnTo>
                  <a:pt x="4467" y="2178"/>
                </a:lnTo>
                <a:lnTo>
                  <a:pt x="4445" y="2173"/>
                </a:lnTo>
                <a:lnTo>
                  <a:pt x="4420" y="2183"/>
                </a:lnTo>
                <a:lnTo>
                  <a:pt x="4385" y="2182"/>
                </a:lnTo>
                <a:lnTo>
                  <a:pt x="4364" y="2197"/>
                </a:lnTo>
                <a:lnTo>
                  <a:pt x="4335" y="2203"/>
                </a:lnTo>
                <a:lnTo>
                  <a:pt x="4314" y="2197"/>
                </a:lnTo>
                <a:lnTo>
                  <a:pt x="4293" y="2191"/>
                </a:lnTo>
                <a:lnTo>
                  <a:pt x="4262" y="2182"/>
                </a:lnTo>
                <a:lnTo>
                  <a:pt x="4240" y="2172"/>
                </a:lnTo>
                <a:lnTo>
                  <a:pt x="4216" y="2156"/>
                </a:lnTo>
                <a:lnTo>
                  <a:pt x="4185" y="2136"/>
                </a:lnTo>
                <a:lnTo>
                  <a:pt x="4167" y="2114"/>
                </a:lnTo>
                <a:lnTo>
                  <a:pt x="4141" y="2099"/>
                </a:lnTo>
                <a:lnTo>
                  <a:pt x="4136" y="2072"/>
                </a:lnTo>
                <a:lnTo>
                  <a:pt x="4127" y="2049"/>
                </a:lnTo>
                <a:lnTo>
                  <a:pt x="4097" y="2024"/>
                </a:lnTo>
                <a:lnTo>
                  <a:pt x="4074" y="1998"/>
                </a:lnTo>
                <a:lnTo>
                  <a:pt x="4051" y="1981"/>
                </a:lnTo>
                <a:lnTo>
                  <a:pt x="4022" y="1962"/>
                </a:lnTo>
                <a:lnTo>
                  <a:pt x="4008" y="1939"/>
                </a:lnTo>
                <a:lnTo>
                  <a:pt x="4014" y="1919"/>
                </a:lnTo>
                <a:lnTo>
                  <a:pt x="4009" y="1894"/>
                </a:lnTo>
                <a:lnTo>
                  <a:pt x="4010" y="1872"/>
                </a:lnTo>
                <a:lnTo>
                  <a:pt x="4032" y="1857"/>
                </a:lnTo>
                <a:lnTo>
                  <a:pt x="4044" y="1832"/>
                </a:lnTo>
                <a:lnTo>
                  <a:pt x="4053" y="1801"/>
                </a:lnTo>
                <a:lnTo>
                  <a:pt x="4046" y="1776"/>
                </a:lnTo>
                <a:lnTo>
                  <a:pt x="4040" y="1744"/>
                </a:lnTo>
                <a:lnTo>
                  <a:pt x="4025" y="1719"/>
                </a:lnTo>
                <a:lnTo>
                  <a:pt x="4021" y="1694"/>
                </a:lnTo>
                <a:lnTo>
                  <a:pt x="4031" y="1664"/>
                </a:lnTo>
                <a:lnTo>
                  <a:pt x="4050" y="1641"/>
                </a:lnTo>
                <a:lnTo>
                  <a:pt x="4072" y="1623"/>
                </a:lnTo>
                <a:lnTo>
                  <a:pt x="4094" y="1591"/>
                </a:lnTo>
                <a:lnTo>
                  <a:pt x="4111" y="1566"/>
                </a:lnTo>
                <a:lnTo>
                  <a:pt x="4129" y="1540"/>
                </a:lnTo>
                <a:lnTo>
                  <a:pt x="4159" y="1512"/>
                </a:lnTo>
                <a:lnTo>
                  <a:pt x="4181" y="1491"/>
                </a:lnTo>
                <a:lnTo>
                  <a:pt x="4211" y="1480"/>
                </a:lnTo>
                <a:lnTo>
                  <a:pt x="4249" y="1452"/>
                </a:lnTo>
                <a:lnTo>
                  <a:pt x="4279" y="1431"/>
                </a:lnTo>
                <a:lnTo>
                  <a:pt x="4281" y="1402"/>
                </a:lnTo>
                <a:lnTo>
                  <a:pt x="4283" y="1381"/>
                </a:lnTo>
                <a:lnTo>
                  <a:pt x="4301" y="1352"/>
                </a:lnTo>
                <a:lnTo>
                  <a:pt x="4325" y="1336"/>
                </a:lnTo>
                <a:lnTo>
                  <a:pt x="4352" y="1326"/>
                </a:lnTo>
                <a:lnTo>
                  <a:pt x="4381" y="1314"/>
                </a:lnTo>
                <a:lnTo>
                  <a:pt x="4399" y="1293"/>
                </a:lnTo>
                <a:lnTo>
                  <a:pt x="4424" y="1266"/>
                </a:lnTo>
                <a:lnTo>
                  <a:pt x="4450" y="1276"/>
                </a:lnTo>
                <a:lnTo>
                  <a:pt x="4483" y="1285"/>
                </a:lnTo>
                <a:lnTo>
                  <a:pt x="4508" y="1288"/>
                </a:lnTo>
                <a:cubicBezTo>
                  <a:pt x="4527" y="1290"/>
                  <a:pt x="4531" y="1290"/>
                  <a:pt x="4534" y="1290"/>
                </a:cubicBezTo>
                <a:lnTo>
                  <a:pt x="4564" y="1280"/>
                </a:lnTo>
                <a:lnTo>
                  <a:pt x="4585" y="1268"/>
                </a:lnTo>
                <a:lnTo>
                  <a:pt x="4632" y="1250"/>
                </a:lnTo>
                <a:lnTo>
                  <a:pt x="4661" y="1242"/>
                </a:lnTo>
                <a:lnTo>
                  <a:pt x="4700" y="1235"/>
                </a:lnTo>
                <a:lnTo>
                  <a:pt x="4737" y="1232"/>
                </a:lnTo>
                <a:lnTo>
                  <a:pt x="4776" y="1237"/>
                </a:lnTo>
                <a:lnTo>
                  <a:pt x="4801" y="1240"/>
                </a:lnTo>
                <a:lnTo>
                  <a:pt x="4825" y="1240"/>
                </a:lnTo>
                <a:lnTo>
                  <a:pt x="4856" y="1237"/>
                </a:lnTo>
                <a:lnTo>
                  <a:pt x="4879" y="1232"/>
                </a:lnTo>
                <a:lnTo>
                  <a:pt x="4907" y="1223"/>
                </a:lnTo>
                <a:lnTo>
                  <a:pt x="4937" y="1225"/>
                </a:lnTo>
                <a:lnTo>
                  <a:pt x="4950" y="1246"/>
                </a:lnTo>
                <a:lnTo>
                  <a:pt x="4959" y="1275"/>
                </a:lnTo>
                <a:lnTo>
                  <a:pt x="4950" y="1296"/>
                </a:lnTo>
                <a:lnTo>
                  <a:pt x="4974" y="1331"/>
                </a:lnTo>
                <a:lnTo>
                  <a:pt x="4998" y="1350"/>
                </a:lnTo>
                <a:lnTo>
                  <a:pt x="5037" y="1351"/>
                </a:lnTo>
                <a:lnTo>
                  <a:pt x="5064" y="1358"/>
                </a:lnTo>
                <a:lnTo>
                  <a:pt x="5103" y="1369"/>
                </a:lnTo>
                <a:lnTo>
                  <a:pt x="5125" y="1396"/>
                </a:lnTo>
                <a:lnTo>
                  <a:pt x="5165" y="1410"/>
                </a:lnTo>
                <a:lnTo>
                  <a:pt x="5199" y="1420"/>
                </a:lnTo>
                <a:lnTo>
                  <a:pt x="5224" y="1427"/>
                </a:lnTo>
                <a:lnTo>
                  <a:pt x="5253" y="1425"/>
                </a:lnTo>
                <a:lnTo>
                  <a:pt x="5286" y="1399"/>
                </a:lnTo>
                <a:lnTo>
                  <a:pt x="5273" y="1370"/>
                </a:lnTo>
                <a:lnTo>
                  <a:pt x="5301" y="1349"/>
                </a:lnTo>
                <a:lnTo>
                  <a:pt x="5345" y="1353"/>
                </a:lnTo>
                <a:lnTo>
                  <a:pt x="5376" y="1361"/>
                </a:lnTo>
                <a:lnTo>
                  <a:pt x="5413" y="1380"/>
                </a:lnTo>
                <a:lnTo>
                  <a:pt x="5447" y="1388"/>
                </a:lnTo>
                <a:lnTo>
                  <a:pt x="5477" y="1391"/>
                </a:lnTo>
                <a:lnTo>
                  <a:pt x="5511" y="1399"/>
                </a:lnTo>
                <a:lnTo>
                  <a:pt x="5547" y="1405"/>
                </a:lnTo>
                <a:lnTo>
                  <a:pt x="5584" y="1409"/>
                </a:lnTo>
                <a:lnTo>
                  <a:pt x="5626" y="1400"/>
                </a:lnTo>
                <a:lnTo>
                  <a:pt x="5656" y="1399"/>
                </a:lnTo>
                <a:lnTo>
                  <a:pt x="5682" y="1413"/>
                </a:lnTo>
                <a:lnTo>
                  <a:pt x="5703" y="1414"/>
                </a:lnTo>
                <a:lnTo>
                  <a:pt x="5741" y="1401"/>
                </a:lnTo>
                <a:lnTo>
                  <a:pt x="5761" y="1390"/>
                </a:lnTo>
                <a:cubicBezTo>
                  <a:pt x="5773" y="1376"/>
                  <a:pt x="5775" y="1370"/>
                  <a:pt x="5776" y="1363"/>
                </a:cubicBezTo>
                <a:lnTo>
                  <a:pt x="5773" y="1332"/>
                </a:lnTo>
                <a:lnTo>
                  <a:pt x="5786" y="1298"/>
                </a:lnTo>
                <a:lnTo>
                  <a:pt x="5784" y="1260"/>
                </a:lnTo>
                <a:lnTo>
                  <a:pt x="5791" y="1236"/>
                </a:lnTo>
                <a:lnTo>
                  <a:pt x="5760" y="1228"/>
                </a:lnTo>
                <a:lnTo>
                  <a:pt x="5723" y="1238"/>
                </a:lnTo>
                <a:lnTo>
                  <a:pt x="5700" y="1248"/>
                </a:lnTo>
                <a:lnTo>
                  <a:pt x="5671" y="1250"/>
                </a:lnTo>
                <a:lnTo>
                  <a:pt x="5646" y="1240"/>
                </a:lnTo>
                <a:lnTo>
                  <a:pt x="5620" y="1231"/>
                </a:lnTo>
                <a:lnTo>
                  <a:pt x="5596" y="1246"/>
                </a:lnTo>
                <a:lnTo>
                  <a:pt x="5569" y="1246"/>
                </a:lnTo>
                <a:lnTo>
                  <a:pt x="5544" y="1245"/>
                </a:lnTo>
                <a:lnTo>
                  <a:pt x="5519" y="1230"/>
                </a:lnTo>
                <a:lnTo>
                  <a:pt x="5498" y="1205"/>
                </a:lnTo>
                <a:lnTo>
                  <a:pt x="5495" y="1170"/>
                </a:lnTo>
                <a:lnTo>
                  <a:pt x="5468" y="1158"/>
                </a:lnTo>
                <a:lnTo>
                  <a:pt x="5479" y="1134"/>
                </a:lnTo>
                <a:lnTo>
                  <a:pt x="5505" y="1142"/>
                </a:lnTo>
                <a:lnTo>
                  <a:pt x="5526" y="1134"/>
                </a:lnTo>
                <a:lnTo>
                  <a:pt x="5550" y="1119"/>
                </a:lnTo>
                <a:lnTo>
                  <a:pt x="5577" y="1103"/>
                </a:lnTo>
                <a:lnTo>
                  <a:pt x="5598" y="1110"/>
                </a:lnTo>
                <a:lnTo>
                  <a:pt x="5627" y="1100"/>
                </a:lnTo>
                <a:lnTo>
                  <a:pt x="5653" y="1085"/>
                </a:lnTo>
                <a:lnTo>
                  <a:pt x="5675" y="1079"/>
                </a:lnTo>
                <a:lnTo>
                  <a:pt x="5708" y="1080"/>
                </a:lnTo>
                <a:lnTo>
                  <a:pt x="5736" y="1088"/>
                </a:lnTo>
                <a:lnTo>
                  <a:pt x="5757" y="1088"/>
                </a:lnTo>
                <a:lnTo>
                  <a:pt x="5791" y="1100"/>
                </a:lnTo>
                <a:lnTo>
                  <a:pt x="5824" y="1116"/>
                </a:lnTo>
                <a:lnTo>
                  <a:pt x="5847" y="1122"/>
                </a:lnTo>
                <a:lnTo>
                  <a:pt x="5868" y="1122"/>
                </a:lnTo>
                <a:lnTo>
                  <a:pt x="5896" y="1115"/>
                </a:lnTo>
                <a:lnTo>
                  <a:pt x="5920" y="1112"/>
                </a:lnTo>
                <a:lnTo>
                  <a:pt x="5937" y="1078"/>
                </a:lnTo>
                <a:lnTo>
                  <a:pt x="5931" y="1053"/>
                </a:lnTo>
                <a:lnTo>
                  <a:pt x="5896" y="1035"/>
                </a:lnTo>
                <a:lnTo>
                  <a:pt x="5860" y="1020"/>
                </a:lnTo>
                <a:lnTo>
                  <a:pt x="5840" y="1008"/>
                </a:lnTo>
                <a:cubicBezTo>
                  <a:pt x="5815" y="997"/>
                  <a:pt x="5810" y="996"/>
                  <a:pt x="5805" y="995"/>
                </a:cubicBezTo>
                <a:lnTo>
                  <a:pt x="5805" y="974"/>
                </a:lnTo>
                <a:lnTo>
                  <a:pt x="5809" y="944"/>
                </a:lnTo>
                <a:lnTo>
                  <a:pt x="5829" y="923"/>
                </a:lnTo>
                <a:lnTo>
                  <a:pt x="5798" y="918"/>
                </a:lnTo>
                <a:lnTo>
                  <a:pt x="5765" y="931"/>
                </a:lnTo>
                <a:lnTo>
                  <a:pt x="5745" y="939"/>
                </a:lnTo>
                <a:lnTo>
                  <a:pt x="5713" y="951"/>
                </a:lnTo>
                <a:cubicBezTo>
                  <a:pt x="5723" y="968"/>
                  <a:pt x="5728" y="970"/>
                  <a:pt x="5733" y="973"/>
                </a:cubicBezTo>
                <a:lnTo>
                  <a:pt x="5756" y="973"/>
                </a:lnTo>
                <a:lnTo>
                  <a:pt x="5724" y="990"/>
                </a:lnTo>
                <a:lnTo>
                  <a:pt x="5701" y="1003"/>
                </a:lnTo>
                <a:lnTo>
                  <a:pt x="5670" y="991"/>
                </a:lnTo>
                <a:lnTo>
                  <a:pt x="5669" y="970"/>
                </a:lnTo>
                <a:lnTo>
                  <a:pt x="5634" y="954"/>
                </a:lnTo>
                <a:lnTo>
                  <a:pt x="5627" y="932"/>
                </a:lnTo>
                <a:lnTo>
                  <a:pt x="5605" y="941"/>
                </a:lnTo>
                <a:lnTo>
                  <a:pt x="5576" y="951"/>
                </a:lnTo>
                <a:lnTo>
                  <a:pt x="5555" y="968"/>
                </a:lnTo>
                <a:lnTo>
                  <a:pt x="5533" y="1000"/>
                </a:lnTo>
                <a:lnTo>
                  <a:pt x="5515" y="1036"/>
                </a:lnTo>
                <a:cubicBezTo>
                  <a:pt x="5509" y="1053"/>
                  <a:pt x="5507" y="1059"/>
                  <a:pt x="5506" y="1065"/>
                </a:cubicBezTo>
                <a:cubicBezTo>
                  <a:pt x="5514" y="1086"/>
                  <a:pt x="5520" y="1091"/>
                  <a:pt x="5527" y="1096"/>
                </a:cubicBezTo>
                <a:lnTo>
                  <a:pt x="5499" y="1113"/>
                </a:lnTo>
                <a:lnTo>
                  <a:pt x="5466" y="1121"/>
                </a:lnTo>
                <a:lnTo>
                  <a:pt x="5443" y="1110"/>
                </a:lnTo>
                <a:lnTo>
                  <a:pt x="5422" y="1110"/>
                </a:lnTo>
                <a:lnTo>
                  <a:pt x="5394" y="1113"/>
                </a:lnTo>
                <a:lnTo>
                  <a:pt x="5384" y="1136"/>
                </a:lnTo>
                <a:lnTo>
                  <a:pt x="5360" y="1127"/>
                </a:lnTo>
                <a:cubicBezTo>
                  <a:pt x="5342" y="1127"/>
                  <a:pt x="5338" y="1129"/>
                  <a:pt x="5335" y="1133"/>
                </a:cubicBezTo>
                <a:lnTo>
                  <a:pt x="5349" y="1162"/>
                </a:lnTo>
                <a:cubicBezTo>
                  <a:pt x="5365" y="1184"/>
                  <a:pt x="5365" y="1187"/>
                  <a:pt x="5366" y="1191"/>
                </a:cubicBezTo>
                <a:cubicBezTo>
                  <a:pt x="5363" y="1208"/>
                  <a:pt x="5363" y="1213"/>
                  <a:pt x="5363" y="1218"/>
                </a:cubicBezTo>
                <a:lnTo>
                  <a:pt x="5339" y="1236"/>
                </a:lnTo>
                <a:lnTo>
                  <a:pt x="5312" y="1207"/>
                </a:lnTo>
                <a:lnTo>
                  <a:pt x="5340" y="1182"/>
                </a:lnTo>
                <a:lnTo>
                  <a:pt x="5315" y="1170"/>
                </a:lnTo>
                <a:lnTo>
                  <a:pt x="5287" y="1165"/>
                </a:lnTo>
                <a:lnTo>
                  <a:pt x="5265" y="1160"/>
                </a:lnTo>
                <a:lnTo>
                  <a:pt x="5243" y="1134"/>
                </a:lnTo>
                <a:lnTo>
                  <a:pt x="5240" y="1098"/>
                </a:lnTo>
                <a:lnTo>
                  <a:pt x="5215" y="1066"/>
                </a:lnTo>
                <a:lnTo>
                  <a:pt x="5194" y="1054"/>
                </a:lnTo>
                <a:cubicBezTo>
                  <a:pt x="5174" y="1047"/>
                  <a:pt x="5168" y="1046"/>
                  <a:pt x="5162" y="1045"/>
                </a:cubicBezTo>
                <a:lnTo>
                  <a:pt x="5136" y="1033"/>
                </a:lnTo>
                <a:cubicBezTo>
                  <a:pt x="5118" y="1014"/>
                  <a:pt x="5112" y="1011"/>
                  <a:pt x="5107" y="1008"/>
                </a:cubicBezTo>
                <a:cubicBezTo>
                  <a:pt x="5098" y="1004"/>
                  <a:pt x="5088" y="1001"/>
                  <a:pt x="5077" y="1001"/>
                </a:cubicBezTo>
                <a:lnTo>
                  <a:pt x="5052" y="991"/>
                </a:lnTo>
                <a:lnTo>
                  <a:pt x="5021" y="971"/>
                </a:lnTo>
                <a:lnTo>
                  <a:pt x="4997" y="982"/>
                </a:lnTo>
                <a:lnTo>
                  <a:pt x="5022" y="1015"/>
                </a:lnTo>
                <a:lnTo>
                  <a:pt x="5053" y="1030"/>
                </a:lnTo>
                <a:lnTo>
                  <a:pt x="5070" y="1066"/>
                </a:lnTo>
                <a:lnTo>
                  <a:pt x="5107" y="1088"/>
                </a:lnTo>
                <a:lnTo>
                  <a:pt x="5134" y="1097"/>
                </a:lnTo>
                <a:lnTo>
                  <a:pt x="5156" y="1107"/>
                </a:lnTo>
                <a:lnTo>
                  <a:pt x="5186" y="1119"/>
                </a:lnTo>
                <a:lnTo>
                  <a:pt x="5211" y="1135"/>
                </a:lnTo>
                <a:lnTo>
                  <a:pt x="5185" y="1135"/>
                </a:lnTo>
                <a:lnTo>
                  <a:pt x="5154" y="1128"/>
                </a:lnTo>
                <a:lnTo>
                  <a:pt x="5154" y="1155"/>
                </a:lnTo>
                <a:lnTo>
                  <a:pt x="5144" y="1183"/>
                </a:lnTo>
                <a:lnTo>
                  <a:pt x="5116" y="1195"/>
                </a:lnTo>
                <a:lnTo>
                  <a:pt x="5118" y="1172"/>
                </a:lnTo>
                <a:lnTo>
                  <a:pt x="5125" y="1152"/>
                </a:lnTo>
                <a:lnTo>
                  <a:pt x="5098" y="1123"/>
                </a:lnTo>
                <a:lnTo>
                  <a:pt x="5075" y="1109"/>
                </a:lnTo>
                <a:lnTo>
                  <a:pt x="5049" y="1099"/>
                </a:lnTo>
                <a:lnTo>
                  <a:pt x="5026" y="1088"/>
                </a:lnTo>
                <a:cubicBezTo>
                  <a:pt x="5018" y="1081"/>
                  <a:pt x="5007" y="1076"/>
                  <a:pt x="4996" y="1072"/>
                </a:cubicBezTo>
                <a:cubicBezTo>
                  <a:pt x="4970" y="1065"/>
                  <a:pt x="4964" y="1062"/>
                  <a:pt x="4958" y="1058"/>
                </a:cubicBezTo>
                <a:lnTo>
                  <a:pt x="4952" y="1030"/>
                </a:lnTo>
                <a:lnTo>
                  <a:pt x="4920" y="1002"/>
                </a:lnTo>
                <a:lnTo>
                  <a:pt x="4892" y="1009"/>
                </a:lnTo>
                <a:cubicBezTo>
                  <a:pt x="4869" y="1019"/>
                  <a:pt x="4861" y="1023"/>
                  <a:pt x="4853" y="1027"/>
                </a:cubicBezTo>
                <a:cubicBezTo>
                  <a:pt x="4846" y="1029"/>
                  <a:pt x="4838" y="1031"/>
                  <a:pt x="4831" y="1032"/>
                </a:cubicBezTo>
                <a:lnTo>
                  <a:pt x="4810" y="1041"/>
                </a:lnTo>
                <a:lnTo>
                  <a:pt x="4779" y="1034"/>
                </a:lnTo>
                <a:lnTo>
                  <a:pt x="4749" y="1034"/>
                </a:lnTo>
                <a:lnTo>
                  <a:pt x="4718" y="1043"/>
                </a:lnTo>
                <a:lnTo>
                  <a:pt x="4723" y="1075"/>
                </a:lnTo>
                <a:lnTo>
                  <a:pt x="4699" y="1083"/>
                </a:lnTo>
                <a:cubicBezTo>
                  <a:pt x="4676" y="1098"/>
                  <a:pt x="4669" y="1101"/>
                  <a:pt x="4662" y="1104"/>
                </a:cubicBezTo>
                <a:cubicBezTo>
                  <a:pt x="4654" y="1106"/>
                  <a:pt x="4645" y="1107"/>
                  <a:pt x="4639" y="1112"/>
                </a:cubicBezTo>
                <a:lnTo>
                  <a:pt x="4613" y="1148"/>
                </a:lnTo>
                <a:lnTo>
                  <a:pt x="4601" y="1181"/>
                </a:lnTo>
                <a:lnTo>
                  <a:pt x="4575" y="1203"/>
                </a:lnTo>
                <a:lnTo>
                  <a:pt x="4552" y="1217"/>
                </a:lnTo>
                <a:lnTo>
                  <a:pt x="4519" y="1237"/>
                </a:lnTo>
                <a:cubicBezTo>
                  <a:pt x="4512" y="1237"/>
                  <a:pt x="4505" y="1237"/>
                  <a:pt x="4497" y="1237"/>
                </a:cubicBezTo>
                <a:lnTo>
                  <a:pt x="4468" y="1235"/>
                </a:lnTo>
                <a:lnTo>
                  <a:pt x="4441" y="1242"/>
                </a:lnTo>
                <a:lnTo>
                  <a:pt x="4419" y="1250"/>
                </a:lnTo>
                <a:lnTo>
                  <a:pt x="4383" y="1226"/>
                </a:lnTo>
                <a:lnTo>
                  <a:pt x="4356" y="1215"/>
                </a:lnTo>
                <a:lnTo>
                  <a:pt x="4323" y="1214"/>
                </a:lnTo>
                <a:lnTo>
                  <a:pt x="4325" y="1192"/>
                </a:lnTo>
                <a:lnTo>
                  <a:pt x="4318" y="1169"/>
                </a:lnTo>
                <a:lnTo>
                  <a:pt x="4318" y="1142"/>
                </a:lnTo>
                <a:lnTo>
                  <a:pt x="4335" y="1105"/>
                </a:lnTo>
                <a:lnTo>
                  <a:pt x="4338" y="1084"/>
                </a:lnTo>
                <a:lnTo>
                  <a:pt x="4331" y="1052"/>
                </a:lnTo>
                <a:lnTo>
                  <a:pt x="4362" y="1029"/>
                </a:lnTo>
                <a:lnTo>
                  <a:pt x="4388" y="1026"/>
                </a:lnTo>
                <a:lnTo>
                  <a:pt x="4410" y="1029"/>
                </a:lnTo>
                <a:lnTo>
                  <a:pt x="4445" y="1036"/>
                </a:lnTo>
                <a:lnTo>
                  <a:pt x="4467" y="1041"/>
                </a:lnTo>
                <a:lnTo>
                  <a:pt x="4497" y="1042"/>
                </a:lnTo>
                <a:lnTo>
                  <a:pt x="4544" y="1041"/>
                </a:lnTo>
                <a:lnTo>
                  <a:pt x="4565" y="1035"/>
                </a:lnTo>
                <a:cubicBezTo>
                  <a:pt x="4580" y="1012"/>
                  <a:pt x="4584" y="1004"/>
                  <a:pt x="4586" y="996"/>
                </a:cubicBezTo>
                <a:lnTo>
                  <a:pt x="4586" y="953"/>
                </a:lnTo>
                <a:lnTo>
                  <a:pt x="4575" y="932"/>
                </a:lnTo>
                <a:lnTo>
                  <a:pt x="4548" y="912"/>
                </a:lnTo>
                <a:lnTo>
                  <a:pt x="4521" y="903"/>
                </a:lnTo>
                <a:lnTo>
                  <a:pt x="4500" y="900"/>
                </a:lnTo>
                <a:lnTo>
                  <a:pt x="4519" y="876"/>
                </a:lnTo>
                <a:lnTo>
                  <a:pt x="4544" y="883"/>
                </a:lnTo>
                <a:lnTo>
                  <a:pt x="4576" y="876"/>
                </a:lnTo>
                <a:cubicBezTo>
                  <a:pt x="4593" y="863"/>
                  <a:pt x="4598" y="860"/>
                  <a:pt x="4603" y="857"/>
                </a:cubicBezTo>
                <a:lnTo>
                  <a:pt x="4635" y="866"/>
                </a:lnTo>
                <a:lnTo>
                  <a:pt x="4668" y="849"/>
                </a:lnTo>
                <a:lnTo>
                  <a:pt x="4692" y="819"/>
                </a:lnTo>
                <a:lnTo>
                  <a:pt x="4713" y="810"/>
                </a:lnTo>
                <a:lnTo>
                  <a:pt x="4739" y="798"/>
                </a:lnTo>
                <a:lnTo>
                  <a:pt x="4762" y="785"/>
                </a:lnTo>
                <a:lnTo>
                  <a:pt x="4791" y="766"/>
                </a:lnTo>
                <a:lnTo>
                  <a:pt x="4814" y="749"/>
                </a:lnTo>
                <a:lnTo>
                  <a:pt x="4841" y="743"/>
                </a:lnTo>
                <a:lnTo>
                  <a:pt x="4869" y="740"/>
                </a:lnTo>
                <a:lnTo>
                  <a:pt x="4901" y="735"/>
                </a:lnTo>
                <a:lnTo>
                  <a:pt x="4927" y="713"/>
                </a:lnTo>
                <a:lnTo>
                  <a:pt x="4903" y="710"/>
                </a:lnTo>
                <a:lnTo>
                  <a:pt x="4894" y="683"/>
                </a:lnTo>
                <a:lnTo>
                  <a:pt x="4896" y="655"/>
                </a:lnTo>
                <a:lnTo>
                  <a:pt x="4921" y="641"/>
                </a:lnTo>
                <a:lnTo>
                  <a:pt x="4941" y="639"/>
                </a:lnTo>
                <a:lnTo>
                  <a:pt x="4935" y="663"/>
                </a:lnTo>
                <a:lnTo>
                  <a:pt x="4958" y="686"/>
                </a:lnTo>
                <a:lnTo>
                  <a:pt x="4989" y="664"/>
                </a:lnTo>
                <a:lnTo>
                  <a:pt x="5009" y="684"/>
                </a:lnTo>
                <a:lnTo>
                  <a:pt x="4994" y="704"/>
                </a:lnTo>
                <a:lnTo>
                  <a:pt x="4965" y="692"/>
                </a:lnTo>
                <a:lnTo>
                  <a:pt x="4945" y="699"/>
                </a:lnTo>
                <a:lnTo>
                  <a:pt x="4960" y="724"/>
                </a:lnTo>
                <a:lnTo>
                  <a:pt x="4998" y="721"/>
                </a:lnTo>
                <a:lnTo>
                  <a:pt x="5022" y="716"/>
                </a:lnTo>
                <a:lnTo>
                  <a:pt x="5046" y="726"/>
                </a:lnTo>
                <a:lnTo>
                  <a:pt x="5072" y="735"/>
                </a:lnTo>
                <a:lnTo>
                  <a:pt x="5096" y="726"/>
                </a:lnTo>
                <a:lnTo>
                  <a:pt x="5127" y="717"/>
                </a:lnTo>
                <a:lnTo>
                  <a:pt x="5153" y="708"/>
                </a:lnTo>
                <a:lnTo>
                  <a:pt x="5179" y="710"/>
                </a:lnTo>
                <a:lnTo>
                  <a:pt x="5205" y="720"/>
                </a:lnTo>
                <a:lnTo>
                  <a:pt x="5225" y="711"/>
                </a:lnTo>
                <a:lnTo>
                  <a:pt x="5253" y="693"/>
                </a:lnTo>
                <a:lnTo>
                  <a:pt x="5258" y="672"/>
                </a:lnTo>
                <a:lnTo>
                  <a:pt x="5253" y="649"/>
                </a:lnTo>
                <a:lnTo>
                  <a:pt x="5295" y="628"/>
                </a:lnTo>
                <a:lnTo>
                  <a:pt x="5321" y="648"/>
                </a:lnTo>
                <a:lnTo>
                  <a:pt x="5342" y="638"/>
                </a:lnTo>
                <a:lnTo>
                  <a:pt x="5324" y="598"/>
                </a:lnTo>
                <a:lnTo>
                  <a:pt x="5350" y="579"/>
                </a:lnTo>
                <a:lnTo>
                  <a:pt x="5386" y="579"/>
                </a:lnTo>
                <a:lnTo>
                  <a:pt x="5415" y="584"/>
                </a:lnTo>
                <a:lnTo>
                  <a:pt x="5450" y="575"/>
                </a:lnTo>
                <a:lnTo>
                  <a:pt x="5475" y="561"/>
                </a:lnTo>
                <a:lnTo>
                  <a:pt x="5441" y="552"/>
                </a:lnTo>
                <a:lnTo>
                  <a:pt x="5402" y="541"/>
                </a:lnTo>
                <a:lnTo>
                  <a:pt x="5365" y="551"/>
                </a:lnTo>
                <a:lnTo>
                  <a:pt x="5343" y="554"/>
                </a:lnTo>
                <a:cubicBezTo>
                  <a:pt x="5316" y="555"/>
                  <a:pt x="5306" y="553"/>
                  <a:pt x="5300" y="548"/>
                </a:cubicBezTo>
                <a:cubicBezTo>
                  <a:pt x="5282" y="532"/>
                  <a:pt x="5274" y="530"/>
                  <a:pt x="5266" y="532"/>
                </a:cubicBezTo>
                <a:lnTo>
                  <a:pt x="5243" y="509"/>
                </a:lnTo>
                <a:lnTo>
                  <a:pt x="5263" y="489"/>
                </a:lnTo>
                <a:lnTo>
                  <a:pt x="5284" y="469"/>
                </a:lnTo>
                <a:lnTo>
                  <a:pt x="5303" y="446"/>
                </a:lnTo>
                <a:lnTo>
                  <a:pt x="5311" y="421"/>
                </a:lnTo>
                <a:lnTo>
                  <a:pt x="5293" y="394"/>
                </a:lnTo>
                <a:lnTo>
                  <a:pt x="5249" y="412"/>
                </a:lnTo>
                <a:cubicBezTo>
                  <a:pt x="5231" y="430"/>
                  <a:pt x="5226" y="434"/>
                  <a:pt x="5221" y="439"/>
                </a:cubicBezTo>
                <a:cubicBezTo>
                  <a:pt x="5215" y="446"/>
                  <a:pt x="5209" y="453"/>
                  <a:pt x="5202" y="459"/>
                </a:cubicBezTo>
                <a:cubicBezTo>
                  <a:pt x="5176" y="463"/>
                  <a:pt x="5161" y="464"/>
                  <a:pt x="5152" y="472"/>
                </a:cubicBezTo>
                <a:cubicBezTo>
                  <a:pt x="5144" y="488"/>
                  <a:pt x="5142" y="493"/>
                  <a:pt x="5141" y="498"/>
                </a:cubicBezTo>
                <a:cubicBezTo>
                  <a:pt x="5123" y="518"/>
                  <a:pt x="5123" y="524"/>
                  <a:pt x="5125" y="530"/>
                </a:cubicBezTo>
                <a:lnTo>
                  <a:pt x="5164" y="555"/>
                </a:lnTo>
                <a:lnTo>
                  <a:pt x="5174" y="580"/>
                </a:lnTo>
                <a:lnTo>
                  <a:pt x="5138" y="599"/>
                </a:lnTo>
                <a:lnTo>
                  <a:pt x="5116" y="611"/>
                </a:lnTo>
                <a:lnTo>
                  <a:pt x="5112" y="639"/>
                </a:lnTo>
                <a:lnTo>
                  <a:pt x="5094" y="663"/>
                </a:lnTo>
                <a:lnTo>
                  <a:pt x="5057" y="679"/>
                </a:lnTo>
                <a:lnTo>
                  <a:pt x="5019" y="671"/>
                </a:lnTo>
                <a:lnTo>
                  <a:pt x="5003" y="644"/>
                </a:lnTo>
                <a:lnTo>
                  <a:pt x="4986" y="611"/>
                </a:lnTo>
                <a:lnTo>
                  <a:pt x="4968" y="586"/>
                </a:lnTo>
                <a:lnTo>
                  <a:pt x="4943" y="587"/>
                </a:lnTo>
                <a:lnTo>
                  <a:pt x="4920" y="602"/>
                </a:lnTo>
                <a:lnTo>
                  <a:pt x="4873" y="612"/>
                </a:lnTo>
                <a:lnTo>
                  <a:pt x="4835" y="594"/>
                </a:lnTo>
                <a:lnTo>
                  <a:pt x="4814" y="565"/>
                </a:lnTo>
                <a:lnTo>
                  <a:pt x="4811" y="539"/>
                </a:lnTo>
                <a:lnTo>
                  <a:pt x="4820" y="512"/>
                </a:lnTo>
                <a:lnTo>
                  <a:pt x="4842" y="495"/>
                </a:lnTo>
                <a:lnTo>
                  <a:pt x="4865" y="484"/>
                </a:lnTo>
                <a:lnTo>
                  <a:pt x="4909" y="475"/>
                </a:lnTo>
                <a:lnTo>
                  <a:pt x="4931" y="462"/>
                </a:lnTo>
                <a:lnTo>
                  <a:pt x="4962" y="446"/>
                </a:lnTo>
                <a:lnTo>
                  <a:pt x="4993" y="429"/>
                </a:lnTo>
                <a:lnTo>
                  <a:pt x="5010" y="407"/>
                </a:lnTo>
                <a:lnTo>
                  <a:pt x="5037" y="377"/>
                </a:lnTo>
                <a:lnTo>
                  <a:pt x="5064" y="362"/>
                </a:lnTo>
                <a:lnTo>
                  <a:pt x="5087" y="345"/>
                </a:lnTo>
                <a:lnTo>
                  <a:pt x="5114" y="324"/>
                </a:lnTo>
                <a:lnTo>
                  <a:pt x="5155" y="314"/>
                </a:lnTo>
                <a:lnTo>
                  <a:pt x="5176" y="311"/>
                </a:lnTo>
                <a:lnTo>
                  <a:pt x="5234" y="287"/>
                </a:lnTo>
                <a:lnTo>
                  <a:pt x="5265" y="282"/>
                </a:lnTo>
                <a:lnTo>
                  <a:pt x="5294" y="278"/>
                </a:lnTo>
                <a:lnTo>
                  <a:pt x="5321" y="282"/>
                </a:lnTo>
                <a:lnTo>
                  <a:pt x="5348" y="287"/>
                </a:lnTo>
                <a:lnTo>
                  <a:pt x="5385" y="279"/>
                </a:lnTo>
                <a:lnTo>
                  <a:pt x="5419" y="285"/>
                </a:lnTo>
                <a:lnTo>
                  <a:pt x="5439" y="290"/>
                </a:lnTo>
                <a:lnTo>
                  <a:pt x="5477" y="297"/>
                </a:lnTo>
                <a:lnTo>
                  <a:pt x="5500" y="307"/>
                </a:lnTo>
                <a:lnTo>
                  <a:pt x="5532" y="322"/>
                </a:lnTo>
                <a:lnTo>
                  <a:pt x="5572" y="313"/>
                </a:lnTo>
                <a:lnTo>
                  <a:pt x="5608" y="321"/>
                </a:lnTo>
                <a:lnTo>
                  <a:pt x="5631" y="327"/>
                </a:lnTo>
                <a:lnTo>
                  <a:pt x="5667" y="336"/>
                </a:lnTo>
                <a:cubicBezTo>
                  <a:pt x="5676" y="340"/>
                  <a:pt x="5686" y="343"/>
                  <a:pt x="5695" y="346"/>
                </a:cubicBezTo>
                <a:cubicBezTo>
                  <a:pt x="5703" y="348"/>
                  <a:pt x="5711" y="350"/>
                  <a:pt x="5720" y="351"/>
                </a:cubicBezTo>
                <a:lnTo>
                  <a:pt x="5745" y="371"/>
                </a:lnTo>
                <a:lnTo>
                  <a:pt x="5719" y="383"/>
                </a:lnTo>
                <a:lnTo>
                  <a:pt x="5697" y="392"/>
                </a:lnTo>
                <a:cubicBezTo>
                  <a:pt x="5680" y="392"/>
                  <a:pt x="5672" y="392"/>
                  <a:pt x="5665" y="392"/>
                </a:cubicBezTo>
                <a:lnTo>
                  <a:pt x="5626" y="391"/>
                </a:lnTo>
                <a:cubicBezTo>
                  <a:pt x="5596" y="380"/>
                  <a:pt x="5582" y="377"/>
                  <a:pt x="5569" y="373"/>
                </a:cubicBezTo>
                <a:lnTo>
                  <a:pt x="5526" y="370"/>
                </a:lnTo>
                <a:lnTo>
                  <a:pt x="5537" y="398"/>
                </a:lnTo>
                <a:lnTo>
                  <a:pt x="5564" y="409"/>
                </a:lnTo>
                <a:lnTo>
                  <a:pt x="5585" y="434"/>
                </a:lnTo>
                <a:lnTo>
                  <a:pt x="5616" y="449"/>
                </a:lnTo>
                <a:lnTo>
                  <a:pt x="5640" y="466"/>
                </a:lnTo>
                <a:lnTo>
                  <a:pt x="5677" y="457"/>
                </a:lnTo>
                <a:lnTo>
                  <a:pt x="5666" y="433"/>
                </a:lnTo>
                <a:lnTo>
                  <a:pt x="5640" y="428"/>
                </a:lnTo>
                <a:lnTo>
                  <a:pt x="5673" y="425"/>
                </a:lnTo>
                <a:lnTo>
                  <a:pt x="5701" y="440"/>
                </a:lnTo>
                <a:lnTo>
                  <a:pt x="5737" y="426"/>
                </a:lnTo>
                <a:lnTo>
                  <a:pt x="5739" y="406"/>
                </a:lnTo>
                <a:lnTo>
                  <a:pt x="5769" y="399"/>
                </a:lnTo>
                <a:lnTo>
                  <a:pt x="5799" y="393"/>
                </a:lnTo>
                <a:lnTo>
                  <a:pt x="5819" y="388"/>
                </a:lnTo>
                <a:lnTo>
                  <a:pt x="5821" y="361"/>
                </a:lnTo>
                <a:lnTo>
                  <a:pt x="5847" y="343"/>
                </a:lnTo>
                <a:lnTo>
                  <a:pt x="5854" y="364"/>
                </a:lnTo>
                <a:lnTo>
                  <a:pt x="5884" y="378"/>
                </a:lnTo>
                <a:lnTo>
                  <a:pt x="5925" y="364"/>
                </a:lnTo>
                <a:lnTo>
                  <a:pt x="5946" y="354"/>
                </a:lnTo>
                <a:lnTo>
                  <a:pt x="5973" y="346"/>
                </a:lnTo>
                <a:lnTo>
                  <a:pt x="5998" y="338"/>
                </a:lnTo>
                <a:lnTo>
                  <a:pt x="6024" y="334"/>
                </a:lnTo>
                <a:lnTo>
                  <a:pt x="6053" y="337"/>
                </a:lnTo>
                <a:lnTo>
                  <a:pt x="6076" y="346"/>
                </a:lnTo>
                <a:lnTo>
                  <a:pt x="6099" y="343"/>
                </a:lnTo>
                <a:lnTo>
                  <a:pt x="6148" y="335"/>
                </a:lnTo>
                <a:lnTo>
                  <a:pt x="6178" y="331"/>
                </a:lnTo>
                <a:lnTo>
                  <a:pt x="6207" y="331"/>
                </a:lnTo>
                <a:lnTo>
                  <a:pt x="6202" y="308"/>
                </a:lnTo>
                <a:lnTo>
                  <a:pt x="6180" y="315"/>
                </a:lnTo>
                <a:lnTo>
                  <a:pt x="6154" y="307"/>
                </a:lnTo>
                <a:lnTo>
                  <a:pt x="6134" y="307"/>
                </a:lnTo>
                <a:lnTo>
                  <a:pt x="6155" y="288"/>
                </a:lnTo>
                <a:lnTo>
                  <a:pt x="6193" y="299"/>
                </a:lnTo>
                <a:lnTo>
                  <a:pt x="6223" y="303"/>
                </a:lnTo>
                <a:lnTo>
                  <a:pt x="6255" y="312"/>
                </a:lnTo>
                <a:lnTo>
                  <a:pt x="6285" y="319"/>
                </a:lnTo>
                <a:lnTo>
                  <a:pt x="6351" y="331"/>
                </a:lnTo>
                <a:lnTo>
                  <a:pt x="6383" y="335"/>
                </a:lnTo>
                <a:lnTo>
                  <a:pt x="6414" y="351"/>
                </a:lnTo>
                <a:lnTo>
                  <a:pt x="6439" y="340"/>
                </a:lnTo>
                <a:lnTo>
                  <a:pt x="6429" y="319"/>
                </a:lnTo>
                <a:lnTo>
                  <a:pt x="6395" y="303"/>
                </a:lnTo>
                <a:lnTo>
                  <a:pt x="6371" y="298"/>
                </a:lnTo>
                <a:lnTo>
                  <a:pt x="6348" y="267"/>
                </a:lnTo>
                <a:lnTo>
                  <a:pt x="6375" y="239"/>
                </a:lnTo>
                <a:lnTo>
                  <a:pt x="6408" y="233"/>
                </a:lnTo>
                <a:lnTo>
                  <a:pt x="6439" y="240"/>
                </a:lnTo>
                <a:lnTo>
                  <a:pt x="6460" y="251"/>
                </a:lnTo>
                <a:lnTo>
                  <a:pt x="6483" y="280"/>
                </a:lnTo>
                <a:lnTo>
                  <a:pt x="6513" y="322"/>
                </a:lnTo>
                <a:lnTo>
                  <a:pt x="6542" y="359"/>
                </a:lnTo>
                <a:cubicBezTo>
                  <a:pt x="6544" y="367"/>
                  <a:pt x="6539" y="376"/>
                  <a:pt x="6530" y="380"/>
                </a:cubicBezTo>
                <a:cubicBezTo>
                  <a:pt x="6511" y="391"/>
                  <a:pt x="6512" y="396"/>
                  <a:pt x="6518" y="399"/>
                </a:cubicBezTo>
                <a:lnTo>
                  <a:pt x="6538" y="398"/>
                </a:lnTo>
                <a:lnTo>
                  <a:pt x="6562" y="392"/>
                </a:lnTo>
                <a:lnTo>
                  <a:pt x="6593" y="364"/>
                </a:lnTo>
                <a:lnTo>
                  <a:pt x="6592" y="337"/>
                </a:lnTo>
                <a:lnTo>
                  <a:pt x="6573" y="309"/>
                </a:lnTo>
                <a:lnTo>
                  <a:pt x="6553" y="306"/>
                </a:lnTo>
                <a:lnTo>
                  <a:pt x="6524" y="284"/>
                </a:lnTo>
                <a:lnTo>
                  <a:pt x="6521" y="256"/>
                </a:lnTo>
                <a:lnTo>
                  <a:pt x="6548" y="260"/>
                </a:lnTo>
                <a:lnTo>
                  <a:pt x="6583" y="255"/>
                </a:lnTo>
                <a:lnTo>
                  <a:pt x="6611" y="244"/>
                </a:lnTo>
                <a:lnTo>
                  <a:pt x="6631" y="235"/>
                </a:lnTo>
                <a:lnTo>
                  <a:pt x="6659" y="220"/>
                </a:lnTo>
                <a:lnTo>
                  <a:pt x="6687" y="209"/>
                </a:lnTo>
                <a:lnTo>
                  <a:pt x="6710" y="203"/>
                </a:lnTo>
                <a:lnTo>
                  <a:pt x="6742" y="212"/>
                </a:lnTo>
                <a:lnTo>
                  <a:pt x="6771" y="205"/>
                </a:lnTo>
                <a:lnTo>
                  <a:pt x="6758" y="181"/>
                </a:lnTo>
                <a:lnTo>
                  <a:pt x="6781" y="170"/>
                </a:lnTo>
                <a:lnTo>
                  <a:pt x="6815" y="166"/>
                </a:lnTo>
                <a:lnTo>
                  <a:pt x="6844" y="163"/>
                </a:lnTo>
                <a:lnTo>
                  <a:pt x="6866" y="157"/>
                </a:lnTo>
                <a:lnTo>
                  <a:pt x="6907" y="151"/>
                </a:lnTo>
                <a:lnTo>
                  <a:pt x="6941" y="154"/>
                </a:lnTo>
                <a:lnTo>
                  <a:pt x="6979" y="162"/>
                </a:lnTo>
                <a:lnTo>
                  <a:pt x="6999" y="148"/>
                </a:lnTo>
                <a:cubicBezTo>
                  <a:pt x="7021" y="132"/>
                  <a:pt x="7026" y="128"/>
                  <a:pt x="7030" y="125"/>
                </a:cubicBezTo>
                <a:lnTo>
                  <a:pt x="7042" y="113"/>
                </a:lnTo>
                <a:close/>
                <a:moveTo>
                  <a:pt x="5178" y="64"/>
                </a:moveTo>
                <a:lnTo>
                  <a:pt x="5190" y="68"/>
                </a:lnTo>
                <a:lnTo>
                  <a:pt x="5223" y="78"/>
                </a:lnTo>
                <a:lnTo>
                  <a:pt x="5262" y="78"/>
                </a:lnTo>
                <a:lnTo>
                  <a:pt x="5312" y="79"/>
                </a:lnTo>
                <a:lnTo>
                  <a:pt x="5285" y="103"/>
                </a:lnTo>
                <a:lnTo>
                  <a:pt x="5260" y="111"/>
                </a:lnTo>
                <a:lnTo>
                  <a:pt x="5206" y="102"/>
                </a:lnTo>
                <a:lnTo>
                  <a:pt x="5183" y="92"/>
                </a:lnTo>
                <a:lnTo>
                  <a:pt x="5206" y="115"/>
                </a:lnTo>
                <a:lnTo>
                  <a:pt x="5245" y="125"/>
                </a:lnTo>
                <a:lnTo>
                  <a:pt x="5269" y="139"/>
                </a:lnTo>
                <a:lnTo>
                  <a:pt x="5249" y="144"/>
                </a:lnTo>
                <a:lnTo>
                  <a:pt x="5221" y="140"/>
                </a:lnTo>
                <a:lnTo>
                  <a:pt x="5199" y="152"/>
                </a:lnTo>
                <a:lnTo>
                  <a:pt x="5203" y="127"/>
                </a:lnTo>
                <a:lnTo>
                  <a:pt x="5176" y="110"/>
                </a:lnTo>
                <a:lnTo>
                  <a:pt x="5150" y="112"/>
                </a:lnTo>
                <a:lnTo>
                  <a:pt x="5144" y="139"/>
                </a:lnTo>
                <a:lnTo>
                  <a:pt x="5116" y="144"/>
                </a:lnTo>
                <a:lnTo>
                  <a:pt x="5102" y="177"/>
                </a:lnTo>
                <a:lnTo>
                  <a:pt x="5076" y="166"/>
                </a:lnTo>
                <a:lnTo>
                  <a:pt x="5047" y="152"/>
                </a:lnTo>
                <a:lnTo>
                  <a:pt x="5021" y="140"/>
                </a:lnTo>
                <a:lnTo>
                  <a:pt x="5069" y="134"/>
                </a:lnTo>
                <a:lnTo>
                  <a:pt x="5068" y="109"/>
                </a:lnTo>
                <a:lnTo>
                  <a:pt x="5041" y="112"/>
                </a:lnTo>
                <a:lnTo>
                  <a:pt x="5016" y="120"/>
                </a:lnTo>
                <a:lnTo>
                  <a:pt x="4983" y="115"/>
                </a:lnTo>
                <a:lnTo>
                  <a:pt x="4951" y="100"/>
                </a:lnTo>
                <a:lnTo>
                  <a:pt x="4996" y="87"/>
                </a:lnTo>
                <a:lnTo>
                  <a:pt x="5043" y="84"/>
                </a:lnTo>
                <a:lnTo>
                  <a:pt x="5066" y="92"/>
                </a:lnTo>
                <a:lnTo>
                  <a:pt x="5108" y="95"/>
                </a:lnTo>
                <a:lnTo>
                  <a:pt x="5130" y="78"/>
                </a:lnTo>
                <a:lnTo>
                  <a:pt x="5152" y="104"/>
                </a:lnTo>
                <a:lnTo>
                  <a:pt x="5165" y="79"/>
                </a:lnTo>
                <a:lnTo>
                  <a:pt x="5178" y="64"/>
                </a:lnTo>
                <a:close/>
                <a:moveTo>
                  <a:pt x="6743" y="52"/>
                </a:moveTo>
                <a:lnTo>
                  <a:pt x="6779" y="57"/>
                </a:lnTo>
                <a:lnTo>
                  <a:pt x="6802" y="69"/>
                </a:lnTo>
                <a:lnTo>
                  <a:pt x="6863" y="78"/>
                </a:lnTo>
                <a:lnTo>
                  <a:pt x="6886" y="80"/>
                </a:lnTo>
                <a:lnTo>
                  <a:pt x="6926" y="95"/>
                </a:lnTo>
                <a:lnTo>
                  <a:pt x="6963" y="91"/>
                </a:lnTo>
                <a:lnTo>
                  <a:pt x="6990" y="91"/>
                </a:lnTo>
                <a:lnTo>
                  <a:pt x="7026" y="93"/>
                </a:lnTo>
                <a:lnTo>
                  <a:pt x="6968" y="106"/>
                </a:lnTo>
                <a:lnTo>
                  <a:pt x="6930" y="122"/>
                </a:lnTo>
                <a:lnTo>
                  <a:pt x="6905" y="101"/>
                </a:lnTo>
                <a:lnTo>
                  <a:pt x="6856" y="100"/>
                </a:lnTo>
                <a:lnTo>
                  <a:pt x="6833" y="97"/>
                </a:lnTo>
                <a:lnTo>
                  <a:pt x="6799" y="83"/>
                </a:lnTo>
                <a:lnTo>
                  <a:pt x="6768" y="86"/>
                </a:lnTo>
                <a:lnTo>
                  <a:pt x="6708" y="87"/>
                </a:lnTo>
                <a:lnTo>
                  <a:pt x="6720" y="57"/>
                </a:lnTo>
                <a:lnTo>
                  <a:pt x="6743" y="52"/>
                </a:lnTo>
                <a:close/>
                <a:moveTo>
                  <a:pt x="4209" y="4"/>
                </a:moveTo>
                <a:lnTo>
                  <a:pt x="4251" y="16"/>
                </a:lnTo>
                <a:cubicBezTo>
                  <a:pt x="4260" y="23"/>
                  <a:pt x="4271" y="29"/>
                  <a:pt x="4284" y="32"/>
                </a:cubicBezTo>
                <a:cubicBezTo>
                  <a:pt x="4292" y="35"/>
                  <a:pt x="4301" y="36"/>
                  <a:pt x="4310" y="36"/>
                </a:cubicBezTo>
                <a:cubicBezTo>
                  <a:pt x="4321" y="40"/>
                  <a:pt x="4333" y="41"/>
                  <a:pt x="4345" y="39"/>
                </a:cubicBezTo>
                <a:cubicBezTo>
                  <a:pt x="4353" y="38"/>
                  <a:pt x="4362" y="35"/>
                  <a:pt x="4370" y="33"/>
                </a:cubicBezTo>
                <a:cubicBezTo>
                  <a:pt x="4379" y="31"/>
                  <a:pt x="4389" y="29"/>
                  <a:pt x="4398" y="29"/>
                </a:cubicBezTo>
                <a:lnTo>
                  <a:pt x="4426" y="30"/>
                </a:lnTo>
                <a:cubicBezTo>
                  <a:pt x="4410" y="45"/>
                  <a:pt x="4406" y="48"/>
                  <a:pt x="4401" y="50"/>
                </a:cubicBezTo>
                <a:lnTo>
                  <a:pt x="4353" y="51"/>
                </a:lnTo>
                <a:lnTo>
                  <a:pt x="4309" y="59"/>
                </a:lnTo>
                <a:lnTo>
                  <a:pt x="4277" y="67"/>
                </a:lnTo>
                <a:lnTo>
                  <a:pt x="4250" y="102"/>
                </a:lnTo>
                <a:lnTo>
                  <a:pt x="4259" y="133"/>
                </a:lnTo>
                <a:cubicBezTo>
                  <a:pt x="4251" y="133"/>
                  <a:pt x="4243" y="135"/>
                  <a:pt x="4236" y="138"/>
                </a:cubicBezTo>
                <a:lnTo>
                  <a:pt x="4217" y="166"/>
                </a:lnTo>
                <a:lnTo>
                  <a:pt x="4191" y="189"/>
                </a:lnTo>
                <a:lnTo>
                  <a:pt x="4162" y="201"/>
                </a:lnTo>
                <a:cubicBezTo>
                  <a:pt x="4150" y="207"/>
                  <a:pt x="4138" y="211"/>
                  <a:pt x="4125" y="216"/>
                </a:cubicBezTo>
                <a:lnTo>
                  <a:pt x="4072" y="209"/>
                </a:lnTo>
                <a:lnTo>
                  <a:pt x="4048" y="216"/>
                </a:lnTo>
                <a:lnTo>
                  <a:pt x="4086" y="242"/>
                </a:lnTo>
                <a:lnTo>
                  <a:pt x="4143" y="269"/>
                </a:lnTo>
                <a:lnTo>
                  <a:pt x="4121" y="284"/>
                </a:lnTo>
                <a:lnTo>
                  <a:pt x="4090" y="277"/>
                </a:lnTo>
                <a:cubicBezTo>
                  <a:pt x="4066" y="252"/>
                  <a:pt x="4058" y="247"/>
                  <a:pt x="4049" y="244"/>
                </a:cubicBezTo>
                <a:cubicBezTo>
                  <a:pt x="4039" y="259"/>
                  <a:pt x="4045" y="265"/>
                  <a:pt x="4044" y="272"/>
                </a:cubicBezTo>
                <a:cubicBezTo>
                  <a:pt x="4034" y="275"/>
                  <a:pt x="4024" y="272"/>
                  <a:pt x="4016" y="274"/>
                </a:cubicBezTo>
                <a:cubicBezTo>
                  <a:pt x="4024" y="293"/>
                  <a:pt x="4037" y="293"/>
                  <a:pt x="4050" y="292"/>
                </a:cubicBezTo>
                <a:cubicBezTo>
                  <a:pt x="4057" y="292"/>
                  <a:pt x="4064" y="291"/>
                  <a:pt x="4071" y="291"/>
                </a:cubicBezTo>
                <a:lnTo>
                  <a:pt x="4087" y="315"/>
                </a:lnTo>
                <a:lnTo>
                  <a:pt x="4049" y="317"/>
                </a:lnTo>
                <a:lnTo>
                  <a:pt x="4024" y="319"/>
                </a:lnTo>
                <a:lnTo>
                  <a:pt x="3997" y="321"/>
                </a:lnTo>
                <a:lnTo>
                  <a:pt x="3973" y="327"/>
                </a:lnTo>
                <a:lnTo>
                  <a:pt x="3946" y="333"/>
                </a:lnTo>
                <a:lnTo>
                  <a:pt x="3901" y="336"/>
                </a:lnTo>
                <a:lnTo>
                  <a:pt x="3847" y="334"/>
                </a:lnTo>
                <a:lnTo>
                  <a:pt x="3826" y="345"/>
                </a:lnTo>
                <a:lnTo>
                  <a:pt x="3793" y="362"/>
                </a:lnTo>
                <a:cubicBezTo>
                  <a:pt x="3762" y="380"/>
                  <a:pt x="3749" y="384"/>
                  <a:pt x="3736" y="388"/>
                </a:cubicBezTo>
                <a:cubicBezTo>
                  <a:pt x="3710" y="394"/>
                  <a:pt x="3698" y="397"/>
                  <a:pt x="3685" y="399"/>
                </a:cubicBezTo>
                <a:lnTo>
                  <a:pt x="3633" y="403"/>
                </a:lnTo>
                <a:cubicBezTo>
                  <a:pt x="3619" y="403"/>
                  <a:pt x="3606" y="406"/>
                  <a:pt x="3594" y="411"/>
                </a:cubicBezTo>
                <a:cubicBezTo>
                  <a:pt x="3586" y="414"/>
                  <a:pt x="3578" y="418"/>
                  <a:pt x="3571" y="423"/>
                </a:cubicBezTo>
                <a:lnTo>
                  <a:pt x="3548" y="443"/>
                </a:lnTo>
                <a:lnTo>
                  <a:pt x="3532" y="471"/>
                </a:lnTo>
                <a:lnTo>
                  <a:pt x="3506" y="503"/>
                </a:lnTo>
                <a:lnTo>
                  <a:pt x="3464" y="535"/>
                </a:lnTo>
                <a:lnTo>
                  <a:pt x="3410" y="549"/>
                </a:lnTo>
                <a:lnTo>
                  <a:pt x="3380" y="535"/>
                </a:lnTo>
                <a:lnTo>
                  <a:pt x="3353" y="513"/>
                </a:lnTo>
                <a:lnTo>
                  <a:pt x="3320" y="493"/>
                </a:lnTo>
                <a:lnTo>
                  <a:pt x="3298" y="461"/>
                </a:lnTo>
                <a:lnTo>
                  <a:pt x="3309" y="432"/>
                </a:lnTo>
                <a:cubicBezTo>
                  <a:pt x="3313" y="425"/>
                  <a:pt x="3313" y="417"/>
                  <a:pt x="3308" y="410"/>
                </a:cubicBezTo>
                <a:lnTo>
                  <a:pt x="3299" y="382"/>
                </a:lnTo>
                <a:lnTo>
                  <a:pt x="3332" y="352"/>
                </a:lnTo>
                <a:lnTo>
                  <a:pt x="3378" y="337"/>
                </a:lnTo>
                <a:lnTo>
                  <a:pt x="3404" y="306"/>
                </a:lnTo>
                <a:lnTo>
                  <a:pt x="3404" y="269"/>
                </a:lnTo>
                <a:lnTo>
                  <a:pt x="3371" y="243"/>
                </a:lnTo>
                <a:lnTo>
                  <a:pt x="3366" y="217"/>
                </a:lnTo>
                <a:lnTo>
                  <a:pt x="3340" y="168"/>
                </a:lnTo>
                <a:lnTo>
                  <a:pt x="3317" y="153"/>
                </a:lnTo>
                <a:cubicBezTo>
                  <a:pt x="3296" y="144"/>
                  <a:pt x="3292" y="143"/>
                  <a:pt x="3287" y="142"/>
                </a:cubicBezTo>
                <a:cubicBezTo>
                  <a:pt x="3279" y="141"/>
                  <a:pt x="3271" y="139"/>
                  <a:pt x="3262" y="137"/>
                </a:cubicBezTo>
                <a:lnTo>
                  <a:pt x="3240" y="133"/>
                </a:lnTo>
                <a:cubicBezTo>
                  <a:pt x="3229" y="132"/>
                  <a:pt x="3218" y="133"/>
                  <a:pt x="3208" y="135"/>
                </a:cubicBezTo>
                <a:cubicBezTo>
                  <a:pt x="3201" y="137"/>
                  <a:pt x="3193" y="139"/>
                  <a:pt x="3185" y="140"/>
                </a:cubicBezTo>
                <a:cubicBezTo>
                  <a:pt x="3178" y="141"/>
                  <a:pt x="3170" y="140"/>
                  <a:pt x="3162" y="140"/>
                </a:cubicBezTo>
                <a:cubicBezTo>
                  <a:pt x="3154" y="140"/>
                  <a:pt x="3145" y="141"/>
                  <a:pt x="3136" y="140"/>
                </a:cubicBezTo>
                <a:cubicBezTo>
                  <a:pt x="3129" y="140"/>
                  <a:pt x="3121" y="138"/>
                  <a:pt x="3114" y="136"/>
                </a:cubicBezTo>
                <a:lnTo>
                  <a:pt x="3104" y="112"/>
                </a:lnTo>
                <a:lnTo>
                  <a:pt x="3154" y="92"/>
                </a:lnTo>
                <a:cubicBezTo>
                  <a:pt x="3163" y="92"/>
                  <a:pt x="3173" y="92"/>
                  <a:pt x="3183" y="92"/>
                </a:cubicBezTo>
                <a:cubicBezTo>
                  <a:pt x="3198" y="91"/>
                  <a:pt x="3212" y="90"/>
                  <a:pt x="3227" y="89"/>
                </a:cubicBezTo>
                <a:lnTo>
                  <a:pt x="3274" y="80"/>
                </a:lnTo>
                <a:lnTo>
                  <a:pt x="3334" y="57"/>
                </a:lnTo>
                <a:lnTo>
                  <a:pt x="3374" y="44"/>
                </a:lnTo>
                <a:lnTo>
                  <a:pt x="3418" y="33"/>
                </a:lnTo>
                <a:lnTo>
                  <a:pt x="3448" y="29"/>
                </a:lnTo>
                <a:lnTo>
                  <a:pt x="3497" y="29"/>
                </a:lnTo>
                <a:lnTo>
                  <a:pt x="3524" y="32"/>
                </a:lnTo>
                <a:lnTo>
                  <a:pt x="3574" y="33"/>
                </a:lnTo>
                <a:lnTo>
                  <a:pt x="3610" y="39"/>
                </a:lnTo>
                <a:lnTo>
                  <a:pt x="3646" y="39"/>
                </a:lnTo>
                <a:lnTo>
                  <a:pt x="3691" y="33"/>
                </a:lnTo>
                <a:lnTo>
                  <a:pt x="3748" y="33"/>
                </a:lnTo>
                <a:lnTo>
                  <a:pt x="3845" y="21"/>
                </a:lnTo>
                <a:lnTo>
                  <a:pt x="3916" y="11"/>
                </a:lnTo>
                <a:lnTo>
                  <a:pt x="3949" y="8"/>
                </a:lnTo>
                <a:lnTo>
                  <a:pt x="3985" y="11"/>
                </a:lnTo>
                <a:lnTo>
                  <a:pt x="4015" y="17"/>
                </a:lnTo>
                <a:lnTo>
                  <a:pt x="4061" y="11"/>
                </a:lnTo>
                <a:lnTo>
                  <a:pt x="4112" y="4"/>
                </a:lnTo>
                <a:lnTo>
                  <a:pt x="4209" y="4"/>
                </a:lnTo>
                <a:close/>
                <a:moveTo>
                  <a:pt x="3354" y="0"/>
                </a:moveTo>
                <a:lnTo>
                  <a:pt x="3364" y="1"/>
                </a:lnTo>
                <a:lnTo>
                  <a:pt x="3331" y="21"/>
                </a:lnTo>
                <a:lnTo>
                  <a:pt x="3282" y="36"/>
                </a:lnTo>
                <a:lnTo>
                  <a:pt x="3236" y="47"/>
                </a:lnTo>
                <a:lnTo>
                  <a:pt x="3196" y="54"/>
                </a:lnTo>
                <a:lnTo>
                  <a:pt x="3155" y="63"/>
                </a:lnTo>
                <a:lnTo>
                  <a:pt x="3127" y="67"/>
                </a:lnTo>
                <a:lnTo>
                  <a:pt x="3083" y="73"/>
                </a:lnTo>
                <a:lnTo>
                  <a:pt x="3056" y="82"/>
                </a:lnTo>
                <a:lnTo>
                  <a:pt x="3023" y="97"/>
                </a:lnTo>
                <a:cubicBezTo>
                  <a:pt x="3015" y="102"/>
                  <a:pt x="3006" y="106"/>
                  <a:pt x="2997" y="110"/>
                </a:cubicBezTo>
                <a:cubicBezTo>
                  <a:pt x="2986" y="114"/>
                  <a:pt x="2974" y="117"/>
                  <a:pt x="2962" y="118"/>
                </a:cubicBezTo>
                <a:lnTo>
                  <a:pt x="2941" y="123"/>
                </a:lnTo>
                <a:cubicBezTo>
                  <a:pt x="2929" y="126"/>
                  <a:pt x="2916" y="129"/>
                  <a:pt x="2904" y="133"/>
                </a:cubicBezTo>
                <a:cubicBezTo>
                  <a:pt x="2895" y="136"/>
                  <a:pt x="2887" y="140"/>
                  <a:pt x="2878" y="143"/>
                </a:cubicBezTo>
                <a:lnTo>
                  <a:pt x="2833" y="141"/>
                </a:lnTo>
                <a:lnTo>
                  <a:pt x="2805" y="135"/>
                </a:lnTo>
                <a:lnTo>
                  <a:pt x="2779" y="139"/>
                </a:lnTo>
                <a:cubicBezTo>
                  <a:pt x="2766" y="142"/>
                  <a:pt x="2752" y="142"/>
                  <a:pt x="2738" y="141"/>
                </a:cubicBezTo>
                <a:lnTo>
                  <a:pt x="2693" y="126"/>
                </a:lnTo>
                <a:lnTo>
                  <a:pt x="2753" y="125"/>
                </a:lnTo>
                <a:lnTo>
                  <a:pt x="2775" y="122"/>
                </a:lnTo>
                <a:lnTo>
                  <a:pt x="2813" y="115"/>
                </a:lnTo>
                <a:lnTo>
                  <a:pt x="2788" y="102"/>
                </a:lnTo>
                <a:lnTo>
                  <a:pt x="2812" y="92"/>
                </a:lnTo>
                <a:lnTo>
                  <a:pt x="2840" y="96"/>
                </a:lnTo>
                <a:lnTo>
                  <a:pt x="2861" y="90"/>
                </a:lnTo>
                <a:lnTo>
                  <a:pt x="2837" y="62"/>
                </a:lnTo>
                <a:cubicBezTo>
                  <a:pt x="2865" y="57"/>
                  <a:pt x="2874" y="57"/>
                  <a:pt x="2884" y="58"/>
                </a:cubicBezTo>
                <a:cubicBezTo>
                  <a:pt x="2891" y="59"/>
                  <a:pt x="2899" y="61"/>
                  <a:pt x="2906" y="64"/>
                </a:cubicBezTo>
                <a:lnTo>
                  <a:pt x="2938" y="65"/>
                </a:lnTo>
                <a:cubicBezTo>
                  <a:pt x="2950" y="67"/>
                  <a:pt x="2962" y="67"/>
                  <a:pt x="2974" y="66"/>
                </a:cubicBezTo>
                <a:cubicBezTo>
                  <a:pt x="2985" y="65"/>
                  <a:pt x="2995" y="64"/>
                  <a:pt x="3005" y="62"/>
                </a:cubicBezTo>
                <a:lnTo>
                  <a:pt x="3040" y="57"/>
                </a:lnTo>
                <a:cubicBezTo>
                  <a:pt x="3016" y="38"/>
                  <a:pt x="3008" y="39"/>
                  <a:pt x="3001" y="40"/>
                </a:cubicBezTo>
                <a:cubicBezTo>
                  <a:pt x="2994" y="41"/>
                  <a:pt x="2987" y="42"/>
                  <a:pt x="2980" y="42"/>
                </a:cubicBezTo>
                <a:cubicBezTo>
                  <a:pt x="2950" y="42"/>
                  <a:pt x="2937" y="41"/>
                  <a:pt x="2924" y="39"/>
                </a:cubicBezTo>
                <a:cubicBezTo>
                  <a:pt x="2916" y="38"/>
                  <a:pt x="2908" y="37"/>
                  <a:pt x="2899" y="36"/>
                </a:cubicBezTo>
                <a:lnTo>
                  <a:pt x="2866" y="28"/>
                </a:lnTo>
                <a:lnTo>
                  <a:pt x="2904" y="23"/>
                </a:lnTo>
                <a:cubicBezTo>
                  <a:pt x="2916" y="24"/>
                  <a:pt x="2929" y="24"/>
                  <a:pt x="2941" y="25"/>
                </a:cubicBezTo>
                <a:cubicBezTo>
                  <a:pt x="2955" y="27"/>
                  <a:pt x="2970" y="29"/>
                  <a:pt x="2984" y="28"/>
                </a:cubicBezTo>
                <a:cubicBezTo>
                  <a:pt x="2999" y="28"/>
                  <a:pt x="3013" y="25"/>
                  <a:pt x="3026" y="21"/>
                </a:cubicBezTo>
                <a:lnTo>
                  <a:pt x="3056" y="17"/>
                </a:lnTo>
                <a:lnTo>
                  <a:pt x="3081" y="16"/>
                </a:lnTo>
                <a:lnTo>
                  <a:pt x="3138" y="16"/>
                </a:lnTo>
                <a:lnTo>
                  <a:pt x="3191" y="18"/>
                </a:lnTo>
                <a:cubicBezTo>
                  <a:pt x="3213" y="17"/>
                  <a:pt x="3235" y="15"/>
                  <a:pt x="3257" y="12"/>
                </a:cubicBezTo>
                <a:cubicBezTo>
                  <a:pt x="3267" y="11"/>
                  <a:pt x="3277" y="9"/>
                  <a:pt x="3286" y="8"/>
                </a:cubicBezTo>
                <a:lnTo>
                  <a:pt x="3333" y="0"/>
                </a:lnTo>
                <a:lnTo>
                  <a:pt x="3354" y="0"/>
                </a:lnTo>
                <a:close/>
              </a:path>
            </a:pathLst>
          </a:custGeom>
          <a:solidFill>
            <a:srgbClr val="F2F2F2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2" name="path"/>
          <p:cNvSpPr/>
          <p:nvPr/>
        </p:nvSpPr>
        <p:spPr>
          <a:xfrm>
            <a:off x="514979" y="7144908"/>
            <a:ext cx="6588751" cy="2529237"/>
          </a:xfrm>
          <a:custGeom>
            <a:rect l="0" t="0" r="0" b="0"/>
            <a:pathLst>
              <a:path w="10375" h="3983">
                <a:moveTo>
                  <a:pt x="2588" y="3910"/>
                </a:moveTo>
                <a:lnTo>
                  <a:pt x="2609" y="3916"/>
                </a:lnTo>
                <a:lnTo>
                  <a:pt x="2638" y="3929"/>
                </a:lnTo>
                <a:lnTo>
                  <a:pt x="2673" y="3947"/>
                </a:lnTo>
                <a:lnTo>
                  <a:pt x="2710" y="3968"/>
                </a:lnTo>
                <a:lnTo>
                  <a:pt x="2743" y="3968"/>
                </a:lnTo>
                <a:lnTo>
                  <a:pt x="2715" y="3975"/>
                </a:lnTo>
                <a:cubicBezTo>
                  <a:pt x="2704" y="3976"/>
                  <a:pt x="2694" y="3976"/>
                  <a:pt x="2683" y="3976"/>
                </a:cubicBezTo>
                <a:lnTo>
                  <a:pt x="2651" y="3980"/>
                </a:lnTo>
                <a:lnTo>
                  <a:pt x="2618" y="3983"/>
                </a:lnTo>
                <a:lnTo>
                  <a:pt x="2584" y="3968"/>
                </a:lnTo>
                <a:lnTo>
                  <a:pt x="2562" y="3951"/>
                </a:lnTo>
                <a:lnTo>
                  <a:pt x="2571" y="3916"/>
                </a:lnTo>
                <a:lnTo>
                  <a:pt x="2588" y="3910"/>
                </a:lnTo>
                <a:close/>
                <a:moveTo>
                  <a:pt x="2821" y="3863"/>
                </a:moveTo>
                <a:lnTo>
                  <a:pt x="2835" y="3865"/>
                </a:lnTo>
                <a:lnTo>
                  <a:pt x="2870" y="3864"/>
                </a:lnTo>
                <a:lnTo>
                  <a:pt x="2891" y="3868"/>
                </a:lnTo>
                <a:lnTo>
                  <a:pt x="2856" y="3888"/>
                </a:lnTo>
                <a:lnTo>
                  <a:pt x="2835" y="3901"/>
                </a:lnTo>
                <a:lnTo>
                  <a:pt x="2803" y="3892"/>
                </a:lnTo>
                <a:lnTo>
                  <a:pt x="2777" y="3884"/>
                </a:lnTo>
                <a:lnTo>
                  <a:pt x="2801" y="3874"/>
                </a:lnTo>
                <a:lnTo>
                  <a:pt x="2821" y="3863"/>
                </a:lnTo>
                <a:close/>
                <a:moveTo>
                  <a:pt x="9264" y="3561"/>
                </a:moveTo>
                <a:lnTo>
                  <a:pt x="9268" y="3569"/>
                </a:lnTo>
                <a:lnTo>
                  <a:pt x="9297" y="3584"/>
                </a:lnTo>
                <a:lnTo>
                  <a:pt x="9324" y="3571"/>
                </a:lnTo>
                <a:lnTo>
                  <a:pt x="9350" y="3570"/>
                </a:lnTo>
                <a:lnTo>
                  <a:pt x="9339" y="3593"/>
                </a:lnTo>
                <a:lnTo>
                  <a:pt x="9315" y="3618"/>
                </a:lnTo>
                <a:lnTo>
                  <a:pt x="9292" y="3624"/>
                </a:lnTo>
                <a:lnTo>
                  <a:pt x="9267" y="3644"/>
                </a:lnTo>
                <a:lnTo>
                  <a:pt x="9240" y="3637"/>
                </a:lnTo>
                <a:lnTo>
                  <a:pt x="9245" y="3614"/>
                </a:lnTo>
                <a:lnTo>
                  <a:pt x="9247" y="3585"/>
                </a:lnTo>
                <a:lnTo>
                  <a:pt x="9264" y="3561"/>
                </a:lnTo>
                <a:close/>
                <a:moveTo>
                  <a:pt x="10143" y="3556"/>
                </a:moveTo>
                <a:cubicBezTo>
                  <a:pt x="10149" y="3557"/>
                  <a:pt x="10153" y="3560"/>
                  <a:pt x="10153" y="3564"/>
                </a:cubicBezTo>
                <a:lnTo>
                  <a:pt x="10165" y="3592"/>
                </a:lnTo>
                <a:lnTo>
                  <a:pt x="10116" y="3615"/>
                </a:lnTo>
                <a:lnTo>
                  <a:pt x="10091" y="3630"/>
                </a:lnTo>
                <a:lnTo>
                  <a:pt x="10062" y="3654"/>
                </a:lnTo>
                <a:lnTo>
                  <a:pt x="10037" y="3657"/>
                </a:lnTo>
                <a:cubicBezTo>
                  <a:pt x="10027" y="3656"/>
                  <a:pt x="10018" y="3658"/>
                  <a:pt x="10010" y="3663"/>
                </a:cubicBezTo>
                <a:lnTo>
                  <a:pt x="9982" y="3690"/>
                </a:lnTo>
                <a:lnTo>
                  <a:pt x="9946" y="3709"/>
                </a:lnTo>
                <a:lnTo>
                  <a:pt x="9919" y="3723"/>
                </a:lnTo>
                <a:lnTo>
                  <a:pt x="9898" y="3729"/>
                </a:lnTo>
                <a:lnTo>
                  <a:pt x="9861" y="3730"/>
                </a:lnTo>
                <a:lnTo>
                  <a:pt x="9837" y="3729"/>
                </a:lnTo>
                <a:lnTo>
                  <a:pt x="9817" y="3720"/>
                </a:lnTo>
                <a:lnTo>
                  <a:pt x="9839" y="3695"/>
                </a:lnTo>
                <a:lnTo>
                  <a:pt x="9877" y="3677"/>
                </a:lnTo>
                <a:cubicBezTo>
                  <a:pt x="9885" y="3675"/>
                  <a:pt x="9893" y="3673"/>
                  <a:pt x="9901" y="3670"/>
                </a:cubicBezTo>
                <a:cubicBezTo>
                  <a:pt x="9908" y="3668"/>
                  <a:pt x="9915" y="3666"/>
                  <a:pt x="9922" y="3664"/>
                </a:cubicBezTo>
                <a:cubicBezTo>
                  <a:pt x="9930" y="3660"/>
                  <a:pt x="9939" y="3656"/>
                  <a:pt x="9948" y="3653"/>
                </a:cubicBezTo>
                <a:lnTo>
                  <a:pt x="10005" y="3634"/>
                </a:lnTo>
                <a:lnTo>
                  <a:pt x="10036" y="3626"/>
                </a:lnTo>
                <a:cubicBezTo>
                  <a:pt x="10044" y="3624"/>
                  <a:pt x="10052" y="3621"/>
                  <a:pt x="10058" y="3616"/>
                </a:cubicBezTo>
                <a:cubicBezTo>
                  <a:pt x="10066" y="3610"/>
                  <a:pt x="10072" y="3603"/>
                  <a:pt x="10079" y="3598"/>
                </a:cubicBezTo>
                <a:lnTo>
                  <a:pt x="10100" y="3586"/>
                </a:lnTo>
                <a:lnTo>
                  <a:pt x="10131" y="3569"/>
                </a:lnTo>
                <a:lnTo>
                  <a:pt x="10143" y="3556"/>
                </a:lnTo>
                <a:close/>
                <a:moveTo>
                  <a:pt x="10305" y="3384"/>
                </a:moveTo>
                <a:lnTo>
                  <a:pt x="10316" y="3387"/>
                </a:lnTo>
                <a:lnTo>
                  <a:pt x="10326" y="3417"/>
                </a:lnTo>
                <a:cubicBezTo>
                  <a:pt x="10319" y="3436"/>
                  <a:pt x="10321" y="3442"/>
                  <a:pt x="10323" y="3448"/>
                </a:cubicBezTo>
                <a:lnTo>
                  <a:pt x="10348" y="3470"/>
                </a:lnTo>
                <a:lnTo>
                  <a:pt x="10369" y="3483"/>
                </a:lnTo>
                <a:lnTo>
                  <a:pt x="10370" y="3504"/>
                </a:lnTo>
                <a:cubicBezTo>
                  <a:pt x="10352" y="3516"/>
                  <a:pt x="10343" y="3517"/>
                  <a:pt x="10337" y="3521"/>
                </a:cubicBezTo>
                <a:cubicBezTo>
                  <a:pt x="10317" y="3542"/>
                  <a:pt x="10310" y="3545"/>
                  <a:pt x="10303" y="3548"/>
                </a:cubicBezTo>
                <a:cubicBezTo>
                  <a:pt x="10283" y="3554"/>
                  <a:pt x="10276" y="3556"/>
                  <a:pt x="10270" y="3559"/>
                </a:cubicBezTo>
                <a:lnTo>
                  <a:pt x="10239" y="3584"/>
                </a:lnTo>
                <a:lnTo>
                  <a:pt x="10213" y="3583"/>
                </a:lnTo>
                <a:lnTo>
                  <a:pt x="10240" y="3552"/>
                </a:lnTo>
                <a:lnTo>
                  <a:pt x="10233" y="3521"/>
                </a:lnTo>
                <a:lnTo>
                  <a:pt x="10271" y="3498"/>
                </a:lnTo>
                <a:lnTo>
                  <a:pt x="10295" y="3490"/>
                </a:lnTo>
                <a:cubicBezTo>
                  <a:pt x="10305" y="3476"/>
                  <a:pt x="10308" y="3473"/>
                  <a:pt x="10310" y="3469"/>
                </a:cubicBezTo>
                <a:lnTo>
                  <a:pt x="10308" y="3433"/>
                </a:lnTo>
                <a:lnTo>
                  <a:pt x="10303" y="3408"/>
                </a:lnTo>
                <a:lnTo>
                  <a:pt x="10305" y="3384"/>
                </a:lnTo>
                <a:close/>
                <a:moveTo>
                  <a:pt x="10242" y="3200"/>
                </a:moveTo>
                <a:lnTo>
                  <a:pt x="10242" y="3212"/>
                </a:lnTo>
                <a:lnTo>
                  <a:pt x="10242" y="3200"/>
                </a:lnTo>
                <a:close/>
                <a:moveTo>
                  <a:pt x="6501" y="2952"/>
                </a:moveTo>
                <a:lnTo>
                  <a:pt x="6516" y="2962"/>
                </a:lnTo>
                <a:lnTo>
                  <a:pt x="6489" y="2970"/>
                </a:lnTo>
                <a:lnTo>
                  <a:pt x="6501" y="2952"/>
                </a:lnTo>
                <a:close/>
                <a:moveTo>
                  <a:pt x="6568" y="2929"/>
                </a:moveTo>
                <a:lnTo>
                  <a:pt x="6571" y="2938"/>
                </a:lnTo>
                <a:lnTo>
                  <a:pt x="6568" y="2929"/>
                </a:lnTo>
                <a:close/>
                <a:moveTo>
                  <a:pt x="10200" y="2907"/>
                </a:moveTo>
                <a:lnTo>
                  <a:pt x="10217" y="2925"/>
                </a:lnTo>
                <a:lnTo>
                  <a:pt x="10232" y="2947"/>
                </a:lnTo>
                <a:lnTo>
                  <a:pt x="10253" y="2970"/>
                </a:lnTo>
                <a:lnTo>
                  <a:pt x="10297" y="2998"/>
                </a:lnTo>
                <a:lnTo>
                  <a:pt x="10263" y="2991"/>
                </a:lnTo>
                <a:cubicBezTo>
                  <a:pt x="10244" y="2982"/>
                  <a:pt x="10239" y="2980"/>
                  <a:pt x="10235" y="2978"/>
                </a:cubicBezTo>
                <a:lnTo>
                  <a:pt x="10215" y="2952"/>
                </a:lnTo>
                <a:lnTo>
                  <a:pt x="10191" y="2925"/>
                </a:lnTo>
                <a:lnTo>
                  <a:pt x="10200" y="2907"/>
                </a:lnTo>
                <a:close/>
                <a:moveTo>
                  <a:pt x="4400" y="2808"/>
                </a:moveTo>
                <a:lnTo>
                  <a:pt x="4418" y="2833"/>
                </a:lnTo>
                <a:lnTo>
                  <a:pt x="4385" y="2831"/>
                </a:lnTo>
                <a:lnTo>
                  <a:pt x="4400" y="2808"/>
                </a:lnTo>
                <a:close/>
                <a:moveTo>
                  <a:pt x="10348" y="2791"/>
                </a:moveTo>
                <a:lnTo>
                  <a:pt x="10358" y="2800"/>
                </a:lnTo>
                <a:lnTo>
                  <a:pt x="10375" y="2823"/>
                </a:lnTo>
                <a:lnTo>
                  <a:pt x="10350" y="2819"/>
                </a:lnTo>
                <a:lnTo>
                  <a:pt x="10348" y="2791"/>
                </a:lnTo>
                <a:close/>
                <a:moveTo>
                  <a:pt x="6152" y="2746"/>
                </a:moveTo>
                <a:lnTo>
                  <a:pt x="6154" y="2756"/>
                </a:lnTo>
                <a:lnTo>
                  <a:pt x="6152" y="2746"/>
                </a:lnTo>
                <a:close/>
                <a:moveTo>
                  <a:pt x="6092" y="2725"/>
                </a:moveTo>
                <a:lnTo>
                  <a:pt x="6103" y="2727"/>
                </a:lnTo>
                <a:lnTo>
                  <a:pt x="6092" y="2725"/>
                </a:lnTo>
                <a:close/>
                <a:moveTo>
                  <a:pt x="6119" y="2714"/>
                </a:moveTo>
                <a:lnTo>
                  <a:pt x="6129" y="2721"/>
                </a:lnTo>
                <a:lnTo>
                  <a:pt x="6119" y="2714"/>
                </a:lnTo>
                <a:close/>
                <a:moveTo>
                  <a:pt x="6292" y="2711"/>
                </a:moveTo>
                <a:lnTo>
                  <a:pt x="6307" y="2724"/>
                </a:lnTo>
                <a:lnTo>
                  <a:pt x="6316" y="2744"/>
                </a:lnTo>
                <a:lnTo>
                  <a:pt x="6327" y="2783"/>
                </a:lnTo>
                <a:cubicBezTo>
                  <a:pt x="6315" y="2808"/>
                  <a:pt x="6312" y="2814"/>
                  <a:pt x="6309" y="2821"/>
                </a:cubicBezTo>
                <a:cubicBezTo>
                  <a:pt x="6304" y="2831"/>
                  <a:pt x="6298" y="2840"/>
                  <a:pt x="6291" y="2850"/>
                </a:cubicBezTo>
                <a:lnTo>
                  <a:pt x="6281" y="2876"/>
                </a:lnTo>
                <a:lnTo>
                  <a:pt x="6272" y="2903"/>
                </a:lnTo>
                <a:cubicBezTo>
                  <a:pt x="6259" y="2928"/>
                  <a:pt x="6255" y="2936"/>
                  <a:pt x="6251" y="2944"/>
                </a:cubicBezTo>
                <a:lnTo>
                  <a:pt x="6236" y="2978"/>
                </a:lnTo>
                <a:lnTo>
                  <a:pt x="6227" y="3006"/>
                </a:lnTo>
                <a:lnTo>
                  <a:pt x="6219" y="3046"/>
                </a:lnTo>
                <a:lnTo>
                  <a:pt x="6190" y="3079"/>
                </a:lnTo>
                <a:lnTo>
                  <a:pt x="6146" y="3099"/>
                </a:lnTo>
                <a:cubicBezTo>
                  <a:pt x="6129" y="3102"/>
                  <a:pt x="6123" y="3100"/>
                  <a:pt x="6118" y="3098"/>
                </a:cubicBezTo>
                <a:cubicBezTo>
                  <a:pt x="6099" y="3085"/>
                  <a:pt x="6094" y="3084"/>
                  <a:pt x="6090" y="3081"/>
                </a:cubicBezTo>
                <a:cubicBezTo>
                  <a:pt x="6080" y="3059"/>
                  <a:pt x="6080" y="3052"/>
                  <a:pt x="6078" y="3045"/>
                </a:cubicBezTo>
                <a:lnTo>
                  <a:pt x="6070" y="3017"/>
                </a:lnTo>
                <a:lnTo>
                  <a:pt x="6089" y="2987"/>
                </a:lnTo>
                <a:lnTo>
                  <a:pt x="6110" y="2960"/>
                </a:lnTo>
                <a:cubicBezTo>
                  <a:pt x="6122" y="2938"/>
                  <a:pt x="6123" y="2935"/>
                  <a:pt x="6124" y="2931"/>
                </a:cubicBezTo>
                <a:cubicBezTo>
                  <a:pt x="6125" y="2923"/>
                  <a:pt x="6125" y="2915"/>
                  <a:pt x="6123" y="2908"/>
                </a:cubicBezTo>
                <a:cubicBezTo>
                  <a:pt x="6113" y="2883"/>
                  <a:pt x="6113" y="2877"/>
                  <a:pt x="6113" y="2871"/>
                </a:cubicBezTo>
                <a:cubicBezTo>
                  <a:pt x="6115" y="2864"/>
                  <a:pt x="6117" y="2857"/>
                  <a:pt x="6121" y="2851"/>
                </a:cubicBezTo>
                <a:lnTo>
                  <a:pt x="6136" y="2819"/>
                </a:lnTo>
                <a:cubicBezTo>
                  <a:pt x="6159" y="2819"/>
                  <a:pt x="6169" y="2818"/>
                  <a:pt x="6179" y="2816"/>
                </a:cubicBezTo>
                <a:lnTo>
                  <a:pt x="6202" y="2804"/>
                </a:lnTo>
                <a:cubicBezTo>
                  <a:pt x="6221" y="2780"/>
                  <a:pt x="6227" y="2775"/>
                  <a:pt x="6236" y="2772"/>
                </a:cubicBezTo>
                <a:cubicBezTo>
                  <a:pt x="6252" y="2769"/>
                  <a:pt x="6256" y="2767"/>
                  <a:pt x="6260" y="2764"/>
                </a:cubicBezTo>
                <a:cubicBezTo>
                  <a:pt x="6269" y="2758"/>
                  <a:pt x="6277" y="2752"/>
                  <a:pt x="6285" y="2744"/>
                </a:cubicBezTo>
                <a:lnTo>
                  <a:pt x="6288" y="2717"/>
                </a:lnTo>
                <a:lnTo>
                  <a:pt x="6292" y="2711"/>
                </a:lnTo>
                <a:close/>
                <a:moveTo>
                  <a:pt x="6075" y="2691"/>
                </a:moveTo>
                <a:lnTo>
                  <a:pt x="6082" y="2703"/>
                </a:lnTo>
                <a:lnTo>
                  <a:pt x="6075" y="2691"/>
                </a:lnTo>
                <a:close/>
                <a:moveTo>
                  <a:pt x="9534" y="2679"/>
                </a:moveTo>
                <a:lnTo>
                  <a:pt x="9546" y="2691"/>
                </a:lnTo>
                <a:lnTo>
                  <a:pt x="9550" y="2714"/>
                </a:lnTo>
                <a:cubicBezTo>
                  <a:pt x="9551" y="2723"/>
                  <a:pt x="9554" y="2731"/>
                  <a:pt x="9559" y="2739"/>
                </a:cubicBezTo>
                <a:lnTo>
                  <a:pt x="9586" y="2766"/>
                </a:lnTo>
                <a:lnTo>
                  <a:pt x="9613" y="2797"/>
                </a:lnTo>
                <a:lnTo>
                  <a:pt x="9619" y="2824"/>
                </a:lnTo>
                <a:lnTo>
                  <a:pt x="9621" y="2852"/>
                </a:lnTo>
                <a:lnTo>
                  <a:pt x="9617" y="2878"/>
                </a:lnTo>
                <a:cubicBezTo>
                  <a:pt x="9602" y="2893"/>
                  <a:pt x="9605" y="2899"/>
                  <a:pt x="9610" y="2902"/>
                </a:cubicBezTo>
                <a:lnTo>
                  <a:pt x="9631" y="2917"/>
                </a:lnTo>
                <a:lnTo>
                  <a:pt x="9657" y="2931"/>
                </a:lnTo>
                <a:lnTo>
                  <a:pt x="9687" y="2969"/>
                </a:lnTo>
                <a:lnTo>
                  <a:pt x="9699" y="2991"/>
                </a:lnTo>
                <a:lnTo>
                  <a:pt x="9706" y="3016"/>
                </a:lnTo>
                <a:lnTo>
                  <a:pt x="9727" y="3039"/>
                </a:lnTo>
                <a:lnTo>
                  <a:pt x="9746" y="3064"/>
                </a:lnTo>
                <a:lnTo>
                  <a:pt x="9769" y="3089"/>
                </a:lnTo>
                <a:lnTo>
                  <a:pt x="9782" y="3117"/>
                </a:lnTo>
                <a:lnTo>
                  <a:pt x="9782" y="3138"/>
                </a:lnTo>
                <a:cubicBezTo>
                  <a:pt x="9778" y="3156"/>
                  <a:pt x="9778" y="3160"/>
                  <a:pt x="9779" y="3164"/>
                </a:cubicBezTo>
                <a:cubicBezTo>
                  <a:pt x="9766" y="3185"/>
                  <a:pt x="9766" y="3191"/>
                  <a:pt x="9765" y="3197"/>
                </a:cubicBezTo>
                <a:cubicBezTo>
                  <a:pt x="9755" y="3218"/>
                  <a:pt x="9751" y="3223"/>
                  <a:pt x="9747" y="3227"/>
                </a:cubicBezTo>
                <a:cubicBezTo>
                  <a:pt x="9728" y="3246"/>
                  <a:pt x="9723" y="3252"/>
                  <a:pt x="9719" y="3258"/>
                </a:cubicBezTo>
                <a:lnTo>
                  <a:pt x="9709" y="3282"/>
                </a:lnTo>
                <a:lnTo>
                  <a:pt x="9682" y="3306"/>
                </a:lnTo>
                <a:lnTo>
                  <a:pt x="9643" y="3332"/>
                </a:lnTo>
                <a:lnTo>
                  <a:pt x="9621" y="3340"/>
                </a:lnTo>
                <a:cubicBezTo>
                  <a:pt x="9602" y="3351"/>
                  <a:pt x="9602" y="3356"/>
                  <a:pt x="9601" y="3360"/>
                </a:cubicBezTo>
                <a:lnTo>
                  <a:pt x="9577" y="3386"/>
                </a:lnTo>
                <a:lnTo>
                  <a:pt x="9535" y="3406"/>
                </a:lnTo>
                <a:cubicBezTo>
                  <a:pt x="9517" y="3425"/>
                  <a:pt x="9512" y="3430"/>
                  <a:pt x="9506" y="3435"/>
                </a:cubicBezTo>
                <a:lnTo>
                  <a:pt x="9474" y="3476"/>
                </a:lnTo>
                <a:cubicBezTo>
                  <a:pt x="9454" y="3481"/>
                  <a:pt x="9451" y="3480"/>
                  <a:pt x="9447" y="3478"/>
                </a:cubicBezTo>
                <a:lnTo>
                  <a:pt x="9421" y="3473"/>
                </a:lnTo>
                <a:cubicBezTo>
                  <a:pt x="9395" y="3475"/>
                  <a:pt x="9387" y="3478"/>
                  <a:pt x="9380" y="3482"/>
                </a:cubicBezTo>
                <a:lnTo>
                  <a:pt x="9356" y="3509"/>
                </a:lnTo>
                <a:cubicBezTo>
                  <a:pt x="9338" y="3510"/>
                  <a:pt x="9333" y="3506"/>
                  <a:pt x="9332" y="3501"/>
                </a:cubicBezTo>
                <a:lnTo>
                  <a:pt x="9309" y="3482"/>
                </a:lnTo>
                <a:lnTo>
                  <a:pt x="9282" y="3484"/>
                </a:lnTo>
                <a:cubicBezTo>
                  <a:pt x="9268" y="3496"/>
                  <a:pt x="9264" y="3496"/>
                  <a:pt x="9261" y="3497"/>
                </a:cubicBezTo>
                <a:lnTo>
                  <a:pt x="9232" y="3493"/>
                </a:lnTo>
                <a:lnTo>
                  <a:pt x="9186" y="3468"/>
                </a:lnTo>
                <a:lnTo>
                  <a:pt x="9176" y="3445"/>
                </a:lnTo>
                <a:lnTo>
                  <a:pt x="9189" y="3422"/>
                </a:lnTo>
                <a:lnTo>
                  <a:pt x="9173" y="3401"/>
                </a:lnTo>
                <a:lnTo>
                  <a:pt x="9173" y="3373"/>
                </a:lnTo>
                <a:lnTo>
                  <a:pt x="9152" y="3381"/>
                </a:lnTo>
                <a:lnTo>
                  <a:pt x="9122" y="3398"/>
                </a:lnTo>
                <a:lnTo>
                  <a:pt x="9143" y="3372"/>
                </a:lnTo>
                <a:lnTo>
                  <a:pt x="9166" y="3355"/>
                </a:lnTo>
                <a:lnTo>
                  <a:pt x="9180" y="3334"/>
                </a:lnTo>
                <a:lnTo>
                  <a:pt x="9159" y="3324"/>
                </a:lnTo>
                <a:lnTo>
                  <a:pt x="9143" y="3347"/>
                </a:lnTo>
                <a:lnTo>
                  <a:pt x="9104" y="3360"/>
                </a:lnTo>
                <a:lnTo>
                  <a:pt x="9077" y="3376"/>
                </a:lnTo>
                <a:lnTo>
                  <a:pt x="9066" y="3348"/>
                </a:lnTo>
                <a:cubicBezTo>
                  <a:pt x="9058" y="3337"/>
                  <a:pt x="9056" y="3331"/>
                  <a:pt x="9054" y="3325"/>
                </a:cubicBezTo>
                <a:lnTo>
                  <a:pt x="9026" y="3301"/>
                </a:lnTo>
                <a:lnTo>
                  <a:pt x="9003" y="3289"/>
                </a:lnTo>
                <a:cubicBezTo>
                  <a:pt x="8982" y="3284"/>
                  <a:pt x="8974" y="3283"/>
                  <a:pt x="8966" y="3284"/>
                </a:cubicBezTo>
                <a:lnTo>
                  <a:pt x="8930" y="3293"/>
                </a:lnTo>
                <a:lnTo>
                  <a:pt x="8909" y="3292"/>
                </a:lnTo>
                <a:lnTo>
                  <a:pt x="8862" y="3297"/>
                </a:lnTo>
                <a:lnTo>
                  <a:pt x="8820" y="3305"/>
                </a:lnTo>
                <a:lnTo>
                  <a:pt x="8798" y="3309"/>
                </a:lnTo>
                <a:lnTo>
                  <a:pt x="8756" y="3320"/>
                </a:lnTo>
                <a:lnTo>
                  <a:pt x="8719" y="3339"/>
                </a:lnTo>
                <a:cubicBezTo>
                  <a:pt x="8696" y="3343"/>
                  <a:pt x="8690" y="3343"/>
                  <a:pt x="8685" y="3343"/>
                </a:cubicBezTo>
                <a:lnTo>
                  <a:pt x="8653" y="3347"/>
                </a:lnTo>
                <a:lnTo>
                  <a:pt x="8609" y="3350"/>
                </a:lnTo>
                <a:lnTo>
                  <a:pt x="8578" y="3355"/>
                </a:lnTo>
                <a:lnTo>
                  <a:pt x="8551" y="3366"/>
                </a:lnTo>
                <a:lnTo>
                  <a:pt x="8526" y="3369"/>
                </a:lnTo>
                <a:lnTo>
                  <a:pt x="8505" y="3375"/>
                </a:lnTo>
                <a:lnTo>
                  <a:pt x="8474" y="3387"/>
                </a:lnTo>
                <a:lnTo>
                  <a:pt x="8440" y="3380"/>
                </a:lnTo>
                <a:lnTo>
                  <a:pt x="8419" y="3359"/>
                </a:lnTo>
                <a:lnTo>
                  <a:pt x="8439" y="3344"/>
                </a:lnTo>
                <a:lnTo>
                  <a:pt x="8453" y="3315"/>
                </a:lnTo>
                <a:lnTo>
                  <a:pt x="8468" y="3288"/>
                </a:lnTo>
                <a:lnTo>
                  <a:pt x="8462" y="3262"/>
                </a:lnTo>
                <a:lnTo>
                  <a:pt x="8455" y="3236"/>
                </a:lnTo>
                <a:lnTo>
                  <a:pt x="8453" y="3174"/>
                </a:lnTo>
                <a:lnTo>
                  <a:pt x="8455" y="3136"/>
                </a:lnTo>
                <a:lnTo>
                  <a:pt x="8465" y="3114"/>
                </a:lnTo>
                <a:lnTo>
                  <a:pt x="8476" y="3090"/>
                </a:lnTo>
                <a:lnTo>
                  <a:pt x="8461" y="3061"/>
                </a:lnTo>
                <a:lnTo>
                  <a:pt x="8470" y="3038"/>
                </a:lnTo>
                <a:lnTo>
                  <a:pt x="8479" y="3014"/>
                </a:lnTo>
                <a:lnTo>
                  <a:pt x="8517" y="2991"/>
                </a:lnTo>
                <a:lnTo>
                  <a:pt x="8551" y="2984"/>
                </a:lnTo>
                <a:lnTo>
                  <a:pt x="8594" y="2973"/>
                </a:lnTo>
                <a:lnTo>
                  <a:pt x="8617" y="2965"/>
                </a:lnTo>
                <a:lnTo>
                  <a:pt x="8642" y="2955"/>
                </a:lnTo>
                <a:lnTo>
                  <a:pt x="8685" y="2945"/>
                </a:lnTo>
                <a:lnTo>
                  <a:pt x="8713" y="2943"/>
                </a:lnTo>
                <a:lnTo>
                  <a:pt x="8736" y="2936"/>
                </a:lnTo>
                <a:lnTo>
                  <a:pt x="8762" y="2923"/>
                </a:lnTo>
                <a:lnTo>
                  <a:pt x="8791" y="2886"/>
                </a:lnTo>
                <a:lnTo>
                  <a:pt x="8812" y="2861"/>
                </a:lnTo>
                <a:lnTo>
                  <a:pt x="8835" y="2858"/>
                </a:lnTo>
                <a:cubicBezTo>
                  <a:pt x="8853" y="2866"/>
                  <a:pt x="8858" y="2862"/>
                  <a:pt x="8858" y="2858"/>
                </a:cubicBezTo>
                <a:lnTo>
                  <a:pt x="8856" y="2835"/>
                </a:lnTo>
                <a:lnTo>
                  <a:pt x="8887" y="2818"/>
                </a:lnTo>
                <a:lnTo>
                  <a:pt x="8907" y="2806"/>
                </a:lnTo>
                <a:cubicBezTo>
                  <a:pt x="8929" y="2786"/>
                  <a:pt x="8933" y="2783"/>
                  <a:pt x="8936" y="2780"/>
                </a:cubicBezTo>
                <a:cubicBezTo>
                  <a:pt x="8959" y="2757"/>
                  <a:pt x="8974" y="2753"/>
                  <a:pt x="8986" y="2757"/>
                </a:cubicBezTo>
                <a:lnTo>
                  <a:pt x="9024" y="2777"/>
                </a:lnTo>
                <a:cubicBezTo>
                  <a:pt x="9046" y="2797"/>
                  <a:pt x="9051" y="2798"/>
                  <a:pt x="9057" y="2798"/>
                </a:cubicBezTo>
                <a:lnTo>
                  <a:pt x="9077" y="2785"/>
                </a:lnTo>
                <a:lnTo>
                  <a:pt x="9074" y="2755"/>
                </a:lnTo>
                <a:lnTo>
                  <a:pt x="9101" y="2727"/>
                </a:lnTo>
                <a:lnTo>
                  <a:pt x="9149" y="2714"/>
                </a:lnTo>
                <a:lnTo>
                  <a:pt x="9182" y="2698"/>
                </a:lnTo>
                <a:lnTo>
                  <a:pt x="9205" y="2685"/>
                </a:lnTo>
                <a:lnTo>
                  <a:pt x="9232" y="2697"/>
                </a:lnTo>
                <a:lnTo>
                  <a:pt x="9272" y="2700"/>
                </a:lnTo>
                <a:lnTo>
                  <a:pt x="9305" y="2710"/>
                </a:lnTo>
                <a:lnTo>
                  <a:pt x="9306" y="2731"/>
                </a:lnTo>
                <a:lnTo>
                  <a:pt x="9285" y="2751"/>
                </a:lnTo>
                <a:lnTo>
                  <a:pt x="9278" y="2792"/>
                </a:lnTo>
                <a:lnTo>
                  <a:pt x="9306" y="2813"/>
                </a:lnTo>
                <a:lnTo>
                  <a:pt x="9331" y="2826"/>
                </a:lnTo>
                <a:lnTo>
                  <a:pt x="9360" y="2844"/>
                </a:lnTo>
                <a:lnTo>
                  <a:pt x="9381" y="2850"/>
                </a:lnTo>
                <a:lnTo>
                  <a:pt x="9419" y="2871"/>
                </a:lnTo>
                <a:lnTo>
                  <a:pt x="9457" y="2842"/>
                </a:lnTo>
                <a:cubicBezTo>
                  <a:pt x="9478" y="2824"/>
                  <a:pt x="9483" y="2819"/>
                  <a:pt x="9487" y="2814"/>
                </a:cubicBezTo>
                <a:lnTo>
                  <a:pt x="9491" y="2790"/>
                </a:lnTo>
                <a:lnTo>
                  <a:pt x="9492" y="2767"/>
                </a:lnTo>
                <a:lnTo>
                  <a:pt x="9502" y="2736"/>
                </a:lnTo>
                <a:lnTo>
                  <a:pt x="9509" y="2696"/>
                </a:lnTo>
                <a:lnTo>
                  <a:pt x="9534" y="2679"/>
                </a:lnTo>
                <a:close/>
                <a:moveTo>
                  <a:pt x="10160" y="2655"/>
                </a:moveTo>
                <a:lnTo>
                  <a:pt x="10174" y="2655"/>
                </a:lnTo>
                <a:lnTo>
                  <a:pt x="10160" y="2655"/>
                </a:lnTo>
                <a:close/>
                <a:moveTo>
                  <a:pt x="10098" y="2624"/>
                </a:moveTo>
                <a:lnTo>
                  <a:pt x="10113" y="2624"/>
                </a:lnTo>
                <a:lnTo>
                  <a:pt x="10137" y="2632"/>
                </a:lnTo>
                <a:lnTo>
                  <a:pt x="10113" y="2641"/>
                </a:lnTo>
                <a:lnTo>
                  <a:pt x="10098" y="2624"/>
                </a:lnTo>
                <a:close/>
                <a:moveTo>
                  <a:pt x="8729" y="2620"/>
                </a:moveTo>
                <a:lnTo>
                  <a:pt x="8749" y="2621"/>
                </a:lnTo>
                <a:lnTo>
                  <a:pt x="8772" y="2621"/>
                </a:lnTo>
                <a:lnTo>
                  <a:pt x="8785" y="2645"/>
                </a:lnTo>
                <a:lnTo>
                  <a:pt x="8759" y="2637"/>
                </a:lnTo>
                <a:lnTo>
                  <a:pt x="8728" y="2629"/>
                </a:lnTo>
                <a:lnTo>
                  <a:pt x="8729" y="2620"/>
                </a:lnTo>
                <a:close/>
                <a:moveTo>
                  <a:pt x="10150" y="2595"/>
                </a:moveTo>
                <a:lnTo>
                  <a:pt x="10154" y="2612"/>
                </a:lnTo>
                <a:lnTo>
                  <a:pt x="10162" y="2640"/>
                </a:lnTo>
                <a:lnTo>
                  <a:pt x="10144" y="2605"/>
                </a:lnTo>
                <a:lnTo>
                  <a:pt x="10150" y="2595"/>
                </a:lnTo>
                <a:close/>
                <a:moveTo>
                  <a:pt x="8665" y="2587"/>
                </a:moveTo>
                <a:lnTo>
                  <a:pt x="8676" y="2588"/>
                </a:lnTo>
                <a:lnTo>
                  <a:pt x="8708" y="2594"/>
                </a:lnTo>
                <a:lnTo>
                  <a:pt x="8688" y="2606"/>
                </a:lnTo>
                <a:lnTo>
                  <a:pt x="8649" y="2608"/>
                </a:lnTo>
                <a:lnTo>
                  <a:pt x="8665" y="2587"/>
                </a:lnTo>
                <a:close/>
                <a:moveTo>
                  <a:pt x="8968" y="2586"/>
                </a:moveTo>
                <a:lnTo>
                  <a:pt x="8984" y="2597"/>
                </a:lnTo>
                <a:lnTo>
                  <a:pt x="9015" y="2606"/>
                </a:lnTo>
                <a:lnTo>
                  <a:pt x="8988" y="2613"/>
                </a:lnTo>
                <a:lnTo>
                  <a:pt x="8965" y="2613"/>
                </a:lnTo>
                <a:lnTo>
                  <a:pt x="8931" y="2616"/>
                </a:lnTo>
                <a:lnTo>
                  <a:pt x="8918" y="2641"/>
                </a:lnTo>
                <a:lnTo>
                  <a:pt x="8884" y="2653"/>
                </a:lnTo>
                <a:lnTo>
                  <a:pt x="8904" y="2630"/>
                </a:lnTo>
                <a:lnTo>
                  <a:pt x="8927" y="2599"/>
                </a:lnTo>
                <a:lnTo>
                  <a:pt x="8968" y="2586"/>
                </a:lnTo>
                <a:close/>
                <a:moveTo>
                  <a:pt x="10036" y="2585"/>
                </a:moveTo>
                <a:lnTo>
                  <a:pt x="10047" y="2588"/>
                </a:lnTo>
                <a:lnTo>
                  <a:pt x="10064" y="2610"/>
                </a:lnTo>
                <a:cubicBezTo>
                  <a:pt x="10044" y="2614"/>
                  <a:pt x="10041" y="2612"/>
                  <a:pt x="10039" y="2609"/>
                </a:cubicBezTo>
                <a:lnTo>
                  <a:pt x="10036" y="2585"/>
                </a:lnTo>
                <a:close/>
                <a:moveTo>
                  <a:pt x="8780" y="2579"/>
                </a:moveTo>
                <a:lnTo>
                  <a:pt x="8804" y="2582"/>
                </a:lnTo>
                <a:lnTo>
                  <a:pt x="8839" y="2584"/>
                </a:lnTo>
                <a:cubicBezTo>
                  <a:pt x="8851" y="2577"/>
                  <a:pt x="8867" y="2590"/>
                  <a:pt x="8857" y="2599"/>
                </a:cubicBezTo>
                <a:cubicBezTo>
                  <a:pt x="8836" y="2602"/>
                  <a:pt x="8826" y="2601"/>
                  <a:pt x="8818" y="2604"/>
                </a:cubicBezTo>
                <a:lnTo>
                  <a:pt x="8795" y="2615"/>
                </a:lnTo>
                <a:lnTo>
                  <a:pt x="8766" y="2587"/>
                </a:lnTo>
                <a:lnTo>
                  <a:pt x="8780" y="2579"/>
                </a:lnTo>
                <a:close/>
                <a:moveTo>
                  <a:pt x="10082" y="2571"/>
                </a:moveTo>
                <a:lnTo>
                  <a:pt x="10093" y="2579"/>
                </a:lnTo>
                <a:lnTo>
                  <a:pt x="10120" y="2596"/>
                </a:lnTo>
                <a:lnTo>
                  <a:pt x="10097" y="2602"/>
                </a:lnTo>
                <a:lnTo>
                  <a:pt x="10073" y="2581"/>
                </a:lnTo>
                <a:lnTo>
                  <a:pt x="10082" y="2571"/>
                </a:lnTo>
                <a:close/>
                <a:moveTo>
                  <a:pt x="10021" y="2541"/>
                </a:moveTo>
                <a:lnTo>
                  <a:pt x="10043" y="2555"/>
                </a:lnTo>
                <a:lnTo>
                  <a:pt x="10018" y="2560"/>
                </a:lnTo>
                <a:lnTo>
                  <a:pt x="10021" y="2541"/>
                </a:lnTo>
                <a:close/>
                <a:moveTo>
                  <a:pt x="8315" y="2518"/>
                </a:moveTo>
                <a:lnTo>
                  <a:pt x="8351" y="2522"/>
                </a:lnTo>
                <a:lnTo>
                  <a:pt x="8373" y="2542"/>
                </a:lnTo>
                <a:lnTo>
                  <a:pt x="8395" y="2552"/>
                </a:lnTo>
                <a:lnTo>
                  <a:pt x="8423" y="2550"/>
                </a:lnTo>
                <a:lnTo>
                  <a:pt x="8448" y="2542"/>
                </a:lnTo>
                <a:lnTo>
                  <a:pt x="8473" y="2537"/>
                </a:lnTo>
                <a:lnTo>
                  <a:pt x="8495" y="2546"/>
                </a:lnTo>
                <a:lnTo>
                  <a:pt x="8533" y="2564"/>
                </a:lnTo>
                <a:lnTo>
                  <a:pt x="8561" y="2564"/>
                </a:lnTo>
                <a:lnTo>
                  <a:pt x="8601" y="2579"/>
                </a:lnTo>
                <a:lnTo>
                  <a:pt x="8577" y="2596"/>
                </a:lnTo>
                <a:lnTo>
                  <a:pt x="8546" y="2587"/>
                </a:lnTo>
                <a:lnTo>
                  <a:pt x="8498" y="2584"/>
                </a:lnTo>
                <a:lnTo>
                  <a:pt x="8438" y="2584"/>
                </a:lnTo>
                <a:lnTo>
                  <a:pt x="8417" y="2576"/>
                </a:lnTo>
                <a:lnTo>
                  <a:pt x="8383" y="2566"/>
                </a:lnTo>
                <a:lnTo>
                  <a:pt x="8362" y="2575"/>
                </a:lnTo>
                <a:cubicBezTo>
                  <a:pt x="8355" y="2575"/>
                  <a:pt x="8348" y="2575"/>
                  <a:pt x="8341" y="2574"/>
                </a:cubicBezTo>
                <a:cubicBezTo>
                  <a:pt x="8327" y="2573"/>
                  <a:pt x="8313" y="2570"/>
                  <a:pt x="8301" y="2565"/>
                </a:cubicBezTo>
                <a:cubicBezTo>
                  <a:pt x="8286" y="2554"/>
                  <a:pt x="8277" y="2552"/>
                  <a:pt x="8269" y="2553"/>
                </a:cubicBezTo>
                <a:lnTo>
                  <a:pt x="8272" y="2530"/>
                </a:lnTo>
                <a:lnTo>
                  <a:pt x="8315" y="2518"/>
                </a:lnTo>
                <a:close/>
                <a:moveTo>
                  <a:pt x="9952" y="2500"/>
                </a:moveTo>
                <a:lnTo>
                  <a:pt x="9961" y="2502"/>
                </a:lnTo>
                <a:lnTo>
                  <a:pt x="9963" y="2525"/>
                </a:lnTo>
                <a:lnTo>
                  <a:pt x="9990" y="2542"/>
                </a:lnTo>
                <a:lnTo>
                  <a:pt x="9968" y="2551"/>
                </a:lnTo>
                <a:lnTo>
                  <a:pt x="9943" y="2530"/>
                </a:lnTo>
                <a:lnTo>
                  <a:pt x="9952" y="2500"/>
                </a:lnTo>
                <a:close/>
                <a:moveTo>
                  <a:pt x="6534" y="2484"/>
                </a:moveTo>
                <a:lnTo>
                  <a:pt x="6550" y="2487"/>
                </a:lnTo>
                <a:lnTo>
                  <a:pt x="6529" y="2501"/>
                </a:lnTo>
                <a:lnTo>
                  <a:pt x="6534" y="2484"/>
                </a:lnTo>
                <a:close/>
                <a:moveTo>
                  <a:pt x="9881" y="2463"/>
                </a:moveTo>
                <a:lnTo>
                  <a:pt x="9891" y="2474"/>
                </a:lnTo>
                <a:lnTo>
                  <a:pt x="9882" y="2498"/>
                </a:lnTo>
                <a:lnTo>
                  <a:pt x="9858" y="2521"/>
                </a:lnTo>
                <a:lnTo>
                  <a:pt x="9836" y="2526"/>
                </a:lnTo>
                <a:lnTo>
                  <a:pt x="9807" y="2538"/>
                </a:lnTo>
                <a:lnTo>
                  <a:pt x="9782" y="2525"/>
                </a:lnTo>
                <a:lnTo>
                  <a:pt x="9806" y="2510"/>
                </a:lnTo>
                <a:lnTo>
                  <a:pt x="9838" y="2507"/>
                </a:lnTo>
                <a:lnTo>
                  <a:pt x="9872" y="2481"/>
                </a:lnTo>
                <a:lnTo>
                  <a:pt x="9881" y="2463"/>
                </a:lnTo>
                <a:close/>
                <a:moveTo>
                  <a:pt x="9124" y="2419"/>
                </a:moveTo>
                <a:cubicBezTo>
                  <a:pt x="9131" y="2419"/>
                  <a:pt x="9138" y="2422"/>
                  <a:pt x="9139" y="2429"/>
                </a:cubicBezTo>
                <a:cubicBezTo>
                  <a:pt x="9121" y="2445"/>
                  <a:pt x="9115" y="2447"/>
                  <a:pt x="9110" y="2450"/>
                </a:cubicBezTo>
                <a:lnTo>
                  <a:pt x="9088" y="2439"/>
                </a:lnTo>
                <a:lnTo>
                  <a:pt x="9065" y="2441"/>
                </a:lnTo>
                <a:lnTo>
                  <a:pt x="9076" y="2419"/>
                </a:lnTo>
                <a:lnTo>
                  <a:pt x="9110" y="2429"/>
                </a:lnTo>
                <a:lnTo>
                  <a:pt x="9124" y="2419"/>
                </a:lnTo>
                <a:close/>
                <a:moveTo>
                  <a:pt x="9835" y="2416"/>
                </a:moveTo>
                <a:lnTo>
                  <a:pt x="9848" y="2419"/>
                </a:lnTo>
                <a:lnTo>
                  <a:pt x="9886" y="2440"/>
                </a:lnTo>
                <a:lnTo>
                  <a:pt x="9914" y="2453"/>
                </a:lnTo>
                <a:lnTo>
                  <a:pt x="9923" y="2479"/>
                </a:lnTo>
                <a:lnTo>
                  <a:pt x="9900" y="2461"/>
                </a:lnTo>
                <a:lnTo>
                  <a:pt x="9871" y="2439"/>
                </a:lnTo>
                <a:lnTo>
                  <a:pt x="9833" y="2424"/>
                </a:lnTo>
                <a:lnTo>
                  <a:pt x="9835" y="2416"/>
                </a:lnTo>
                <a:close/>
                <a:moveTo>
                  <a:pt x="9224" y="2354"/>
                </a:moveTo>
                <a:lnTo>
                  <a:pt x="9245" y="2354"/>
                </a:lnTo>
                <a:lnTo>
                  <a:pt x="9259" y="2383"/>
                </a:lnTo>
                <a:lnTo>
                  <a:pt x="9261" y="2406"/>
                </a:lnTo>
                <a:lnTo>
                  <a:pt x="9277" y="2427"/>
                </a:lnTo>
                <a:lnTo>
                  <a:pt x="9303" y="2448"/>
                </a:lnTo>
                <a:cubicBezTo>
                  <a:pt x="9316" y="2435"/>
                  <a:pt x="9319" y="2430"/>
                  <a:pt x="9320" y="2424"/>
                </a:cubicBezTo>
                <a:lnTo>
                  <a:pt x="9353" y="2412"/>
                </a:lnTo>
                <a:lnTo>
                  <a:pt x="9383" y="2396"/>
                </a:lnTo>
                <a:lnTo>
                  <a:pt x="9417" y="2385"/>
                </a:lnTo>
                <a:lnTo>
                  <a:pt x="9455" y="2409"/>
                </a:lnTo>
                <a:lnTo>
                  <a:pt x="9476" y="2412"/>
                </a:lnTo>
                <a:lnTo>
                  <a:pt x="9496" y="2422"/>
                </a:lnTo>
                <a:lnTo>
                  <a:pt x="9529" y="2428"/>
                </a:lnTo>
                <a:lnTo>
                  <a:pt x="9552" y="2437"/>
                </a:lnTo>
                <a:lnTo>
                  <a:pt x="9595" y="2446"/>
                </a:lnTo>
                <a:lnTo>
                  <a:pt x="9624" y="2463"/>
                </a:lnTo>
                <a:lnTo>
                  <a:pt x="9657" y="2484"/>
                </a:lnTo>
                <a:lnTo>
                  <a:pt x="9687" y="2494"/>
                </a:lnTo>
                <a:lnTo>
                  <a:pt x="9723" y="2522"/>
                </a:lnTo>
                <a:lnTo>
                  <a:pt x="9713" y="2544"/>
                </a:lnTo>
                <a:lnTo>
                  <a:pt x="9715" y="2567"/>
                </a:lnTo>
                <a:lnTo>
                  <a:pt x="9738" y="2577"/>
                </a:lnTo>
                <a:lnTo>
                  <a:pt x="9738" y="2605"/>
                </a:lnTo>
                <a:lnTo>
                  <a:pt x="9774" y="2624"/>
                </a:lnTo>
                <a:lnTo>
                  <a:pt x="9794" y="2626"/>
                </a:lnTo>
                <a:lnTo>
                  <a:pt x="9831" y="2651"/>
                </a:lnTo>
                <a:lnTo>
                  <a:pt x="9838" y="2674"/>
                </a:lnTo>
                <a:lnTo>
                  <a:pt x="9810" y="2666"/>
                </a:lnTo>
                <a:lnTo>
                  <a:pt x="9761" y="2660"/>
                </a:lnTo>
                <a:lnTo>
                  <a:pt x="9733" y="2653"/>
                </a:lnTo>
                <a:lnTo>
                  <a:pt x="9711" y="2635"/>
                </a:lnTo>
                <a:lnTo>
                  <a:pt x="9692" y="2602"/>
                </a:lnTo>
                <a:lnTo>
                  <a:pt x="9649" y="2576"/>
                </a:lnTo>
                <a:lnTo>
                  <a:pt x="9629" y="2566"/>
                </a:lnTo>
                <a:lnTo>
                  <a:pt x="9592" y="2583"/>
                </a:lnTo>
                <a:cubicBezTo>
                  <a:pt x="9583" y="2596"/>
                  <a:pt x="9579" y="2601"/>
                  <a:pt x="9574" y="2605"/>
                </a:cubicBezTo>
                <a:lnTo>
                  <a:pt x="9551" y="2618"/>
                </a:lnTo>
                <a:lnTo>
                  <a:pt x="9519" y="2609"/>
                </a:lnTo>
                <a:cubicBezTo>
                  <a:pt x="9500" y="2609"/>
                  <a:pt x="9494" y="2610"/>
                  <a:pt x="9489" y="2608"/>
                </a:cubicBezTo>
                <a:lnTo>
                  <a:pt x="9463" y="2587"/>
                </a:lnTo>
                <a:lnTo>
                  <a:pt x="9424" y="2584"/>
                </a:lnTo>
                <a:lnTo>
                  <a:pt x="9400" y="2578"/>
                </a:lnTo>
                <a:lnTo>
                  <a:pt x="9426" y="2550"/>
                </a:lnTo>
                <a:lnTo>
                  <a:pt x="9412" y="2514"/>
                </a:lnTo>
                <a:cubicBezTo>
                  <a:pt x="9396" y="2496"/>
                  <a:pt x="9389" y="2492"/>
                  <a:pt x="9381" y="2489"/>
                </a:cubicBezTo>
                <a:cubicBezTo>
                  <a:pt x="9369" y="2484"/>
                  <a:pt x="9355" y="2481"/>
                  <a:pt x="9342" y="2482"/>
                </a:cubicBezTo>
                <a:lnTo>
                  <a:pt x="9317" y="2467"/>
                </a:lnTo>
                <a:lnTo>
                  <a:pt x="9293" y="2456"/>
                </a:lnTo>
                <a:cubicBezTo>
                  <a:pt x="9287" y="2452"/>
                  <a:pt x="9279" y="2449"/>
                  <a:pt x="9271" y="2447"/>
                </a:cubicBezTo>
                <a:cubicBezTo>
                  <a:pt x="9263" y="2446"/>
                  <a:pt x="9255" y="2446"/>
                  <a:pt x="9247" y="2447"/>
                </a:cubicBezTo>
                <a:lnTo>
                  <a:pt x="9213" y="2440"/>
                </a:lnTo>
                <a:lnTo>
                  <a:pt x="9230" y="2419"/>
                </a:lnTo>
                <a:lnTo>
                  <a:pt x="9208" y="2393"/>
                </a:lnTo>
                <a:lnTo>
                  <a:pt x="9178" y="2386"/>
                </a:lnTo>
                <a:lnTo>
                  <a:pt x="9200" y="2354"/>
                </a:lnTo>
                <a:lnTo>
                  <a:pt x="9224" y="2354"/>
                </a:lnTo>
                <a:close/>
                <a:moveTo>
                  <a:pt x="4825" y="2302"/>
                </a:moveTo>
                <a:lnTo>
                  <a:pt x="4824" y="2311"/>
                </a:lnTo>
                <a:lnTo>
                  <a:pt x="4801" y="2312"/>
                </a:lnTo>
                <a:lnTo>
                  <a:pt x="4825" y="2302"/>
                </a:lnTo>
                <a:close/>
                <a:moveTo>
                  <a:pt x="8931" y="2289"/>
                </a:moveTo>
                <a:lnTo>
                  <a:pt x="8955" y="2289"/>
                </a:lnTo>
                <a:lnTo>
                  <a:pt x="8939" y="2319"/>
                </a:lnTo>
                <a:cubicBezTo>
                  <a:pt x="8922" y="2335"/>
                  <a:pt x="8914" y="2337"/>
                  <a:pt x="8906" y="2336"/>
                </a:cubicBezTo>
                <a:lnTo>
                  <a:pt x="8874" y="2327"/>
                </a:lnTo>
                <a:lnTo>
                  <a:pt x="8846" y="2321"/>
                </a:lnTo>
                <a:cubicBezTo>
                  <a:pt x="8836" y="2320"/>
                  <a:pt x="8826" y="2320"/>
                  <a:pt x="8816" y="2321"/>
                </a:cubicBezTo>
                <a:cubicBezTo>
                  <a:pt x="8807" y="2321"/>
                  <a:pt x="8798" y="2323"/>
                  <a:pt x="8791" y="2327"/>
                </a:cubicBezTo>
                <a:cubicBezTo>
                  <a:pt x="8781" y="2348"/>
                  <a:pt x="8781" y="2354"/>
                  <a:pt x="8782" y="2360"/>
                </a:cubicBezTo>
                <a:cubicBezTo>
                  <a:pt x="8806" y="2378"/>
                  <a:pt x="8811" y="2380"/>
                  <a:pt x="8816" y="2381"/>
                </a:cubicBezTo>
                <a:lnTo>
                  <a:pt x="8855" y="2369"/>
                </a:lnTo>
                <a:lnTo>
                  <a:pt x="8883" y="2365"/>
                </a:lnTo>
                <a:lnTo>
                  <a:pt x="8859" y="2389"/>
                </a:lnTo>
                <a:cubicBezTo>
                  <a:pt x="8842" y="2407"/>
                  <a:pt x="8841" y="2415"/>
                  <a:pt x="8844" y="2422"/>
                </a:cubicBezTo>
                <a:lnTo>
                  <a:pt x="8863" y="2451"/>
                </a:lnTo>
                <a:cubicBezTo>
                  <a:pt x="8860" y="2473"/>
                  <a:pt x="8857" y="2475"/>
                  <a:pt x="8854" y="2476"/>
                </a:cubicBezTo>
                <a:cubicBezTo>
                  <a:pt x="8829" y="2465"/>
                  <a:pt x="8824" y="2461"/>
                  <a:pt x="8820" y="2457"/>
                </a:cubicBezTo>
                <a:lnTo>
                  <a:pt x="8820" y="2436"/>
                </a:lnTo>
                <a:lnTo>
                  <a:pt x="8799" y="2427"/>
                </a:lnTo>
                <a:cubicBezTo>
                  <a:pt x="8790" y="2428"/>
                  <a:pt x="8783" y="2432"/>
                  <a:pt x="8777" y="2438"/>
                </a:cubicBezTo>
                <a:lnTo>
                  <a:pt x="8773" y="2467"/>
                </a:lnTo>
                <a:lnTo>
                  <a:pt x="8782" y="2488"/>
                </a:lnTo>
                <a:lnTo>
                  <a:pt x="8752" y="2507"/>
                </a:lnTo>
                <a:lnTo>
                  <a:pt x="8751" y="2478"/>
                </a:lnTo>
                <a:lnTo>
                  <a:pt x="8737" y="2455"/>
                </a:lnTo>
                <a:lnTo>
                  <a:pt x="8727" y="2433"/>
                </a:lnTo>
                <a:lnTo>
                  <a:pt x="8760" y="2397"/>
                </a:lnTo>
                <a:lnTo>
                  <a:pt x="8761" y="2373"/>
                </a:lnTo>
                <a:lnTo>
                  <a:pt x="8761" y="2350"/>
                </a:lnTo>
                <a:lnTo>
                  <a:pt x="8762" y="2330"/>
                </a:lnTo>
                <a:lnTo>
                  <a:pt x="8802" y="2308"/>
                </a:lnTo>
                <a:lnTo>
                  <a:pt x="8828" y="2306"/>
                </a:lnTo>
                <a:lnTo>
                  <a:pt x="8877" y="2308"/>
                </a:lnTo>
                <a:lnTo>
                  <a:pt x="8906" y="2314"/>
                </a:lnTo>
                <a:lnTo>
                  <a:pt x="8931" y="2289"/>
                </a:lnTo>
                <a:close/>
                <a:moveTo>
                  <a:pt x="4855" y="2273"/>
                </a:moveTo>
                <a:lnTo>
                  <a:pt x="4863" y="2274"/>
                </a:lnTo>
                <a:lnTo>
                  <a:pt x="4855" y="2273"/>
                </a:lnTo>
                <a:close/>
                <a:moveTo>
                  <a:pt x="9068" y="2262"/>
                </a:moveTo>
                <a:lnTo>
                  <a:pt x="9077" y="2272"/>
                </a:lnTo>
                <a:lnTo>
                  <a:pt x="9063" y="2299"/>
                </a:lnTo>
                <a:lnTo>
                  <a:pt x="9069" y="2328"/>
                </a:lnTo>
                <a:lnTo>
                  <a:pt x="9034" y="2337"/>
                </a:lnTo>
                <a:lnTo>
                  <a:pt x="9047" y="2310"/>
                </a:lnTo>
                <a:lnTo>
                  <a:pt x="9037" y="2285"/>
                </a:lnTo>
                <a:lnTo>
                  <a:pt x="9068" y="2262"/>
                </a:lnTo>
                <a:close/>
                <a:moveTo>
                  <a:pt x="4888" y="2225"/>
                </a:moveTo>
                <a:lnTo>
                  <a:pt x="4898" y="2228"/>
                </a:lnTo>
                <a:lnTo>
                  <a:pt x="4877" y="2229"/>
                </a:lnTo>
                <a:lnTo>
                  <a:pt x="4888" y="2225"/>
                </a:lnTo>
                <a:close/>
                <a:moveTo>
                  <a:pt x="7118" y="2199"/>
                </a:moveTo>
                <a:lnTo>
                  <a:pt x="7130" y="2206"/>
                </a:lnTo>
                <a:lnTo>
                  <a:pt x="7107" y="2206"/>
                </a:lnTo>
                <a:lnTo>
                  <a:pt x="7118" y="2199"/>
                </a:lnTo>
                <a:close/>
                <a:moveTo>
                  <a:pt x="7937" y="2169"/>
                </a:moveTo>
                <a:lnTo>
                  <a:pt x="7954" y="2179"/>
                </a:lnTo>
                <a:lnTo>
                  <a:pt x="7993" y="2192"/>
                </a:lnTo>
                <a:lnTo>
                  <a:pt x="8015" y="2217"/>
                </a:lnTo>
                <a:lnTo>
                  <a:pt x="8035" y="2220"/>
                </a:lnTo>
                <a:lnTo>
                  <a:pt x="8048" y="2250"/>
                </a:lnTo>
                <a:lnTo>
                  <a:pt x="8090" y="2269"/>
                </a:lnTo>
                <a:lnTo>
                  <a:pt x="8113" y="2283"/>
                </a:lnTo>
                <a:lnTo>
                  <a:pt x="8141" y="2296"/>
                </a:lnTo>
                <a:lnTo>
                  <a:pt x="8167" y="2315"/>
                </a:lnTo>
                <a:lnTo>
                  <a:pt x="8184" y="2350"/>
                </a:lnTo>
                <a:lnTo>
                  <a:pt x="8218" y="2376"/>
                </a:lnTo>
                <a:lnTo>
                  <a:pt x="8223" y="2402"/>
                </a:lnTo>
                <a:lnTo>
                  <a:pt x="8247" y="2411"/>
                </a:lnTo>
                <a:lnTo>
                  <a:pt x="8274" y="2430"/>
                </a:lnTo>
                <a:lnTo>
                  <a:pt x="8280" y="2452"/>
                </a:lnTo>
                <a:lnTo>
                  <a:pt x="8275" y="2487"/>
                </a:lnTo>
                <a:lnTo>
                  <a:pt x="8254" y="2506"/>
                </a:lnTo>
                <a:lnTo>
                  <a:pt x="8224" y="2500"/>
                </a:lnTo>
                <a:lnTo>
                  <a:pt x="8195" y="2488"/>
                </a:lnTo>
                <a:lnTo>
                  <a:pt x="8170" y="2462"/>
                </a:lnTo>
                <a:lnTo>
                  <a:pt x="8138" y="2437"/>
                </a:lnTo>
                <a:cubicBezTo>
                  <a:pt x="8124" y="2431"/>
                  <a:pt x="8115" y="2420"/>
                  <a:pt x="8113" y="2407"/>
                </a:cubicBezTo>
                <a:cubicBezTo>
                  <a:pt x="8112" y="2398"/>
                  <a:pt x="8115" y="2388"/>
                  <a:pt x="8111" y="2379"/>
                </a:cubicBezTo>
                <a:cubicBezTo>
                  <a:pt x="8107" y="2370"/>
                  <a:pt x="8097" y="2364"/>
                  <a:pt x="8088" y="2357"/>
                </a:cubicBezTo>
                <a:cubicBezTo>
                  <a:pt x="8078" y="2351"/>
                  <a:pt x="8069" y="2344"/>
                  <a:pt x="8060" y="2336"/>
                </a:cubicBezTo>
                <a:lnTo>
                  <a:pt x="8053" y="2307"/>
                </a:lnTo>
                <a:lnTo>
                  <a:pt x="8039" y="2282"/>
                </a:lnTo>
                <a:lnTo>
                  <a:pt x="8011" y="2260"/>
                </a:lnTo>
                <a:lnTo>
                  <a:pt x="7976" y="2233"/>
                </a:lnTo>
                <a:lnTo>
                  <a:pt x="7956" y="2223"/>
                </a:lnTo>
                <a:lnTo>
                  <a:pt x="7929" y="2198"/>
                </a:lnTo>
                <a:lnTo>
                  <a:pt x="7921" y="2172"/>
                </a:lnTo>
                <a:lnTo>
                  <a:pt x="7937" y="2169"/>
                </a:lnTo>
                <a:close/>
                <a:moveTo>
                  <a:pt x="7132" y="2158"/>
                </a:moveTo>
                <a:lnTo>
                  <a:pt x="7129" y="2168"/>
                </a:lnTo>
                <a:lnTo>
                  <a:pt x="7132" y="2158"/>
                </a:lnTo>
                <a:close/>
                <a:moveTo>
                  <a:pt x="8685" y="2138"/>
                </a:moveTo>
                <a:lnTo>
                  <a:pt x="8705" y="2157"/>
                </a:lnTo>
                <a:lnTo>
                  <a:pt x="8725" y="2181"/>
                </a:lnTo>
                <a:lnTo>
                  <a:pt x="8708" y="2203"/>
                </a:lnTo>
                <a:lnTo>
                  <a:pt x="8690" y="2229"/>
                </a:lnTo>
                <a:lnTo>
                  <a:pt x="8694" y="2257"/>
                </a:lnTo>
                <a:lnTo>
                  <a:pt x="8723" y="2289"/>
                </a:lnTo>
                <a:lnTo>
                  <a:pt x="8724" y="2313"/>
                </a:lnTo>
                <a:lnTo>
                  <a:pt x="8695" y="2321"/>
                </a:lnTo>
                <a:lnTo>
                  <a:pt x="8691" y="2352"/>
                </a:lnTo>
                <a:lnTo>
                  <a:pt x="8669" y="2383"/>
                </a:lnTo>
                <a:lnTo>
                  <a:pt x="8643" y="2416"/>
                </a:lnTo>
                <a:lnTo>
                  <a:pt x="8630" y="2442"/>
                </a:lnTo>
                <a:lnTo>
                  <a:pt x="8599" y="2443"/>
                </a:lnTo>
                <a:lnTo>
                  <a:pt x="8577" y="2437"/>
                </a:lnTo>
                <a:lnTo>
                  <a:pt x="8546" y="2438"/>
                </a:lnTo>
                <a:lnTo>
                  <a:pt x="8504" y="2435"/>
                </a:lnTo>
                <a:lnTo>
                  <a:pt x="8483" y="2431"/>
                </a:lnTo>
                <a:lnTo>
                  <a:pt x="8452" y="2427"/>
                </a:lnTo>
                <a:lnTo>
                  <a:pt x="8428" y="2396"/>
                </a:lnTo>
                <a:lnTo>
                  <a:pt x="8408" y="2374"/>
                </a:lnTo>
                <a:cubicBezTo>
                  <a:pt x="8405" y="2367"/>
                  <a:pt x="8401" y="2359"/>
                  <a:pt x="8398" y="2352"/>
                </a:cubicBezTo>
                <a:cubicBezTo>
                  <a:pt x="8393" y="2342"/>
                  <a:pt x="8388" y="2332"/>
                  <a:pt x="8384" y="2321"/>
                </a:cubicBezTo>
                <a:lnTo>
                  <a:pt x="8404" y="2289"/>
                </a:lnTo>
                <a:lnTo>
                  <a:pt x="8430" y="2296"/>
                </a:lnTo>
                <a:lnTo>
                  <a:pt x="8452" y="2297"/>
                </a:lnTo>
                <a:lnTo>
                  <a:pt x="8470" y="2272"/>
                </a:lnTo>
                <a:lnTo>
                  <a:pt x="8500" y="2259"/>
                </a:lnTo>
                <a:lnTo>
                  <a:pt x="8532" y="2242"/>
                </a:lnTo>
                <a:lnTo>
                  <a:pt x="8546" y="2219"/>
                </a:lnTo>
                <a:lnTo>
                  <a:pt x="8571" y="2203"/>
                </a:lnTo>
                <a:lnTo>
                  <a:pt x="8596" y="2197"/>
                </a:lnTo>
                <a:lnTo>
                  <a:pt x="8626" y="2173"/>
                </a:lnTo>
                <a:lnTo>
                  <a:pt x="8664" y="2140"/>
                </a:lnTo>
                <a:lnTo>
                  <a:pt x="8685" y="2138"/>
                </a:lnTo>
                <a:close/>
                <a:moveTo>
                  <a:pt x="7095" y="2133"/>
                </a:moveTo>
                <a:lnTo>
                  <a:pt x="7104" y="2140"/>
                </a:lnTo>
                <a:lnTo>
                  <a:pt x="7095" y="2133"/>
                </a:lnTo>
                <a:close/>
                <a:moveTo>
                  <a:pt x="10084" y="2110"/>
                </a:moveTo>
                <a:lnTo>
                  <a:pt x="10104" y="2118"/>
                </a:lnTo>
                <a:lnTo>
                  <a:pt x="10084" y="2110"/>
                </a:lnTo>
                <a:close/>
                <a:moveTo>
                  <a:pt x="9266" y="2094"/>
                </a:moveTo>
                <a:lnTo>
                  <a:pt x="9275" y="2098"/>
                </a:lnTo>
                <a:lnTo>
                  <a:pt x="9266" y="2094"/>
                </a:lnTo>
                <a:close/>
                <a:moveTo>
                  <a:pt x="7378" y="2055"/>
                </a:moveTo>
                <a:lnTo>
                  <a:pt x="7393" y="2056"/>
                </a:lnTo>
                <a:lnTo>
                  <a:pt x="7415" y="2090"/>
                </a:lnTo>
                <a:lnTo>
                  <a:pt x="7440" y="2120"/>
                </a:lnTo>
                <a:lnTo>
                  <a:pt x="7410" y="2149"/>
                </a:lnTo>
                <a:lnTo>
                  <a:pt x="7382" y="2145"/>
                </a:lnTo>
                <a:lnTo>
                  <a:pt x="7371" y="2113"/>
                </a:lnTo>
                <a:lnTo>
                  <a:pt x="7361" y="2089"/>
                </a:lnTo>
                <a:lnTo>
                  <a:pt x="7378" y="2055"/>
                </a:lnTo>
                <a:close/>
                <a:moveTo>
                  <a:pt x="8964" y="2042"/>
                </a:moveTo>
                <a:lnTo>
                  <a:pt x="8971" y="2062"/>
                </a:lnTo>
                <a:lnTo>
                  <a:pt x="8975" y="2085"/>
                </a:lnTo>
                <a:cubicBezTo>
                  <a:pt x="8992" y="2111"/>
                  <a:pt x="8996" y="2118"/>
                  <a:pt x="9000" y="2126"/>
                </a:cubicBezTo>
                <a:cubicBezTo>
                  <a:pt x="9011" y="2130"/>
                  <a:pt x="9011" y="2141"/>
                  <a:pt x="9001" y="2146"/>
                </a:cubicBezTo>
                <a:lnTo>
                  <a:pt x="8967" y="2125"/>
                </a:lnTo>
                <a:lnTo>
                  <a:pt x="8976" y="2156"/>
                </a:lnTo>
                <a:lnTo>
                  <a:pt x="8946" y="2166"/>
                </a:lnTo>
                <a:lnTo>
                  <a:pt x="8924" y="2162"/>
                </a:lnTo>
                <a:lnTo>
                  <a:pt x="8909" y="2140"/>
                </a:lnTo>
                <a:lnTo>
                  <a:pt x="8895" y="2110"/>
                </a:lnTo>
                <a:lnTo>
                  <a:pt x="8869" y="2120"/>
                </a:lnTo>
                <a:lnTo>
                  <a:pt x="8840" y="2119"/>
                </a:lnTo>
                <a:lnTo>
                  <a:pt x="8853" y="2092"/>
                </a:lnTo>
                <a:lnTo>
                  <a:pt x="8889" y="2095"/>
                </a:lnTo>
                <a:lnTo>
                  <a:pt x="8915" y="2085"/>
                </a:lnTo>
                <a:lnTo>
                  <a:pt x="8950" y="2063"/>
                </a:lnTo>
                <a:lnTo>
                  <a:pt x="8952" y="2043"/>
                </a:lnTo>
                <a:lnTo>
                  <a:pt x="8964" y="2042"/>
                </a:lnTo>
                <a:close/>
                <a:moveTo>
                  <a:pt x="8858" y="2025"/>
                </a:moveTo>
                <a:lnTo>
                  <a:pt x="8870" y="2030"/>
                </a:lnTo>
                <a:lnTo>
                  <a:pt x="8875" y="2054"/>
                </a:lnTo>
                <a:lnTo>
                  <a:pt x="8853" y="2062"/>
                </a:lnTo>
                <a:lnTo>
                  <a:pt x="8854" y="2035"/>
                </a:lnTo>
                <a:lnTo>
                  <a:pt x="8858" y="2025"/>
                </a:lnTo>
                <a:close/>
                <a:moveTo>
                  <a:pt x="2442" y="2011"/>
                </a:moveTo>
                <a:lnTo>
                  <a:pt x="2455" y="2012"/>
                </a:lnTo>
                <a:lnTo>
                  <a:pt x="2458" y="2033"/>
                </a:lnTo>
                <a:lnTo>
                  <a:pt x="2435" y="2043"/>
                </a:lnTo>
                <a:lnTo>
                  <a:pt x="2439" y="2020"/>
                </a:lnTo>
                <a:lnTo>
                  <a:pt x="2442" y="2011"/>
                </a:lnTo>
                <a:close/>
                <a:moveTo>
                  <a:pt x="8738" y="2008"/>
                </a:moveTo>
                <a:lnTo>
                  <a:pt x="8752" y="2016"/>
                </a:lnTo>
                <a:lnTo>
                  <a:pt x="8725" y="2054"/>
                </a:lnTo>
                <a:lnTo>
                  <a:pt x="8690" y="2082"/>
                </a:lnTo>
                <a:cubicBezTo>
                  <a:pt x="8679" y="2095"/>
                  <a:pt x="8654" y="2085"/>
                  <a:pt x="8660" y="2070"/>
                </a:cubicBezTo>
                <a:cubicBezTo>
                  <a:pt x="8663" y="2063"/>
                  <a:pt x="8674" y="2060"/>
                  <a:pt x="8682" y="2065"/>
                </a:cubicBezTo>
                <a:lnTo>
                  <a:pt x="8696" y="2039"/>
                </a:lnTo>
                <a:lnTo>
                  <a:pt x="8726" y="2015"/>
                </a:lnTo>
                <a:lnTo>
                  <a:pt x="8738" y="2008"/>
                </a:lnTo>
                <a:close/>
                <a:moveTo>
                  <a:pt x="8898" y="2002"/>
                </a:moveTo>
                <a:lnTo>
                  <a:pt x="8910" y="2006"/>
                </a:lnTo>
                <a:lnTo>
                  <a:pt x="8926" y="2039"/>
                </a:lnTo>
                <a:lnTo>
                  <a:pt x="8908" y="2018"/>
                </a:lnTo>
                <a:lnTo>
                  <a:pt x="8898" y="2002"/>
                </a:lnTo>
                <a:close/>
                <a:moveTo>
                  <a:pt x="2477" y="1989"/>
                </a:moveTo>
                <a:lnTo>
                  <a:pt x="2486" y="1991"/>
                </a:lnTo>
                <a:lnTo>
                  <a:pt x="2477" y="1989"/>
                </a:lnTo>
                <a:close/>
                <a:moveTo>
                  <a:pt x="8841" y="1983"/>
                </a:moveTo>
                <a:lnTo>
                  <a:pt x="8855" y="1987"/>
                </a:lnTo>
                <a:lnTo>
                  <a:pt x="8843" y="2016"/>
                </a:lnTo>
                <a:lnTo>
                  <a:pt x="8819" y="2020"/>
                </a:lnTo>
                <a:lnTo>
                  <a:pt x="8819" y="1996"/>
                </a:lnTo>
                <a:lnTo>
                  <a:pt x="8841" y="1983"/>
                </a:lnTo>
                <a:close/>
                <a:moveTo>
                  <a:pt x="2449" y="1969"/>
                </a:moveTo>
                <a:lnTo>
                  <a:pt x="2457" y="1975"/>
                </a:lnTo>
                <a:lnTo>
                  <a:pt x="2449" y="1969"/>
                </a:lnTo>
                <a:close/>
                <a:moveTo>
                  <a:pt x="8929" y="1967"/>
                </a:moveTo>
                <a:lnTo>
                  <a:pt x="8940" y="1979"/>
                </a:lnTo>
                <a:lnTo>
                  <a:pt x="8964" y="1989"/>
                </a:lnTo>
                <a:lnTo>
                  <a:pt x="8931" y="2000"/>
                </a:lnTo>
                <a:lnTo>
                  <a:pt x="8904" y="1970"/>
                </a:lnTo>
                <a:lnTo>
                  <a:pt x="8929" y="1967"/>
                </a:lnTo>
                <a:close/>
                <a:moveTo>
                  <a:pt x="2198" y="1947"/>
                </a:moveTo>
                <a:lnTo>
                  <a:pt x="2207" y="1953"/>
                </a:lnTo>
                <a:lnTo>
                  <a:pt x="2203" y="1975"/>
                </a:lnTo>
                <a:lnTo>
                  <a:pt x="2198" y="1947"/>
                </a:lnTo>
                <a:close/>
                <a:moveTo>
                  <a:pt x="2154" y="1945"/>
                </a:moveTo>
                <a:lnTo>
                  <a:pt x="2165" y="1952"/>
                </a:lnTo>
                <a:lnTo>
                  <a:pt x="2154" y="1945"/>
                </a:lnTo>
                <a:close/>
                <a:moveTo>
                  <a:pt x="8775" y="1941"/>
                </a:moveTo>
                <a:lnTo>
                  <a:pt x="8794" y="1952"/>
                </a:lnTo>
                <a:lnTo>
                  <a:pt x="8806" y="1975"/>
                </a:lnTo>
                <a:lnTo>
                  <a:pt x="8786" y="1975"/>
                </a:lnTo>
                <a:lnTo>
                  <a:pt x="8763" y="1947"/>
                </a:lnTo>
                <a:lnTo>
                  <a:pt x="8775" y="1941"/>
                </a:lnTo>
                <a:close/>
                <a:moveTo>
                  <a:pt x="2478" y="1940"/>
                </a:moveTo>
                <a:lnTo>
                  <a:pt x="2477" y="1955"/>
                </a:lnTo>
                <a:lnTo>
                  <a:pt x="2478" y="1940"/>
                </a:lnTo>
                <a:close/>
                <a:moveTo>
                  <a:pt x="2550" y="1931"/>
                </a:moveTo>
                <a:lnTo>
                  <a:pt x="2554" y="1939"/>
                </a:lnTo>
                <a:lnTo>
                  <a:pt x="2550" y="1931"/>
                </a:lnTo>
                <a:close/>
                <a:moveTo>
                  <a:pt x="2482" y="1916"/>
                </a:moveTo>
                <a:lnTo>
                  <a:pt x="2493" y="1925"/>
                </a:lnTo>
                <a:lnTo>
                  <a:pt x="2482" y="1916"/>
                </a:lnTo>
                <a:close/>
                <a:moveTo>
                  <a:pt x="9566" y="1899"/>
                </a:moveTo>
                <a:lnTo>
                  <a:pt x="9580" y="1904"/>
                </a:lnTo>
                <a:lnTo>
                  <a:pt x="9578" y="1925"/>
                </a:lnTo>
                <a:lnTo>
                  <a:pt x="9561" y="1904"/>
                </a:lnTo>
                <a:lnTo>
                  <a:pt x="9566" y="1899"/>
                </a:lnTo>
                <a:close/>
                <a:moveTo>
                  <a:pt x="2506" y="1891"/>
                </a:moveTo>
                <a:lnTo>
                  <a:pt x="2519" y="1896"/>
                </a:lnTo>
                <a:lnTo>
                  <a:pt x="2499" y="1896"/>
                </a:lnTo>
                <a:lnTo>
                  <a:pt x="2506" y="1891"/>
                </a:lnTo>
                <a:close/>
                <a:moveTo>
                  <a:pt x="3769" y="1871"/>
                </a:moveTo>
                <a:lnTo>
                  <a:pt x="3779" y="1878"/>
                </a:lnTo>
                <a:lnTo>
                  <a:pt x="3769" y="1871"/>
                </a:lnTo>
                <a:close/>
                <a:moveTo>
                  <a:pt x="3795" y="1868"/>
                </a:moveTo>
                <a:lnTo>
                  <a:pt x="3808" y="1870"/>
                </a:lnTo>
                <a:lnTo>
                  <a:pt x="3787" y="1872"/>
                </a:lnTo>
                <a:lnTo>
                  <a:pt x="3795" y="1868"/>
                </a:lnTo>
                <a:close/>
                <a:moveTo>
                  <a:pt x="2498" y="1865"/>
                </a:moveTo>
                <a:lnTo>
                  <a:pt x="2505" y="1875"/>
                </a:lnTo>
                <a:lnTo>
                  <a:pt x="2498" y="1865"/>
                </a:lnTo>
                <a:close/>
                <a:moveTo>
                  <a:pt x="3796" y="1839"/>
                </a:moveTo>
                <a:lnTo>
                  <a:pt x="3813" y="1840"/>
                </a:lnTo>
                <a:lnTo>
                  <a:pt x="3796" y="1839"/>
                </a:lnTo>
                <a:close/>
                <a:moveTo>
                  <a:pt x="3765" y="1837"/>
                </a:moveTo>
                <a:lnTo>
                  <a:pt x="3770" y="1851"/>
                </a:lnTo>
                <a:lnTo>
                  <a:pt x="3765" y="1837"/>
                </a:lnTo>
                <a:close/>
                <a:moveTo>
                  <a:pt x="9597" y="1836"/>
                </a:moveTo>
                <a:lnTo>
                  <a:pt x="9605" y="1847"/>
                </a:lnTo>
                <a:lnTo>
                  <a:pt x="9597" y="1836"/>
                </a:lnTo>
                <a:close/>
                <a:moveTo>
                  <a:pt x="2492" y="1833"/>
                </a:moveTo>
                <a:lnTo>
                  <a:pt x="2495" y="1841"/>
                </a:lnTo>
                <a:lnTo>
                  <a:pt x="2473" y="1853"/>
                </a:lnTo>
                <a:lnTo>
                  <a:pt x="2492" y="1833"/>
                </a:lnTo>
                <a:close/>
                <a:moveTo>
                  <a:pt x="2452" y="1831"/>
                </a:moveTo>
                <a:lnTo>
                  <a:pt x="2459" y="1841"/>
                </a:lnTo>
                <a:lnTo>
                  <a:pt x="2452" y="1831"/>
                </a:lnTo>
                <a:close/>
                <a:moveTo>
                  <a:pt x="2396" y="1812"/>
                </a:moveTo>
                <a:lnTo>
                  <a:pt x="2409" y="1818"/>
                </a:lnTo>
                <a:lnTo>
                  <a:pt x="2396" y="1812"/>
                </a:lnTo>
                <a:close/>
                <a:moveTo>
                  <a:pt x="3715" y="1811"/>
                </a:moveTo>
                <a:lnTo>
                  <a:pt x="3721" y="1820"/>
                </a:lnTo>
                <a:lnTo>
                  <a:pt x="3715" y="1811"/>
                </a:lnTo>
                <a:close/>
                <a:moveTo>
                  <a:pt x="2475" y="1799"/>
                </a:moveTo>
                <a:lnTo>
                  <a:pt x="2485" y="1808"/>
                </a:lnTo>
                <a:lnTo>
                  <a:pt x="2475" y="1799"/>
                </a:lnTo>
                <a:close/>
                <a:moveTo>
                  <a:pt x="2438" y="1798"/>
                </a:moveTo>
                <a:lnTo>
                  <a:pt x="2453" y="1801"/>
                </a:lnTo>
                <a:lnTo>
                  <a:pt x="2431" y="1806"/>
                </a:lnTo>
                <a:lnTo>
                  <a:pt x="2438" y="1798"/>
                </a:lnTo>
                <a:close/>
                <a:moveTo>
                  <a:pt x="2338" y="1794"/>
                </a:moveTo>
                <a:lnTo>
                  <a:pt x="2355" y="1798"/>
                </a:lnTo>
                <a:lnTo>
                  <a:pt x="2328" y="1805"/>
                </a:lnTo>
                <a:lnTo>
                  <a:pt x="2338" y="1794"/>
                </a:lnTo>
                <a:close/>
                <a:moveTo>
                  <a:pt x="8748" y="1776"/>
                </a:moveTo>
                <a:lnTo>
                  <a:pt x="8772" y="1778"/>
                </a:lnTo>
                <a:lnTo>
                  <a:pt x="8787" y="1802"/>
                </a:lnTo>
                <a:lnTo>
                  <a:pt x="8814" y="1836"/>
                </a:lnTo>
                <a:cubicBezTo>
                  <a:pt x="8808" y="1853"/>
                  <a:pt x="8805" y="1858"/>
                  <a:pt x="8802" y="1862"/>
                </a:cubicBezTo>
                <a:lnTo>
                  <a:pt x="8791" y="1889"/>
                </a:lnTo>
                <a:lnTo>
                  <a:pt x="8817" y="1907"/>
                </a:lnTo>
                <a:cubicBezTo>
                  <a:pt x="8838" y="1923"/>
                  <a:pt x="8843" y="1922"/>
                  <a:pt x="8846" y="1920"/>
                </a:cubicBezTo>
                <a:lnTo>
                  <a:pt x="8877" y="1913"/>
                </a:lnTo>
                <a:lnTo>
                  <a:pt x="8888" y="1947"/>
                </a:lnTo>
                <a:lnTo>
                  <a:pt x="8867" y="1942"/>
                </a:lnTo>
                <a:lnTo>
                  <a:pt x="8835" y="1936"/>
                </a:lnTo>
                <a:lnTo>
                  <a:pt x="8811" y="1935"/>
                </a:lnTo>
                <a:lnTo>
                  <a:pt x="8790" y="1926"/>
                </a:lnTo>
                <a:lnTo>
                  <a:pt x="8765" y="1896"/>
                </a:lnTo>
                <a:cubicBezTo>
                  <a:pt x="8749" y="1884"/>
                  <a:pt x="8740" y="1878"/>
                  <a:pt x="8734" y="1871"/>
                </a:cubicBezTo>
                <a:lnTo>
                  <a:pt x="8740" y="1834"/>
                </a:lnTo>
                <a:lnTo>
                  <a:pt x="8748" y="1812"/>
                </a:lnTo>
                <a:lnTo>
                  <a:pt x="8748" y="1776"/>
                </a:lnTo>
                <a:close/>
                <a:moveTo>
                  <a:pt x="1894" y="1774"/>
                </a:moveTo>
                <a:lnTo>
                  <a:pt x="1908" y="1775"/>
                </a:lnTo>
                <a:lnTo>
                  <a:pt x="1933" y="1781"/>
                </a:lnTo>
                <a:lnTo>
                  <a:pt x="1908" y="1796"/>
                </a:lnTo>
                <a:lnTo>
                  <a:pt x="1888" y="1791"/>
                </a:lnTo>
                <a:lnTo>
                  <a:pt x="1894" y="1774"/>
                </a:lnTo>
                <a:close/>
                <a:moveTo>
                  <a:pt x="2399" y="1774"/>
                </a:moveTo>
                <a:lnTo>
                  <a:pt x="2397" y="1786"/>
                </a:lnTo>
                <a:lnTo>
                  <a:pt x="2399" y="1774"/>
                </a:lnTo>
                <a:close/>
                <a:moveTo>
                  <a:pt x="2297" y="1773"/>
                </a:moveTo>
                <a:lnTo>
                  <a:pt x="2313" y="1778"/>
                </a:lnTo>
                <a:cubicBezTo>
                  <a:pt x="2296" y="1797"/>
                  <a:pt x="2288" y="1796"/>
                  <a:pt x="2281" y="1794"/>
                </a:cubicBezTo>
                <a:lnTo>
                  <a:pt x="2297" y="1773"/>
                </a:lnTo>
                <a:close/>
                <a:moveTo>
                  <a:pt x="2361" y="1768"/>
                </a:moveTo>
                <a:lnTo>
                  <a:pt x="2373" y="1779"/>
                </a:lnTo>
                <a:lnTo>
                  <a:pt x="2338" y="1780"/>
                </a:lnTo>
                <a:lnTo>
                  <a:pt x="2361" y="1768"/>
                </a:lnTo>
                <a:close/>
                <a:moveTo>
                  <a:pt x="2112" y="1740"/>
                </a:moveTo>
                <a:lnTo>
                  <a:pt x="2132" y="1742"/>
                </a:lnTo>
                <a:lnTo>
                  <a:pt x="2162" y="1744"/>
                </a:lnTo>
                <a:lnTo>
                  <a:pt x="2192" y="1752"/>
                </a:lnTo>
                <a:lnTo>
                  <a:pt x="2225" y="1764"/>
                </a:lnTo>
                <a:lnTo>
                  <a:pt x="2204" y="1778"/>
                </a:lnTo>
                <a:cubicBezTo>
                  <a:pt x="2196" y="1778"/>
                  <a:pt x="2189" y="1778"/>
                  <a:pt x="2182" y="1780"/>
                </a:cubicBezTo>
                <a:cubicBezTo>
                  <a:pt x="2174" y="1781"/>
                  <a:pt x="2166" y="1783"/>
                  <a:pt x="2159" y="1786"/>
                </a:cubicBezTo>
                <a:cubicBezTo>
                  <a:pt x="2134" y="1798"/>
                  <a:pt x="2124" y="1798"/>
                  <a:pt x="2116" y="1795"/>
                </a:cubicBezTo>
                <a:lnTo>
                  <a:pt x="2078" y="1790"/>
                </a:lnTo>
                <a:lnTo>
                  <a:pt x="2041" y="1789"/>
                </a:lnTo>
                <a:lnTo>
                  <a:pt x="2018" y="1789"/>
                </a:lnTo>
                <a:lnTo>
                  <a:pt x="1997" y="1781"/>
                </a:lnTo>
                <a:cubicBezTo>
                  <a:pt x="2016" y="1773"/>
                  <a:pt x="2026" y="1773"/>
                  <a:pt x="2036" y="1773"/>
                </a:cubicBezTo>
                <a:cubicBezTo>
                  <a:pt x="2045" y="1774"/>
                  <a:pt x="2054" y="1775"/>
                  <a:pt x="2063" y="1777"/>
                </a:cubicBezTo>
                <a:lnTo>
                  <a:pt x="2084" y="1776"/>
                </a:lnTo>
                <a:lnTo>
                  <a:pt x="2078" y="1754"/>
                </a:lnTo>
                <a:lnTo>
                  <a:pt x="2098" y="1742"/>
                </a:lnTo>
                <a:lnTo>
                  <a:pt x="2112" y="1740"/>
                </a:lnTo>
                <a:close/>
                <a:moveTo>
                  <a:pt x="8368" y="1739"/>
                </a:moveTo>
                <a:lnTo>
                  <a:pt x="8389" y="1741"/>
                </a:lnTo>
                <a:lnTo>
                  <a:pt x="8369" y="1775"/>
                </a:lnTo>
                <a:lnTo>
                  <a:pt x="8344" y="1792"/>
                </a:lnTo>
                <a:lnTo>
                  <a:pt x="8330" y="1764"/>
                </a:lnTo>
                <a:lnTo>
                  <a:pt x="8368" y="1739"/>
                </a:lnTo>
                <a:close/>
                <a:moveTo>
                  <a:pt x="1779" y="1739"/>
                </a:moveTo>
                <a:lnTo>
                  <a:pt x="1793" y="1748"/>
                </a:lnTo>
                <a:lnTo>
                  <a:pt x="1764" y="1754"/>
                </a:lnTo>
                <a:lnTo>
                  <a:pt x="1779" y="1739"/>
                </a:lnTo>
                <a:close/>
                <a:moveTo>
                  <a:pt x="2049" y="1669"/>
                </a:moveTo>
                <a:lnTo>
                  <a:pt x="2065" y="1673"/>
                </a:lnTo>
                <a:lnTo>
                  <a:pt x="2032" y="1682"/>
                </a:lnTo>
                <a:lnTo>
                  <a:pt x="2049" y="1669"/>
                </a:lnTo>
                <a:close/>
                <a:moveTo>
                  <a:pt x="2122" y="1644"/>
                </a:moveTo>
                <a:lnTo>
                  <a:pt x="2132" y="1645"/>
                </a:lnTo>
                <a:lnTo>
                  <a:pt x="2107" y="1662"/>
                </a:lnTo>
                <a:lnTo>
                  <a:pt x="2085" y="1658"/>
                </a:lnTo>
                <a:lnTo>
                  <a:pt x="2110" y="1646"/>
                </a:lnTo>
                <a:lnTo>
                  <a:pt x="2122" y="1644"/>
                </a:lnTo>
                <a:close/>
                <a:moveTo>
                  <a:pt x="1802" y="1640"/>
                </a:moveTo>
                <a:lnTo>
                  <a:pt x="1831" y="1643"/>
                </a:lnTo>
                <a:lnTo>
                  <a:pt x="1853" y="1646"/>
                </a:lnTo>
                <a:lnTo>
                  <a:pt x="1885" y="1651"/>
                </a:lnTo>
                <a:lnTo>
                  <a:pt x="1920" y="1668"/>
                </a:lnTo>
                <a:lnTo>
                  <a:pt x="1959" y="1687"/>
                </a:lnTo>
                <a:cubicBezTo>
                  <a:pt x="1968" y="1690"/>
                  <a:pt x="1978" y="1693"/>
                  <a:pt x="1987" y="1696"/>
                </a:cubicBezTo>
                <a:cubicBezTo>
                  <a:pt x="1998" y="1699"/>
                  <a:pt x="2008" y="1702"/>
                  <a:pt x="2019" y="1705"/>
                </a:cubicBezTo>
                <a:lnTo>
                  <a:pt x="2042" y="1716"/>
                </a:lnTo>
                <a:lnTo>
                  <a:pt x="2016" y="1733"/>
                </a:lnTo>
                <a:cubicBezTo>
                  <a:pt x="1997" y="1740"/>
                  <a:pt x="1990" y="1739"/>
                  <a:pt x="1984" y="1736"/>
                </a:cubicBezTo>
                <a:lnTo>
                  <a:pt x="1945" y="1730"/>
                </a:lnTo>
                <a:lnTo>
                  <a:pt x="1907" y="1727"/>
                </a:lnTo>
                <a:lnTo>
                  <a:pt x="1910" y="1702"/>
                </a:lnTo>
                <a:lnTo>
                  <a:pt x="1856" y="1677"/>
                </a:lnTo>
                <a:lnTo>
                  <a:pt x="1822" y="1668"/>
                </a:lnTo>
                <a:lnTo>
                  <a:pt x="1787" y="1662"/>
                </a:lnTo>
                <a:lnTo>
                  <a:pt x="1729" y="1671"/>
                </a:lnTo>
                <a:lnTo>
                  <a:pt x="1694" y="1677"/>
                </a:lnTo>
                <a:lnTo>
                  <a:pt x="1725" y="1649"/>
                </a:lnTo>
                <a:lnTo>
                  <a:pt x="1759" y="1641"/>
                </a:lnTo>
                <a:lnTo>
                  <a:pt x="1802" y="1640"/>
                </a:lnTo>
                <a:close/>
                <a:moveTo>
                  <a:pt x="2024" y="1628"/>
                </a:moveTo>
                <a:lnTo>
                  <a:pt x="2038" y="1629"/>
                </a:lnTo>
                <a:lnTo>
                  <a:pt x="2017" y="1631"/>
                </a:lnTo>
                <a:lnTo>
                  <a:pt x="2024" y="1628"/>
                </a:lnTo>
                <a:close/>
                <a:moveTo>
                  <a:pt x="2022" y="1595"/>
                </a:moveTo>
                <a:lnTo>
                  <a:pt x="2030" y="1601"/>
                </a:lnTo>
                <a:lnTo>
                  <a:pt x="2022" y="1595"/>
                </a:lnTo>
                <a:close/>
                <a:moveTo>
                  <a:pt x="8713" y="1578"/>
                </a:moveTo>
                <a:lnTo>
                  <a:pt x="8743" y="1588"/>
                </a:lnTo>
                <a:cubicBezTo>
                  <a:pt x="8743" y="1597"/>
                  <a:pt x="8742" y="1605"/>
                  <a:pt x="8740" y="1614"/>
                </a:cubicBezTo>
                <a:lnTo>
                  <a:pt x="8738" y="1643"/>
                </a:lnTo>
                <a:lnTo>
                  <a:pt x="8734" y="1663"/>
                </a:lnTo>
                <a:lnTo>
                  <a:pt x="8701" y="1652"/>
                </a:lnTo>
                <a:lnTo>
                  <a:pt x="8685" y="1629"/>
                </a:lnTo>
                <a:lnTo>
                  <a:pt x="8704" y="1590"/>
                </a:lnTo>
                <a:lnTo>
                  <a:pt x="8713" y="1578"/>
                </a:lnTo>
                <a:close/>
                <a:moveTo>
                  <a:pt x="1924" y="1560"/>
                </a:moveTo>
                <a:lnTo>
                  <a:pt x="1938" y="1563"/>
                </a:lnTo>
                <a:lnTo>
                  <a:pt x="1934" y="1585"/>
                </a:lnTo>
                <a:lnTo>
                  <a:pt x="1915" y="1564"/>
                </a:lnTo>
                <a:lnTo>
                  <a:pt x="1924" y="1560"/>
                </a:lnTo>
                <a:close/>
                <a:moveTo>
                  <a:pt x="1949" y="1554"/>
                </a:moveTo>
                <a:lnTo>
                  <a:pt x="1959" y="1556"/>
                </a:lnTo>
                <a:lnTo>
                  <a:pt x="1949" y="1554"/>
                </a:lnTo>
                <a:close/>
                <a:moveTo>
                  <a:pt x="6317" y="1531"/>
                </a:moveTo>
                <a:lnTo>
                  <a:pt x="6321" y="1554"/>
                </a:lnTo>
                <a:lnTo>
                  <a:pt x="6298" y="1539"/>
                </a:lnTo>
                <a:lnTo>
                  <a:pt x="6317" y="1531"/>
                </a:lnTo>
                <a:close/>
                <a:moveTo>
                  <a:pt x="1976" y="1520"/>
                </a:moveTo>
                <a:lnTo>
                  <a:pt x="1982" y="1526"/>
                </a:lnTo>
                <a:lnTo>
                  <a:pt x="1975" y="1550"/>
                </a:lnTo>
                <a:lnTo>
                  <a:pt x="1965" y="1524"/>
                </a:lnTo>
                <a:lnTo>
                  <a:pt x="1976" y="1520"/>
                </a:lnTo>
                <a:close/>
                <a:moveTo>
                  <a:pt x="1940" y="1519"/>
                </a:moveTo>
                <a:lnTo>
                  <a:pt x="1953" y="1523"/>
                </a:lnTo>
                <a:lnTo>
                  <a:pt x="1924" y="1547"/>
                </a:lnTo>
                <a:lnTo>
                  <a:pt x="1922" y="1523"/>
                </a:lnTo>
                <a:lnTo>
                  <a:pt x="1940" y="1519"/>
                </a:lnTo>
                <a:close/>
                <a:moveTo>
                  <a:pt x="2461" y="1336"/>
                </a:moveTo>
                <a:lnTo>
                  <a:pt x="2486" y="1351"/>
                </a:lnTo>
                <a:lnTo>
                  <a:pt x="2441" y="1355"/>
                </a:lnTo>
                <a:lnTo>
                  <a:pt x="2461" y="1336"/>
                </a:lnTo>
                <a:close/>
                <a:moveTo>
                  <a:pt x="8932" y="1327"/>
                </a:moveTo>
                <a:lnTo>
                  <a:pt x="8946" y="1335"/>
                </a:lnTo>
                <a:lnTo>
                  <a:pt x="8974" y="1347"/>
                </a:lnTo>
                <a:lnTo>
                  <a:pt x="8977" y="1374"/>
                </a:lnTo>
                <a:lnTo>
                  <a:pt x="8970" y="1395"/>
                </a:lnTo>
                <a:lnTo>
                  <a:pt x="8949" y="1390"/>
                </a:lnTo>
                <a:lnTo>
                  <a:pt x="8931" y="1362"/>
                </a:lnTo>
                <a:lnTo>
                  <a:pt x="8918" y="1341"/>
                </a:lnTo>
                <a:lnTo>
                  <a:pt x="8932" y="1327"/>
                </a:lnTo>
                <a:close/>
                <a:moveTo>
                  <a:pt x="8998" y="1320"/>
                </a:moveTo>
                <a:lnTo>
                  <a:pt x="9025" y="1324"/>
                </a:lnTo>
                <a:lnTo>
                  <a:pt x="9023" y="1355"/>
                </a:lnTo>
                <a:lnTo>
                  <a:pt x="9001" y="1352"/>
                </a:lnTo>
                <a:lnTo>
                  <a:pt x="8991" y="1327"/>
                </a:lnTo>
                <a:lnTo>
                  <a:pt x="8998" y="1320"/>
                </a:lnTo>
                <a:close/>
                <a:moveTo>
                  <a:pt x="5719" y="1267"/>
                </a:moveTo>
                <a:lnTo>
                  <a:pt x="5736" y="1269"/>
                </a:lnTo>
                <a:lnTo>
                  <a:pt x="5709" y="1293"/>
                </a:lnTo>
                <a:lnTo>
                  <a:pt x="5677" y="1294"/>
                </a:lnTo>
                <a:lnTo>
                  <a:pt x="5708" y="1274"/>
                </a:lnTo>
                <a:lnTo>
                  <a:pt x="5719" y="1267"/>
                </a:lnTo>
                <a:close/>
                <a:moveTo>
                  <a:pt x="5379" y="1267"/>
                </a:moveTo>
                <a:cubicBezTo>
                  <a:pt x="5383" y="1266"/>
                  <a:pt x="5387" y="1266"/>
                  <a:pt x="5389" y="1269"/>
                </a:cubicBezTo>
                <a:lnTo>
                  <a:pt x="5431" y="1272"/>
                </a:lnTo>
                <a:cubicBezTo>
                  <a:pt x="5448" y="1279"/>
                  <a:pt x="5452" y="1280"/>
                  <a:pt x="5457" y="1280"/>
                </a:cubicBezTo>
                <a:cubicBezTo>
                  <a:pt x="5447" y="1294"/>
                  <a:pt x="5441" y="1294"/>
                  <a:pt x="5435" y="1294"/>
                </a:cubicBezTo>
                <a:cubicBezTo>
                  <a:pt x="5428" y="1293"/>
                  <a:pt x="5421" y="1292"/>
                  <a:pt x="5414" y="1291"/>
                </a:cubicBezTo>
                <a:lnTo>
                  <a:pt x="5391" y="1277"/>
                </a:lnTo>
                <a:cubicBezTo>
                  <a:pt x="5373" y="1270"/>
                  <a:pt x="5376" y="1267"/>
                  <a:pt x="5379" y="1267"/>
                </a:cubicBezTo>
                <a:moveTo>
                  <a:pt x="5064" y="1253"/>
                </a:moveTo>
                <a:lnTo>
                  <a:pt x="5077" y="1253"/>
                </a:lnTo>
                <a:lnTo>
                  <a:pt x="5064" y="1253"/>
                </a:lnTo>
                <a:close/>
                <a:moveTo>
                  <a:pt x="5052" y="1192"/>
                </a:moveTo>
                <a:lnTo>
                  <a:pt x="5067" y="1195"/>
                </a:lnTo>
                <a:cubicBezTo>
                  <a:pt x="5080" y="1195"/>
                  <a:pt x="5091" y="1192"/>
                  <a:pt x="5100" y="1195"/>
                </a:cubicBezTo>
                <a:lnTo>
                  <a:pt x="5101" y="1220"/>
                </a:lnTo>
                <a:lnTo>
                  <a:pt x="5075" y="1221"/>
                </a:lnTo>
                <a:lnTo>
                  <a:pt x="5028" y="1207"/>
                </a:lnTo>
                <a:lnTo>
                  <a:pt x="5052" y="1192"/>
                </a:lnTo>
                <a:close/>
                <a:moveTo>
                  <a:pt x="4716" y="1128"/>
                </a:moveTo>
                <a:lnTo>
                  <a:pt x="4716" y="1146"/>
                </a:lnTo>
                <a:cubicBezTo>
                  <a:pt x="4703" y="1167"/>
                  <a:pt x="4698" y="1166"/>
                  <a:pt x="4693" y="1164"/>
                </a:cubicBezTo>
                <a:lnTo>
                  <a:pt x="4701" y="1137"/>
                </a:lnTo>
                <a:lnTo>
                  <a:pt x="4716" y="1128"/>
                </a:lnTo>
                <a:close/>
                <a:moveTo>
                  <a:pt x="9126" y="1107"/>
                </a:moveTo>
                <a:lnTo>
                  <a:pt x="9143" y="1115"/>
                </a:lnTo>
                <a:lnTo>
                  <a:pt x="9179" y="1126"/>
                </a:lnTo>
                <a:lnTo>
                  <a:pt x="9184" y="1154"/>
                </a:lnTo>
                <a:lnTo>
                  <a:pt x="9183" y="1177"/>
                </a:lnTo>
                <a:lnTo>
                  <a:pt x="9190" y="1202"/>
                </a:lnTo>
                <a:lnTo>
                  <a:pt x="9202" y="1228"/>
                </a:lnTo>
                <a:lnTo>
                  <a:pt x="9215" y="1268"/>
                </a:lnTo>
                <a:lnTo>
                  <a:pt x="9179" y="1287"/>
                </a:lnTo>
                <a:lnTo>
                  <a:pt x="9150" y="1291"/>
                </a:lnTo>
                <a:lnTo>
                  <a:pt x="9113" y="1294"/>
                </a:lnTo>
                <a:lnTo>
                  <a:pt x="9104" y="1318"/>
                </a:lnTo>
                <a:lnTo>
                  <a:pt x="9078" y="1309"/>
                </a:lnTo>
                <a:lnTo>
                  <a:pt x="9028" y="1301"/>
                </a:lnTo>
                <a:lnTo>
                  <a:pt x="8988" y="1304"/>
                </a:lnTo>
                <a:lnTo>
                  <a:pt x="8956" y="1312"/>
                </a:lnTo>
                <a:lnTo>
                  <a:pt x="8931" y="1299"/>
                </a:lnTo>
                <a:lnTo>
                  <a:pt x="8966" y="1286"/>
                </a:lnTo>
                <a:lnTo>
                  <a:pt x="8996" y="1265"/>
                </a:lnTo>
                <a:lnTo>
                  <a:pt x="9018" y="1270"/>
                </a:lnTo>
                <a:lnTo>
                  <a:pt x="9039" y="1272"/>
                </a:lnTo>
                <a:lnTo>
                  <a:pt x="9072" y="1251"/>
                </a:lnTo>
                <a:lnTo>
                  <a:pt x="9108" y="1231"/>
                </a:lnTo>
                <a:lnTo>
                  <a:pt x="9145" y="1216"/>
                </a:lnTo>
                <a:lnTo>
                  <a:pt x="9148" y="1183"/>
                </a:lnTo>
                <a:lnTo>
                  <a:pt x="9128" y="1162"/>
                </a:lnTo>
                <a:lnTo>
                  <a:pt x="9116" y="1141"/>
                </a:lnTo>
                <a:lnTo>
                  <a:pt x="9109" y="1118"/>
                </a:lnTo>
                <a:lnTo>
                  <a:pt x="9126" y="1107"/>
                </a:lnTo>
                <a:close/>
                <a:moveTo>
                  <a:pt x="4899" y="1106"/>
                </a:moveTo>
                <a:lnTo>
                  <a:pt x="4919" y="1109"/>
                </a:lnTo>
                <a:cubicBezTo>
                  <a:pt x="4925" y="1130"/>
                  <a:pt x="4926" y="1139"/>
                  <a:pt x="4924" y="1147"/>
                </a:cubicBezTo>
                <a:cubicBezTo>
                  <a:pt x="4915" y="1165"/>
                  <a:pt x="4910" y="1171"/>
                  <a:pt x="4903" y="1170"/>
                </a:cubicBezTo>
                <a:lnTo>
                  <a:pt x="4890" y="1149"/>
                </a:lnTo>
                <a:lnTo>
                  <a:pt x="4879" y="1129"/>
                </a:lnTo>
                <a:lnTo>
                  <a:pt x="4899" y="1106"/>
                </a:lnTo>
                <a:close/>
                <a:moveTo>
                  <a:pt x="4921" y="1047"/>
                </a:moveTo>
                <a:lnTo>
                  <a:pt x="4925" y="1057"/>
                </a:lnTo>
                <a:lnTo>
                  <a:pt x="4926" y="1088"/>
                </a:lnTo>
                <a:cubicBezTo>
                  <a:pt x="4910" y="1087"/>
                  <a:pt x="4907" y="1084"/>
                  <a:pt x="4904" y="1082"/>
                </a:cubicBezTo>
                <a:lnTo>
                  <a:pt x="4899" y="1057"/>
                </a:lnTo>
                <a:lnTo>
                  <a:pt x="4921" y="1047"/>
                </a:lnTo>
                <a:close/>
                <a:moveTo>
                  <a:pt x="9063" y="979"/>
                </a:moveTo>
                <a:lnTo>
                  <a:pt x="9078" y="994"/>
                </a:lnTo>
                <a:lnTo>
                  <a:pt x="9119" y="1024"/>
                </a:lnTo>
                <a:lnTo>
                  <a:pt x="9150" y="1024"/>
                </a:lnTo>
                <a:lnTo>
                  <a:pt x="9172" y="1024"/>
                </a:lnTo>
                <a:lnTo>
                  <a:pt x="9200" y="1032"/>
                </a:lnTo>
                <a:lnTo>
                  <a:pt x="9187" y="1053"/>
                </a:lnTo>
                <a:lnTo>
                  <a:pt x="9177" y="1075"/>
                </a:lnTo>
                <a:lnTo>
                  <a:pt x="9156" y="1074"/>
                </a:lnTo>
                <a:cubicBezTo>
                  <a:pt x="9140" y="1067"/>
                  <a:pt x="9133" y="1066"/>
                  <a:pt x="9127" y="1065"/>
                </a:cubicBezTo>
                <a:lnTo>
                  <a:pt x="9096" y="1062"/>
                </a:lnTo>
                <a:lnTo>
                  <a:pt x="9097" y="1085"/>
                </a:lnTo>
                <a:lnTo>
                  <a:pt x="9073" y="1081"/>
                </a:lnTo>
                <a:lnTo>
                  <a:pt x="9054" y="1050"/>
                </a:lnTo>
                <a:cubicBezTo>
                  <a:pt x="9072" y="1036"/>
                  <a:pt x="9076" y="1031"/>
                  <a:pt x="9078" y="1026"/>
                </a:cubicBezTo>
                <a:lnTo>
                  <a:pt x="9054" y="998"/>
                </a:lnTo>
                <a:lnTo>
                  <a:pt x="9063" y="979"/>
                </a:lnTo>
                <a:close/>
                <a:moveTo>
                  <a:pt x="6234" y="927"/>
                </a:moveTo>
                <a:lnTo>
                  <a:pt x="6205" y="933"/>
                </a:lnTo>
                <a:lnTo>
                  <a:pt x="6174" y="942"/>
                </a:lnTo>
                <a:cubicBezTo>
                  <a:pt x="6154" y="956"/>
                  <a:pt x="6152" y="959"/>
                  <a:pt x="6150" y="962"/>
                </a:cubicBezTo>
                <a:lnTo>
                  <a:pt x="6118" y="973"/>
                </a:lnTo>
                <a:lnTo>
                  <a:pt x="6082" y="1003"/>
                </a:lnTo>
                <a:lnTo>
                  <a:pt x="6119" y="1028"/>
                </a:lnTo>
                <a:lnTo>
                  <a:pt x="6133" y="1051"/>
                </a:lnTo>
                <a:lnTo>
                  <a:pt x="6158" y="1076"/>
                </a:lnTo>
                <a:lnTo>
                  <a:pt x="6179" y="1086"/>
                </a:lnTo>
                <a:lnTo>
                  <a:pt x="6194" y="1111"/>
                </a:lnTo>
                <a:lnTo>
                  <a:pt x="6209" y="1133"/>
                </a:lnTo>
                <a:lnTo>
                  <a:pt x="6199" y="1159"/>
                </a:lnTo>
                <a:lnTo>
                  <a:pt x="6192" y="1192"/>
                </a:lnTo>
                <a:cubicBezTo>
                  <a:pt x="6215" y="1214"/>
                  <a:pt x="6227" y="1219"/>
                  <a:pt x="6239" y="1224"/>
                </a:cubicBezTo>
                <a:cubicBezTo>
                  <a:pt x="6247" y="1228"/>
                  <a:pt x="6256" y="1232"/>
                  <a:pt x="6265" y="1235"/>
                </a:cubicBezTo>
                <a:cubicBezTo>
                  <a:pt x="6272" y="1238"/>
                  <a:pt x="6279" y="1240"/>
                  <a:pt x="6286" y="1242"/>
                </a:cubicBezTo>
                <a:lnTo>
                  <a:pt x="6314" y="1242"/>
                </a:lnTo>
                <a:lnTo>
                  <a:pt x="6344" y="1242"/>
                </a:lnTo>
                <a:lnTo>
                  <a:pt x="6367" y="1226"/>
                </a:lnTo>
                <a:lnTo>
                  <a:pt x="6369" y="1199"/>
                </a:lnTo>
                <a:lnTo>
                  <a:pt x="6354" y="1166"/>
                </a:lnTo>
                <a:lnTo>
                  <a:pt x="6320" y="1135"/>
                </a:lnTo>
                <a:lnTo>
                  <a:pt x="6345" y="1128"/>
                </a:lnTo>
                <a:lnTo>
                  <a:pt x="6367" y="1118"/>
                </a:lnTo>
                <a:lnTo>
                  <a:pt x="6351" y="1089"/>
                </a:lnTo>
                <a:lnTo>
                  <a:pt x="6327" y="1075"/>
                </a:lnTo>
                <a:lnTo>
                  <a:pt x="6304" y="1084"/>
                </a:lnTo>
                <a:lnTo>
                  <a:pt x="6260" y="1051"/>
                </a:lnTo>
                <a:lnTo>
                  <a:pt x="6233" y="1044"/>
                </a:lnTo>
                <a:lnTo>
                  <a:pt x="6205" y="1028"/>
                </a:lnTo>
                <a:lnTo>
                  <a:pt x="6218" y="1003"/>
                </a:lnTo>
                <a:lnTo>
                  <a:pt x="6264" y="984"/>
                </a:lnTo>
                <a:lnTo>
                  <a:pt x="6288" y="990"/>
                </a:lnTo>
                <a:lnTo>
                  <a:pt x="6287" y="962"/>
                </a:lnTo>
                <a:lnTo>
                  <a:pt x="6273" y="936"/>
                </a:lnTo>
                <a:lnTo>
                  <a:pt x="6247" y="932"/>
                </a:lnTo>
                <a:lnTo>
                  <a:pt x="6234" y="927"/>
                </a:lnTo>
                <a:close/>
                <a:moveTo>
                  <a:pt x="4572" y="856"/>
                </a:moveTo>
                <a:lnTo>
                  <a:pt x="4568" y="869"/>
                </a:lnTo>
                <a:lnTo>
                  <a:pt x="4572" y="856"/>
                </a:lnTo>
                <a:close/>
                <a:moveTo>
                  <a:pt x="4540" y="851"/>
                </a:moveTo>
                <a:lnTo>
                  <a:pt x="4547" y="859"/>
                </a:lnTo>
                <a:lnTo>
                  <a:pt x="4540" y="851"/>
                </a:lnTo>
                <a:close/>
                <a:moveTo>
                  <a:pt x="803" y="821"/>
                </a:moveTo>
                <a:lnTo>
                  <a:pt x="811" y="826"/>
                </a:lnTo>
                <a:lnTo>
                  <a:pt x="837" y="836"/>
                </a:lnTo>
                <a:lnTo>
                  <a:pt x="845" y="858"/>
                </a:lnTo>
                <a:lnTo>
                  <a:pt x="853" y="878"/>
                </a:lnTo>
                <a:lnTo>
                  <a:pt x="832" y="882"/>
                </a:lnTo>
                <a:lnTo>
                  <a:pt x="811" y="868"/>
                </a:lnTo>
                <a:lnTo>
                  <a:pt x="790" y="859"/>
                </a:lnTo>
                <a:lnTo>
                  <a:pt x="770" y="839"/>
                </a:lnTo>
                <a:lnTo>
                  <a:pt x="792" y="821"/>
                </a:lnTo>
                <a:lnTo>
                  <a:pt x="803" y="821"/>
                </a:lnTo>
                <a:close/>
                <a:moveTo>
                  <a:pt x="2946" y="811"/>
                </a:moveTo>
                <a:lnTo>
                  <a:pt x="2953" y="815"/>
                </a:lnTo>
                <a:cubicBezTo>
                  <a:pt x="2931" y="832"/>
                  <a:pt x="2926" y="837"/>
                  <a:pt x="2924" y="842"/>
                </a:cubicBezTo>
                <a:lnTo>
                  <a:pt x="2952" y="864"/>
                </a:lnTo>
                <a:lnTo>
                  <a:pt x="2981" y="877"/>
                </a:lnTo>
                <a:lnTo>
                  <a:pt x="3006" y="896"/>
                </a:lnTo>
                <a:lnTo>
                  <a:pt x="2981" y="905"/>
                </a:lnTo>
                <a:lnTo>
                  <a:pt x="2954" y="907"/>
                </a:lnTo>
                <a:lnTo>
                  <a:pt x="2916" y="912"/>
                </a:lnTo>
                <a:lnTo>
                  <a:pt x="2893" y="916"/>
                </a:lnTo>
                <a:lnTo>
                  <a:pt x="2884" y="937"/>
                </a:lnTo>
                <a:lnTo>
                  <a:pt x="2884" y="915"/>
                </a:lnTo>
                <a:lnTo>
                  <a:pt x="2851" y="908"/>
                </a:lnTo>
                <a:lnTo>
                  <a:pt x="2808" y="909"/>
                </a:lnTo>
                <a:lnTo>
                  <a:pt x="2829" y="897"/>
                </a:lnTo>
                <a:lnTo>
                  <a:pt x="2846" y="870"/>
                </a:lnTo>
                <a:lnTo>
                  <a:pt x="2868" y="867"/>
                </a:lnTo>
                <a:lnTo>
                  <a:pt x="2888" y="854"/>
                </a:lnTo>
                <a:lnTo>
                  <a:pt x="2904" y="832"/>
                </a:lnTo>
                <a:lnTo>
                  <a:pt x="2933" y="815"/>
                </a:lnTo>
                <a:lnTo>
                  <a:pt x="2946" y="811"/>
                </a:lnTo>
                <a:close/>
                <a:moveTo>
                  <a:pt x="8868" y="741"/>
                </a:moveTo>
                <a:lnTo>
                  <a:pt x="8886" y="756"/>
                </a:lnTo>
                <a:lnTo>
                  <a:pt x="8898" y="785"/>
                </a:lnTo>
                <a:lnTo>
                  <a:pt x="8937" y="810"/>
                </a:lnTo>
                <a:lnTo>
                  <a:pt x="8968" y="826"/>
                </a:lnTo>
                <a:lnTo>
                  <a:pt x="8998" y="840"/>
                </a:lnTo>
                <a:lnTo>
                  <a:pt x="9020" y="860"/>
                </a:lnTo>
                <a:lnTo>
                  <a:pt x="8991" y="872"/>
                </a:lnTo>
                <a:lnTo>
                  <a:pt x="9014" y="897"/>
                </a:lnTo>
                <a:lnTo>
                  <a:pt x="9059" y="938"/>
                </a:lnTo>
                <a:lnTo>
                  <a:pt x="9037" y="952"/>
                </a:lnTo>
                <a:lnTo>
                  <a:pt x="9014" y="937"/>
                </a:lnTo>
                <a:cubicBezTo>
                  <a:pt x="8995" y="917"/>
                  <a:pt x="8993" y="912"/>
                  <a:pt x="8991" y="907"/>
                </a:cubicBezTo>
                <a:lnTo>
                  <a:pt x="8968" y="868"/>
                </a:lnTo>
                <a:lnTo>
                  <a:pt x="8935" y="831"/>
                </a:lnTo>
                <a:lnTo>
                  <a:pt x="8894" y="801"/>
                </a:lnTo>
                <a:lnTo>
                  <a:pt x="8868" y="774"/>
                </a:lnTo>
                <a:lnTo>
                  <a:pt x="8840" y="758"/>
                </a:lnTo>
                <a:lnTo>
                  <a:pt x="8868" y="741"/>
                </a:lnTo>
                <a:close/>
                <a:moveTo>
                  <a:pt x="4521" y="713"/>
                </a:moveTo>
                <a:lnTo>
                  <a:pt x="4523" y="721"/>
                </a:lnTo>
                <a:lnTo>
                  <a:pt x="4521" y="713"/>
                </a:lnTo>
                <a:close/>
                <a:moveTo>
                  <a:pt x="4414" y="694"/>
                </a:moveTo>
                <a:lnTo>
                  <a:pt x="4442" y="694"/>
                </a:lnTo>
                <a:lnTo>
                  <a:pt x="4471" y="698"/>
                </a:lnTo>
                <a:lnTo>
                  <a:pt x="4475" y="719"/>
                </a:lnTo>
                <a:lnTo>
                  <a:pt x="4454" y="733"/>
                </a:lnTo>
                <a:cubicBezTo>
                  <a:pt x="4457" y="751"/>
                  <a:pt x="4458" y="760"/>
                  <a:pt x="4454" y="767"/>
                </a:cubicBezTo>
                <a:cubicBezTo>
                  <a:pt x="4427" y="785"/>
                  <a:pt x="4418" y="785"/>
                  <a:pt x="4410" y="783"/>
                </a:cubicBezTo>
                <a:lnTo>
                  <a:pt x="4377" y="799"/>
                </a:lnTo>
                <a:lnTo>
                  <a:pt x="4349" y="802"/>
                </a:lnTo>
                <a:lnTo>
                  <a:pt x="4338" y="775"/>
                </a:lnTo>
                <a:lnTo>
                  <a:pt x="4362" y="754"/>
                </a:lnTo>
                <a:lnTo>
                  <a:pt x="4350" y="733"/>
                </a:lnTo>
                <a:lnTo>
                  <a:pt x="4385" y="717"/>
                </a:lnTo>
                <a:lnTo>
                  <a:pt x="4414" y="694"/>
                </a:lnTo>
                <a:close/>
                <a:moveTo>
                  <a:pt x="800" y="666"/>
                </a:moveTo>
                <a:lnTo>
                  <a:pt x="810" y="675"/>
                </a:lnTo>
                <a:lnTo>
                  <a:pt x="800" y="702"/>
                </a:lnTo>
                <a:lnTo>
                  <a:pt x="780" y="694"/>
                </a:lnTo>
                <a:lnTo>
                  <a:pt x="786" y="670"/>
                </a:lnTo>
                <a:lnTo>
                  <a:pt x="800" y="666"/>
                </a:lnTo>
                <a:close/>
                <a:moveTo>
                  <a:pt x="804" y="637"/>
                </a:moveTo>
                <a:lnTo>
                  <a:pt x="814" y="640"/>
                </a:lnTo>
                <a:lnTo>
                  <a:pt x="804" y="637"/>
                </a:lnTo>
                <a:close/>
                <a:moveTo>
                  <a:pt x="782" y="620"/>
                </a:moveTo>
                <a:lnTo>
                  <a:pt x="789" y="626"/>
                </a:lnTo>
                <a:lnTo>
                  <a:pt x="776" y="655"/>
                </a:lnTo>
                <a:lnTo>
                  <a:pt x="768" y="627"/>
                </a:lnTo>
                <a:lnTo>
                  <a:pt x="782" y="620"/>
                </a:lnTo>
                <a:close/>
                <a:moveTo>
                  <a:pt x="4535" y="614"/>
                </a:moveTo>
                <a:lnTo>
                  <a:pt x="4546" y="615"/>
                </a:lnTo>
                <a:lnTo>
                  <a:pt x="4557" y="636"/>
                </a:lnTo>
                <a:cubicBezTo>
                  <a:pt x="4551" y="653"/>
                  <a:pt x="4544" y="658"/>
                  <a:pt x="4543" y="664"/>
                </a:cubicBezTo>
                <a:lnTo>
                  <a:pt x="4577" y="677"/>
                </a:lnTo>
                <a:lnTo>
                  <a:pt x="4605" y="695"/>
                </a:lnTo>
                <a:cubicBezTo>
                  <a:pt x="4621" y="716"/>
                  <a:pt x="4625" y="720"/>
                  <a:pt x="4628" y="725"/>
                </a:cubicBezTo>
                <a:cubicBezTo>
                  <a:pt x="4633" y="745"/>
                  <a:pt x="4633" y="751"/>
                  <a:pt x="4634" y="756"/>
                </a:cubicBezTo>
                <a:lnTo>
                  <a:pt x="4659" y="771"/>
                </a:lnTo>
                <a:lnTo>
                  <a:pt x="4681" y="761"/>
                </a:lnTo>
                <a:lnTo>
                  <a:pt x="4686" y="785"/>
                </a:lnTo>
                <a:lnTo>
                  <a:pt x="4638" y="798"/>
                </a:lnTo>
                <a:lnTo>
                  <a:pt x="4668" y="811"/>
                </a:lnTo>
                <a:lnTo>
                  <a:pt x="4637" y="815"/>
                </a:lnTo>
                <a:lnTo>
                  <a:pt x="4598" y="819"/>
                </a:lnTo>
                <a:lnTo>
                  <a:pt x="4558" y="823"/>
                </a:lnTo>
                <a:cubicBezTo>
                  <a:pt x="4533" y="825"/>
                  <a:pt x="4524" y="827"/>
                  <a:pt x="4516" y="829"/>
                </a:cubicBezTo>
                <a:lnTo>
                  <a:pt x="4478" y="838"/>
                </a:lnTo>
                <a:lnTo>
                  <a:pt x="4499" y="822"/>
                </a:lnTo>
                <a:lnTo>
                  <a:pt x="4544" y="813"/>
                </a:lnTo>
                <a:lnTo>
                  <a:pt x="4518" y="796"/>
                </a:lnTo>
                <a:lnTo>
                  <a:pt x="4493" y="781"/>
                </a:lnTo>
                <a:lnTo>
                  <a:pt x="4519" y="774"/>
                </a:lnTo>
                <a:lnTo>
                  <a:pt x="4510" y="754"/>
                </a:lnTo>
                <a:lnTo>
                  <a:pt x="4530" y="749"/>
                </a:lnTo>
                <a:lnTo>
                  <a:pt x="4557" y="745"/>
                </a:lnTo>
                <a:cubicBezTo>
                  <a:pt x="4559" y="723"/>
                  <a:pt x="4558" y="719"/>
                  <a:pt x="4557" y="715"/>
                </a:cubicBezTo>
                <a:lnTo>
                  <a:pt x="4532" y="695"/>
                </a:lnTo>
                <a:cubicBezTo>
                  <a:pt x="4521" y="703"/>
                  <a:pt x="4516" y="702"/>
                  <a:pt x="4512" y="699"/>
                </a:cubicBezTo>
                <a:lnTo>
                  <a:pt x="4515" y="679"/>
                </a:lnTo>
                <a:lnTo>
                  <a:pt x="4493" y="651"/>
                </a:lnTo>
                <a:lnTo>
                  <a:pt x="4509" y="623"/>
                </a:lnTo>
                <a:lnTo>
                  <a:pt x="4535" y="614"/>
                </a:lnTo>
                <a:close/>
                <a:moveTo>
                  <a:pt x="305" y="610"/>
                </a:moveTo>
                <a:lnTo>
                  <a:pt x="314" y="610"/>
                </a:lnTo>
                <a:lnTo>
                  <a:pt x="299" y="631"/>
                </a:lnTo>
                <a:lnTo>
                  <a:pt x="269" y="633"/>
                </a:lnTo>
                <a:lnTo>
                  <a:pt x="242" y="636"/>
                </a:lnTo>
                <a:lnTo>
                  <a:pt x="219" y="641"/>
                </a:lnTo>
                <a:lnTo>
                  <a:pt x="242" y="625"/>
                </a:lnTo>
                <a:lnTo>
                  <a:pt x="264" y="623"/>
                </a:lnTo>
                <a:lnTo>
                  <a:pt x="296" y="614"/>
                </a:lnTo>
                <a:lnTo>
                  <a:pt x="305" y="610"/>
                </a:lnTo>
                <a:close/>
                <a:moveTo>
                  <a:pt x="5218" y="546"/>
                </a:moveTo>
                <a:cubicBezTo>
                  <a:pt x="5226" y="548"/>
                  <a:pt x="5231" y="555"/>
                  <a:pt x="5228" y="562"/>
                </a:cubicBezTo>
                <a:lnTo>
                  <a:pt x="5205" y="565"/>
                </a:lnTo>
                <a:lnTo>
                  <a:pt x="5218" y="546"/>
                </a:lnTo>
                <a:close/>
                <a:moveTo>
                  <a:pt x="4499" y="507"/>
                </a:moveTo>
                <a:lnTo>
                  <a:pt x="4509" y="508"/>
                </a:lnTo>
                <a:lnTo>
                  <a:pt x="4499" y="507"/>
                </a:lnTo>
                <a:close/>
                <a:moveTo>
                  <a:pt x="4509" y="486"/>
                </a:moveTo>
                <a:lnTo>
                  <a:pt x="4524" y="490"/>
                </a:lnTo>
                <a:lnTo>
                  <a:pt x="4493" y="499"/>
                </a:lnTo>
                <a:lnTo>
                  <a:pt x="4509" y="486"/>
                </a:lnTo>
                <a:close/>
                <a:moveTo>
                  <a:pt x="2430" y="418"/>
                </a:moveTo>
                <a:lnTo>
                  <a:pt x="2455" y="424"/>
                </a:lnTo>
                <a:lnTo>
                  <a:pt x="2490" y="444"/>
                </a:lnTo>
                <a:cubicBezTo>
                  <a:pt x="2501" y="464"/>
                  <a:pt x="2496" y="468"/>
                  <a:pt x="2490" y="470"/>
                </a:cubicBezTo>
                <a:lnTo>
                  <a:pt x="2466" y="463"/>
                </a:lnTo>
                <a:cubicBezTo>
                  <a:pt x="2461" y="459"/>
                  <a:pt x="2453" y="455"/>
                  <a:pt x="2445" y="454"/>
                </a:cubicBezTo>
                <a:cubicBezTo>
                  <a:pt x="2438" y="452"/>
                  <a:pt x="2431" y="452"/>
                  <a:pt x="2423" y="454"/>
                </a:cubicBezTo>
                <a:lnTo>
                  <a:pt x="2403" y="458"/>
                </a:lnTo>
                <a:lnTo>
                  <a:pt x="2366" y="460"/>
                </a:lnTo>
                <a:lnTo>
                  <a:pt x="2390" y="431"/>
                </a:lnTo>
                <a:lnTo>
                  <a:pt x="2430" y="418"/>
                </a:lnTo>
                <a:close/>
                <a:moveTo>
                  <a:pt x="4240" y="397"/>
                </a:moveTo>
                <a:lnTo>
                  <a:pt x="4259" y="398"/>
                </a:lnTo>
                <a:lnTo>
                  <a:pt x="4283" y="407"/>
                </a:lnTo>
                <a:lnTo>
                  <a:pt x="4305" y="426"/>
                </a:lnTo>
                <a:lnTo>
                  <a:pt x="4273" y="436"/>
                </a:lnTo>
                <a:lnTo>
                  <a:pt x="4238" y="456"/>
                </a:lnTo>
                <a:lnTo>
                  <a:pt x="4206" y="457"/>
                </a:lnTo>
                <a:lnTo>
                  <a:pt x="4165" y="474"/>
                </a:lnTo>
                <a:cubicBezTo>
                  <a:pt x="4141" y="470"/>
                  <a:pt x="4135" y="466"/>
                  <a:pt x="4128" y="463"/>
                </a:cubicBezTo>
                <a:cubicBezTo>
                  <a:pt x="4122" y="459"/>
                  <a:pt x="4115" y="456"/>
                  <a:pt x="4108" y="454"/>
                </a:cubicBezTo>
                <a:lnTo>
                  <a:pt x="4077" y="452"/>
                </a:lnTo>
                <a:lnTo>
                  <a:pt x="4068" y="431"/>
                </a:lnTo>
                <a:lnTo>
                  <a:pt x="4089" y="423"/>
                </a:lnTo>
                <a:lnTo>
                  <a:pt x="4126" y="411"/>
                </a:lnTo>
                <a:lnTo>
                  <a:pt x="4163" y="402"/>
                </a:lnTo>
                <a:lnTo>
                  <a:pt x="4187" y="411"/>
                </a:lnTo>
                <a:lnTo>
                  <a:pt x="4226" y="402"/>
                </a:lnTo>
                <a:lnTo>
                  <a:pt x="4240" y="397"/>
                </a:lnTo>
                <a:close/>
                <a:moveTo>
                  <a:pt x="2232" y="303"/>
                </a:moveTo>
                <a:lnTo>
                  <a:pt x="2242" y="307"/>
                </a:lnTo>
                <a:cubicBezTo>
                  <a:pt x="2252" y="320"/>
                  <a:pt x="2245" y="322"/>
                  <a:pt x="2238" y="324"/>
                </a:cubicBezTo>
                <a:cubicBezTo>
                  <a:pt x="2230" y="327"/>
                  <a:pt x="2223" y="331"/>
                  <a:pt x="2215" y="333"/>
                </a:cubicBezTo>
                <a:lnTo>
                  <a:pt x="2183" y="331"/>
                </a:lnTo>
                <a:lnTo>
                  <a:pt x="2194" y="309"/>
                </a:lnTo>
                <a:lnTo>
                  <a:pt x="2216" y="307"/>
                </a:lnTo>
                <a:lnTo>
                  <a:pt x="2232" y="303"/>
                </a:lnTo>
                <a:close/>
                <a:moveTo>
                  <a:pt x="4511" y="291"/>
                </a:moveTo>
                <a:lnTo>
                  <a:pt x="4523" y="293"/>
                </a:lnTo>
                <a:lnTo>
                  <a:pt x="4503" y="308"/>
                </a:lnTo>
                <a:lnTo>
                  <a:pt x="4481" y="305"/>
                </a:lnTo>
                <a:lnTo>
                  <a:pt x="4502" y="295"/>
                </a:lnTo>
                <a:lnTo>
                  <a:pt x="4511" y="291"/>
                </a:lnTo>
                <a:close/>
                <a:moveTo>
                  <a:pt x="2359" y="257"/>
                </a:moveTo>
                <a:lnTo>
                  <a:pt x="2372" y="261"/>
                </a:lnTo>
                <a:lnTo>
                  <a:pt x="2364" y="291"/>
                </a:lnTo>
                <a:lnTo>
                  <a:pt x="2373" y="319"/>
                </a:lnTo>
                <a:lnTo>
                  <a:pt x="2395" y="323"/>
                </a:lnTo>
                <a:lnTo>
                  <a:pt x="2423" y="321"/>
                </a:lnTo>
                <a:lnTo>
                  <a:pt x="2423" y="342"/>
                </a:lnTo>
                <a:lnTo>
                  <a:pt x="2422" y="368"/>
                </a:lnTo>
                <a:lnTo>
                  <a:pt x="2450" y="360"/>
                </a:lnTo>
                <a:lnTo>
                  <a:pt x="2473" y="349"/>
                </a:lnTo>
                <a:lnTo>
                  <a:pt x="2508" y="327"/>
                </a:lnTo>
                <a:lnTo>
                  <a:pt x="2532" y="312"/>
                </a:lnTo>
                <a:lnTo>
                  <a:pt x="2566" y="312"/>
                </a:lnTo>
                <a:lnTo>
                  <a:pt x="2598" y="316"/>
                </a:lnTo>
                <a:lnTo>
                  <a:pt x="2584" y="346"/>
                </a:lnTo>
                <a:lnTo>
                  <a:pt x="2561" y="366"/>
                </a:lnTo>
                <a:cubicBezTo>
                  <a:pt x="2542" y="378"/>
                  <a:pt x="2534" y="381"/>
                  <a:pt x="2525" y="384"/>
                </a:cubicBezTo>
                <a:cubicBezTo>
                  <a:pt x="2496" y="388"/>
                  <a:pt x="2485" y="388"/>
                  <a:pt x="2473" y="387"/>
                </a:cubicBezTo>
                <a:lnTo>
                  <a:pt x="2453" y="389"/>
                </a:lnTo>
                <a:lnTo>
                  <a:pt x="2428" y="390"/>
                </a:lnTo>
                <a:lnTo>
                  <a:pt x="2407" y="392"/>
                </a:lnTo>
                <a:lnTo>
                  <a:pt x="2380" y="406"/>
                </a:lnTo>
                <a:cubicBezTo>
                  <a:pt x="2358" y="407"/>
                  <a:pt x="2351" y="406"/>
                  <a:pt x="2346" y="405"/>
                </a:cubicBezTo>
                <a:lnTo>
                  <a:pt x="2313" y="401"/>
                </a:lnTo>
                <a:lnTo>
                  <a:pt x="2333" y="428"/>
                </a:lnTo>
                <a:lnTo>
                  <a:pt x="2296" y="446"/>
                </a:lnTo>
                <a:lnTo>
                  <a:pt x="2275" y="449"/>
                </a:lnTo>
                <a:lnTo>
                  <a:pt x="2251" y="456"/>
                </a:lnTo>
                <a:lnTo>
                  <a:pt x="2219" y="457"/>
                </a:lnTo>
                <a:lnTo>
                  <a:pt x="2196" y="456"/>
                </a:lnTo>
                <a:lnTo>
                  <a:pt x="2190" y="481"/>
                </a:lnTo>
                <a:lnTo>
                  <a:pt x="2152" y="493"/>
                </a:lnTo>
                <a:lnTo>
                  <a:pt x="2132" y="499"/>
                </a:lnTo>
                <a:lnTo>
                  <a:pt x="2102" y="511"/>
                </a:lnTo>
                <a:lnTo>
                  <a:pt x="2082" y="520"/>
                </a:lnTo>
                <a:lnTo>
                  <a:pt x="2060" y="533"/>
                </a:lnTo>
                <a:lnTo>
                  <a:pt x="2025" y="544"/>
                </a:lnTo>
                <a:lnTo>
                  <a:pt x="1996" y="568"/>
                </a:lnTo>
                <a:lnTo>
                  <a:pt x="1979" y="589"/>
                </a:lnTo>
                <a:lnTo>
                  <a:pt x="2001" y="605"/>
                </a:lnTo>
                <a:lnTo>
                  <a:pt x="2012" y="628"/>
                </a:lnTo>
                <a:lnTo>
                  <a:pt x="2045" y="650"/>
                </a:lnTo>
                <a:lnTo>
                  <a:pt x="2070" y="651"/>
                </a:lnTo>
                <a:lnTo>
                  <a:pt x="2106" y="659"/>
                </a:lnTo>
                <a:lnTo>
                  <a:pt x="2137" y="676"/>
                </a:lnTo>
                <a:lnTo>
                  <a:pt x="2182" y="690"/>
                </a:lnTo>
                <a:lnTo>
                  <a:pt x="2210" y="696"/>
                </a:lnTo>
                <a:lnTo>
                  <a:pt x="2222" y="719"/>
                </a:lnTo>
                <a:lnTo>
                  <a:pt x="2212" y="742"/>
                </a:lnTo>
                <a:lnTo>
                  <a:pt x="2197" y="771"/>
                </a:lnTo>
                <a:lnTo>
                  <a:pt x="2208" y="791"/>
                </a:lnTo>
                <a:lnTo>
                  <a:pt x="2234" y="805"/>
                </a:lnTo>
                <a:lnTo>
                  <a:pt x="2271" y="794"/>
                </a:lnTo>
                <a:lnTo>
                  <a:pt x="2294" y="777"/>
                </a:lnTo>
                <a:lnTo>
                  <a:pt x="2307" y="749"/>
                </a:lnTo>
                <a:lnTo>
                  <a:pt x="2316" y="726"/>
                </a:lnTo>
                <a:lnTo>
                  <a:pt x="2355" y="702"/>
                </a:lnTo>
                <a:lnTo>
                  <a:pt x="2390" y="691"/>
                </a:lnTo>
                <a:lnTo>
                  <a:pt x="2421" y="668"/>
                </a:lnTo>
                <a:lnTo>
                  <a:pt x="2443" y="648"/>
                </a:lnTo>
                <a:lnTo>
                  <a:pt x="2455" y="627"/>
                </a:lnTo>
                <a:lnTo>
                  <a:pt x="2452" y="598"/>
                </a:lnTo>
                <a:lnTo>
                  <a:pt x="2476" y="579"/>
                </a:lnTo>
                <a:lnTo>
                  <a:pt x="2497" y="561"/>
                </a:lnTo>
                <a:lnTo>
                  <a:pt x="2519" y="525"/>
                </a:lnTo>
                <a:lnTo>
                  <a:pt x="2554" y="502"/>
                </a:lnTo>
                <a:lnTo>
                  <a:pt x="2591" y="498"/>
                </a:lnTo>
                <a:lnTo>
                  <a:pt x="2622" y="507"/>
                </a:lnTo>
                <a:lnTo>
                  <a:pt x="2657" y="510"/>
                </a:lnTo>
                <a:lnTo>
                  <a:pt x="2687" y="524"/>
                </a:lnTo>
                <a:lnTo>
                  <a:pt x="2712" y="545"/>
                </a:lnTo>
                <a:lnTo>
                  <a:pt x="2705" y="574"/>
                </a:lnTo>
                <a:lnTo>
                  <a:pt x="2710" y="595"/>
                </a:lnTo>
                <a:lnTo>
                  <a:pt x="2733" y="607"/>
                </a:lnTo>
                <a:lnTo>
                  <a:pt x="2774" y="601"/>
                </a:lnTo>
                <a:lnTo>
                  <a:pt x="2812" y="578"/>
                </a:lnTo>
                <a:lnTo>
                  <a:pt x="2845" y="556"/>
                </a:lnTo>
                <a:lnTo>
                  <a:pt x="2868" y="578"/>
                </a:lnTo>
                <a:cubicBezTo>
                  <a:pt x="2866" y="595"/>
                  <a:pt x="2862" y="597"/>
                  <a:pt x="2858" y="599"/>
                </a:cubicBezTo>
                <a:lnTo>
                  <a:pt x="2877" y="629"/>
                </a:lnTo>
                <a:lnTo>
                  <a:pt x="2860" y="660"/>
                </a:lnTo>
                <a:lnTo>
                  <a:pt x="2886" y="695"/>
                </a:lnTo>
                <a:cubicBezTo>
                  <a:pt x="2882" y="714"/>
                  <a:pt x="2877" y="717"/>
                  <a:pt x="2873" y="720"/>
                </a:cubicBezTo>
                <a:lnTo>
                  <a:pt x="2896" y="731"/>
                </a:lnTo>
                <a:lnTo>
                  <a:pt x="2924" y="723"/>
                </a:lnTo>
                <a:lnTo>
                  <a:pt x="2953" y="725"/>
                </a:lnTo>
                <a:lnTo>
                  <a:pt x="2979" y="740"/>
                </a:lnTo>
                <a:lnTo>
                  <a:pt x="2968" y="767"/>
                </a:lnTo>
                <a:cubicBezTo>
                  <a:pt x="2955" y="778"/>
                  <a:pt x="2952" y="780"/>
                  <a:pt x="2948" y="781"/>
                </a:cubicBezTo>
                <a:lnTo>
                  <a:pt x="2927" y="792"/>
                </a:lnTo>
                <a:cubicBezTo>
                  <a:pt x="2903" y="801"/>
                  <a:pt x="2895" y="803"/>
                  <a:pt x="2887" y="805"/>
                </a:cubicBezTo>
                <a:lnTo>
                  <a:pt x="2826" y="823"/>
                </a:lnTo>
                <a:lnTo>
                  <a:pt x="2792" y="823"/>
                </a:lnTo>
                <a:lnTo>
                  <a:pt x="2769" y="827"/>
                </a:lnTo>
                <a:lnTo>
                  <a:pt x="2747" y="829"/>
                </a:lnTo>
                <a:lnTo>
                  <a:pt x="2710" y="826"/>
                </a:lnTo>
                <a:lnTo>
                  <a:pt x="2677" y="825"/>
                </a:lnTo>
                <a:lnTo>
                  <a:pt x="2652" y="827"/>
                </a:lnTo>
                <a:cubicBezTo>
                  <a:pt x="2624" y="832"/>
                  <a:pt x="2615" y="834"/>
                  <a:pt x="2606" y="837"/>
                </a:cubicBezTo>
                <a:lnTo>
                  <a:pt x="2561" y="856"/>
                </a:lnTo>
                <a:lnTo>
                  <a:pt x="2502" y="876"/>
                </a:lnTo>
                <a:lnTo>
                  <a:pt x="2481" y="890"/>
                </a:lnTo>
                <a:lnTo>
                  <a:pt x="2521" y="895"/>
                </a:lnTo>
                <a:lnTo>
                  <a:pt x="2572" y="875"/>
                </a:lnTo>
                <a:lnTo>
                  <a:pt x="2605" y="870"/>
                </a:lnTo>
                <a:lnTo>
                  <a:pt x="2634" y="868"/>
                </a:lnTo>
                <a:lnTo>
                  <a:pt x="2639" y="892"/>
                </a:lnTo>
                <a:lnTo>
                  <a:pt x="2612" y="915"/>
                </a:lnTo>
                <a:lnTo>
                  <a:pt x="2610" y="939"/>
                </a:lnTo>
                <a:lnTo>
                  <a:pt x="2644" y="959"/>
                </a:lnTo>
                <a:lnTo>
                  <a:pt x="2667" y="968"/>
                </a:lnTo>
                <a:lnTo>
                  <a:pt x="2687" y="968"/>
                </a:lnTo>
                <a:lnTo>
                  <a:pt x="2716" y="958"/>
                </a:lnTo>
                <a:lnTo>
                  <a:pt x="2740" y="966"/>
                </a:lnTo>
                <a:lnTo>
                  <a:pt x="2710" y="976"/>
                </a:lnTo>
                <a:cubicBezTo>
                  <a:pt x="2687" y="986"/>
                  <a:pt x="2680" y="988"/>
                  <a:pt x="2672" y="991"/>
                </a:cubicBezTo>
                <a:lnTo>
                  <a:pt x="2630" y="997"/>
                </a:lnTo>
                <a:lnTo>
                  <a:pt x="2591" y="1012"/>
                </a:lnTo>
                <a:lnTo>
                  <a:pt x="2566" y="1021"/>
                </a:lnTo>
                <a:lnTo>
                  <a:pt x="2543" y="1013"/>
                </a:lnTo>
                <a:lnTo>
                  <a:pt x="2563" y="1000"/>
                </a:lnTo>
                <a:lnTo>
                  <a:pt x="2602" y="985"/>
                </a:lnTo>
                <a:lnTo>
                  <a:pt x="2569" y="972"/>
                </a:lnTo>
                <a:lnTo>
                  <a:pt x="2528" y="985"/>
                </a:lnTo>
                <a:lnTo>
                  <a:pt x="2508" y="994"/>
                </a:lnTo>
                <a:lnTo>
                  <a:pt x="2476" y="1000"/>
                </a:lnTo>
                <a:lnTo>
                  <a:pt x="2452" y="1012"/>
                </a:lnTo>
                <a:lnTo>
                  <a:pt x="2423" y="1024"/>
                </a:lnTo>
                <a:lnTo>
                  <a:pt x="2392" y="1038"/>
                </a:lnTo>
                <a:lnTo>
                  <a:pt x="2369" y="1073"/>
                </a:lnTo>
                <a:lnTo>
                  <a:pt x="2339" y="1085"/>
                </a:lnTo>
                <a:lnTo>
                  <a:pt x="2319" y="1092"/>
                </a:lnTo>
                <a:lnTo>
                  <a:pt x="2287" y="1095"/>
                </a:lnTo>
                <a:lnTo>
                  <a:pt x="2265" y="1098"/>
                </a:lnTo>
                <a:lnTo>
                  <a:pt x="2239" y="1115"/>
                </a:lnTo>
                <a:lnTo>
                  <a:pt x="2220" y="1137"/>
                </a:lnTo>
                <a:lnTo>
                  <a:pt x="2171" y="1149"/>
                </a:lnTo>
                <a:lnTo>
                  <a:pt x="2140" y="1174"/>
                </a:lnTo>
                <a:lnTo>
                  <a:pt x="2150" y="1195"/>
                </a:lnTo>
                <a:lnTo>
                  <a:pt x="2119" y="1177"/>
                </a:lnTo>
                <a:lnTo>
                  <a:pt x="2104" y="1207"/>
                </a:lnTo>
                <a:lnTo>
                  <a:pt x="2107" y="1235"/>
                </a:lnTo>
                <a:lnTo>
                  <a:pt x="2102" y="1262"/>
                </a:lnTo>
                <a:lnTo>
                  <a:pt x="2073" y="1286"/>
                </a:lnTo>
                <a:lnTo>
                  <a:pt x="2045" y="1304"/>
                </a:lnTo>
                <a:lnTo>
                  <a:pt x="2007" y="1318"/>
                </a:lnTo>
                <a:lnTo>
                  <a:pt x="1972" y="1331"/>
                </a:lnTo>
                <a:lnTo>
                  <a:pt x="1917" y="1366"/>
                </a:lnTo>
                <a:lnTo>
                  <a:pt x="1889" y="1386"/>
                </a:lnTo>
                <a:lnTo>
                  <a:pt x="1870" y="1412"/>
                </a:lnTo>
                <a:lnTo>
                  <a:pt x="1871" y="1452"/>
                </a:lnTo>
                <a:lnTo>
                  <a:pt x="1878" y="1479"/>
                </a:lnTo>
                <a:lnTo>
                  <a:pt x="1883" y="1505"/>
                </a:lnTo>
                <a:lnTo>
                  <a:pt x="1879" y="1543"/>
                </a:lnTo>
                <a:lnTo>
                  <a:pt x="1864" y="1571"/>
                </a:lnTo>
                <a:lnTo>
                  <a:pt x="1835" y="1564"/>
                </a:lnTo>
                <a:lnTo>
                  <a:pt x="1825" y="1527"/>
                </a:lnTo>
                <a:lnTo>
                  <a:pt x="1809" y="1498"/>
                </a:lnTo>
                <a:lnTo>
                  <a:pt x="1822" y="1476"/>
                </a:lnTo>
                <a:lnTo>
                  <a:pt x="1812" y="1454"/>
                </a:lnTo>
                <a:lnTo>
                  <a:pt x="1788" y="1432"/>
                </a:lnTo>
                <a:lnTo>
                  <a:pt x="1758" y="1432"/>
                </a:lnTo>
                <a:lnTo>
                  <a:pt x="1733" y="1435"/>
                </a:lnTo>
                <a:lnTo>
                  <a:pt x="1701" y="1424"/>
                </a:lnTo>
                <a:lnTo>
                  <a:pt x="1674" y="1412"/>
                </a:lnTo>
                <a:lnTo>
                  <a:pt x="1652" y="1415"/>
                </a:lnTo>
                <a:lnTo>
                  <a:pt x="1610" y="1431"/>
                </a:lnTo>
                <a:lnTo>
                  <a:pt x="1595" y="1451"/>
                </a:lnTo>
                <a:lnTo>
                  <a:pt x="1568" y="1458"/>
                </a:lnTo>
                <a:lnTo>
                  <a:pt x="1532" y="1444"/>
                </a:lnTo>
                <a:lnTo>
                  <a:pt x="1510" y="1432"/>
                </a:lnTo>
                <a:lnTo>
                  <a:pt x="1475" y="1427"/>
                </a:lnTo>
                <a:lnTo>
                  <a:pt x="1439" y="1440"/>
                </a:lnTo>
                <a:lnTo>
                  <a:pt x="1399" y="1458"/>
                </a:lnTo>
                <a:lnTo>
                  <a:pt x="1346" y="1478"/>
                </a:lnTo>
                <a:lnTo>
                  <a:pt x="1322" y="1493"/>
                </a:lnTo>
                <a:lnTo>
                  <a:pt x="1296" y="1522"/>
                </a:lnTo>
                <a:lnTo>
                  <a:pt x="1289" y="1555"/>
                </a:lnTo>
                <a:lnTo>
                  <a:pt x="1274" y="1595"/>
                </a:lnTo>
                <a:lnTo>
                  <a:pt x="1257" y="1628"/>
                </a:lnTo>
                <a:lnTo>
                  <a:pt x="1252" y="1654"/>
                </a:lnTo>
                <a:lnTo>
                  <a:pt x="1254" y="1678"/>
                </a:lnTo>
                <a:lnTo>
                  <a:pt x="1261" y="1703"/>
                </a:lnTo>
                <a:lnTo>
                  <a:pt x="1273" y="1735"/>
                </a:lnTo>
                <a:lnTo>
                  <a:pt x="1296" y="1766"/>
                </a:lnTo>
                <a:lnTo>
                  <a:pt x="1318" y="1781"/>
                </a:lnTo>
                <a:lnTo>
                  <a:pt x="1344" y="1786"/>
                </a:lnTo>
                <a:lnTo>
                  <a:pt x="1372" y="1787"/>
                </a:lnTo>
                <a:lnTo>
                  <a:pt x="1416" y="1780"/>
                </a:lnTo>
                <a:lnTo>
                  <a:pt x="1463" y="1761"/>
                </a:lnTo>
                <a:lnTo>
                  <a:pt x="1488" y="1740"/>
                </a:lnTo>
                <a:lnTo>
                  <a:pt x="1496" y="1713"/>
                </a:lnTo>
                <a:lnTo>
                  <a:pt x="1526" y="1697"/>
                </a:lnTo>
                <a:lnTo>
                  <a:pt x="1562" y="1692"/>
                </a:lnTo>
                <a:lnTo>
                  <a:pt x="1587" y="1694"/>
                </a:lnTo>
                <a:lnTo>
                  <a:pt x="1595" y="1727"/>
                </a:lnTo>
                <a:lnTo>
                  <a:pt x="1581" y="1752"/>
                </a:lnTo>
                <a:lnTo>
                  <a:pt x="1559" y="1788"/>
                </a:lnTo>
                <a:lnTo>
                  <a:pt x="1532" y="1836"/>
                </a:lnTo>
                <a:lnTo>
                  <a:pt x="1534" y="1866"/>
                </a:lnTo>
                <a:lnTo>
                  <a:pt x="1567" y="1866"/>
                </a:lnTo>
                <a:lnTo>
                  <a:pt x="1598" y="1861"/>
                </a:lnTo>
                <a:lnTo>
                  <a:pt x="1639" y="1857"/>
                </a:lnTo>
                <a:lnTo>
                  <a:pt x="1665" y="1858"/>
                </a:lnTo>
                <a:lnTo>
                  <a:pt x="1688" y="1863"/>
                </a:lnTo>
                <a:lnTo>
                  <a:pt x="1700" y="1888"/>
                </a:lnTo>
                <a:lnTo>
                  <a:pt x="1692" y="1914"/>
                </a:lnTo>
                <a:lnTo>
                  <a:pt x="1686" y="1941"/>
                </a:lnTo>
                <a:lnTo>
                  <a:pt x="1681" y="1969"/>
                </a:lnTo>
                <a:lnTo>
                  <a:pt x="1676" y="2002"/>
                </a:lnTo>
                <a:lnTo>
                  <a:pt x="1686" y="2023"/>
                </a:lnTo>
                <a:lnTo>
                  <a:pt x="1707" y="2051"/>
                </a:lnTo>
                <a:lnTo>
                  <a:pt x="1741" y="2066"/>
                </a:lnTo>
                <a:lnTo>
                  <a:pt x="1761" y="2077"/>
                </a:lnTo>
                <a:lnTo>
                  <a:pt x="1784" y="2065"/>
                </a:lnTo>
                <a:lnTo>
                  <a:pt x="1818" y="2057"/>
                </a:lnTo>
                <a:lnTo>
                  <a:pt x="1839" y="2054"/>
                </a:lnTo>
                <a:lnTo>
                  <a:pt x="1881" y="2067"/>
                </a:lnTo>
                <a:lnTo>
                  <a:pt x="1916" y="2088"/>
                </a:lnTo>
                <a:lnTo>
                  <a:pt x="1951" y="2069"/>
                </a:lnTo>
                <a:lnTo>
                  <a:pt x="1971" y="2034"/>
                </a:lnTo>
                <a:lnTo>
                  <a:pt x="1995" y="2010"/>
                </a:lnTo>
                <a:lnTo>
                  <a:pt x="2038" y="2002"/>
                </a:lnTo>
                <a:lnTo>
                  <a:pt x="2066" y="1984"/>
                </a:lnTo>
                <a:lnTo>
                  <a:pt x="2086" y="1969"/>
                </a:lnTo>
                <a:lnTo>
                  <a:pt x="2115" y="1967"/>
                </a:lnTo>
                <a:lnTo>
                  <a:pt x="2093" y="1990"/>
                </a:lnTo>
                <a:lnTo>
                  <a:pt x="2090" y="2023"/>
                </a:lnTo>
                <a:lnTo>
                  <a:pt x="2082" y="2053"/>
                </a:lnTo>
                <a:lnTo>
                  <a:pt x="2116" y="2063"/>
                </a:lnTo>
                <a:lnTo>
                  <a:pt x="2130" y="2036"/>
                </a:lnTo>
                <a:cubicBezTo>
                  <a:pt x="2115" y="2017"/>
                  <a:pt x="2116" y="2015"/>
                  <a:pt x="2117" y="2013"/>
                </a:cubicBezTo>
                <a:lnTo>
                  <a:pt x="2143" y="1999"/>
                </a:lnTo>
                <a:lnTo>
                  <a:pt x="2168" y="1982"/>
                </a:lnTo>
                <a:lnTo>
                  <a:pt x="2193" y="1991"/>
                </a:lnTo>
                <a:lnTo>
                  <a:pt x="2217" y="2010"/>
                </a:lnTo>
                <a:lnTo>
                  <a:pt x="2237" y="2020"/>
                </a:lnTo>
                <a:lnTo>
                  <a:pt x="2262" y="2020"/>
                </a:lnTo>
                <a:lnTo>
                  <a:pt x="2292" y="2025"/>
                </a:lnTo>
                <a:lnTo>
                  <a:pt x="2318" y="2037"/>
                </a:lnTo>
                <a:lnTo>
                  <a:pt x="2340" y="2038"/>
                </a:lnTo>
                <a:lnTo>
                  <a:pt x="2366" y="2031"/>
                </a:lnTo>
                <a:lnTo>
                  <a:pt x="2394" y="2038"/>
                </a:lnTo>
                <a:lnTo>
                  <a:pt x="2432" y="2052"/>
                </a:lnTo>
                <a:lnTo>
                  <a:pt x="2469" y="2062"/>
                </a:lnTo>
                <a:lnTo>
                  <a:pt x="2493" y="2073"/>
                </a:lnTo>
                <a:lnTo>
                  <a:pt x="2521" y="2099"/>
                </a:lnTo>
                <a:lnTo>
                  <a:pt x="2538" y="2125"/>
                </a:lnTo>
                <a:lnTo>
                  <a:pt x="2568" y="2146"/>
                </a:lnTo>
                <a:lnTo>
                  <a:pt x="2592" y="2157"/>
                </a:lnTo>
                <a:lnTo>
                  <a:pt x="2630" y="2168"/>
                </a:lnTo>
                <a:lnTo>
                  <a:pt x="2657" y="2163"/>
                </a:lnTo>
                <a:lnTo>
                  <a:pt x="2685" y="2161"/>
                </a:lnTo>
                <a:lnTo>
                  <a:pt x="2711" y="2168"/>
                </a:lnTo>
                <a:lnTo>
                  <a:pt x="2745" y="2184"/>
                </a:lnTo>
                <a:lnTo>
                  <a:pt x="2773" y="2200"/>
                </a:lnTo>
                <a:lnTo>
                  <a:pt x="2796" y="2213"/>
                </a:lnTo>
                <a:lnTo>
                  <a:pt x="2804" y="2239"/>
                </a:lnTo>
                <a:lnTo>
                  <a:pt x="2814" y="2271"/>
                </a:lnTo>
                <a:lnTo>
                  <a:pt x="2837" y="2288"/>
                </a:lnTo>
                <a:lnTo>
                  <a:pt x="2820" y="2309"/>
                </a:lnTo>
                <a:lnTo>
                  <a:pt x="2801" y="2331"/>
                </a:lnTo>
                <a:lnTo>
                  <a:pt x="2761" y="2355"/>
                </a:lnTo>
                <a:lnTo>
                  <a:pt x="2752" y="2376"/>
                </a:lnTo>
                <a:lnTo>
                  <a:pt x="2781" y="2383"/>
                </a:lnTo>
                <a:lnTo>
                  <a:pt x="2813" y="2356"/>
                </a:lnTo>
                <a:lnTo>
                  <a:pt x="2839" y="2338"/>
                </a:lnTo>
                <a:lnTo>
                  <a:pt x="2871" y="2333"/>
                </a:lnTo>
                <a:lnTo>
                  <a:pt x="2888" y="2360"/>
                </a:lnTo>
                <a:lnTo>
                  <a:pt x="2867" y="2372"/>
                </a:lnTo>
                <a:lnTo>
                  <a:pt x="2837" y="2384"/>
                </a:lnTo>
                <a:lnTo>
                  <a:pt x="2862" y="2396"/>
                </a:lnTo>
                <a:lnTo>
                  <a:pt x="2886" y="2396"/>
                </a:lnTo>
                <a:lnTo>
                  <a:pt x="2910" y="2378"/>
                </a:lnTo>
                <a:lnTo>
                  <a:pt x="2948" y="2358"/>
                </a:lnTo>
                <a:lnTo>
                  <a:pt x="2969" y="2360"/>
                </a:lnTo>
                <a:lnTo>
                  <a:pt x="2990" y="2373"/>
                </a:lnTo>
                <a:lnTo>
                  <a:pt x="3014" y="2391"/>
                </a:lnTo>
                <a:lnTo>
                  <a:pt x="3016" y="2415"/>
                </a:lnTo>
                <a:lnTo>
                  <a:pt x="3044" y="2425"/>
                </a:lnTo>
                <a:lnTo>
                  <a:pt x="3078" y="2415"/>
                </a:lnTo>
                <a:lnTo>
                  <a:pt x="3120" y="2423"/>
                </a:lnTo>
                <a:lnTo>
                  <a:pt x="3147" y="2423"/>
                </a:lnTo>
                <a:lnTo>
                  <a:pt x="3180" y="2425"/>
                </a:lnTo>
                <a:lnTo>
                  <a:pt x="3203" y="2425"/>
                </a:lnTo>
                <a:lnTo>
                  <a:pt x="3224" y="2452"/>
                </a:lnTo>
                <a:lnTo>
                  <a:pt x="3266" y="2474"/>
                </a:lnTo>
                <a:lnTo>
                  <a:pt x="3287" y="2486"/>
                </a:lnTo>
                <a:lnTo>
                  <a:pt x="3321" y="2491"/>
                </a:lnTo>
                <a:lnTo>
                  <a:pt x="3347" y="2492"/>
                </a:lnTo>
                <a:lnTo>
                  <a:pt x="3368" y="2507"/>
                </a:lnTo>
                <a:lnTo>
                  <a:pt x="3374" y="2528"/>
                </a:lnTo>
                <a:lnTo>
                  <a:pt x="3382" y="2549"/>
                </a:lnTo>
                <a:lnTo>
                  <a:pt x="3378" y="2574"/>
                </a:lnTo>
                <a:lnTo>
                  <a:pt x="3365" y="2597"/>
                </a:lnTo>
                <a:lnTo>
                  <a:pt x="3332" y="2621"/>
                </a:lnTo>
                <a:lnTo>
                  <a:pt x="3321" y="2643"/>
                </a:lnTo>
                <a:lnTo>
                  <a:pt x="3302" y="2665"/>
                </a:lnTo>
                <a:lnTo>
                  <a:pt x="3278" y="2698"/>
                </a:lnTo>
                <a:lnTo>
                  <a:pt x="3255" y="2706"/>
                </a:lnTo>
                <a:lnTo>
                  <a:pt x="3234" y="2733"/>
                </a:lnTo>
                <a:lnTo>
                  <a:pt x="3232" y="2766"/>
                </a:lnTo>
                <a:lnTo>
                  <a:pt x="3238" y="2786"/>
                </a:lnTo>
                <a:lnTo>
                  <a:pt x="3239" y="2827"/>
                </a:lnTo>
                <a:lnTo>
                  <a:pt x="3235" y="2848"/>
                </a:lnTo>
                <a:lnTo>
                  <a:pt x="3230" y="2878"/>
                </a:lnTo>
                <a:lnTo>
                  <a:pt x="3221" y="2909"/>
                </a:lnTo>
                <a:lnTo>
                  <a:pt x="3216" y="2940"/>
                </a:lnTo>
                <a:lnTo>
                  <a:pt x="3199" y="2964"/>
                </a:lnTo>
                <a:lnTo>
                  <a:pt x="3181" y="2994"/>
                </a:lnTo>
                <a:lnTo>
                  <a:pt x="3153" y="3019"/>
                </a:lnTo>
                <a:lnTo>
                  <a:pt x="3126" y="3027"/>
                </a:lnTo>
                <a:lnTo>
                  <a:pt x="3103" y="3016"/>
                </a:lnTo>
                <a:lnTo>
                  <a:pt x="3072" y="3030"/>
                </a:lnTo>
                <a:lnTo>
                  <a:pt x="3045" y="3046"/>
                </a:lnTo>
                <a:lnTo>
                  <a:pt x="3023" y="3050"/>
                </a:lnTo>
                <a:lnTo>
                  <a:pt x="3000" y="3056"/>
                </a:lnTo>
                <a:lnTo>
                  <a:pt x="2979" y="3073"/>
                </a:lnTo>
                <a:lnTo>
                  <a:pt x="2953" y="3089"/>
                </a:lnTo>
                <a:lnTo>
                  <a:pt x="2946" y="3114"/>
                </a:lnTo>
                <a:lnTo>
                  <a:pt x="2957" y="3140"/>
                </a:lnTo>
                <a:cubicBezTo>
                  <a:pt x="2951" y="3160"/>
                  <a:pt x="2949" y="3163"/>
                  <a:pt x="2948" y="3167"/>
                </a:cubicBezTo>
                <a:lnTo>
                  <a:pt x="2929" y="3198"/>
                </a:lnTo>
                <a:cubicBezTo>
                  <a:pt x="2919" y="3218"/>
                  <a:pt x="2919" y="3221"/>
                  <a:pt x="2919" y="3224"/>
                </a:cubicBezTo>
                <a:lnTo>
                  <a:pt x="2915" y="3245"/>
                </a:lnTo>
                <a:lnTo>
                  <a:pt x="2888" y="3269"/>
                </a:lnTo>
                <a:lnTo>
                  <a:pt x="2872" y="3293"/>
                </a:lnTo>
                <a:cubicBezTo>
                  <a:pt x="2865" y="3312"/>
                  <a:pt x="2863" y="3316"/>
                  <a:pt x="2861" y="3319"/>
                </a:cubicBezTo>
                <a:cubicBezTo>
                  <a:pt x="2844" y="3340"/>
                  <a:pt x="2841" y="3344"/>
                  <a:pt x="2838" y="3347"/>
                </a:cubicBezTo>
                <a:lnTo>
                  <a:pt x="2818" y="3366"/>
                </a:lnTo>
                <a:lnTo>
                  <a:pt x="2785" y="3379"/>
                </a:lnTo>
                <a:lnTo>
                  <a:pt x="2758" y="3380"/>
                </a:lnTo>
                <a:cubicBezTo>
                  <a:pt x="2742" y="3369"/>
                  <a:pt x="2736" y="3367"/>
                  <a:pt x="2729" y="3365"/>
                </a:cubicBezTo>
                <a:cubicBezTo>
                  <a:pt x="2702" y="3358"/>
                  <a:pt x="2695" y="3356"/>
                  <a:pt x="2688" y="3353"/>
                </a:cubicBezTo>
                <a:lnTo>
                  <a:pt x="2668" y="3368"/>
                </a:lnTo>
                <a:lnTo>
                  <a:pt x="2693" y="3383"/>
                </a:lnTo>
                <a:lnTo>
                  <a:pt x="2716" y="3400"/>
                </a:lnTo>
                <a:lnTo>
                  <a:pt x="2741" y="3428"/>
                </a:lnTo>
                <a:lnTo>
                  <a:pt x="2746" y="3459"/>
                </a:lnTo>
                <a:lnTo>
                  <a:pt x="2729" y="3480"/>
                </a:lnTo>
                <a:lnTo>
                  <a:pt x="2696" y="3493"/>
                </a:lnTo>
                <a:lnTo>
                  <a:pt x="2667" y="3497"/>
                </a:lnTo>
                <a:lnTo>
                  <a:pt x="2638" y="3498"/>
                </a:lnTo>
                <a:lnTo>
                  <a:pt x="2615" y="3498"/>
                </a:lnTo>
                <a:lnTo>
                  <a:pt x="2601" y="3521"/>
                </a:lnTo>
                <a:lnTo>
                  <a:pt x="2616" y="3545"/>
                </a:lnTo>
                <a:cubicBezTo>
                  <a:pt x="2600" y="3566"/>
                  <a:pt x="2600" y="3569"/>
                  <a:pt x="2601" y="3573"/>
                </a:cubicBezTo>
                <a:lnTo>
                  <a:pt x="2573" y="3566"/>
                </a:lnTo>
                <a:lnTo>
                  <a:pt x="2533" y="3553"/>
                </a:lnTo>
                <a:lnTo>
                  <a:pt x="2527" y="3574"/>
                </a:lnTo>
                <a:cubicBezTo>
                  <a:pt x="2545" y="3585"/>
                  <a:pt x="2544" y="3590"/>
                  <a:pt x="2541" y="3594"/>
                </a:cubicBezTo>
                <a:cubicBezTo>
                  <a:pt x="2558" y="3610"/>
                  <a:pt x="2561" y="3610"/>
                  <a:pt x="2565" y="3610"/>
                </a:cubicBezTo>
                <a:cubicBezTo>
                  <a:pt x="2581" y="3615"/>
                  <a:pt x="2580" y="3619"/>
                  <a:pt x="2577" y="3621"/>
                </a:cubicBezTo>
                <a:lnTo>
                  <a:pt x="2552" y="3631"/>
                </a:lnTo>
                <a:lnTo>
                  <a:pt x="2559" y="3657"/>
                </a:lnTo>
                <a:lnTo>
                  <a:pt x="2535" y="3685"/>
                </a:lnTo>
                <a:lnTo>
                  <a:pt x="2528" y="3714"/>
                </a:lnTo>
                <a:lnTo>
                  <a:pt x="2555" y="3743"/>
                </a:lnTo>
                <a:lnTo>
                  <a:pt x="2576" y="3750"/>
                </a:lnTo>
                <a:lnTo>
                  <a:pt x="2588" y="3777"/>
                </a:lnTo>
                <a:lnTo>
                  <a:pt x="2574" y="3804"/>
                </a:lnTo>
                <a:cubicBezTo>
                  <a:pt x="2560" y="3823"/>
                  <a:pt x="2556" y="3828"/>
                  <a:pt x="2552" y="3834"/>
                </a:cubicBezTo>
                <a:lnTo>
                  <a:pt x="2553" y="3866"/>
                </a:lnTo>
                <a:lnTo>
                  <a:pt x="2565" y="3893"/>
                </a:lnTo>
                <a:lnTo>
                  <a:pt x="2540" y="3909"/>
                </a:lnTo>
                <a:lnTo>
                  <a:pt x="2497" y="3904"/>
                </a:lnTo>
                <a:lnTo>
                  <a:pt x="2463" y="3909"/>
                </a:lnTo>
                <a:cubicBezTo>
                  <a:pt x="2458" y="3888"/>
                  <a:pt x="2453" y="3882"/>
                  <a:pt x="2447" y="3878"/>
                </a:cubicBezTo>
                <a:lnTo>
                  <a:pt x="2414" y="3870"/>
                </a:lnTo>
                <a:lnTo>
                  <a:pt x="2407" y="3844"/>
                </a:lnTo>
                <a:cubicBezTo>
                  <a:pt x="2386" y="3829"/>
                  <a:pt x="2379" y="3825"/>
                  <a:pt x="2371" y="3823"/>
                </a:cubicBezTo>
                <a:lnTo>
                  <a:pt x="2370" y="3802"/>
                </a:lnTo>
                <a:lnTo>
                  <a:pt x="2369" y="3779"/>
                </a:lnTo>
                <a:cubicBezTo>
                  <a:pt x="2346" y="3751"/>
                  <a:pt x="2337" y="3743"/>
                  <a:pt x="2327" y="3736"/>
                </a:cubicBezTo>
                <a:lnTo>
                  <a:pt x="2304" y="3734"/>
                </a:lnTo>
                <a:lnTo>
                  <a:pt x="2330" y="3707"/>
                </a:lnTo>
                <a:lnTo>
                  <a:pt x="2345" y="3676"/>
                </a:lnTo>
                <a:cubicBezTo>
                  <a:pt x="2338" y="3659"/>
                  <a:pt x="2332" y="3655"/>
                  <a:pt x="2325" y="3652"/>
                </a:cubicBezTo>
                <a:lnTo>
                  <a:pt x="2306" y="3629"/>
                </a:lnTo>
                <a:lnTo>
                  <a:pt x="2309" y="3602"/>
                </a:lnTo>
                <a:lnTo>
                  <a:pt x="2276" y="3579"/>
                </a:lnTo>
                <a:lnTo>
                  <a:pt x="2250" y="3559"/>
                </a:lnTo>
                <a:lnTo>
                  <a:pt x="2236" y="3534"/>
                </a:lnTo>
                <a:cubicBezTo>
                  <a:pt x="2248" y="3514"/>
                  <a:pt x="2250" y="3509"/>
                  <a:pt x="2249" y="3504"/>
                </a:cubicBezTo>
                <a:cubicBezTo>
                  <a:pt x="2225" y="3483"/>
                  <a:pt x="2223" y="3479"/>
                  <a:pt x="2221" y="3475"/>
                </a:cubicBezTo>
                <a:cubicBezTo>
                  <a:pt x="2217" y="3464"/>
                  <a:pt x="2220" y="3451"/>
                  <a:pt x="2230" y="3442"/>
                </a:cubicBezTo>
                <a:lnTo>
                  <a:pt x="2231" y="3410"/>
                </a:lnTo>
                <a:lnTo>
                  <a:pt x="2234" y="3368"/>
                </a:lnTo>
                <a:lnTo>
                  <a:pt x="2230" y="3316"/>
                </a:lnTo>
                <a:lnTo>
                  <a:pt x="2214" y="3286"/>
                </a:lnTo>
                <a:lnTo>
                  <a:pt x="2207" y="3257"/>
                </a:lnTo>
                <a:lnTo>
                  <a:pt x="2199" y="3183"/>
                </a:lnTo>
                <a:lnTo>
                  <a:pt x="2199" y="3161"/>
                </a:lnTo>
                <a:lnTo>
                  <a:pt x="2206" y="3139"/>
                </a:lnTo>
                <a:lnTo>
                  <a:pt x="2206" y="3117"/>
                </a:lnTo>
                <a:lnTo>
                  <a:pt x="2204" y="3091"/>
                </a:lnTo>
                <a:lnTo>
                  <a:pt x="2194" y="3053"/>
                </a:lnTo>
                <a:lnTo>
                  <a:pt x="2200" y="3027"/>
                </a:lnTo>
                <a:cubicBezTo>
                  <a:pt x="2202" y="3019"/>
                  <a:pt x="2203" y="3010"/>
                  <a:pt x="2203" y="3002"/>
                </a:cubicBezTo>
                <a:cubicBezTo>
                  <a:pt x="2203" y="2994"/>
                  <a:pt x="2202" y="2987"/>
                  <a:pt x="2201" y="2979"/>
                </a:cubicBezTo>
                <a:cubicBezTo>
                  <a:pt x="2199" y="2970"/>
                  <a:pt x="2196" y="2960"/>
                  <a:pt x="2191" y="2952"/>
                </a:cubicBezTo>
                <a:lnTo>
                  <a:pt x="2189" y="2928"/>
                </a:lnTo>
                <a:lnTo>
                  <a:pt x="2168" y="2893"/>
                </a:lnTo>
                <a:lnTo>
                  <a:pt x="2154" y="2871"/>
                </a:lnTo>
                <a:lnTo>
                  <a:pt x="2113" y="2849"/>
                </a:lnTo>
                <a:lnTo>
                  <a:pt x="2059" y="2824"/>
                </a:lnTo>
                <a:lnTo>
                  <a:pt x="2000" y="2801"/>
                </a:lnTo>
                <a:lnTo>
                  <a:pt x="1980" y="2793"/>
                </a:lnTo>
                <a:lnTo>
                  <a:pt x="1970" y="2770"/>
                </a:lnTo>
                <a:lnTo>
                  <a:pt x="1950" y="2734"/>
                </a:lnTo>
                <a:lnTo>
                  <a:pt x="1928" y="2708"/>
                </a:lnTo>
                <a:lnTo>
                  <a:pt x="1901" y="2681"/>
                </a:lnTo>
                <a:lnTo>
                  <a:pt x="1877" y="2654"/>
                </a:lnTo>
                <a:lnTo>
                  <a:pt x="1865" y="2630"/>
                </a:lnTo>
                <a:lnTo>
                  <a:pt x="1852" y="2599"/>
                </a:lnTo>
                <a:lnTo>
                  <a:pt x="1833" y="2566"/>
                </a:lnTo>
                <a:lnTo>
                  <a:pt x="1818" y="2545"/>
                </a:lnTo>
                <a:lnTo>
                  <a:pt x="1796" y="2526"/>
                </a:lnTo>
                <a:lnTo>
                  <a:pt x="1772" y="2515"/>
                </a:lnTo>
                <a:lnTo>
                  <a:pt x="1758" y="2490"/>
                </a:lnTo>
                <a:lnTo>
                  <a:pt x="1761" y="2461"/>
                </a:lnTo>
                <a:lnTo>
                  <a:pt x="1777" y="2437"/>
                </a:lnTo>
                <a:lnTo>
                  <a:pt x="1797" y="2420"/>
                </a:lnTo>
                <a:lnTo>
                  <a:pt x="1770" y="2400"/>
                </a:lnTo>
                <a:lnTo>
                  <a:pt x="1770" y="2366"/>
                </a:lnTo>
                <a:lnTo>
                  <a:pt x="1787" y="2340"/>
                </a:lnTo>
                <a:lnTo>
                  <a:pt x="1806" y="2316"/>
                </a:lnTo>
                <a:lnTo>
                  <a:pt x="1818" y="2296"/>
                </a:lnTo>
                <a:lnTo>
                  <a:pt x="1848" y="2280"/>
                </a:lnTo>
                <a:lnTo>
                  <a:pt x="1867" y="2255"/>
                </a:lnTo>
                <a:cubicBezTo>
                  <a:pt x="1881" y="2238"/>
                  <a:pt x="1881" y="2233"/>
                  <a:pt x="1882" y="2228"/>
                </a:cubicBezTo>
                <a:cubicBezTo>
                  <a:pt x="1885" y="2220"/>
                  <a:pt x="1889" y="2212"/>
                  <a:pt x="1895" y="2205"/>
                </a:cubicBezTo>
                <a:cubicBezTo>
                  <a:pt x="1898" y="2198"/>
                  <a:pt x="1898" y="2190"/>
                  <a:pt x="1896" y="2183"/>
                </a:cubicBezTo>
                <a:cubicBezTo>
                  <a:pt x="1887" y="2164"/>
                  <a:pt x="1886" y="2159"/>
                  <a:pt x="1886" y="2154"/>
                </a:cubicBezTo>
                <a:lnTo>
                  <a:pt x="1884" y="2129"/>
                </a:lnTo>
                <a:lnTo>
                  <a:pt x="1865" y="2105"/>
                </a:lnTo>
                <a:lnTo>
                  <a:pt x="1877" y="2084"/>
                </a:lnTo>
                <a:lnTo>
                  <a:pt x="1849" y="2066"/>
                </a:lnTo>
                <a:lnTo>
                  <a:pt x="1825" y="2065"/>
                </a:lnTo>
                <a:lnTo>
                  <a:pt x="1803" y="2078"/>
                </a:lnTo>
                <a:lnTo>
                  <a:pt x="1787" y="2104"/>
                </a:lnTo>
                <a:lnTo>
                  <a:pt x="1751" y="2096"/>
                </a:lnTo>
                <a:lnTo>
                  <a:pt x="1726" y="2086"/>
                </a:lnTo>
                <a:lnTo>
                  <a:pt x="1691" y="2078"/>
                </a:lnTo>
                <a:lnTo>
                  <a:pt x="1663" y="2060"/>
                </a:lnTo>
                <a:lnTo>
                  <a:pt x="1636" y="2039"/>
                </a:lnTo>
                <a:lnTo>
                  <a:pt x="1606" y="2025"/>
                </a:lnTo>
                <a:lnTo>
                  <a:pt x="1602" y="2000"/>
                </a:lnTo>
                <a:lnTo>
                  <a:pt x="1580" y="1977"/>
                </a:lnTo>
                <a:lnTo>
                  <a:pt x="1565" y="1954"/>
                </a:lnTo>
                <a:lnTo>
                  <a:pt x="1558" y="1928"/>
                </a:lnTo>
                <a:lnTo>
                  <a:pt x="1533" y="1934"/>
                </a:lnTo>
                <a:lnTo>
                  <a:pt x="1511" y="1933"/>
                </a:lnTo>
                <a:lnTo>
                  <a:pt x="1477" y="1924"/>
                </a:lnTo>
                <a:lnTo>
                  <a:pt x="1445" y="1911"/>
                </a:lnTo>
                <a:lnTo>
                  <a:pt x="1411" y="1898"/>
                </a:lnTo>
                <a:lnTo>
                  <a:pt x="1387" y="1873"/>
                </a:lnTo>
                <a:lnTo>
                  <a:pt x="1349" y="1853"/>
                </a:lnTo>
                <a:lnTo>
                  <a:pt x="1310" y="1844"/>
                </a:lnTo>
                <a:lnTo>
                  <a:pt x="1273" y="1856"/>
                </a:lnTo>
                <a:lnTo>
                  <a:pt x="1241" y="1857"/>
                </a:lnTo>
                <a:lnTo>
                  <a:pt x="1212" y="1847"/>
                </a:lnTo>
                <a:lnTo>
                  <a:pt x="1166" y="1830"/>
                </a:lnTo>
                <a:lnTo>
                  <a:pt x="1129" y="1815"/>
                </a:lnTo>
                <a:lnTo>
                  <a:pt x="1108" y="1805"/>
                </a:lnTo>
                <a:lnTo>
                  <a:pt x="1085" y="1797"/>
                </a:lnTo>
                <a:lnTo>
                  <a:pt x="1039" y="1781"/>
                </a:lnTo>
                <a:lnTo>
                  <a:pt x="1015" y="1763"/>
                </a:lnTo>
                <a:lnTo>
                  <a:pt x="985" y="1741"/>
                </a:lnTo>
                <a:lnTo>
                  <a:pt x="981" y="1713"/>
                </a:lnTo>
                <a:lnTo>
                  <a:pt x="989" y="1682"/>
                </a:lnTo>
                <a:lnTo>
                  <a:pt x="976" y="1643"/>
                </a:lnTo>
                <a:lnTo>
                  <a:pt x="957" y="1619"/>
                </a:lnTo>
                <a:lnTo>
                  <a:pt x="934" y="1596"/>
                </a:lnTo>
                <a:lnTo>
                  <a:pt x="905" y="1566"/>
                </a:lnTo>
                <a:lnTo>
                  <a:pt x="898" y="1543"/>
                </a:lnTo>
                <a:lnTo>
                  <a:pt x="879" y="1516"/>
                </a:lnTo>
                <a:lnTo>
                  <a:pt x="858" y="1491"/>
                </a:lnTo>
                <a:lnTo>
                  <a:pt x="835" y="1458"/>
                </a:lnTo>
                <a:lnTo>
                  <a:pt x="821" y="1426"/>
                </a:lnTo>
                <a:lnTo>
                  <a:pt x="819" y="1394"/>
                </a:lnTo>
                <a:lnTo>
                  <a:pt x="796" y="1386"/>
                </a:lnTo>
                <a:lnTo>
                  <a:pt x="771" y="1387"/>
                </a:lnTo>
                <a:lnTo>
                  <a:pt x="754" y="1410"/>
                </a:lnTo>
                <a:lnTo>
                  <a:pt x="769" y="1446"/>
                </a:lnTo>
                <a:lnTo>
                  <a:pt x="780" y="1476"/>
                </a:lnTo>
                <a:lnTo>
                  <a:pt x="794" y="1500"/>
                </a:lnTo>
                <a:lnTo>
                  <a:pt x="807" y="1521"/>
                </a:lnTo>
                <a:lnTo>
                  <a:pt x="808" y="1544"/>
                </a:lnTo>
                <a:lnTo>
                  <a:pt x="823" y="1573"/>
                </a:lnTo>
                <a:lnTo>
                  <a:pt x="825" y="1595"/>
                </a:lnTo>
                <a:lnTo>
                  <a:pt x="842" y="1618"/>
                </a:lnTo>
                <a:lnTo>
                  <a:pt x="816" y="1611"/>
                </a:lnTo>
                <a:lnTo>
                  <a:pt x="789" y="1588"/>
                </a:lnTo>
                <a:lnTo>
                  <a:pt x="797" y="1563"/>
                </a:lnTo>
                <a:lnTo>
                  <a:pt x="777" y="1536"/>
                </a:lnTo>
                <a:lnTo>
                  <a:pt x="756" y="1522"/>
                </a:lnTo>
                <a:lnTo>
                  <a:pt x="743" y="1496"/>
                </a:lnTo>
                <a:lnTo>
                  <a:pt x="756" y="1474"/>
                </a:lnTo>
                <a:lnTo>
                  <a:pt x="730" y="1431"/>
                </a:lnTo>
                <a:lnTo>
                  <a:pt x="711" y="1405"/>
                </a:lnTo>
                <a:lnTo>
                  <a:pt x="720" y="1373"/>
                </a:lnTo>
                <a:lnTo>
                  <a:pt x="715" y="1350"/>
                </a:lnTo>
                <a:lnTo>
                  <a:pt x="690" y="1314"/>
                </a:lnTo>
                <a:lnTo>
                  <a:pt x="664" y="1304"/>
                </a:lnTo>
                <a:lnTo>
                  <a:pt x="639" y="1260"/>
                </a:lnTo>
                <a:lnTo>
                  <a:pt x="632" y="1239"/>
                </a:lnTo>
                <a:lnTo>
                  <a:pt x="621" y="1217"/>
                </a:lnTo>
                <a:lnTo>
                  <a:pt x="626" y="1195"/>
                </a:lnTo>
                <a:lnTo>
                  <a:pt x="615" y="1174"/>
                </a:lnTo>
                <a:lnTo>
                  <a:pt x="621" y="1152"/>
                </a:lnTo>
                <a:lnTo>
                  <a:pt x="625" y="1131"/>
                </a:lnTo>
                <a:lnTo>
                  <a:pt x="642" y="1108"/>
                </a:lnTo>
                <a:lnTo>
                  <a:pt x="664" y="1087"/>
                </a:lnTo>
                <a:lnTo>
                  <a:pt x="680" y="1052"/>
                </a:lnTo>
                <a:lnTo>
                  <a:pt x="698" y="1025"/>
                </a:lnTo>
                <a:lnTo>
                  <a:pt x="719" y="1009"/>
                </a:lnTo>
                <a:lnTo>
                  <a:pt x="740" y="993"/>
                </a:lnTo>
                <a:lnTo>
                  <a:pt x="768" y="960"/>
                </a:lnTo>
                <a:lnTo>
                  <a:pt x="787" y="932"/>
                </a:lnTo>
                <a:lnTo>
                  <a:pt x="797" y="909"/>
                </a:lnTo>
                <a:lnTo>
                  <a:pt x="835" y="901"/>
                </a:lnTo>
                <a:lnTo>
                  <a:pt x="834" y="922"/>
                </a:lnTo>
                <a:lnTo>
                  <a:pt x="866" y="911"/>
                </a:lnTo>
                <a:lnTo>
                  <a:pt x="886" y="881"/>
                </a:lnTo>
                <a:lnTo>
                  <a:pt x="879" y="842"/>
                </a:lnTo>
                <a:lnTo>
                  <a:pt x="849" y="818"/>
                </a:lnTo>
                <a:lnTo>
                  <a:pt x="826" y="801"/>
                </a:lnTo>
                <a:lnTo>
                  <a:pt x="805" y="783"/>
                </a:lnTo>
                <a:lnTo>
                  <a:pt x="826" y="766"/>
                </a:lnTo>
                <a:lnTo>
                  <a:pt x="815" y="740"/>
                </a:lnTo>
                <a:lnTo>
                  <a:pt x="830" y="707"/>
                </a:lnTo>
                <a:lnTo>
                  <a:pt x="844" y="684"/>
                </a:lnTo>
                <a:lnTo>
                  <a:pt x="833" y="654"/>
                </a:lnTo>
                <a:lnTo>
                  <a:pt x="842" y="631"/>
                </a:lnTo>
                <a:lnTo>
                  <a:pt x="806" y="598"/>
                </a:lnTo>
                <a:lnTo>
                  <a:pt x="783" y="598"/>
                </a:lnTo>
                <a:lnTo>
                  <a:pt x="763" y="587"/>
                </a:lnTo>
                <a:lnTo>
                  <a:pt x="738" y="567"/>
                </a:lnTo>
                <a:lnTo>
                  <a:pt x="704" y="558"/>
                </a:lnTo>
                <a:lnTo>
                  <a:pt x="682" y="553"/>
                </a:lnTo>
                <a:lnTo>
                  <a:pt x="660" y="550"/>
                </a:lnTo>
                <a:lnTo>
                  <a:pt x="630" y="543"/>
                </a:lnTo>
                <a:lnTo>
                  <a:pt x="596" y="535"/>
                </a:lnTo>
                <a:lnTo>
                  <a:pt x="570" y="529"/>
                </a:lnTo>
                <a:lnTo>
                  <a:pt x="533" y="534"/>
                </a:lnTo>
                <a:lnTo>
                  <a:pt x="468" y="554"/>
                </a:lnTo>
                <a:lnTo>
                  <a:pt x="446" y="559"/>
                </a:lnTo>
                <a:lnTo>
                  <a:pt x="423" y="552"/>
                </a:lnTo>
                <a:lnTo>
                  <a:pt x="381" y="564"/>
                </a:lnTo>
                <a:lnTo>
                  <a:pt x="357" y="573"/>
                </a:lnTo>
                <a:lnTo>
                  <a:pt x="323" y="589"/>
                </a:lnTo>
                <a:lnTo>
                  <a:pt x="285" y="600"/>
                </a:lnTo>
                <a:lnTo>
                  <a:pt x="257" y="604"/>
                </a:lnTo>
                <a:lnTo>
                  <a:pt x="225" y="612"/>
                </a:lnTo>
                <a:lnTo>
                  <a:pt x="138" y="643"/>
                </a:lnTo>
                <a:lnTo>
                  <a:pt x="67" y="664"/>
                </a:lnTo>
                <a:lnTo>
                  <a:pt x="22" y="676"/>
                </a:lnTo>
                <a:lnTo>
                  <a:pt x="0" y="676"/>
                </a:lnTo>
                <a:lnTo>
                  <a:pt x="71" y="649"/>
                </a:lnTo>
                <a:lnTo>
                  <a:pt x="121" y="630"/>
                </a:lnTo>
                <a:lnTo>
                  <a:pt x="164" y="615"/>
                </a:lnTo>
                <a:lnTo>
                  <a:pt x="192" y="602"/>
                </a:lnTo>
                <a:lnTo>
                  <a:pt x="195" y="581"/>
                </a:lnTo>
                <a:lnTo>
                  <a:pt x="163" y="591"/>
                </a:lnTo>
                <a:lnTo>
                  <a:pt x="132" y="588"/>
                </a:lnTo>
                <a:lnTo>
                  <a:pt x="112" y="584"/>
                </a:lnTo>
                <a:lnTo>
                  <a:pt x="132" y="562"/>
                </a:lnTo>
                <a:lnTo>
                  <a:pt x="154" y="547"/>
                </a:lnTo>
                <a:lnTo>
                  <a:pt x="158" y="521"/>
                </a:lnTo>
                <a:lnTo>
                  <a:pt x="170" y="500"/>
                </a:lnTo>
                <a:lnTo>
                  <a:pt x="191" y="490"/>
                </a:lnTo>
                <a:lnTo>
                  <a:pt x="216" y="482"/>
                </a:lnTo>
                <a:lnTo>
                  <a:pt x="252" y="477"/>
                </a:lnTo>
                <a:lnTo>
                  <a:pt x="293" y="474"/>
                </a:lnTo>
                <a:lnTo>
                  <a:pt x="320" y="472"/>
                </a:lnTo>
                <a:lnTo>
                  <a:pt x="346" y="461"/>
                </a:lnTo>
                <a:lnTo>
                  <a:pt x="373" y="441"/>
                </a:lnTo>
                <a:lnTo>
                  <a:pt x="349" y="425"/>
                </a:lnTo>
                <a:lnTo>
                  <a:pt x="325" y="434"/>
                </a:lnTo>
                <a:lnTo>
                  <a:pt x="302" y="435"/>
                </a:lnTo>
                <a:lnTo>
                  <a:pt x="280" y="428"/>
                </a:lnTo>
                <a:lnTo>
                  <a:pt x="257" y="417"/>
                </a:lnTo>
                <a:lnTo>
                  <a:pt x="288" y="403"/>
                </a:lnTo>
                <a:lnTo>
                  <a:pt x="315" y="395"/>
                </a:lnTo>
                <a:lnTo>
                  <a:pt x="339" y="388"/>
                </a:lnTo>
                <a:lnTo>
                  <a:pt x="362" y="391"/>
                </a:lnTo>
                <a:lnTo>
                  <a:pt x="383" y="393"/>
                </a:lnTo>
                <a:lnTo>
                  <a:pt x="410" y="397"/>
                </a:lnTo>
                <a:lnTo>
                  <a:pt x="436" y="389"/>
                </a:lnTo>
                <a:lnTo>
                  <a:pt x="457" y="382"/>
                </a:lnTo>
                <a:lnTo>
                  <a:pt x="449" y="362"/>
                </a:lnTo>
                <a:lnTo>
                  <a:pt x="428" y="346"/>
                </a:lnTo>
                <a:lnTo>
                  <a:pt x="452" y="331"/>
                </a:lnTo>
                <a:lnTo>
                  <a:pt x="484" y="331"/>
                </a:lnTo>
                <a:lnTo>
                  <a:pt x="517" y="325"/>
                </a:lnTo>
                <a:lnTo>
                  <a:pt x="549" y="317"/>
                </a:lnTo>
                <a:lnTo>
                  <a:pt x="589" y="306"/>
                </a:lnTo>
                <a:lnTo>
                  <a:pt x="622" y="298"/>
                </a:lnTo>
                <a:lnTo>
                  <a:pt x="690" y="288"/>
                </a:lnTo>
                <a:lnTo>
                  <a:pt x="724" y="280"/>
                </a:lnTo>
                <a:lnTo>
                  <a:pt x="775" y="277"/>
                </a:lnTo>
                <a:lnTo>
                  <a:pt x="814" y="273"/>
                </a:lnTo>
                <a:lnTo>
                  <a:pt x="836" y="273"/>
                </a:lnTo>
                <a:lnTo>
                  <a:pt x="858" y="274"/>
                </a:lnTo>
                <a:lnTo>
                  <a:pt x="883" y="276"/>
                </a:lnTo>
                <a:lnTo>
                  <a:pt x="913" y="279"/>
                </a:lnTo>
                <a:lnTo>
                  <a:pt x="948" y="288"/>
                </a:lnTo>
                <a:lnTo>
                  <a:pt x="1047" y="299"/>
                </a:lnTo>
                <a:lnTo>
                  <a:pt x="1087" y="301"/>
                </a:lnTo>
                <a:lnTo>
                  <a:pt x="1113" y="310"/>
                </a:lnTo>
                <a:lnTo>
                  <a:pt x="1181" y="324"/>
                </a:lnTo>
                <a:lnTo>
                  <a:pt x="1227" y="327"/>
                </a:lnTo>
                <a:lnTo>
                  <a:pt x="1280" y="323"/>
                </a:lnTo>
                <a:lnTo>
                  <a:pt x="1333" y="313"/>
                </a:lnTo>
                <a:lnTo>
                  <a:pt x="1361" y="306"/>
                </a:lnTo>
                <a:lnTo>
                  <a:pt x="1389" y="301"/>
                </a:lnTo>
                <a:lnTo>
                  <a:pt x="1413" y="300"/>
                </a:lnTo>
                <a:lnTo>
                  <a:pt x="1442" y="304"/>
                </a:lnTo>
                <a:lnTo>
                  <a:pt x="1467" y="296"/>
                </a:lnTo>
                <a:lnTo>
                  <a:pt x="1490" y="301"/>
                </a:lnTo>
                <a:lnTo>
                  <a:pt x="1514" y="310"/>
                </a:lnTo>
                <a:lnTo>
                  <a:pt x="1555" y="309"/>
                </a:lnTo>
                <a:lnTo>
                  <a:pt x="1582" y="304"/>
                </a:lnTo>
                <a:lnTo>
                  <a:pt x="1616" y="306"/>
                </a:lnTo>
                <a:lnTo>
                  <a:pt x="1638" y="310"/>
                </a:lnTo>
                <a:lnTo>
                  <a:pt x="1668" y="319"/>
                </a:lnTo>
                <a:lnTo>
                  <a:pt x="1700" y="332"/>
                </a:lnTo>
                <a:lnTo>
                  <a:pt x="1727" y="329"/>
                </a:lnTo>
                <a:lnTo>
                  <a:pt x="1719" y="352"/>
                </a:lnTo>
                <a:lnTo>
                  <a:pt x="1763" y="359"/>
                </a:lnTo>
                <a:lnTo>
                  <a:pt x="1791" y="358"/>
                </a:lnTo>
                <a:lnTo>
                  <a:pt x="1825" y="351"/>
                </a:lnTo>
                <a:lnTo>
                  <a:pt x="1847" y="358"/>
                </a:lnTo>
                <a:lnTo>
                  <a:pt x="1853" y="384"/>
                </a:lnTo>
                <a:cubicBezTo>
                  <a:pt x="1872" y="391"/>
                  <a:pt x="1877" y="388"/>
                  <a:pt x="1881" y="385"/>
                </a:cubicBezTo>
                <a:lnTo>
                  <a:pt x="1908" y="362"/>
                </a:lnTo>
                <a:lnTo>
                  <a:pt x="1944" y="349"/>
                </a:lnTo>
                <a:lnTo>
                  <a:pt x="1977" y="342"/>
                </a:lnTo>
                <a:cubicBezTo>
                  <a:pt x="2002" y="341"/>
                  <a:pt x="2008" y="342"/>
                  <a:pt x="2014" y="344"/>
                </a:cubicBezTo>
                <a:cubicBezTo>
                  <a:pt x="2038" y="351"/>
                  <a:pt x="2042" y="352"/>
                  <a:pt x="2047" y="353"/>
                </a:cubicBezTo>
                <a:lnTo>
                  <a:pt x="2080" y="357"/>
                </a:lnTo>
                <a:lnTo>
                  <a:pt x="2113" y="353"/>
                </a:lnTo>
                <a:cubicBezTo>
                  <a:pt x="2133" y="353"/>
                  <a:pt x="2136" y="353"/>
                  <a:pt x="2139" y="354"/>
                </a:cubicBezTo>
                <a:lnTo>
                  <a:pt x="2166" y="364"/>
                </a:lnTo>
                <a:lnTo>
                  <a:pt x="2190" y="377"/>
                </a:lnTo>
                <a:lnTo>
                  <a:pt x="2213" y="361"/>
                </a:lnTo>
                <a:lnTo>
                  <a:pt x="2233" y="349"/>
                </a:lnTo>
                <a:lnTo>
                  <a:pt x="2271" y="340"/>
                </a:lnTo>
                <a:lnTo>
                  <a:pt x="2302" y="329"/>
                </a:lnTo>
                <a:lnTo>
                  <a:pt x="2284" y="300"/>
                </a:lnTo>
                <a:lnTo>
                  <a:pt x="2306" y="280"/>
                </a:lnTo>
                <a:lnTo>
                  <a:pt x="2342" y="263"/>
                </a:lnTo>
                <a:lnTo>
                  <a:pt x="2359" y="257"/>
                </a:lnTo>
                <a:close/>
                <a:moveTo>
                  <a:pt x="2608" y="203"/>
                </a:moveTo>
                <a:lnTo>
                  <a:pt x="2623" y="215"/>
                </a:lnTo>
                <a:lnTo>
                  <a:pt x="2590" y="231"/>
                </a:lnTo>
                <a:cubicBezTo>
                  <a:pt x="2584" y="251"/>
                  <a:pt x="2589" y="255"/>
                  <a:pt x="2595" y="255"/>
                </a:cubicBezTo>
                <a:lnTo>
                  <a:pt x="2626" y="242"/>
                </a:lnTo>
                <a:lnTo>
                  <a:pt x="2665" y="217"/>
                </a:lnTo>
                <a:lnTo>
                  <a:pt x="2707" y="210"/>
                </a:lnTo>
                <a:lnTo>
                  <a:pt x="2747" y="224"/>
                </a:lnTo>
                <a:cubicBezTo>
                  <a:pt x="2770" y="237"/>
                  <a:pt x="2776" y="239"/>
                  <a:pt x="2781" y="242"/>
                </a:cubicBezTo>
                <a:lnTo>
                  <a:pt x="2818" y="240"/>
                </a:lnTo>
                <a:lnTo>
                  <a:pt x="2839" y="235"/>
                </a:lnTo>
                <a:lnTo>
                  <a:pt x="2873" y="270"/>
                </a:lnTo>
                <a:lnTo>
                  <a:pt x="2928" y="288"/>
                </a:lnTo>
                <a:lnTo>
                  <a:pt x="2948" y="295"/>
                </a:lnTo>
                <a:lnTo>
                  <a:pt x="2950" y="321"/>
                </a:lnTo>
                <a:cubicBezTo>
                  <a:pt x="2963" y="339"/>
                  <a:pt x="2969" y="345"/>
                  <a:pt x="2976" y="350"/>
                </a:cubicBezTo>
                <a:lnTo>
                  <a:pt x="3009" y="366"/>
                </a:lnTo>
                <a:lnTo>
                  <a:pt x="3027" y="387"/>
                </a:lnTo>
                <a:cubicBezTo>
                  <a:pt x="3022" y="395"/>
                  <a:pt x="3014" y="403"/>
                  <a:pt x="3003" y="407"/>
                </a:cubicBezTo>
                <a:lnTo>
                  <a:pt x="2975" y="411"/>
                </a:lnTo>
                <a:cubicBezTo>
                  <a:pt x="2949" y="402"/>
                  <a:pt x="2942" y="399"/>
                  <a:pt x="2935" y="397"/>
                </a:cubicBezTo>
                <a:lnTo>
                  <a:pt x="2913" y="390"/>
                </a:lnTo>
                <a:lnTo>
                  <a:pt x="2886" y="408"/>
                </a:lnTo>
                <a:lnTo>
                  <a:pt x="2906" y="439"/>
                </a:lnTo>
                <a:lnTo>
                  <a:pt x="2899" y="468"/>
                </a:lnTo>
                <a:lnTo>
                  <a:pt x="2869" y="466"/>
                </a:lnTo>
                <a:lnTo>
                  <a:pt x="2837" y="458"/>
                </a:lnTo>
                <a:lnTo>
                  <a:pt x="2813" y="464"/>
                </a:lnTo>
                <a:cubicBezTo>
                  <a:pt x="2826" y="477"/>
                  <a:pt x="2831" y="481"/>
                  <a:pt x="2838" y="484"/>
                </a:cubicBezTo>
                <a:cubicBezTo>
                  <a:pt x="2860" y="491"/>
                  <a:pt x="2864" y="493"/>
                  <a:pt x="2867" y="496"/>
                </a:cubicBezTo>
                <a:lnTo>
                  <a:pt x="2840" y="507"/>
                </a:lnTo>
                <a:lnTo>
                  <a:pt x="2802" y="502"/>
                </a:lnTo>
                <a:lnTo>
                  <a:pt x="2756" y="477"/>
                </a:lnTo>
                <a:lnTo>
                  <a:pt x="2733" y="468"/>
                </a:lnTo>
                <a:lnTo>
                  <a:pt x="2722" y="448"/>
                </a:lnTo>
                <a:lnTo>
                  <a:pt x="2683" y="432"/>
                </a:lnTo>
                <a:lnTo>
                  <a:pt x="2638" y="442"/>
                </a:lnTo>
                <a:lnTo>
                  <a:pt x="2607" y="438"/>
                </a:lnTo>
                <a:lnTo>
                  <a:pt x="2633" y="416"/>
                </a:lnTo>
                <a:lnTo>
                  <a:pt x="2656" y="420"/>
                </a:lnTo>
                <a:lnTo>
                  <a:pt x="2677" y="424"/>
                </a:lnTo>
                <a:lnTo>
                  <a:pt x="2709" y="422"/>
                </a:lnTo>
                <a:lnTo>
                  <a:pt x="2746" y="393"/>
                </a:lnTo>
                <a:lnTo>
                  <a:pt x="2773" y="387"/>
                </a:lnTo>
                <a:lnTo>
                  <a:pt x="2800" y="390"/>
                </a:lnTo>
                <a:lnTo>
                  <a:pt x="2828" y="395"/>
                </a:lnTo>
                <a:lnTo>
                  <a:pt x="2856" y="384"/>
                </a:lnTo>
                <a:lnTo>
                  <a:pt x="2820" y="359"/>
                </a:lnTo>
                <a:lnTo>
                  <a:pt x="2799" y="326"/>
                </a:lnTo>
                <a:lnTo>
                  <a:pt x="2762" y="300"/>
                </a:lnTo>
                <a:lnTo>
                  <a:pt x="2731" y="282"/>
                </a:lnTo>
                <a:lnTo>
                  <a:pt x="2705" y="281"/>
                </a:lnTo>
                <a:cubicBezTo>
                  <a:pt x="2697" y="285"/>
                  <a:pt x="2687" y="289"/>
                  <a:pt x="2678" y="292"/>
                </a:cubicBezTo>
                <a:lnTo>
                  <a:pt x="2644" y="290"/>
                </a:lnTo>
                <a:lnTo>
                  <a:pt x="2614" y="289"/>
                </a:lnTo>
                <a:lnTo>
                  <a:pt x="2587" y="284"/>
                </a:lnTo>
                <a:lnTo>
                  <a:pt x="2562" y="289"/>
                </a:lnTo>
                <a:lnTo>
                  <a:pt x="2539" y="292"/>
                </a:lnTo>
                <a:lnTo>
                  <a:pt x="2508" y="286"/>
                </a:lnTo>
                <a:lnTo>
                  <a:pt x="2478" y="270"/>
                </a:lnTo>
                <a:lnTo>
                  <a:pt x="2498" y="249"/>
                </a:lnTo>
                <a:lnTo>
                  <a:pt x="2526" y="231"/>
                </a:lnTo>
                <a:lnTo>
                  <a:pt x="2548" y="221"/>
                </a:lnTo>
                <a:cubicBezTo>
                  <a:pt x="2571" y="213"/>
                  <a:pt x="2582" y="211"/>
                  <a:pt x="2592" y="208"/>
                </a:cubicBezTo>
                <a:lnTo>
                  <a:pt x="2608" y="203"/>
                </a:lnTo>
                <a:close/>
                <a:moveTo>
                  <a:pt x="2349" y="195"/>
                </a:moveTo>
                <a:lnTo>
                  <a:pt x="2359" y="197"/>
                </a:lnTo>
                <a:lnTo>
                  <a:pt x="2341" y="219"/>
                </a:lnTo>
                <a:lnTo>
                  <a:pt x="2322" y="244"/>
                </a:lnTo>
                <a:lnTo>
                  <a:pt x="2288" y="250"/>
                </a:lnTo>
                <a:lnTo>
                  <a:pt x="2250" y="258"/>
                </a:lnTo>
                <a:lnTo>
                  <a:pt x="2222" y="235"/>
                </a:lnTo>
                <a:lnTo>
                  <a:pt x="2245" y="226"/>
                </a:lnTo>
                <a:lnTo>
                  <a:pt x="2276" y="219"/>
                </a:lnTo>
                <a:cubicBezTo>
                  <a:pt x="2297" y="207"/>
                  <a:pt x="2301" y="205"/>
                  <a:pt x="2305" y="204"/>
                </a:cubicBezTo>
                <a:lnTo>
                  <a:pt x="2336" y="200"/>
                </a:lnTo>
                <a:lnTo>
                  <a:pt x="2349" y="195"/>
                </a:lnTo>
                <a:close/>
                <a:moveTo>
                  <a:pt x="2464" y="194"/>
                </a:moveTo>
                <a:lnTo>
                  <a:pt x="2487" y="198"/>
                </a:lnTo>
                <a:lnTo>
                  <a:pt x="2485" y="222"/>
                </a:lnTo>
                <a:lnTo>
                  <a:pt x="2464" y="228"/>
                </a:lnTo>
                <a:lnTo>
                  <a:pt x="2439" y="226"/>
                </a:lnTo>
                <a:lnTo>
                  <a:pt x="2404" y="228"/>
                </a:lnTo>
                <a:lnTo>
                  <a:pt x="2376" y="235"/>
                </a:lnTo>
                <a:lnTo>
                  <a:pt x="2383" y="213"/>
                </a:lnTo>
                <a:lnTo>
                  <a:pt x="2403" y="205"/>
                </a:lnTo>
                <a:lnTo>
                  <a:pt x="2440" y="201"/>
                </a:lnTo>
                <a:lnTo>
                  <a:pt x="2464" y="194"/>
                </a:lnTo>
                <a:close/>
                <a:moveTo>
                  <a:pt x="1804" y="186"/>
                </a:moveTo>
                <a:lnTo>
                  <a:pt x="1825" y="186"/>
                </a:lnTo>
                <a:lnTo>
                  <a:pt x="1866" y="195"/>
                </a:lnTo>
                <a:lnTo>
                  <a:pt x="1897" y="202"/>
                </a:lnTo>
                <a:lnTo>
                  <a:pt x="1918" y="210"/>
                </a:lnTo>
                <a:lnTo>
                  <a:pt x="1965" y="231"/>
                </a:lnTo>
                <a:lnTo>
                  <a:pt x="1994" y="236"/>
                </a:lnTo>
                <a:lnTo>
                  <a:pt x="2029" y="224"/>
                </a:lnTo>
                <a:cubicBezTo>
                  <a:pt x="2032" y="239"/>
                  <a:pt x="2032" y="242"/>
                  <a:pt x="2030" y="246"/>
                </a:cubicBezTo>
                <a:cubicBezTo>
                  <a:pt x="2055" y="247"/>
                  <a:pt x="2062" y="243"/>
                  <a:pt x="2067" y="239"/>
                </a:cubicBezTo>
                <a:cubicBezTo>
                  <a:pt x="2089" y="221"/>
                  <a:pt x="2097" y="219"/>
                  <a:pt x="2105" y="217"/>
                </a:cubicBezTo>
                <a:cubicBezTo>
                  <a:pt x="2125" y="217"/>
                  <a:pt x="2127" y="220"/>
                  <a:pt x="2126" y="223"/>
                </a:cubicBezTo>
                <a:lnTo>
                  <a:pt x="2110" y="251"/>
                </a:lnTo>
                <a:cubicBezTo>
                  <a:pt x="2098" y="267"/>
                  <a:pt x="2098" y="270"/>
                  <a:pt x="2098" y="272"/>
                </a:cubicBezTo>
                <a:cubicBezTo>
                  <a:pt x="2113" y="285"/>
                  <a:pt x="2120" y="287"/>
                  <a:pt x="2128" y="287"/>
                </a:cubicBezTo>
                <a:lnTo>
                  <a:pt x="2099" y="310"/>
                </a:lnTo>
                <a:lnTo>
                  <a:pt x="2065" y="319"/>
                </a:lnTo>
                <a:lnTo>
                  <a:pt x="2023" y="321"/>
                </a:lnTo>
                <a:cubicBezTo>
                  <a:pt x="2013" y="319"/>
                  <a:pt x="2002" y="317"/>
                  <a:pt x="1991" y="315"/>
                </a:cubicBezTo>
                <a:cubicBezTo>
                  <a:pt x="1983" y="314"/>
                  <a:pt x="1975" y="313"/>
                  <a:pt x="1967" y="314"/>
                </a:cubicBezTo>
                <a:lnTo>
                  <a:pt x="1908" y="330"/>
                </a:lnTo>
                <a:lnTo>
                  <a:pt x="1871" y="330"/>
                </a:lnTo>
                <a:lnTo>
                  <a:pt x="1844" y="328"/>
                </a:lnTo>
                <a:lnTo>
                  <a:pt x="1803" y="319"/>
                </a:lnTo>
                <a:lnTo>
                  <a:pt x="1766" y="310"/>
                </a:lnTo>
                <a:lnTo>
                  <a:pt x="1741" y="303"/>
                </a:lnTo>
                <a:lnTo>
                  <a:pt x="1774" y="294"/>
                </a:lnTo>
                <a:cubicBezTo>
                  <a:pt x="1794" y="297"/>
                  <a:pt x="1815" y="298"/>
                  <a:pt x="1836" y="296"/>
                </a:cubicBezTo>
                <a:cubicBezTo>
                  <a:pt x="1844" y="295"/>
                  <a:pt x="1852" y="294"/>
                  <a:pt x="1860" y="293"/>
                </a:cubicBezTo>
                <a:cubicBezTo>
                  <a:pt x="1848" y="277"/>
                  <a:pt x="1833" y="278"/>
                  <a:pt x="1818" y="278"/>
                </a:cubicBezTo>
                <a:cubicBezTo>
                  <a:pt x="1805" y="279"/>
                  <a:pt x="1792" y="280"/>
                  <a:pt x="1779" y="280"/>
                </a:cubicBezTo>
                <a:lnTo>
                  <a:pt x="1751" y="276"/>
                </a:lnTo>
                <a:cubicBezTo>
                  <a:pt x="1761" y="266"/>
                  <a:pt x="1768" y="266"/>
                  <a:pt x="1775" y="266"/>
                </a:cubicBezTo>
                <a:cubicBezTo>
                  <a:pt x="1782" y="266"/>
                  <a:pt x="1789" y="266"/>
                  <a:pt x="1796" y="267"/>
                </a:cubicBezTo>
                <a:lnTo>
                  <a:pt x="1777" y="241"/>
                </a:lnTo>
                <a:lnTo>
                  <a:pt x="1756" y="241"/>
                </a:lnTo>
                <a:lnTo>
                  <a:pt x="1722" y="249"/>
                </a:lnTo>
                <a:lnTo>
                  <a:pt x="1702" y="256"/>
                </a:lnTo>
                <a:cubicBezTo>
                  <a:pt x="1691" y="262"/>
                  <a:pt x="1679" y="266"/>
                  <a:pt x="1666" y="266"/>
                </a:cubicBezTo>
                <a:lnTo>
                  <a:pt x="1640" y="257"/>
                </a:lnTo>
                <a:lnTo>
                  <a:pt x="1643" y="233"/>
                </a:lnTo>
                <a:lnTo>
                  <a:pt x="1676" y="223"/>
                </a:lnTo>
                <a:lnTo>
                  <a:pt x="1699" y="216"/>
                </a:lnTo>
                <a:lnTo>
                  <a:pt x="1742" y="201"/>
                </a:lnTo>
                <a:lnTo>
                  <a:pt x="1791" y="188"/>
                </a:lnTo>
                <a:lnTo>
                  <a:pt x="1804" y="186"/>
                </a:lnTo>
                <a:close/>
                <a:moveTo>
                  <a:pt x="6270" y="147"/>
                </a:moveTo>
                <a:lnTo>
                  <a:pt x="6286" y="152"/>
                </a:lnTo>
                <a:lnTo>
                  <a:pt x="6308" y="159"/>
                </a:lnTo>
                <a:lnTo>
                  <a:pt x="6284" y="172"/>
                </a:lnTo>
                <a:lnTo>
                  <a:pt x="6255" y="170"/>
                </a:lnTo>
                <a:cubicBezTo>
                  <a:pt x="6240" y="180"/>
                  <a:pt x="6235" y="180"/>
                  <a:pt x="6230" y="179"/>
                </a:cubicBezTo>
                <a:lnTo>
                  <a:pt x="6204" y="181"/>
                </a:lnTo>
                <a:lnTo>
                  <a:pt x="6168" y="191"/>
                </a:lnTo>
                <a:lnTo>
                  <a:pt x="6131" y="195"/>
                </a:lnTo>
                <a:lnTo>
                  <a:pt x="6108" y="220"/>
                </a:lnTo>
                <a:lnTo>
                  <a:pt x="6093" y="241"/>
                </a:lnTo>
                <a:lnTo>
                  <a:pt x="6086" y="272"/>
                </a:lnTo>
                <a:lnTo>
                  <a:pt x="6108" y="279"/>
                </a:lnTo>
                <a:lnTo>
                  <a:pt x="6065" y="295"/>
                </a:lnTo>
                <a:lnTo>
                  <a:pt x="6038" y="283"/>
                </a:lnTo>
                <a:lnTo>
                  <a:pt x="6002" y="272"/>
                </a:lnTo>
                <a:lnTo>
                  <a:pt x="6011" y="250"/>
                </a:lnTo>
                <a:lnTo>
                  <a:pt x="6008" y="229"/>
                </a:lnTo>
                <a:lnTo>
                  <a:pt x="6036" y="231"/>
                </a:lnTo>
                <a:lnTo>
                  <a:pt x="6030" y="205"/>
                </a:lnTo>
                <a:lnTo>
                  <a:pt x="6055" y="201"/>
                </a:lnTo>
                <a:lnTo>
                  <a:pt x="6072" y="179"/>
                </a:lnTo>
                <a:lnTo>
                  <a:pt x="6105" y="168"/>
                </a:lnTo>
                <a:lnTo>
                  <a:pt x="6134" y="161"/>
                </a:lnTo>
                <a:lnTo>
                  <a:pt x="6192" y="163"/>
                </a:lnTo>
                <a:lnTo>
                  <a:pt x="6219" y="158"/>
                </a:lnTo>
                <a:lnTo>
                  <a:pt x="6251" y="153"/>
                </a:lnTo>
                <a:lnTo>
                  <a:pt x="6270" y="147"/>
                </a:lnTo>
                <a:close/>
                <a:moveTo>
                  <a:pt x="2611" y="140"/>
                </a:moveTo>
                <a:lnTo>
                  <a:pt x="2618" y="150"/>
                </a:lnTo>
                <a:lnTo>
                  <a:pt x="2648" y="161"/>
                </a:lnTo>
                <a:lnTo>
                  <a:pt x="2689" y="164"/>
                </a:lnTo>
                <a:lnTo>
                  <a:pt x="2709" y="161"/>
                </a:lnTo>
                <a:lnTo>
                  <a:pt x="2746" y="161"/>
                </a:lnTo>
                <a:cubicBezTo>
                  <a:pt x="2756" y="159"/>
                  <a:pt x="2766" y="158"/>
                  <a:pt x="2777" y="158"/>
                </a:cubicBezTo>
                <a:cubicBezTo>
                  <a:pt x="2786" y="159"/>
                  <a:pt x="2796" y="160"/>
                  <a:pt x="2805" y="161"/>
                </a:cubicBezTo>
                <a:cubicBezTo>
                  <a:pt x="2812" y="162"/>
                  <a:pt x="2819" y="163"/>
                  <a:pt x="2826" y="165"/>
                </a:cubicBezTo>
                <a:lnTo>
                  <a:pt x="2799" y="179"/>
                </a:lnTo>
                <a:lnTo>
                  <a:pt x="2777" y="189"/>
                </a:lnTo>
                <a:lnTo>
                  <a:pt x="2747" y="195"/>
                </a:lnTo>
                <a:lnTo>
                  <a:pt x="2704" y="186"/>
                </a:lnTo>
                <a:lnTo>
                  <a:pt x="2645" y="185"/>
                </a:lnTo>
                <a:lnTo>
                  <a:pt x="2618" y="176"/>
                </a:lnTo>
                <a:lnTo>
                  <a:pt x="2576" y="177"/>
                </a:lnTo>
                <a:cubicBezTo>
                  <a:pt x="2568" y="185"/>
                  <a:pt x="2552" y="186"/>
                  <a:pt x="2543" y="178"/>
                </a:cubicBezTo>
                <a:lnTo>
                  <a:pt x="2547" y="156"/>
                </a:lnTo>
                <a:lnTo>
                  <a:pt x="2576" y="144"/>
                </a:lnTo>
                <a:lnTo>
                  <a:pt x="2611" y="140"/>
                </a:lnTo>
                <a:close/>
                <a:moveTo>
                  <a:pt x="7042" y="113"/>
                </a:moveTo>
                <a:lnTo>
                  <a:pt x="7081" y="120"/>
                </a:lnTo>
                <a:lnTo>
                  <a:pt x="7114" y="131"/>
                </a:lnTo>
                <a:lnTo>
                  <a:pt x="7137" y="146"/>
                </a:lnTo>
                <a:lnTo>
                  <a:pt x="7158" y="147"/>
                </a:lnTo>
                <a:lnTo>
                  <a:pt x="7194" y="143"/>
                </a:lnTo>
                <a:lnTo>
                  <a:pt x="7254" y="140"/>
                </a:lnTo>
                <a:cubicBezTo>
                  <a:pt x="7279" y="141"/>
                  <a:pt x="7290" y="142"/>
                  <a:pt x="7299" y="145"/>
                </a:cubicBezTo>
                <a:lnTo>
                  <a:pt x="7345" y="158"/>
                </a:lnTo>
                <a:lnTo>
                  <a:pt x="7329" y="181"/>
                </a:lnTo>
                <a:lnTo>
                  <a:pt x="7299" y="194"/>
                </a:lnTo>
                <a:lnTo>
                  <a:pt x="7275" y="202"/>
                </a:lnTo>
                <a:lnTo>
                  <a:pt x="7256" y="228"/>
                </a:lnTo>
                <a:lnTo>
                  <a:pt x="7288" y="228"/>
                </a:lnTo>
                <a:lnTo>
                  <a:pt x="7312" y="222"/>
                </a:lnTo>
                <a:lnTo>
                  <a:pt x="7347" y="214"/>
                </a:lnTo>
                <a:lnTo>
                  <a:pt x="7368" y="208"/>
                </a:lnTo>
                <a:lnTo>
                  <a:pt x="7396" y="207"/>
                </a:lnTo>
                <a:lnTo>
                  <a:pt x="7432" y="219"/>
                </a:lnTo>
                <a:lnTo>
                  <a:pt x="7471" y="226"/>
                </a:lnTo>
                <a:lnTo>
                  <a:pt x="7499" y="216"/>
                </a:lnTo>
                <a:lnTo>
                  <a:pt x="7533" y="215"/>
                </a:lnTo>
                <a:lnTo>
                  <a:pt x="7554" y="221"/>
                </a:lnTo>
                <a:lnTo>
                  <a:pt x="7575" y="223"/>
                </a:lnTo>
                <a:lnTo>
                  <a:pt x="7610" y="236"/>
                </a:lnTo>
                <a:lnTo>
                  <a:pt x="7652" y="225"/>
                </a:lnTo>
                <a:lnTo>
                  <a:pt x="7682" y="219"/>
                </a:lnTo>
                <a:lnTo>
                  <a:pt x="7716" y="219"/>
                </a:lnTo>
                <a:lnTo>
                  <a:pt x="7747" y="217"/>
                </a:lnTo>
                <a:lnTo>
                  <a:pt x="7797" y="229"/>
                </a:lnTo>
                <a:lnTo>
                  <a:pt x="7823" y="234"/>
                </a:lnTo>
                <a:lnTo>
                  <a:pt x="7854" y="259"/>
                </a:lnTo>
                <a:lnTo>
                  <a:pt x="7892" y="276"/>
                </a:lnTo>
                <a:lnTo>
                  <a:pt x="7926" y="287"/>
                </a:lnTo>
                <a:lnTo>
                  <a:pt x="7962" y="276"/>
                </a:lnTo>
                <a:lnTo>
                  <a:pt x="7998" y="266"/>
                </a:lnTo>
                <a:lnTo>
                  <a:pt x="8020" y="270"/>
                </a:lnTo>
                <a:lnTo>
                  <a:pt x="8048" y="271"/>
                </a:lnTo>
                <a:lnTo>
                  <a:pt x="8083" y="278"/>
                </a:lnTo>
                <a:lnTo>
                  <a:pt x="8113" y="266"/>
                </a:lnTo>
                <a:lnTo>
                  <a:pt x="8100" y="237"/>
                </a:lnTo>
                <a:lnTo>
                  <a:pt x="8136" y="233"/>
                </a:lnTo>
                <a:lnTo>
                  <a:pt x="8162" y="231"/>
                </a:lnTo>
                <a:lnTo>
                  <a:pt x="8187" y="232"/>
                </a:lnTo>
                <a:lnTo>
                  <a:pt x="8262" y="245"/>
                </a:lnTo>
                <a:lnTo>
                  <a:pt x="8296" y="250"/>
                </a:lnTo>
                <a:lnTo>
                  <a:pt x="8321" y="245"/>
                </a:lnTo>
                <a:lnTo>
                  <a:pt x="8344" y="257"/>
                </a:lnTo>
                <a:lnTo>
                  <a:pt x="8376" y="265"/>
                </a:lnTo>
                <a:lnTo>
                  <a:pt x="8397" y="277"/>
                </a:lnTo>
                <a:lnTo>
                  <a:pt x="8426" y="275"/>
                </a:lnTo>
                <a:lnTo>
                  <a:pt x="8472" y="277"/>
                </a:lnTo>
                <a:lnTo>
                  <a:pt x="8511" y="277"/>
                </a:lnTo>
                <a:lnTo>
                  <a:pt x="8538" y="286"/>
                </a:lnTo>
                <a:lnTo>
                  <a:pt x="8596" y="286"/>
                </a:lnTo>
                <a:lnTo>
                  <a:pt x="8629" y="282"/>
                </a:lnTo>
                <a:lnTo>
                  <a:pt x="8659" y="286"/>
                </a:lnTo>
                <a:lnTo>
                  <a:pt x="8701" y="301"/>
                </a:lnTo>
                <a:lnTo>
                  <a:pt x="8722" y="308"/>
                </a:lnTo>
                <a:lnTo>
                  <a:pt x="8763" y="315"/>
                </a:lnTo>
                <a:lnTo>
                  <a:pt x="8827" y="307"/>
                </a:lnTo>
                <a:lnTo>
                  <a:pt x="8862" y="303"/>
                </a:lnTo>
                <a:lnTo>
                  <a:pt x="8893" y="305"/>
                </a:lnTo>
                <a:lnTo>
                  <a:pt x="8931" y="314"/>
                </a:lnTo>
                <a:lnTo>
                  <a:pt x="8954" y="319"/>
                </a:lnTo>
                <a:lnTo>
                  <a:pt x="8978" y="327"/>
                </a:lnTo>
                <a:lnTo>
                  <a:pt x="9007" y="328"/>
                </a:lnTo>
                <a:lnTo>
                  <a:pt x="8980" y="306"/>
                </a:lnTo>
                <a:lnTo>
                  <a:pt x="9020" y="295"/>
                </a:lnTo>
                <a:lnTo>
                  <a:pt x="9046" y="298"/>
                </a:lnTo>
                <a:lnTo>
                  <a:pt x="9092" y="308"/>
                </a:lnTo>
                <a:lnTo>
                  <a:pt x="9128" y="309"/>
                </a:lnTo>
                <a:lnTo>
                  <a:pt x="9167" y="308"/>
                </a:lnTo>
                <a:lnTo>
                  <a:pt x="9205" y="319"/>
                </a:lnTo>
                <a:lnTo>
                  <a:pt x="9251" y="321"/>
                </a:lnTo>
                <a:lnTo>
                  <a:pt x="9299" y="337"/>
                </a:lnTo>
                <a:lnTo>
                  <a:pt x="9324" y="347"/>
                </a:lnTo>
                <a:lnTo>
                  <a:pt x="9355" y="350"/>
                </a:lnTo>
                <a:lnTo>
                  <a:pt x="9377" y="354"/>
                </a:lnTo>
                <a:lnTo>
                  <a:pt x="9398" y="359"/>
                </a:lnTo>
                <a:lnTo>
                  <a:pt x="9426" y="359"/>
                </a:lnTo>
                <a:lnTo>
                  <a:pt x="9478" y="375"/>
                </a:lnTo>
                <a:lnTo>
                  <a:pt x="9508" y="394"/>
                </a:lnTo>
                <a:lnTo>
                  <a:pt x="9538" y="380"/>
                </a:lnTo>
                <a:lnTo>
                  <a:pt x="9569" y="379"/>
                </a:lnTo>
                <a:lnTo>
                  <a:pt x="9591" y="390"/>
                </a:lnTo>
                <a:lnTo>
                  <a:pt x="9615" y="406"/>
                </a:lnTo>
                <a:lnTo>
                  <a:pt x="9649" y="425"/>
                </a:lnTo>
                <a:lnTo>
                  <a:pt x="9614" y="439"/>
                </a:lnTo>
                <a:lnTo>
                  <a:pt x="9585" y="432"/>
                </a:lnTo>
                <a:lnTo>
                  <a:pt x="9550" y="420"/>
                </a:lnTo>
                <a:lnTo>
                  <a:pt x="9520" y="412"/>
                </a:lnTo>
                <a:lnTo>
                  <a:pt x="9494" y="409"/>
                </a:lnTo>
                <a:lnTo>
                  <a:pt x="9471" y="404"/>
                </a:lnTo>
                <a:lnTo>
                  <a:pt x="9448" y="404"/>
                </a:lnTo>
                <a:lnTo>
                  <a:pt x="9428" y="395"/>
                </a:lnTo>
                <a:lnTo>
                  <a:pt x="9426" y="416"/>
                </a:lnTo>
                <a:lnTo>
                  <a:pt x="9384" y="419"/>
                </a:lnTo>
                <a:lnTo>
                  <a:pt x="9381" y="441"/>
                </a:lnTo>
                <a:cubicBezTo>
                  <a:pt x="9389" y="448"/>
                  <a:pt x="9400" y="452"/>
                  <a:pt x="9411" y="454"/>
                </a:cubicBezTo>
                <a:cubicBezTo>
                  <a:pt x="9422" y="456"/>
                  <a:pt x="9433" y="456"/>
                  <a:pt x="9443" y="457"/>
                </a:cubicBezTo>
                <a:cubicBezTo>
                  <a:pt x="9454" y="458"/>
                  <a:pt x="9464" y="461"/>
                  <a:pt x="9474" y="466"/>
                </a:cubicBezTo>
                <a:lnTo>
                  <a:pt x="9499" y="479"/>
                </a:lnTo>
                <a:lnTo>
                  <a:pt x="9541" y="487"/>
                </a:lnTo>
                <a:lnTo>
                  <a:pt x="9493" y="499"/>
                </a:lnTo>
                <a:lnTo>
                  <a:pt x="9472" y="497"/>
                </a:lnTo>
                <a:lnTo>
                  <a:pt x="9441" y="508"/>
                </a:lnTo>
                <a:lnTo>
                  <a:pt x="9424" y="534"/>
                </a:lnTo>
                <a:lnTo>
                  <a:pt x="9402" y="544"/>
                </a:lnTo>
                <a:lnTo>
                  <a:pt x="9370" y="554"/>
                </a:lnTo>
                <a:lnTo>
                  <a:pt x="9348" y="544"/>
                </a:lnTo>
                <a:lnTo>
                  <a:pt x="9321" y="542"/>
                </a:lnTo>
                <a:lnTo>
                  <a:pt x="9301" y="558"/>
                </a:lnTo>
                <a:lnTo>
                  <a:pt x="9275" y="563"/>
                </a:lnTo>
                <a:lnTo>
                  <a:pt x="9247" y="565"/>
                </a:lnTo>
                <a:lnTo>
                  <a:pt x="9227" y="575"/>
                </a:lnTo>
                <a:lnTo>
                  <a:pt x="9247" y="600"/>
                </a:lnTo>
                <a:lnTo>
                  <a:pt x="9251" y="626"/>
                </a:lnTo>
                <a:lnTo>
                  <a:pt x="9287" y="626"/>
                </a:lnTo>
                <a:cubicBezTo>
                  <a:pt x="9301" y="644"/>
                  <a:pt x="9308" y="647"/>
                  <a:pt x="9316" y="647"/>
                </a:cubicBezTo>
                <a:lnTo>
                  <a:pt x="9343" y="687"/>
                </a:lnTo>
                <a:lnTo>
                  <a:pt x="9367" y="715"/>
                </a:lnTo>
                <a:cubicBezTo>
                  <a:pt x="9348" y="719"/>
                  <a:pt x="9344" y="721"/>
                  <a:pt x="9343" y="724"/>
                </a:cubicBezTo>
                <a:lnTo>
                  <a:pt x="9357" y="754"/>
                </a:lnTo>
                <a:cubicBezTo>
                  <a:pt x="9346" y="763"/>
                  <a:pt x="9347" y="769"/>
                  <a:pt x="9350" y="775"/>
                </a:cubicBezTo>
                <a:lnTo>
                  <a:pt x="9365" y="799"/>
                </a:lnTo>
                <a:lnTo>
                  <a:pt x="9336" y="813"/>
                </a:lnTo>
                <a:lnTo>
                  <a:pt x="9303" y="796"/>
                </a:lnTo>
                <a:lnTo>
                  <a:pt x="9284" y="771"/>
                </a:lnTo>
                <a:lnTo>
                  <a:pt x="9247" y="758"/>
                </a:lnTo>
                <a:lnTo>
                  <a:pt x="9222" y="730"/>
                </a:lnTo>
                <a:lnTo>
                  <a:pt x="9202" y="715"/>
                </a:lnTo>
                <a:lnTo>
                  <a:pt x="9184" y="695"/>
                </a:lnTo>
                <a:lnTo>
                  <a:pt x="9160" y="675"/>
                </a:lnTo>
                <a:cubicBezTo>
                  <a:pt x="9145" y="658"/>
                  <a:pt x="9136" y="651"/>
                  <a:pt x="9135" y="642"/>
                </a:cubicBezTo>
                <a:lnTo>
                  <a:pt x="9150" y="618"/>
                </a:lnTo>
                <a:lnTo>
                  <a:pt x="9157" y="579"/>
                </a:lnTo>
                <a:lnTo>
                  <a:pt x="9180" y="547"/>
                </a:lnTo>
                <a:lnTo>
                  <a:pt x="9163" y="524"/>
                </a:lnTo>
                <a:lnTo>
                  <a:pt x="9146" y="492"/>
                </a:lnTo>
                <a:lnTo>
                  <a:pt x="9118" y="495"/>
                </a:lnTo>
                <a:lnTo>
                  <a:pt x="9109" y="529"/>
                </a:lnTo>
                <a:lnTo>
                  <a:pt x="9074" y="534"/>
                </a:lnTo>
                <a:lnTo>
                  <a:pt x="9058" y="512"/>
                </a:lnTo>
                <a:lnTo>
                  <a:pt x="9034" y="517"/>
                </a:lnTo>
                <a:lnTo>
                  <a:pt x="9001" y="506"/>
                </a:lnTo>
                <a:cubicBezTo>
                  <a:pt x="8993" y="506"/>
                  <a:pt x="8985" y="508"/>
                  <a:pt x="8979" y="512"/>
                </a:cubicBezTo>
                <a:cubicBezTo>
                  <a:pt x="8962" y="532"/>
                  <a:pt x="8958" y="539"/>
                  <a:pt x="8961" y="546"/>
                </a:cubicBezTo>
                <a:lnTo>
                  <a:pt x="8986" y="581"/>
                </a:lnTo>
                <a:lnTo>
                  <a:pt x="8965" y="583"/>
                </a:lnTo>
                <a:lnTo>
                  <a:pt x="8940" y="592"/>
                </a:lnTo>
                <a:lnTo>
                  <a:pt x="8918" y="591"/>
                </a:lnTo>
                <a:lnTo>
                  <a:pt x="8888" y="579"/>
                </a:lnTo>
                <a:lnTo>
                  <a:pt x="8868" y="568"/>
                </a:lnTo>
                <a:lnTo>
                  <a:pt x="8847" y="571"/>
                </a:lnTo>
                <a:lnTo>
                  <a:pt x="8806" y="581"/>
                </a:lnTo>
                <a:lnTo>
                  <a:pt x="8780" y="582"/>
                </a:lnTo>
                <a:lnTo>
                  <a:pt x="8759" y="581"/>
                </a:lnTo>
                <a:lnTo>
                  <a:pt x="8739" y="577"/>
                </a:lnTo>
                <a:lnTo>
                  <a:pt x="8696" y="580"/>
                </a:lnTo>
                <a:lnTo>
                  <a:pt x="8665" y="593"/>
                </a:lnTo>
                <a:lnTo>
                  <a:pt x="8645" y="605"/>
                </a:lnTo>
                <a:lnTo>
                  <a:pt x="8625" y="630"/>
                </a:lnTo>
                <a:lnTo>
                  <a:pt x="8614" y="683"/>
                </a:lnTo>
                <a:lnTo>
                  <a:pt x="8589" y="701"/>
                </a:lnTo>
                <a:lnTo>
                  <a:pt x="8624" y="713"/>
                </a:lnTo>
                <a:lnTo>
                  <a:pt x="8650" y="728"/>
                </a:lnTo>
                <a:lnTo>
                  <a:pt x="8679" y="731"/>
                </a:lnTo>
                <a:lnTo>
                  <a:pt x="8713" y="732"/>
                </a:lnTo>
                <a:lnTo>
                  <a:pt x="8748" y="723"/>
                </a:lnTo>
                <a:lnTo>
                  <a:pt x="8781" y="747"/>
                </a:lnTo>
                <a:lnTo>
                  <a:pt x="8802" y="753"/>
                </a:lnTo>
                <a:lnTo>
                  <a:pt x="8828" y="770"/>
                </a:lnTo>
                <a:lnTo>
                  <a:pt x="8844" y="797"/>
                </a:lnTo>
                <a:lnTo>
                  <a:pt x="8868" y="827"/>
                </a:lnTo>
                <a:lnTo>
                  <a:pt x="8893" y="834"/>
                </a:lnTo>
                <a:cubicBezTo>
                  <a:pt x="8892" y="841"/>
                  <a:pt x="8894" y="849"/>
                  <a:pt x="8898" y="856"/>
                </a:cubicBezTo>
                <a:cubicBezTo>
                  <a:pt x="8910" y="873"/>
                  <a:pt x="8913" y="878"/>
                  <a:pt x="8916" y="882"/>
                </a:cubicBezTo>
                <a:lnTo>
                  <a:pt x="8905" y="911"/>
                </a:lnTo>
                <a:lnTo>
                  <a:pt x="8917" y="944"/>
                </a:lnTo>
                <a:lnTo>
                  <a:pt x="8907" y="964"/>
                </a:lnTo>
                <a:lnTo>
                  <a:pt x="8893" y="993"/>
                </a:lnTo>
                <a:cubicBezTo>
                  <a:pt x="8882" y="1013"/>
                  <a:pt x="8880" y="1018"/>
                  <a:pt x="8877" y="1023"/>
                </a:cubicBezTo>
                <a:lnTo>
                  <a:pt x="8855" y="1053"/>
                </a:lnTo>
                <a:lnTo>
                  <a:pt x="8831" y="1054"/>
                </a:lnTo>
                <a:lnTo>
                  <a:pt x="8803" y="1042"/>
                </a:lnTo>
                <a:cubicBezTo>
                  <a:pt x="8784" y="1055"/>
                  <a:pt x="8782" y="1061"/>
                  <a:pt x="8779" y="1068"/>
                </a:cubicBezTo>
                <a:cubicBezTo>
                  <a:pt x="8766" y="1076"/>
                  <a:pt x="8759" y="1078"/>
                  <a:pt x="8754" y="1082"/>
                </a:cubicBezTo>
                <a:cubicBezTo>
                  <a:pt x="8747" y="1087"/>
                  <a:pt x="8744" y="1094"/>
                  <a:pt x="8747" y="1102"/>
                </a:cubicBezTo>
                <a:lnTo>
                  <a:pt x="8771" y="1116"/>
                </a:lnTo>
                <a:lnTo>
                  <a:pt x="8742" y="1138"/>
                </a:lnTo>
                <a:lnTo>
                  <a:pt x="8720" y="1147"/>
                </a:lnTo>
                <a:lnTo>
                  <a:pt x="8736" y="1168"/>
                </a:lnTo>
                <a:lnTo>
                  <a:pt x="8769" y="1188"/>
                </a:lnTo>
                <a:lnTo>
                  <a:pt x="8803" y="1205"/>
                </a:lnTo>
                <a:lnTo>
                  <a:pt x="8833" y="1222"/>
                </a:lnTo>
                <a:cubicBezTo>
                  <a:pt x="8853" y="1246"/>
                  <a:pt x="8857" y="1251"/>
                  <a:pt x="8860" y="1257"/>
                </a:cubicBezTo>
                <a:lnTo>
                  <a:pt x="8852" y="1282"/>
                </a:lnTo>
                <a:lnTo>
                  <a:pt x="8813" y="1297"/>
                </a:lnTo>
                <a:lnTo>
                  <a:pt x="8780" y="1304"/>
                </a:lnTo>
                <a:lnTo>
                  <a:pt x="8767" y="1276"/>
                </a:lnTo>
                <a:lnTo>
                  <a:pt x="8757" y="1250"/>
                </a:lnTo>
                <a:lnTo>
                  <a:pt x="8741" y="1225"/>
                </a:lnTo>
                <a:lnTo>
                  <a:pt x="8696" y="1198"/>
                </a:lnTo>
                <a:lnTo>
                  <a:pt x="8675" y="1199"/>
                </a:lnTo>
                <a:lnTo>
                  <a:pt x="8663" y="1175"/>
                </a:lnTo>
                <a:lnTo>
                  <a:pt x="8640" y="1149"/>
                </a:lnTo>
                <a:lnTo>
                  <a:pt x="8614" y="1140"/>
                </a:lnTo>
                <a:lnTo>
                  <a:pt x="8590" y="1145"/>
                </a:lnTo>
                <a:lnTo>
                  <a:pt x="8561" y="1164"/>
                </a:lnTo>
                <a:lnTo>
                  <a:pt x="8534" y="1148"/>
                </a:lnTo>
                <a:lnTo>
                  <a:pt x="8530" y="1119"/>
                </a:lnTo>
                <a:lnTo>
                  <a:pt x="8504" y="1105"/>
                </a:lnTo>
                <a:lnTo>
                  <a:pt x="8476" y="1126"/>
                </a:lnTo>
                <a:lnTo>
                  <a:pt x="8446" y="1159"/>
                </a:lnTo>
                <a:lnTo>
                  <a:pt x="8425" y="1158"/>
                </a:lnTo>
                <a:lnTo>
                  <a:pt x="8413" y="1191"/>
                </a:lnTo>
                <a:lnTo>
                  <a:pt x="8457" y="1203"/>
                </a:lnTo>
                <a:lnTo>
                  <a:pt x="8478" y="1207"/>
                </a:lnTo>
                <a:lnTo>
                  <a:pt x="8508" y="1225"/>
                </a:lnTo>
                <a:lnTo>
                  <a:pt x="8537" y="1205"/>
                </a:lnTo>
                <a:lnTo>
                  <a:pt x="8572" y="1214"/>
                </a:lnTo>
                <a:lnTo>
                  <a:pt x="8602" y="1226"/>
                </a:lnTo>
                <a:lnTo>
                  <a:pt x="8570" y="1243"/>
                </a:lnTo>
                <a:lnTo>
                  <a:pt x="8534" y="1261"/>
                </a:lnTo>
                <a:lnTo>
                  <a:pt x="8524" y="1296"/>
                </a:lnTo>
                <a:lnTo>
                  <a:pt x="8546" y="1309"/>
                </a:lnTo>
                <a:lnTo>
                  <a:pt x="8576" y="1330"/>
                </a:lnTo>
                <a:lnTo>
                  <a:pt x="8586" y="1355"/>
                </a:lnTo>
                <a:lnTo>
                  <a:pt x="8617" y="1379"/>
                </a:lnTo>
                <a:lnTo>
                  <a:pt x="8649" y="1389"/>
                </a:lnTo>
                <a:lnTo>
                  <a:pt x="8658" y="1416"/>
                </a:lnTo>
                <a:lnTo>
                  <a:pt x="8651" y="1440"/>
                </a:lnTo>
                <a:lnTo>
                  <a:pt x="8673" y="1437"/>
                </a:lnTo>
                <a:lnTo>
                  <a:pt x="8681" y="1472"/>
                </a:lnTo>
                <a:cubicBezTo>
                  <a:pt x="8674" y="1492"/>
                  <a:pt x="8672" y="1499"/>
                  <a:pt x="8670" y="1505"/>
                </a:cubicBezTo>
                <a:lnTo>
                  <a:pt x="8653" y="1536"/>
                </a:lnTo>
                <a:lnTo>
                  <a:pt x="8647" y="1557"/>
                </a:lnTo>
                <a:lnTo>
                  <a:pt x="8640" y="1592"/>
                </a:lnTo>
                <a:lnTo>
                  <a:pt x="8613" y="1616"/>
                </a:lnTo>
                <a:lnTo>
                  <a:pt x="8579" y="1644"/>
                </a:lnTo>
                <a:lnTo>
                  <a:pt x="8546" y="1656"/>
                </a:lnTo>
                <a:lnTo>
                  <a:pt x="8522" y="1657"/>
                </a:lnTo>
                <a:cubicBezTo>
                  <a:pt x="8503" y="1669"/>
                  <a:pt x="8494" y="1670"/>
                  <a:pt x="8485" y="1671"/>
                </a:cubicBezTo>
                <a:cubicBezTo>
                  <a:pt x="8479" y="1671"/>
                  <a:pt x="8472" y="1672"/>
                  <a:pt x="8465" y="1673"/>
                </a:cubicBezTo>
                <a:lnTo>
                  <a:pt x="8436" y="1674"/>
                </a:lnTo>
                <a:lnTo>
                  <a:pt x="8413" y="1680"/>
                </a:lnTo>
                <a:lnTo>
                  <a:pt x="8390" y="1693"/>
                </a:lnTo>
                <a:lnTo>
                  <a:pt x="8373" y="1722"/>
                </a:lnTo>
                <a:lnTo>
                  <a:pt x="8350" y="1713"/>
                </a:lnTo>
                <a:lnTo>
                  <a:pt x="8337" y="1693"/>
                </a:lnTo>
                <a:lnTo>
                  <a:pt x="8310" y="1681"/>
                </a:lnTo>
                <a:lnTo>
                  <a:pt x="8277" y="1688"/>
                </a:lnTo>
                <a:lnTo>
                  <a:pt x="8251" y="1692"/>
                </a:lnTo>
                <a:lnTo>
                  <a:pt x="8221" y="1717"/>
                </a:lnTo>
                <a:lnTo>
                  <a:pt x="8221" y="1737"/>
                </a:lnTo>
                <a:lnTo>
                  <a:pt x="8225" y="1760"/>
                </a:lnTo>
                <a:lnTo>
                  <a:pt x="8233" y="1783"/>
                </a:lnTo>
                <a:lnTo>
                  <a:pt x="8273" y="1819"/>
                </a:lnTo>
                <a:lnTo>
                  <a:pt x="8309" y="1837"/>
                </a:lnTo>
                <a:lnTo>
                  <a:pt x="8338" y="1869"/>
                </a:lnTo>
                <a:lnTo>
                  <a:pt x="8341" y="1890"/>
                </a:lnTo>
                <a:lnTo>
                  <a:pt x="8357" y="1913"/>
                </a:lnTo>
                <a:lnTo>
                  <a:pt x="8368" y="1939"/>
                </a:lnTo>
                <a:cubicBezTo>
                  <a:pt x="8372" y="1963"/>
                  <a:pt x="8372" y="1970"/>
                  <a:pt x="8370" y="1977"/>
                </a:cubicBezTo>
                <a:lnTo>
                  <a:pt x="8367" y="2002"/>
                </a:lnTo>
                <a:lnTo>
                  <a:pt x="8339" y="2014"/>
                </a:lnTo>
                <a:lnTo>
                  <a:pt x="8294" y="2030"/>
                </a:lnTo>
                <a:lnTo>
                  <a:pt x="8279" y="2060"/>
                </a:lnTo>
                <a:lnTo>
                  <a:pt x="8253" y="2076"/>
                </a:lnTo>
                <a:lnTo>
                  <a:pt x="8237" y="2048"/>
                </a:lnTo>
                <a:lnTo>
                  <a:pt x="8240" y="2027"/>
                </a:lnTo>
                <a:lnTo>
                  <a:pt x="8215" y="2022"/>
                </a:lnTo>
                <a:lnTo>
                  <a:pt x="8193" y="2029"/>
                </a:lnTo>
                <a:lnTo>
                  <a:pt x="8164" y="2000"/>
                </a:lnTo>
                <a:lnTo>
                  <a:pt x="8148" y="1977"/>
                </a:lnTo>
                <a:lnTo>
                  <a:pt x="8120" y="1965"/>
                </a:lnTo>
                <a:lnTo>
                  <a:pt x="8087" y="1948"/>
                </a:lnTo>
                <a:lnTo>
                  <a:pt x="8052" y="1930"/>
                </a:lnTo>
                <a:lnTo>
                  <a:pt x="8045" y="1963"/>
                </a:lnTo>
                <a:lnTo>
                  <a:pt x="8045" y="1990"/>
                </a:lnTo>
                <a:cubicBezTo>
                  <a:pt x="8037" y="2012"/>
                  <a:pt x="8035" y="2019"/>
                  <a:pt x="8034" y="2027"/>
                </a:cubicBezTo>
                <a:lnTo>
                  <a:pt x="8038" y="2055"/>
                </a:lnTo>
                <a:lnTo>
                  <a:pt x="8066" y="2075"/>
                </a:lnTo>
                <a:lnTo>
                  <a:pt x="8072" y="2101"/>
                </a:lnTo>
                <a:cubicBezTo>
                  <a:pt x="8077" y="2123"/>
                  <a:pt x="8086" y="2128"/>
                  <a:pt x="8097" y="2128"/>
                </a:cubicBezTo>
                <a:lnTo>
                  <a:pt x="8133" y="2152"/>
                </a:lnTo>
                <a:lnTo>
                  <a:pt x="8156" y="2162"/>
                </a:lnTo>
                <a:cubicBezTo>
                  <a:pt x="8173" y="2181"/>
                  <a:pt x="8177" y="2186"/>
                  <a:pt x="8180" y="2191"/>
                </a:cubicBezTo>
                <a:lnTo>
                  <a:pt x="8196" y="2223"/>
                </a:lnTo>
                <a:lnTo>
                  <a:pt x="8210" y="2260"/>
                </a:lnTo>
                <a:lnTo>
                  <a:pt x="8215" y="2284"/>
                </a:lnTo>
                <a:lnTo>
                  <a:pt x="8186" y="2286"/>
                </a:lnTo>
                <a:lnTo>
                  <a:pt x="8156" y="2271"/>
                </a:lnTo>
                <a:lnTo>
                  <a:pt x="8128" y="2257"/>
                </a:lnTo>
                <a:lnTo>
                  <a:pt x="8111" y="2230"/>
                </a:lnTo>
                <a:lnTo>
                  <a:pt x="8094" y="2192"/>
                </a:lnTo>
                <a:lnTo>
                  <a:pt x="8085" y="2163"/>
                </a:lnTo>
                <a:lnTo>
                  <a:pt x="8074" y="2134"/>
                </a:lnTo>
                <a:lnTo>
                  <a:pt x="8038" y="2108"/>
                </a:lnTo>
                <a:cubicBezTo>
                  <a:pt x="8025" y="2093"/>
                  <a:pt x="8020" y="2091"/>
                  <a:pt x="8014" y="2091"/>
                </a:cubicBezTo>
                <a:lnTo>
                  <a:pt x="8000" y="2070"/>
                </a:lnTo>
                <a:lnTo>
                  <a:pt x="8009" y="2043"/>
                </a:lnTo>
                <a:lnTo>
                  <a:pt x="8006" y="2022"/>
                </a:lnTo>
                <a:lnTo>
                  <a:pt x="8014" y="1972"/>
                </a:lnTo>
                <a:lnTo>
                  <a:pt x="8003" y="1935"/>
                </a:lnTo>
                <a:lnTo>
                  <a:pt x="7980" y="1903"/>
                </a:lnTo>
                <a:lnTo>
                  <a:pt x="7968" y="1865"/>
                </a:lnTo>
                <a:lnTo>
                  <a:pt x="7954" y="1845"/>
                </a:lnTo>
                <a:lnTo>
                  <a:pt x="7939" y="1823"/>
                </a:lnTo>
                <a:lnTo>
                  <a:pt x="7919" y="1831"/>
                </a:lnTo>
                <a:lnTo>
                  <a:pt x="7896" y="1859"/>
                </a:lnTo>
                <a:cubicBezTo>
                  <a:pt x="7871" y="1856"/>
                  <a:pt x="7866" y="1853"/>
                  <a:pt x="7861" y="1850"/>
                </a:cubicBezTo>
                <a:lnTo>
                  <a:pt x="7848" y="1828"/>
                </a:lnTo>
                <a:cubicBezTo>
                  <a:pt x="7863" y="1807"/>
                  <a:pt x="7859" y="1802"/>
                  <a:pt x="7856" y="1798"/>
                </a:cubicBezTo>
                <a:cubicBezTo>
                  <a:pt x="7848" y="1788"/>
                  <a:pt x="7841" y="1778"/>
                  <a:pt x="7835" y="1768"/>
                </a:cubicBezTo>
                <a:cubicBezTo>
                  <a:pt x="7830" y="1761"/>
                  <a:pt x="7826" y="1754"/>
                  <a:pt x="7822" y="1746"/>
                </a:cubicBezTo>
                <a:lnTo>
                  <a:pt x="7792" y="1730"/>
                </a:lnTo>
                <a:cubicBezTo>
                  <a:pt x="7774" y="1725"/>
                  <a:pt x="7766" y="1724"/>
                  <a:pt x="7759" y="1722"/>
                </a:cubicBezTo>
                <a:lnTo>
                  <a:pt x="7745" y="1702"/>
                </a:lnTo>
                <a:cubicBezTo>
                  <a:pt x="7735" y="1677"/>
                  <a:pt x="7732" y="1672"/>
                  <a:pt x="7728" y="1668"/>
                </a:cubicBezTo>
                <a:lnTo>
                  <a:pt x="7702" y="1656"/>
                </a:lnTo>
                <a:cubicBezTo>
                  <a:pt x="7680" y="1659"/>
                  <a:pt x="7675" y="1662"/>
                  <a:pt x="7674" y="1667"/>
                </a:cubicBezTo>
                <a:lnTo>
                  <a:pt x="7645" y="1673"/>
                </a:lnTo>
                <a:lnTo>
                  <a:pt x="7623" y="1673"/>
                </a:lnTo>
                <a:lnTo>
                  <a:pt x="7596" y="1679"/>
                </a:lnTo>
                <a:lnTo>
                  <a:pt x="7569" y="1692"/>
                </a:lnTo>
                <a:lnTo>
                  <a:pt x="7572" y="1716"/>
                </a:lnTo>
                <a:lnTo>
                  <a:pt x="7539" y="1736"/>
                </a:lnTo>
                <a:cubicBezTo>
                  <a:pt x="7528" y="1737"/>
                  <a:pt x="7517" y="1742"/>
                  <a:pt x="7510" y="1749"/>
                </a:cubicBezTo>
                <a:lnTo>
                  <a:pt x="7491" y="1782"/>
                </a:lnTo>
                <a:lnTo>
                  <a:pt x="7451" y="1793"/>
                </a:lnTo>
                <a:lnTo>
                  <a:pt x="7442" y="1823"/>
                </a:lnTo>
                <a:lnTo>
                  <a:pt x="7421" y="1835"/>
                </a:lnTo>
                <a:lnTo>
                  <a:pt x="7396" y="1850"/>
                </a:lnTo>
                <a:lnTo>
                  <a:pt x="7371" y="1863"/>
                </a:lnTo>
                <a:lnTo>
                  <a:pt x="7355" y="1898"/>
                </a:lnTo>
                <a:lnTo>
                  <a:pt x="7367" y="1932"/>
                </a:lnTo>
                <a:cubicBezTo>
                  <a:pt x="7359" y="1955"/>
                  <a:pt x="7358" y="1959"/>
                  <a:pt x="7357" y="1963"/>
                </a:cubicBezTo>
                <a:cubicBezTo>
                  <a:pt x="7354" y="1982"/>
                  <a:pt x="7353" y="1991"/>
                  <a:pt x="7353" y="1999"/>
                </a:cubicBezTo>
                <a:cubicBezTo>
                  <a:pt x="7348" y="2023"/>
                  <a:pt x="7345" y="2028"/>
                  <a:pt x="7342" y="2032"/>
                </a:cubicBezTo>
                <a:cubicBezTo>
                  <a:pt x="7331" y="2048"/>
                  <a:pt x="7327" y="2052"/>
                  <a:pt x="7323" y="2056"/>
                </a:cubicBezTo>
                <a:cubicBezTo>
                  <a:pt x="7305" y="2071"/>
                  <a:pt x="7303" y="2075"/>
                  <a:pt x="7302" y="2078"/>
                </a:cubicBezTo>
                <a:lnTo>
                  <a:pt x="7279" y="2081"/>
                </a:lnTo>
                <a:lnTo>
                  <a:pt x="7253" y="2070"/>
                </a:lnTo>
                <a:lnTo>
                  <a:pt x="7233" y="2034"/>
                </a:lnTo>
                <a:lnTo>
                  <a:pt x="7225" y="2012"/>
                </a:lnTo>
                <a:lnTo>
                  <a:pt x="7208" y="1980"/>
                </a:lnTo>
                <a:lnTo>
                  <a:pt x="7194" y="1957"/>
                </a:lnTo>
                <a:lnTo>
                  <a:pt x="7181" y="1930"/>
                </a:lnTo>
                <a:lnTo>
                  <a:pt x="7162" y="1903"/>
                </a:lnTo>
                <a:lnTo>
                  <a:pt x="7144" y="1875"/>
                </a:lnTo>
                <a:lnTo>
                  <a:pt x="7136" y="1846"/>
                </a:lnTo>
                <a:lnTo>
                  <a:pt x="7106" y="1820"/>
                </a:lnTo>
                <a:lnTo>
                  <a:pt x="7099" y="1776"/>
                </a:lnTo>
                <a:lnTo>
                  <a:pt x="7084" y="1750"/>
                </a:lnTo>
                <a:lnTo>
                  <a:pt x="7082" y="1725"/>
                </a:lnTo>
                <a:lnTo>
                  <a:pt x="7088" y="1701"/>
                </a:lnTo>
                <a:lnTo>
                  <a:pt x="7082" y="1673"/>
                </a:lnTo>
                <a:cubicBezTo>
                  <a:pt x="7060" y="1672"/>
                  <a:pt x="7057" y="1673"/>
                  <a:pt x="7055" y="1675"/>
                </a:cubicBezTo>
                <a:lnTo>
                  <a:pt x="7049" y="1696"/>
                </a:lnTo>
                <a:lnTo>
                  <a:pt x="7015" y="1712"/>
                </a:lnTo>
                <a:lnTo>
                  <a:pt x="6982" y="1700"/>
                </a:lnTo>
                <a:lnTo>
                  <a:pt x="6960" y="1680"/>
                </a:lnTo>
                <a:lnTo>
                  <a:pt x="6980" y="1670"/>
                </a:lnTo>
                <a:lnTo>
                  <a:pt x="6993" y="1647"/>
                </a:lnTo>
                <a:lnTo>
                  <a:pt x="6973" y="1653"/>
                </a:lnTo>
                <a:lnTo>
                  <a:pt x="6942" y="1644"/>
                </a:lnTo>
                <a:lnTo>
                  <a:pt x="6920" y="1622"/>
                </a:lnTo>
                <a:lnTo>
                  <a:pt x="6892" y="1616"/>
                </a:lnTo>
                <a:lnTo>
                  <a:pt x="6879" y="1591"/>
                </a:lnTo>
                <a:lnTo>
                  <a:pt x="6853" y="1580"/>
                </a:lnTo>
                <a:lnTo>
                  <a:pt x="6826" y="1570"/>
                </a:lnTo>
                <a:lnTo>
                  <a:pt x="6789" y="1586"/>
                </a:lnTo>
                <a:lnTo>
                  <a:pt x="6759" y="1587"/>
                </a:lnTo>
                <a:lnTo>
                  <a:pt x="6736" y="1579"/>
                </a:lnTo>
                <a:lnTo>
                  <a:pt x="6700" y="1579"/>
                </a:lnTo>
                <a:lnTo>
                  <a:pt x="6678" y="1585"/>
                </a:lnTo>
                <a:cubicBezTo>
                  <a:pt x="6653" y="1583"/>
                  <a:pt x="6647" y="1581"/>
                  <a:pt x="6640" y="1580"/>
                </a:cubicBezTo>
                <a:cubicBezTo>
                  <a:pt x="6634" y="1578"/>
                  <a:pt x="6626" y="1577"/>
                  <a:pt x="6619" y="1577"/>
                </a:cubicBezTo>
                <a:lnTo>
                  <a:pt x="6589" y="1578"/>
                </a:lnTo>
                <a:lnTo>
                  <a:pt x="6560" y="1573"/>
                </a:lnTo>
                <a:lnTo>
                  <a:pt x="6544" y="1553"/>
                </a:lnTo>
                <a:lnTo>
                  <a:pt x="6508" y="1524"/>
                </a:lnTo>
                <a:lnTo>
                  <a:pt x="6475" y="1533"/>
                </a:lnTo>
                <a:lnTo>
                  <a:pt x="6444" y="1539"/>
                </a:lnTo>
                <a:lnTo>
                  <a:pt x="6423" y="1532"/>
                </a:lnTo>
                <a:lnTo>
                  <a:pt x="6384" y="1519"/>
                </a:lnTo>
                <a:lnTo>
                  <a:pt x="6358" y="1508"/>
                </a:lnTo>
                <a:lnTo>
                  <a:pt x="6329" y="1499"/>
                </a:lnTo>
                <a:cubicBezTo>
                  <a:pt x="6324" y="1483"/>
                  <a:pt x="6324" y="1478"/>
                  <a:pt x="6323" y="1473"/>
                </a:cubicBezTo>
                <a:lnTo>
                  <a:pt x="6301" y="1445"/>
                </a:lnTo>
                <a:lnTo>
                  <a:pt x="6278" y="1430"/>
                </a:lnTo>
                <a:lnTo>
                  <a:pt x="6250" y="1422"/>
                </a:lnTo>
                <a:lnTo>
                  <a:pt x="6227" y="1430"/>
                </a:lnTo>
                <a:lnTo>
                  <a:pt x="6213" y="1455"/>
                </a:lnTo>
                <a:lnTo>
                  <a:pt x="6237" y="1487"/>
                </a:lnTo>
                <a:lnTo>
                  <a:pt x="6257" y="1508"/>
                </a:lnTo>
                <a:lnTo>
                  <a:pt x="6276" y="1531"/>
                </a:lnTo>
                <a:lnTo>
                  <a:pt x="6280" y="1553"/>
                </a:lnTo>
                <a:cubicBezTo>
                  <a:pt x="6293" y="1576"/>
                  <a:pt x="6294" y="1580"/>
                  <a:pt x="6296" y="1583"/>
                </a:cubicBezTo>
                <a:lnTo>
                  <a:pt x="6320" y="1580"/>
                </a:lnTo>
                <a:lnTo>
                  <a:pt x="6356" y="1578"/>
                </a:lnTo>
                <a:lnTo>
                  <a:pt x="6343" y="1598"/>
                </a:lnTo>
                <a:lnTo>
                  <a:pt x="6365" y="1611"/>
                </a:lnTo>
                <a:lnTo>
                  <a:pt x="6406" y="1616"/>
                </a:lnTo>
                <a:lnTo>
                  <a:pt x="6435" y="1611"/>
                </a:lnTo>
                <a:lnTo>
                  <a:pt x="6474" y="1580"/>
                </a:lnTo>
                <a:lnTo>
                  <a:pt x="6497" y="1554"/>
                </a:lnTo>
                <a:lnTo>
                  <a:pt x="6519" y="1568"/>
                </a:lnTo>
                <a:lnTo>
                  <a:pt x="6509" y="1594"/>
                </a:lnTo>
                <a:lnTo>
                  <a:pt x="6547" y="1617"/>
                </a:lnTo>
                <a:lnTo>
                  <a:pt x="6570" y="1625"/>
                </a:lnTo>
                <a:lnTo>
                  <a:pt x="6594" y="1647"/>
                </a:lnTo>
                <a:lnTo>
                  <a:pt x="6631" y="1671"/>
                </a:lnTo>
                <a:lnTo>
                  <a:pt x="6612" y="1694"/>
                </a:lnTo>
                <a:cubicBezTo>
                  <a:pt x="6587" y="1711"/>
                  <a:pt x="6581" y="1715"/>
                  <a:pt x="6575" y="1720"/>
                </a:cubicBezTo>
                <a:cubicBezTo>
                  <a:pt x="6565" y="1742"/>
                  <a:pt x="6562" y="1748"/>
                  <a:pt x="6559" y="1753"/>
                </a:cubicBezTo>
                <a:lnTo>
                  <a:pt x="6529" y="1779"/>
                </a:lnTo>
                <a:lnTo>
                  <a:pt x="6501" y="1809"/>
                </a:lnTo>
                <a:cubicBezTo>
                  <a:pt x="6495" y="1814"/>
                  <a:pt x="6488" y="1817"/>
                  <a:pt x="6480" y="1820"/>
                </a:cubicBezTo>
                <a:cubicBezTo>
                  <a:pt x="6454" y="1824"/>
                  <a:pt x="6446" y="1825"/>
                  <a:pt x="6438" y="1827"/>
                </a:cubicBezTo>
                <a:cubicBezTo>
                  <a:pt x="6431" y="1829"/>
                  <a:pt x="6423" y="1832"/>
                  <a:pt x="6417" y="1835"/>
                </a:cubicBezTo>
                <a:lnTo>
                  <a:pt x="6393" y="1859"/>
                </a:lnTo>
                <a:lnTo>
                  <a:pt x="6358" y="1879"/>
                </a:lnTo>
                <a:lnTo>
                  <a:pt x="6336" y="1893"/>
                </a:lnTo>
                <a:lnTo>
                  <a:pt x="6311" y="1898"/>
                </a:lnTo>
                <a:cubicBezTo>
                  <a:pt x="6298" y="1901"/>
                  <a:pt x="6286" y="1905"/>
                  <a:pt x="6275" y="1910"/>
                </a:cubicBezTo>
                <a:lnTo>
                  <a:pt x="6244" y="1924"/>
                </a:lnTo>
                <a:lnTo>
                  <a:pt x="6218" y="1935"/>
                </a:lnTo>
                <a:lnTo>
                  <a:pt x="6181" y="1948"/>
                </a:lnTo>
                <a:lnTo>
                  <a:pt x="6146" y="1953"/>
                </a:lnTo>
                <a:lnTo>
                  <a:pt x="6115" y="1952"/>
                </a:lnTo>
                <a:lnTo>
                  <a:pt x="6093" y="1925"/>
                </a:lnTo>
                <a:lnTo>
                  <a:pt x="6080" y="1902"/>
                </a:lnTo>
                <a:lnTo>
                  <a:pt x="6063" y="1875"/>
                </a:lnTo>
                <a:lnTo>
                  <a:pt x="6073" y="1842"/>
                </a:lnTo>
                <a:lnTo>
                  <a:pt x="6053" y="1817"/>
                </a:lnTo>
                <a:lnTo>
                  <a:pt x="6029" y="1805"/>
                </a:lnTo>
                <a:lnTo>
                  <a:pt x="6019" y="1771"/>
                </a:lnTo>
                <a:lnTo>
                  <a:pt x="5988" y="1750"/>
                </a:lnTo>
                <a:lnTo>
                  <a:pt x="5966" y="1745"/>
                </a:lnTo>
                <a:lnTo>
                  <a:pt x="5952" y="1720"/>
                </a:lnTo>
                <a:lnTo>
                  <a:pt x="5940" y="1696"/>
                </a:lnTo>
                <a:lnTo>
                  <a:pt x="5931" y="1666"/>
                </a:lnTo>
                <a:cubicBezTo>
                  <a:pt x="5937" y="1660"/>
                  <a:pt x="5938" y="1652"/>
                  <a:pt x="5935" y="1645"/>
                </a:cubicBezTo>
                <a:cubicBezTo>
                  <a:pt x="5932" y="1638"/>
                  <a:pt x="5924" y="1632"/>
                  <a:pt x="5915" y="1630"/>
                </a:cubicBezTo>
                <a:lnTo>
                  <a:pt x="5893" y="1618"/>
                </a:lnTo>
                <a:lnTo>
                  <a:pt x="5873" y="1586"/>
                </a:lnTo>
                <a:lnTo>
                  <a:pt x="5841" y="1567"/>
                </a:lnTo>
                <a:lnTo>
                  <a:pt x="5822" y="1541"/>
                </a:lnTo>
                <a:lnTo>
                  <a:pt x="5799" y="1513"/>
                </a:lnTo>
                <a:lnTo>
                  <a:pt x="5791" y="1484"/>
                </a:lnTo>
                <a:lnTo>
                  <a:pt x="5775" y="1462"/>
                </a:lnTo>
                <a:lnTo>
                  <a:pt x="5764" y="1495"/>
                </a:lnTo>
                <a:lnTo>
                  <a:pt x="5741" y="1486"/>
                </a:lnTo>
                <a:lnTo>
                  <a:pt x="5727" y="1463"/>
                </a:lnTo>
                <a:lnTo>
                  <a:pt x="5696" y="1443"/>
                </a:lnTo>
                <a:lnTo>
                  <a:pt x="5687" y="1463"/>
                </a:lnTo>
                <a:lnTo>
                  <a:pt x="5705" y="1486"/>
                </a:lnTo>
                <a:lnTo>
                  <a:pt x="5723" y="1508"/>
                </a:lnTo>
                <a:lnTo>
                  <a:pt x="5752" y="1544"/>
                </a:lnTo>
                <a:cubicBezTo>
                  <a:pt x="5771" y="1564"/>
                  <a:pt x="5776" y="1571"/>
                  <a:pt x="5778" y="1578"/>
                </a:cubicBezTo>
                <a:lnTo>
                  <a:pt x="5787" y="1604"/>
                </a:lnTo>
                <a:cubicBezTo>
                  <a:pt x="5798" y="1627"/>
                  <a:pt x="5799" y="1633"/>
                  <a:pt x="5799" y="1639"/>
                </a:cubicBezTo>
                <a:lnTo>
                  <a:pt x="5832" y="1664"/>
                </a:lnTo>
                <a:lnTo>
                  <a:pt x="5850" y="1691"/>
                </a:lnTo>
                <a:cubicBezTo>
                  <a:pt x="5864" y="1713"/>
                  <a:pt x="5864" y="1720"/>
                  <a:pt x="5862" y="1727"/>
                </a:cubicBezTo>
                <a:lnTo>
                  <a:pt x="5866" y="1753"/>
                </a:lnTo>
                <a:lnTo>
                  <a:pt x="5901" y="1786"/>
                </a:lnTo>
                <a:lnTo>
                  <a:pt x="5915" y="1809"/>
                </a:lnTo>
                <a:lnTo>
                  <a:pt x="5936" y="1836"/>
                </a:lnTo>
                <a:lnTo>
                  <a:pt x="5952" y="1864"/>
                </a:lnTo>
                <a:lnTo>
                  <a:pt x="5982" y="1877"/>
                </a:lnTo>
                <a:cubicBezTo>
                  <a:pt x="6001" y="1899"/>
                  <a:pt x="6006" y="1905"/>
                  <a:pt x="6014" y="1907"/>
                </a:cubicBezTo>
                <a:lnTo>
                  <a:pt x="6035" y="1925"/>
                </a:lnTo>
                <a:lnTo>
                  <a:pt x="6060" y="1952"/>
                </a:lnTo>
                <a:lnTo>
                  <a:pt x="6082" y="1969"/>
                </a:lnTo>
                <a:lnTo>
                  <a:pt x="6092" y="1991"/>
                </a:lnTo>
                <a:lnTo>
                  <a:pt x="6097" y="2011"/>
                </a:lnTo>
                <a:cubicBezTo>
                  <a:pt x="6119" y="2019"/>
                  <a:pt x="6124" y="2021"/>
                  <a:pt x="6129" y="2023"/>
                </a:cubicBezTo>
                <a:lnTo>
                  <a:pt x="6154" y="2029"/>
                </a:lnTo>
                <a:lnTo>
                  <a:pt x="6183" y="2023"/>
                </a:lnTo>
                <a:lnTo>
                  <a:pt x="6209" y="2019"/>
                </a:lnTo>
                <a:lnTo>
                  <a:pt x="6236" y="2016"/>
                </a:lnTo>
                <a:lnTo>
                  <a:pt x="6262" y="2010"/>
                </a:lnTo>
                <a:lnTo>
                  <a:pt x="6288" y="2002"/>
                </a:lnTo>
                <a:lnTo>
                  <a:pt x="6321" y="1996"/>
                </a:lnTo>
                <a:lnTo>
                  <a:pt x="6351" y="1985"/>
                </a:lnTo>
                <a:lnTo>
                  <a:pt x="6359" y="2018"/>
                </a:lnTo>
                <a:lnTo>
                  <a:pt x="6353" y="2045"/>
                </a:lnTo>
                <a:lnTo>
                  <a:pt x="6338" y="2070"/>
                </a:lnTo>
                <a:lnTo>
                  <a:pt x="6323" y="2094"/>
                </a:lnTo>
                <a:lnTo>
                  <a:pt x="6305" y="2127"/>
                </a:lnTo>
                <a:lnTo>
                  <a:pt x="6277" y="2159"/>
                </a:lnTo>
                <a:lnTo>
                  <a:pt x="6257" y="2188"/>
                </a:lnTo>
                <a:lnTo>
                  <a:pt x="6243" y="2215"/>
                </a:lnTo>
                <a:cubicBezTo>
                  <a:pt x="6230" y="2234"/>
                  <a:pt x="6227" y="2236"/>
                  <a:pt x="6224" y="2239"/>
                </a:cubicBezTo>
                <a:lnTo>
                  <a:pt x="6200" y="2248"/>
                </a:lnTo>
                <a:lnTo>
                  <a:pt x="6168" y="2278"/>
                </a:lnTo>
                <a:cubicBezTo>
                  <a:pt x="6160" y="2282"/>
                  <a:pt x="6152" y="2286"/>
                  <a:pt x="6144" y="2290"/>
                </a:cubicBezTo>
                <a:lnTo>
                  <a:pt x="6118" y="2303"/>
                </a:lnTo>
                <a:lnTo>
                  <a:pt x="6094" y="2329"/>
                </a:lnTo>
                <a:lnTo>
                  <a:pt x="6069" y="2349"/>
                </a:lnTo>
                <a:lnTo>
                  <a:pt x="6043" y="2383"/>
                </a:lnTo>
                <a:lnTo>
                  <a:pt x="6019" y="2400"/>
                </a:lnTo>
                <a:lnTo>
                  <a:pt x="5995" y="2415"/>
                </a:lnTo>
                <a:lnTo>
                  <a:pt x="5969" y="2442"/>
                </a:lnTo>
                <a:lnTo>
                  <a:pt x="5952" y="2466"/>
                </a:lnTo>
                <a:lnTo>
                  <a:pt x="5945" y="2493"/>
                </a:lnTo>
                <a:lnTo>
                  <a:pt x="5940" y="2514"/>
                </a:lnTo>
                <a:lnTo>
                  <a:pt x="5939" y="2537"/>
                </a:lnTo>
                <a:lnTo>
                  <a:pt x="5940" y="2570"/>
                </a:lnTo>
                <a:lnTo>
                  <a:pt x="5966" y="2623"/>
                </a:lnTo>
                <a:lnTo>
                  <a:pt x="5990" y="2650"/>
                </a:lnTo>
                <a:cubicBezTo>
                  <a:pt x="5996" y="2679"/>
                  <a:pt x="5993" y="2688"/>
                  <a:pt x="5990" y="2697"/>
                </a:cubicBezTo>
                <a:lnTo>
                  <a:pt x="5997" y="2733"/>
                </a:lnTo>
                <a:lnTo>
                  <a:pt x="6004" y="2755"/>
                </a:lnTo>
                <a:lnTo>
                  <a:pt x="5988" y="2782"/>
                </a:lnTo>
                <a:cubicBezTo>
                  <a:pt x="5980" y="2805"/>
                  <a:pt x="5975" y="2810"/>
                  <a:pt x="5969" y="2813"/>
                </a:cubicBezTo>
                <a:lnTo>
                  <a:pt x="5948" y="2827"/>
                </a:lnTo>
                <a:lnTo>
                  <a:pt x="5913" y="2844"/>
                </a:lnTo>
                <a:lnTo>
                  <a:pt x="5880" y="2856"/>
                </a:lnTo>
                <a:lnTo>
                  <a:pt x="5858" y="2870"/>
                </a:lnTo>
                <a:lnTo>
                  <a:pt x="5837" y="2895"/>
                </a:lnTo>
                <a:lnTo>
                  <a:pt x="5812" y="2913"/>
                </a:lnTo>
                <a:lnTo>
                  <a:pt x="5788" y="2933"/>
                </a:lnTo>
                <a:lnTo>
                  <a:pt x="5776" y="2959"/>
                </a:lnTo>
                <a:lnTo>
                  <a:pt x="5784" y="2981"/>
                </a:lnTo>
                <a:lnTo>
                  <a:pt x="5808" y="3008"/>
                </a:lnTo>
                <a:lnTo>
                  <a:pt x="5807" y="3029"/>
                </a:lnTo>
                <a:lnTo>
                  <a:pt x="5797" y="3055"/>
                </a:lnTo>
                <a:lnTo>
                  <a:pt x="5760" y="3084"/>
                </a:lnTo>
                <a:lnTo>
                  <a:pt x="5724" y="3094"/>
                </a:lnTo>
                <a:lnTo>
                  <a:pt x="5703" y="3113"/>
                </a:lnTo>
                <a:lnTo>
                  <a:pt x="5698" y="3138"/>
                </a:lnTo>
                <a:lnTo>
                  <a:pt x="5705" y="3161"/>
                </a:lnTo>
                <a:lnTo>
                  <a:pt x="5679" y="3192"/>
                </a:lnTo>
                <a:lnTo>
                  <a:pt x="5655" y="3213"/>
                </a:lnTo>
                <a:lnTo>
                  <a:pt x="5638" y="3239"/>
                </a:lnTo>
                <a:lnTo>
                  <a:pt x="5616" y="3253"/>
                </a:lnTo>
                <a:cubicBezTo>
                  <a:pt x="5604" y="3251"/>
                  <a:pt x="5592" y="3257"/>
                  <a:pt x="5588" y="3266"/>
                </a:cubicBezTo>
                <a:lnTo>
                  <a:pt x="5584" y="3286"/>
                </a:lnTo>
                <a:lnTo>
                  <a:pt x="5563" y="3297"/>
                </a:lnTo>
                <a:lnTo>
                  <a:pt x="5532" y="3324"/>
                </a:lnTo>
                <a:lnTo>
                  <a:pt x="5491" y="3342"/>
                </a:lnTo>
                <a:lnTo>
                  <a:pt x="5470" y="3350"/>
                </a:lnTo>
                <a:lnTo>
                  <a:pt x="5449" y="3360"/>
                </a:lnTo>
                <a:lnTo>
                  <a:pt x="5418" y="3362"/>
                </a:lnTo>
                <a:lnTo>
                  <a:pt x="5392" y="3355"/>
                </a:lnTo>
                <a:lnTo>
                  <a:pt x="5359" y="3351"/>
                </a:lnTo>
                <a:lnTo>
                  <a:pt x="5333" y="3360"/>
                </a:lnTo>
                <a:lnTo>
                  <a:pt x="5299" y="3364"/>
                </a:lnTo>
                <a:lnTo>
                  <a:pt x="5269" y="3372"/>
                </a:lnTo>
                <a:lnTo>
                  <a:pt x="5245" y="3361"/>
                </a:lnTo>
                <a:lnTo>
                  <a:pt x="5217" y="3334"/>
                </a:lnTo>
                <a:lnTo>
                  <a:pt x="5215" y="3310"/>
                </a:lnTo>
                <a:lnTo>
                  <a:pt x="5227" y="3289"/>
                </a:lnTo>
                <a:lnTo>
                  <a:pt x="5201" y="3265"/>
                </a:lnTo>
                <a:lnTo>
                  <a:pt x="5184" y="3239"/>
                </a:lnTo>
                <a:cubicBezTo>
                  <a:pt x="5175" y="3221"/>
                  <a:pt x="5170" y="3217"/>
                  <a:pt x="5165" y="3214"/>
                </a:cubicBezTo>
                <a:cubicBezTo>
                  <a:pt x="5152" y="3202"/>
                  <a:pt x="5150" y="3195"/>
                  <a:pt x="5144" y="3189"/>
                </a:cubicBezTo>
                <a:lnTo>
                  <a:pt x="5115" y="3170"/>
                </a:lnTo>
                <a:lnTo>
                  <a:pt x="5118" y="3145"/>
                </a:lnTo>
                <a:cubicBezTo>
                  <a:pt x="5112" y="3124"/>
                  <a:pt x="5110" y="3118"/>
                  <a:pt x="5110" y="3112"/>
                </a:cubicBezTo>
                <a:lnTo>
                  <a:pt x="5114" y="3081"/>
                </a:lnTo>
                <a:lnTo>
                  <a:pt x="5102" y="3051"/>
                </a:lnTo>
                <a:lnTo>
                  <a:pt x="5094" y="3022"/>
                </a:lnTo>
                <a:lnTo>
                  <a:pt x="5090" y="2998"/>
                </a:lnTo>
                <a:lnTo>
                  <a:pt x="5064" y="2966"/>
                </a:lnTo>
                <a:lnTo>
                  <a:pt x="5043" y="2935"/>
                </a:lnTo>
                <a:lnTo>
                  <a:pt x="5023" y="2908"/>
                </a:lnTo>
                <a:lnTo>
                  <a:pt x="5008" y="2881"/>
                </a:lnTo>
                <a:lnTo>
                  <a:pt x="4998" y="2851"/>
                </a:lnTo>
                <a:lnTo>
                  <a:pt x="4997" y="2820"/>
                </a:lnTo>
                <a:lnTo>
                  <a:pt x="5014" y="2787"/>
                </a:lnTo>
                <a:lnTo>
                  <a:pt x="5027" y="2759"/>
                </a:lnTo>
                <a:lnTo>
                  <a:pt x="5042" y="2728"/>
                </a:lnTo>
                <a:lnTo>
                  <a:pt x="5057" y="2706"/>
                </a:lnTo>
                <a:lnTo>
                  <a:pt x="5068" y="2684"/>
                </a:lnTo>
                <a:lnTo>
                  <a:pt x="5071" y="2663"/>
                </a:lnTo>
                <a:lnTo>
                  <a:pt x="5061" y="2635"/>
                </a:lnTo>
                <a:lnTo>
                  <a:pt x="5048" y="2611"/>
                </a:lnTo>
                <a:lnTo>
                  <a:pt x="5067" y="2579"/>
                </a:lnTo>
                <a:lnTo>
                  <a:pt x="5046" y="2560"/>
                </a:lnTo>
                <a:lnTo>
                  <a:pt x="5028" y="2539"/>
                </a:lnTo>
                <a:lnTo>
                  <a:pt x="5013" y="2517"/>
                </a:lnTo>
                <a:lnTo>
                  <a:pt x="5007" y="2492"/>
                </a:lnTo>
                <a:lnTo>
                  <a:pt x="5005" y="2469"/>
                </a:lnTo>
                <a:lnTo>
                  <a:pt x="4977" y="2441"/>
                </a:lnTo>
                <a:lnTo>
                  <a:pt x="4954" y="2424"/>
                </a:lnTo>
                <a:lnTo>
                  <a:pt x="4922" y="2401"/>
                </a:lnTo>
                <a:lnTo>
                  <a:pt x="4905" y="2370"/>
                </a:lnTo>
                <a:lnTo>
                  <a:pt x="4913" y="2333"/>
                </a:lnTo>
                <a:lnTo>
                  <a:pt x="4922" y="2304"/>
                </a:lnTo>
                <a:lnTo>
                  <a:pt x="4933" y="2273"/>
                </a:lnTo>
                <a:lnTo>
                  <a:pt x="4929" y="2249"/>
                </a:lnTo>
                <a:lnTo>
                  <a:pt x="4924" y="2225"/>
                </a:lnTo>
                <a:lnTo>
                  <a:pt x="4897" y="2200"/>
                </a:lnTo>
                <a:lnTo>
                  <a:pt x="4872" y="2195"/>
                </a:lnTo>
                <a:lnTo>
                  <a:pt x="4829" y="2195"/>
                </a:lnTo>
                <a:lnTo>
                  <a:pt x="4798" y="2199"/>
                </a:lnTo>
                <a:lnTo>
                  <a:pt x="4780" y="2179"/>
                </a:lnTo>
                <a:lnTo>
                  <a:pt x="4768" y="2158"/>
                </a:lnTo>
                <a:lnTo>
                  <a:pt x="4738" y="2142"/>
                </a:lnTo>
                <a:lnTo>
                  <a:pt x="4717" y="2138"/>
                </a:lnTo>
                <a:lnTo>
                  <a:pt x="4679" y="2140"/>
                </a:lnTo>
                <a:lnTo>
                  <a:pt x="4645" y="2153"/>
                </a:lnTo>
                <a:lnTo>
                  <a:pt x="4609" y="2162"/>
                </a:lnTo>
                <a:lnTo>
                  <a:pt x="4573" y="2167"/>
                </a:lnTo>
                <a:lnTo>
                  <a:pt x="4552" y="2171"/>
                </a:lnTo>
                <a:lnTo>
                  <a:pt x="4529" y="2180"/>
                </a:lnTo>
                <a:lnTo>
                  <a:pt x="4500" y="2186"/>
                </a:lnTo>
                <a:lnTo>
                  <a:pt x="4467" y="2178"/>
                </a:lnTo>
                <a:lnTo>
                  <a:pt x="4445" y="2173"/>
                </a:lnTo>
                <a:lnTo>
                  <a:pt x="4420" y="2183"/>
                </a:lnTo>
                <a:lnTo>
                  <a:pt x="4385" y="2182"/>
                </a:lnTo>
                <a:lnTo>
                  <a:pt x="4364" y="2197"/>
                </a:lnTo>
                <a:lnTo>
                  <a:pt x="4335" y="2203"/>
                </a:lnTo>
                <a:lnTo>
                  <a:pt x="4314" y="2197"/>
                </a:lnTo>
                <a:lnTo>
                  <a:pt x="4293" y="2191"/>
                </a:lnTo>
                <a:lnTo>
                  <a:pt x="4262" y="2182"/>
                </a:lnTo>
                <a:lnTo>
                  <a:pt x="4240" y="2172"/>
                </a:lnTo>
                <a:lnTo>
                  <a:pt x="4216" y="2156"/>
                </a:lnTo>
                <a:lnTo>
                  <a:pt x="4185" y="2136"/>
                </a:lnTo>
                <a:lnTo>
                  <a:pt x="4167" y="2114"/>
                </a:lnTo>
                <a:lnTo>
                  <a:pt x="4141" y="2099"/>
                </a:lnTo>
                <a:lnTo>
                  <a:pt x="4136" y="2072"/>
                </a:lnTo>
                <a:lnTo>
                  <a:pt x="4127" y="2049"/>
                </a:lnTo>
                <a:lnTo>
                  <a:pt x="4097" y="2024"/>
                </a:lnTo>
                <a:lnTo>
                  <a:pt x="4074" y="1998"/>
                </a:lnTo>
                <a:lnTo>
                  <a:pt x="4051" y="1981"/>
                </a:lnTo>
                <a:lnTo>
                  <a:pt x="4022" y="1962"/>
                </a:lnTo>
                <a:lnTo>
                  <a:pt x="4008" y="1939"/>
                </a:lnTo>
                <a:lnTo>
                  <a:pt x="4014" y="1919"/>
                </a:lnTo>
                <a:lnTo>
                  <a:pt x="4009" y="1894"/>
                </a:lnTo>
                <a:lnTo>
                  <a:pt x="4010" y="1872"/>
                </a:lnTo>
                <a:lnTo>
                  <a:pt x="4032" y="1857"/>
                </a:lnTo>
                <a:lnTo>
                  <a:pt x="4044" y="1832"/>
                </a:lnTo>
                <a:lnTo>
                  <a:pt x="4053" y="1801"/>
                </a:lnTo>
                <a:lnTo>
                  <a:pt x="4046" y="1776"/>
                </a:lnTo>
                <a:lnTo>
                  <a:pt x="4040" y="1744"/>
                </a:lnTo>
                <a:lnTo>
                  <a:pt x="4025" y="1719"/>
                </a:lnTo>
                <a:lnTo>
                  <a:pt x="4021" y="1694"/>
                </a:lnTo>
                <a:lnTo>
                  <a:pt x="4031" y="1664"/>
                </a:lnTo>
                <a:lnTo>
                  <a:pt x="4050" y="1641"/>
                </a:lnTo>
                <a:lnTo>
                  <a:pt x="4072" y="1623"/>
                </a:lnTo>
                <a:lnTo>
                  <a:pt x="4094" y="1591"/>
                </a:lnTo>
                <a:lnTo>
                  <a:pt x="4111" y="1566"/>
                </a:lnTo>
                <a:lnTo>
                  <a:pt x="4129" y="1540"/>
                </a:lnTo>
                <a:lnTo>
                  <a:pt x="4159" y="1512"/>
                </a:lnTo>
                <a:lnTo>
                  <a:pt x="4181" y="1491"/>
                </a:lnTo>
                <a:lnTo>
                  <a:pt x="4211" y="1480"/>
                </a:lnTo>
                <a:lnTo>
                  <a:pt x="4249" y="1452"/>
                </a:lnTo>
                <a:lnTo>
                  <a:pt x="4279" y="1431"/>
                </a:lnTo>
                <a:lnTo>
                  <a:pt x="4281" y="1402"/>
                </a:lnTo>
                <a:lnTo>
                  <a:pt x="4283" y="1381"/>
                </a:lnTo>
                <a:lnTo>
                  <a:pt x="4301" y="1352"/>
                </a:lnTo>
                <a:lnTo>
                  <a:pt x="4325" y="1336"/>
                </a:lnTo>
                <a:lnTo>
                  <a:pt x="4352" y="1326"/>
                </a:lnTo>
                <a:lnTo>
                  <a:pt x="4381" y="1314"/>
                </a:lnTo>
                <a:lnTo>
                  <a:pt x="4399" y="1293"/>
                </a:lnTo>
                <a:lnTo>
                  <a:pt x="4424" y="1266"/>
                </a:lnTo>
                <a:lnTo>
                  <a:pt x="4450" y="1276"/>
                </a:lnTo>
                <a:lnTo>
                  <a:pt x="4483" y="1285"/>
                </a:lnTo>
                <a:lnTo>
                  <a:pt x="4508" y="1288"/>
                </a:lnTo>
                <a:cubicBezTo>
                  <a:pt x="4527" y="1290"/>
                  <a:pt x="4531" y="1290"/>
                  <a:pt x="4534" y="1290"/>
                </a:cubicBezTo>
                <a:lnTo>
                  <a:pt x="4564" y="1280"/>
                </a:lnTo>
                <a:lnTo>
                  <a:pt x="4585" y="1268"/>
                </a:lnTo>
                <a:lnTo>
                  <a:pt x="4632" y="1250"/>
                </a:lnTo>
                <a:lnTo>
                  <a:pt x="4661" y="1242"/>
                </a:lnTo>
                <a:lnTo>
                  <a:pt x="4700" y="1235"/>
                </a:lnTo>
                <a:lnTo>
                  <a:pt x="4737" y="1232"/>
                </a:lnTo>
                <a:lnTo>
                  <a:pt x="4776" y="1237"/>
                </a:lnTo>
                <a:lnTo>
                  <a:pt x="4801" y="1240"/>
                </a:lnTo>
                <a:lnTo>
                  <a:pt x="4825" y="1240"/>
                </a:lnTo>
                <a:lnTo>
                  <a:pt x="4856" y="1237"/>
                </a:lnTo>
                <a:lnTo>
                  <a:pt x="4879" y="1232"/>
                </a:lnTo>
                <a:lnTo>
                  <a:pt x="4907" y="1223"/>
                </a:lnTo>
                <a:lnTo>
                  <a:pt x="4937" y="1225"/>
                </a:lnTo>
                <a:lnTo>
                  <a:pt x="4950" y="1246"/>
                </a:lnTo>
                <a:lnTo>
                  <a:pt x="4959" y="1275"/>
                </a:lnTo>
                <a:lnTo>
                  <a:pt x="4950" y="1296"/>
                </a:lnTo>
                <a:lnTo>
                  <a:pt x="4974" y="1331"/>
                </a:lnTo>
                <a:lnTo>
                  <a:pt x="4998" y="1350"/>
                </a:lnTo>
                <a:lnTo>
                  <a:pt x="5037" y="1351"/>
                </a:lnTo>
                <a:lnTo>
                  <a:pt x="5064" y="1358"/>
                </a:lnTo>
                <a:lnTo>
                  <a:pt x="5103" y="1369"/>
                </a:lnTo>
                <a:lnTo>
                  <a:pt x="5125" y="1396"/>
                </a:lnTo>
                <a:lnTo>
                  <a:pt x="5165" y="1410"/>
                </a:lnTo>
                <a:lnTo>
                  <a:pt x="5199" y="1420"/>
                </a:lnTo>
                <a:lnTo>
                  <a:pt x="5224" y="1427"/>
                </a:lnTo>
                <a:lnTo>
                  <a:pt x="5253" y="1425"/>
                </a:lnTo>
                <a:lnTo>
                  <a:pt x="5286" y="1399"/>
                </a:lnTo>
                <a:lnTo>
                  <a:pt x="5273" y="1370"/>
                </a:lnTo>
                <a:lnTo>
                  <a:pt x="5301" y="1349"/>
                </a:lnTo>
                <a:lnTo>
                  <a:pt x="5345" y="1353"/>
                </a:lnTo>
                <a:lnTo>
                  <a:pt x="5376" y="1361"/>
                </a:lnTo>
                <a:lnTo>
                  <a:pt x="5413" y="1380"/>
                </a:lnTo>
                <a:lnTo>
                  <a:pt x="5447" y="1388"/>
                </a:lnTo>
                <a:lnTo>
                  <a:pt x="5477" y="1391"/>
                </a:lnTo>
                <a:lnTo>
                  <a:pt x="5511" y="1399"/>
                </a:lnTo>
                <a:lnTo>
                  <a:pt x="5547" y="1405"/>
                </a:lnTo>
                <a:lnTo>
                  <a:pt x="5584" y="1409"/>
                </a:lnTo>
                <a:lnTo>
                  <a:pt x="5626" y="1400"/>
                </a:lnTo>
                <a:lnTo>
                  <a:pt x="5656" y="1399"/>
                </a:lnTo>
                <a:lnTo>
                  <a:pt x="5682" y="1413"/>
                </a:lnTo>
                <a:lnTo>
                  <a:pt x="5703" y="1414"/>
                </a:lnTo>
                <a:lnTo>
                  <a:pt x="5741" y="1401"/>
                </a:lnTo>
                <a:lnTo>
                  <a:pt x="5761" y="1390"/>
                </a:lnTo>
                <a:cubicBezTo>
                  <a:pt x="5773" y="1376"/>
                  <a:pt x="5775" y="1370"/>
                  <a:pt x="5776" y="1363"/>
                </a:cubicBezTo>
                <a:lnTo>
                  <a:pt x="5773" y="1332"/>
                </a:lnTo>
                <a:lnTo>
                  <a:pt x="5786" y="1298"/>
                </a:lnTo>
                <a:lnTo>
                  <a:pt x="5784" y="1260"/>
                </a:lnTo>
                <a:lnTo>
                  <a:pt x="5791" y="1236"/>
                </a:lnTo>
                <a:lnTo>
                  <a:pt x="5760" y="1228"/>
                </a:lnTo>
                <a:lnTo>
                  <a:pt x="5723" y="1238"/>
                </a:lnTo>
                <a:lnTo>
                  <a:pt x="5700" y="1248"/>
                </a:lnTo>
                <a:lnTo>
                  <a:pt x="5671" y="1250"/>
                </a:lnTo>
                <a:lnTo>
                  <a:pt x="5646" y="1240"/>
                </a:lnTo>
                <a:lnTo>
                  <a:pt x="5620" y="1231"/>
                </a:lnTo>
                <a:lnTo>
                  <a:pt x="5596" y="1246"/>
                </a:lnTo>
                <a:lnTo>
                  <a:pt x="5569" y="1246"/>
                </a:lnTo>
                <a:lnTo>
                  <a:pt x="5544" y="1245"/>
                </a:lnTo>
                <a:lnTo>
                  <a:pt x="5519" y="1230"/>
                </a:lnTo>
                <a:lnTo>
                  <a:pt x="5498" y="1205"/>
                </a:lnTo>
                <a:lnTo>
                  <a:pt x="5495" y="1170"/>
                </a:lnTo>
                <a:lnTo>
                  <a:pt x="5468" y="1158"/>
                </a:lnTo>
                <a:lnTo>
                  <a:pt x="5479" y="1134"/>
                </a:lnTo>
                <a:lnTo>
                  <a:pt x="5505" y="1142"/>
                </a:lnTo>
                <a:lnTo>
                  <a:pt x="5526" y="1134"/>
                </a:lnTo>
                <a:lnTo>
                  <a:pt x="5550" y="1119"/>
                </a:lnTo>
                <a:lnTo>
                  <a:pt x="5577" y="1103"/>
                </a:lnTo>
                <a:lnTo>
                  <a:pt x="5598" y="1110"/>
                </a:lnTo>
                <a:lnTo>
                  <a:pt x="5627" y="1100"/>
                </a:lnTo>
                <a:lnTo>
                  <a:pt x="5653" y="1085"/>
                </a:lnTo>
                <a:lnTo>
                  <a:pt x="5675" y="1079"/>
                </a:lnTo>
                <a:lnTo>
                  <a:pt x="5708" y="1080"/>
                </a:lnTo>
                <a:lnTo>
                  <a:pt x="5736" y="1088"/>
                </a:lnTo>
                <a:lnTo>
                  <a:pt x="5757" y="1088"/>
                </a:lnTo>
                <a:lnTo>
                  <a:pt x="5791" y="1100"/>
                </a:lnTo>
                <a:lnTo>
                  <a:pt x="5824" y="1116"/>
                </a:lnTo>
                <a:lnTo>
                  <a:pt x="5847" y="1122"/>
                </a:lnTo>
                <a:lnTo>
                  <a:pt x="5868" y="1122"/>
                </a:lnTo>
                <a:lnTo>
                  <a:pt x="5896" y="1115"/>
                </a:lnTo>
                <a:lnTo>
                  <a:pt x="5920" y="1112"/>
                </a:lnTo>
                <a:lnTo>
                  <a:pt x="5937" y="1078"/>
                </a:lnTo>
                <a:lnTo>
                  <a:pt x="5931" y="1053"/>
                </a:lnTo>
                <a:lnTo>
                  <a:pt x="5896" y="1035"/>
                </a:lnTo>
                <a:lnTo>
                  <a:pt x="5860" y="1020"/>
                </a:lnTo>
                <a:lnTo>
                  <a:pt x="5840" y="1008"/>
                </a:lnTo>
                <a:cubicBezTo>
                  <a:pt x="5815" y="997"/>
                  <a:pt x="5810" y="996"/>
                  <a:pt x="5805" y="995"/>
                </a:cubicBezTo>
                <a:lnTo>
                  <a:pt x="5805" y="974"/>
                </a:lnTo>
                <a:lnTo>
                  <a:pt x="5809" y="944"/>
                </a:lnTo>
                <a:lnTo>
                  <a:pt x="5829" y="923"/>
                </a:lnTo>
                <a:lnTo>
                  <a:pt x="5798" y="918"/>
                </a:lnTo>
                <a:lnTo>
                  <a:pt x="5765" y="931"/>
                </a:lnTo>
                <a:lnTo>
                  <a:pt x="5745" y="939"/>
                </a:lnTo>
                <a:lnTo>
                  <a:pt x="5713" y="951"/>
                </a:lnTo>
                <a:cubicBezTo>
                  <a:pt x="5723" y="968"/>
                  <a:pt x="5728" y="970"/>
                  <a:pt x="5733" y="973"/>
                </a:cubicBezTo>
                <a:lnTo>
                  <a:pt x="5756" y="973"/>
                </a:lnTo>
                <a:lnTo>
                  <a:pt x="5724" y="990"/>
                </a:lnTo>
                <a:lnTo>
                  <a:pt x="5701" y="1003"/>
                </a:lnTo>
                <a:lnTo>
                  <a:pt x="5670" y="991"/>
                </a:lnTo>
                <a:lnTo>
                  <a:pt x="5669" y="970"/>
                </a:lnTo>
                <a:lnTo>
                  <a:pt x="5634" y="954"/>
                </a:lnTo>
                <a:lnTo>
                  <a:pt x="5627" y="932"/>
                </a:lnTo>
                <a:lnTo>
                  <a:pt x="5605" y="941"/>
                </a:lnTo>
                <a:lnTo>
                  <a:pt x="5576" y="951"/>
                </a:lnTo>
                <a:lnTo>
                  <a:pt x="5555" y="968"/>
                </a:lnTo>
                <a:lnTo>
                  <a:pt x="5533" y="1000"/>
                </a:lnTo>
                <a:lnTo>
                  <a:pt x="5515" y="1036"/>
                </a:lnTo>
                <a:cubicBezTo>
                  <a:pt x="5509" y="1053"/>
                  <a:pt x="5507" y="1059"/>
                  <a:pt x="5506" y="1065"/>
                </a:cubicBezTo>
                <a:cubicBezTo>
                  <a:pt x="5514" y="1086"/>
                  <a:pt x="5520" y="1091"/>
                  <a:pt x="5527" y="1096"/>
                </a:cubicBezTo>
                <a:lnTo>
                  <a:pt x="5499" y="1113"/>
                </a:lnTo>
                <a:lnTo>
                  <a:pt x="5466" y="1121"/>
                </a:lnTo>
                <a:lnTo>
                  <a:pt x="5443" y="1110"/>
                </a:lnTo>
                <a:lnTo>
                  <a:pt x="5422" y="1110"/>
                </a:lnTo>
                <a:lnTo>
                  <a:pt x="5394" y="1113"/>
                </a:lnTo>
                <a:lnTo>
                  <a:pt x="5384" y="1136"/>
                </a:lnTo>
                <a:lnTo>
                  <a:pt x="5360" y="1127"/>
                </a:lnTo>
                <a:cubicBezTo>
                  <a:pt x="5342" y="1127"/>
                  <a:pt x="5338" y="1129"/>
                  <a:pt x="5335" y="1133"/>
                </a:cubicBezTo>
                <a:lnTo>
                  <a:pt x="5349" y="1162"/>
                </a:lnTo>
                <a:cubicBezTo>
                  <a:pt x="5365" y="1184"/>
                  <a:pt x="5365" y="1187"/>
                  <a:pt x="5366" y="1191"/>
                </a:cubicBezTo>
                <a:cubicBezTo>
                  <a:pt x="5363" y="1208"/>
                  <a:pt x="5363" y="1213"/>
                  <a:pt x="5363" y="1218"/>
                </a:cubicBezTo>
                <a:lnTo>
                  <a:pt x="5339" y="1236"/>
                </a:lnTo>
                <a:lnTo>
                  <a:pt x="5312" y="1207"/>
                </a:lnTo>
                <a:lnTo>
                  <a:pt x="5340" y="1182"/>
                </a:lnTo>
                <a:lnTo>
                  <a:pt x="5315" y="1170"/>
                </a:lnTo>
                <a:lnTo>
                  <a:pt x="5287" y="1165"/>
                </a:lnTo>
                <a:lnTo>
                  <a:pt x="5265" y="1160"/>
                </a:lnTo>
                <a:lnTo>
                  <a:pt x="5243" y="1134"/>
                </a:lnTo>
                <a:lnTo>
                  <a:pt x="5240" y="1098"/>
                </a:lnTo>
                <a:lnTo>
                  <a:pt x="5215" y="1066"/>
                </a:lnTo>
                <a:lnTo>
                  <a:pt x="5194" y="1054"/>
                </a:lnTo>
                <a:cubicBezTo>
                  <a:pt x="5174" y="1047"/>
                  <a:pt x="5168" y="1046"/>
                  <a:pt x="5162" y="1045"/>
                </a:cubicBezTo>
                <a:lnTo>
                  <a:pt x="5136" y="1033"/>
                </a:lnTo>
                <a:cubicBezTo>
                  <a:pt x="5118" y="1014"/>
                  <a:pt x="5112" y="1011"/>
                  <a:pt x="5107" y="1008"/>
                </a:cubicBezTo>
                <a:cubicBezTo>
                  <a:pt x="5098" y="1004"/>
                  <a:pt x="5088" y="1001"/>
                  <a:pt x="5077" y="1001"/>
                </a:cubicBezTo>
                <a:lnTo>
                  <a:pt x="5052" y="991"/>
                </a:lnTo>
                <a:lnTo>
                  <a:pt x="5021" y="971"/>
                </a:lnTo>
                <a:lnTo>
                  <a:pt x="4997" y="982"/>
                </a:lnTo>
                <a:lnTo>
                  <a:pt x="5022" y="1015"/>
                </a:lnTo>
                <a:lnTo>
                  <a:pt x="5053" y="1030"/>
                </a:lnTo>
                <a:lnTo>
                  <a:pt x="5070" y="1066"/>
                </a:lnTo>
                <a:lnTo>
                  <a:pt x="5107" y="1088"/>
                </a:lnTo>
                <a:lnTo>
                  <a:pt x="5134" y="1097"/>
                </a:lnTo>
                <a:lnTo>
                  <a:pt x="5156" y="1107"/>
                </a:lnTo>
                <a:lnTo>
                  <a:pt x="5186" y="1119"/>
                </a:lnTo>
                <a:lnTo>
                  <a:pt x="5211" y="1135"/>
                </a:lnTo>
                <a:lnTo>
                  <a:pt x="5185" y="1135"/>
                </a:lnTo>
                <a:lnTo>
                  <a:pt x="5154" y="1128"/>
                </a:lnTo>
                <a:lnTo>
                  <a:pt x="5154" y="1155"/>
                </a:lnTo>
                <a:lnTo>
                  <a:pt x="5144" y="1183"/>
                </a:lnTo>
                <a:lnTo>
                  <a:pt x="5116" y="1195"/>
                </a:lnTo>
                <a:lnTo>
                  <a:pt x="5118" y="1172"/>
                </a:lnTo>
                <a:lnTo>
                  <a:pt x="5125" y="1152"/>
                </a:lnTo>
                <a:lnTo>
                  <a:pt x="5098" y="1123"/>
                </a:lnTo>
                <a:lnTo>
                  <a:pt x="5075" y="1109"/>
                </a:lnTo>
                <a:lnTo>
                  <a:pt x="5049" y="1099"/>
                </a:lnTo>
                <a:lnTo>
                  <a:pt x="5026" y="1088"/>
                </a:lnTo>
                <a:cubicBezTo>
                  <a:pt x="5018" y="1081"/>
                  <a:pt x="5007" y="1076"/>
                  <a:pt x="4996" y="1072"/>
                </a:cubicBezTo>
                <a:cubicBezTo>
                  <a:pt x="4970" y="1065"/>
                  <a:pt x="4964" y="1062"/>
                  <a:pt x="4958" y="1058"/>
                </a:cubicBezTo>
                <a:lnTo>
                  <a:pt x="4952" y="1030"/>
                </a:lnTo>
                <a:lnTo>
                  <a:pt x="4920" y="1002"/>
                </a:lnTo>
                <a:lnTo>
                  <a:pt x="4892" y="1009"/>
                </a:lnTo>
                <a:cubicBezTo>
                  <a:pt x="4869" y="1019"/>
                  <a:pt x="4861" y="1023"/>
                  <a:pt x="4853" y="1027"/>
                </a:cubicBezTo>
                <a:cubicBezTo>
                  <a:pt x="4846" y="1029"/>
                  <a:pt x="4838" y="1031"/>
                  <a:pt x="4831" y="1032"/>
                </a:cubicBezTo>
                <a:lnTo>
                  <a:pt x="4810" y="1041"/>
                </a:lnTo>
                <a:lnTo>
                  <a:pt x="4779" y="1034"/>
                </a:lnTo>
                <a:lnTo>
                  <a:pt x="4749" y="1034"/>
                </a:lnTo>
                <a:lnTo>
                  <a:pt x="4718" y="1043"/>
                </a:lnTo>
                <a:lnTo>
                  <a:pt x="4723" y="1075"/>
                </a:lnTo>
                <a:lnTo>
                  <a:pt x="4699" y="1083"/>
                </a:lnTo>
                <a:cubicBezTo>
                  <a:pt x="4676" y="1098"/>
                  <a:pt x="4669" y="1101"/>
                  <a:pt x="4662" y="1104"/>
                </a:cubicBezTo>
                <a:cubicBezTo>
                  <a:pt x="4654" y="1106"/>
                  <a:pt x="4645" y="1107"/>
                  <a:pt x="4639" y="1112"/>
                </a:cubicBezTo>
                <a:lnTo>
                  <a:pt x="4613" y="1148"/>
                </a:lnTo>
                <a:lnTo>
                  <a:pt x="4601" y="1181"/>
                </a:lnTo>
                <a:lnTo>
                  <a:pt x="4575" y="1203"/>
                </a:lnTo>
                <a:lnTo>
                  <a:pt x="4552" y="1217"/>
                </a:lnTo>
                <a:lnTo>
                  <a:pt x="4519" y="1237"/>
                </a:lnTo>
                <a:cubicBezTo>
                  <a:pt x="4512" y="1237"/>
                  <a:pt x="4505" y="1237"/>
                  <a:pt x="4497" y="1237"/>
                </a:cubicBezTo>
                <a:lnTo>
                  <a:pt x="4468" y="1235"/>
                </a:lnTo>
                <a:lnTo>
                  <a:pt x="4441" y="1242"/>
                </a:lnTo>
                <a:lnTo>
                  <a:pt x="4419" y="1250"/>
                </a:lnTo>
                <a:lnTo>
                  <a:pt x="4383" y="1226"/>
                </a:lnTo>
                <a:lnTo>
                  <a:pt x="4356" y="1215"/>
                </a:lnTo>
                <a:lnTo>
                  <a:pt x="4323" y="1214"/>
                </a:lnTo>
                <a:lnTo>
                  <a:pt x="4325" y="1192"/>
                </a:lnTo>
                <a:lnTo>
                  <a:pt x="4318" y="1169"/>
                </a:lnTo>
                <a:lnTo>
                  <a:pt x="4318" y="1142"/>
                </a:lnTo>
                <a:lnTo>
                  <a:pt x="4335" y="1105"/>
                </a:lnTo>
                <a:lnTo>
                  <a:pt x="4338" y="1084"/>
                </a:lnTo>
                <a:lnTo>
                  <a:pt x="4331" y="1052"/>
                </a:lnTo>
                <a:lnTo>
                  <a:pt x="4362" y="1029"/>
                </a:lnTo>
                <a:lnTo>
                  <a:pt x="4388" y="1026"/>
                </a:lnTo>
                <a:lnTo>
                  <a:pt x="4410" y="1029"/>
                </a:lnTo>
                <a:lnTo>
                  <a:pt x="4445" y="1036"/>
                </a:lnTo>
                <a:lnTo>
                  <a:pt x="4467" y="1041"/>
                </a:lnTo>
                <a:lnTo>
                  <a:pt x="4497" y="1042"/>
                </a:lnTo>
                <a:lnTo>
                  <a:pt x="4544" y="1041"/>
                </a:lnTo>
                <a:lnTo>
                  <a:pt x="4565" y="1035"/>
                </a:lnTo>
                <a:cubicBezTo>
                  <a:pt x="4580" y="1012"/>
                  <a:pt x="4584" y="1004"/>
                  <a:pt x="4586" y="996"/>
                </a:cubicBezTo>
                <a:lnTo>
                  <a:pt x="4586" y="953"/>
                </a:lnTo>
                <a:lnTo>
                  <a:pt x="4575" y="932"/>
                </a:lnTo>
                <a:lnTo>
                  <a:pt x="4548" y="912"/>
                </a:lnTo>
                <a:lnTo>
                  <a:pt x="4521" y="903"/>
                </a:lnTo>
                <a:lnTo>
                  <a:pt x="4500" y="900"/>
                </a:lnTo>
                <a:lnTo>
                  <a:pt x="4519" y="876"/>
                </a:lnTo>
                <a:lnTo>
                  <a:pt x="4544" y="883"/>
                </a:lnTo>
                <a:lnTo>
                  <a:pt x="4576" y="876"/>
                </a:lnTo>
                <a:cubicBezTo>
                  <a:pt x="4593" y="863"/>
                  <a:pt x="4598" y="860"/>
                  <a:pt x="4603" y="857"/>
                </a:cubicBezTo>
                <a:lnTo>
                  <a:pt x="4635" y="866"/>
                </a:lnTo>
                <a:lnTo>
                  <a:pt x="4668" y="849"/>
                </a:lnTo>
                <a:lnTo>
                  <a:pt x="4692" y="819"/>
                </a:lnTo>
                <a:lnTo>
                  <a:pt x="4713" y="810"/>
                </a:lnTo>
                <a:lnTo>
                  <a:pt x="4739" y="798"/>
                </a:lnTo>
                <a:lnTo>
                  <a:pt x="4762" y="785"/>
                </a:lnTo>
                <a:lnTo>
                  <a:pt x="4791" y="766"/>
                </a:lnTo>
                <a:lnTo>
                  <a:pt x="4814" y="749"/>
                </a:lnTo>
                <a:lnTo>
                  <a:pt x="4841" y="743"/>
                </a:lnTo>
                <a:lnTo>
                  <a:pt x="4869" y="740"/>
                </a:lnTo>
                <a:lnTo>
                  <a:pt x="4901" y="735"/>
                </a:lnTo>
                <a:lnTo>
                  <a:pt x="4927" y="713"/>
                </a:lnTo>
                <a:lnTo>
                  <a:pt x="4903" y="710"/>
                </a:lnTo>
                <a:lnTo>
                  <a:pt x="4894" y="683"/>
                </a:lnTo>
                <a:lnTo>
                  <a:pt x="4896" y="655"/>
                </a:lnTo>
                <a:lnTo>
                  <a:pt x="4921" y="641"/>
                </a:lnTo>
                <a:lnTo>
                  <a:pt x="4941" y="639"/>
                </a:lnTo>
                <a:lnTo>
                  <a:pt x="4935" y="663"/>
                </a:lnTo>
                <a:lnTo>
                  <a:pt x="4958" y="686"/>
                </a:lnTo>
                <a:lnTo>
                  <a:pt x="4989" y="664"/>
                </a:lnTo>
                <a:lnTo>
                  <a:pt x="5009" y="684"/>
                </a:lnTo>
                <a:lnTo>
                  <a:pt x="4994" y="704"/>
                </a:lnTo>
                <a:lnTo>
                  <a:pt x="4965" y="692"/>
                </a:lnTo>
                <a:lnTo>
                  <a:pt x="4945" y="699"/>
                </a:lnTo>
                <a:lnTo>
                  <a:pt x="4960" y="724"/>
                </a:lnTo>
                <a:lnTo>
                  <a:pt x="4998" y="721"/>
                </a:lnTo>
                <a:lnTo>
                  <a:pt x="5022" y="716"/>
                </a:lnTo>
                <a:lnTo>
                  <a:pt x="5046" y="726"/>
                </a:lnTo>
                <a:lnTo>
                  <a:pt x="5072" y="735"/>
                </a:lnTo>
                <a:lnTo>
                  <a:pt x="5096" y="726"/>
                </a:lnTo>
                <a:lnTo>
                  <a:pt x="5127" y="717"/>
                </a:lnTo>
                <a:lnTo>
                  <a:pt x="5153" y="708"/>
                </a:lnTo>
                <a:lnTo>
                  <a:pt x="5179" y="710"/>
                </a:lnTo>
                <a:lnTo>
                  <a:pt x="5205" y="720"/>
                </a:lnTo>
                <a:lnTo>
                  <a:pt x="5225" y="711"/>
                </a:lnTo>
                <a:lnTo>
                  <a:pt x="5253" y="693"/>
                </a:lnTo>
                <a:lnTo>
                  <a:pt x="5258" y="672"/>
                </a:lnTo>
                <a:lnTo>
                  <a:pt x="5253" y="649"/>
                </a:lnTo>
                <a:lnTo>
                  <a:pt x="5295" y="628"/>
                </a:lnTo>
                <a:lnTo>
                  <a:pt x="5321" y="648"/>
                </a:lnTo>
                <a:lnTo>
                  <a:pt x="5342" y="638"/>
                </a:lnTo>
                <a:lnTo>
                  <a:pt x="5324" y="598"/>
                </a:lnTo>
                <a:lnTo>
                  <a:pt x="5350" y="579"/>
                </a:lnTo>
                <a:lnTo>
                  <a:pt x="5386" y="579"/>
                </a:lnTo>
                <a:lnTo>
                  <a:pt x="5415" y="584"/>
                </a:lnTo>
                <a:lnTo>
                  <a:pt x="5450" y="575"/>
                </a:lnTo>
                <a:lnTo>
                  <a:pt x="5475" y="561"/>
                </a:lnTo>
                <a:lnTo>
                  <a:pt x="5441" y="552"/>
                </a:lnTo>
                <a:lnTo>
                  <a:pt x="5402" y="541"/>
                </a:lnTo>
                <a:lnTo>
                  <a:pt x="5365" y="551"/>
                </a:lnTo>
                <a:lnTo>
                  <a:pt x="5343" y="554"/>
                </a:lnTo>
                <a:cubicBezTo>
                  <a:pt x="5316" y="555"/>
                  <a:pt x="5306" y="553"/>
                  <a:pt x="5300" y="548"/>
                </a:cubicBezTo>
                <a:cubicBezTo>
                  <a:pt x="5282" y="532"/>
                  <a:pt x="5274" y="530"/>
                  <a:pt x="5266" y="532"/>
                </a:cubicBezTo>
                <a:lnTo>
                  <a:pt x="5243" y="509"/>
                </a:lnTo>
                <a:lnTo>
                  <a:pt x="5263" y="489"/>
                </a:lnTo>
                <a:lnTo>
                  <a:pt x="5284" y="469"/>
                </a:lnTo>
                <a:lnTo>
                  <a:pt x="5303" y="446"/>
                </a:lnTo>
                <a:lnTo>
                  <a:pt x="5311" y="421"/>
                </a:lnTo>
                <a:lnTo>
                  <a:pt x="5293" y="394"/>
                </a:lnTo>
                <a:lnTo>
                  <a:pt x="5249" y="412"/>
                </a:lnTo>
                <a:cubicBezTo>
                  <a:pt x="5231" y="430"/>
                  <a:pt x="5226" y="434"/>
                  <a:pt x="5221" y="439"/>
                </a:cubicBezTo>
                <a:cubicBezTo>
                  <a:pt x="5215" y="446"/>
                  <a:pt x="5209" y="453"/>
                  <a:pt x="5202" y="459"/>
                </a:cubicBezTo>
                <a:cubicBezTo>
                  <a:pt x="5176" y="463"/>
                  <a:pt x="5161" y="464"/>
                  <a:pt x="5152" y="472"/>
                </a:cubicBezTo>
                <a:cubicBezTo>
                  <a:pt x="5144" y="488"/>
                  <a:pt x="5142" y="493"/>
                  <a:pt x="5141" y="498"/>
                </a:cubicBezTo>
                <a:cubicBezTo>
                  <a:pt x="5123" y="518"/>
                  <a:pt x="5123" y="524"/>
                  <a:pt x="5125" y="530"/>
                </a:cubicBezTo>
                <a:lnTo>
                  <a:pt x="5164" y="555"/>
                </a:lnTo>
                <a:lnTo>
                  <a:pt x="5174" y="580"/>
                </a:lnTo>
                <a:lnTo>
                  <a:pt x="5138" y="599"/>
                </a:lnTo>
                <a:lnTo>
                  <a:pt x="5116" y="611"/>
                </a:lnTo>
                <a:lnTo>
                  <a:pt x="5112" y="639"/>
                </a:lnTo>
                <a:lnTo>
                  <a:pt x="5094" y="663"/>
                </a:lnTo>
                <a:lnTo>
                  <a:pt x="5057" y="679"/>
                </a:lnTo>
                <a:lnTo>
                  <a:pt x="5019" y="671"/>
                </a:lnTo>
                <a:lnTo>
                  <a:pt x="5003" y="644"/>
                </a:lnTo>
                <a:lnTo>
                  <a:pt x="4986" y="611"/>
                </a:lnTo>
                <a:lnTo>
                  <a:pt x="4968" y="586"/>
                </a:lnTo>
                <a:lnTo>
                  <a:pt x="4943" y="587"/>
                </a:lnTo>
                <a:lnTo>
                  <a:pt x="4920" y="602"/>
                </a:lnTo>
                <a:lnTo>
                  <a:pt x="4873" y="612"/>
                </a:lnTo>
                <a:lnTo>
                  <a:pt x="4835" y="594"/>
                </a:lnTo>
                <a:lnTo>
                  <a:pt x="4814" y="565"/>
                </a:lnTo>
                <a:lnTo>
                  <a:pt x="4811" y="539"/>
                </a:lnTo>
                <a:lnTo>
                  <a:pt x="4820" y="512"/>
                </a:lnTo>
                <a:lnTo>
                  <a:pt x="4842" y="495"/>
                </a:lnTo>
                <a:lnTo>
                  <a:pt x="4865" y="484"/>
                </a:lnTo>
                <a:lnTo>
                  <a:pt x="4909" y="475"/>
                </a:lnTo>
                <a:lnTo>
                  <a:pt x="4931" y="462"/>
                </a:lnTo>
                <a:lnTo>
                  <a:pt x="4962" y="446"/>
                </a:lnTo>
                <a:lnTo>
                  <a:pt x="4993" y="429"/>
                </a:lnTo>
                <a:lnTo>
                  <a:pt x="5010" y="407"/>
                </a:lnTo>
                <a:lnTo>
                  <a:pt x="5037" y="377"/>
                </a:lnTo>
                <a:lnTo>
                  <a:pt x="5064" y="362"/>
                </a:lnTo>
                <a:lnTo>
                  <a:pt x="5087" y="345"/>
                </a:lnTo>
                <a:lnTo>
                  <a:pt x="5114" y="324"/>
                </a:lnTo>
                <a:lnTo>
                  <a:pt x="5155" y="314"/>
                </a:lnTo>
                <a:lnTo>
                  <a:pt x="5176" y="311"/>
                </a:lnTo>
                <a:lnTo>
                  <a:pt x="5234" y="287"/>
                </a:lnTo>
                <a:lnTo>
                  <a:pt x="5265" y="282"/>
                </a:lnTo>
                <a:lnTo>
                  <a:pt x="5294" y="278"/>
                </a:lnTo>
                <a:lnTo>
                  <a:pt x="5321" y="282"/>
                </a:lnTo>
                <a:lnTo>
                  <a:pt x="5348" y="287"/>
                </a:lnTo>
                <a:lnTo>
                  <a:pt x="5385" y="279"/>
                </a:lnTo>
                <a:lnTo>
                  <a:pt x="5419" y="285"/>
                </a:lnTo>
                <a:lnTo>
                  <a:pt x="5439" y="290"/>
                </a:lnTo>
                <a:lnTo>
                  <a:pt x="5477" y="297"/>
                </a:lnTo>
                <a:lnTo>
                  <a:pt x="5500" y="307"/>
                </a:lnTo>
                <a:lnTo>
                  <a:pt x="5532" y="322"/>
                </a:lnTo>
                <a:lnTo>
                  <a:pt x="5572" y="313"/>
                </a:lnTo>
                <a:lnTo>
                  <a:pt x="5608" y="321"/>
                </a:lnTo>
                <a:lnTo>
                  <a:pt x="5631" y="327"/>
                </a:lnTo>
                <a:lnTo>
                  <a:pt x="5667" y="336"/>
                </a:lnTo>
                <a:cubicBezTo>
                  <a:pt x="5676" y="340"/>
                  <a:pt x="5686" y="343"/>
                  <a:pt x="5695" y="346"/>
                </a:cubicBezTo>
                <a:cubicBezTo>
                  <a:pt x="5703" y="348"/>
                  <a:pt x="5711" y="350"/>
                  <a:pt x="5720" y="351"/>
                </a:cubicBezTo>
                <a:lnTo>
                  <a:pt x="5745" y="371"/>
                </a:lnTo>
                <a:lnTo>
                  <a:pt x="5719" y="383"/>
                </a:lnTo>
                <a:lnTo>
                  <a:pt x="5697" y="392"/>
                </a:lnTo>
                <a:cubicBezTo>
                  <a:pt x="5680" y="392"/>
                  <a:pt x="5672" y="392"/>
                  <a:pt x="5665" y="392"/>
                </a:cubicBezTo>
                <a:lnTo>
                  <a:pt x="5626" y="391"/>
                </a:lnTo>
                <a:cubicBezTo>
                  <a:pt x="5596" y="380"/>
                  <a:pt x="5582" y="377"/>
                  <a:pt x="5569" y="373"/>
                </a:cubicBezTo>
                <a:lnTo>
                  <a:pt x="5526" y="370"/>
                </a:lnTo>
                <a:lnTo>
                  <a:pt x="5538" y="398"/>
                </a:lnTo>
                <a:lnTo>
                  <a:pt x="5564" y="409"/>
                </a:lnTo>
                <a:lnTo>
                  <a:pt x="5585" y="434"/>
                </a:lnTo>
                <a:lnTo>
                  <a:pt x="5616" y="449"/>
                </a:lnTo>
                <a:lnTo>
                  <a:pt x="5640" y="466"/>
                </a:lnTo>
                <a:lnTo>
                  <a:pt x="5677" y="457"/>
                </a:lnTo>
                <a:lnTo>
                  <a:pt x="5666" y="433"/>
                </a:lnTo>
                <a:lnTo>
                  <a:pt x="5640" y="428"/>
                </a:lnTo>
                <a:lnTo>
                  <a:pt x="5673" y="425"/>
                </a:lnTo>
                <a:lnTo>
                  <a:pt x="5701" y="440"/>
                </a:lnTo>
                <a:lnTo>
                  <a:pt x="5737" y="426"/>
                </a:lnTo>
                <a:lnTo>
                  <a:pt x="5739" y="406"/>
                </a:lnTo>
                <a:lnTo>
                  <a:pt x="5769" y="399"/>
                </a:lnTo>
                <a:lnTo>
                  <a:pt x="5799" y="393"/>
                </a:lnTo>
                <a:lnTo>
                  <a:pt x="5819" y="388"/>
                </a:lnTo>
                <a:lnTo>
                  <a:pt x="5821" y="361"/>
                </a:lnTo>
                <a:lnTo>
                  <a:pt x="5847" y="343"/>
                </a:lnTo>
                <a:lnTo>
                  <a:pt x="5854" y="364"/>
                </a:lnTo>
                <a:lnTo>
                  <a:pt x="5884" y="378"/>
                </a:lnTo>
                <a:lnTo>
                  <a:pt x="5925" y="364"/>
                </a:lnTo>
                <a:lnTo>
                  <a:pt x="5946" y="354"/>
                </a:lnTo>
                <a:lnTo>
                  <a:pt x="5973" y="346"/>
                </a:lnTo>
                <a:lnTo>
                  <a:pt x="5998" y="338"/>
                </a:lnTo>
                <a:lnTo>
                  <a:pt x="6024" y="334"/>
                </a:lnTo>
                <a:lnTo>
                  <a:pt x="6053" y="337"/>
                </a:lnTo>
                <a:lnTo>
                  <a:pt x="6076" y="346"/>
                </a:lnTo>
                <a:lnTo>
                  <a:pt x="6099" y="343"/>
                </a:lnTo>
                <a:lnTo>
                  <a:pt x="6148" y="335"/>
                </a:lnTo>
                <a:lnTo>
                  <a:pt x="6178" y="331"/>
                </a:lnTo>
                <a:lnTo>
                  <a:pt x="6207" y="331"/>
                </a:lnTo>
                <a:lnTo>
                  <a:pt x="6202" y="308"/>
                </a:lnTo>
                <a:lnTo>
                  <a:pt x="6180" y="315"/>
                </a:lnTo>
                <a:lnTo>
                  <a:pt x="6154" y="307"/>
                </a:lnTo>
                <a:lnTo>
                  <a:pt x="6134" y="307"/>
                </a:lnTo>
                <a:lnTo>
                  <a:pt x="6155" y="288"/>
                </a:lnTo>
                <a:lnTo>
                  <a:pt x="6193" y="299"/>
                </a:lnTo>
                <a:lnTo>
                  <a:pt x="6223" y="303"/>
                </a:lnTo>
                <a:lnTo>
                  <a:pt x="6255" y="312"/>
                </a:lnTo>
                <a:lnTo>
                  <a:pt x="6285" y="319"/>
                </a:lnTo>
                <a:lnTo>
                  <a:pt x="6351" y="331"/>
                </a:lnTo>
                <a:lnTo>
                  <a:pt x="6383" y="335"/>
                </a:lnTo>
                <a:lnTo>
                  <a:pt x="6414" y="351"/>
                </a:lnTo>
                <a:lnTo>
                  <a:pt x="6439" y="340"/>
                </a:lnTo>
                <a:lnTo>
                  <a:pt x="6429" y="319"/>
                </a:lnTo>
                <a:lnTo>
                  <a:pt x="6395" y="303"/>
                </a:lnTo>
                <a:lnTo>
                  <a:pt x="6371" y="298"/>
                </a:lnTo>
                <a:lnTo>
                  <a:pt x="6348" y="267"/>
                </a:lnTo>
                <a:lnTo>
                  <a:pt x="6375" y="239"/>
                </a:lnTo>
                <a:lnTo>
                  <a:pt x="6408" y="233"/>
                </a:lnTo>
                <a:lnTo>
                  <a:pt x="6439" y="240"/>
                </a:lnTo>
                <a:lnTo>
                  <a:pt x="6460" y="250"/>
                </a:lnTo>
                <a:lnTo>
                  <a:pt x="6483" y="280"/>
                </a:lnTo>
                <a:lnTo>
                  <a:pt x="6513" y="322"/>
                </a:lnTo>
                <a:lnTo>
                  <a:pt x="6542" y="359"/>
                </a:lnTo>
                <a:cubicBezTo>
                  <a:pt x="6544" y="367"/>
                  <a:pt x="6539" y="376"/>
                  <a:pt x="6530" y="380"/>
                </a:cubicBezTo>
                <a:cubicBezTo>
                  <a:pt x="6511" y="391"/>
                  <a:pt x="6512" y="396"/>
                  <a:pt x="6518" y="399"/>
                </a:cubicBezTo>
                <a:lnTo>
                  <a:pt x="6538" y="398"/>
                </a:lnTo>
                <a:lnTo>
                  <a:pt x="6562" y="392"/>
                </a:lnTo>
                <a:lnTo>
                  <a:pt x="6593" y="364"/>
                </a:lnTo>
                <a:lnTo>
                  <a:pt x="6592" y="337"/>
                </a:lnTo>
                <a:lnTo>
                  <a:pt x="6573" y="309"/>
                </a:lnTo>
                <a:lnTo>
                  <a:pt x="6553" y="306"/>
                </a:lnTo>
                <a:lnTo>
                  <a:pt x="6524" y="284"/>
                </a:lnTo>
                <a:lnTo>
                  <a:pt x="6521" y="256"/>
                </a:lnTo>
                <a:lnTo>
                  <a:pt x="6548" y="260"/>
                </a:lnTo>
                <a:lnTo>
                  <a:pt x="6583" y="255"/>
                </a:lnTo>
                <a:lnTo>
                  <a:pt x="6611" y="244"/>
                </a:lnTo>
                <a:lnTo>
                  <a:pt x="6631" y="235"/>
                </a:lnTo>
                <a:lnTo>
                  <a:pt x="6659" y="220"/>
                </a:lnTo>
                <a:lnTo>
                  <a:pt x="6687" y="209"/>
                </a:lnTo>
                <a:lnTo>
                  <a:pt x="6710" y="203"/>
                </a:lnTo>
                <a:lnTo>
                  <a:pt x="6742" y="212"/>
                </a:lnTo>
                <a:lnTo>
                  <a:pt x="6771" y="205"/>
                </a:lnTo>
                <a:lnTo>
                  <a:pt x="6758" y="181"/>
                </a:lnTo>
                <a:lnTo>
                  <a:pt x="6781" y="170"/>
                </a:lnTo>
                <a:lnTo>
                  <a:pt x="6815" y="166"/>
                </a:lnTo>
                <a:lnTo>
                  <a:pt x="6844" y="163"/>
                </a:lnTo>
                <a:lnTo>
                  <a:pt x="6866" y="157"/>
                </a:lnTo>
                <a:lnTo>
                  <a:pt x="6907" y="151"/>
                </a:lnTo>
                <a:lnTo>
                  <a:pt x="6941" y="154"/>
                </a:lnTo>
                <a:lnTo>
                  <a:pt x="6979" y="162"/>
                </a:lnTo>
                <a:lnTo>
                  <a:pt x="6999" y="148"/>
                </a:lnTo>
                <a:cubicBezTo>
                  <a:pt x="7021" y="132"/>
                  <a:pt x="7026" y="128"/>
                  <a:pt x="7030" y="125"/>
                </a:cubicBezTo>
                <a:lnTo>
                  <a:pt x="7042" y="113"/>
                </a:lnTo>
                <a:close/>
                <a:moveTo>
                  <a:pt x="5178" y="64"/>
                </a:moveTo>
                <a:lnTo>
                  <a:pt x="5190" y="68"/>
                </a:lnTo>
                <a:lnTo>
                  <a:pt x="5223" y="78"/>
                </a:lnTo>
                <a:lnTo>
                  <a:pt x="5262" y="78"/>
                </a:lnTo>
                <a:lnTo>
                  <a:pt x="5312" y="79"/>
                </a:lnTo>
                <a:lnTo>
                  <a:pt x="5285" y="103"/>
                </a:lnTo>
                <a:lnTo>
                  <a:pt x="5260" y="111"/>
                </a:lnTo>
                <a:lnTo>
                  <a:pt x="5206" y="102"/>
                </a:lnTo>
                <a:lnTo>
                  <a:pt x="5183" y="92"/>
                </a:lnTo>
                <a:lnTo>
                  <a:pt x="5206" y="115"/>
                </a:lnTo>
                <a:lnTo>
                  <a:pt x="5245" y="125"/>
                </a:lnTo>
                <a:lnTo>
                  <a:pt x="5269" y="139"/>
                </a:lnTo>
                <a:lnTo>
                  <a:pt x="5249" y="144"/>
                </a:lnTo>
                <a:lnTo>
                  <a:pt x="5221" y="140"/>
                </a:lnTo>
                <a:lnTo>
                  <a:pt x="5199" y="152"/>
                </a:lnTo>
                <a:lnTo>
                  <a:pt x="5203" y="127"/>
                </a:lnTo>
                <a:lnTo>
                  <a:pt x="5176" y="110"/>
                </a:lnTo>
                <a:lnTo>
                  <a:pt x="5150" y="112"/>
                </a:lnTo>
                <a:lnTo>
                  <a:pt x="5144" y="139"/>
                </a:lnTo>
                <a:lnTo>
                  <a:pt x="5116" y="144"/>
                </a:lnTo>
                <a:lnTo>
                  <a:pt x="5102" y="177"/>
                </a:lnTo>
                <a:lnTo>
                  <a:pt x="5076" y="166"/>
                </a:lnTo>
                <a:lnTo>
                  <a:pt x="5047" y="152"/>
                </a:lnTo>
                <a:lnTo>
                  <a:pt x="5021" y="140"/>
                </a:lnTo>
                <a:lnTo>
                  <a:pt x="5069" y="134"/>
                </a:lnTo>
                <a:lnTo>
                  <a:pt x="5068" y="109"/>
                </a:lnTo>
                <a:lnTo>
                  <a:pt x="5041" y="112"/>
                </a:lnTo>
                <a:lnTo>
                  <a:pt x="5016" y="120"/>
                </a:lnTo>
                <a:lnTo>
                  <a:pt x="4983" y="115"/>
                </a:lnTo>
                <a:lnTo>
                  <a:pt x="4951" y="100"/>
                </a:lnTo>
                <a:lnTo>
                  <a:pt x="4996" y="87"/>
                </a:lnTo>
                <a:lnTo>
                  <a:pt x="5043" y="84"/>
                </a:lnTo>
                <a:lnTo>
                  <a:pt x="5066" y="92"/>
                </a:lnTo>
                <a:lnTo>
                  <a:pt x="5108" y="95"/>
                </a:lnTo>
                <a:lnTo>
                  <a:pt x="5130" y="78"/>
                </a:lnTo>
                <a:lnTo>
                  <a:pt x="5152" y="104"/>
                </a:lnTo>
                <a:lnTo>
                  <a:pt x="5165" y="79"/>
                </a:lnTo>
                <a:lnTo>
                  <a:pt x="5178" y="64"/>
                </a:lnTo>
                <a:close/>
                <a:moveTo>
                  <a:pt x="6743" y="52"/>
                </a:moveTo>
                <a:lnTo>
                  <a:pt x="6779" y="57"/>
                </a:lnTo>
                <a:lnTo>
                  <a:pt x="6802" y="69"/>
                </a:lnTo>
                <a:lnTo>
                  <a:pt x="6863" y="78"/>
                </a:lnTo>
                <a:lnTo>
                  <a:pt x="6886" y="80"/>
                </a:lnTo>
                <a:lnTo>
                  <a:pt x="6926" y="95"/>
                </a:lnTo>
                <a:lnTo>
                  <a:pt x="6963" y="91"/>
                </a:lnTo>
                <a:lnTo>
                  <a:pt x="6990" y="91"/>
                </a:lnTo>
                <a:lnTo>
                  <a:pt x="7026" y="93"/>
                </a:lnTo>
                <a:lnTo>
                  <a:pt x="6968" y="106"/>
                </a:lnTo>
                <a:lnTo>
                  <a:pt x="6930" y="122"/>
                </a:lnTo>
                <a:lnTo>
                  <a:pt x="6905" y="101"/>
                </a:lnTo>
                <a:lnTo>
                  <a:pt x="6856" y="100"/>
                </a:lnTo>
                <a:lnTo>
                  <a:pt x="6833" y="97"/>
                </a:lnTo>
                <a:lnTo>
                  <a:pt x="6799" y="83"/>
                </a:lnTo>
                <a:lnTo>
                  <a:pt x="6768" y="86"/>
                </a:lnTo>
                <a:lnTo>
                  <a:pt x="6708" y="87"/>
                </a:lnTo>
                <a:lnTo>
                  <a:pt x="6720" y="57"/>
                </a:lnTo>
                <a:lnTo>
                  <a:pt x="6743" y="52"/>
                </a:lnTo>
                <a:close/>
                <a:moveTo>
                  <a:pt x="4209" y="4"/>
                </a:moveTo>
                <a:lnTo>
                  <a:pt x="4251" y="16"/>
                </a:lnTo>
                <a:cubicBezTo>
                  <a:pt x="4260" y="23"/>
                  <a:pt x="4271" y="29"/>
                  <a:pt x="4284" y="32"/>
                </a:cubicBezTo>
                <a:cubicBezTo>
                  <a:pt x="4292" y="35"/>
                  <a:pt x="4301" y="36"/>
                  <a:pt x="4310" y="36"/>
                </a:cubicBezTo>
                <a:cubicBezTo>
                  <a:pt x="4321" y="40"/>
                  <a:pt x="4333" y="41"/>
                  <a:pt x="4345" y="39"/>
                </a:cubicBezTo>
                <a:cubicBezTo>
                  <a:pt x="4353" y="38"/>
                  <a:pt x="4362" y="35"/>
                  <a:pt x="4370" y="33"/>
                </a:cubicBezTo>
                <a:cubicBezTo>
                  <a:pt x="4379" y="31"/>
                  <a:pt x="4389" y="29"/>
                  <a:pt x="4398" y="29"/>
                </a:cubicBezTo>
                <a:lnTo>
                  <a:pt x="4426" y="30"/>
                </a:lnTo>
                <a:cubicBezTo>
                  <a:pt x="4410" y="45"/>
                  <a:pt x="4406" y="48"/>
                  <a:pt x="4401" y="50"/>
                </a:cubicBezTo>
                <a:lnTo>
                  <a:pt x="4353" y="51"/>
                </a:lnTo>
                <a:lnTo>
                  <a:pt x="4309" y="59"/>
                </a:lnTo>
                <a:lnTo>
                  <a:pt x="4277" y="67"/>
                </a:lnTo>
                <a:lnTo>
                  <a:pt x="4250" y="102"/>
                </a:lnTo>
                <a:lnTo>
                  <a:pt x="4259" y="133"/>
                </a:lnTo>
                <a:cubicBezTo>
                  <a:pt x="4251" y="133"/>
                  <a:pt x="4243" y="135"/>
                  <a:pt x="4236" y="138"/>
                </a:cubicBezTo>
                <a:lnTo>
                  <a:pt x="4217" y="166"/>
                </a:lnTo>
                <a:lnTo>
                  <a:pt x="4191" y="189"/>
                </a:lnTo>
                <a:lnTo>
                  <a:pt x="4162" y="201"/>
                </a:lnTo>
                <a:cubicBezTo>
                  <a:pt x="4150" y="207"/>
                  <a:pt x="4138" y="211"/>
                  <a:pt x="4125" y="216"/>
                </a:cubicBezTo>
                <a:lnTo>
                  <a:pt x="4072" y="209"/>
                </a:lnTo>
                <a:lnTo>
                  <a:pt x="4048" y="216"/>
                </a:lnTo>
                <a:lnTo>
                  <a:pt x="4086" y="242"/>
                </a:lnTo>
                <a:lnTo>
                  <a:pt x="4143" y="269"/>
                </a:lnTo>
                <a:lnTo>
                  <a:pt x="4121" y="284"/>
                </a:lnTo>
                <a:lnTo>
                  <a:pt x="4090" y="277"/>
                </a:lnTo>
                <a:cubicBezTo>
                  <a:pt x="4066" y="252"/>
                  <a:pt x="4058" y="247"/>
                  <a:pt x="4049" y="244"/>
                </a:cubicBezTo>
                <a:cubicBezTo>
                  <a:pt x="4039" y="259"/>
                  <a:pt x="4045" y="265"/>
                  <a:pt x="4044" y="272"/>
                </a:cubicBezTo>
                <a:cubicBezTo>
                  <a:pt x="4034" y="275"/>
                  <a:pt x="4024" y="272"/>
                  <a:pt x="4016" y="274"/>
                </a:cubicBezTo>
                <a:cubicBezTo>
                  <a:pt x="4024" y="293"/>
                  <a:pt x="4037" y="293"/>
                  <a:pt x="4050" y="292"/>
                </a:cubicBezTo>
                <a:cubicBezTo>
                  <a:pt x="4057" y="292"/>
                  <a:pt x="4064" y="291"/>
                  <a:pt x="4071" y="291"/>
                </a:cubicBezTo>
                <a:lnTo>
                  <a:pt x="4087" y="315"/>
                </a:lnTo>
                <a:lnTo>
                  <a:pt x="4049" y="317"/>
                </a:lnTo>
                <a:lnTo>
                  <a:pt x="4024" y="319"/>
                </a:lnTo>
                <a:lnTo>
                  <a:pt x="3997" y="321"/>
                </a:lnTo>
                <a:lnTo>
                  <a:pt x="3973" y="327"/>
                </a:lnTo>
                <a:lnTo>
                  <a:pt x="3946" y="333"/>
                </a:lnTo>
                <a:lnTo>
                  <a:pt x="3901" y="336"/>
                </a:lnTo>
                <a:lnTo>
                  <a:pt x="3847" y="334"/>
                </a:lnTo>
                <a:lnTo>
                  <a:pt x="3826" y="345"/>
                </a:lnTo>
                <a:lnTo>
                  <a:pt x="3793" y="362"/>
                </a:lnTo>
                <a:cubicBezTo>
                  <a:pt x="3762" y="380"/>
                  <a:pt x="3749" y="384"/>
                  <a:pt x="3736" y="388"/>
                </a:cubicBezTo>
                <a:cubicBezTo>
                  <a:pt x="3710" y="394"/>
                  <a:pt x="3698" y="397"/>
                  <a:pt x="3685" y="399"/>
                </a:cubicBezTo>
                <a:lnTo>
                  <a:pt x="3633" y="403"/>
                </a:lnTo>
                <a:cubicBezTo>
                  <a:pt x="3619" y="403"/>
                  <a:pt x="3606" y="406"/>
                  <a:pt x="3594" y="411"/>
                </a:cubicBezTo>
                <a:cubicBezTo>
                  <a:pt x="3586" y="414"/>
                  <a:pt x="3578" y="418"/>
                  <a:pt x="3571" y="423"/>
                </a:cubicBezTo>
                <a:lnTo>
                  <a:pt x="3548" y="443"/>
                </a:lnTo>
                <a:lnTo>
                  <a:pt x="3532" y="471"/>
                </a:lnTo>
                <a:lnTo>
                  <a:pt x="3506" y="503"/>
                </a:lnTo>
                <a:lnTo>
                  <a:pt x="3464" y="535"/>
                </a:lnTo>
                <a:lnTo>
                  <a:pt x="3410" y="549"/>
                </a:lnTo>
                <a:lnTo>
                  <a:pt x="3380" y="535"/>
                </a:lnTo>
                <a:lnTo>
                  <a:pt x="3353" y="513"/>
                </a:lnTo>
                <a:lnTo>
                  <a:pt x="3320" y="493"/>
                </a:lnTo>
                <a:lnTo>
                  <a:pt x="3298" y="461"/>
                </a:lnTo>
                <a:lnTo>
                  <a:pt x="3309" y="432"/>
                </a:lnTo>
                <a:cubicBezTo>
                  <a:pt x="3313" y="425"/>
                  <a:pt x="3313" y="417"/>
                  <a:pt x="3308" y="410"/>
                </a:cubicBezTo>
                <a:lnTo>
                  <a:pt x="3299" y="382"/>
                </a:lnTo>
                <a:lnTo>
                  <a:pt x="3332" y="352"/>
                </a:lnTo>
                <a:lnTo>
                  <a:pt x="3378" y="337"/>
                </a:lnTo>
                <a:lnTo>
                  <a:pt x="3404" y="306"/>
                </a:lnTo>
                <a:lnTo>
                  <a:pt x="3404" y="269"/>
                </a:lnTo>
                <a:lnTo>
                  <a:pt x="3371" y="243"/>
                </a:lnTo>
                <a:lnTo>
                  <a:pt x="3366" y="217"/>
                </a:lnTo>
                <a:lnTo>
                  <a:pt x="3340" y="168"/>
                </a:lnTo>
                <a:lnTo>
                  <a:pt x="3317" y="153"/>
                </a:lnTo>
                <a:cubicBezTo>
                  <a:pt x="3296" y="144"/>
                  <a:pt x="3292" y="143"/>
                  <a:pt x="3287" y="142"/>
                </a:cubicBezTo>
                <a:cubicBezTo>
                  <a:pt x="3279" y="141"/>
                  <a:pt x="3271" y="139"/>
                  <a:pt x="3262" y="137"/>
                </a:cubicBezTo>
                <a:lnTo>
                  <a:pt x="3240" y="133"/>
                </a:lnTo>
                <a:cubicBezTo>
                  <a:pt x="3229" y="132"/>
                  <a:pt x="3218" y="133"/>
                  <a:pt x="3208" y="135"/>
                </a:cubicBezTo>
                <a:cubicBezTo>
                  <a:pt x="3201" y="137"/>
                  <a:pt x="3193" y="139"/>
                  <a:pt x="3185" y="140"/>
                </a:cubicBezTo>
                <a:cubicBezTo>
                  <a:pt x="3178" y="141"/>
                  <a:pt x="3170" y="140"/>
                  <a:pt x="3162" y="140"/>
                </a:cubicBezTo>
                <a:cubicBezTo>
                  <a:pt x="3154" y="140"/>
                  <a:pt x="3145" y="141"/>
                  <a:pt x="3136" y="140"/>
                </a:cubicBezTo>
                <a:cubicBezTo>
                  <a:pt x="3129" y="140"/>
                  <a:pt x="3121" y="138"/>
                  <a:pt x="3114" y="136"/>
                </a:cubicBezTo>
                <a:lnTo>
                  <a:pt x="3104" y="112"/>
                </a:lnTo>
                <a:lnTo>
                  <a:pt x="3154" y="92"/>
                </a:lnTo>
                <a:cubicBezTo>
                  <a:pt x="3163" y="92"/>
                  <a:pt x="3173" y="92"/>
                  <a:pt x="3183" y="92"/>
                </a:cubicBezTo>
                <a:cubicBezTo>
                  <a:pt x="3198" y="91"/>
                  <a:pt x="3212" y="90"/>
                  <a:pt x="3227" y="89"/>
                </a:cubicBezTo>
                <a:lnTo>
                  <a:pt x="3274" y="80"/>
                </a:lnTo>
                <a:lnTo>
                  <a:pt x="3334" y="57"/>
                </a:lnTo>
                <a:lnTo>
                  <a:pt x="3374" y="44"/>
                </a:lnTo>
                <a:lnTo>
                  <a:pt x="3418" y="33"/>
                </a:lnTo>
                <a:lnTo>
                  <a:pt x="3448" y="29"/>
                </a:lnTo>
                <a:lnTo>
                  <a:pt x="3497" y="29"/>
                </a:lnTo>
                <a:lnTo>
                  <a:pt x="3524" y="32"/>
                </a:lnTo>
                <a:lnTo>
                  <a:pt x="3574" y="33"/>
                </a:lnTo>
                <a:lnTo>
                  <a:pt x="3610" y="39"/>
                </a:lnTo>
                <a:lnTo>
                  <a:pt x="3646" y="39"/>
                </a:lnTo>
                <a:lnTo>
                  <a:pt x="3691" y="33"/>
                </a:lnTo>
                <a:lnTo>
                  <a:pt x="3748" y="33"/>
                </a:lnTo>
                <a:lnTo>
                  <a:pt x="3845" y="21"/>
                </a:lnTo>
                <a:lnTo>
                  <a:pt x="3916" y="11"/>
                </a:lnTo>
                <a:lnTo>
                  <a:pt x="3949" y="8"/>
                </a:lnTo>
                <a:lnTo>
                  <a:pt x="3985" y="11"/>
                </a:lnTo>
                <a:lnTo>
                  <a:pt x="4015" y="17"/>
                </a:lnTo>
                <a:lnTo>
                  <a:pt x="4061" y="11"/>
                </a:lnTo>
                <a:lnTo>
                  <a:pt x="4112" y="4"/>
                </a:lnTo>
                <a:lnTo>
                  <a:pt x="4209" y="4"/>
                </a:lnTo>
                <a:close/>
                <a:moveTo>
                  <a:pt x="3354" y="0"/>
                </a:moveTo>
                <a:lnTo>
                  <a:pt x="3364" y="1"/>
                </a:lnTo>
                <a:lnTo>
                  <a:pt x="3331" y="21"/>
                </a:lnTo>
                <a:lnTo>
                  <a:pt x="3282" y="36"/>
                </a:lnTo>
                <a:lnTo>
                  <a:pt x="3236" y="47"/>
                </a:lnTo>
                <a:lnTo>
                  <a:pt x="3196" y="54"/>
                </a:lnTo>
                <a:lnTo>
                  <a:pt x="3155" y="63"/>
                </a:lnTo>
                <a:lnTo>
                  <a:pt x="3127" y="67"/>
                </a:lnTo>
                <a:lnTo>
                  <a:pt x="3083" y="73"/>
                </a:lnTo>
                <a:lnTo>
                  <a:pt x="3056" y="82"/>
                </a:lnTo>
                <a:lnTo>
                  <a:pt x="3023" y="97"/>
                </a:lnTo>
                <a:cubicBezTo>
                  <a:pt x="3015" y="102"/>
                  <a:pt x="3006" y="106"/>
                  <a:pt x="2997" y="110"/>
                </a:cubicBezTo>
                <a:cubicBezTo>
                  <a:pt x="2986" y="114"/>
                  <a:pt x="2974" y="117"/>
                  <a:pt x="2962" y="118"/>
                </a:cubicBezTo>
                <a:lnTo>
                  <a:pt x="2941" y="123"/>
                </a:lnTo>
                <a:cubicBezTo>
                  <a:pt x="2929" y="126"/>
                  <a:pt x="2916" y="129"/>
                  <a:pt x="2904" y="133"/>
                </a:cubicBezTo>
                <a:cubicBezTo>
                  <a:pt x="2895" y="136"/>
                  <a:pt x="2887" y="140"/>
                  <a:pt x="2878" y="143"/>
                </a:cubicBezTo>
                <a:lnTo>
                  <a:pt x="2833" y="140"/>
                </a:lnTo>
                <a:lnTo>
                  <a:pt x="2805" y="135"/>
                </a:lnTo>
                <a:lnTo>
                  <a:pt x="2779" y="139"/>
                </a:lnTo>
                <a:cubicBezTo>
                  <a:pt x="2766" y="142"/>
                  <a:pt x="2752" y="142"/>
                  <a:pt x="2738" y="140"/>
                </a:cubicBezTo>
                <a:lnTo>
                  <a:pt x="2693" y="126"/>
                </a:lnTo>
                <a:lnTo>
                  <a:pt x="2753" y="125"/>
                </a:lnTo>
                <a:lnTo>
                  <a:pt x="2775" y="122"/>
                </a:lnTo>
                <a:lnTo>
                  <a:pt x="2813" y="115"/>
                </a:lnTo>
                <a:lnTo>
                  <a:pt x="2788" y="102"/>
                </a:lnTo>
                <a:lnTo>
                  <a:pt x="2812" y="92"/>
                </a:lnTo>
                <a:lnTo>
                  <a:pt x="2840" y="96"/>
                </a:lnTo>
                <a:lnTo>
                  <a:pt x="2861" y="90"/>
                </a:lnTo>
                <a:lnTo>
                  <a:pt x="2837" y="62"/>
                </a:lnTo>
                <a:cubicBezTo>
                  <a:pt x="2865" y="57"/>
                  <a:pt x="2874" y="57"/>
                  <a:pt x="2884" y="58"/>
                </a:cubicBezTo>
                <a:cubicBezTo>
                  <a:pt x="2891" y="59"/>
                  <a:pt x="2899" y="61"/>
                  <a:pt x="2906" y="64"/>
                </a:cubicBezTo>
                <a:lnTo>
                  <a:pt x="2938" y="65"/>
                </a:lnTo>
                <a:cubicBezTo>
                  <a:pt x="2950" y="67"/>
                  <a:pt x="2962" y="67"/>
                  <a:pt x="2974" y="66"/>
                </a:cubicBezTo>
                <a:cubicBezTo>
                  <a:pt x="2985" y="65"/>
                  <a:pt x="2995" y="64"/>
                  <a:pt x="3005" y="62"/>
                </a:cubicBezTo>
                <a:lnTo>
                  <a:pt x="3040" y="57"/>
                </a:lnTo>
                <a:cubicBezTo>
                  <a:pt x="3016" y="38"/>
                  <a:pt x="3008" y="39"/>
                  <a:pt x="3001" y="40"/>
                </a:cubicBezTo>
                <a:cubicBezTo>
                  <a:pt x="2994" y="41"/>
                  <a:pt x="2987" y="42"/>
                  <a:pt x="2980" y="42"/>
                </a:cubicBezTo>
                <a:cubicBezTo>
                  <a:pt x="2950" y="42"/>
                  <a:pt x="2937" y="41"/>
                  <a:pt x="2924" y="39"/>
                </a:cubicBezTo>
                <a:cubicBezTo>
                  <a:pt x="2916" y="38"/>
                  <a:pt x="2908" y="37"/>
                  <a:pt x="2899" y="36"/>
                </a:cubicBezTo>
                <a:lnTo>
                  <a:pt x="2866" y="28"/>
                </a:lnTo>
                <a:lnTo>
                  <a:pt x="2904" y="23"/>
                </a:lnTo>
                <a:cubicBezTo>
                  <a:pt x="2916" y="24"/>
                  <a:pt x="2929" y="24"/>
                  <a:pt x="2941" y="25"/>
                </a:cubicBezTo>
                <a:cubicBezTo>
                  <a:pt x="2955" y="27"/>
                  <a:pt x="2970" y="29"/>
                  <a:pt x="2984" y="28"/>
                </a:cubicBezTo>
                <a:cubicBezTo>
                  <a:pt x="2999" y="28"/>
                  <a:pt x="3013" y="25"/>
                  <a:pt x="3026" y="21"/>
                </a:cubicBezTo>
                <a:lnTo>
                  <a:pt x="3056" y="17"/>
                </a:lnTo>
                <a:lnTo>
                  <a:pt x="3081" y="16"/>
                </a:lnTo>
                <a:lnTo>
                  <a:pt x="3138" y="16"/>
                </a:lnTo>
                <a:lnTo>
                  <a:pt x="3191" y="18"/>
                </a:lnTo>
                <a:cubicBezTo>
                  <a:pt x="3213" y="17"/>
                  <a:pt x="3235" y="15"/>
                  <a:pt x="3257" y="12"/>
                </a:cubicBezTo>
                <a:cubicBezTo>
                  <a:pt x="3267" y="11"/>
                  <a:pt x="3277" y="9"/>
                  <a:pt x="3286" y="8"/>
                </a:cubicBezTo>
                <a:lnTo>
                  <a:pt x="3333" y="0"/>
                </a:lnTo>
                <a:lnTo>
                  <a:pt x="3354" y="0"/>
                </a:lnTo>
                <a:close/>
              </a:path>
            </a:pathLst>
          </a:custGeom>
          <a:solidFill>
            <a:srgbClr val="F2F2F2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4" name="textbox 1324"/>
          <p:cNvSpPr/>
          <p:nvPr/>
        </p:nvSpPr>
        <p:spPr>
          <a:xfrm>
            <a:off x="699847" y="1218082"/>
            <a:ext cx="6044565" cy="1868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4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边缘阵营下行颓势难挡，</a:t>
            </a: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德系凭借豪华市场稳步上扬，法系回暖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9844" indent="635" algn="l" rtl="0" eaLnBrk="0">
              <a:lnSpc>
                <a:spcPct val="115000"/>
              </a:lnSpc>
              <a:spcBef>
                <a:spcPts val="272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虽然，面对市场不景气，中国品牌不断施压等多重影响，德系阵营依旧能够保持稳步上升，  2023年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市场份额较2020年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上涨了4.7个百分点，主要得益于一线豪华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BBA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及大众品牌的承托。日系虽在2022年之前均保持上升态势，但随着新能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源市场的快速发展，慢一拍的日系品牌显然有些跟不上，再加地缘政治等因素，致使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其陷入窘境。</a:t>
            </a:r>
            <a:endParaRPr lang="Microsoft YaHei" altLang="Microsoft YaHei" sz="900"/>
          </a:p>
          <a:p>
            <a:pPr marL="30480" algn="l" rtl="0" eaLnBrk="0">
              <a:lnSpc>
                <a:spcPts val="1126"/>
              </a:lnSpc>
              <a:spcBef>
                <a:spcPts val="766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法系品牌在中国市场相对边缘化，但近几年开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始回暖，线索份额也持续小幅上扬</a:t>
            </a:r>
            <a:r>
              <a:rPr sz="900" kern="0" spc="-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，2023年线索份额达到了2.2%，较</a:t>
            </a:r>
            <a:endParaRPr lang="Microsoft YaHei" altLang="Microsoft YaHei" sz="900"/>
          </a:p>
          <a:p>
            <a:pPr marL="30480" algn="l" rtl="0" eaLnBrk="0">
              <a:lnSpc>
                <a:spcPct val="113000"/>
              </a:lnSpc>
              <a:spcBef>
                <a:spcPts val="185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2020年翻了一倍还多。其中，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两个主力品牌雪铁龙和标致线索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量逐年提升显著，但这也与其车型采用低价策略，错位竞 争有着直接的关系。</a:t>
            </a:r>
            <a:endParaRPr lang="Microsoft YaHei" altLang="Microsoft YaHei" sz="900"/>
          </a:p>
          <a:p>
            <a:pPr algn="l" rtl="0" eaLnBrk="0">
              <a:lnSpc>
                <a:spcPct val="104000"/>
              </a:lnSpc>
            </a:pPr>
            <a:endParaRPr lang="Arial" altLang="Arial" sz="1200"/>
          </a:p>
          <a:p>
            <a:pPr algn="l" rtl="0" eaLnBrk="0">
              <a:lnSpc>
                <a:spcPct val="9862"/>
              </a:lnSpc>
            </a:pPr>
            <a:endParaRPr lang="Arial" altLang="Arial" sz="100"/>
          </a:p>
          <a:p>
            <a:pPr marL="33019" algn="l" rtl="0" eaLnBrk="0">
              <a:lnSpc>
                <a:spcPct val="92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海外主流品牌分国别线索份额年度走势</a:t>
            </a:r>
            <a:endParaRPr lang="Microsoft YaHei" altLang="Microsoft YaHei" sz="1300"/>
          </a:p>
        </p:txBody>
      </p:sp>
      <p:pic>
        <p:nvPicPr>
          <p:cNvPr id="1326" name="picture 13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012733" y="4399991"/>
            <a:ext cx="1505543" cy="950061"/>
          </a:xfrm>
          <a:prstGeom prst="rect">
            <a:avLst/>
          </a:prstGeom>
        </p:spPr>
      </p:pic>
      <p:sp>
        <p:nvSpPr>
          <p:cNvPr id="1328" name="textbox 1328"/>
          <p:cNvSpPr/>
          <p:nvPr/>
        </p:nvSpPr>
        <p:spPr>
          <a:xfrm>
            <a:off x="4468511" y="3384549"/>
            <a:ext cx="1621789" cy="605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26"/>
              </a:lnSpc>
            </a:pPr>
            <a:endParaRPr lang="Arial" altLang="Arial" sz="100"/>
          </a:p>
          <a:p>
            <a:pPr marL="121920" algn="l" rtl="0" eaLnBrk="0">
              <a:lnSpc>
                <a:spcPct val="88000"/>
              </a:lnSpc>
              <a:tabLst>
                <a:tab pos="195579"/>
              </a:tabLst>
            </a:pPr>
            <a:r>
              <a:rPr sz="1000" kern="0" spc="0">
                <a:solidFill>
                  <a:srgbClr val="A5C42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000" kern="0" spc="30">
                <a:solidFill>
                  <a:srgbClr val="A5C42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2023年1-10月</a:t>
            </a:r>
            <a:endParaRPr lang="Microsoft YaHei" altLang="Microsoft YaHei" sz="10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algn="r" rtl="0" eaLnBrk="0">
              <a:lnSpc>
                <a:spcPct val="94000"/>
              </a:lnSpc>
              <a:spcBef>
                <a:spcPts val="1"/>
              </a:spcBef>
            </a:pPr>
            <a:r>
              <a:rPr sz="1000" kern="0" spc="100">
                <a:ln w="4318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持续下滑</a:t>
            </a:r>
            <a:endParaRPr lang="Microsoft YaHei" altLang="Microsoft YaHei" sz="1000"/>
          </a:p>
        </p:txBody>
      </p:sp>
      <p:pic>
        <p:nvPicPr>
          <p:cNvPr id="1330" name="picture 13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81211" y="3420260"/>
            <a:ext cx="109808" cy="114662"/>
          </a:xfrm>
          <a:prstGeom prst="rect">
            <a:avLst/>
          </a:prstGeom>
        </p:spPr>
      </p:pic>
      <p:grpSp>
        <p:nvGrpSpPr>
          <p:cNvPr id="66" name="group 66"/>
          <p:cNvGrpSpPr/>
          <p:nvPr/>
        </p:nvGrpSpPr>
        <p:grpSpPr>
          <a:xfrm rot="21600000">
            <a:off x="952151" y="6974856"/>
            <a:ext cx="5637883" cy="129293"/>
            <a:chExt cx="5637883" cy="129293"/>
          </a:xfrm>
        </p:grpSpPr>
        <p:sp>
          <p:nvSpPr>
            <p:cNvPr id="1332" name="path"/>
            <p:cNvSpPr/>
            <p:nvPr/>
          </p:nvSpPr>
          <p:spPr>
            <a:xfrm>
              <a:off x="417103" y="6663"/>
              <a:ext cx="331513" cy="118252"/>
            </a:xfrm>
            <a:custGeom>
              <a:rect l="0" t="0" r="0" b="0"/>
              <a:pathLst>
                <a:path w="522" h="186">
                  <a:moveTo>
                    <a:pt x="155" y="146"/>
                  </a:moveTo>
                  <a:cubicBezTo>
                    <a:pt x="169" y="146"/>
                    <a:pt x="184" y="146"/>
                    <a:pt x="199" y="146"/>
                  </a:cubicBezTo>
                  <a:cubicBezTo>
                    <a:pt x="199" y="158"/>
                    <a:pt x="199" y="170"/>
                    <a:pt x="199" y="182"/>
                  </a:cubicBezTo>
                  <a:cubicBezTo>
                    <a:pt x="184" y="182"/>
                    <a:pt x="169" y="182"/>
                    <a:pt x="155" y="182"/>
                  </a:cubicBezTo>
                  <a:cubicBezTo>
                    <a:pt x="155" y="170"/>
                    <a:pt x="155" y="158"/>
                    <a:pt x="155" y="146"/>
                  </a:cubicBezTo>
                  <a:moveTo>
                    <a:pt x="478" y="102"/>
                  </a:moveTo>
                  <a:cubicBezTo>
                    <a:pt x="476" y="102"/>
                    <a:pt x="474" y="102"/>
                    <a:pt x="473" y="104"/>
                  </a:cubicBezTo>
                  <a:cubicBezTo>
                    <a:pt x="473" y="105"/>
                    <a:pt x="472" y="108"/>
                    <a:pt x="472" y="112"/>
                  </a:cubicBezTo>
                  <a:cubicBezTo>
                    <a:pt x="472" y="127"/>
                    <a:pt x="472" y="143"/>
                    <a:pt x="472" y="158"/>
                  </a:cubicBezTo>
                  <a:cubicBezTo>
                    <a:pt x="472" y="163"/>
                    <a:pt x="473" y="166"/>
                    <a:pt x="473" y="167"/>
                  </a:cubicBezTo>
                  <a:cubicBezTo>
                    <a:pt x="474" y="168"/>
                    <a:pt x="476" y="168"/>
                    <a:pt x="478" y="168"/>
                  </a:cubicBezTo>
                  <a:cubicBezTo>
                    <a:pt x="481" y="168"/>
                    <a:pt x="483" y="168"/>
                    <a:pt x="483" y="167"/>
                  </a:cubicBezTo>
                  <a:cubicBezTo>
                    <a:pt x="484" y="165"/>
                    <a:pt x="484" y="163"/>
                    <a:pt x="484" y="158"/>
                  </a:cubicBezTo>
                  <a:cubicBezTo>
                    <a:pt x="484" y="143"/>
                    <a:pt x="484" y="128"/>
                    <a:pt x="484" y="112"/>
                  </a:cubicBezTo>
                  <a:cubicBezTo>
                    <a:pt x="484" y="108"/>
                    <a:pt x="484" y="105"/>
                    <a:pt x="483" y="104"/>
                  </a:cubicBezTo>
                  <a:cubicBezTo>
                    <a:pt x="483" y="102"/>
                    <a:pt x="481" y="102"/>
                    <a:pt x="478" y="102"/>
                  </a:cubicBezTo>
                  <a:moveTo>
                    <a:pt x="477" y="86"/>
                  </a:moveTo>
                  <a:cubicBezTo>
                    <a:pt x="489" y="86"/>
                    <a:pt x="498" y="88"/>
                    <a:pt x="504" y="91"/>
                  </a:cubicBezTo>
                  <a:cubicBezTo>
                    <a:pt x="511" y="94"/>
                    <a:pt x="516" y="97"/>
                    <a:pt x="518" y="101"/>
                  </a:cubicBezTo>
                  <a:cubicBezTo>
                    <a:pt x="520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2" y="177"/>
                    <a:pt x="506" y="180"/>
                  </a:cubicBezTo>
                  <a:cubicBezTo>
                    <a:pt x="499" y="183"/>
                    <a:pt x="491" y="184"/>
                    <a:pt x="480" y="184"/>
                  </a:cubicBezTo>
                  <a:cubicBezTo>
                    <a:pt x="468" y="184"/>
                    <a:pt x="458" y="183"/>
                    <a:pt x="452" y="180"/>
                  </a:cubicBezTo>
                  <a:cubicBezTo>
                    <a:pt x="445" y="177"/>
                    <a:pt x="441" y="174"/>
                    <a:pt x="438" y="170"/>
                  </a:cubicBezTo>
                  <a:cubicBezTo>
                    <a:pt x="436" y="166"/>
                    <a:pt x="435" y="160"/>
                    <a:pt x="435" y="152"/>
                  </a:cubicBezTo>
                  <a:cubicBezTo>
                    <a:pt x="435" y="142"/>
                    <a:pt x="435" y="131"/>
                    <a:pt x="435" y="120"/>
                  </a:cubicBezTo>
                  <a:cubicBezTo>
                    <a:pt x="435" y="111"/>
                    <a:pt x="436" y="105"/>
                    <a:pt x="439" y="101"/>
                  </a:cubicBezTo>
                  <a:cubicBezTo>
                    <a:pt x="441" y="96"/>
                    <a:pt x="445" y="93"/>
                    <a:pt x="452" y="90"/>
                  </a:cubicBezTo>
                  <a:cubicBezTo>
                    <a:pt x="459" y="87"/>
                    <a:pt x="467" y="86"/>
                    <a:pt x="477" y="86"/>
                  </a:cubicBezTo>
                  <a:moveTo>
                    <a:pt x="369" y="15"/>
                  </a:moveTo>
                  <a:cubicBezTo>
                    <a:pt x="367" y="15"/>
                    <a:pt x="365" y="16"/>
                    <a:pt x="364" y="17"/>
                  </a:cubicBezTo>
                  <a:cubicBezTo>
                    <a:pt x="363" y="18"/>
                    <a:pt x="363" y="21"/>
                    <a:pt x="363" y="26"/>
                  </a:cubicBezTo>
                  <a:cubicBezTo>
                    <a:pt x="363" y="41"/>
                    <a:pt x="363" y="56"/>
                    <a:pt x="363" y="71"/>
                  </a:cubicBezTo>
                  <a:cubicBezTo>
                    <a:pt x="363" y="76"/>
                    <a:pt x="363" y="79"/>
                    <a:pt x="364" y="80"/>
                  </a:cubicBezTo>
                  <a:cubicBezTo>
                    <a:pt x="365" y="81"/>
                    <a:pt x="366" y="82"/>
                    <a:pt x="369" y="82"/>
                  </a:cubicBezTo>
                  <a:cubicBezTo>
                    <a:pt x="372" y="82"/>
                    <a:pt x="373" y="81"/>
                    <a:pt x="374" y="80"/>
                  </a:cubicBezTo>
                  <a:cubicBezTo>
                    <a:pt x="375" y="79"/>
                    <a:pt x="375" y="76"/>
                    <a:pt x="375" y="72"/>
                  </a:cubicBezTo>
                  <a:cubicBezTo>
                    <a:pt x="375" y="56"/>
                    <a:pt x="375" y="41"/>
                    <a:pt x="375" y="26"/>
                  </a:cubicBezTo>
                  <a:cubicBezTo>
                    <a:pt x="375" y="21"/>
                    <a:pt x="375" y="18"/>
                    <a:pt x="374" y="17"/>
                  </a:cubicBezTo>
                  <a:cubicBezTo>
                    <a:pt x="374" y="16"/>
                    <a:pt x="372" y="15"/>
                    <a:pt x="369" y="15"/>
                  </a:cubicBezTo>
                  <a:moveTo>
                    <a:pt x="206" y="3"/>
                  </a:moveTo>
                  <a:cubicBezTo>
                    <a:pt x="243" y="3"/>
                    <a:pt x="280" y="3"/>
                    <a:pt x="318" y="3"/>
                  </a:cubicBezTo>
                  <a:cubicBezTo>
                    <a:pt x="318" y="16"/>
                    <a:pt x="318" y="29"/>
                    <a:pt x="318" y="42"/>
                  </a:cubicBezTo>
                  <a:cubicBezTo>
                    <a:pt x="305" y="89"/>
                    <a:pt x="293" y="136"/>
                    <a:pt x="280" y="182"/>
                  </a:cubicBezTo>
                  <a:cubicBezTo>
                    <a:pt x="261" y="182"/>
                    <a:pt x="241" y="182"/>
                    <a:pt x="222" y="182"/>
                  </a:cubicBezTo>
                  <a:cubicBezTo>
                    <a:pt x="236" y="133"/>
                    <a:pt x="250" y="84"/>
                    <a:pt x="264" y="35"/>
                  </a:cubicBezTo>
                  <a:cubicBezTo>
                    <a:pt x="244" y="35"/>
                    <a:pt x="225" y="35"/>
                    <a:pt x="206" y="35"/>
                  </a:cubicBezTo>
                  <a:cubicBezTo>
                    <a:pt x="206" y="24"/>
                    <a:pt x="206" y="14"/>
                    <a:pt x="206" y="3"/>
                  </a:cubicBezTo>
                  <a:moveTo>
                    <a:pt x="3" y="3"/>
                  </a:moveTo>
                  <a:cubicBezTo>
                    <a:pt x="45" y="3"/>
                    <a:pt x="87" y="3"/>
                    <a:pt x="129" y="3"/>
                  </a:cubicBezTo>
                  <a:cubicBezTo>
                    <a:pt x="129" y="12"/>
                    <a:pt x="129" y="22"/>
                    <a:pt x="129" y="32"/>
                  </a:cubicBezTo>
                  <a:cubicBezTo>
                    <a:pt x="104" y="32"/>
                    <a:pt x="80" y="32"/>
                    <a:pt x="56" y="32"/>
                  </a:cubicBezTo>
                  <a:cubicBezTo>
                    <a:pt x="56" y="42"/>
                    <a:pt x="56" y="52"/>
                    <a:pt x="56" y="62"/>
                  </a:cubicBezTo>
                  <a:cubicBezTo>
                    <a:pt x="65" y="54"/>
                    <a:pt x="77" y="50"/>
                    <a:pt x="91" y="50"/>
                  </a:cubicBezTo>
                  <a:cubicBezTo>
                    <a:pt x="107" y="50"/>
                    <a:pt x="119" y="53"/>
                    <a:pt x="128" y="60"/>
                  </a:cubicBezTo>
                  <a:cubicBezTo>
                    <a:pt x="136" y="67"/>
                    <a:pt x="140" y="80"/>
                    <a:pt x="140" y="100"/>
                  </a:cubicBezTo>
                  <a:cubicBezTo>
                    <a:pt x="140" y="109"/>
                    <a:pt x="140" y="117"/>
                    <a:pt x="140" y="126"/>
                  </a:cubicBezTo>
                  <a:cubicBezTo>
                    <a:pt x="140" y="138"/>
                    <a:pt x="139" y="148"/>
                    <a:pt x="138" y="154"/>
                  </a:cubicBezTo>
                  <a:cubicBezTo>
                    <a:pt x="136" y="159"/>
                    <a:pt x="133" y="165"/>
                    <a:pt x="127" y="170"/>
                  </a:cubicBezTo>
                  <a:cubicBezTo>
                    <a:pt x="122" y="175"/>
                    <a:pt x="115" y="179"/>
                    <a:pt x="105" y="182"/>
                  </a:cubicBezTo>
                  <a:cubicBezTo>
                    <a:pt x="96" y="184"/>
                    <a:pt x="85" y="186"/>
                    <a:pt x="71" y="186"/>
                  </a:cubicBezTo>
                  <a:cubicBezTo>
                    <a:pt x="56" y="186"/>
                    <a:pt x="43" y="184"/>
                    <a:pt x="31" y="180"/>
                  </a:cubicBezTo>
                  <a:cubicBezTo>
                    <a:pt x="20" y="176"/>
                    <a:pt x="12" y="170"/>
                    <a:pt x="7" y="162"/>
                  </a:cubicBezTo>
                  <a:cubicBezTo>
                    <a:pt x="2" y="154"/>
                    <a:pt x="0" y="141"/>
                    <a:pt x="0" y="125"/>
                  </a:cubicBezTo>
                  <a:cubicBezTo>
                    <a:pt x="0" y="121"/>
                    <a:pt x="0" y="118"/>
                    <a:pt x="0" y="115"/>
                  </a:cubicBezTo>
                  <a:cubicBezTo>
                    <a:pt x="19" y="115"/>
                    <a:pt x="39" y="115"/>
                    <a:pt x="58" y="115"/>
                  </a:cubicBezTo>
                  <a:cubicBezTo>
                    <a:pt x="58" y="119"/>
                    <a:pt x="58" y="122"/>
                    <a:pt x="58" y="126"/>
                  </a:cubicBezTo>
                  <a:cubicBezTo>
                    <a:pt x="58" y="138"/>
                    <a:pt x="59" y="146"/>
                    <a:pt x="60" y="151"/>
                  </a:cubicBezTo>
                  <a:cubicBezTo>
                    <a:pt x="61" y="156"/>
                    <a:pt x="65" y="158"/>
                    <a:pt x="71" y="158"/>
                  </a:cubicBezTo>
                  <a:cubicBezTo>
                    <a:pt x="74" y="158"/>
                    <a:pt x="76" y="157"/>
                    <a:pt x="78" y="156"/>
                  </a:cubicBezTo>
                  <a:cubicBezTo>
                    <a:pt x="80" y="155"/>
                    <a:pt x="81" y="153"/>
                    <a:pt x="81" y="151"/>
                  </a:cubicBezTo>
                  <a:cubicBezTo>
                    <a:pt x="81" y="150"/>
                    <a:pt x="81" y="143"/>
                    <a:pt x="81" y="130"/>
                  </a:cubicBezTo>
                  <a:cubicBezTo>
                    <a:pt x="81" y="118"/>
                    <a:pt x="81" y="107"/>
                    <a:pt x="81" y="95"/>
                  </a:cubicBezTo>
                  <a:cubicBezTo>
                    <a:pt x="81" y="88"/>
                    <a:pt x="80" y="83"/>
                    <a:pt x="79" y="81"/>
                  </a:cubicBezTo>
                  <a:cubicBezTo>
                    <a:pt x="77" y="79"/>
                    <a:pt x="74" y="77"/>
                    <a:pt x="69" y="77"/>
                  </a:cubicBezTo>
                  <a:cubicBezTo>
                    <a:pt x="67" y="77"/>
                    <a:pt x="64" y="78"/>
                    <a:pt x="63" y="79"/>
                  </a:cubicBezTo>
                  <a:cubicBezTo>
                    <a:pt x="61" y="81"/>
                    <a:pt x="60" y="82"/>
                    <a:pt x="59" y="83"/>
                  </a:cubicBezTo>
                  <a:cubicBezTo>
                    <a:pt x="58" y="85"/>
                    <a:pt x="58" y="88"/>
                    <a:pt x="58" y="93"/>
                  </a:cubicBezTo>
                  <a:cubicBezTo>
                    <a:pt x="39" y="93"/>
                    <a:pt x="19" y="93"/>
                    <a:pt x="0" y="93"/>
                  </a:cubicBezTo>
                  <a:cubicBezTo>
                    <a:pt x="1" y="63"/>
                    <a:pt x="2" y="33"/>
                    <a:pt x="3" y="3"/>
                  </a:cubicBezTo>
                  <a:moveTo>
                    <a:pt x="459" y="0"/>
                  </a:moveTo>
                  <a:cubicBezTo>
                    <a:pt x="466" y="0"/>
                    <a:pt x="474" y="0"/>
                    <a:pt x="481" y="0"/>
                  </a:cubicBezTo>
                  <a:cubicBezTo>
                    <a:pt x="450" y="62"/>
                    <a:pt x="420" y="124"/>
                    <a:pt x="389" y="186"/>
                  </a:cubicBezTo>
                  <a:cubicBezTo>
                    <a:pt x="381" y="186"/>
                    <a:pt x="374" y="186"/>
                    <a:pt x="367" y="186"/>
                  </a:cubicBezTo>
                  <a:cubicBezTo>
                    <a:pt x="397" y="124"/>
                    <a:pt x="428" y="62"/>
                    <a:pt x="459" y="0"/>
                  </a:cubicBezTo>
                  <a:moveTo>
                    <a:pt x="368" y="0"/>
                  </a:moveTo>
                  <a:cubicBezTo>
                    <a:pt x="379" y="0"/>
                    <a:pt x="388" y="1"/>
                    <a:pt x="395" y="4"/>
                  </a:cubicBezTo>
                  <a:cubicBezTo>
                    <a:pt x="402" y="7"/>
                    <a:pt x="407" y="10"/>
                    <a:pt x="409" y="14"/>
                  </a:cubicBezTo>
                  <a:cubicBezTo>
                    <a:pt x="411" y="19"/>
                    <a:pt x="412" y="25"/>
                    <a:pt x="412" y="34"/>
                  </a:cubicBezTo>
                  <a:cubicBezTo>
                    <a:pt x="412" y="44"/>
                    <a:pt x="412" y="54"/>
                    <a:pt x="412" y="64"/>
                  </a:cubicBezTo>
                  <a:cubicBezTo>
                    <a:pt x="412" y="72"/>
                    <a:pt x="411" y="78"/>
                    <a:pt x="409" y="82"/>
                  </a:cubicBezTo>
                  <a:cubicBezTo>
                    <a:pt x="408" y="86"/>
                    <a:pt x="403" y="90"/>
                    <a:pt x="397" y="93"/>
                  </a:cubicBezTo>
                  <a:cubicBezTo>
                    <a:pt x="390" y="96"/>
                    <a:pt x="382" y="97"/>
                    <a:pt x="371" y="97"/>
                  </a:cubicBezTo>
                  <a:cubicBezTo>
                    <a:pt x="358" y="97"/>
                    <a:pt x="349" y="96"/>
                    <a:pt x="342" y="93"/>
                  </a:cubicBezTo>
                  <a:cubicBezTo>
                    <a:pt x="336" y="90"/>
                    <a:pt x="332" y="87"/>
                    <a:pt x="329" y="83"/>
                  </a:cubicBezTo>
                  <a:cubicBezTo>
                    <a:pt x="327" y="79"/>
                    <a:pt x="326" y="73"/>
                    <a:pt x="326" y="66"/>
                  </a:cubicBezTo>
                  <a:cubicBezTo>
                    <a:pt x="326" y="55"/>
                    <a:pt x="326" y="44"/>
                    <a:pt x="326" y="34"/>
                  </a:cubicBezTo>
                  <a:cubicBezTo>
                    <a:pt x="326" y="25"/>
                    <a:pt x="327" y="18"/>
                    <a:pt x="329" y="14"/>
                  </a:cubicBezTo>
                  <a:cubicBezTo>
                    <a:pt x="332" y="10"/>
                    <a:pt x="336" y="6"/>
                    <a:pt x="343" y="3"/>
                  </a:cubicBezTo>
                  <a:cubicBezTo>
                    <a:pt x="350" y="1"/>
                    <a:pt x="358" y="0"/>
                    <a:pt x="368" y="0"/>
                  </a:cubicBezTo>
                </a:path>
              </a:pathLst>
            </a:custGeom>
            <a:solidFill>
              <a:srgbClr val="1387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4" name="path"/>
            <p:cNvSpPr/>
            <p:nvPr/>
          </p:nvSpPr>
          <p:spPr>
            <a:xfrm>
              <a:off x="844017" y="3332"/>
              <a:ext cx="331514" cy="118252"/>
            </a:xfrm>
            <a:custGeom>
              <a:rect l="0" t="0" r="0" b="0"/>
              <a:pathLst>
                <a:path w="522" h="186">
                  <a:moveTo>
                    <a:pt x="154" y="146"/>
                  </a:moveTo>
                  <a:cubicBezTo>
                    <a:pt x="169" y="146"/>
                    <a:pt x="184" y="146"/>
                    <a:pt x="199" y="146"/>
                  </a:cubicBezTo>
                  <a:cubicBezTo>
                    <a:pt x="199" y="158"/>
                    <a:pt x="199" y="170"/>
                    <a:pt x="199" y="182"/>
                  </a:cubicBezTo>
                  <a:cubicBezTo>
                    <a:pt x="184" y="182"/>
                    <a:pt x="169" y="182"/>
                    <a:pt x="154" y="182"/>
                  </a:cubicBezTo>
                  <a:cubicBezTo>
                    <a:pt x="154" y="170"/>
                    <a:pt x="154" y="158"/>
                    <a:pt x="154" y="146"/>
                  </a:cubicBezTo>
                  <a:moveTo>
                    <a:pt x="478" y="102"/>
                  </a:moveTo>
                  <a:cubicBezTo>
                    <a:pt x="476" y="102"/>
                    <a:pt x="474" y="102"/>
                    <a:pt x="473" y="104"/>
                  </a:cubicBezTo>
                  <a:cubicBezTo>
                    <a:pt x="472" y="105"/>
                    <a:pt x="472" y="108"/>
                    <a:pt x="472" y="112"/>
                  </a:cubicBezTo>
                  <a:cubicBezTo>
                    <a:pt x="472" y="127"/>
                    <a:pt x="472" y="142"/>
                    <a:pt x="472" y="158"/>
                  </a:cubicBezTo>
                  <a:cubicBezTo>
                    <a:pt x="472" y="163"/>
                    <a:pt x="472" y="166"/>
                    <a:pt x="473" y="167"/>
                  </a:cubicBezTo>
                  <a:cubicBezTo>
                    <a:pt x="474" y="168"/>
                    <a:pt x="476" y="168"/>
                    <a:pt x="478" y="168"/>
                  </a:cubicBezTo>
                  <a:cubicBezTo>
                    <a:pt x="481" y="168"/>
                    <a:pt x="483" y="168"/>
                    <a:pt x="483" y="167"/>
                  </a:cubicBezTo>
                  <a:cubicBezTo>
                    <a:pt x="484" y="165"/>
                    <a:pt x="484" y="163"/>
                    <a:pt x="484" y="158"/>
                  </a:cubicBezTo>
                  <a:cubicBezTo>
                    <a:pt x="484" y="143"/>
                    <a:pt x="484" y="128"/>
                    <a:pt x="484" y="112"/>
                  </a:cubicBezTo>
                  <a:cubicBezTo>
                    <a:pt x="484" y="108"/>
                    <a:pt x="484" y="105"/>
                    <a:pt x="483" y="104"/>
                  </a:cubicBezTo>
                  <a:cubicBezTo>
                    <a:pt x="483" y="102"/>
                    <a:pt x="481" y="102"/>
                    <a:pt x="478" y="102"/>
                  </a:cubicBezTo>
                  <a:moveTo>
                    <a:pt x="477" y="86"/>
                  </a:moveTo>
                  <a:cubicBezTo>
                    <a:pt x="489" y="86"/>
                    <a:pt x="498" y="88"/>
                    <a:pt x="504" y="91"/>
                  </a:cubicBezTo>
                  <a:cubicBezTo>
                    <a:pt x="511" y="94"/>
                    <a:pt x="516" y="97"/>
                    <a:pt x="518" y="101"/>
                  </a:cubicBezTo>
                  <a:cubicBezTo>
                    <a:pt x="520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2" y="177"/>
                    <a:pt x="506" y="180"/>
                  </a:cubicBezTo>
                  <a:cubicBezTo>
                    <a:pt x="499" y="183"/>
                    <a:pt x="491" y="184"/>
                    <a:pt x="480" y="184"/>
                  </a:cubicBezTo>
                  <a:cubicBezTo>
                    <a:pt x="468" y="184"/>
                    <a:pt x="458" y="183"/>
                    <a:pt x="452" y="180"/>
                  </a:cubicBezTo>
                  <a:cubicBezTo>
                    <a:pt x="445" y="177"/>
                    <a:pt x="441" y="173"/>
                    <a:pt x="438" y="169"/>
                  </a:cubicBezTo>
                  <a:cubicBezTo>
                    <a:pt x="436" y="165"/>
                    <a:pt x="435" y="160"/>
                    <a:pt x="435" y="152"/>
                  </a:cubicBezTo>
                  <a:cubicBezTo>
                    <a:pt x="435" y="142"/>
                    <a:pt x="435" y="131"/>
                    <a:pt x="435" y="120"/>
                  </a:cubicBezTo>
                  <a:cubicBezTo>
                    <a:pt x="435" y="111"/>
                    <a:pt x="436" y="105"/>
                    <a:pt x="438" y="101"/>
                  </a:cubicBezTo>
                  <a:cubicBezTo>
                    <a:pt x="441" y="96"/>
                    <a:pt x="445" y="93"/>
                    <a:pt x="452" y="90"/>
                  </a:cubicBezTo>
                  <a:cubicBezTo>
                    <a:pt x="459" y="87"/>
                    <a:pt x="467" y="86"/>
                    <a:pt x="477" y="86"/>
                  </a:cubicBezTo>
                  <a:moveTo>
                    <a:pt x="369" y="15"/>
                  </a:moveTo>
                  <a:cubicBezTo>
                    <a:pt x="366" y="15"/>
                    <a:pt x="365" y="16"/>
                    <a:pt x="364" y="17"/>
                  </a:cubicBezTo>
                  <a:cubicBezTo>
                    <a:pt x="363" y="18"/>
                    <a:pt x="363" y="21"/>
                    <a:pt x="363" y="26"/>
                  </a:cubicBezTo>
                  <a:cubicBezTo>
                    <a:pt x="363" y="41"/>
                    <a:pt x="363" y="56"/>
                    <a:pt x="363" y="71"/>
                  </a:cubicBezTo>
                  <a:cubicBezTo>
                    <a:pt x="363" y="76"/>
                    <a:pt x="363" y="79"/>
                    <a:pt x="364" y="80"/>
                  </a:cubicBezTo>
                  <a:cubicBezTo>
                    <a:pt x="364" y="81"/>
                    <a:pt x="366" y="82"/>
                    <a:pt x="369" y="82"/>
                  </a:cubicBezTo>
                  <a:cubicBezTo>
                    <a:pt x="372" y="82"/>
                    <a:pt x="373" y="81"/>
                    <a:pt x="374" y="80"/>
                  </a:cubicBezTo>
                  <a:cubicBezTo>
                    <a:pt x="375" y="79"/>
                    <a:pt x="375" y="76"/>
                    <a:pt x="375" y="72"/>
                  </a:cubicBezTo>
                  <a:cubicBezTo>
                    <a:pt x="375" y="56"/>
                    <a:pt x="375" y="41"/>
                    <a:pt x="375" y="26"/>
                  </a:cubicBezTo>
                  <a:cubicBezTo>
                    <a:pt x="375" y="21"/>
                    <a:pt x="375" y="18"/>
                    <a:pt x="374" y="17"/>
                  </a:cubicBezTo>
                  <a:cubicBezTo>
                    <a:pt x="374" y="16"/>
                    <a:pt x="372" y="15"/>
                    <a:pt x="369" y="15"/>
                  </a:cubicBezTo>
                  <a:moveTo>
                    <a:pt x="205" y="3"/>
                  </a:moveTo>
                  <a:cubicBezTo>
                    <a:pt x="243" y="3"/>
                    <a:pt x="280" y="3"/>
                    <a:pt x="317" y="3"/>
                  </a:cubicBezTo>
                  <a:cubicBezTo>
                    <a:pt x="317" y="16"/>
                    <a:pt x="317" y="29"/>
                    <a:pt x="317" y="42"/>
                  </a:cubicBezTo>
                  <a:cubicBezTo>
                    <a:pt x="305" y="89"/>
                    <a:pt x="292" y="135"/>
                    <a:pt x="280" y="182"/>
                  </a:cubicBezTo>
                  <a:cubicBezTo>
                    <a:pt x="260" y="182"/>
                    <a:pt x="241" y="182"/>
                    <a:pt x="222" y="182"/>
                  </a:cubicBezTo>
                  <a:cubicBezTo>
                    <a:pt x="235" y="133"/>
                    <a:pt x="249" y="84"/>
                    <a:pt x="263" y="35"/>
                  </a:cubicBezTo>
                  <a:cubicBezTo>
                    <a:pt x="244" y="35"/>
                    <a:pt x="225" y="35"/>
                    <a:pt x="205" y="35"/>
                  </a:cubicBezTo>
                  <a:cubicBezTo>
                    <a:pt x="205" y="25"/>
                    <a:pt x="205" y="14"/>
                    <a:pt x="205" y="3"/>
                  </a:cubicBezTo>
                  <a:moveTo>
                    <a:pt x="459" y="0"/>
                  </a:moveTo>
                  <a:cubicBezTo>
                    <a:pt x="466" y="0"/>
                    <a:pt x="473" y="0"/>
                    <a:pt x="481" y="0"/>
                  </a:cubicBezTo>
                  <a:cubicBezTo>
                    <a:pt x="450" y="62"/>
                    <a:pt x="419" y="124"/>
                    <a:pt x="389" y="186"/>
                  </a:cubicBezTo>
                  <a:cubicBezTo>
                    <a:pt x="381" y="186"/>
                    <a:pt x="374" y="186"/>
                    <a:pt x="366" y="186"/>
                  </a:cubicBezTo>
                  <a:cubicBezTo>
                    <a:pt x="397" y="124"/>
                    <a:pt x="428" y="62"/>
                    <a:pt x="459" y="0"/>
                  </a:cubicBezTo>
                  <a:moveTo>
                    <a:pt x="368" y="0"/>
                  </a:moveTo>
                  <a:cubicBezTo>
                    <a:pt x="379" y="0"/>
                    <a:pt x="388" y="1"/>
                    <a:pt x="395" y="4"/>
                  </a:cubicBezTo>
                  <a:cubicBezTo>
                    <a:pt x="402" y="7"/>
                    <a:pt x="407" y="10"/>
                    <a:pt x="409" y="15"/>
                  </a:cubicBezTo>
                  <a:cubicBezTo>
                    <a:pt x="411" y="19"/>
                    <a:pt x="412" y="25"/>
                    <a:pt x="412" y="34"/>
                  </a:cubicBezTo>
                  <a:cubicBezTo>
                    <a:pt x="412" y="44"/>
                    <a:pt x="412" y="54"/>
                    <a:pt x="412" y="64"/>
                  </a:cubicBezTo>
                  <a:cubicBezTo>
                    <a:pt x="412" y="72"/>
                    <a:pt x="411" y="78"/>
                    <a:pt x="409" y="82"/>
                  </a:cubicBezTo>
                  <a:cubicBezTo>
                    <a:pt x="407" y="86"/>
                    <a:pt x="403" y="90"/>
                    <a:pt x="397" y="93"/>
                  </a:cubicBezTo>
                  <a:cubicBezTo>
                    <a:pt x="390" y="96"/>
                    <a:pt x="381" y="97"/>
                    <a:pt x="371" y="97"/>
                  </a:cubicBezTo>
                  <a:cubicBezTo>
                    <a:pt x="358" y="97"/>
                    <a:pt x="349" y="96"/>
                    <a:pt x="342" y="93"/>
                  </a:cubicBezTo>
                  <a:cubicBezTo>
                    <a:pt x="336" y="90"/>
                    <a:pt x="331" y="87"/>
                    <a:pt x="329" y="83"/>
                  </a:cubicBezTo>
                  <a:cubicBezTo>
                    <a:pt x="327" y="79"/>
                    <a:pt x="326" y="73"/>
                    <a:pt x="326" y="66"/>
                  </a:cubicBezTo>
                  <a:cubicBezTo>
                    <a:pt x="326" y="55"/>
                    <a:pt x="326" y="44"/>
                    <a:pt x="326" y="34"/>
                  </a:cubicBezTo>
                  <a:cubicBezTo>
                    <a:pt x="326" y="25"/>
                    <a:pt x="327" y="18"/>
                    <a:pt x="329" y="14"/>
                  </a:cubicBezTo>
                  <a:cubicBezTo>
                    <a:pt x="332" y="10"/>
                    <a:pt x="336" y="6"/>
                    <a:pt x="343" y="4"/>
                  </a:cubicBezTo>
                  <a:cubicBezTo>
                    <a:pt x="350" y="1"/>
                    <a:pt x="358" y="0"/>
                    <a:pt x="368" y="0"/>
                  </a:cubicBezTo>
                  <a:moveTo>
                    <a:pt x="64" y="0"/>
                  </a:moveTo>
                  <a:cubicBezTo>
                    <a:pt x="92" y="0"/>
                    <a:pt x="111" y="4"/>
                    <a:pt x="121" y="12"/>
                  </a:cubicBezTo>
                  <a:cubicBezTo>
                    <a:pt x="131" y="20"/>
                    <a:pt x="136" y="32"/>
                    <a:pt x="136" y="47"/>
                  </a:cubicBezTo>
                  <a:cubicBezTo>
                    <a:pt x="136" y="57"/>
                    <a:pt x="134" y="64"/>
                    <a:pt x="131" y="68"/>
                  </a:cubicBezTo>
                  <a:cubicBezTo>
                    <a:pt x="127" y="73"/>
                    <a:pt x="121" y="77"/>
                    <a:pt x="112" y="81"/>
                  </a:cubicBezTo>
                  <a:cubicBezTo>
                    <a:pt x="121" y="83"/>
                    <a:pt x="127" y="87"/>
                    <a:pt x="132" y="92"/>
                  </a:cubicBezTo>
                  <a:cubicBezTo>
                    <a:pt x="136" y="97"/>
                    <a:pt x="138" y="109"/>
                    <a:pt x="138" y="128"/>
                  </a:cubicBezTo>
                  <a:cubicBezTo>
                    <a:pt x="138" y="143"/>
                    <a:pt x="136" y="154"/>
                    <a:pt x="132" y="162"/>
                  </a:cubicBezTo>
                  <a:cubicBezTo>
                    <a:pt x="127" y="170"/>
                    <a:pt x="120" y="175"/>
                    <a:pt x="110" y="180"/>
                  </a:cubicBezTo>
                  <a:cubicBezTo>
                    <a:pt x="99" y="184"/>
                    <a:pt x="86" y="186"/>
                    <a:pt x="69" y="186"/>
                  </a:cubicBezTo>
                  <a:cubicBezTo>
                    <a:pt x="51" y="186"/>
                    <a:pt x="36" y="183"/>
                    <a:pt x="25" y="179"/>
                  </a:cubicBezTo>
                  <a:cubicBezTo>
                    <a:pt x="15" y="174"/>
                    <a:pt x="8" y="168"/>
                    <a:pt x="5" y="161"/>
                  </a:cubicBezTo>
                  <a:cubicBezTo>
                    <a:pt x="1" y="154"/>
                    <a:pt x="0" y="142"/>
                    <a:pt x="0" y="125"/>
                  </a:cubicBezTo>
                  <a:cubicBezTo>
                    <a:pt x="0" y="120"/>
                    <a:pt x="0" y="116"/>
                    <a:pt x="0" y="111"/>
                  </a:cubicBezTo>
                  <a:cubicBezTo>
                    <a:pt x="19" y="111"/>
                    <a:pt x="39" y="111"/>
                    <a:pt x="58" y="111"/>
                  </a:cubicBezTo>
                  <a:cubicBezTo>
                    <a:pt x="58" y="121"/>
                    <a:pt x="58" y="130"/>
                    <a:pt x="58" y="140"/>
                  </a:cubicBezTo>
                  <a:cubicBezTo>
                    <a:pt x="58" y="148"/>
                    <a:pt x="59" y="153"/>
                    <a:pt x="60" y="155"/>
                  </a:cubicBezTo>
                  <a:cubicBezTo>
                    <a:pt x="61" y="157"/>
                    <a:pt x="64" y="158"/>
                    <a:pt x="68" y="158"/>
                  </a:cubicBezTo>
                  <a:cubicBezTo>
                    <a:pt x="73" y="158"/>
                    <a:pt x="76" y="157"/>
                    <a:pt x="77" y="154"/>
                  </a:cubicBezTo>
                  <a:cubicBezTo>
                    <a:pt x="79" y="151"/>
                    <a:pt x="79" y="144"/>
                    <a:pt x="79" y="133"/>
                  </a:cubicBezTo>
                  <a:cubicBezTo>
                    <a:pt x="79" y="129"/>
                    <a:pt x="79" y="125"/>
                    <a:pt x="79" y="121"/>
                  </a:cubicBezTo>
                  <a:cubicBezTo>
                    <a:pt x="79" y="114"/>
                    <a:pt x="78" y="109"/>
                    <a:pt x="76" y="106"/>
                  </a:cubicBezTo>
                  <a:cubicBezTo>
                    <a:pt x="74" y="103"/>
                    <a:pt x="71" y="101"/>
                    <a:pt x="67" y="100"/>
                  </a:cubicBezTo>
                  <a:cubicBezTo>
                    <a:pt x="63" y="99"/>
                    <a:pt x="56" y="98"/>
                    <a:pt x="44" y="98"/>
                  </a:cubicBezTo>
                  <a:cubicBezTo>
                    <a:pt x="44" y="89"/>
                    <a:pt x="44" y="81"/>
                    <a:pt x="44" y="72"/>
                  </a:cubicBezTo>
                  <a:cubicBezTo>
                    <a:pt x="58" y="72"/>
                    <a:pt x="67" y="71"/>
                    <a:pt x="70" y="71"/>
                  </a:cubicBezTo>
                  <a:cubicBezTo>
                    <a:pt x="73" y="70"/>
                    <a:pt x="76" y="68"/>
                    <a:pt x="77" y="65"/>
                  </a:cubicBezTo>
                  <a:cubicBezTo>
                    <a:pt x="79" y="63"/>
                    <a:pt x="79" y="58"/>
                    <a:pt x="79" y="53"/>
                  </a:cubicBezTo>
                  <a:cubicBezTo>
                    <a:pt x="79" y="49"/>
                    <a:pt x="79" y="46"/>
                    <a:pt x="79" y="43"/>
                  </a:cubicBezTo>
                  <a:cubicBezTo>
                    <a:pt x="79" y="36"/>
                    <a:pt x="78" y="32"/>
                    <a:pt x="77" y="30"/>
                  </a:cubicBezTo>
                  <a:cubicBezTo>
                    <a:pt x="75" y="28"/>
                    <a:pt x="72" y="27"/>
                    <a:pt x="69" y="27"/>
                  </a:cubicBezTo>
                  <a:cubicBezTo>
                    <a:pt x="65" y="27"/>
                    <a:pt x="62" y="28"/>
                    <a:pt x="60" y="30"/>
                  </a:cubicBezTo>
                  <a:cubicBezTo>
                    <a:pt x="59" y="32"/>
                    <a:pt x="58" y="37"/>
                    <a:pt x="58" y="44"/>
                  </a:cubicBezTo>
                  <a:cubicBezTo>
                    <a:pt x="58" y="49"/>
                    <a:pt x="58" y="54"/>
                    <a:pt x="58" y="58"/>
                  </a:cubicBezTo>
                  <a:cubicBezTo>
                    <a:pt x="39" y="58"/>
                    <a:pt x="19" y="58"/>
                    <a:pt x="0" y="58"/>
                  </a:cubicBezTo>
                  <a:cubicBezTo>
                    <a:pt x="0" y="53"/>
                    <a:pt x="0" y="48"/>
                    <a:pt x="0" y="43"/>
                  </a:cubicBezTo>
                  <a:cubicBezTo>
                    <a:pt x="0" y="26"/>
                    <a:pt x="5" y="15"/>
                    <a:pt x="15" y="9"/>
                  </a:cubicBezTo>
                  <a:cubicBezTo>
                    <a:pt x="25" y="3"/>
                    <a:pt x="42" y="0"/>
                    <a:pt x="64" y="0"/>
                  </a:cubicBezTo>
                </a:path>
              </a:pathLst>
            </a:custGeom>
            <a:solidFill>
              <a:srgbClr val="008C3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6" name="path"/>
            <p:cNvSpPr/>
            <p:nvPr/>
          </p:nvSpPr>
          <p:spPr>
            <a:xfrm>
              <a:off x="1257076" y="3332"/>
              <a:ext cx="331513" cy="118252"/>
            </a:xfrm>
            <a:custGeom>
              <a:rect l="0" t="0" r="0" b="0"/>
              <a:pathLst>
                <a:path w="522" h="186">
                  <a:moveTo>
                    <a:pt x="154" y="146"/>
                  </a:moveTo>
                  <a:cubicBezTo>
                    <a:pt x="169" y="146"/>
                    <a:pt x="184" y="146"/>
                    <a:pt x="199" y="146"/>
                  </a:cubicBezTo>
                  <a:cubicBezTo>
                    <a:pt x="199" y="158"/>
                    <a:pt x="199" y="170"/>
                    <a:pt x="199" y="182"/>
                  </a:cubicBezTo>
                  <a:cubicBezTo>
                    <a:pt x="184" y="182"/>
                    <a:pt x="169" y="182"/>
                    <a:pt x="154" y="182"/>
                  </a:cubicBezTo>
                  <a:cubicBezTo>
                    <a:pt x="154" y="170"/>
                    <a:pt x="154" y="158"/>
                    <a:pt x="154" y="146"/>
                  </a:cubicBezTo>
                  <a:moveTo>
                    <a:pt x="478" y="102"/>
                  </a:moveTo>
                  <a:cubicBezTo>
                    <a:pt x="475" y="102"/>
                    <a:pt x="473" y="102"/>
                    <a:pt x="473" y="104"/>
                  </a:cubicBezTo>
                  <a:cubicBezTo>
                    <a:pt x="472" y="105"/>
                    <a:pt x="472" y="108"/>
                    <a:pt x="472" y="112"/>
                  </a:cubicBezTo>
                  <a:cubicBezTo>
                    <a:pt x="472" y="127"/>
                    <a:pt x="472" y="143"/>
                    <a:pt x="472" y="158"/>
                  </a:cubicBezTo>
                  <a:cubicBezTo>
                    <a:pt x="472" y="163"/>
                    <a:pt x="472" y="166"/>
                    <a:pt x="473" y="167"/>
                  </a:cubicBezTo>
                  <a:cubicBezTo>
                    <a:pt x="473" y="168"/>
                    <a:pt x="475" y="168"/>
                    <a:pt x="478" y="168"/>
                  </a:cubicBezTo>
                  <a:cubicBezTo>
                    <a:pt x="481" y="168"/>
                    <a:pt x="482" y="168"/>
                    <a:pt x="483" y="167"/>
                  </a:cubicBezTo>
                  <a:cubicBezTo>
                    <a:pt x="484" y="165"/>
                    <a:pt x="484" y="163"/>
                    <a:pt x="484" y="158"/>
                  </a:cubicBezTo>
                  <a:cubicBezTo>
                    <a:pt x="484" y="143"/>
                    <a:pt x="484" y="128"/>
                    <a:pt x="484" y="112"/>
                  </a:cubicBezTo>
                  <a:cubicBezTo>
                    <a:pt x="484" y="108"/>
                    <a:pt x="484" y="105"/>
                    <a:pt x="483" y="104"/>
                  </a:cubicBezTo>
                  <a:cubicBezTo>
                    <a:pt x="482" y="102"/>
                    <a:pt x="481" y="102"/>
                    <a:pt x="478" y="102"/>
                  </a:cubicBezTo>
                  <a:moveTo>
                    <a:pt x="477" y="86"/>
                  </a:moveTo>
                  <a:cubicBezTo>
                    <a:pt x="488" y="86"/>
                    <a:pt x="497" y="88"/>
                    <a:pt x="504" y="91"/>
                  </a:cubicBezTo>
                  <a:cubicBezTo>
                    <a:pt x="511" y="94"/>
                    <a:pt x="516" y="97"/>
                    <a:pt x="518" y="101"/>
                  </a:cubicBezTo>
                  <a:cubicBezTo>
                    <a:pt x="520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2" y="177"/>
                    <a:pt x="506" y="180"/>
                  </a:cubicBezTo>
                  <a:cubicBezTo>
                    <a:pt x="499" y="183"/>
                    <a:pt x="490" y="184"/>
                    <a:pt x="479" y="184"/>
                  </a:cubicBezTo>
                  <a:cubicBezTo>
                    <a:pt x="467" y="184"/>
                    <a:pt x="457" y="183"/>
                    <a:pt x="451" y="180"/>
                  </a:cubicBezTo>
                  <a:cubicBezTo>
                    <a:pt x="444" y="177"/>
                    <a:pt x="440" y="174"/>
                    <a:pt x="437" y="170"/>
                  </a:cubicBezTo>
                  <a:cubicBezTo>
                    <a:pt x="435" y="166"/>
                    <a:pt x="434" y="160"/>
                    <a:pt x="434" y="152"/>
                  </a:cubicBezTo>
                  <a:cubicBezTo>
                    <a:pt x="434" y="142"/>
                    <a:pt x="434" y="131"/>
                    <a:pt x="434" y="120"/>
                  </a:cubicBezTo>
                  <a:cubicBezTo>
                    <a:pt x="434" y="111"/>
                    <a:pt x="435" y="105"/>
                    <a:pt x="437" y="101"/>
                  </a:cubicBezTo>
                  <a:cubicBezTo>
                    <a:pt x="440" y="96"/>
                    <a:pt x="444" y="93"/>
                    <a:pt x="451" y="90"/>
                  </a:cubicBezTo>
                  <a:cubicBezTo>
                    <a:pt x="458" y="87"/>
                    <a:pt x="467" y="86"/>
                    <a:pt x="477" y="86"/>
                  </a:cubicBezTo>
                  <a:moveTo>
                    <a:pt x="70" y="44"/>
                  </a:moveTo>
                  <a:cubicBezTo>
                    <a:pt x="61" y="69"/>
                    <a:pt x="53" y="95"/>
                    <a:pt x="44" y="120"/>
                  </a:cubicBezTo>
                  <a:cubicBezTo>
                    <a:pt x="53" y="120"/>
                    <a:pt x="61" y="120"/>
                    <a:pt x="70" y="120"/>
                  </a:cubicBezTo>
                  <a:cubicBezTo>
                    <a:pt x="70" y="95"/>
                    <a:pt x="70" y="69"/>
                    <a:pt x="70" y="44"/>
                  </a:cubicBezTo>
                  <a:moveTo>
                    <a:pt x="367" y="15"/>
                  </a:moveTo>
                  <a:cubicBezTo>
                    <a:pt x="365" y="15"/>
                    <a:pt x="363" y="16"/>
                    <a:pt x="362" y="17"/>
                  </a:cubicBezTo>
                  <a:cubicBezTo>
                    <a:pt x="361" y="18"/>
                    <a:pt x="361" y="21"/>
                    <a:pt x="361" y="26"/>
                  </a:cubicBezTo>
                  <a:cubicBezTo>
                    <a:pt x="361" y="41"/>
                    <a:pt x="361" y="56"/>
                    <a:pt x="361" y="71"/>
                  </a:cubicBezTo>
                  <a:cubicBezTo>
                    <a:pt x="361" y="76"/>
                    <a:pt x="361" y="79"/>
                    <a:pt x="362" y="80"/>
                  </a:cubicBezTo>
                  <a:cubicBezTo>
                    <a:pt x="363" y="81"/>
                    <a:pt x="364" y="82"/>
                    <a:pt x="367" y="82"/>
                  </a:cubicBezTo>
                  <a:cubicBezTo>
                    <a:pt x="370" y="82"/>
                    <a:pt x="372" y="81"/>
                    <a:pt x="372" y="80"/>
                  </a:cubicBezTo>
                  <a:cubicBezTo>
                    <a:pt x="373" y="79"/>
                    <a:pt x="373" y="76"/>
                    <a:pt x="373" y="72"/>
                  </a:cubicBezTo>
                  <a:cubicBezTo>
                    <a:pt x="373" y="56"/>
                    <a:pt x="373" y="41"/>
                    <a:pt x="373" y="26"/>
                  </a:cubicBezTo>
                  <a:cubicBezTo>
                    <a:pt x="373" y="21"/>
                    <a:pt x="373" y="18"/>
                    <a:pt x="372" y="17"/>
                  </a:cubicBezTo>
                  <a:cubicBezTo>
                    <a:pt x="372" y="16"/>
                    <a:pt x="370" y="15"/>
                    <a:pt x="367" y="15"/>
                  </a:cubicBezTo>
                  <a:moveTo>
                    <a:pt x="271" y="3"/>
                  </a:moveTo>
                  <a:cubicBezTo>
                    <a:pt x="283" y="3"/>
                    <a:pt x="294" y="3"/>
                    <a:pt x="306" y="3"/>
                  </a:cubicBezTo>
                  <a:cubicBezTo>
                    <a:pt x="306" y="63"/>
                    <a:pt x="306" y="123"/>
                    <a:pt x="306" y="182"/>
                  </a:cubicBezTo>
                  <a:cubicBezTo>
                    <a:pt x="286" y="182"/>
                    <a:pt x="266" y="182"/>
                    <a:pt x="246" y="182"/>
                  </a:cubicBezTo>
                  <a:cubicBezTo>
                    <a:pt x="246" y="150"/>
                    <a:pt x="246" y="118"/>
                    <a:pt x="246" y="86"/>
                  </a:cubicBezTo>
                  <a:cubicBezTo>
                    <a:pt x="246" y="72"/>
                    <a:pt x="246" y="64"/>
                    <a:pt x="245" y="61"/>
                  </a:cubicBezTo>
                  <a:cubicBezTo>
                    <a:pt x="244" y="58"/>
                    <a:pt x="242" y="56"/>
                    <a:pt x="238" y="55"/>
                  </a:cubicBezTo>
                  <a:cubicBezTo>
                    <a:pt x="234" y="53"/>
                    <a:pt x="225" y="53"/>
                    <a:pt x="211" y="53"/>
                  </a:cubicBezTo>
                  <a:cubicBezTo>
                    <a:pt x="209" y="53"/>
                    <a:pt x="207" y="53"/>
                    <a:pt x="205" y="53"/>
                  </a:cubicBezTo>
                  <a:cubicBezTo>
                    <a:pt x="205" y="46"/>
                    <a:pt x="205" y="39"/>
                    <a:pt x="205" y="32"/>
                  </a:cubicBezTo>
                  <a:cubicBezTo>
                    <a:pt x="234" y="27"/>
                    <a:pt x="256" y="17"/>
                    <a:pt x="271" y="3"/>
                  </a:cubicBezTo>
                  <a:moveTo>
                    <a:pt x="51" y="3"/>
                  </a:moveTo>
                  <a:cubicBezTo>
                    <a:pt x="77" y="3"/>
                    <a:pt x="103" y="3"/>
                    <a:pt x="130" y="3"/>
                  </a:cubicBezTo>
                  <a:cubicBezTo>
                    <a:pt x="130" y="42"/>
                    <a:pt x="130" y="81"/>
                    <a:pt x="130" y="120"/>
                  </a:cubicBezTo>
                  <a:cubicBezTo>
                    <a:pt x="135" y="120"/>
                    <a:pt x="141" y="120"/>
                    <a:pt x="147" y="120"/>
                  </a:cubicBezTo>
                  <a:cubicBezTo>
                    <a:pt x="147" y="130"/>
                    <a:pt x="147" y="141"/>
                    <a:pt x="147" y="151"/>
                  </a:cubicBezTo>
                  <a:cubicBezTo>
                    <a:pt x="141" y="151"/>
                    <a:pt x="135" y="151"/>
                    <a:pt x="130" y="151"/>
                  </a:cubicBezTo>
                  <a:cubicBezTo>
                    <a:pt x="130" y="161"/>
                    <a:pt x="130" y="172"/>
                    <a:pt x="130" y="182"/>
                  </a:cubicBezTo>
                  <a:cubicBezTo>
                    <a:pt x="110" y="182"/>
                    <a:pt x="90" y="182"/>
                    <a:pt x="70" y="182"/>
                  </a:cubicBezTo>
                  <a:cubicBezTo>
                    <a:pt x="70" y="172"/>
                    <a:pt x="70" y="161"/>
                    <a:pt x="70" y="151"/>
                  </a:cubicBezTo>
                  <a:cubicBezTo>
                    <a:pt x="47" y="151"/>
                    <a:pt x="23" y="151"/>
                    <a:pt x="0" y="151"/>
                  </a:cubicBezTo>
                  <a:cubicBezTo>
                    <a:pt x="0" y="141"/>
                    <a:pt x="0" y="130"/>
                    <a:pt x="0" y="120"/>
                  </a:cubicBezTo>
                  <a:cubicBezTo>
                    <a:pt x="17" y="81"/>
                    <a:pt x="34" y="42"/>
                    <a:pt x="51" y="3"/>
                  </a:cubicBezTo>
                  <a:moveTo>
                    <a:pt x="458" y="0"/>
                  </a:moveTo>
                  <a:cubicBezTo>
                    <a:pt x="465" y="0"/>
                    <a:pt x="473" y="0"/>
                    <a:pt x="480" y="0"/>
                  </a:cubicBezTo>
                  <a:cubicBezTo>
                    <a:pt x="449" y="62"/>
                    <a:pt x="418" y="124"/>
                    <a:pt x="387" y="186"/>
                  </a:cubicBezTo>
                  <a:cubicBezTo>
                    <a:pt x="380" y="186"/>
                    <a:pt x="372" y="186"/>
                    <a:pt x="365" y="186"/>
                  </a:cubicBezTo>
                  <a:cubicBezTo>
                    <a:pt x="396" y="124"/>
                    <a:pt x="427" y="62"/>
                    <a:pt x="458" y="0"/>
                  </a:cubicBezTo>
                  <a:moveTo>
                    <a:pt x="366" y="0"/>
                  </a:moveTo>
                  <a:cubicBezTo>
                    <a:pt x="377" y="0"/>
                    <a:pt x="387" y="1"/>
                    <a:pt x="394" y="4"/>
                  </a:cubicBezTo>
                  <a:cubicBezTo>
                    <a:pt x="400" y="7"/>
                    <a:pt x="405" y="10"/>
                    <a:pt x="408" y="14"/>
                  </a:cubicBezTo>
                  <a:cubicBezTo>
                    <a:pt x="410" y="19"/>
                    <a:pt x="411" y="25"/>
                    <a:pt x="411" y="34"/>
                  </a:cubicBezTo>
                  <a:cubicBezTo>
                    <a:pt x="411" y="44"/>
                    <a:pt x="411" y="54"/>
                    <a:pt x="411" y="64"/>
                  </a:cubicBezTo>
                  <a:cubicBezTo>
                    <a:pt x="411" y="72"/>
                    <a:pt x="410" y="78"/>
                    <a:pt x="408" y="82"/>
                  </a:cubicBezTo>
                  <a:cubicBezTo>
                    <a:pt x="406" y="86"/>
                    <a:pt x="402" y="90"/>
                    <a:pt x="395" y="93"/>
                  </a:cubicBezTo>
                  <a:cubicBezTo>
                    <a:pt x="388" y="96"/>
                    <a:pt x="380" y="97"/>
                    <a:pt x="369" y="97"/>
                  </a:cubicBezTo>
                  <a:cubicBezTo>
                    <a:pt x="356" y="97"/>
                    <a:pt x="347" y="96"/>
                    <a:pt x="340" y="93"/>
                  </a:cubicBezTo>
                  <a:cubicBezTo>
                    <a:pt x="334" y="90"/>
                    <a:pt x="329" y="87"/>
                    <a:pt x="327" y="83"/>
                  </a:cubicBezTo>
                  <a:cubicBezTo>
                    <a:pt x="324" y="79"/>
                    <a:pt x="323" y="73"/>
                    <a:pt x="323" y="66"/>
                  </a:cubicBezTo>
                  <a:cubicBezTo>
                    <a:pt x="323" y="55"/>
                    <a:pt x="323" y="44"/>
                    <a:pt x="323" y="34"/>
                  </a:cubicBezTo>
                  <a:cubicBezTo>
                    <a:pt x="323" y="25"/>
                    <a:pt x="325" y="18"/>
                    <a:pt x="327" y="14"/>
                  </a:cubicBezTo>
                  <a:cubicBezTo>
                    <a:pt x="329" y="10"/>
                    <a:pt x="334" y="6"/>
                    <a:pt x="341" y="3"/>
                  </a:cubicBezTo>
                  <a:cubicBezTo>
                    <a:pt x="348" y="1"/>
                    <a:pt x="356" y="0"/>
                    <a:pt x="366" y="0"/>
                  </a:cubicBezTo>
                </a:path>
              </a:pathLst>
            </a:custGeom>
            <a:solidFill>
              <a:srgbClr val="A5C42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8" name="path"/>
            <p:cNvSpPr/>
            <p:nvPr/>
          </p:nvSpPr>
          <p:spPr>
            <a:xfrm>
              <a:off x="0" y="11041"/>
              <a:ext cx="331514" cy="118252"/>
            </a:xfrm>
            <a:custGeom>
              <a:rect l="0" t="0" r="0" b="0"/>
              <a:pathLst>
                <a:path w="522" h="186">
                  <a:moveTo>
                    <a:pt x="143" y="146"/>
                  </a:moveTo>
                  <a:cubicBezTo>
                    <a:pt x="156" y="146"/>
                    <a:pt x="170" y="146"/>
                    <a:pt x="184" y="146"/>
                  </a:cubicBezTo>
                  <a:cubicBezTo>
                    <a:pt x="184" y="158"/>
                    <a:pt x="184" y="170"/>
                    <a:pt x="184" y="182"/>
                  </a:cubicBezTo>
                  <a:cubicBezTo>
                    <a:pt x="170" y="182"/>
                    <a:pt x="156" y="182"/>
                    <a:pt x="143" y="182"/>
                  </a:cubicBezTo>
                  <a:cubicBezTo>
                    <a:pt x="143" y="170"/>
                    <a:pt x="143" y="158"/>
                    <a:pt x="143" y="146"/>
                  </a:cubicBezTo>
                  <a:moveTo>
                    <a:pt x="482" y="102"/>
                  </a:moveTo>
                  <a:cubicBezTo>
                    <a:pt x="479" y="102"/>
                    <a:pt x="478" y="102"/>
                    <a:pt x="477" y="104"/>
                  </a:cubicBezTo>
                  <a:cubicBezTo>
                    <a:pt x="476" y="105"/>
                    <a:pt x="476" y="108"/>
                    <a:pt x="476" y="112"/>
                  </a:cubicBezTo>
                  <a:cubicBezTo>
                    <a:pt x="476" y="127"/>
                    <a:pt x="476" y="142"/>
                    <a:pt x="476" y="158"/>
                  </a:cubicBezTo>
                  <a:cubicBezTo>
                    <a:pt x="476" y="163"/>
                    <a:pt x="476" y="166"/>
                    <a:pt x="477" y="167"/>
                  </a:cubicBezTo>
                  <a:cubicBezTo>
                    <a:pt x="478" y="168"/>
                    <a:pt x="479" y="168"/>
                    <a:pt x="482" y="168"/>
                  </a:cubicBezTo>
                  <a:cubicBezTo>
                    <a:pt x="484" y="168"/>
                    <a:pt x="486" y="168"/>
                    <a:pt x="486" y="167"/>
                  </a:cubicBezTo>
                  <a:cubicBezTo>
                    <a:pt x="487" y="165"/>
                    <a:pt x="487" y="163"/>
                    <a:pt x="487" y="158"/>
                  </a:cubicBezTo>
                  <a:cubicBezTo>
                    <a:pt x="487" y="143"/>
                    <a:pt x="487" y="128"/>
                    <a:pt x="487" y="112"/>
                  </a:cubicBezTo>
                  <a:cubicBezTo>
                    <a:pt x="487" y="108"/>
                    <a:pt x="487" y="105"/>
                    <a:pt x="486" y="104"/>
                  </a:cubicBezTo>
                  <a:cubicBezTo>
                    <a:pt x="486" y="102"/>
                    <a:pt x="484" y="102"/>
                    <a:pt x="482" y="102"/>
                  </a:cubicBezTo>
                  <a:moveTo>
                    <a:pt x="64" y="90"/>
                  </a:moveTo>
                  <a:cubicBezTo>
                    <a:pt x="61" y="90"/>
                    <a:pt x="58" y="91"/>
                    <a:pt x="56" y="93"/>
                  </a:cubicBezTo>
                  <a:cubicBezTo>
                    <a:pt x="54" y="96"/>
                    <a:pt x="54" y="100"/>
                    <a:pt x="54" y="106"/>
                  </a:cubicBezTo>
                  <a:cubicBezTo>
                    <a:pt x="54" y="117"/>
                    <a:pt x="54" y="128"/>
                    <a:pt x="54" y="139"/>
                  </a:cubicBezTo>
                  <a:cubicBezTo>
                    <a:pt x="54" y="147"/>
                    <a:pt x="54" y="152"/>
                    <a:pt x="56" y="154"/>
                  </a:cubicBezTo>
                  <a:cubicBezTo>
                    <a:pt x="58" y="157"/>
                    <a:pt x="60" y="158"/>
                    <a:pt x="64" y="158"/>
                  </a:cubicBezTo>
                  <a:cubicBezTo>
                    <a:pt x="67" y="158"/>
                    <a:pt x="69" y="157"/>
                    <a:pt x="72" y="155"/>
                  </a:cubicBezTo>
                  <a:cubicBezTo>
                    <a:pt x="74" y="153"/>
                    <a:pt x="75" y="148"/>
                    <a:pt x="75" y="140"/>
                  </a:cubicBezTo>
                  <a:cubicBezTo>
                    <a:pt x="75" y="129"/>
                    <a:pt x="75" y="118"/>
                    <a:pt x="75" y="106"/>
                  </a:cubicBezTo>
                  <a:cubicBezTo>
                    <a:pt x="75" y="100"/>
                    <a:pt x="74" y="96"/>
                    <a:pt x="73" y="93"/>
                  </a:cubicBezTo>
                  <a:cubicBezTo>
                    <a:pt x="71" y="91"/>
                    <a:pt x="68" y="90"/>
                    <a:pt x="64" y="90"/>
                  </a:cubicBezTo>
                  <a:moveTo>
                    <a:pt x="481" y="86"/>
                  </a:moveTo>
                  <a:cubicBezTo>
                    <a:pt x="491" y="86"/>
                    <a:pt x="499" y="88"/>
                    <a:pt x="506" y="91"/>
                  </a:cubicBezTo>
                  <a:cubicBezTo>
                    <a:pt x="512" y="94"/>
                    <a:pt x="516" y="97"/>
                    <a:pt x="518" y="101"/>
                  </a:cubicBezTo>
                  <a:cubicBezTo>
                    <a:pt x="521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3" y="177"/>
                    <a:pt x="507" y="180"/>
                  </a:cubicBezTo>
                  <a:cubicBezTo>
                    <a:pt x="501" y="183"/>
                    <a:pt x="493" y="184"/>
                    <a:pt x="483" y="184"/>
                  </a:cubicBezTo>
                  <a:cubicBezTo>
                    <a:pt x="472" y="184"/>
                    <a:pt x="463" y="183"/>
                    <a:pt x="457" y="180"/>
                  </a:cubicBezTo>
                  <a:cubicBezTo>
                    <a:pt x="451" y="177"/>
                    <a:pt x="447" y="173"/>
                    <a:pt x="445" y="169"/>
                  </a:cubicBezTo>
                  <a:cubicBezTo>
                    <a:pt x="443" y="165"/>
                    <a:pt x="442" y="160"/>
                    <a:pt x="442" y="152"/>
                  </a:cubicBezTo>
                  <a:cubicBezTo>
                    <a:pt x="442" y="142"/>
                    <a:pt x="442" y="131"/>
                    <a:pt x="442" y="120"/>
                  </a:cubicBezTo>
                  <a:cubicBezTo>
                    <a:pt x="442" y="111"/>
                    <a:pt x="443" y="105"/>
                    <a:pt x="445" y="101"/>
                  </a:cubicBezTo>
                  <a:cubicBezTo>
                    <a:pt x="447" y="96"/>
                    <a:pt x="451" y="93"/>
                    <a:pt x="458" y="90"/>
                  </a:cubicBezTo>
                  <a:cubicBezTo>
                    <a:pt x="464" y="87"/>
                    <a:pt x="472" y="86"/>
                    <a:pt x="481" y="86"/>
                  </a:cubicBezTo>
                  <a:moveTo>
                    <a:pt x="263" y="27"/>
                  </a:moveTo>
                  <a:cubicBezTo>
                    <a:pt x="261" y="27"/>
                    <a:pt x="258" y="28"/>
                    <a:pt x="256" y="30"/>
                  </a:cubicBezTo>
                  <a:cubicBezTo>
                    <a:pt x="253" y="32"/>
                    <a:pt x="252" y="37"/>
                    <a:pt x="252" y="45"/>
                  </a:cubicBezTo>
                  <a:cubicBezTo>
                    <a:pt x="252" y="56"/>
                    <a:pt x="252" y="68"/>
                    <a:pt x="252" y="79"/>
                  </a:cubicBezTo>
                  <a:cubicBezTo>
                    <a:pt x="252" y="86"/>
                    <a:pt x="253" y="91"/>
                    <a:pt x="256" y="93"/>
                  </a:cubicBezTo>
                  <a:cubicBezTo>
                    <a:pt x="258" y="94"/>
                    <a:pt x="260" y="95"/>
                    <a:pt x="263" y="95"/>
                  </a:cubicBezTo>
                  <a:cubicBezTo>
                    <a:pt x="267" y="95"/>
                    <a:pt x="269" y="94"/>
                    <a:pt x="271" y="92"/>
                  </a:cubicBezTo>
                  <a:cubicBezTo>
                    <a:pt x="273" y="90"/>
                    <a:pt x="274" y="85"/>
                    <a:pt x="274" y="79"/>
                  </a:cubicBezTo>
                  <a:cubicBezTo>
                    <a:pt x="274" y="68"/>
                    <a:pt x="274" y="57"/>
                    <a:pt x="274" y="46"/>
                  </a:cubicBezTo>
                  <a:cubicBezTo>
                    <a:pt x="274" y="38"/>
                    <a:pt x="273" y="33"/>
                    <a:pt x="271" y="31"/>
                  </a:cubicBezTo>
                  <a:cubicBezTo>
                    <a:pt x="270" y="28"/>
                    <a:pt x="267" y="27"/>
                    <a:pt x="263" y="27"/>
                  </a:cubicBezTo>
                  <a:moveTo>
                    <a:pt x="381" y="15"/>
                  </a:moveTo>
                  <a:cubicBezTo>
                    <a:pt x="379" y="15"/>
                    <a:pt x="377" y="16"/>
                    <a:pt x="376" y="17"/>
                  </a:cubicBezTo>
                  <a:cubicBezTo>
                    <a:pt x="376" y="18"/>
                    <a:pt x="375" y="21"/>
                    <a:pt x="375" y="26"/>
                  </a:cubicBezTo>
                  <a:cubicBezTo>
                    <a:pt x="375" y="41"/>
                    <a:pt x="375" y="56"/>
                    <a:pt x="375" y="71"/>
                  </a:cubicBezTo>
                  <a:cubicBezTo>
                    <a:pt x="375" y="76"/>
                    <a:pt x="376" y="79"/>
                    <a:pt x="376" y="80"/>
                  </a:cubicBezTo>
                  <a:cubicBezTo>
                    <a:pt x="377" y="81"/>
                    <a:pt x="379" y="82"/>
                    <a:pt x="381" y="82"/>
                  </a:cubicBezTo>
                  <a:cubicBezTo>
                    <a:pt x="384" y="82"/>
                    <a:pt x="385" y="81"/>
                    <a:pt x="386" y="80"/>
                  </a:cubicBezTo>
                  <a:cubicBezTo>
                    <a:pt x="386" y="79"/>
                    <a:pt x="387" y="76"/>
                    <a:pt x="387" y="72"/>
                  </a:cubicBezTo>
                  <a:cubicBezTo>
                    <a:pt x="387" y="56"/>
                    <a:pt x="387" y="41"/>
                    <a:pt x="387" y="26"/>
                  </a:cubicBezTo>
                  <a:cubicBezTo>
                    <a:pt x="387" y="21"/>
                    <a:pt x="386" y="18"/>
                    <a:pt x="386" y="17"/>
                  </a:cubicBezTo>
                  <a:cubicBezTo>
                    <a:pt x="385" y="16"/>
                    <a:pt x="384" y="15"/>
                    <a:pt x="381" y="15"/>
                  </a:cubicBezTo>
                  <a:moveTo>
                    <a:pt x="464" y="0"/>
                  </a:moveTo>
                  <a:cubicBezTo>
                    <a:pt x="471" y="0"/>
                    <a:pt x="477" y="0"/>
                    <a:pt x="484" y="0"/>
                  </a:cubicBezTo>
                  <a:cubicBezTo>
                    <a:pt x="456" y="62"/>
                    <a:pt x="428" y="124"/>
                    <a:pt x="399" y="186"/>
                  </a:cubicBezTo>
                  <a:cubicBezTo>
                    <a:pt x="392" y="186"/>
                    <a:pt x="386" y="186"/>
                    <a:pt x="379" y="186"/>
                  </a:cubicBezTo>
                  <a:cubicBezTo>
                    <a:pt x="407" y="124"/>
                    <a:pt x="435" y="62"/>
                    <a:pt x="464" y="0"/>
                  </a:cubicBezTo>
                  <a:moveTo>
                    <a:pt x="380" y="0"/>
                  </a:moveTo>
                  <a:cubicBezTo>
                    <a:pt x="390" y="0"/>
                    <a:pt x="399" y="1"/>
                    <a:pt x="405" y="4"/>
                  </a:cubicBezTo>
                  <a:cubicBezTo>
                    <a:pt x="411" y="7"/>
                    <a:pt x="416" y="10"/>
                    <a:pt x="418" y="15"/>
                  </a:cubicBezTo>
                  <a:cubicBezTo>
                    <a:pt x="420" y="19"/>
                    <a:pt x="421" y="25"/>
                    <a:pt x="421" y="34"/>
                  </a:cubicBezTo>
                  <a:cubicBezTo>
                    <a:pt x="421" y="44"/>
                    <a:pt x="421" y="54"/>
                    <a:pt x="421" y="64"/>
                  </a:cubicBezTo>
                  <a:cubicBezTo>
                    <a:pt x="421" y="72"/>
                    <a:pt x="420" y="78"/>
                    <a:pt x="418" y="82"/>
                  </a:cubicBezTo>
                  <a:cubicBezTo>
                    <a:pt x="416" y="86"/>
                    <a:pt x="412" y="90"/>
                    <a:pt x="406" y="93"/>
                  </a:cubicBezTo>
                  <a:cubicBezTo>
                    <a:pt x="400" y="96"/>
                    <a:pt x="392" y="97"/>
                    <a:pt x="383" y="97"/>
                  </a:cubicBezTo>
                  <a:cubicBezTo>
                    <a:pt x="371" y="97"/>
                    <a:pt x="362" y="96"/>
                    <a:pt x="356" y="93"/>
                  </a:cubicBezTo>
                  <a:cubicBezTo>
                    <a:pt x="350" y="90"/>
                    <a:pt x="346" y="87"/>
                    <a:pt x="344" y="83"/>
                  </a:cubicBezTo>
                  <a:cubicBezTo>
                    <a:pt x="342" y="79"/>
                    <a:pt x="341" y="73"/>
                    <a:pt x="341" y="66"/>
                  </a:cubicBezTo>
                  <a:cubicBezTo>
                    <a:pt x="341" y="55"/>
                    <a:pt x="341" y="44"/>
                    <a:pt x="341" y="34"/>
                  </a:cubicBezTo>
                  <a:cubicBezTo>
                    <a:pt x="341" y="25"/>
                    <a:pt x="342" y="18"/>
                    <a:pt x="344" y="14"/>
                  </a:cubicBezTo>
                  <a:cubicBezTo>
                    <a:pt x="347" y="10"/>
                    <a:pt x="351" y="6"/>
                    <a:pt x="357" y="4"/>
                  </a:cubicBezTo>
                  <a:cubicBezTo>
                    <a:pt x="363" y="1"/>
                    <a:pt x="371" y="0"/>
                    <a:pt x="380" y="0"/>
                  </a:cubicBezTo>
                  <a:moveTo>
                    <a:pt x="261" y="0"/>
                  </a:moveTo>
                  <a:cubicBezTo>
                    <a:pt x="275" y="0"/>
                    <a:pt x="287" y="1"/>
                    <a:pt x="296" y="5"/>
                  </a:cubicBezTo>
                  <a:cubicBezTo>
                    <a:pt x="305" y="8"/>
                    <a:pt x="313" y="13"/>
                    <a:pt x="318" y="19"/>
                  </a:cubicBezTo>
                  <a:cubicBezTo>
                    <a:pt x="323" y="25"/>
                    <a:pt x="326" y="32"/>
                    <a:pt x="327" y="39"/>
                  </a:cubicBezTo>
                  <a:cubicBezTo>
                    <a:pt x="327" y="45"/>
                    <a:pt x="328" y="59"/>
                    <a:pt x="328" y="78"/>
                  </a:cubicBezTo>
                  <a:cubicBezTo>
                    <a:pt x="328" y="87"/>
                    <a:pt x="328" y="95"/>
                    <a:pt x="328" y="103"/>
                  </a:cubicBezTo>
                  <a:cubicBezTo>
                    <a:pt x="328" y="125"/>
                    <a:pt x="327" y="139"/>
                    <a:pt x="327" y="146"/>
                  </a:cubicBezTo>
                  <a:cubicBezTo>
                    <a:pt x="326" y="153"/>
                    <a:pt x="323" y="160"/>
                    <a:pt x="317" y="166"/>
                  </a:cubicBezTo>
                  <a:cubicBezTo>
                    <a:pt x="312" y="173"/>
                    <a:pt x="304" y="178"/>
                    <a:pt x="295" y="181"/>
                  </a:cubicBezTo>
                  <a:cubicBezTo>
                    <a:pt x="286" y="184"/>
                    <a:pt x="275" y="186"/>
                    <a:pt x="263" y="186"/>
                  </a:cubicBezTo>
                  <a:cubicBezTo>
                    <a:pt x="247" y="186"/>
                    <a:pt x="235" y="184"/>
                    <a:pt x="225" y="180"/>
                  </a:cubicBezTo>
                  <a:cubicBezTo>
                    <a:pt x="215" y="176"/>
                    <a:pt x="208" y="170"/>
                    <a:pt x="204" y="162"/>
                  </a:cubicBezTo>
                  <a:cubicBezTo>
                    <a:pt x="200" y="155"/>
                    <a:pt x="198" y="146"/>
                    <a:pt x="198" y="135"/>
                  </a:cubicBezTo>
                  <a:cubicBezTo>
                    <a:pt x="216" y="135"/>
                    <a:pt x="234" y="135"/>
                    <a:pt x="252" y="135"/>
                  </a:cubicBezTo>
                  <a:cubicBezTo>
                    <a:pt x="252" y="143"/>
                    <a:pt x="252" y="148"/>
                    <a:pt x="252" y="150"/>
                  </a:cubicBezTo>
                  <a:cubicBezTo>
                    <a:pt x="253" y="153"/>
                    <a:pt x="254" y="154"/>
                    <a:pt x="256" y="156"/>
                  </a:cubicBezTo>
                  <a:cubicBezTo>
                    <a:pt x="258" y="157"/>
                    <a:pt x="260" y="158"/>
                    <a:pt x="263" y="158"/>
                  </a:cubicBezTo>
                  <a:cubicBezTo>
                    <a:pt x="266" y="158"/>
                    <a:pt x="269" y="157"/>
                    <a:pt x="270" y="156"/>
                  </a:cubicBezTo>
                  <a:cubicBezTo>
                    <a:pt x="272" y="155"/>
                    <a:pt x="273" y="153"/>
                    <a:pt x="273" y="151"/>
                  </a:cubicBezTo>
                  <a:cubicBezTo>
                    <a:pt x="274" y="148"/>
                    <a:pt x="274" y="144"/>
                    <a:pt x="274" y="137"/>
                  </a:cubicBezTo>
                  <a:cubicBezTo>
                    <a:pt x="274" y="128"/>
                    <a:pt x="274" y="118"/>
                    <a:pt x="274" y="109"/>
                  </a:cubicBezTo>
                  <a:cubicBezTo>
                    <a:pt x="271" y="113"/>
                    <a:pt x="267" y="117"/>
                    <a:pt x="262" y="119"/>
                  </a:cubicBezTo>
                  <a:cubicBezTo>
                    <a:pt x="256" y="122"/>
                    <a:pt x="250" y="123"/>
                    <a:pt x="242" y="123"/>
                  </a:cubicBezTo>
                  <a:cubicBezTo>
                    <a:pt x="232" y="123"/>
                    <a:pt x="223" y="121"/>
                    <a:pt x="215" y="116"/>
                  </a:cubicBezTo>
                  <a:cubicBezTo>
                    <a:pt x="208" y="112"/>
                    <a:pt x="203" y="107"/>
                    <a:pt x="201" y="100"/>
                  </a:cubicBezTo>
                  <a:cubicBezTo>
                    <a:pt x="199" y="94"/>
                    <a:pt x="198" y="86"/>
                    <a:pt x="198" y="75"/>
                  </a:cubicBezTo>
                  <a:cubicBezTo>
                    <a:pt x="198" y="71"/>
                    <a:pt x="198" y="66"/>
                    <a:pt x="198" y="61"/>
                  </a:cubicBezTo>
                  <a:cubicBezTo>
                    <a:pt x="198" y="48"/>
                    <a:pt x="198" y="39"/>
                    <a:pt x="200" y="33"/>
                  </a:cubicBezTo>
                  <a:cubicBezTo>
                    <a:pt x="201" y="27"/>
                    <a:pt x="204" y="21"/>
                    <a:pt x="209" y="16"/>
                  </a:cubicBezTo>
                  <a:cubicBezTo>
                    <a:pt x="214" y="11"/>
                    <a:pt x="221" y="7"/>
                    <a:pt x="230" y="4"/>
                  </a:cubicBezTo>
                  <a:cubicBezTo>
                    <a:pt x="239" y="1"/>
                    <a:pt x="249" y="0"/>
                    <a:pt x="261" y="0"/>
                  </a:cubicBezTo>
                  <a:moveTo>
                    <a:pt x="65" y="0"/>
                  </a:moveTo>
                  <a:cubicBezTo>
                    <a:pt x="80" y="0"/>
                    <a:pt x="92" y="2"/>
                    <a:pt x="102" y="6"/>
                  </a:cubicBezTo>
                  <a:cubicBezTo>
                    <a:pt x="112" y="10"/>
                    <a:pt x="119" y="15"/>
                    <a:pt x="123" y="23"/>
                  </a:cubicBezTo>
                  <a:cubicBezTo>
                    <a:pt x="127" y="30"/>
                    <a:pt x="129" y="39"/>
                    <a:pt x="129" y="51"/>
                  </a:cubicBezTo>
                  <a:cubicBezTo>
                    <a:pt x="111" y="51"/>
                    <a:pt x="93" y="51"/>
                    <a:pt x="75" y="51"/>
                  </a:cubicBezTo>
                  <a:cubicBezTo>
                    <a:pt x="75" y="42"/>
                    <a:pt x="75" y="37"/>
                    <a:pt x="75" y="35"/>
                  </a:cubicBezTo>
                  <a:cubicBezTo>
                    <a:pt x="75" y="33"/>
                    <a:pt x="74" y="31"/>
                    <a:pt x="72" y="29"/>
                  </a:cubicBezTo>
                  <a:cubicBezTo>
                    <a:pt x="70" y="28"/>
                    <a:pt x="67" y="27"/>
                    <a:pt x="64" y="27"/>
                  </a:cubicBezTo>
                  <a:cubicBezTo>
                    <a:pt x="61" y="27"/>
                    <a:pt x="59" y="28"/>
                    <a:pt x="57" y="29"/>
                  </a:cubicBezTo>
                  <a:cubicBezTo>
                    <a:pt x="55" y="31"/>
                    <a:pt x="54" y="32"/>
                    <a:pt x="54" y="35"/>
                  </a:cubicBezTo>
                  <a:cubicBezTo>
                    <a:pt x="54" y="37"/>
                    <a:pt x="54" y="41"/>
                    <a:pt x="54" y="48"/>
                  </a:cubicBezTo>
                  <a:cubicBezTo>
                    <a:pt x="54" y="58"/>
                    <a:pt x="54" y="67"/>
                    <a:pt x="54" y="77"/>
                  </a:cubicBezTo>
                  <a:cubicBezTo>
                    <a:pt x="56" y="72"/>
                    <a:pt x="60" y="68"/>
                    <a:pt x="66" y="66"/>
                  </a:cubicBezTo>
                  <a:cubicBezTo>
                    <a:pt x="71" y="63"/>
                    <a:pt x="78" y="62"/>
                    <a:pt x="86" y="62"/>
                  </a:cubicBezTo>
                  <a:cubicBezTo>
                    <a:pt x="96" y="62"/>
                    <a:pt x="104" y="64"/>
                    <a:pt x="112" y="69"/>
                  </a:cubicBezTo>
                  <a:cubicBezTo>
                    <a:pt x="119" y="73"/>
                    <a:pt x="124" y="79"/>
                    <a:pt x="126" y="85"/>
                  </a:cubicBezTo>
                  <a:cubicBezTo>
                    <a:pt x="128" y="91"/>
                    <a:pt x="129" y="99"/>
                    <a:pt x="129" y="110"/>
                  </a:cubicBezTo>
                  <a:cubicBezTo>
                    <a:pt x="129" y="115"/>
                    <a:pt x="129" y="119"/>
                    <a:pt x="129" y="124"/>
                  </a:cubicBezTo>
                  <a:cubicBezTo>
                    <a:pt x="129" y="137"/>
                    <a:pt x="129" y="146"/>
                    <a:pt x="128" y="152"/>
                  </a:cubicBezTo>
                  <a:cubicBezTo>
                    <a:pt x="126" y="158"/>
                    <a:pt x="123" y="164"/>
                    <a:pt x="118" y="169"/>
                  </a:cubicBezTo>
                  <a:cubicBezTo>
                    <a:pt x="113" y="174"/>
                    <a:pt x="106" y="178"/>
                    <a:pt x="98" y="181"/>
                  </a:cubicBezTo>
                  <a:cubicBezTo>
                    <a:pt x="89" y="184"/>
                    <a:pt x="79" y="186"/>
                    <a:pt x="67" y="186"/>
                  </a:cubicBezTo>
                  <a:cubicBezTo>
                    <a:pt x="52" y="186"/>
                    <a:pt x="40" y="184"/>
                    <a:pt x="31" y="181"/>
                  </a:cubicBezTo>
                  <a:cubicBezTo>
                    <a:pt x="22" y="177"/>
                    <a:pt x="15" y="173"/>
                    <a:pt x="10" y="166"/>
                  </a:cubicBezTo>
                  <a:cubicBezTo>
                    <a:pt x="5" y="160"/>
                    <a:pt x="2" y="154"/>
                    <a:pt x="1" y="147"/>
                  </a:cubicBezTo>
                  <a:cubicBezTo>
                    <a:pt x="0" y="140"/>
                    <a:pt x="0" y="126"/>
                    <a:pt x="0" y="107"/>
                  </a:cubicBezTo>
                  <a:cubicBezTo>
                    <a:pt x="0" y="98"/>
                    <a:pt x="0" y="90"/>
                    <a:pt x="0" y="82"/>
                  </a:cubicBezTo>
                  <a:cubicBezTo>
                    <a:pt x="0" y="61"/>
                    <a:pt x="0" y="46"/>
                    <a:pt x="1" y="39"/>
                  </a:cubicBezTo>
                  <a:cubicBezTo>
                    <a:pt x="1" y="32"/>
                    <a:pt x="4" y="25"/>
                    <a:pt x="10" y="19"/>
                  </a:cubicBezTo>
                  <a:cubicBezTo>
                    <a:pt x="15" y="12"/>
                    <a:pt x="23" y="8"/>
                    <a:pt x="32" y="4"/>
                  </a:cubicBezTo>
                  <a:cubicBezTo>
                    <a:pt x="42" y="1"/>
                    <a:pt x="53" y="0"/>
                    <a:pt x="65" y="0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0" name="path"/>
            <p:cNvSpPr/>
            <p:nvPr/>
          </p:nvSpPr>
          <p:spPr>
            <a:xfrm>
              <a:off x="2435341" y="3332"/>
              <a:ext cx="331514" cy="118252"/>
            </a:xfrm>
            <a:custGeom>
              <a:rect l="0" t="0" r="0" b="0"/>
              <a:pathLst>
                <a:path w="522" h="186">
                  <a:moveTo>
                    <a:pt x="115" y="146"/>
                  </a:moveTo>
                  <a:cubicBezTo>
                    <a:pt x="130" y="146"/>
                    <a:pt x="145" y="146"/>
                    <a:pt x="159" y="146"/>
                  </a:cubicBezTo>
                  <a:cubicBezTo>
                    <a:pt x="159" y="158"/>
                    <a:pt x="159" y="170"/>
                    <a:pt x="159" y="182"/>
                  </a:cubicBezTo>
                  <a:cubicBezTo>
                    <a:pt x="145" y="182"/>
                    <a:pt x="130" y="182"/>
                    <a:pt x="115" y="182"/>
                  </a:cubicBezTo>
                  <a:cubicBezTo>
                    <a:pt x="115" y="170"/>
                    <a:pt x="115" y="158"/>
                    <a:pt x="115" y="146"/>
                  </a:cubicBezTo>
                  <a:moveTo>
                    <a:pt x="478" y="102"/>
                  </a:moveTo>
                  <a:cubicBezTo>
                    <a:pt x="476" y="102"/>
                    <a:pt x="474" y="102"/>
                    <a:pt x="473" y="104"/>
                  </a:cubicBezTo>
                  <a:cubicBezTo>
                    <a:pt x="473" y="105"/>
                    <a:pt x="472" y="108"/>
                    <a:pt x="472" y="112"/>
                  </a:cubicBezTo>
                  <a:cubicBezTo>
                    <a:pt x="472" y="127"/>
                    <a:pt x="472" y="142"/>
                    <a:pt x="472" y="158"/>
                  </a:cubicBezTo>
                  <a:cubicBezTo>
                    <a:pt x="472" y="163"/>
                    <a:pt x="473" y="166"/>
                    <a:pt x="473" y="167"/>
                  </a:cubicBezTo>
                  <a:cubicBezTo>
                    <a:pt x="474" y="168"/>
                    <a:pt x="476" y="168"/>
                    <a:pt x="479" y="168"/>
                  </a:cubicBezTo>
                  <a:cubicBezTo>
                    <a:pt x="481" y="168"/>
                    <a:pt x="483" y="168"/>
                    <a:pt x="484" y="167"/>
                  </a:cubicBezTo>
                  <a:cubicBezTo>
                    <a:pt x="484" y="165"/>
                    <a:pt x="485" y="163"/>
                    <a:pt x="485" y="158"/>
                  </a:cubicBezTo>
                  <a:cubicBezTo>
                    <a:pt x="485" y="143"/>
                    <a:pt x="485" y="128"/>
                    <a:pt x="485" y="112"/>
                  </a:cubicBezTo>
                  <a:cubicBezTo>
                    <a:pt x="485" y="108"/>
                    <a:pt x="484" y="105"/>
                    <a:pt x="484" y="104"/>
                  </a:cubicBezTo>
                  <a:cubicBezTo>
                    <a:pt x="483" y="102"/>
                    <a:pt x="481" y="102"/>
                    <a:pt x="478" y="102"/>
                  </a:cubicBezTo>
                  <a:moveTo>
                    <a:pt x="478" y="86"/>
                  </a:moveTo>
                  <a:cubicBezTo>
                    <a:pt x="489" y="86"/>
                    <a:pt x="498" y="88"/>
                    <a:pt x="505" y="91"/>
                  </a:cubicBezTo>
                  <a:cubicBezTo>
                    <a:pt x="511" y="94"/>
                    <a:pt x="516" y="97"/>
                    <a:pt x="518" y="101"/>
                  </a:cubicBezTo>
                  <a:cubicBezTo>
                    <a:pt x="520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2" y="177"/>
                    <a:pt x="506" y="180"/>
                  </a:cubicBezTo>
                  <a:cubicBezTo>
                    <a:pt x="499" y="183"/>
                    <a:pt x="491" y="184"/>
                    <a:pt x="480" y="184"/>
                  </a:cubicBezTo>
                  <a:cubicBezTo>
                    <a:pt x="468" y="184"/>
                    <a:pt x="458" y="183"/>
                    <a:pt x="452" y="180"/>
                  </a:cubicBezTo>
                  <a:cubicBezTo>
                    <a:pt x="445" y="177"/>
                    <a:pt x="441" y="173"/>
                    <a:pt x="439" y="169"/>
                  </a:cubicBezTo>
                  <a:cubicBezTo>
                    <a:pt x="437" y="165"/>
                    <a:pt x="435" y="160"/>
                    <a:pt x="435" y="152"/>
                  </a:cubicBezTo>
                  <a:cubicBezTo>
                    <a:pt x="435" y="142"/>
                    <a:pt x="435" y="131"/>
                    <a:pt x="435" y="120"/>
                  </a:cubicBezTo>
                  <a:cubicBezTo>
                    <a:pt x="435" y="111"/>
                    <a:pt x="437" y="105"/>
                    <a:pt x="439" y="101"/>
                  </a:cubicBezTo>
                  <a:cubicBezTo>
                    <a:pt x="441" y="96"/>
                    <a:pt x="446" y="93"/>
                    <a:pt x="453" y="90"/>
                  </a:cubicBezTo>
                  <a:cubicBezTo>
                    <a:pt x="459" y="87"/>
                    <a:pt x="468" y="86"/>
                    <a:pt x="478" y="86"/>
                  </a:cubicBezTo>
                  <a:moveTo>
                    <a:pt x="370" y="15"/>
                  </a:moveTo>
                  <a:cubicBezTo>
                    <a:pt x="367" y="15"/>
                    <a:pt x="366" y="16"/>
                    <a:pt x="365" y="17"/>
                  </a:cubicBezTo>
                  <a:cubicBezTo>
                    <a:pt x="364" y="18"/>
                    <a:pt x="364" y="21"/>
                    <a:pt x="364" y="26"/>
                  </a:cubicBezTo>
                  <a:cubicBezTo>
                    <a:pt x="364" y="41"/>
                    <a:pt x="364" y="56"/>
                    <a:pt x="364" y="71"/>
                  </a:cubicBezTo>
                  <a:cubicBezTo>
                    <a:pt x="364" y="76"/>
                    <a:pt x="364" y="79"/>
                    <a:pt x="365" y="80"/>
                  </a:cubicBezTo>
                  <a:cubicBezTo>
                    <a:pt x="365" y="81"/>
                    <a:pt x="367" y="82"/>
                    <a:pt x="370" y="82"/>
                  </a:cubicBezTo>
                  <a:cubicBezTo>
                    <a:pt x="373" y="82"/>
                    <a:pt x="374" y="81"/>
                    <a:pt x="375" y="80"/>
                  </a:cubicBezTo>
                  <a:cubicBezTo>
                    <a:pt x="376" y="79"/>
                    <a:pt x="376" y="76"/>
                    <a:pt x="376" y="72"/>
                  </a:cubicBezTo>
                  <a:cubicBezTo>
                    <a:pt x="376" y="56"/>
                    <a:pt x="376" y="41"/>
                    <a:pt x="376" y="26"/>
                  </a:cubicBezTo>
                  <a:cubicBezTo>
                    <a:pt x="376" y="21"/>
                    <a:pt x="376" y="18"/>
                    <a:pt x="375" y="17"/>
                  </a:cubicBezTo>
                  <a:cubicBezTo>
                    <a:pt x="374" y="16"/>
                    <a:pt x="373" y="15"/>
                    <a:pt x="370" y="15"/>
                  </a:cubicBezTo>
                  <a:moveTo>
                    <a:pt x="64" y="3"/>
                  </a:moveTo>
                  <a:cubicBezTo>
                    <a:pt x="75" y="3"/>
                    <a:pt x="87" y="3"/>
                    <a:pt x="98" y="3"/>
                  </a:cubicBezTo>
                  <a:cubicBezTo>
                    <a:pt x="98" y="63"/>
                    <a:pt x="98" y="122"/>
                    <a:pt x="98" y="182"/>
                  </a:cubicBezTo>
                  <a:cubicBezTo>
                    <a:pt x="79" y="182"/>
                    <a:pt x="59" y="182"/>
                    <a:pt x="40" y="182"/>
                  </a:cubicBezTo>
                  <a:cubicBezTo>
                    <a:pt x="40" y="150"/>
                    <a:pt x="40" y="118"/>
                    <a:pt x="40" y="86"/>
                  </a:cubicBezTo>
                  <a:cubicBezTo>
                    <a:pt x="40" y="72"/>
                    <a:pt x="39" y="64"/>
                    <a:pt x="39" y="61"/>
                  </a:cubicBezTo>
                  <a:cubicBezTo>
                    <a:pt x="38" y="58"/>
                    <a:pt x="35" y="56"/>
                    <a:pt x="31" y="55"/>
                  </a:cubicBezTo>
                  <a:cubicBezTo>
                    <a:pt x="27" y="53"/>
                    <a:pt x="19" y="53"/>
                    <a:pt x="5" y="53"/>
                  </a:cubicBezTo>
                  <a:cubicBezTo>
                    <a:pt x="3" y="53"/>
                    <a:pt x="1" y="53"/>
                    <a:pt x="0" y="53"/>
                  </a:cubicBezTo>
                  <a:cubicBezTo>
                    <a:pt x="0" y="46"/>
                    <a:pt x="0" y="39"/>
                    <a:pt x="0" y="32"/>
                  </a:cubicBezTo>
                  <a:cubicBezTo>
                    <a:pt x="6" y="30"/>
                    <a:pt x="13" y="29"/>
                    <a:pt x="19" y="27"/>
                  </a:cubicBezTo>
                  <a:cubicBezTo>
                    <a:pt x="38" y="22"/>
                    <a:pt x="53" y="14"/>
                    <a:pt x="64" y="3"/>
                  </a:cubicBezTo>
                  <a:moveTo>
                    <a:pt x="459" y="0"/>
                  </a:moveTo>
                  <a:cubicBezTo>
                    <a:pt x="466" y="0"/>
                    <a:pt x="474" y="0"/>
                    <a:pt x="481" y="0"/>
                  </a:cubicBezTo>
                  <a:cubicBezTo>
                    <a:pt x="451" y="62"/>
                    <a:pt x="420" y="124"/>
                    <a:pt x="390" y="186"/>
                  </a:cubicBezTo>
                  <a:cubicBezTo>
                    <a:pt x="382" y="186"/>
                    <a:pt x="375" y="186"/>
                    <a:pt x="367" y="186"/>
                  </a:cubicBezTo>
                  <a:cubicBezTo>
                    <a:pt x="398" y="124"/>
                    <a:pt x="429" y="62"/>
                    <a:pt x="459" y="0"/>
                  </a:cubicBezTo>
                  <a:moveTo>
                    <a:pt x="369" y="0"/>
                  </a:moveTo>
                  <a:cubicBezTo>
                    <a:pt x="380" y="0"/>
                    <a:pt x="389" y="1"/>
                    <a:pt x="396" y="4"/>
                  </a:cubicBezTo>
                  <a:cubicBezTo>
                    <a:pt x="403" y="7"/>
                    <a:pt x="407" y="10"/>
                    <a:pt x="410" y="15"/>
                  </a:cubicBezTo>
                  <a:cubicBezTo>
                    <a:pt x="412" y="19"/>
                    <a:pt x="413" y="25"/>
                    <a:pt x="413" y="34"/>
                  </a:cubicBezTo>
                  <a:cubicBezTo>
                    <a:pt x="413" y="44"/>
                    <a:pt x="413" y="54"/>
                    <a:pt x="413" y="64"/>
                  </a:cubicBezTo>
                  <a:cubicBezTo>
                    <a:pt x="413" y="72"/>
                    <a:pt x="412" y="78"/>
                    <a:pt x="410" y="82"/>
                  </a:cubicBezTo>
                  <a:cubicBezTo>
                    <a:pt x="408" y="86"/>
                    <a:pt x="404" y="90"/>
                    <a:pt x="397" y="93"/>
                  </a:cubicBezTo>
                  <a:cubicBezTo>
                    <a:pt x="391" y="96"/>
                    <a:pt x="382" y="97"/>
                    <a:pt x="371" y="97"/>
                  </a:cubicBezTo>
                  <a:cubicBezTo>
                    <a:pt x="359" y="97"/>
                    <a:pt x="350" y="96"/>
                    <a:pt x="343" y="93"/>
                  </a:cubicBezTo>
                  <a:cubicBezTo>
                    <a:pt x="337" y="90"/>
                    <a:pt x="332" y="87"/>
                    <a:pt x="330" y="83"/>
                  </a:cubicBezTo>
                  <a:cubicBezTo>
                    <a:pt x="328" y="79"/>
                    <a:pt x="327" y="73"/>
                    <a:pt x="327" y="66"/>
                  </a:cubicBezTo>
                  <a:cubicBezTo>
                    <a:pt x="327" y="55"/>
                    <a:pt x="327" y="44"/>
                    <a:pt x="327" y="34"/>
                  </a:cubicBezTo>
                  <a:cubicBezTo>
                    <a:pt x="327" y="25"/>
                    <a:pt x="328" y="18"/>
                    <a:pt x="330" y="14"/>
                  </a:cubicBezTo>
                  <a:cubicBezTo>
                    <a:pt x="333" y="10"/>
                    <a:pt x="337" y="6"/>
                    <a:pt x="344" y="4"/>
                  </a:cubicBezTo>
                  <a:cubicBezTo>
                    <a:pt x="351" y="1"/>
                    <a:pt x="359" y="0"/>
                    <a:pt x="369" y="0"/>
                  </a:cubicBezTo>
                  <a:moveTo>
                    <a:pt x="237" y="0"/>
                  </a:moveTo>
                  <a:cubicBezTo>
                    <a:pt x="265" y="0"/>
                    <a:pt x="284" y="4"/>
                    <a:pt x="294" y="12"/>
                  </a:cubicBezTo>
                  <a:cubicBezTo>
                    <a:pt x="304" y="20"/>
                    <a:pt x="309" y="32"/>
                    <a:pt x="309" y="47"/>
                  </a:cubicBezTo>
                  <a:cubicBezTo>
                    <a:pt x="309" y="57"/>
                    <a:pt x="307" y="64"/>
                    <a:pt x="303" y="68"/>
                  </a:cubicBezTo>
                  <a:cubicBezTo>
                    <a:pt x="300" y="73"/>
                    <a:pt x="293" y="77"/>
                    <a:pt x="284" y="81"/>
                  </a:cubicBezTo>
                  <a:cubicBezTo>
                    <a:pt x="293" y="83"/>
                    <a:pt x="300" y="87"/>
                    <a:pt x="304" y="92"/>
                  </a:cubicBezTo>
                  <a:cubicBezTo>
                    <a:pt x="309" y="97"/>
                    <a:pt x="311" y="109"/>
                    <a:pt x="311" y="128"/>
                  </a:cubicBezTo>
                  <a:cubicBezTo>
                    <a:pt x="311" y="143"/>
                    <a:pt x="309" y="154"/>
                    <a:pt x="304" y="162"/>
                  </a:cubicBezTo>
                  <a:cubicBezTo>
                    <a:pt x="300" y="170"/>
                    <a:pt x="293" y="175"/>
                    <a:pt x="282" y="180"/>
                  </a:cubicBezTo>
                  <a:cubicBezTo>
                    <a:pt x="272" y="184"/>
                    <a:pt x="259" y="186"/>
                    <a:pt x="242" y="186"/>
                  </a:cubicBezTo>
                  <a:cubicBezTo>
                    <a:pt x="224" y="186"/>
                    <a:pt x="209" y="183"/>
                    <a:pt x="199" y="179"/>
                  </a:cubicBezTo>
                  <a:cubicBezTo>
                    <a:pt x="188" y="174"/>
                    <a:pt x="181" y="168"/>
                    <a:pt x="178" y="161"/>
                  </a:cubicBezTo>
                  <a:cubicBezTo>
                    <a:pt x="175" y="154"/>
                    <a:pt x="173" y="142"/>
                    <a:pt x="173" y="125"/>
                  </a:cubicBezTo>
                  <a:cubicBezTo>
                    <a:pt x="173" y="120"/>
                    <a:pt x="173" y="116"/>
                    <a:pt x="173" y="111"/>
                  </a:cubicBezTo>
                  <a:cubicBezTo>
                    <a:pt x="192" y="111"/>
                    <a:pt x="212" y="111"/>
                    <a:pt x="231" y="111"/>
                  </a:cubicBezTo>
                  <a:cubicBezTo>
                    <a:pt x="231" y="121"/>
                    <a:pt x="231" y="130"/>
                    <a:pt x="231" y="140"/>
                  </a:cubicBezTo>
                  <a:cubicBezTo>
                    <a:pt x="231" y="148"/>
                    <a:pt x="232" y="153"/>
                    <a:pt x="233" y="155"/>
                  </a:cubicBezTo>
                  <a:cubicBezTo>
                    <a:pt x="234" y="157"/>
                    <a:pt x="237" y="158"/>
                    <a:pt x="241" y="158"/>
                  </a:cubicBezTo>
                  <a:cubicBezTo>
                    <a:pt x="246" y="158"/>
                    <a:pt x="249" y="157"/>
                    <a:pt x="250" y="154"/>
                  </a:cubicBezTo>
                  <a:cubicBezTo>
                    <a:pt x="252" y="151"/>
                    <a:pt x="252" y="144"/>
                    <a:pt x="252" y="133"/>
                  </a:cubicBezTo>
                  <a:cubicBezTo>
                    <a:pt x="252" y="129"/>
                    <a:pt x="252" y="125"/>
                    <a:pt x="252" y="121"/>
                  </a:cubicBezTo>
                  <a:cubicBezTo>
                    <a:pt x="252" y="114"/>
                    <a:pt x="251" y="109"/>
                    <a:pt x="249" y="106"/>
                  </a:cubicBezTo>
                  <a:cubicBezTo>
                    <a:pt x="247" y="103"/>
                    <a:pt x="244" y="101"/>
                    <a:pt x="240" y="100"/>
                  </a:cubicBezTo>
                  <a:cubicBezTo>
                    <a:pt x="236" y="99"/>
                    <a:pt x="229" y="98"/>
                    <a:pt x="217" y="98"/>
                  </a:cubicBezTo>
                  <a:cubicBezTo>
                    <a:pt x="217" y="89"/>
                    <a:pt x="217" y="81"/>
                    <a:pt x="217" y="72"/>
                  </a:cubicBezTo>
                  <a:cubicBezTo>
                    <a:pt x="231" y="72"/>
                    <a:pt x="240" y="71"/>
                    <a:pt x="243" y="71"/>
                  </a:cubicBezTo>
                  <a:cubicBezTo>
                    <a:pt x="246" y="70"/>
                    <a:pt x="249" y="68"/>
                    <a:pt x="250" y="65"/>
                  </a:cubicBezTo>
                  <a:cubicBezTo>
                    <a:pt x="252" y="63"/>
                    <a:pt x="252" y="58"/>
                    <a:pt x="252" y="53"/>
                  </a:cubicBezTo>
                  <a:cubicBezTo>
                    <a:pt x="252" y="49"/>
                    <a:pt x="252" y="46"/>
                    <a:pt x="252" y="43"/>
                  </a:cubicBezTo>
                  <a:cubicBezTo>
                    <a:pt x="252" y="36"/>
                    <a:pt x="252" y="32"/>
                    <a:pt x="250" y="30"/>
                  </a:cubicBezTo>
                  <a:cubicBezTo>
                    <a:pt x="248" y="28"/>
                    <a:pt x="246" y="27"/>
                    <a:pt x="242" y="27"/>
                  </a:cubicBezTo>
                  <a:cubicBezTo>
                    <a:pt x="238" y="27"/>
                    <a:pt x="235" y="28"/>
                    <a:pt x="234" y="30"/>
                  </a:cubicBezTo>
                  <a:cubicBezTo>
                    <a:pt x="232" y="32"/>
                    <a:pt x="231" y="37"/>
                    <a:pt x="231" y="44"/>
                  </a:cubicBezTo>
                  <a:cubicBezTo>
                    <a:pt x="231" y="49"/>
                    <a:pt x="231" y="54"/>
                    <a:pt x="231" y="58"/>
                  </a:cubicBezTo>
                  <a:cubicBezTo>
                    <a:pt x="212" y="58"/>
                    <a:pt x="192" y="58"/>
                    <a:pt x="173" y="58"/>
                  </a:cubicBezTo>
                  <a:cubicBezTo>
                    <a:pt x="173" y="53"/>
                    <a:pt x="173" y="48"/>
                    <a:pt x="173" y="43"/>
                  </a:cubicBezTo>
                  <a:cubicBezTo>
                    <a:pt x="173" y="26"/>
                    <a:pt x="178" y="15"/>
                    <a:pt x="188" y="9"/>
                  </a:cubicBezTo>
                  <a:cubicBezTo>
                    <a:pt x="199" y="3"/>
                    <a:pt x="215" y="0"/>
                    <a:pt x="237" y="0"/>
                  </a:cubicBezTo>
                </a:path>
              </a:pathLst>
            </a:custGeom>
            <a:solidFill>
              <a:srgbClr val="1387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2" name="path"/>
            <p:cNvSpPr/>
            <p:nvPr/>
          </p:nvSpPr>
          <p:spPr>
            <a:xfrm>
              <a:off x="2862256" y="0"/>
              <a:ext cx="331513" cy="118252"/>
            </a:xfrm>
            <a:custGeom>
              <a:rect l="0" t="0" r="0" b="0"/>
              <a:pathLst>
                <a:path w="522" h="186">
                  <a:moveTo>
                    <a:pt x="125" y="146"/>
                  </a:moveTo>
                  <a:cubicBezTo>
                    <a:pt x="141" y="146"/>
                    <a:pt x="157" y="146"/>
                    <a:pt x="173" y="146"/>
                  </a:cubicBezTo>
                  <a:cubicBezTo>
                    <a:pt x="173" y="158"/>
                    <a:pt x="173" y="170"/>
                    <a:pt x="173" y="182"/>
                  </a:cubicBezTo>
                  <a:cubicBezTo>
                    <a:pt x="157" y="182"/>
                    <a:pt x="141" y="182"/>
                    <a:pt x="125" y="182"/>
                  </a:cubicBezTo>
                  <a:cubicBezTo>
                    <a:pt x="125" y="170"/>
                    <a:pt x="125" y="158"/>
                    <a:pt x="125" y="146"/>
                  </a:cubicBezTo>
                  <a:moveTo>
                    <a:pt x="475" y="102"/>
                  </a:moveTo>
                  <a:cubicBezTo>
                    <a:pt x="472" y="102"/>
                    <a:pt x="470" y="102"/>
                    <a:pt x="469" y="104"/>
                  </a:cubicBezTo>
                  <a:cubicBezTo>
                    <a:pt x="469" y="105"/>
                    <a:pt x="468" y="108"/>
                    <a:pt x="468" y="112"/>
                  </a:cubicBezTo>
                  <a:cubicBezTo>
                    <a:pt x="468" y="127"/>
                    <a:pt x="468" y="143"/>
                    <a:pt x="468" y="158"/>
                  </a:cubicBezTo>
                  <a:cubicBezTo>
                    <a:pt x="468" y="163"/>
                    <a:pt x="469" y="166"/>
                    <a:pt x="469" y="167"/>
                  </a:cubicBezTo>
                  <a:cubicBezTo>
                    <a:pt x="470" y="168"/>
                    <a:pt x="472" y="168"/>
                    <a:pt x="475" y="168"/>
                  </a:cubicBezTo>
                  <a:cubicBezTo>
                    <a:pt x="478" y="168"/>
                    <a:pt x="480" y="168"/>
                    <a:pt x="480" y="167"/>
                  </a:cubicBezTo>
                  <a:cubicBezTo>
                    <a:pt x="481" y="165"/>
                    <a:pt x="481" y="163"/>
                    <a:pt x="481" y="158"/>
                  </a:cubicBezTo>
                  <a:cubicBezTo>
                    <a:pt x="481" y="143"/>
                    <a:pt x="481" y="128"/>
                    <a:pt x="481" y="112"/>
                  </a:cubicBezTo>
                  <a:cubicBezTo>
                    <a:pt x="481" y="108"/>
                    <a:pt x="481" y="105"/>
                    <a:pt x="480" y="104"/>
                  </a:cubicBezTo>
                  <a:cubicBezTo>
                    <a:pt x="480" y="102"/>
                    <a:pt x="478" y="102"/>
                    <a:pt x="475" y="102"/>
                  </a:cubicBezTo>
                  <a:moveTo>
                    <a:pt x="474" y="86"/>
                  </a:moveTo>
                  <a:cubicBezTo>
                    <a:pt x="486" y="86"/>
                    <a:pt x="496" y="88"/>
                    <a:pt x="503" y="91"/>
                  </a:cubicBezTo>
                  <a:cubicBezTo>
                    <a:pt x="510" y="94"/>
                    <a:pt x="515" y="97"/>
                    <a:pt x="518" y="101"/>
                  </a:cubicBezTo>
                  <a:cubicBezTo>
                    <a:pt x="520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0" y="165"/>
                    <a:pt x="518" y="169"/>
                  </a:cubicBezTo>
                  <a:cubicBezTo>
                    <a:pt x="516" y="173"/>
                    <a:pt x="512" y="177"/>
                    <a:pt x="505" y="180"/>
                  </a:cubicBezTo>
                  <a:cubicBezTo>
                    <a:pt x="497" y="183"/>
                    <a:pt x="488" y="184"/>
                    <a:pt x="477" y="184"/>
                  </a:cubicBezTo>
                  <a:cubicBezTo>
                    <a:pt x="463" y="184"/>
                    <a:pt x="453" y="183"/>
                    <a:pt x="446" y="180"/>
                  </a:cubicBezTo>
                  <a:cubicBezTo>
                    <a:pt x="439" y="177"/>
                    <a:pt x="434" y="174"/>
                    <a:pt x="432" y="170"/>
                  </a:cubicBezTo>
                  <a:cubicBezTo>
                    <a:pt x="429" y="166"/>
                    <a:pt x="428" y="160"/>
                    <a:pt x="428" y="152"/>
                  </a:cubicBezTo>
                  <a:cubicBezTo>
                    <a:pt x="428" y="142"/>
                    <a:pt x="428" y="131"/>
                    <a:pt x="428" y="120"/>
                  </a:cubicBezTo>
                  <a:cubicBezTo>
                    <a:pt x="428" y="111"/>
                    <a:pt x="429" y="105"/>
                    <a:pt x="432" y="101"/>
                  </a:cubicBezTo>
                  <a:cubicBezTo>
                    <a:pt x="434" y="96"/>
                    <a:pt x="439" y="93"/>
                    <a:pt x="447" y="90"/>
                  </a:cubicBezTo>
                  <a:cubicBezTo>
                    <a:pt x="454" y="87"/>
                    <a:pt x="463" y="86"/>
                    <a:pt x="474" y="86"/>
                  </a:cubicBezTo>
                  <a:moveTo>
                    <a:pt x="357" y="15"/>
                  </a:moveTo>
                  <a:cubicBezTo>
                    <a:pt x="354" y="15"/>
                    <a:pt x="352" y="16"/>
                    <a:pt x="351" y="17"/>
                  </a:cubicBezTo>
                  <a:cubicBezTo>
                    <a:pt x="351" y="18"/>
                    <a:pt x="350" y="21"/>
                    <a:pt x="350" y="26"/>
                  </a:cubicBezTo>
                  <a:cubicBezTo>
                    <a:pt x="350" y="41"/>
                    <a:pt x="350" y="56"/>
                    <a:pt x="350" y="71"/>
                  </a:cubicBezTo>
                  <a:cubicBezTo>
                    <a:pt x="350" y="76"/>
                    <a:pt x="351" y="79"/>
                    <a:pt x="351" y="80"/>
                  </a:cubicBezTo>
                  <a:cubicBezTo>
                    <a:pt x="352" y="81"/>
                    <a:pt x="354" y="82"/>
                    <a:pt x="357" y="82"/>
                  </a:cubicBezTo>
                  <a:cubicBezTo>
                    <a:pt x="360" y="82"/>
                    <a:pt x="362" y="81"/>
                    <a:pt x="362" y="80"/>
                  </a:cubicBezTo>
                  <a:cubicBezTo>
                    <a:pt x="363" y="79"/>
                    <a:pt x="364" y="76"/>
                    <a:pt x="364" y="72"/>
                  </a:cubicBezTo>
                  <a:cubicBezTo>
                    <a:pt x="364" y="56"/>
                    <a:pt x="364" y="41"/>
                    <a:pt x="364" y="26"/>
                  </a:cubicBezTo>
                  <a:cubicBezTo>
                    <a:pt x="364" y="21"/>
                    <a:pt x="363" y="18"/>
                    <a:pt x="363" y="17"/>
                  </a:cubicBezTo>
                  <a:cubicBezTo>
                    <a:pt x="362" y="16"/>
                    <a:pt x="360" y="15"/>
                    <a:pt x="357" y="15"/>
                  </a:cubicBezTo>
                  <a:moveTo>
                    <a:pt x="180" y="3"/>
                  </a:moveTo>
                  <a:cubicBezTo>
                    <a:pt x="221" y="3"/>
                    <a:pt x="261" y="3"/>
                    <a:pt x="301" y="3"/>
                  </a:cubicBezTo>
                  <a:cubicBezTo>
                    <a:pt x="301" y="16"/>
                    <a:pt x="301" y="29"/>
                    <a:pt x="301" y="42"/>
                  </a:cubicBezTo>
                  <a:cubicBezTo>
                    <a:pt x="288" y="89"/>
                    <a:pt x="274" y="136"/>
                    <a:pt x="261" y="182"/>
                  </a:cubicBezTo>
                  <a:cubicBezTo>
                    <a:pt x="240" y="182"/>
                    <a:pt x="219" y="182"/>
                    <a:pt x="198" y="182"/>
                  </a:cubicBezTo>
                  <a:cubicBezTo>
                    <a:pt x="213" y="133"/>
                    <a:pt x="228" y="84"/>
                    <a:pt x="243" y="35"/>
                  </a:cubicBezTo>
                  <a:cubicBezTo>
                    <a:pt x="222" y="35"/>
                    <a:pt x="201" y="35"/>
                    <a:pt x="180" y="35"/>
                  </a:cubicBezTo>
                  <a:cubicBezTo>
                    <a:pt x="180" y="24"/>
                    <a:pt x="180" y="14"/>
                    <a:pt x="180" y="3"/>
                  </a:cubicBezTo>
                  <a:moveTo>
                    <a:pt x="69" y="3"/>
                  </a:moveTo>
                  <a:cubicBezTo>
                    <a:pt x="82" y="3"/>
                    <a:pt x="94" y="3"/>
                    <a:pt x="107" y="3"/>
                  </a:cubicBezTo>
                  <a:cubicBezTo>
                    <a:pt x="107" y="63"/>
                    <a:pt x="107" y="123"/>
                    <a:pt x="107" y="182"/>
                  </a:cubicBezTo>
                  <a:cubicBezTo>
                    <a:pt x="86" y="182"/>
                    <a:pt x="64" y="182"/>
                    <a:pt x="43" y="182"/>
                  </a:cubicBezTo>
                  <a:cubicBezTo>
                    <a:pt x="43" y="150"/>
                    <a:pt x="43" y="118"/>
                    <a:pt x="43" y="86"/>
                  </a:cubicBezTo>
                  <a:cubicBezTo>
                    <a:pt x="43" y="72"/>
                    <a:pt x="43" y="64"/>
                    <a:pt x="42" y="61"/>
                  </a:cubicBezTo>
                  <a:cubicBezTo>
                    <a:pt x="41" y="58"/>
                    <a:pt x="38" y="56"/>
                    <a:pt x="34" y="55"/>
                  </a:cubicBezTo>
                  <a:cubicBezTo>
                    <a:pt x="30" y="53"/>
                    <a:pt x="20" y="53"/>
                    <a:pt x="6" y="53"/>
                  </a:cubicBezTo>
                  <a:cubicBezTo>
                    <a:pt x="4" y="53"/>
                    <a:pt x="2" y="53"/>
                    <a:pt x="0" y="53"/>
                  </a:cubicBezTo>
                  <a:cubicBezTo>
                    <a:pt x="0" y="46"/>
                    <a:pt x="0" y="39"/>
                    <a:pt x="0" y="32"/>
                  </a:cubicBezTo>
                  <a:cubicBezTo>
                    <a:pt x="7" y="30"/>
                    <a:pt x="14" y="29"/>
                    <a:pt x="21" y="27"/>
                  </a:cubicBezTo>
                  <a:cubicBezTo>
                    <a:pt x="41" y="22"/>
                    <a:pt x="57" y="14"/>
                    <a:pt x="69" y="3"/>
                  </a:cubicBezTo>
                  <a:moveTo>
                    <a:pt x="454" y="0"/>
                  </a:moveTo>
                  <a:cubicBezTo>
                    <a:pt x="462" y="0"/>
                    <a:pt x="470" y="0"/>
                    <a:pt x="478" y="0"/>
                  </a:cubicBezTo>
                  <a:cubicBezTo>
                    <a:pt x="445" y="62"/>
                    <a:pt x="411" y="124"/>
                    <a:pt x="378" y="186"/>
                  </a:cubicBezTo>
                  <a:cubicBezTo>
                    <a:pt x="370" y="186"/>
                    <a:pt x="362" y="186"/>
                    <a:pt x="354" y="186"/>
                  </a:cubicBezTo>
                  <a:cubicBezTo>
                    <a:pt x="387" y="124"/>
                    <a:pt x="421" y="62"/>
                    <a:pt x="454" y="0"/>
                  </a:cubicBezTo>
                  <a:moveTo>
                    <a:pt x="356" y="0"/>
                  </a:moveTo>
                  <a:cubicBezTo>
                    <a:pt x="368" y="0"/>
                    <a:pt x="378" y="1"/>
                    <a:pt x="385" y="4"/>
                  </a:cubicBezTo>
                  <a:cubicBezTo>
                    <a:pt x="392" y="7"/>
                    <a:pt x="397" y="10"/>
                    <a:pt x="400" y="14"/>
                  </a:cubicBezTo>
                  <a:cubicBezTo>
                    <a:pt x="402" y="19"/>
                    <a:pt x="404" y="25"/>
                    <a:pt x="404" y="34"/>
                  </a:cubicBezTo>
                  <a:cubicBezTo>
                    <a:pt x="404" y="44"/>
                    <a:pt x="404" y="54"/>
                    <a:pt x="404" y="64"/>
                  </a:cubicBezTo>
                  <a:cubicBezTo>
                    <a:pt x="404" y="72"/>
                    <a:pt x="403" y="78"/>
                    <a:pt x="401" y="82"/>
                  </a:cubicBezTo>
                  <a:cubicBezTo>
                    <a:pt x="398" y="86"/>
                    <a:pt x="394" y="90"/>
                    <a:pt x="387" y="93"/>
                  </a:cubicBezTo>
                  <a:cubicBezTo>
                    <a:pt x="380" y="96"/>
                    <a:pt x="370" y="97"/>
                    <a:pt x="359" y="97"/>
                  </a:cubicBezTo>
                  <a:cubicBezTo>
                    <a:pt x="345" y="97"/>
                    <a:pt x="335" y="96"/>
                    <a:pt x="328" y="93"/>
                  </a:cubicBezTo>
                  <a:cubicBezTo>
                    <a:pt x="321" y="90"/>
                    <a:pt x="316" y="87"/>
                    <a:pt x="314" y="83"/>
                  </a:cubicBezTo>
                  <a:cubicBezTo>
                    <a:pt x="311" y="79"/>
                    <a:pt x="310" y="73"/>
                    <a:pt x="310" y="66"/>
                  </a:cubicBezTo>
                  <a:cubicBezTo>
                    <a:pt x="310" y="55"/>
                    <a:pt x="310" y="44"/>
                    <a:pt x="310" y="34"/>
                  </a:cubicBezTo>
                  <a:cubicBezTo>
                    <a:pt x="310" y="25"/>
                    <a:pt x="312" y="18"/>
                    <a:pt x="314" y="14"/>
                  </a:cubicBezTo>
                  <a:cubicBezTo>
                    <a:pt x="317" y="10"/>
                    <a:pt x="322" y="6"/>
                    <a:pt x="329" y="3"/>
                  </a:cubicBezTo>
                  <a:cubicBezTo>
                    <a:pt x="336" y="1"/>
                    <a:pt x="345" y="0"/>
                    <a:pt x="356" y="0"/>
                  </a:cubicBezTo>
                </a:path>
              </a:pathLst>
            </a:custGeom>
            <a:solidFill>
              <a:srgbClr val="008C3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4" name="path"/>
            <p:cNvSpPr/>
            <p:nvPr/>
          </p:nvSpPr>
          <p:spPr>
            <a:xfrm>
              <a:off x="3275314" y="0"/>
              <a:ext cx="331514" cy="118252"/>
            </a:xfrm>
            <a:custGeom>
              <a:rect l="0" t="0" r="0" b="0"/>
              <a:pathLst>
                <a:path w="522" h="186">
                  <a:moveTo>
                    <a:pt x="139" y="146"/>
                  </a:moveTo>
                  <a:cubicBezTo>
                    <a:pt x="154" y="146"/>
                    <a:pt x="168" y="146"/>
                    <a:pt x="182" y="146"/>
                  </a:cubicBezTo>
                  <a:cubicBezTo>
                    <a:pt x="182" y="158"/>
                    <a:pt x="182" y="170"/>
                    <a:pt x="182" y="182"/>
                  </a:cubicBezTo>
                  <a:cubicBezTo>
                    <a:pt x="168" y="182"/>
                    <a:pt x="154" y="182"/>
                    <a:pt x="139" y="182"/>
                  </a:cubicBezTo>
                  <a:cubicBezTo>
                    <a:pt x="139" y="170"/>
                    <a:pt x="139" y="158"/>
                    <a:pt x="139" y="146"/>
                  </a:cubicBezTo>
                  <a:moveTo>
                    <a:pt x="480" y="102"/>
                  </a:moveTo>
                  <a:cubicBezTo>
                    <a:pt x="478" y="102"/>
                    <a:pt x="476" y="102"/>
                    <a:pt x="475" y="104"/>
                  </a:cubicBezTo>
                  <a:cubicBezTo>
                    <a:pt x="475" y="105"/>
                    <a:pt x="474" y="108"/>
                    <a:pt x="474" y="112"/>
                  </a:cubicBezTo>
                  <a:cubicBezTo>
                    <a:pt x="474" y="127"/>
                    <a:pt x="474" y="143"/>
                    <a:pt x="474" y="158"/>
                  </a:cubicBezTo>
                  <a:cubicBezTo>
                    <a:pt x="474" y="163"/>
                    <a:pt x="475" y="166"/>
                    <a:pt x="475" y="167"/>
                  </a:cubicBezTo>
                  <a:cubicBezTo>
                    <a:pt x="476" y="168"/>
                    <a:pt x="478" y="168"/>
                    <a:pt x="480" y="168"/>
                  </a:cubicBezTo>
                  <a:cubicBezTo>
                    <a:pt x="483" y="168"/>
                    <a:pt x="484" y="168"/>
                    <a:pt x="485" y="167"/>
                  </a:cubicBezTo>
                  <a:cubicBezTo>
                    <a:pt x="486" y="165"/>
                    <a:pt x="486" y="163"/>
                    <a:pt x="486" y="158"/>
                  </a:cubicBezTo>
                  <a:cubicBezTo>
                    <a:pt x="486" y="143"/>
                    <a:pt x="486" y="128"/>
                    <a:pt x="486" y="112"/>
                  </a:cubicBezTo>
                  <a:cubicBezTo>
                    <a:pt x="486" y="108"/>
                    <a:pt x="486" y="105"/>
                    <a:pt x="485" y="104"/>
                  </a:cubicBezTo>
                  <a:cubicBezTo>
                    <a:pt x="484" y="102"/>
                    <a:pt x="483" y="102"/>
                    <a:pt x="480" y="102"/>
                  </a:cubicBezTo>
                  <a:moveTo>
                    <a:pt x="479" y="86"/>
                  </a:moveTo>
                  <a:cubicBezTo>
                    <a:pt x="490" y="86"/>
                    <a:pt x="499" y="88"/>
                    <a:pt x="505" y="91"/>
                  </a:cubicBezTo>
                  <a:cubicBezTo>
                    <a:pt x="512" y="94"/>
                    <a:pt x="516" y="97"/>
                    <a:pt x="518" y="101"/>
                  </a:cubicBezTo>
                  <a:cubicBezTo>
                    <a:pt x="520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3" y="177"/>
                    <a:pt x="506" y="180"/>
                  </a:cubicBezTo>
                  <a:cubicBezTo>
                    <a:pt x="500" y="183"/>
                    <a:pt x="492" y="184"/>
                    <a:pt x="482" y="184"/>
                  </a:cubicBezTo>
                  <a:cubicBezTo>
                    <a:pt x="470" y="184"/>
                    <a:pt x="461" y="183"/>
                    <a:pt x="455" y="180"/>
                  </a:cubicBezTo>
                  <a:cubicBezTo>
                    <a:pt x="448" y="177"/>
                    <a:pt x="444" y="174"/>
                    <a:pt x="442" y="170"/>
                  </a:cubicBezTo>
                  <a:cubicBezTo>
                    <a:pt x="440" y="166"/>
                    <a:pt x="439" y="160"/>
                    <a:pt x="439" y="152"/>
                  </a:cubicBezTo>
                  <a:cubicBezTo>
                    <a:pt x="439" y="142"/>
                    <a:pt x="439" y="131"/>
                    <a:pt x="439" y="120"/>
                  </a:cubicBezTo>
                  <a:cubicBezTo>
                    <a:pt x="439" y="111"/>
                    <a:pt x="440" y="105"/>
                    <a:pt x="442" y="101"/>
                  </a:cubicBezTo>
                  <a:cubicBezTo>
                    <a:pt x="444" y="96"/>
                    <a:pt x="449" y="93"/>
                    <a:pt x="455" y="90"/>
                  </a:cubicBezTo>
                  <a:cubicBezTo>
                    <a:pt x="462" y="87"/>
                    <a:pt x="470" y="86"/>
                    <a:pt x="479" y="86"/>
                  </a:cubicBezTo>
                  <a:moveTo>
                    <a:pt x="376" y="15"/>
                  </a:moveTo>
                  <a:cubicBezTo>
                    <a:pt x="373" y="15"/>
                    <a:pt x="371" y="16"/>
                    <a:pt x="371" y="17"/>
                  </a:cubicBezTo>
                  <a:cubicBezTo>
                    <a:pt x="370" y="18"/>
                    <a:pt x="370" y="21"/>
                    <a:pt x="370" y="26"/>
                  </a:cubicBezTo>
                  <a:cubicBezTo>
                    <a:pt x="370" y="41"/>
                    <a:pt x="370" y="56"/>
                    <a:pt x="370" y="71"/>
                  </a:cubicBezTo>
                  <a:cubicBezTo>
                    <a:pt x="370" y="76"/>
                    <a:pt x="370" y="79"/>
                    <a:pt x="371" y="80"/>
                  </a:cubicBezTo>
                  <a:cubicBezTo>
                    <a:pt x="371" y="81"/>
                    <a:pt x="373" y="82"/>
                    <a:pt x="376" y="82"/>
                  </a:cubicBezTo>
                  <a:cubicBezTo>
                    <a:pt x="378" y="82"/>
                    <a:pt x="380" y="81"/>
                    <a:pt x="380" y="80"/>
                  </a:cubicBezTo>
                  <a:cubicBezTo>
                    <a:pt x="381" y="79"/>
                    <a:pt x="381" y="76"/>
                    <a:pt x="381" y="72"/>
                  </a:cubicBezTo>
                  <a:cubicBezTo>
                    <a:pt x="381" y="56"/>
                    <a:pt x="381" y="41"/>
                    <a:pt x="381" y="26"/>
                  </a:cubicBezTo>
                  <a:cubicBezTo>
                    <a:pt x="381" y="21"/>
                    <a:pt x="381" y="18"/>
                    <a:pt x="381" y="17"/>
                  </a:cubicBezTo>
                  <a:cubicBezTo>
                    <a:pt x="380" y="16"/>
                    <a:pt x="378" y="15"/>
                    <a:pt x="376" y="15"/>
                  </a:cubicBezTo>
                  <a:moveTo>
                    <a:pt x="461" y="0"/>
                  </a:moveTo>
                  <a:cubicBezTo>
                    <a:pt x="469" y="0"/>
                    <a:pt x="476" y="0"/>
                    <a:pt x="483" y="0"/>
                  </a:cubicBezTo>
                  <a:cubicBezTo>
                    <a:pt x="453" y="62"/>
                    <a:pt x="424" y="124"/>
                    <a:pt x="395" y="186"/>
                  </a:cubicBezTo>
                  <a:cubicBezTo>
                    <a:pt x="387" y="186"/>
                    <a:pt x="380" y="186"/>
                    <a:pt x="373" y="186"/>
                  </a:cubicBezTo>
                  <a:cubicBezTo>
                    <a:pt x="403" y="124"/>
                    <a:pt x="432" y="62"/>
                    <a:pt x="461" y="0"/>
                  </a:cubicBezTo>
                  <a:moveTo>
                    <a:pt x="375" y="0"/>
                  </a:moveTo>
                  <a:cubicBezTo>
                    <a:pt x="385" y="0"/>
                    <a:pt x="394" y="1"/>
                    <a:pt x="401" y="4"/>
                  </a:cubicBezTo>
                  <a:cubicBezTo>
                    <a:pt x="407" y="7"/>
                    <a:pt x="412" y="10"/>
                    <a:pt x="414" y="14"/>
                  </a:cubicBezTo>
                  <a:cubicBezTo>
                    <a:pt x="416" y="19"/>
                    <a:pt x="417" y="25"/>
                    <a:pt x="417" y="34"/>
                  </a:cubicBezTo>
                  <a:cubicBezTo>
                    <a:pt x="417" y="44"/>
                    <a:pt x="417" y="54"/>
                    <a:pt x="417" y="64"/>
                  </a:cubicBezTo>
                  <a:cubicBezTo>
                    <a:pt x="417" y="72"/>
                    <a:pt x="416" y="78"/>
                    <a:pt x="414" y="82"/>
                  </a:cubicBezTo>
                  <a:cubicBezTo>
                    <a:pt x="412" y="86"/>
                    <a:pt x="408" y="90"/>
                    <a:pt x="402" y="93"/>
                  </a:cubicBezTo>
                  <a:cubicBezTo>
                    <a:pt x="396" y="96"/>
                    <a:pt x="387" y="97"/>
                    <a:pt x="377" y="97"/>
                  </a:cubicBezTo>
                  <a:cubicBezTo>
                    <a:pt x="365" y="97"/>
                    <a:pt x="356" y="96"/>
                    <a:pt x="350" y="93"/>
                  </a:cubicBezTo>
                  <a:cubicBezTo>
                    <a:pt x="344" y="90"/>
                    <a:pt x="340" y="87"/>
                    <a:pt x="337" y="83"/>
                  </a:cubicBezTo>
                  <a:cubicBezTo>
                    <a:pt x="335" y="79"/>
                    <a:pt x="334" y="73"/>
                    <a:pt x="334" y="66"/>
                  </a:cubicBezTo>
                  <a:cubicBezTo>
                    <a:pt x="334" y="55"/>
                    <a:pt x="334" y="44"/>
                    <a:pt x="334" y="34"/>
                  </a:cubicBezTo>
                  <a:cubicBezTo>
                    <a:pt x="334" y="25"/>
                    <a:pt x="335" y="18"/>
                    <a:pt x="338" y="14"/>
                  </a:cubicBezTo>
                  <a:cubicBezTo>
                    <a:pt x="340" y="10"/>
                    <a:pt x="344" y="6"/>
                    <a:pt x="351" y="3"/>
                  </a:cubicBezTo>
                  <a:cubicBezTo>
                    <a:pt x="357" y="1"/>
                    <a:pt x="365" y="0"/>
                    <a:pt x="375" y="0"/>
                  </a:cubicBezTo>
                  <a:moveTo>
                    <a:pt x="255" y="0"/>
                  </a:moveTo>
                  <a:cubicBezTo>
                    <a:pt x="277" y="0"/>
                    <a:pt x="294" y="4"/>
                    <a:pt x="306" y="13"/>
                  </a:cubicBezTo>
                  <a:cubicBezTo>
                    <a:pt x="317" y="22"/>
                    <a:pt x="323" y="33"/>
                    <a:pt x="323" y="46"/>
                  </a:cubicBezTo>
                  <a:cubicBezTo>
                    <a:pt x="323" y="57"/>
                    <a:pt x="320" y="67"/>
                    <a:pt x="313" y="79"/>
                  </a:cubicBezTo>
                  <a:cubicBezTo>
                    <a:pt x="307" y="90"/>
                    <a:pt x="288" y="115"/>
                    <a:pt x="256" y="152"/>
                  </a:cubicBezTo>
                  <a:cubicBezTo>
                    <a:pt x="277" y="152"/>
                    <a:pt x="297" y="152"/>
                    <a:pt x="318" y="152"/>
                  </a:cubicBezTo>
                  <a:cubicBezTo>
                    <a:pt x="318" y="162"/>
                    <a:pt x="318" y="172"/>
                    <a:pt x="318" y="182"/>
                  </a:cubicBezTo>
                  <a:cubicBezTo>
                    <a:pt x="277" y="182"/>
                    <a:pt x="235" y="182"/>
                    <a:pt x="194" y="182"/>
                  </a:cubicBezTo>
                  <a:cubicBezTo>
                    <a:pt x="194" y="174"/>
                    <a:pt x="194" y="165"/>
                    <a:pt x="194" y="157"/>
                  </a:cubicBezTo>
                  <a:cubicBezTo>
                    <a:pt x="231" y="109"/>
                    <a:pt x="253" y="79"/>
                    <a:pt x="260" y="68"/>
                  </a:cubicBezTo>
                  <a:cubicBezTo>
                    <a:pt x="266" y="57"/>
                    <a:pt x="270" y="48"/>
                    <a:pt x="270" y="42"/>
                  </a:cubicBezTo>
                  <a:cubicBezTo>
                    <a:pt x="270" y="37"/>
                    <a:pt x="269" y="33"/>
                    <a:pt x="267" y="31"/>
                  </a:cubicBezTo>
                  <a:cubicBezTo>
                    <a:pt x="265" y="28"/>
                    <a:pt x="261" y="27"/>
                    <a:pt x="257" y="27"/>
                  </a:cubicBezTo>
                  <a:cubicBezTo>
                    <a:pt x="253" y="27"/>
                    <a:pt x="250" y="28"/>
                    <a:pt x="248" y="31"/>
                  </a:cubicBezTo>
                  <a:cubicBezTo>
                    <a:pt x="246" y="34"/>
                    <a:pt x="245" y="39"/>
                    <a:pt x="245" y="47"/>
                  </a:cubicBezTo>
                  <a:cubicBezTo>
                    <a:pt x="245" y="53"/>
                    <a:pt x="245" y="58"/>
                    <a:pt x="245" y="64"/>
                  </a:cubicBezTo>
                  <a:cubicBezTo>
                    <a:pt x="228" y="64"/>
                    <a:pt x="211" y="64"/>
                    <a:pt x="194" y="64"/>
                  </a:cubicBezTo>
                  <a:cubicBezTo>
                    <a:pt x="194" y="62"/>
                    <a:pt x="194" y="60"/>
                    <a:pt x="194" y="57"/>
                  </a:cubicBezTo>
                  <a:cubicBezTo>
                    <a:pt x="194" y="47"/>
                    <a:pt x="195" y="39"/>
                    <a:pt x="196" y="34"/>
                  </a:cubicBezTo>
                  <a:cubicBezTo>
                    <a:pt x="197" y="28"/>
                    <a:pt x="201" y="22"/>
                    <a:pt x="206" y="17"/>
                  </a:cubicBezTo>
                  <a:cubicBezTo>
                    <a:pt x="211" y="11"/>
                    <a:pt x="217" y="7"/>
                    <a:pt x="226" y="4"/>
                  </a:cubicBezTo>
                  <a:cubicBezTo>
                    <a:pt x="234" y="1"/>
                    <a:pt x="244" y="0"/>
                    <a:pt x="255" y="0"/>
                  </a:cubicBezTo>
                  <a:moveTo>
                    <a:pt x="60" y="0"/>
                  </a:moveTo>
                  <a:cubicBezTo>
                    <a:pt x="83" y="0"/>
                    <a:pt x="100" y="4"/>
                    <a:pt x="111" y="13"/>
                  </a:cubicBezTo>
                  <a:cubicBezTo>
                    <a:pt x="122" y="22"/>
                    <a:pt x="128" y="33"/>
                    <a:pt x="128" y="46"/>
                  </a:cubicBezTo>
                  <a:cubicBezTo>
                    <a:pt x="128" y="57"/>
                    <a:pt x="125" y="67"/>
                    <a:pt x="119" y="79"/>
                  </a:cubicBezTo>
                  <a:cubicBezTo>
                    <a:pt x="112" y="90"/>
                    <a:pt x="93" y="115"/>
                    <a:pt x="62" y="152"/>
                  </a:cubicBezTo>
                  <a:cubicBezTo>
                    <a:pt x="82" y="152"/>
                    <a:pt x="103" y="152"/>
                    <a:pt x="123" y="152"/>
                  </a:cubicBezTo>
                  <a:cubicBezTo>
                    <a:pt x="123" y="162"/>
                    <a:pt x="123" y="172"/>
                    <a:pt x="123" y="182"/>
                  </a:cubicBezTo>
                  <a:cubicBezTo>
                    <a:pt x="82" y="182"/>
                    <a:pt x="41" y="182"/>
                    <a:pt x="0" y="182"/>
                  </a:cubicBezTo>
                  <a:cubicBezTo>
                    <a:pt x="0" y="174"/>
                    <a:pt x="0" y="165"/>
                    <a:pt x="0" y="157"/>
                  </a:cubicBezTo>
                  <a:cubicBezTo>
                    <a:pt x="36" y="109"/>
                    <a:pt x="58" y="79"/>
                    <a:pt x="65" y="68"/>
                  </a:cubicBezTo>
                  <a:cubicBezTo>
                    <a:pt x="72" y="57"/>
                    <a:pt x="75" y="48"/>
                    <a:pt x="75" y="42"/>
                  </a:cubicBezTo>
                  <a:cubicBezTo>
                    <a:pt x="75" y="37"/>
                    <a:pt x="74" y="33"/>
                    <a:pt x="72" y="31"/>
                  </a:cubicBezTo>
                  <a:cubicBezTo>
                    <a:pt x="70" y="28"/>
                    <a:pt x="67" y="27"/>
                    <a:pt x="63" y="27"/>
                  </a:cubicBezTo>
                  <a:cubicBezTo>
                    <a:pt x="58" y="27"/>
                    <a:pt x="55" y="28"/>
                    <a:pt x="53" y="31"/>
                  </a:cubicBezTo>
                  <a:cubicBezTo>
                    <a:pt x="51" y="34"/>
                    <a:pt x="50" y="39"/>
                    <a:pt x="50" y="47"/>
                  </a:cubicBezTo>
                  <a:cubicBezTo>
                    <a:pt x="50" y="53"/>
                    <a:pt x="50" y="58"/>
                    <a:pt x="50" y="64"/>
                  </a:cubicBezTo>
                  <a:cubicBezTo>
                    <a:pt x="33" y="64"/>
                    <a:pt x="16" y="64"/>
                    <a:pt x="0" y="64"/>
                  </a:cubicBezTo>
                  <a:cubicBezTo>
                    <a:pt x="0" y="62"/>
                    <a:pt x="0" y="60"/>
                    <a:pt x="0" y="57"/>
                  </a:cubicBezTo>
                  <a:cubicBezTo>
                    <a:pt x="0" y="47"/>
                    <a:pt x="0" y="39"/>
                    <a:pt x="1" y="34"/>
                  </a:cubicBezTo>
                  <a:cubicBezTo>
                    <a:pt x="3" y="28"/>
                    <a:pt x="6" y="22"/>
                    <a:pt x="11" y="17"/>
                  </a:cubicBezTo>
                  <a:cubicBezTo>
                    <a:pt x="16" y="11"/>
                    <a:pt x="23" y="7"/>
                    <a:pt x="31" y="4"/>
                  </a:cubicBezTo>
                  <a:cubicBezTo>
                    <a:pt x="39" y="1"/>
                    <a:pt x="49" y="0"/>
                    <a:pt x="60" y="0"/>
                  </a:cubicBezTo>
                </a:path>
              </a:pathLst>
            </a:custGeom>
            <a:solidFill>
              <a:srgbClr val="A5C42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6" name="path"/>
            <p:cNvSpPr/>
            <p:nvPr/>
          </p:nvSpPr>
          <p:spPr>
            <a:xfrm>
              <a:off x="2018239" y="7708"/>
              <a:ext cx="331513" cy="118252"/>
            </a:xfrm>
            <a:custGeom>
              <a:rect l="0" t="0" r="0" b="0"/>
              <a:pathLst>
                <a:path w="522" h="186">
                  <a:moveTo>
                    <a:pt x="115" y="146"/>
                  </a:moveTo>
                  <a:cubicBezTo>
                    <a:pt x="130" y="146"/>
                    <a:pt x="144" y="146"/>
                    <a:pt x="159" y="146"/>
                  </a:cubicBezTo>
                  <a:cubicBezTo>
                    <a:pt x="159" y="158"/>
                    <a:pt x="159" y="170"/>
                    <a:pt x="159" y="182"/>
                  </a:cubicBezTo>
                  <a:cubicBezTo>
                    <a:pt x="144" y="182"/>
                    <a:pt x="130" y="182"/>
                    <a:pt x="115" y="182"/>
                  </a:cubicBezTo>
                  <a:cubicBezTo>
                    <a:pt x="115" y="170"/>
                    <a:pt x="115" y="158"/>
                    <a:pt x="115" y="146"/>
                  </a:cubicBezTo>
                  <a:moveTo>
                    <a:pt x="479" y="102"/>
                  </a:moveTo>
                  <a:cubicBezTo>
                    <a:pt x="476" y="102"/>
                    <a:pt x="474" y="102"/>
                    <a:pt x="474" y="104"/>
                  </a:cubicBezTo>
                  <a:cubicBezTo>
                    <a:pt x="473" y="105"/>
                    <a:pt x="473" y="108"/>
                    <a:pt x="473" y="112"/>
                  </a:cubicBezTo>
                  <a:cubicBezTo>
                    <a:pt x="473" y="127"/>
                    <a:pt x="473" y="143"/>
                    <a:pt x="473" y="158"/>
                  </a:cubicBezTo>
                  <a:cubicBezTo>
                    <a:pt x="473" y="163"/>
                    <a:pt x="473" y="166"/>
                    <a:pt x="474" y="167"/>
                  </a:cubicBezTo>
                  <a:cubicBezTo>
                    <a:pt x="474" y="168"/>
                    <a:pt x="476" y="168"/>
                    <a:pt x="479" y="168"/>
                  </a:cubicBezTo>
                  <a:cubicBezTo>
                    <a:pt x="481" y="168"/>
                    <a:pt x="483" y="168"/>
                    <a:pt x="484" y="167"/>
                  </a:cubicBezTo>
                  <a:cubicBezTo>
                    <a:pt x="484" y="165"/>
                    <a:pt x="485" y="163"/>
                    <a:pt x="485" y="158"/>
                  </a:cubicBezTo>
                  <a:cubicBezTo>
                    <a:pt x="485" y="143"/>
                    <a:pt x="485" y="128"/>
                    <a:pt x="485" y="112"/>
                  </a:cubicBezTo>
                  <a:cubicBezTo>
                    <a:pt x="485" y="108"/>
                    <a:pt x="484" y="105"/>
                    <a:pt x="484" y="104"/>
                  </a:cubicBezTo>
                  <a:cubicBezTo>
                    <a:pt x="483" y="102"/>
                    <a:pt x="481" y="102"/>
                    <a:pt x="479" y="102"/>
                  </a:cubicBezTo>
                  <a:moveTo>
                    <a:pt x="478" y="86"/>
                  </a:moveTo>
                  <a:cubicBezTo>
                    <a:pt x="489" y="86"/>
                    <a:pt x="498" y="88"/>
                    <a:pt x="505" y="91"/>
                  </a:cubicBezTo>
                  <a:cubicBezTo>
                    <a:pt x="511" y="94"/>
                    <a:pt x="516" y="97"/>
                    <a:pt x="518" y="101"/>
                  </a:cubicBezTo>
                  <a:cubicBezTo>
                    <a:pt x="519" y="103"/>
                    <a:pt x="520" y="106"/>
                    <a:pt x="521" y="109"/>
                  </a:cubicBezTo>
                  <a:cubicBezTo>
                    <a:pt x="521" y="113"/>
                    <a:pt x="521" y="116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1" y="155"/>
                    <a:pt x="521" y="158"/>
                    <a:pt x="521" y="162"/>
                  </a:cubicBezTo>
                  <a:cubicBezTo>
                    <a:pt x="520" y="165"/>
                    <a:pt x="520" y="167"/>
                    <a:pt x="519" y="169"/>
                  </a:cubicBezTo>
                  <a:cubicBezTo>
                    <a:pt x="517" y="173"/>
                    <a:pt x="512" y="177"/>
                    <a:pt x="506" y="180"/>
                  </a:cubicBezTo>
                  <a:cubicBezTo>
                    <a:pt x="499" y="183"/>
                    <a:pt x="491" y="184"/>
                    <a:pt x="480" y="184"/>
                  </a:cubicBezTo>
                  <a:cubicBezTo>
                    <a:pt x="468" y="184"/>
                    <a:pt x="459" y="183"/>
                    <a:pt x="452" y="180"/>
                  </a:cubicBezTo>
                  <a:cubicBezTo>
                    <a:pt x="446" y="177"/>
                    <a:pt x="441" y="174"/>
                    <a:pt x="439" y="170"/>
                  </a:cubicBezTo>
                  <a:cubicBezTo>
                    <a:pt x="437" y="166"/>
                    <a:pt x="436" y="160"/>
                    <a:pt x="436" y="152"/>
                  </a:cubicBezTo>
                  <a:cubicBezTo>
                    <a:pt x="436" y="142"/>
                    <a:pt x="436" y="131"/>
                    <a:pt x="436" y="120"/>
                  </a:cubicBezTo>
                  <a:cubicBezTo>
                    <a:pt x="436" y="111"/>
                    <a:pt x="437" y="105"/>
                    <a:pt x="439" y="101"/>
                  </a:cubicBezTo>
                  <a:cubicBezTo>
                    <a:pt x="442" y="96"/>
                    <a:pt x="446" y="93"/>
                    <a:pt x="453" y="90"/>
                  </a:cubicBezTo>
                  <a:cubicBezTo>
                    <a:pt x="460" y="87"/>
                    <a:pt x="468" y="86"/>
                    <a:pt x="478" y="86"/>
                  </a:cubicBezTo>
                  <a:moveTo>
                    <a:pt x="243" y="27"/>
                  </a:moveTo>
                  <a:cubicBezTo>
                    <a:pt x="239" y="27"/>
                    <a:pt x="236" y="28"/>
                    <a:pt x="235" y="31"/>
                  </a:cubicBezTo>
                  <a:cubicBezTo>
                    <a:pt x="233" y="33"/>
                    <a:pt x="233" y="39"/>
                    <a:pt x="233" y="49"/>
                  </a:cubicBezTo>
                  <a:cubicBezTo>
                    <a:pt x="233" y="78"/>
                    <a:pt x="233" y="107"/>
                    <a:pt x="233" y="136"/>
                  </a:cubicBezTo>
                  <a:cubicBezTo>
                    <a:pt x="233" y="147"/>
                    <a:pt x="233" y="153"/>
                    <a:pt x="234" y="155"/>
                  </a:cubicBezTo>
                  <a:cubicBezTo>
                    <a:pt x="236" y="157"/>
                    <a:pt x="239" y="158"/>
                    <a:pt x="243" y="158"/>
                  </a:cubicBezTo>
                  <a:cubicBezTo>
                    <a:pt x="247" y="158"/>
                    <a:pt x="250" y="157"/>
                    <a:pt x="251" y="154"/>
                  </a:cubicBezTo>
                  <a:cubicBezTo>
                    <a:pt x="253" y="152"/>
                    <a:pt x="253" y="146"/>
                    <a:pt x="253" y="137"/>
                  </a:cubicBezTo>
                  <a:cubicBezTo>
                    <a:pt x="253" y="108"/>
                    <a:pt x="253" y="78"/>
                    <a:pt x="253" y="49"/>
                  </a:cubicBezTo>
                  <a:cubicBezTo>
                    <a:pt x="253" y="39"/>
                    <a:pt x="253" y="33"/>
                    <a:pt x="252" y="31"/>
                  </a:cubicBezTo>
                  <a:cubicBezTo>
                    <a:pt x="250" y="28"/>
                    <a:pt x="248" y="27"/>
                    <a:pt x="243" y="27"/>
                  </a:cubicBezTo>
                  <a:moveTo>
                    <a:pt x="370" y="15"/>
                  </a:moveTo>
                  <a:cubicBezTo>
                    <a:pt x="368" y="15"/>
                    <a:pt x="366" y="16"/>
                    <a:pt x="365" y="17"/>
                  </a:cubicBezTo>
                  <a:cubicBezTo>
                    <a:pt x="364" y="18"/>
                    <a:pt x="364" y="21"/>
                    <a:pt x="364" y="26"/>
                  </a:cubicBezTo>
                  <a:cubicBezTo>
                    <a:pt x="364" y="41"/>
                    <a:pt x="364" y="56"/>
                    <a:pt x="364" y="71"/>
                  </a:cubicBezTo>
                  <a:cubicBezTo>
                    <a:pt x="364" y="76"/>
                    <a:pt x="364" y="79"/>
                    <a:pt x="365" y="80"/>
                  </a:cubicBezTo>
                  <a:cubicBezTo>
                    <a:pt x="366" y="81"/>
                    <a:pt x="368" y="82"/>
                    <a:pt x="370" y="82"/>
                  </a:cubicBezTo>
                  <a:cubicBezTo>
                    <a:pt x="373" y="82"/>
                    <a:pt x="375" y="81"/>
                    <a:pt x="375" y="80"/>
                  </a:cubicBezTo>
                  <a:cubicBezTo>
                    <a:pt x="376" y="79"/>
                    <a:pt x="376" y="76"/>
                    <a:pt x="376" y="72"/>
                  </a:cubicBezTo>
                  <a:cubicBezTo>
                    <a:pt x="376" y="56"/>
                    <a:pt x="376" y="41"/>
                    <a:pt x="376" y="26"/>
                  </a:cubicBezTo>
                  <a:cubicBezTo>
                    <a:pt x="376" y="21"/>
                    <a:pt x="376" y="18"/>
                    <a:pt x="375" y="17"/>
                  </a:cubicBezTo>
                  <a:cubicBezTo>
                    <a:pt x="375" y="16"/>
                    <a:pt x="373" y="15"/>
                    <a:pt x="370" y="15"/>
                  </a:cubicBezTo>
                  <a:moveTo>
                    <a:pt x="64" y="3"/>
                  </a:moveTo>
                  <a:cubicBezTo>
                    <a:pt x="75" y="3"/>
                    <a:pt x="87" y="3"/>
                    <a:pt x="98" y="3"/>
                  </a:cubicBezTo>
                  <a:cubicBezTo>
                    <a:pt x="98" y="63"/>
                    <a:pt x="98" y="123"/>
                    <a:pt x="98" y="182"/>
                  </a:cubicBezTo>
                  <a:cubicBezTo>
                    <a:pt x="79" y="182"/>
                    <a:pt x="59" y="182"/>
                    <a:pt x="40" y="182"/>
                  </a:cubicBezTo>
                  <a:cubicBezTo>
                    <a:pt x="40" y="150"/>
                    <a:pt x="40" y="118"/>
                    <a:pt x="40" y="86"/>
                  </a:cubicBezTo>
                  <a:cubicBezTo>
                    <a:pt x="40" y="72"/>
                    <a:pt x="39" y="64"/>
                    <a:pt x="38" y="61"/>
                  </a:cubicBezTo>
                  <a:cubicBezTo>
                    <a:pt x="38" y="58"/>
                    <a:pt x="35" y="56"/>
                    <a:pt x="31" y="55"/>
                  </a:cubicBezTo>
                  <a:cubicBezTo>
                    <a:pt x="27" y="53"/>
                    <a:pt x="19" y="53"/>
                    <a:pt x="5" y="53"/>
                  </a:cubicBezTo>
                  <a:cubicBezTo>
                    <a:pt x="3" y="53"/>
                    <a:pt x="1" y="53"/>
                    <a:pt x="0" y="53"/>
                  </a:cubicBezTo>
                  <a:cubicBezTo>
                    <a:pt x="0" y="46"/>
                    <a:pt x="0" y="39"/>
                    <a:pt x="0" y="32"/>
                  </a:cubicBezTo>
                  <a:cubicBezTo>
                    <a:pt x="28" y="27"/>
                    <a:pt x="49" y="17"/>
                    <a:pt x="64" y="3"/>
                  </a:cubicBezTo>
                  <a:moveTo>
                    <a:pt x="459" y="0"/>
                  </a:moveTo>
                  <a:cubicBezTo>
                    <a:pt x="467" y="0"/>
                    <a:pt x="474" y="0"/>
                    <a:pt x="481" y="0"/>
                  </a:cubicBezTo>
                  <a:cubicBezTo>
                    <a:pt x="451" y="62"/>
                    <a:pt x="420" y="124"/>
                    <a:pt x="390" y="186"/>
                  </a:cubicBezTo>
                  <a:cubicBezTo>
                    <a:pt x="382" y="186"/>
                    <a:pt x="375" y="186"/>
                    <a:pt x="368" y="186"/>
                  </a:cubicBezTo>
                  <a:cubicBezTo>
                    <a:pt x="398" y="124"/>
                    <a:pt x="429" y="62"/>
                    <a:pt x="459" y="0"/>
                  </a:cubicBezTo>
                  <a:moveTo>
                    <a:pt x="369" y="0"/>
                  </a:moveTo>
                  <a:cubicBezTo>
                    <a:pt x="380" y="0"/>
                    <a:pt x="389" y="1"/>
                    <a:pt x="396" y="4"/>
                  </a:cubicBezTo>
                  <a:cubicBezTo>
                    <a:pt x="403" y="7"/>
                    <a:pt x="407" y="10"/>
                    <a:pt x="410" y="14"/>
                  </a:cubicBezTo>
                  <a:cubicBezTo>
                    <a:pt x="412" y="19"/>
                    <a:pt x="413" y="25"/>
                    <a:pt x="413" y="34"/>
                  </a:cubicBezTo>
                  <a:cubicBezTo>
                    <a:pt x="413" y="44"/>
                    <a:pt x="413" y="54"/>
                    <a:pt x="413" y="64"/>
                  </a:cubicBezTo>
                  <a:cubicBezTo>
                    <a:pt x="413" y="72"/>
                    <a:pt x="412" y="78"/>
                    <a:pt x="410" y="82"/>
                  </a:cubicBezTo>
                  <a:cubicBezTo>
                    <a:pt x="408" y="86"/>
                    <a:pt x="404" y="90"/>
                    <a:pt x="398" y="93"/>
                  </a:cubicBezTo>
                  <a:cubicBezTo>
                    <a:pt x="391" y="96"/>
                    <a:pt x="383" y="97"/>
                    <a:pt x="372" y="97"/>
                  </a:cubicBezTo>
                  <a:cubicBezTo>
                    <a:pt x="360" y="97"/>
                    <a:pt x="350" y="96"/>
                    <a:pt x="344" y="93"/>
                  </a:cubicBezTo>
                  <a:cubicBezTo>
                    <a:pt x="337" y="90"/>
                    <a:pt x="333" y="87"/>
                    <a:pt x="331" y="83"/>
                  </a:cubicBezTo>
                  <a:cubicBezTo>
                    <a:pt x="328" y="79"/>
                    <a:pt x="327" y="73"/>
                    <a:pt x="327" y="66"/>
                  </a:cubicBezTo>
                  <a:cubicBezTo>
                    <a:pt x="327" y="55"/>
                    <a:pt x="327" y="44"/>
                    <a:pt x="327" y="34"/>
                  </a:cubicBezTo>
                  <a:cubicBezTo>
                    <a:pt x="327" y="25"/>
                    <a:pt x="328" y="18"/>
                    <a:pt x="331" y="14"/>
                  </a:cubicBezTo>
                  <a:cubicBezTo>
                    <a:pt x="333" y="10"/>
                    <a:pt x="338" y="6"/>
                    <a:pt x="344" y="3"/>
                  </a:cubicBezTo>
                  <a:cubicBezTo>
                    <a:pt x="351" y="1"/>
                    <a:pt x="360" y="0"/>
                    <a:pt x="369" y="0"/>
                  </a:cubicBezTo>
                  <a:moveTo>
                    <a:pt x="242" y="0"/>
                  </a:moveTo>
                  <a:cubicBezTo>
                    <a:pt x="255" y="0"/>
                    <a:pt x="266" y="1"/>
                    <a:pt x="276" y="5"/>
                  </a:cubicBezTo>
                  <a:cubicBezTo>
                    <a:pt x="286" y="8"/>
                    <a:pt x="294" y="12"/>
                    <a:pt x="299" y="17"/>
                  </a:cubicBezTo>
                  <a:cubicBezTo>
                    <a:pt x="304" y="22"/>
                    <a:pt x="307" y="28"/>
                    <a:pt x="309" y="34"/>
                  </a:cubicBezTo>
                  <a:cubicBezTo>
                    <a:pt x="311" y="40"/>
                    <a:pt x="312" y="50"/>
                    <a:pt x="312" y="64"/>
                  </a:cubicBezTo>
                  <a:cubicBezTo>
                    <a:pt x="312" y="84"/>
                    <a:pt x="312" y="104"/>
                    <a:pt x="312" y="123"/>
                  </a:cubicBezTo>
                  <a:cubicBezTo>
                    <a:pt x="312" y="137"/>
                    <a:pt x="311" y="147"/>
                    <a:pt x="309" y="153"/>
                  </a:cubicBezTo>
                  <a:cubicBezTo>
                    <a:pt x="307" y="159"/>
                    <a:pt x="303" y="165"/>
                    <a:pt x="297" y="171"/>
                  </a:cubicBezTo>
                  <a:cubicBezTo>
                    <a:pt x="291" y="176"/>
                    <a:pt x="284" y="180"/>
                    <a:pt x="275" y="182"/>
                  </a:cubicBezTo>
                  <a:cubicBezTo>
                    <a:pt x="266" y="185"/>
                    <a:pt x="257" y="186"/>
                    <a:pt x="246" y="186"/>
                  </a:cubicBezTo>
                  <a:cubicBezTo>
                    <a:pt x="232" y="186"/>
                    <a:pt x="221" y="184"/>
                    <a:pt x="211" y="182"/>
                  </a:cubicBezTo>
                  <a:cubicBezTo>
                    <a:pt x="202" y="180"/>
                    <a:pt x="195" y="176"/>
                    <a:pt x="189" y="170"/>
                  </a:cubicBezTo>
                  <a:cubicBezTo>
                    <a:pt x="184" y="165"/>
                    <a:pt x="180" y="160"/>
                    <a:pt x="178" y="154"/>
                  </a:cubicBezTo>
                  <a:cubicBezTo>
                    <a:pt x="175" y="148"/>
                    <a:pt x="174" y="139"/>
                    <a:pt x="174" y="126"/>
                  </a:cubicBezTo>
                  <a:cubicBezTo>
                    <a:pt x="174" y="105"/>
                    <a:pt x="174" y="85"/>
                    <a:pt x="174" y="64"/>
                  </a:cubicBezTo>
                  <a:cubicBezTo>
                    <a:pt x="174" y="47"/>
                    <a:pt x="176" y="35"/>
                    <a:pt x="180" y="27"/>
                  </a:cubicBezTo>
                  <a:cubicBezTo>
                    <a:pt x="184" y="18"/>
                    <a:pt x="191" y="12"/>
                    <a:pt x="202" y="7"/>
                  </a:cubicBezTo>
                  <a:cubicBezTo>
                    <a:pt x="213" y="2"/>
                    <a:pt x="226" y="0"/>
                    <a:pt x="242" y="0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8" name="path"/>
            <p:cNvSpPr/>
            <p:nvPr/>
          </p:nvSpPr>
          <p:spPr>
            <a:xfrm>
              <a:off x="4466395" y="4004"/>
              <a:ext cx="331514" cy="118250"/>
            </a:xfrm>
            <a:custGeom>
              <a:rect l="0" t="0" r="0" b="0"/>
              <a:pathLst>
                <a:path w="522" h="186">
                  <a:moveTo>
                    <a:pt x="143" y="146"/>
                  </a:moveTo>
                  <a:cubicBezTo>
                    <a:pt x="156" y="146"/>
                    <a:pt x="170" y="146"/>
                    <a:pt x="184" y="146"/>
                  </a:cubicBezTo>
                  <a:cubicBezTo>
                    <a:pt x="184" y="158"/>
                    <a:pt x="184" y="170"/>
                    <a:pt x="184" y="182"/>
                  </a:cubicBezTo>
                  <a:cubicBezTo>
                    <a:pt x="170" y="182"/>
                    <a:pt x="156" y="182"/>
                    <a:pt x="143" y="182"/>
                  </a:cubicBezTo>
                  <a:cubicBezTo>
                    <a:pt x="143" y="170"/>
                    <a:pt x="143" y="158"/>
                    <a:pt x="143" y="146"/>
                  </a:cubicBezTo>
                  <a:moveTo>
                    <a:pt x="482" y="102"/>
                  </a:moveTo>
                  <a:cubicBezTo>
                    <a:pt x="479" y="102"/>
                    <a:pt x="478" y="102"/>
                    <a:pt x="477" y="104"/>
                  </a:cubicBezTo>
                  <a:cubicBezTo>
                    <a:pt x="476" y="105"/>
                    <a:pt x="476" y="108"/>
                    <a:pt x="476" y="112"/>
                  </a:cubicBezTo>
                  <a:cubicBezTo>
                    <a:pt x="476" y="127"/>
                    <a:pt x="476" y="142"/>
                    <a:pt x="476" y="158"/>
                  </a:cubicBezTo>
                  <a:cubicBezTo>
                    <a:pt x="476" y="163"/>
                    <a:pt x="476" y="166"/>
                    <a:pt x="477" y="167"/>
                  </a:cubicBezTo>
                  <a:cubicBezTo>
                    <a:pt x="477" y="168"/>
                    <a:pt x="479" y="168"/>
                    <a:pt x="482" y="168"/>
                  </a:cubicBezTo>
                  <a:cubicBezTo>
                    <a:pt x="484" y="168"/>
                    <a:pt x="486" y="168"/>
                    <a:pt x="486" y="167"/>
                  </a:cubicBezTo>
                  <a:cubicBezTo>
                    <a:pt x="487" y="165"/>
                    <a:pt x="487" y="163"/>
                    <a:pt x="487" y="158"/>
                  </a:cubicBezTo>
                  <a:cubicBezTo>
                    <a:pt x="487" y="143"/>
                    <a:pt x="487" y="128"/>
                    <a:pt x="487" y="112"/>
                  </a:cubicBezTo>
                  <a:cubicBezTo>
                    <a:pt x="487" y="108"/>
                    <a:pt x="487" y="105"/>
                    <a:pt x="486" y="104"/>
                  </a:cubicBezTo>
                  <a:cubicBezTo>
                    <a:pt x="486" y="102"/>
                    <a:pt x="484" y="102"/>
                    <a:pt x="482" y="102"/>
                  </a:cubicBezTo>
                  <a:moveTo>
                    <a:pt x="261" y="100"/>
                  </a:moveTo>
                  <a:cubicBezTo>
                    <a:pt x="258" y="100"/>
                    <a:pt x="255" y="101"/>
                    <a:pt x="254" y="103"/>
                  </a:cubicBezTo>
                  <a:cubicBezTo>
                    <a:pt x="252" y="105"/>
                    <a:pt x="251" y="110"/>
                    <a:pt x="251" y="117"/>
                  </a:cubicBezTo>
                  <a:cubicBezTo>
                    <a:pt x="251" y="124"/>
                    <a:pt x="251" y="132"/>
                    <a:pt x="251" y="140"/>
                  </a:cubicBezTo>
                  <a:cubicBezTo>
                    <a:pt x="251" y="148"/>
                    <a:pt x="252" y="153"/>
                    <a:pt x="254" y="155"/>
                  </a:cubicBezTo>
                  <a:cubicBezTo>
                    <a:pt x="256" y="157"/>
                    <a:pt x="258" y="158"/>
                    <a:pt x="262" y="158"/>
                  </a:cubicBezTo>
                  <a:cubicBezTo>
                    <a:pt x="266" y="158"/>
                    <a:pt x="269" y="157"/>
                    <a:pt x="270" y="155"/>
                  </a:cubicBezTo>
                  <a:cubicBezTo>
                    <a:pt x="271" y="152"/>
                    <a:pt x="272" y="147"/>
                    <a:pt x="272" y="139"/>
                  </a:cubicBezTo>
                  <a:cubicBezTo>
                    <a:pt x="272" y="132"/>
                    <a:pt x="272" y="124"/>
                    <a:pt x="272" y="117"/>
                  </a:cubicBezTo>
                  <a:cubicBezTo>
                    <a:pt x="272" y="110"/>
                    <a:pt x="271" y="105"/>
                    <a:pt x="269" y="103"/>
                  </a:cubicBezTo>
                  <a:cubicBezTo>
                    <a:pt x="268" y="101"/>
                    <a:pt x="265" y="100"/>
                    <a:pt x="261" y="100"/>
                  </a:cubicBezTo>
                  <a:moveTo>
                    <a:pt x="481" y="86"/>
                  </a:moveTo>
                  <a:cubicBezTo>
                    <a:pt x="491" y="86"/>
                    <a:pt x="499" y="88"/>
                    <a:pt x="506" y="91"/>
                  </a:cubicBezTo>
                  <a:cubicBezTo>
                    <a:pt x="512" y="94"/>
                    <a:pt x="516" y="97"/>
                    <a:pt x="518" y="101"/>
                  </a:cubicBezTo>
                  <a:cubicBezTo>
                    <a:pt x="521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3" y="177"/>
                    <a:pt x="507" y="180"/>
                  </a:cubicBezTo>
                  <a:cubicBezTo>
                    <a:pt x="501" y="183"/>
                    <a:pt x="493" y="184"/>
                    <a:pt x="483" y="184"/>
                  </a:cubicBezTo>
                  <a:cubicBezTo>
                    <a:pt x="472" y="184"/>
                    <a:pt x="463" y="183"/>
                    <a:pt x="457" y="180"/>
                  </a:cubicBezTo>
                  <a:cubicBezTo>
                    <a:pt x="451" y="177"/>
                    <a:pt x="447" y="173"/>
                    <a:pt x="445" y="169"/>
                  </a:cubicBezTo>
                  <a:cubicBezTo>
                    <a:pt x="442" y="165"/>
                    <a:pt x="441" y="160"/>
                    <a:pt x="441" y="152"/>
                  </a:cubicBezTo>
                  <a:cubicBezTo>
                    <a:pt x="441" y="142"/>
                    <a:pt x="441" y="131"/>
                    <a:pt x="441" y="120"/>
                  </a:cubicBezTo>
                  <a:cubicBezTo>
                    <a:pt x="441" y="111"/>
                    <a:pt x="443" y="105"/>
                    <a:pt x="445" y="101"/>
                  </a:cubicBezTo>
                  <a:cubicBezTo>
                    <a:pt x="447" y="96"/>
                    <a:pt x="451" y="93"/>
                    <a:pt x="457" y="90"/>
                  </a:cubicBezTo>
                  <a:cubicBezTo>
                    <a:pt x="464" y="87"/>
                    <a:pt x="471" y="86"/>
                    <a:pt x="481" y="86"/>
                  </a:cubicBezTo>
                  <a:moveTo>
                    <a:pt x="262" y="27"/>
                  </a:moveTo>
                  <a:cubicBezTo>
                    <a:pt x="258" y="27"/>
                    <a:pt x="256" y="28"/>
                    <a:pt x="254" y="30"/>
                  </a:cubicBezTo>
                  <a:cubicBezTo>
                    <a:pt x="253" y="32"/>
                    <a:pt x="252" y="36"/>
                    <a:pt x="252" y="42"/>
                  </a:cubicBezTo>
                  <a:cubicBezTo>
                    <a:pt x="252" y="47"/>
                    <a:pt x="252" y="51"/>
                    <a:pt x="252" y="56"/>
                  </a:cubicBezTo>
                  <a:cubicBezTo>
                    <a:pt x="252" y="61"/>
                    <a:pt x="253" y="65"/>
                    <a:pt x="255" y="67"/>
                  </a:cubicBezTo>
                  <a:cubicBezTo>
                    <a:pt x="256" y="69"/>
                    <a:pt x="258" y="70"/>
                    <a:pt x="262" y="70"/>
                  </a:cubicBezTo>
                  <a:cubicBezTo>
                    <a:pt x="265" y="70"/>
                    <a:pt x="268" y="69"/>
                    <a:pt x="269" y="67"/>
                  </a:cubicBezTo>
                  <a:cubicBezTo>
                    <a:pt x="270" y="65"/>
                    <a:pt x="271" y="61"/>
                    <a:pt x="271" y="54"/>
                  </a:cubicBezTo>
                  <a:cubicBezTo>
                    <a:pt x="271" y="50"/>
                    <a:pt x="271" y="46"/>
                    <a:pt x="271" y="42"/>
                  </a:cubicBezTo>
                  <a:cubicBezTo>
                    <a:pt x="271" y="36"/>
                    <a:pt x="270" y="32"/>
                    <a:pt x="269" y="30"/>
                  </a:cubicBezTo>
                  <a:cubicBezTo>
                    <a:pt x="268" y="28"/>
                    <a:pt x="265" y="27"/>
                    <a:pt x="262" y="27"/>
                  </a:cubicBezTo>
                  <a:moveTo>
                    <a:pt x="381" y="15"/>
                  </a:moveTo>
                  <a:cubicBezTo>
                    <a:pt x="378" y="15"/>
                    <a:pt x="377" y="16"/>
                    <a:pt x="376" y="17"/>
                  </a:cubicBezTo>
                  <a:cubicBezTo>
                    <a:pt x="375" y="18"/>
                    <a:pt x="375" y="21"/>
                    <a:pt x="375" y="26"/>
                  </a:cubicBezTo>
                  <a:cubicBezTo>
                    <a:pt x="375" y="41"/>
                    <a:pt x="375" y="56"/>
                    <a:pt x="375" y="71"/>
                  </a:cubicBezTo>
                  <a:cubicBezTo>
                    <a:pt x="375" y="76"/>
                    <a:pt x="375" y="79"/>
                    <a:pt x="376" y="80"/>
                  </a:cubicBezTo>
                  <a:cubicBezTo>
                    <a:pt x="376" y="81"/>
                    <a:pt x="378" y="82"/>
                    <a:pt x="381" y="82"/>
                  </a:cubicBezTo>
                  <a:cubicBezTo>
                    <a:pt x="383" y="82"/>
                    <a:pt x="384" y="81"/>
                    <a:pt x="385" y="80"/>
                  </a:cubicBezTo>
                  <a:cubicBezTo>
                    <a:pt x="386" y="79"/>
                    <a:pt x="386" y="76"/>
                    <a:pt x="386" y="72"/>
                  </a:cubicBezTo>
                  <a:cubicBezTo>
                    <a:pt x="386" y="56"/>
                    <a:pt x="386" y="41"/>
                    <a:pt x="386" y="26"/>
                  </a:cubicBezTo>
                  <a:cubicBezTo>
                    <a:pt x="386" y="21"/>
                    <a:pt x="386" y="18"/>
                    <a:pt x="385" y="17"/>
                  </a:cubicBezTo>
                  <a:cubicBezTo>
                    <a:pt x="385" y="16"/>
                    <a:pt x="383" y="15"/>
                    <a:pt x="381" y="15"/>
                  </a:cubicBezTo>
                  <a:moveTo>
                    <a:pt x="464" y="0"/>
                  </a:moveTo>
                  <a:cubicBezTo>
                    <a:pt x="470" y="0"/>
                    <a:pt x="477" y="0"/>
                    <a:pt x="484" y="0"/>
                  </a:cubicBezTo>
                  <a:cubicBezTo>
                    <a:pt x="456" y="62"/>
                    <a:pt x="427" y="124"/>
                    <a:pt x="399" y="186"/>
                  </a:cubicBezTo>
                  <a:cubicBezTo>
                    <a:pt x="392" y="186"/>
                    <a:pt x="385" y="186"/>
                    <a:pt x="378" y="186"/>
                  </a:cubicBezTo>
                  <a:cubicBezTo>
                    <a:pt x="407" y="124"/>
                    <a:pt x="435" y="62"/>
                    <a:pt x="464" y="0"/>
                  </a:cubicBezTo>
                  <a:moveTo>
                    <a:pt x="380" y="0"/>
                  </a:moveTo>
                  <a:cubicBezTo>
                    <a:pt x="390" y="0"/>
                    <a:pt x="398" y="1"/>
                    <a:pt x="405" y="4"/>
                  </a:cubicBezTo>
                  <a:cubicBezTo>
                    <a:pt x="411" y="7"/>
                    <a:pt x="415" y="10"/>
                    <a:pt x="417" y="15"/>
                  </a:cubicBezTo>
                  <a:cubicBezTo>
                    <a:pt x="420" y="19"/>
                    <a:pt x="421" y="25"/>
                    <a:pt x="421" y="34"/>
                  </a:cubicBezTo>
                  <a:cubicBezTo>
                    <a:pt x="421" y="44"/>
                    <a:pt x="421" y="54"/>
                    <a:pt x="421" y="64"/>
                  </a:cubicBezTo>
                  <a:cubicBezTo>
                    <a:pt x="421" y="72"/>
                    <a:pt x="420" y="78"/>
                    <a:pt x="418" y="82"/>
                  </a:cubicBezTo>
                  <a:cubicBezTo>
                    <a:pt x="416" y="86"/>
                    <a:pt x="412" y="90"/>
                    <a:pt x="406" y="93"/>
                  </a:cubicBezTo>
                  <a:cubicBezTo>
                    <a:pt x="400" y="96"/>
                    <a:pt x="392" y="97"/>
                    <a:pt x="382" y="97"/>
                  </a:cubicBezTo>
                  <a:cubicBezTo>
                    <a:pt x="371" y="97"/>
                    <a:pt x="362" y="96"/>
                    <a:pt x="356" y="93"/>
                  </a:cubicBezTo>
                  <a:cubicBezTo>
                    <a:pt x="350" y="90"/>
                    <a:pt x="346" y="87"/>
                    <a:pt x="344" y="83"/>
                  </a:cubicBezTo>
                  <a:cubicBezTo>
                    <a:pt x="342" y="79"/>
                    <a:pt x="340" y="73"/>
                    <a:pt x="340" y="66"/>
                  </a:cubicBezTo>
                  <a:cubicBezTo>
                    <a:pt x="340" y="55"/>
                    <a:pt x="340" y="44"/>
                    <a:pt x="340" y="34"/>
                  </a:cubicBezTo>
                  <a:cubicBezTo>
                    <a:pt x="340" y="25"/>
                    <a:pt x="342" y="18"/>
                    <a:pt x="344" y="14"/>
                  </a:cubicBezTo>
                  <a:cubicBezTo>
                    <a:pt x="346" y="10"/>
                    <a:pt x="350" y="6"/>
                    <a:pt x="356" y="4"/>
                  </a:cubicBezTo>
                  <a:cubicBezTo>
                    <a:pt x="363" y="1"/>
                    <a:pt x="370" y="0"/>
                    <a:pt x="380" y="0"/>
                  </a:cubicBezTo>
                  <a:moveTo>
                    <a:pt x="261" y="0"/>
                  </a:moveTo>
                  <a:cubicBezTo>
                    <a:pt x="285" y="0"/>
                    <a:pt x="302" y="4"/>
                    <a:pt x="311" y="12"/>
                  </a:cubicBezTo>
                  <a:cubicBezTo>
                    <a:pt x="320" y="20"/>
                    <a:pt x="324" y="32"/>
                    <a:pt x="324" y="47"/>
                  </a:cubicBezTo>
                  <a:cubicBezTo>
                    <a:pt x="324" y="57"/>
                    <a:pt x="323" y="64"/>
                    <a:pt x="320" y="68"/>
                  </a:cubicBezTo>
                  <a:cubicBezTo>
                    <a:pt x="317" y="72"/>
                    <a:pt x="311" y="76"/>
                    <a:pt x="301" y="81"/>
                  </a:cubicBezTo>
                  <a:cubicBezTo>
                    <a:pt x="309" y="83"/>
                    <a:pt x="316" y="87"/>
                    <a:pt x="320" y="92"/>
                  </a:cubicBezTo>
                  <a:cubicBezTo>
                    <a:pt x="324" y="98"/>
                    <a:pt x="326" y="110"/>
                    <a:pt x="326" y="130"/>
                  </a:cubicBezTo>
                  <a:cubicBezTo>
                    <a:pt x="326" y="145"/>
                    <a:pt x="325" y="155"/>
                    <a:pt x="321" y="162"/>
                  </a:cubicBezTo>
                  <a:cubicBezTo>
                    <a:pt x="318" y="169"/>
                    <a:pt x="311" y="175"/>
                    <a:pt x="301" y="179"/>
                  </a:cubicBezTo>
                  <a:cubicBezTo>
                    <a:pt x="291" y="183"/>
                    <a:pt x="278" y="186"/>
                    <a:pt x="262" y="186"/>
                  </a:cubicBezTo>
                  <a:cubicBezTo>
                    <a:pt x="246" y="186"/>
                    <a:pt x="233" y="184"/>
                    <a:pt x="223" y="179"/>
                  </a:cubicBezTo>
                  <a:cubicBezTo>
                    <a:pt x="214" y="175"/>
                    <a:pt x="207" y="170"/>
                    <a:pt x="203" y="163"/>
                  </a:cubicBezTo>
                  <a:cubicBezTo>
                    <a:pt x="199" y="156"/>
                    <a:pt x="197" y="144"/>
                    <a:pt x="197" y="128"/>
                  </a:cubicBezTo>
                  <a:cubicBezTo>
                    <a:pt x="197" y="117"/>
                    <a:pt x="198" y="108"/>
                    <a:pt x="200" y="100"/>
                  </a:cubicBezTo>
                  <a:cubicBezTo>
                    <a:pt x="202" y="92"/>
                    <a:pt x="208" y="85"/>
                    <a:pt x="219" y="81"/>
                  </a:cubicBezTo>
                  <a:cubicBezTo>
                    <a:pt x="212" y="78"/>
                    <a:pt x="207" y="74"/>
                    <a:pt x="204" y="68"/>
                  </a:cubicBezTo>
                  <a:cubicBezTo>
                    <a:pt x="201" y="62"/>
                    <a:pt x="199" y="55"/>
                    <a:pt x="199" y="46"/>
                  </a:cubicBezTo>
                  <a:cubicBezTo>
                    <a:pt x="199" y="30"/>
                    <a:pt x="204" y="19"/>
                    <a:pt x="214" y="11"/>
                  </a:cubicBezTo>
                  <a:cubicBezTo>
                    <a:pt x="225" y="3"/>
                    <a:pt x="240" y="0"/>
                    <a:pt x="261" y="0"/>
                  </a:cubicBezTo>
                  <a:moveTo>
                    <a:pt x="59" y="0"/>
                  </a:moveTo>
                  <a:cubicBezTo>
                    <a:pt x="85" y="0"/>
                    <a:pt x="103" y="4"/>
                    <a:pt x="112" y="12"/>
                  </a:cubicBezTo>
                  <a:cubicBezTo>
                    <a:pt x="121" y="20"/>
                    <a:pt x="126" y="32"/>
                    <a:pt x="126" y="47"/>
                  </a:cubicBezTo>
                  <a:cubicBezTo>
                    <a:pt x="126" y="57"/>
                    <a:pt x="124" y="64"/>
                    <a:pt x="121" y="68"/>
                  </a:cubicBezTo>
                  <a:cubicBezTo>
                    <a:pt x="117" y="73"/>
                    <a:pt x="111" y="77"/>
                    <a:pt x="103" y="81"/>
                  </a:cubicBezTo>
                  <a:cubicBezTo>
                    <a:pt x="111" y="83"/>
                    <a:pt x="118" y="87"/>
                    <a:pt x="122" y="92"/>
                  </a:cubicBezTo>
                  <a:cubicBezTo>
                    <a:pt x="126" y="97"/>
                    <a:pt x="128" y="109"/>
                    <a:pt x="128" y="128"/>
                  </a:cubicBezTo>
                  <a:cubicBezTo>
                    <a:pt x="128" y="143"/>
                    <a:pt x="126" y="154"/>
                    <a:pt x="122" y="162"/>
                  </a:cubicBezTo>
                  <a:cubicBezTo>
                    <a:pt x="118" y="170"/>
                    <a:pt x="111" y="175"/>
                    <a:pt x="101" y="180"/>
                  </a:cubicBezTo>
                  <a:cubicBezTo>
                    <a:pt x="92" y="184"/>
                    <a:pt x="79" y="186"/>
                    <a:pt x="64" y="186"/>
                  </a:cubicBezTo>
                  <a:cubicBezTo>
                    <a:pt x="47" y="186"/>
                    <a:pt x="33" y="183"/>
                    <a:pt x="23" y="179"/>
                  </a:cubicBezTo>
                  <a:cubicBezTo>
                    <a:pt x="14" y="174"/>
                    <a:pt x="7" y="168"/>
                    <a:pt x="4" y="161"/>
                  </a:cubicBezTo>
                  <a:cubicBezTo>
                    <a:pt x="1" y="154"/>
                    <a:pt x="0" y="142"/>
                    <a:pt x="0" y="125"/>
                  </a:cubicBezTo>
                  <a:cubicBezTo>
                    <a:pt x="0" y="120"/>
                    <a:pt x="0" y="116"/>
                    <a:pt x="0" y="111"/>
                  </a:cubicBezTo>
                  <a:cubicBezTo>
                    <a:pt x="18" y="111"/>
                    <a:pt x="36" y="111"/>
                    <a:pt x="54" y="111"/>
                  </a:cubicBezTo>
                  <a:cubicBezTo>
                    <a:pt x="54" y="121"/>
                    <a:pt x="54" y="130"/>
                    <a:pt x="54" y="140"/>
                  </a:cubicBezTo>
                  <a:cubicBezTo>
                    <a:pt x="54" y="148"/>
                    <a:pt x="54" y="153"/>
                    <a:pt x="55" y="155"/>
                  </a:cubicBezTo>
                  <a:cubicBezTo>
                    <a:pt x="57" y="157"/>
                    <a:pt x="59" y="158"/>
                    <a:pt x="63" y="158"/>
                  </a:cubicBezTo>
                  <a:cubicBezTo>
                    <a:pt x="67" y="158"/>
                    <a:pt x="70" y="157"/>
                    <a:pt x="71" y="154"/>
                  </a:cubicBezTo>
                  <a:cubicBezTo>
                    <a:pt x="73" y="151"/>
                    <a:pt x="73" y="144"/>
                    <a:pt x="73" y="133"/>
                  </a:cubicBezTo>
                  <a:cubicBezTo>
                    <a:pt x="73" y="129"/>
                    <a:pt x="73" y="125"/>
                    <a:pt x="73" y="121"/>
                  </a:cubicBezTo>
                  <a:cubicBezTo>
                    <a:pt x="73" y="114"/>
                    <a:pt x="72" y="109"/>
                    <a:pt x="70" y="106"/>
                  </a:cubicBezTo>
                  <a:cubicBezTo>
                    <a:pt x="69" y="103"/>
                    <a:pt x="66" y="101"/>
                    <a:pt x="62" y="100"/>
                  </a:cubicBezTo>
                  <a:cubicBezTo>
                    <a:pt x="58" y="99"/>
                    <a:pt x="51" y="98"/>
                    <a:pt x="41" y="98"/>
                  </a:cubicBezTo>
                  <a:cubicBezTo>
                    <a:pt x="41" y="89"/>
                    <a:pt x="41" y="81"/>
                    <a:pt x="41" y="72"/>
                  </a:cubicBezTo>
                  <a:cubicBezTo>
                    <a:pt x="54" y="72"/>
                    <a:pt x="62" y="71"/>
                    <a:pt x="65" y="71"/>
                  </a:cubicBezTo>
                  <a:cubicBezTo>
                    <a:pt x="68" y="70"/>
                    <a:pt x="70" y="68"/>
                    <a:pt x="71" y="65"/>
                  </a:cubicBezTo>
                  <a:cubicBezTo>
                    <a:pt x="73" y="63"/>
                    <a:pt x="73" y="58"/>
                    <a:pt x="73" y="52"/>
                  </a:cubicBezTo>
                  <a:cubicBezTo>
                    <a:pt x="73" y="49"/>
                    <a:pt x="73" y="46"/>
                    <a:pt x="73" y="43"/>
                  </a:cubicBezTo>
                  <a:cubicBezTo>
                    <a:pt x="73" y="36"/>
                    <a:pt x="73" y="32"/>
                    <a:pt x="71" y="30"/>
                  </a:cubicBezTo>
                  <a:cubicBezTo>
                    <a:pt x="69" y="28"/>
                    <a:pt x="67" y="27"/>
                    <a:pt x="64" y="27"/>
                  </a:cubicBezTo>
                  <a:cubicBezTo>
                    <a:pt x="60" y="27"/>
                    <a:pt x="57" y="28"/>
                    <a:pt x="56" y="30"/>
                  </a:cubicBezTo>
                  <a:cubicBezTo>
                    <a:pt x="55" y="32"/>
                    <a:pt x="54" y="37"/>
                    <a:pt x="54" y="44"/>
                  </a:cubicBezTo>
                  <a:cubicBezTo>
                    <a:pt x="54" y="49"/>
                    <a:pt x="54" y="54"/>
                    <a:pt x="54" y="58"/>
                  </a:cubicBezTo>
                  <a:cubicBezTo>
                    <a:pt x="36" y="58"/>
                    <a:pt x="18" y="58"/>
                    <a:pt x="0" y="58"/>
                  </a:cubicBezTo>
                  <a:cubicBezTo>
                    <a:pt x="0" y="53"/>
                    <a:pt x="0" y="48"/>
                    <a:pt x="0" y="43"/>
                  </a:cubicBezTo>
                  <a:cubicBezTo>
                    <a:pt x="0" y="26"/>
                    <a:pt x="4" y="15"/>
                    <a:pt x="14" y="9"/>
                  </a:cubicBezTo>
                  <a:cubicBezTo>
                    <a:pt x="23" y="3"/>
                    <a:pt x="38" y="0"/>
                    <a:pt x="59" y="0"/>
                  </a:cubicBezTo>
                </a:path>
              </a:pathLst>
            </a:custGeom>
            <a:solidFill>
              <a:srgbClr val="1387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0" name="path"/>
            <p:cNvSpPr/>
            <p:nvPr/>
          </p:nvSpPr>
          <p:spPr>
            <a:xfrm>
              <a:off x="4893311" y="671"/>
              <a:ext cx="331512" cy="118251"/>
            </a:xfrm>
            <a:custGeom>
              <a:rect l="0" t="0" r="0" b="0"/>
              <a:pathLst>
                <a:path w="522" h="186">
                  <a:moveTo>
                    <a:pt x="155" y="146"/>
                  </a:moveTo>
                  <a:cubicBezTo>
                    <a:pt x="170" y="146"/>
                    <a:pt x="185" y="146"/>
                    <a:pt x="200" y="146"/>
                  </a:cubicBezTo>
                  <a:cubicBezTo>
                    <a:pt x="200" y="158"/>
                    <a:pt x="200" y="170"/>
                    <a:pt x="200" y="182"/>
                  </a:cubicBezTo>
                  <a:cubicBezTo>
                    <a:pt x="185" y="182"/>
                    <a:pt x="170" y="182"/>
                    <a:pt x="155" y="182"/>
                  </a:cubicBezTo>
                  <a:cubicBezTo>
                    <a:pt x="155" y="170"/>
                    <a:pt x="155" y="158"/>
                    <a:pt x="155" y="146"/>
                  </a:cubicBezTo>
                  <a:moveTo>
                    <a:pt x="478" y="102"/>
                  </a:moveTo>
                  <a:cubicBezTo>
                    <a:pt x="475" y="102"/>
                    <a:pt x="474" y="102"/>
                    <a:pt x="473" y="104"/>
                  </a:cubicBezTo>
                  <a:cubicBezTo>
                    <a:pt x="472" y="105"/>
                    <a:pt x="472" y="108"/>
                    <a:pt x="472" y="112"/>
                  </a:cubicBezTo>
                  <a:cubicBezTo>
                    <a:pt x="472" y="127"/>
                    <a:pt x="472" y="142"/>
                    <a:pt x="472" y="158"/>
                  </a:cubicBezTo>
                  <a:cubicBezTo>
                    <a:pt x="472" y="163"/>
                    <a:pt x="472" y="166"/>
                    <a:pt x="473" y="167"/>
                  </a:cubicBezTo>
                  <a:cubicBezTo>
                    <a:pt x="473" y="168"/>
                    <a:pt x="475" y="168"/>
                    <a:pt x="478" y="168"/>
                  </a:cubicBezTo>
                  <a:cubicBezTo>
                    <a:pt x="481" y="168"/>
                    <a:pt x="482" y="168"/>
                    <a:pt x="483" y="167"/>
                  </a:cubicBezTo>
                  <a:cubicBezTo>
                    <a:pt x="484" y="165"/>
                    <a:pt x="484" y="163"/>
                    <a:pt x="484" y="158"/>
                  </a:cubicBezTo>
                  <a:cubicBezTo>
                    <a:pt x="484" y="143"/>
                    <a:pt x="484" y="128"/>
                    <a:pt x="484" y="112"/>
                  </a:cubicBezTo>
                  <a:cubicBezTo>
                    <a:pt x="484" y="108"/>
                    <a:pt x="484" y="105"/>
                    <a:pt x="483" y="104"/>
                  </a:cubicBezTo>
                  <a:cubicBezTo>
                    <a:pt x="482" y="102"/>
                    <a:pt x="481" y="102"/>
                    <a:pt x="478" y="102"/>
                  </a:cubicBezTo>
                  <a:moveTo>
                    <a:pt x="477" y="86"/>
                  </a:moveTo>
                  <a:cubicBezTo>
                    <a:pt x="488" y="86"/>
                    <a:pt x="497" y="88"/>
                    <a:pt x="504" y="91"/>
                  </a:cubicBezTo>
                  <a:cubicBezTo>
                    <a:pt x="511" y="94"/>
                    <a:pt x="516" y="97"/>
                    <a:pt x="518" y="101"/>
                  </a:cubicBezTo>
                  <a:cubicBezTo>
                    <a:pt x="520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2" y="177"/>
                    <a:pt x="506" y="180"/>
                  </a:cubicBezTo>
                  <a:cubicBezTo>
                    <a:pt x="499" y="183"/>
                    <a:pt x="490" y="184"/>
                    <a:pt x="480" y="184"/>
                  </a:cubicBezTo>
                  <a:cubicBezTo>
                    <a:pt x="467" y="184"/>
                    <a:pt x="458" y="183"/>
                    <a:pt x="451" y="180"/>
                  </a:cubicBezTo>
                  <a:cubicBezTo>
                    <a:pt x="444" y="177"/>
                    <a:pt x="440" y="173"/>
                    <a:pt x="438" y="169"/>
                  </a:cubicBezTo>
                  <a:cubicBezTo>
                    <a:pt x="435" y="165"/>
                    <a:pt x="434" y="160"/>
                    <a:pt x="434" y="152"/>
                  </a:cubicBezTo>
                  <a:cubicBezTo>
                    <a:pt x="434" y="142"/>
                    <a:pt x="434" y="131"/>
                    <a:pt x="434" y="120"/>
                  </a:cubicBezTo>
                  <a:cubicBezTo>
                    <a:pt x="434" y="111"/>
                    <a:pt x="435" y="105"/>
                    <a:pt x="438" y="101"/>
                  </a:cubicBezTo>
                  <a:cubicBezTo>
                    <a:pt x="440" y="96"/>
                    <a:pt x="445" y="93"/>
                    <a:pt x="452" y="90"/>
                  </a:cubicBezTo>
                  <a:cubicBezTo>
                    <a:pt x="459" y="87"/>
                    <a:pt x="467" y="86"/>
                    <a:pt x="477" y="86"/>
                  </a:cubicBezTo>
                  <a:moveTo>
                    <a:pt x="368" y="15"/>
                  </a:moveTo>
                  <a:cubicBezTo>
                    <a:pt x="365" y="15"/>
                    <a:pt x="364" y="16"/>
                    <a:pt x="363" y="17"/>
                  </a:cubicBezTo>
                  <a:cubicBezTo>
                    <a:pt x="362" y="18"/>
                    <a:pt x="362" y="21"/>
                    <a:pt x="362" y="26"/>
                  </a:cubicBezTo>
                  <a:cubicBezTo>
                    <a:pt x="362" y="41"/>
                    <a:pt x="362" y="56"/>
                    <a:pt x="362" y="71"/>
                  </a:cubicBezTo>
                  <a:cubicBezTo>
                    <a:pt x="362" y="76"/>
                    <a:pt x="362" y="79"/>
                    <a:pt x="363" y="80"/>
                  </a:cubicBezTo>
                  <a:cubicBezTo>
                    <a:pt x="363" y="81"/>
                    <a:pt x="365" y="82"/>
                    <a:pt x="368" y="82"/>
                  </a:cubicBezTo>
                  <a:cubicBezTo>
                    <a:pt x="371" y="82"/>
                    <a:pt x="372" y="81"/>
                    <a:pt x="373" y="80"/>
                  </a:cubicBezTo>
                  <a:cubicBezTo>
                    <a:pt x="374" y="79"/>
                    <a:pt x="374" y="76"/>
                    <a:pt x="374" y="72"/>
                  </a:cubicBezTo>
                  <a:cubicBezTo>
                    <a:pt x="374" y="56"/>
                    <a:pt x="374" y="41"/>
                    <a:pt x="374" y="26"/>
                  </a:cubicBezTo>
                  <a:cubicBezTo>
                    <a:pt x="374" y="21"/>
                    <a:pt x="374" y="18"/>
                    <a:pt x="373" y="17"/>
                  </a:cubicBezTo>
                  <a:cubicBezTo>
                    <a:pt x="372" y="16"/>
                    <a:pt x="371" y="15"/>
                    <a:pt x="368" y="15"/>
                  </a:cubicBezTo>
                  <a:moveTo>
                    <a:pt x="272" y="3"/>
                  </a:moveTo>
                  <a:cubicBezTo>
                    <a:pt x="284" y="3"/>
                    <a:pt x="295" y="3"/>
                    <a:pt x="307" y="3"/>
                  </a:cubicBezTo>
                  <a:cubicBezTo>
                    <a:pt x="307" y="63"/>
                    <a:pt x="307" y="122"/>
                    <a:pt x="307" y="182"/>
                  </a:cubicBezTo>
                  <a:cubicBezTo>
                    <a:pt x="287" y="182"/>
                    <a:pt x="267" y="182"/>
                    <a:pt x="248" y="182"/>
                  </a:cubicBezTo>
                  <a:cubicBezTo>
                    <a:pt x="248" y="150"/>
                    <a:pt x="248" y="118"/>
                    <a:pt x="248" y="86"/>
                  </a:cubicBezTo>
                  <a:cubicBezTo>
                    <a:pt x="248" y="72"/>
                    <a:pt x="247" y="64"/>
                    <a:pt x="246" y="61"/>
                  </a:cubicBezTo>
                  <a:cubicBezTo>
                    <a:pt x="245" y="58"/>
                    <a:pt x="243" y="56"/>
                    <a:pt x="239" y="55"/>
                  </a:cubicBezTo>
                  <a:cubicBezTo>
                    <a:pt x="235" y="53"/>
                    <a:pt x="226" y="53"/>
                    <a:pt x="213" y="53"/>
                  </a:cubicBezTo>
                  <a:cubicBezTo>
                    <a:pt x="211" y="53"/>
                    <a:pt x="209" y="53"/>
                    <a:pt x="207" y="53"/>
                  </a:cubicBezTo>
                  <a:cubicBezTo>
                    <a:pt x="207" y="46"/>
                    <a:pt x="207" y="39"/>
                    <a:pt x="207" y="32"/>
                  </a:cubicBezTo>
                  <a:cubicBezTo>
                    <a:pt x="235" y="27"/>
                    <a:pt x="257" y="18"/>
                    <a:pt x="272" y="3"/>
                  </a:cubicBezTo>
                  <a:moveTo>
                    <a:pt x="458" y="0"/>
                  </a:moveTo>
                  <a:cubicBezTo>
                    <a:pt x="466" y="0"/>
                    <a:pt x="473" y="0"/>
                    <a:pt x="481" y="0"/>
                  </a:cubicBezTo>
                  <a:cubicBezTo>
                    <a:pt x="450" y="62"/>
                    <a:pt x="419" y="124"/>
                    <a:pt x="388" y="186"/>
                  </a:cubicBezTo>
                  <a:cubicBezTo>
                    <a:pt x="380" y="186"/>
                    <a:pt x="373" y="186"/>
                    <a:pt x="365" y="186"/>
                  </a:cubicBezTo>
                  <a:cubicBezTo>
                    <a:pt x="396" y="124"/>
                    <a:pt x="427" y="62"/>
                    <a:pt x="458" y="0"/>
                  </a:cubicBezTo>
                  <a:moveTo>
                    <a:pt x="367" y="0"/>
                  </a:moveTo>
                  <a:cubicBezTo>
                    <a:pt x="378" y="0"/>
                    <a:pt x="387" y="1"/>
                    <a:pt x="394" y="4"/>
                  </a:cubicBezTo>
                  <a:cubicBezTo>
                    <a:pt x="401" y="7"/>
                    <a:pt x="406" y="10"/>
                    <a:pt x="408" y="15"/>
                  </a:cubicBezTo>
                  <a:cubicBezTo>
                    <a:pt x="410" y="19"/>
                    <a:pt x="412" y="25"/>
                    <a:pt x="412" y="34"/>
                  </a:cubicBezTo>
                  <a:cubicBezTo>
                    <a:pt x="412" y="44"/>
                    <a:pt x="412" y="54"/>
                    <a:pt x="412" y="64"/>
                  </a:cubicBezTo>
                  <a:cubicBezTo>
                    <a:pt x="412" y="72"/>
                    <a:pt x="411" y="78"/>
                    <a:pt x="409" y="82"/>
                  </a:cubicBezTo>
                  <a:cubicBezTo>
                    <a:pt x="407" y="86"/>
                    <a:pt x="402" y="90"/>
                    <a:pt x="396" y="93"/>
                  </a:cubicBezTo>
                  <a:cubicBezTo>
                    <a:pt x="389" y="96"/>
                    <a:pt x="380" y="97"/>
                    <a:pt x="369" y="97"/>
                  </a:cubicBezTo>
                  <a:cubicBezTo>
                    <a:pt x="357" y="97"/>
                    <a:pt x="347" y="96"/>
                    <a:pt x="341" y="93"/>
                  </a:cubicBezTo>
                  <a:cubicBezTo>
                    <a:pt x="334" y="90"/>
                    <a:pt x="330" y="87"/>
                    <a:pt x="328" y="83"/>
                  </a:cubicBezTo>
                  <a:cubicBezTo>
                    <a:pt x="325" y="79"/>
                    <a:pt x="324" y="73"/>
                    <a:pt x="324" y="66"/>
                  </a:cubicBezTo>
                  <a:cubicBezTo>
                    <a:pt x="324" y="55"/>
                    <a:pt x="324" y="44"/>
                    <a:pt x="324" y="34"/>
                  </a:cubicBezTo>
                  <a:cubicBezTo>
                    <a:pt x="324" y="25"/>
                    <a:pt x="325" y="18"/>
                    <a:pt x="328" y="14"/>
                  </a:cubicBezTo>
                  <a:cubicBezTo>
                    <a:pt x="330" y="10"/>
                    <a:pt x="335" y="6"/>
                    <a:pt x="342" y="4"/>
                  </a:cubicBezTo>
                  <a:cubicBezTo>
                    <a:pt x="348" y="1"/>
                    <a:pt x="357" y="0"/>
                    <a:pt x="367" y="0"/>
                  </a:cubicBezTo>
                  <a:moveTo>
                    <a:pt x="64" y="0"/>
                  </a:moveTo>
                  <a:cubicBezTo>
                    <a:pt x="93" y="0"/>
                    <a:pt x="112" y="4"/>
                    <a:pt x="122" y="12"/>
                  </a:cubicBezTo>
                  <a:cubicBezTo>
                    <a:pt x="132" y="20"/>
                    <a:pt x="137" y="32"/>
                    <a:pt x="137" y="47"/>
                  </a:cubicBezTo>
                  <a:cubicBezTo>
                    <a:pt x="137" y="57"/>
                    <a:pt x="135" y="64"/>
                    <a:pt x="132" y="68"/>
                  </a:cubicBezTo>
                  <a:cubicBezTo>
                    <a:pt x="128" y="73"/>
                    <a:pt x="122" y="77"/>
                    <a:pt x="112" y="81"/>
                  </a:cubicBezTo>
                  <a:cubicBezTo>
                    <a:pt x="121" y="83"/>
                    <a:pt x="128" y="87"/>
                    <a:pt x="133" y="92"/>
                  </a:cubicBezTo>
                  <a:cubicBezTo>
                    <a:pt x="137" y="97"/>
                    <a:pt x="139" y="109"/>
                    <a:pt x="139" y="128"/>
                  </a:cubicBezTo>
                  <a:cubicBezTo>
                    <a:pt x="139" y="143"/>
                    <a:pt x="137" y="154"/>
                    <a:pt x="133" y="162"/>
                  </a:cubicBezTo>
                  <a:cubicBezTo>
                    <a:pt x="128" y="170"/>
                    <a:pt x="121" y="175"/>
                    <a:pt x="110" y="180"/>
                  </a:cubicBezTo>
                  <a:cubicBezTo>
                    <a:pt x="100" y="184"/>
                    <a:pt x="86" y="186"/>
                    <a:pt x="70" y="186"/>
                  </a:cubicBezTo>
                  <a:cubicBezTo>
                    <a:pt x="51" y="186"/>
                    <a:pt x="36" y="183"/>
                    <a:pt x="26" y="179"/>
                  </a:cubicBezTo>
                  <a:cubicBezTo>
                    <a:pt x="15" y="174"/>
                    <a:pt x="8" y="168"/>
                    <a:pt x="5" y="161"/>
                  </a:cubicBezTo>
                  <a:cubicBezTo>
                    <a:pt x="1" y="154"/>
                    <a:pt x="0" y="142"/>
                    <a:pt x="0" y="125"/>
                  </a:cubicBezTo>
                  <a:cubicBezTo>
                    <a:pt x="0" y="120"/>
                    <a:pt x="0" y="116"/>
                    <a:pt x="0" y="111"/>
                  </a:cubicBezTo>
                  <a:cubicBezTo>
                    <a:pt x="19" y="111"/>
                    <a:pt x="39" y="111"/>
                    <a:pt x="59" y="111"/>
                  </a:cubicBezTo>
                  <a:cubicBezTo>
                    <a:pt x="59" y="121"/>
                    <a:pt x="59" y="130"/>
                    <a:pt x="59" y="140"/>
                  </a:cubicBezTo>
                  <a:cubicBezTo>
                    <a:pt x="59" y="148"/>
                    <a:pt x="59" y="153"/>
                    <a:pt x="61" y="155"/>
                  </a:cubicBezTo>
                  <a:cubicBezTo>
                    <a:pt x="62" y="157"/>
                    <a:pt x="64" y="158"/>
                    <a:pt x="69" y="158"/>
                  </a:cubicBezTo>
                  <a:cubicBezTo>
                    <a:pt x="73" y="158"/>
                    <a:pt x="76" y="157"/>
                    <a:pt x="78" y="154"/>
                  </a:cubicBezTo>
                  <a:cubicBezTo>
                    <a:pt x="79" y="151"/>
                    <a:pt x="80" y="144"/>
                    <a:pt x="80" y="133"/>
                  </a:cubicBezTo>
                  <a:cubicBezTo>
                    <a:pt x="80" y="129"/>
                    <a:pt x="80" y="125"/>
                    <a:pt x="80" y="121"/>
                  </a:cubicBezTo>
                  <a:cubicBezTo>
                    <a:pt x="80" y="114"/>
                    <a:pt x="79" y="109"/>
                    <a:pt x="77" y="106"/>
                  </a:cubicBezTo>
                  <a:cubicBezTo>
                    <a:pt x="75" y="103"/>
                    <a:pt x="72" y="101"/>
                    <a:pt x="68" y="100"/>
                  </a:cubicBezTo>
                  <a:cubicBezTo>
                    <a:pt x="64" y="99"/>
                    <a:pt x="56" y="98"/>
                    <a:pt x="44" y="98"/>
                  </a:cubicBezTo>
                  <a:cubicBezTo>
                    <a:pt x="44" y="89"/>
                    <a:pt x="44" y="81"/>
                    <a:pt x="44" y="72"/>
                  </a:cubicBezTo>
                  <a:cubicBezTo>
                    <a:pt x="59" y="72"/>
                    <a:pt x="67" y="71"/>
                    <a:pt x="71" y="71"/>
                  </a:cubicBezTo>
                  <a:cubicBezTo>
                    <a:pt x="74" y="70"/>
                    <a:pt x="76" y="68"/>
                    <a:pt x="78" y="65"/>
                  </a:cubicBezTo>
                  <a:cubicBezTo>
                    <a:pt x="79" y="63"/>
                    <a:pt x="80" y="58"/>
                    <a:pt x="80" y="53"/>
                  </a:cubicBezTo>
                  <a:cubicBezTo>
                    <a:pt x="80" y="49"/>
                    <a:pt x="80" y="46"/>
                    <a:pt x="80" y="43"/>
                  </a:cubicBezTo>
                  <a:cubicBezTo>
                    <a:pt x="80" y="36"/>
                    <a:pt x="79" y="32"/>
                    <a:pt x="77" y="30"/>
                  </a:cubicBezTo>
                  <a:cubicBezTo>
                    <a:pt x="76" y="28"/>
                    <a:pt x="73" y="27"/>
                    <a:pt x="69" y="27"/>
                  </a:cubicBezTo>
                  <a:cubicBezTo>
                    <a:pt x="65" y="27"/>
                    <a:pt x="62" y="28"/>
                    <a:pt x="61" y="30"/>
                  </a:cubicBezTo>
                  <a:cubicBezTo>
                    <a:pt x="59" y="32"/>
                    <a:pt x="59" y="37"/>
                    <a:pt x="59" y="44"/>
                  </a:cubicBezTo>
                  <a:cubicBezTo>
                    <a:pt x="59" y="49"/>
                    <a:pt x="59" y="54"/>
                    <a:pt x="59" y="58"/>
                  </a:cubicBezTo>
                  <a:cubicBezTo>
                    <a:pt x="39" y="58"/>
                    <a:pt x="19" y="58"/>
                    <a:pt x="0" y="58"/>
                  </a:cubicBezTo>
                  <a:cubicBezTo>
                    <a:pt x="0" y="53"/>
                    <a:pt x="0" y="48"/>
                    <a:pt x="0" y="43"/>
                  </a:cubicBezTo>
                  <a:cubicBezTo>
                    <a:pt x="0" y="26"/>
                    <a:pt x="5" y="15"/>
                    <a:pt x="15" y="9"/>
                  </a:cubicBezTo>
                  <a:cubicBezTo>
                    <a:pt x="25" y="3"/>
                    <a:pt x="42" y="0"/>
                    <a:pt x="64" y="0"/>
                  </a:cubicBezTo>
                </a:path>
              </a:pathLst>
            </a:custGeom>
            <a:solidFill>
              <a:srgbClr val="008C3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2" name="path"/>
            <p:cNvSpPr/>
            <p:nvPr/>
          </p:nvSpPr>
          <p:spPr>
            <a:xfrm>
              <a:off x="5306369" y="671"/>
              <a:ext cx="331513" cy="118251"/>
            </a:xfrm>
            <a:custGeom>
              <a:rect l="0" t="0" r="0" b="0"/>
              <a:pathLst>
                <a:path w="522" h="186">
                  <a:moveTo>
                    <a:pt x="137" y="146"/>
                  </a:moveTo>
                  <a:cubicBezTo>
                    <a:pt x="151" y="146"/>
                    <a:pt x="165" y="146"/>
                    <a:pt x="178" y="146"/>
                  </a:cubicBezTo>
                  <a:cubicBezTo>
                    <a:pt x="178" y="158"/>
                    <a:pt x="178" y="170"/>
                    <a:pt x="178" y="182"/>
                  </a:cubicBezTo>
                  <a:cubicBezTo>
                    <a:pt x="165" y="182"/>
                    <a:pt x="151" y="182"/>
                    <a:pt x="137" y="182"/>
                  </a:cubicBezTo>
                  <a:cubicBezTo>
                    <a:pt x="137" y="170"/>
                    <a:pt x="137" y="158"/>
                    <a:pt x="137" y="146"/>
                  </a:cubicBezTo>
                  <a:moveTo>
                    <a:pt x="481" y="102"/>
                  </a:moveTo>
                  <a:cubicBezTo>
                    <a:pt x="478" y="102"/>
                    <a:pt x="477" y="102"/>
                    <a:pt x="476" y="104"/>
                  </a:cubicBezTo>
                  <a:cubicBezTo>
                    <a:pt x="476" y="105"/>
                    <a:pt x="475" y="108"/>
                    <a:pt x="475" y="112"/>
                  </a:cubicBezTo>
                  <a:cubicBezTo>
                    <a:pt x="475" y="127"/>
                    <a:pt x="475" y="143"/>
                    <a:pt x="475" y="158"/>
                  </a:cubicBezTo>
                  <a:cubicBezTo>
                    <a:pt x="475" y="163"/>
                    <a:pt x="475" y="166"/>
                    <a:pt x="476" y="167"/>
                  </a:cubicBezTo>
                  <a:cubicBezTo>
                    <a:pt x="477" y="168"/>
                    <a:pt x="478" y="168"/>
                    <a:pt x="481" y="168"/>
                  </a:cubicBezTo>
                  <a:cubicBezTo>
                    <a:pt x="483" y="168"/>
                    <a:pt x="485" y="168"/>
                    <a:pt x="486" y="167"/>
                  </a:cubicBezTo>
                  <a:cubicBezTo>
                    <a:pt x="486" y="165"/>
                    <a:pt x="487" y="163"/>
                    <a:pt x="487" y="158"/>
                  </a:cubicBezTo>
                  <a:cubicBezTo>
                    <a:pt x="487" y="143"/>
                    <a:pt x="487" y="128"/>
                    <a:pt x="487" y="112"/>
                  </a:cubicBezTo>
                  <a:cubicBezTo>
                    <a:pt x="487" y="108"/>
                    <a:pt x="486" y="105"/>
                    <a:pt x="486" y="104"/>
                  </a:cubicBezTo>
                  <a:cubicBezTo>
                    <a:pt x="485" y="102"/>
                    <a:pt x="484" y="102"/>
                    <a:pt x="481" y="102"/>
                  </a:cubicBezTo>
                  <a:moveTo>
                    <a:pt x="257" y="100"/>
                  </a:moveTo>
                  <a:cubicBezTo>
                    <a:pt x="254" y="100"/>
                    <a:pt x="251" y="101"/>
                    <a:pt x="250" y="103"/>
                  </a:cubicBezTo>
                  <a:cubicBezTo>
                    <a:pt x="248" y="105"/>
                    <a:pt x="247" y="110"/>
                    <a:pt x="247" y="117"/>
                  </a:cubicBezTo>
                  <a:cubicBezTo>
                    <a:pt x="247" y="124"/>
                    <a:pt x="247" y="132"/>
                    <a:pt x="247" y="140"/>
                  </a:cubicBezTo>
                  <a:cubicBezTo>
                    <a:pt x="247" y="148"/>
                    <a:pt x="248" y="153"/>
                    <a:pt x="250" y="155"/>
                  </a:cubicBezTo>
                  <a:cubicBezTo>
                    <a:pt x="252" y="157"/>
                    <a:pt x="254" y="158"/>
                    <a:pt x="258" y="158"/>
                  </a:cubicBezTo>
                  <a:cubicBezTo>
                    <a:pt x="262" y="158"/>
                    <a:pt x="265" y="157"/>
                    <a:pt x="266" y="155"/>
                  </a:cubicBezTo>
                  <a:cubicBezTo>
                    <a:pt x="268" y="153"/>
                    <a:pt x="268" y="147"/>
                    <a:pt x="268" y="140"/>
                  </a:cubicBezTo>
                  <a:cubicBezTo>
                    <a:pt x="268" y="132"/>
                    <a:pt x="268" y="124"/>
                    <a:pt x="268" y="117"/>
                  </a:cubicBezTo>
                  <a:cubicBezTo>
                    <a:pt x="268" y="110"/>
                    <a:pt x="267" y="105"/>
                    <a:pt x="266" y="103"/>
                  </a:cubicBezTo>
                  <a:cubicBezTo>
                    <a:pt x="264" y="101"/>
                    <a:pt x="261" y="100"/>
                    <a:pt x="257" y="100"/>
                  </a:cubicBezTo>
                  <a:moveTo>
                    <a:pt x="480" y="86"/>
                  </a:moveTo>
                  <a:cubicBezTo>
                    <a:pt x="491" y="86"/>
                    <a:pt x="499" y="88"/>
                    <a:pt x="505" y="91"/>
                  </a:cubicBezTo>
                  <a:cubicBezTo>
                    <a:pt x="512" y="94"/>
                    <a:pt x="516" y="97"/>
                    <a:pt x="518" y="101"/>
                  </a:cubicBezTo>
                  <a:cubicBezTo>
                    <a:pt x="520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3" y="177"/>
                    <a:pt x="507" y="180"/>
                  </a:cubicBezTo>
                  <a:cubicBezTo>
                    <a:pt x="501" y="183"/>
                    <a:pt x="492" y="184"/>
                    <a:pt x="482" y="184"/>
                  </a:cubicBezTo>
                  <a:cubicBezTo>
                    <a:pt x="471" y="184"/>
                    <a:pt x="462" y="183"/>
                    <a:pt x="456" y="180"/>
                  </a:cubicBezTo>
                  <a:cubicBezTo>
                    <a:pt x="450" y="177"/>
                    <a:pt x="446" y="174"/>
                    <a:pt x="443" y="170"/>
                  </a:cubicBezTo>
                  <a:cubicBezTo>
                    <a:pt x="441" y="166"/>
                    <a:pt x="440" y="160"/>
                    <a:pt x="440" y="152"/>
                  </a:cubicBezTo>
                  <a:cubicBezTo>
                    <a:pt x="440" y="142"/>
                    <a:pt x="440" y="131"/>
                    <a:pt x="440" y="120"/>
                  </a:cubicBezTo>
                  <a:cubicBezTo>
                    <a:pt x="440" y="111"/>
                    <a:pt x="441" y="105"/>
                    <a:pt x="444" y="101"/>
                  </a:cubicBezTo>
                  <a:cubicBezTo>
                    <a:pt x="446" y="96"/>
                    <a:pt x="450" y="93"/>
                    <a:pt x="456" y="90"/>
                  </a:cubicBezTo>
                  <a:cubicBezTo>
                    <a:pt x="463" y="87"/>
                    <a:pt x="471" y="86"/>
                    <a:pt x="480" y="86"/>
                  </a:cubicBezTo>
                  <a:moveTo>
                    <a:pt x="258" y="27"/>
                  </a:moveTo>
                  <a:cubicBezTo>
                    <a:pt x="254" y="27"/>
                    <a:pt x="251" y="28"/>
                    <a:pt x="250" y="30"/>
                  </a:cubicBezTo>
                  <a:cubicBezTo>
                    <a:pt x="249" y="32"/>
                    <a:pt x="248" y="36"/>
                    <a:pt x="248" y="42"/>
                  </a:cubicBezTo>
                  <a:cubicBezTo>
                    <a:pt x="248" y="47"/>
                    <a:pt x="248" y="51"/>
                    <a:pt x="248" y="56"/>
                  </a:cubicBezTo>
                  <a:cubicBezTo>
                    <a:pt x="248" y="61"/>
                    <a:pt x="249" y="65"/>
                    <a:pt x="250" y="67"/>
                  </a:cubicBezTo>
                  <a:cubicBezTo>
                    <a:pt x="252" y="69"/>
                    <a:pt x="254" y="70"/>
                    <a:pt x="258" y="70"/>
                  </a:cubicBezTo>
                  <a:cubicBezTo>
                    <a:pt x="261" y="70"/>
                    <a:pt x="264" y="69"/>
                    <a:pt x="265" y="67"/>
                  </a:cubicBezTo>
                  <a:cubicBezTo>
                    <a:pt x="266" y="65"/>
                    <a:pt x="267" y="61"/>
                    <a:pt x="267" y="54"/>
                  </a:cubicBezTo>
                  <a:cubicBezTo>
                    <a:pt x="267" y="50"/>
                    <a:pt x="267" y="46"/>
                    <a:pt x="267" y="42"/>
                  </a:cubicBezTo>
                  <a:cubicBezTo>
                    <a:pt x="267" y="36"/>
                    <a:pt x="266" y="32"/>
                    <a:pt x="265" y="30"/>
                  </a:cubicBezTo>
                  <a:cubicBezTo>
                    <a:pt x="264" y="28"/>
                    <a:pt x="261" y="27"/>
                    <a:pt x="258" y="27"/>
                  </a:cubicBezTo>
                  <a:moveTo>
                    <a:pt x="378" y="15"/>
                  </a:moveTo>
                  <a:cubicBezTo>
                    <a:pt x="376" y="15"/>
                    <a:pt x="374" y="16"/>
                    <a:pt x="374" y="17"/>
                  </a:cubicBezTo>
                  <a:cubicBezTo>
                    <a:pt x="373" y="18"/>
                    <a:pt x="373" y="21"/>
                    <a:pt x="373" y="26"/>
                  </a:cubicBezTo>
                  <a:cubicBezTo>
                    <a:pt x="373" y="41"/>
                    <a:pt x="373" y="56"/>
                    <a:pt x="373" y="71"/>
                  </a:cubicBezTo>
                  <a:cubicBezTo>
                    <a:pt x="373" y="76"/>
                    <a:pt x="373" y="79"/>
                    <a:pt x="373" y="80"/>
                  </a:cubicBezTo>
                  <a:cubicBezTo>
                    <a:pt x="374" y="81"/>
                    <a:pt x="376" y="82"/>
                    <a:pt x="379" y="82"/>
                  </a:cubicBezTo>
                  <a:cubicBezTo>
                    <a:pt x="381" y="82"/>
                    <a:pt x="382" y="81"/>
                    <a:pt x="383" y="80"/>
                  </a:cubicBezTo>
                  <a:cubicBezTo>
                    <a:pt x="384" y="79"/>
                    <a:pt x="384" y="76"/>
                    <a:pt x="384" y="72"/>
                  </a:cubicBezTo>
                  <a:cubicBezTo>
                    <a:pt x="384" y="56"/>
                    <a:pt x="384" y="41"/>
                    <a:pt x="384" y="26"/>
                  </a:cubicBezTo>
                  <a:cubicBezTo>
                    <a:pt x="384" y="21"/>
                    <a:pt x="384" y="18"/>
                    <a:pt x="383" y="17"/>
                  </a:cubicBezTo>
                  <a:cubicBezTo>
                    <a:pt x="383" y="16"/>
                    <a:pt x="381" y="15"/>
                    <a:pt x="378" y="15"/>
                  </a:cubicBezTo>
                  <a:moveTo>
                    <a:pt x="463" y="0"/>
                  </a:moveTo>
                  <a:cubicBezTo>
                    <a:pt x="470" y="0"/>
                    <a:pt x="476" y="0"/>
                    <a:pt x="483" y="0"/>
                  </a:cubicBezTo>
                  <a:cubicBezTo>
                    <a:pt x="455" y="62"/>
                    <a:pt x="426" y="124"/>
                    <a:pt x="397" y="186"/>
                  </a:cubicBezTo>
                  <a:cubicBezTo>
                    <a:pt x="390" y="186"/>
                    <a:pt x="383" y="186"/>
                    <a:pt x="376" y="186"/>
                  </a:cubicBezTo>
                  <a:cubicBezTo>
                    <a:pt x="405" y="124"/>
                    <a:pt x="434" y="62"/>
                    <a:pt x="463" y="0"/>
                  </a:cubicBezTo>
                  <a:moveTo>
                    <a:pt x="378" y="0"/>
                  </a:moveTo>
                  <a:cubicBezTo>
                    <a:pt x="388" y="0"/>
                    <a:pt x="396" y="1"/>
                    <a:pt x="403" y="4"/>
                  </a:cubicBezTo>
                  <a:cubicBezTo>
                    <a:pt x="409" y="7"/>
                    <a:pt x="414" y="10"/>
                    <a:pt x="416" y="14"/>
                  </a:cubicBezTo>
                  <a:cubicBezTo>
                    <a:pt x="418" y="19"/>
                    <a:pt x="419" y="25"/>
                    <a:pt x="419" y="34"/>
                  </a:cubicBezTo>
                  <a:cubicBezTo>
                    <a:pt x="419" y="44"/>
                    <a:pt x="419" y="54"/>
                    <a:pt x="419" y="64"/>
                  </a:cubicBezTo>
                  <a:cubicBezTo>
                    <a:pt x="419" y="72"/>
                    <a:pt x="418" y="78"/>
                    <a:pt x="416" y="82"/>
                  </a:cubicBezTo>
                  <a:cubicBezTo>
                    <a:pt x="414" y="86"/>
                    <a:pt x="410" y="90"/>
                    <a:pt x="404" y="93"/>
                  </a:cubicBezTo>
                  <a:cubicBezTo>
                    <a:pt x="398" y="96"/>
                    <a:pt x="390" y="97"/>
                    <a:pt x="380" y="97"/>
                  </a:cubicBezTo>
                  <a:cubicBezTo>
                    <a:pt x="368" y="97"/>
                    <a:pt x="359" y="96"/>
                    <a:pt x="353" y="93"/>
                  </a:cubicBezTo>
                  <a:cubicBezTo>
                    <a:pt x="347" y="90"/>
                    <a:pt x="343" y="87"/>
                    <a:pt x="341" y="83"/>
                  </a:cubicBezTo>
                  <a:cubicBezTo>
                    <a:pt x="339" y="79"/>
                    <a:pt x="338" y="73"/>
                    <a:pt x="338" y="66"/>
                  </a:cubicBezTo>
                  <a:cubicBezTo>
                    <a:pt x="338" y="55"/>
                    <a:pt x="338" y="44"/>
                    <a:pt x="338" y="34"/>
                  </a:cubicBezTo>
                  <a:cubicBezTo>
                    <a:pt x="338" y="25"/>
                    <a:pt x="339" y="18"/>
                    <a:pt x="341" y="14"/>
                  </a:cubicBezTo>
                  <a:cubicBezTo>
                    <a:pt x="343" y="10"/>
                    <a:pt x="348" y="6"/>
                    <a:pt x="354" y="3"/>
                  </a:cubicBezTo>
                  <a:cubicBezTo>
                    <a:pt x="360" y="1"/>
                    <a:pt x="368" y="0"/>
                    <a:pt x="378" y="0"/>
                  </a:cubicBezTo>
                  <a:moveTo>
                    <a:pt x="257" y="0"/>
                  </a:moveTo>
                  <a:cubicBezTo>
                    <a:pt x="281" y="0"/>
                    <a:pt x="298" y="4"/>
                    <a:pt x="308" y="12"/>
                  </a:cubicBezTo>
                  <a:cubicBezTo>
                    <a:pt x="317" y="20"/>
                    <a:pt x="321" y="32"/>
                    <a:pt x="321" y="47"/>
                  </a:cubicBezTo>
                  <a:cubicBezTo>
                    <a:pt x="321" y="57"/>
                    <a:pt x="320" y="64"/>
                    <a:pt x="317" y="68"/>
                  </a:cubicBezTo>
                  <a:cubicBezTo>
                    <a:pt x="314" y="72"/>
                    <a:pt x="308" y="76"/>
                    <a:pt x="298" y="81"/>
                  </a:cubicBezTo>
                  <a:cubicBezTo>
                    <a:pt x="306" y="83"/>
                    <a:pt x="312" y="87"/>
                    <a:pt x="317" y="92"/>
                  </a:cubicBezTo>
                  <a:cubicBezTo>
                    <a:pt x="321" y="98"/>
                    <a:pt x="323" y="110"/>
                    <a:pt x="323" y="130"/>
                  </a:cubicBezTo>
                  <a:cubicBezTo>
                    <a:pt x="323" y="145"/>
                    <a:pt x="322" y="155"/>
                    <a:pt x="318" y="162"/>
                  </a:cubicBezTo>
                  <a:cubicBezTo>
                    <a:pt x="315" y="169"/>
                    <a:pt x="308" y="175"/>
                    <a:pt x="298" y="179"/>
                  </a:cubicBezTo>
                  <a:cubicBezTo>
                    <a:pt x="288" y="184"/>
                    <a:pt x="275" y="186"/>
                    <a:pt x="258" y="186"/>
                  </a:cubicBezTo>
                  <a:cubicBezTo>
                    <a:pt x="241" y="186"/>
                    <a:pt x="228" y="184"/>
                    <a:pt x="219" y="179"/>
                  </a:cubicBezTo>
                  <a:cubicBezTo>
                    <a:pt x="209" y="175"/>
                    <a:pt x="202" y="170"/>
                    <a:pt x="198" y="163"/>
                  </a:cubicBezTo>
                  <a:cubicBezTo>
                    <a:pt x="194" y="156"/>
                    <a:pt x="192" y="144"/>
                    <a:pt x="192" y="128"/>
                  </a:cubicBezTo>
                  <a:cubicBezTo>
                    <a:pt x="192" y="117"/>
                    <a:pt x="193" y="108"/>
                    <a:pt x="195" y="100"/>
                  </a:cubicBezTo>
                  <a:cubicBezTo>
                    <a:pt x="197" y="92"/>
                    <a:pt x="204" y="85"/>
                    <a:pt x="214" y="81"/>
                  </a:cubicBezTo>
                  <a:cubicBezTo>
                    <a:pt x="208" y="78"/>
                    <a:pt x="203" y="74"/>
                    <a:pt x="199" y="68"/>
                  </a:cubicBezTo>
                  <a:cubicBezTo>
                    <a:pt x="196" y="62"/>
                    <a:pt x="194" y="55"/>
                    <a:pt x="194" y="46"/>
                  </a:cubicBezTo>
                  <a:cubicBezTo>
                    <a:pt x="194" y="30"/>
                    <a:pt x="199" y="19"/>
                    <a:pt x="210" y="11"/>
                  </a:cubicBezTo>
                  <a:cubicBezTo>
                    <a:pt x="220" y="3"/>
                    <a:pt x="236" y="0"/>
                    <a:pt x="257" y="0"/>
                  </a:cubicBezTo>
                  <a:moveTo>
                    <a:pt x="59" y="0"/>
                  </a:moveTo>
                  <a:cubicBezTo>
                    <a:pt x="81" y="0"/>
                    <a:pt x="98" y="4"/>
                    <a:pt x="109" y="13"/>
                  </a:cubicBezTo>
                  <a:cubicBezTo>
                    <a:pt x="120" y="22"/>
                    <a:pt x="126" y="33"/>
                    <a:pt x="126" y="46"/>
                  </a:cubicBezTo>
                  <a:cubicBezTo>
                    <a:pt x="126" y="57"/>
                    <a:pt x="123" y="67"/>
                    <a:pt x="116" y="79"/>
                  </a:cubicBezTo>
                  <a:cubicBezTo>
                    <a:pt x="110" y="90"/>
                    <a:pt x="91" y="115"/>
                    <a:pt x="60" y="152"/>
                  </a:cubicBezTo>
                  <a:cubicBezTo>
                    <a:pt x="81" y="152"/>
                    <a:pt x="101" y="152"/>
                    <a:pt x="121" y="152"/>
                  </a:cubicBezTo>
                  <a:cubicBezTo>
                    <a:pt x="121" y="162"/>
                    <a:pt x="121" y="172"/>
                    <a:pt x="121" y="182"/>
                  </a:cubicBezTo>
                  <a:cubicBezTo>
                    <a:pt x="80" y="182"/>
                    <a:pt x="40" y="182"/>
                    <a:pt x="0" y="182"/>
                  </a:cubicBezTo>
                  <a:cubicBezTo>
                    <a:pt x="0" y="174"/>
                    <a:pt x="0" y="165"/>
                    <a:pt x="0" y="157"/>
                  </a:cubicBezTo>
                  <a:cubicBezTo>
                    <a:pt x="35" y="109"/>
                    <a:pt x="57" y="79"/>
                    <a:pt x="64" y="68"/>
                  </a:cubicBezTo>
                  <a:cubicBezTo>
                    <a:pt x="70" y="57"/>
                    <a:pt x="74" y="48"/>
                    <a:pt x="74" y="42"/>
                  </a:cubicBezTo>
                  <a:cubicBezTo>
                    <a:pt x="74" y="37"/>
                    <a:pt x="73" y="33"/>
                    <a:pt x="71" y="31"/>
                  </a:cubicBezTo>
                  <a:cubicBezTo>
                    <a:pt x="69" y="28"/>
                    <a:pt x="66" y="27"/>
                    <a:pt x="61" y="27"/>
                  </a:cubicBezTo>
                  <a:cubicBezTo>
                    <a:pt x="57" y="27"/>
                    <a:pt x="54" y="28"/>
                    <a:pt x="52" y="31"/>
                  </a:cubicBezTo>
                  <a:cubicBezTo>
                    <a:pt x="50" y="34"/>
                    <a:pt x="49" y="39"/>
                    <a:pt x="49" y="47"/>
                  </a:cubicBezTo>
                  <a:cubicBezTo>
                    <a:pt x="49" y="53"/>
                    <a:pt x="49" y="58"/>
                    <a:pt x="49" y="64"/>
                  </a:cubicBezTo>
                  <a:cubicBezTo>
                    <a:pt x="32" y="64"/>
                    <a:pt x="16" y="64"/>
                    <a:pt x="0" y="64"/>
                  </a:cubicBezTo>
                  <a:cubicBezTo>
                    <a:pt x="0" y="62"/>
                    <a:pt x="0" y="60"/>
                    <a:pt x="0" y="57"/>
                  </a:cubicBezTo>
                  <a:cubicBezTo>
                    <a:pt x="0" y="47"/>
                    <a:pt x="0" y="39"/>
                    <a:pt x="1" y="34"/>
                  </a:cubicBezTo>
                  <a:cubicBezTo>
                    <a:pt x="3" y="28"/>
                    <a:pt x="6" y="22"/>
                    <a:pt x="11" y="17"/>
                  </a:cubicBezTo>
                  <a:cubicBezTo>
                    <a:pt x="16" y="11"/>
                    <a:pt x="22" y="7"/>
                    <a:pt x="30" y="4"/>
                  </a:cubicBezTo>
                  <a:cubicBezTo>
                    <a:pt x="38" y="1"/>
                    <a:pt x="48" y="0"/>
                    <a:pt x="59" y="0"/>
                  </a:cubicBezTo>
                </a:path>
              </a:pathLst>
            </a:custGeom>
            <a:solidFill>
              <a:srgbClr val="A5C42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4" name="path"/>
            <p:cNvSpPr/>
            <p:nvPr/>
          </p:nvSpPr>
          <p:spPr>
            <a:xfrm>
              <a:off x="4049292" y="8379"/>
              <a:ext cx="331513" cy="118251"/>
            </a:xfrm>
            <a:custGeom>
              <a:rect l="0" t="0" r="0" b="0"/>
              <a:pathLst>
                <a:path w="522" h="186">
                  <a:moveTo>
                    <a:pt x="141" y="146"/>
                  </a:moveTo>
                  <a:cubicBezTo>
                    <a:pt x="155" y="146"/>
                    <a:pt x="169" y="146"/>
                    <a:pt x="183" y="146"/>
                  </a:cubicBezTo>
                  <a:cubicBezTo>
                    <a:pt x="183" y="158"/>
                    <a:pt x="183" y="170"/>
                    <a:pt x="183" y="182"/>
                  </a:cubicBezTo>
                  <a:cubicBezTo>
                    <a:pt x="169" y="182"/>
                    <a:pt x="155" y="182"/>
                    <a:pt x="141" y="182"/>
                  </a:cubicBezTo>
                  <a:cubicBezTo>
                    <a:pt x="141" y="170"/>
                    <a:pt x="141" y="158"/>
                    <a:pt x="141" y="146"/>
                  </a:cubicBezTo>
                  <a:moveTo>
                    <a:pt x="481" y="102"/>
                  </a:moveTo>
                  <a:cubicBezTo>
                    <a:pt x="479" y="102"/>
                    <a:pt x="477" y="102"/>
                    <a:pt x="477" y="104"/>
                  </a:cubicBezTo>
                  <a:cubicBezTo>
                    <a:pt x="476" y="105"/>
                    <a:pt x="476" y="108"/>
                    <a:pt x="476" y="112"/>
                  </a:cubicBezTo>
                  <a:cubicBezTo>
                    <a:pt x="476" y="127"/>
                    <a:pt x="476" y="142"/>
                    <a:pt x="476" y="158"/>
                  </a:cubicBezTo>
                  <a:cubicBezTo>
                    <a:pt x="476" y="163"/>
                    <a:pt x="476" y="166"/>
                    <a:pt x="477" y="167"/>
                  </a:cubicBezTo>
                  <a:cubicBezTo>
                    <a:pt x="477" y="168"/>
                    <a:pt x="479" y="168"/>
                    <a:pt x="481" y="168"/>
                  </a:cubicBezTo>
                  <a:cubicBezTo>
                    <a:pt x="484" y="168"/>
                    <a:pt x="485" y="168"/>
                    <a:pt x="486" y="167"/>
                  </a:cubicBezTo>
                  <a:cubicBezTo>
                    <a:pt x="487" y="165"/>
                    <a:pt x="487" y="163"/>
                    <a:pt x="487" y="158"/>
                  </a:cubicBezTo>
                  <a:cubicBezTo>
                    <a:pt x="487" y="143"/>
                    <a:pt x="487" y="128"/>
                    <a:pt x="487" y="112"/>
                  </a:cubicBezTo>
                  <a:cubicBezTo>
                    <a:pt x="487" y="108"/>
                    <a:pt x="487" y="105"/>
                    <a:pt x="486" y="104"/>
                  </a:cubicBezTo>
                  <a:cubicBezTo>
                    <a:pt x="485" y="102"/>
                    <a:pt x="484" y="102"/>
                    <a:pt x="481" y="102"/>
                  </a:cubicBezTo>
                  <a:moveTo>
                    <a:pt x="480" y="86"/>
                  </a:moveTo>
                  <a:cubicBezTo>
                    <a:pt x="491" y="86"/>
                    <a:pt x="499" y="88"/>
                    <a:pt x="506" y="91"/>
                  </a:cubicBezTo>
                  <a:cubicBezTo>
                    <a:pt x="512" y="94"/>
                    <a:pt x="516" y="97"/>
                    <a:pt x="518" y="101"/>
                  </a:cubicBezTo>
                  <a:cubicBezTo>
                    <a:pt x="521" y="105"/>
                    <a:pt x="522" y="112"/>
                    <a:pt x="522" y="120"/>
                  </a:cubicBezTo>
                  <a:cubicBezTo>
                    <a:pt x="522" y="130"/>
                    <a:pt x="522" y="141"/>
                    <a:pt x="522" y="151"/>
                  </a:cubicBezTo>
                  <a:cubicBezTo>
                    <a:pt x="522" y="159"/>
                    <a:pt x="521" y="165"/>
                    <a:pt x="519" y="169"/>
                  </a:cubicBezTo>
                  <a:cubicBezTo>
                    <a:pt x="517" y="173"/>
                    <a:pt x="513" y="177"/>
                    <a:pt x="507" y="180"/>
                  </a:cubicBezTo>
                  <a:cubicBezTo>
                    <a:pt x="501" y="183"/>
                    <a:pt x="493" y="184"/>
                    <a:pt x="483" y="184"/>
                  </a:cubicBezTo>
                  <a:cubicBezTo>
                    <a:pt x="471" y="184"/>
                    <a:pt x="462" y="183"/>
                    <a:pt x="456" y="180"/>
                  </a:cubicBezTo>
                  <a:cubicBezTo>
                    <a:pt x="450" y="177"/>
                    <a:pt x="446" y="173"/>
                    <a:pt x="444" y="169"/>
                  </a:cubicBezTo>
                  <a:cubicBezTo>
                    <a:pt x="442" y="165"/>
                    <a:pt x="441" y="160"/>
                    <a:pt x="441" y="152"/>
                  </a:cubicBezTo>
                  <a:cubicBezTo>
                    <a:pt x="441" y="142"/>
                    <a:pt x="441" y="131"/>
                    <a:pt x="441" y="120"/>
                  </a:cubicBezTo>
                  <a:cubicBezTo>
                    <a:pt x="441" y="111"/>
                    <a:pt x="442" y="105"/>
                    <a:pt x="444" y="101"/>
                  </a:cubicBezTo>
                  <a:cubicBezTo>
                    <a:pt x="446" y="96"/>
                    <a:pt x="451" y="93"/>
                    <a:pt x="457" y="90"/>
                  </a:cubicBezTo>
                  <a:cubicBezTo>
                    <a:pt x="463" y="87"/>
                    <a:pt x="471" y="86"/>
                    <a:pt x="480" y="86"/>
                  </a:cubicBezTo>
                  <a:moveTo>
                    <a:pt x="64" y="44"/>
                  </a:moveTo>
                  <a:cubicBezTo>
                    <a:pt x="56" y="69"/>
                    <a:pt x="48" y="95"/>
                    <a:pt x="40" y="120"/>
                  </a:cubicBezTo>
                  <a:cubicBezTo>
                    <a:pt x="48" y="120"/>
                    <a:pt x="56" y="120"/>
                    <a:pt x="64" y="120"/>
                  </a:cubicBezTo>
                  <a:cubicBezTo>
                    <a:pt x="64" y="95"/>
                    <a:pt x="64" y="69"/>
                    <a:pt x="64" y="44"/>
                  </a:cubicBezTo>
                  <a:moveTo>
                    <a:pt x="380" y="15"/>
                  </a:moveTo>
                  <a:cubicBezTo>
                    <a:pt x="377" y="15"/>
                    <a:pt x="376" y="16"/>
                    <a:pt x="375" y="17"/>
                  </a:cubicBezTo>
                  <a:cubicBezTo>
                    <a:pt x="374" y="18"/>
                    <a:pt x="374" y="21"/>
                    <a:pt x="374" y="26"/>
                  </a:cubicBezTo>
                  <a:cubicBezTo>
                    <a:pt x="374" y="41"/>
                    <a:pt x="374" y="56"/>
                    <a:pt x="374" y="71"/>
                  </a:cubicBezTo>
                  <a:cubicBezTo>
                    <a:pt x="374" y="76"/>
                    <a:pt x="374" y="79"/>
                    <a:pt x="375" y="80"/>
                  </a:cubicBezTo>
                  <a:cubicBezTo>
                    <a:pt x="375" y="81"/>
                    <a:pt x="377" y="82"/>
                    <a:pt x="380" y="82"/>
                  </a:cubicBezTo>
                  <a:cubicBezTo>
                    <a:pt x="382" y="82"/>
                    <a:pt x="384" y="81"/>
                    <a:pt x="384" y="80"/>
                  </a:cubicBezTo>
                  <a:cubicBezTo>
                    <a:pt x="385" y="79"/>
                    <a:pt x="385" y="76"/>
                    <a:pt x="385" y="72"/>
                  </a:cubicBezTo>
                  <a:cubicBezTo>
                    <a:pt x="385" y="56"/>
                    <a:pt x="385" y="41"/>
                    <a:pt x="385" y="26"/>
                  </a:cubicBezTo>
                  <a:cubicBezTo>
                    <a:pt x="385" y="21"/>
                    <a:pt x="385" y="18"/>
                    <a:pt x="384" y="17"/>
                  </a:cubicBezTo>
                  <a:cubicBezTo>
                    <a:pt x="384" y="16"/>
                    <a:pt x="382" y="15"/>
                    <a:pt x="380" y="15"/>
                  </a:cubicBezTo>
                  <a:moveTo>
                    <a:pt x="47" y="3"/>
                  </a:moveTo>
                  <a:cubicBezTo>
                    <a:pt x="71" y="3"/>
                    <a:pt x="95" y="3"/>
                    <a:pt x="119" y="3"/>
                  </a:cubicBezTo>
                  <a:cubicBezTo>
                    <a:pt x="119" y="42"/>
                    <a:pt x="119" y="81"/>
                    <a:pt x="119" y="120"/>
                  </a:cubicBezTo>
                  <a:cubicBezTo>
                    <a:pt x="124" y="120"/>
                    <a:pt x="130" y="120"/>
                    <a:pt x="135" y="120"/>
                  </a:cubicBezTo>
                  <a:cubicBezTo>
                    <a:pt x="135" y="130"/>
                    <a:pt x="135" y="140"/>
                    <a:pt x="135" y="151"/>
                  </a:cubicBezTo>
                  <a:cubicBezTo>
                    <a:pt x="130" y="151"/>
                    <a:pt x="124" y="151"/>
                    <a:pt x="119" y="151"/>
                  </a:cubicBezTo>
                  <a:cubicBezTo>
                    <a:pt x="119" y="161"/>
                    <a:pt x="119" y="172"/>
                    <a:pt x="119" y="182"/>
                  </a:cubicBezTo>
                  <a:cubicBezTo>
                    <a:pt x="101" y="182"/>
                    <a:pt x="83" y="182"/>
                    <a:pt x="64" y="182"/>
                  </a:cubicBezTo>
                  <a:cubicBezTo>
                    <a:pt x="64" y="172"/>
                    <a:pt x="64" y="161"/>
                    <a:pt x="64" y="151"/>
                  </a:cubicBezTo>
                  <a:cubicBezTo>
                    <a:pt x="43" y="151"/>
                    <a:pt x="21" y="151"/>
                    <a:pt x="0" y="151"/>
                  </a:cubicBezTo>
                  <a:cubicBezTo>
                    <a:pt x="0" y="140"/>
                    <a:pt x="0" y="130"/>
                    <a:pt x="0" y="120"/>
                  </a:cubicBezTo>
                  <a:cubicBezTo>
                    <a:pt x="15" y="81"/>
                    <a:pt x="31" y="42"/>
                    <a:pt x="47" y="3"/>
                  </a:cubicBezTo>
                  <a:moveTo>
                    <a:pt x="463" y="0"/>
                  </a:moveTo>
                  <a:cubicBezTo>
                    <a:pt x="470" y="0"/>
                    <a:pt x="477" y="0"/>
                    <a:pt x="484" y="0"/>
                  </a:cubicBezTo>
                  <a:cubicBezTo>
                    <a:pt x="455" y="62"/>
                    <a:pt x="427" y="124"/>
                    <a:pt x="398" y="186"/>
                  </a:cubicBezTo>
                  <a:cubicBezTo>
                    <a:pt x="391" y="186"/>
                    <a:pt x="384" y="186"/>
                    <a:pt x="377" y="186"/>
                  </a:cubicBezTo>
                  <a:cubicBezTo>
                    <a:pt x="406" y="124"/>
                    <a:pt x="434" y="62"/>
                    <a:pt x="463" y="0"/>
                  </a:cubicBezTo>
                  <a:moveTo>
                    <a:pt x="379" y="0"/>
                  </a:moveTo>
                  <a:cubicBezTo>
                    <a:pt x="389" y="0"/>
                    <a:pt x="397" y="1"/>
                    <a:pt x="404" y="4"/>
                  </a:cubicBezTo>
                  <a:cubicBezTo>
                    <a:pt x="410" y="7"/>
                    <a:pt x="415" y="10"/>
                    <a:pt x="417" y="15"/>
                  </a:cubicBezTo>
                  <a:cubicBezTo>
                    <a:pt x="419" y="19"/>
                    <a:pt x="420" y="25"/>
                    <a:pt x="420" y="34"/>
                  </a:cubicBezTo>
                  <a:cubicBezTo>
                    <a:pt x="420" y="44"/>
                    <a:pt x="420" y="54"/>
                    <a:pt x="420" y="64"/>
                  </a:cubicBezTo>
                  <a:cubicBezTo>
                    <a:pt x="420" y="72"/>
                    <a:pt x="419" y="78"/>
                    <a:pt x="417" y="82"/>
                  </a:cubicBezTo>
                  <a:cubicBezTo>
                    <a:pt x="415" y="86"/>
                    <a:pt x="411" y="90"/>
                    <a:pt x="405" y="93"/>
                  </a:cubicBezTo>
                  <a:cubicBezTo>
                    <a:pt x="399" y="96"/>
                    <a:pt x="391" y="97"/>
                    <a:pt x="381" y="97"/>
                  </a:cubicBezTo>
                  <a:cubicBezTo>
                    <a:pt x="370" y="97"/>
                    <a:pt x="361" y="96"/>
                    <a:pt x="355" y="93"/>
                  </a:cubicBezTo>
                  <a:cubicBezTo>
                    <a:pt x="349" y="90"/>
                    <a:pt x="345" y="87"/>
                    <a:pt x="342" y="83"/>
                  </a:cubicBezTo>
                  <a:cubicBezTo>
                    <a:pt x="340" y="79"/>
                    <a:pt x="339" y="73"/>
                    <a:pt x="339" y="66"/>
                  </a:cubicBezTo>
                  <a:cubicBezTo>
                    <a:pt x="339" y="55"/>
                    <a:pt x="339" y="44"/>
                    <a:pt x="339" y="34"/>
                  </a:cubicBezTo>
                  <a:cubicBezTo>
                    <a:pt x="339" y="25"/>
                    <a:pt x="340" y="18"/>
                    <a:pt x="343" y="14"/>
                  </a:cubicBezTo>
                  <a:cubicBezTo>
                    <a:pt x="345" y="10"/>
                    <a:pt x="349" y="6"/>
                    <a:pt x="355" y="4"/>
                  </a:cubicBezTo>
                  <a:cubicBezTo>
                    <a:pt x="362" y="1"/>
                    <a:pt x="370" y="0"/>
                    <a:pt x="379" y="0"/>
                  </a:cubicBezTo>
                  <a:moveTo>
                    <a:pt x="255" y="0"/>
                  </a:moveTo>
                  <a:cubicBezTo>
                    <a:pt x="281" y="0"/>
                    <a:pt x="299" y="4"/>
                    <a:pt x="308" y="12"/>
                  </a:cubicBezTo>
                  <a:cubicBezTo>
                    <a:pt x="318" y="20"/>
                    <a:pt x="322" y="32"/>
                    <a:pt x="322" y="47"/>
                  </a:cubicBezTo>
                  <a:cubicBezTo>
                    <a:pt x="322" y="57"/>
                    <a:pt x="321" y="64"/>
                    <a:pt x="317" y="68"/>
                  </a:cubicBezTo>
                  <a:cubicBezTo>
                    <a:pt x="314" y="73"/>
                    <a:pt x="308" y="77"/>
                    <a:pt x="300" y="81"/>
                  </a:cubicBezTo>
                  <a:cubicBezTo>
                    <a:pt x="308" y="83"/>
                    <a:pt x="314" y="87"/>
                    <a:pt x="318" y="92"/>
                  </a:cubicBezTo>
                  <a:cubicBezTo>
                    <a:pt x="322" y="97"/>
                    <a:pt x="324" y="109"/>
                    <a:pt x="324" y="128"/>
                  </a:cubicBezTo>
                  <a:cubicBezTo>
                    <a:pt x="324" y="143"/>
                    <a:pt x="322" y="154"/>
                    <a:pt x="318" y="162"/>
                  </a:cubicBezTo>
                  <a:cubicBezTo>
                    <a:pt x="314" y="170"/>
                    <a:pt x="307" y="175"/>
                    <a:pt x="298" y="180"/>
                  </a:cubicBezTo>
                  <a:cubicBezTo>
                    <a:pt x="288" y="184"/>
                    <a:pt x="276" y="186"/>
                    <a:pt x="260" y="186"/>
                  </a:cubicBezTo>
                  <a:cubicBezTo>
                    <a:pt x="243" y="186"/>
                    <a:pt x="229" y="183"/>
                    <a:pt x="219" y="179"/>
                  </a:cubicBezTo>
                  <a:cubicBezTo>
                    <a:pt x="210" y="174"/>
                    <a:pt x="203" y="168"/>
                    <a:pt x="200" y="161"/>
                  </a:cubicBezTo>
                  <a:cubicBezTo>
                    <a:pt x="197" y="154"/>
                    <a:pt x="195" y="142"/>
                    <a:pt x="195" y="125"/>
                  </a:cubicBezTo>
                  <a:cubicBezTo>
                    <a:pt x="195" y="120"/>
                    <a:pt x="195" y="116"/>
                    <a:pt x="195" y="111"/>
                  </a:cubicBezTo>
                  <a:cubicBezTo>
                    <a:pt x="214" y="111"/>
                    <a:pt x="232" y="111"/>
                    <a:pt x="250" y="111"/>
                  </a:cubicBezTo>
                  <a:cubicBezTo>
                    <a:pt x="250" y="121"/>
                    <a:pt x="250" y="130"/>
                    <a:pt x="250" y="140"/>
                  </a:cubicBezTo>
                  <a:cubicBezTo>
                    <a:pt x="250" y="148"/>
                    <a:pt x="251" y="153"/>
                    <a:pt x="252" y="155"/>
                  </a:cubicBezTo>
                  <a:cubicBezTo>
                    <a:pt x="253" y="157"/>
                    <a:pt x="255" y="158"/>
                    <a:pt x="259" y="158"/>
                  </a:cubicBezTo>
                  <a:cubicBezTo>
                    <a:pt x="263" y="158"/>
                    <a:pt x="266" y="157"/>
                    <a:pt x="268" y="154"/>
                  </a:cubicBezTo>
                  <a:cubicBezTo>
                    <a:pt x="269" y="151"/>
                    <a:pt x="270" y="144"/>
                    <a:pt x="270" y="133"/>
                  </a:cubicBezTo>
                  <a:cubicBezTo>
                    <a:pt x="270" y="129"/>
                    <a:pt x="270" y="125"/>
                    <a:pt x="270" y="121"/>
                  </a:cubicBezTo>
                  <a:cubicBezTo>
                    <a:pt x="270" y="114"/>
                    <a:pt x="269" y="109"/>
                    <a:pt x="267" y="106"/>
                  </a:cubicBezTo>
                  <a:cubicBezTo>
                    <a:pt x="265" y="103"/>
                    <a:pt x="262" y="101"/>
                    <a:pt x="258" y="100"/>
                  </a:cubicBezTo>
                  <a:cubicBezTo>
                    <a:pt x="255" y="99"/>
                    <a:pt x="247" y="98"/>
                    <a:pt x="237" y="98"/>
                  </a:cubicBezTo>
                  <a:cubicBezTo>
                    <a:pt x="237" y="89"/>
                    <a:pt x="237" y="81"/>
                    <a:pt x="237" y="72"/>
                  </a:cubicBezTo>
                  <a:cubicBezTo>
                    <a:pt x="250" y="72"/>
                    <a:pt x="258" y="71"/>
                    <a:pt x="261" y="71"/>
                  </a:cubicBezTo>
                  <a:cubicBezTo>
                    <a:pt x="264" y="70"/>
                    <a:pt x="266" y="68"/>
                    <a:pt x="268" y="65"/>
                  </a:cubicBezTo>
                  <a:cubicBezTo>
                    <a:pt x="269" y="63"/>
                    <a:pt x="270" y="58"/>
                    <a:pt x="270" y="53"/>
                  </a:cubicBezTo>
                  <a:cubicBezTo>
                    <a:pt x="270" y="49"/>
                    <a:pt x="270" y="46"/>
                    <a:pt x="270" y="43"/>
                  </a:cubicBezTo>
                  <a:cubicBezTo>
                    <a:pt x="270" y="36"/>
                    <a:pt x="269" y="32"/>
                    <a:pt x="267" y="30"/>
                  </a:cubicBezTo>
                  <a:cubicBezTo>
                    <a:pt x="266" y="28"/>
                    <a:pt x="263" y="27"/>
                    <a:pt x="260" y="27"/>
                  </a:cubicBezTo>
                  <a:cubicBezTo>
                    <a:pt x="256" y="27"/>
                    <a:pt x="253" y="28"/>
                    <a:pt x="252" y="30"/>
                  </a:cubicBezTo>
                  <a:cubicBezTo>
                    <a:pt x="251" y="32"/>
                    <a:pt x="250" y="37"/>
                    <a:pt x="250" y="44"/>
                  </a:cubicBezTo>
                  <a:cubicBezTo>
                    <a:pt x="250" y="49"/>
                    <a:pt x="250" y="54"/>
                    <a:pt x="250" y="58"/>
                  </a:cubicBezTo>
                  <a:cubicBezTo>
                    <a:pt x="232" y="58"/>
                    <a:pt x="214" y="58"/>
                    <a:pt x="195" y="58"/>
                  </a:cubicBezTo>
                  <a:cubicBezTo>
                    <a:pt x="195" y="53"/>
                    <a:pt x="195" y="48"/>
                    <a:pt x="195" y="43"/>
                  </a:cubicBezTo>
                  <a:cubicBezTo>
                    <a:pt x="195" y="26"/>
                    <a:pt x="200" y="15"/>
                    <a:pt x="210" y="9"/>
                  </a:cubicBezTo>
                  <a:cubicBezTo>
                    <a:pt x="219" y="3"/>
                    <a:pt x="234" y="0"/>
                    <a:pt x="255" y="0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356" name="picture 135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887853" y="7382781"/>
            <a:ext cx="665570" cy="950060"/>
          </a:xfrm>
          <a:prstGeom prst="rect">
            <a:avLst/>
          </a:prstGeom>
        </p:spPr>
      </p:pic>
      <p:pic>
        <p:nvPicPr>
          <p:cNvPr id="1358" name="picture 135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036520" y="7382781"/>
            <a:ext cx="665568" cy="950060"/>
          </a:xfrm>
          <a:prstGeom prst="rect">
            <a:avLst/>
          </a:prstGeom>
        </p:spPr>
      </p:pic>
      <p:grpSp>
        <p:nvGrpSpPr>
          <p:cNvPr id="68" name="group 68"/>
          <p:cNvGrpSpPr/>
          <p:nvPr/>
        </p:nvGrpSpPr>
        <p:grpSpPr>
          <a:xfrm rot="21600000">
            <a:off x="5552063" y="5614711"/>
            <a:ext cx="575971" cy="588028"/>
            <a:chExt cx="575971" cy="588028"/>
          </a:xfrm>
        </p:grpSpPr>
        <p:grpSp>
          <p:nvGrpSpPr>
            <p:cNvPr id="70" name="group 70"/>
            <p:cNvGrpSpPr/>
            <p:nvPr/>
          </p:nvGrpSpPr>
          <p:grpSpPr>
            <a:xfrm rot="21600000">
              <a:off x="0" y="0"/>
              <a:ext cx="575971" cy="588028"/>
              <a:chExt cx="575971" cy="588028"/>
            </a:xfrm>
          </p:grpSpPr>
          <p:sp>
            <p:nvSpPr>
              <p:cNvPr id="1360" name="path"/>
              <p:cNvSpPr/>
              <p:nvPr/>
            </p:nvSpPr>
            <p:spPr>
              <a:xfrm>
                <a:off x="11112" y="11112"/>
                <a:ext cx="553745" cy="565802"/>
              </a:xfrm>
              <a:custGeom>
                <a:rect l="0" t="0" r="0" b="0"/>
                <a:pathLst>
                  <a:path w="872" h="891">
                    <a:moveTo>
                      <a:pt x="0" y="445"/>
                    </a:moveTo>
                    <a:cubicBezTo>
                      <a:pt x="0" y="199"/>
                      <a:pt x="195" y="0"/>
                      <a:pt x="436" y="0"/>
                    </a:cubicBezTo>
                    <a:cubicBezTo>
                      <a:pt x="676" y="0"/>
                      <a:pt x="872" y="199"/>
                      <a:pt x="872" y="445"/>
                    </a:cubicBezTo>
                    <a:cubicBezTo>
                      <a:pt x="872" y="691"/>
                      <a:pt x="676" y="891"/>
                      <a:pt x="436" y="891"/>
                    </a:cubicBezTo>
                    <a:cubicBezTo>
                      <a:pt x="195" y="891"/>
                      <a:pt x="0" y="691"/>
                      <a:pt x="0" y="445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62" name="path"/>
              <p:cNvSpPr/>
              <p:nvPr/>
            </p:nvSpPr>
            <p:spPr>
              <a:xfrm>
                <a:off x="0" y="0"/>
                <a:ext cx="575971" cy="588028"/>
              </a:xfrm>
              <a:custGeom>
                <a:rect l="0" t="0" r="0" b="0"/>
                <a:pathLst>
                  <a:path w="905" h="924">
                    <a:moveTo>
                      <a:pt x="17" y="463"/>
                    </a:moveTo>
                    <a:cubicBezTo>
                      <a:pt x="17" y="216"/>
                      <a:pt x="212" y="17"/>
                      <a:pt x="453" y="17"/>
                    </a:cubicBezTo>
                    <a:cubicBezTo>
                      <a:pt x="694" y="17"/>
                      <a:pt x="889" y="216"/>
                      <a:pt x="889" y="463"/>
                    </a:cubicBezTo>
                    <a:cubicBezTo>
                      <a:pt x="889" y="709"/>
                      <a:pt x="694" y="908"/>
                      <a:pt x="453" y="908"/>
                    </a:cubicBezTo>
                    <a:cubicBezTo>
                      <a:pt x="212" y="908"/>
                      <a:pt x="17" y="709"/>
                      <a:pt x="17" y="463"/>
                    </a:cubicBezTo>
                  </a:path>
                </a:pathLst>
              </a:custGeom>
              <a:noFill/>
              <a:ln w="22225" cap="flat">
                <a:solidFill>
                  <a:srgbClr val="0241B7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64" name="textbox 1364"/>
            <p:cNvSpPr/>
            <p:nvPr/>
          </p:nvSpPr>
          <p:spPr>
            <a:xfrm>
              <a:off x="-12700" y="-12700"/>
              <a:ext cx="601980" cy="620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49860" algn="l" rtl="0" eaLnBrk="0">
                <a:lnSpc>
                  <a:spcPts val="1372"/>
                </a:lnSpc>
                <a:spcBef>
                  <a:spcPts val="3"/>
                </a:spcBef>
              </a:pPr>
              <a:r>
                <a:rPr sz="1100" kern="0" spc="90">
                  <a:ln w="4572" cap="flat" cmpd="sng">
                    <a:solidFill>
                      <a:srgbClr val="40404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美国</a:t>
              </a:r>
              <a:endParaRPr lang="Microsoft YaHei" altLang="Microsoft YaHei" sz="1100"/>
            </a:p>
            <a:p>
              <a:pPr marL="113664" algn="l" rtl="0" eaLnBrk="0">
                <a:lnSpc>
                  <a:spcPts val="629"/>
                </a:lnSpc>
                <a:spcBef>
                  <a:spcPts val="112"/>
                </a:spcBef>
              </a:pPr>
              <a:r>
                <a:rPr sz="5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*不含特斯拉</a:t>
              </a:r>
              <a:endParaRPr lang="Microsoft YaHei" altLang="Microsoft YaHei" sz="500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1482394" y="5614711"/>
            <a:ext cx="575971" cy="588028"/>
            <a:chExt cx="575971" cy="588028"/>
          </a:xfrm>
        </p:grpSpPr>
        <p:grpSp>
          <p:nvGrpSpPr>
            <p:cNvPr id="74" name="group 74"/>
            <p:cNvGrpSpPr/>
            <p:nvPr/>
          </p:nvGrpSpPr>
          <p:grpSpPr>
            <a:xfrm rot="21600000">
              <a:off x="0" y="0"/>
              <a:ext cx="575971" cy="588028"/>
              <a:chExt cx="575971" cy="588028"/>
            </a:xfrm>
          </p:grpSpPr>
          <p:sp>
            <p:nvSpPr>
              <p:cNvPr id="1366" name="path"/>
              <p:cNvSpPr/>
              <p:nvPr/>
            </p:nvSpPr>
            <p:spPr>
              <a:xfrm>
                <a:off x="11112" y="11112"/>
                <a:ext cx="553745" cy="565803"/>
              </a:xfrm>
              <a:custGeom>
                <a:rect l="0" t="0" r="0" b="0"/>
                <a:pathLst>
                  <a:path w="872" h="891">
                    <a:moveTo>
                      <a:pt x="0" y="445"/>
                    </a:moveTo>
                    <a:cubicBezTo>
                      <a:pt x="0" y="199"/>
                      <a:pt x="195" y="0"/>
                      <a:pt x="436" y="0"/>
                    </a:cubicBezTo>
                    <a:cubicBezTo>
                      <a:pt x="676" y="0"/>
                      <a:pt x="872" y="199"/>
                      <a:pt x="872" y="445"/>
                    </a:cubicBezTo>
                    <a:cubicBezTo>
                      <a:pt x="872" y="691"/>
                      <a:pt x="676" y="891"/>
                      <a:pt x="436" y="891"/>
                    </a:cubicBezTo>
                    <a:cubicBezTo>
                      <a:pt x="195" y="891"/>
                      <a:pt x="0" y="691"/>
                      <a:pt x="0" y="445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68" name="path"/>
              <p:cNvSpPr/>
              <p:nvPr/>
            </p:nvSpPr>
            <p:spPr>
              <a:xfrm>
                <a:off x="0" y="0"/>
                <a:ext cx="575971" cy="588028"/>
              </a:xfrm>
              <a:custGeom>
                <a:rect l="0" t="0" r="0" b="0"/>
                <a:pathLst>
                  <a:path w="905" h="924">
                    <a:moveTo>
                      <a:pt x="17" y="463"/>
                    </a:moveTo>
                    <a:cubicBezTo>
                      <a:pt x="17" y="216"/>
                      <a:pt x="212" y="17"/>
                      <a:pt x="453" y="17"/>
                    </a:cubicBezTo>
                    <a:cubicBezTo>
                      <a:pt x="694" y="17"/>
                      <a:pt x="889" y="216"/>
                      <a:pt x="889" y="463"/>
                    </a:cubicBezTo>
                    <a:cubicBezTo>
                      <a:pt x="889" y="709"/>
                      <a:pt x="694" y="908"/>
                      <a:pt x="453" y="908"/>
                    </a:cubicBezTo>
                    <a:cubicBezTo>
                      <a:pt x="212" y="908"/>
                      <a:pt x="17" y="709"/>
                      <a:pt x="17" y="463"/>
                    </a:cubicBezTo>
                  </a:path>
                </a:pathLst>
              </a:custGeom>
              <a:noFill/>
              <a:ln w="22225" cap="flat">
                <a:solidFill>
                  <a:srgbClr val="0241B7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70" name="textbox 1370"/>
            <p:cNvSpPr/>
            <p:nvPr/>
          </p:nvSpPr>
          <p:spPr>
            <a:xfrm>
              <a:off x="-12700" y="-12700"/>
              <a:ext cx="601980" cy="628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9187"/>
                </a:lnSpc>
              </a:pPr>
              <a:endParaRPr lang="Arial" altLang="Arial" sz="100"/>
            </a:p>
            <a:p>
              <a:pPr marL="186689" algn="l" rtl="0" eaLnBrk="0">
                <a:lnSpc>
                  <a:spcPct val="93000"/>
                </a:lnSpc>
              </a:pPr>
              <a:r>
                <a:rPr sz="1100" kern="0" spc="20">
                  <a:ln w="4572" cap="flat" cmpd="sng">
                    <a:solidFill>
                      <a:srgbClr val="40404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日本</a:t>
              </a:r>
              <a:endParaRPr lang="Microsoft YaHei" altLang="Microsoft YaHei" sz="1100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3487961" y="5610975"/>
            <a:ext cx="575971" cy="588028"/>
            <a:chExt cx="575971" cy="588028"/>
          </a:xfrm>
        </p:grpSpPr>
        <p:grpSp>
          <p:nvGrpSpPr>
            <p:cNvPr id="78" name="group 78"/>
            <p:cNvGrpSpPr/>
            <p:nvPr/>
          </p:nvGrpSpPr>
          <p:grpSpPr>
            <a:xfrm rot="21600000">
              <a:off x="0" y="0"/>
              <a:ext cx="575971" cy="588028"/>
              <a:chExt cx="575971" cy="588028"/>
            </a:xfrm>
          </p:grpSpPr>
          <p:sp>
            <p:nvSpPr>
              <p:cNvPr id="1372" name="path"/>
              <p:cNvSpPr/>
              <p:nvPr/>
            </p:nvSpPr>
            <p:spPr>
              <a:xfrm>
                <a:off x="11112" y="11112"/>
                <a:ext cx="553745" cy="565802"/>
              </a:xfrm>
              <a:custGeom>
                <a:rect l="0" t="0" r="0" b="0"/>
                <a:pathLst>
                  <a:path w="872" h="891">
                    <a:moveTo>
                      <a:pt x="0" y="445"/>
                    </a:moveTo>
                    <a:cubicBezTo>
                      <a:pt x="0" y="199"/>
                      <a:pt x="195" y="0"/>
                      <a:pt x="436" y="0"/>
                    </a:cubicBezTo>
                    <a:cubicBezTo>
                      <a:pt x="676" y="0"/>
                      <a:pt x="872" y="199"/>
                      <a:pt x="872" y="445"/>
                    </a:cubicBezTo>
                    <a:cubicBezTo>
                      <a:pt x="872" y="691"/>
                      <a:pt x="676" y="891"/>
                      <a:pt x="436" y="891"/>
                    </a:cubicBezTo>
                    <a:cubicBezTo>
                      <a:pt x="195" y="891"/>
                      <a:pt x="0" y="691"/>
                      <a:pt x="0" y="445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74" name="path"/>
              <p:cNvSpPr/>
              <p:nvPr/>
            </p:nvSpPr>
            <p:spPr>
              <a:xfrm>
                <a:off x="0" y="0"/>
                <a:ext cx="575971" cy="588028"/>
              </a:xfrm>
              <a:custGeom>
                <a:rect l="0" t="0" r="0" b="0"/>
                <a:pathLst>
                  <a:path w="905" h="924">
                    <a:moveTo>
                      <a:pt x="17" y="463"/>
                    </a:moveTo>
                    <a:cubicBezTo>
                      <a:pt x="17" y="216"/>
                      <a:pt x="212" y="17"/>
                      <a:pt x="453" y="17"/>
                    </a:cubicBezTo>
                    <a:cubicBezTo>
                      <a:pt x="694" y="17"/>
                      <a:pt x="889" y="216"/>
                      <a:pt x="889" y="463"/>
                    </a:cubicBezTo>
                    <a:cubicBezTo>
                      <a:pt x="889" y="709"/>
                      <a:pt x="694" y="908"/>
                      <a:pt x="453" y="908"/>
                    </a:cubicBezTo>
                    <a:cubicBezTo>
                      <a:pt x="212" y="908"/>
                      <a:pt x="17" y="709"/>
                      <a:pt x="17" y="463"/>
                    </a:cubicBezTo>
                  </a:path>
                </a:pathLst>
              </a:custGeom>
              <a:noFill/>
              <a:ln w="22225" cap="flat">
                <a:solidFill>
                  <a:srgbClr val="0241B7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76" name="textbox 1376"/>
            <p:cNvSpPr/>
            <p:nvPr/>
          </p:nvSpPr>
          <p:spPr>
            <a:xfrm>
              <a:off x="-12700" y="-12700"/>
              <a:ext cx="601980" cy="628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algn="l" rtl="0" eaLnBrk="0">
                <a:lnSpc>
                  <a:spcPct val="6645"/>
                </a:lnSpc>
              </a:pPr>
              <a:endParaRPr lang="Arial" altLang="Arial" sz="100"/>
            </a:p>
            <a:p>
              <a:pPr marL="149225" algn="l" rtl="0" eaLnBrk="0">
                <a:lnSpc>
                  <a:spcPct val="93000"/>
                </a:lnSpc>
              </a:pPr>
              <a:r>
                <a:rPr sz="1100" kern="0" spc="90">
                  <a:ln w="4572" cap="flat" cmpd="sng">
                    <a:solidFill>
                      <a:srgbClr val="40404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德国</a:t>
              </a:r>
              <a:endParaRPr lang="Microsoft YaHei" altLang="Microsoft YaHei" sz="1100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5557702" y="8576999"/>
            <a:ext cx="575971" cy="588027"/>
            <a:chExt cx="575971" cy="588027"/>
          </a:xfrm>
        </p:grpSpPr>
        <p:grpSp>
          <p:nvGrpSpPr>
            <p:cNvPr id="82" name="group 82"/>
            <p:cNvGrpSpPr/>
            <p:nvPr/>
          </p:nvGrpSpPr>
          <p:grpSpPr>
            <a:xfrm rot="21600000">
              <a:off x="0" y="0"/>
              <a:ext cx="575971" cy="588027"/>
              <a:chExt cx="575971" cy="588027"/>
            </a:xfrm>
          </p:grpSpPr>
          <p:sp>
            <p:nvSpPr>
              <p:cNvPr id="1378" name="path"/>
              <p:cNvSpPr/>
              <p:nvPr/>
            </p:nvSpPr>
            <p:spPr>
              <a:xfrm>
                <a:off x="11112" y="11112"/>
                <a:ext cx="553745" cy="565803"/>
              </a:xfrm>
              <a:custGeom>
                <a:rect l="0" t="0" r="0" b="0"/>
                <a:pathLst>
                  <a:path w="872" h="891">
                    <a:moveTo>
                      <a:pt x="0" y="445"/>
                    </a:moveTo>
                    <a:cubicBezTo>
                      <a:pt x="0" y="199"/>
                      <a:pt x="195" y="0"/>
                      <a:pt x="436" y="0"/>
                    </a:cubicBezTo>
                    <a:cubicBezTo>
                      <a:pt x="676" y="0"/>
                      <a:pt x="872" y="199"/>
                      <a:pt x="872" y="445"/>
                    </a:cubicBezTo>
                    <a:cubicBezTo>
                      <a:pt x="872" y="691"/>
                      <a:pt x="676" y="891"/>
                      <a:pt x="436" y="891"/>
                    </a:cubicBezTo>
                    <a:cubicBezTo>
                      <a:pt x="195" y="891"/>
                      <a:pt x="0" y="691"/>
                      <a:pt x="0" y="445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80" name="path"/>
              <p:cNvSpPr/>
              <p:nvPr/>
            </p:nvSpPr>
            <p:spPr>
              <a:xfrm>
                <a:off x="0" y="0"/>
                <a:ext cx="575971" cy="588027"/>
              </a:xfrm>
              <a:custGeom>
                <a:rect l="0" t="0" r="0" b="0"/>
                <a:pathLst>
                  <a:path w="905" h="924">
                    <a:moveTo>
                      <a:pt x="17" y="463"/>
                    </a:moveTo>
                    <a:cubicBezTo>
                      <a:pt x="17" y="216"/>
                      <a:pt x="212" y="17"/>
                      <a:pt x="453" y="17"/>
                    </a:cubicBezTo>
                    <a:cubicBezTo>
                      <a:pt x="694" y="17"/>
                      <a:pt x="889" y="216"/>
                      <a:pt x="889" y="463"/>
                    </a:cubicBezTo>
                    <a:cubicBezTo>
                      <a:pt x="889" y="709"/>
                      <a:pt x="694" y="908"/>
                      <a:pt x="453" y="908"/>
                    </a:cubicBezTo>
                    <a:cubicBezTo>
                      <a:pt x="212" y="908"/>
                      <a:pt x="17" y="709"/>
                      <a:pt x="17" y="463"/>
                    </a:cubicBezTo>
                  </a:path>
                </a:pathLst>
              </a:custGeom>
              <a:noFill/>
              <a:ln w="22225" cap="flat">
                <a:solidFill>
                  <a:srgbClr val="0241B7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82" name="textbox 1382"/>
            <p:cNvSpPr/>
            <p:nvPr/>
          </p:nvSpPr>
          <p:spPr>
            <a:xfrm>
              <a:off x="-12700" y="-12700"/>
              <a:ext cx="601980" cy="6280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50000"/>
                </a:lnSpc>
              </a:pPr>
              <a:endParaRPr lang="Arial" altLang="Arial" sz="1000"/>
            </a:p>
            <a:p>
              <a:pPr marL="149860" algn="l" rtl="0" eaLnBrk="0">
                <a:lnSpc>
                  <a:spcPct val="93000"/>
                </a:lnSpc>
                <a:spcBef>
                  <a:spcPts val="5"/>
                </a:spcBef>
              </a:pPr>
              <a:r>
                <a:rPr sz="1100" kern="0" spc="90">
                  <a:ln w="4572" cap="flat" cmpd="sng">
                    <a:solidFill>
                      <a:srgbClr val="40404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</a:t>
              </a:r>
              <a:endParaRPr lang="Microsoft YaHei" altLang="Microsoft YaHei" sz="1100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1486890" y="8576321"/>
            <a:ext cx="575971" cy="588027"/>
            <a:chExt cx="575971" cy="588027"/>
          </a:xfrm>
        </p:grpSpPr>
        <p:grpSp>
          <p:nvGrpSpPr>
            <p:cNvPr id="86" name="group 86"/>
            <p:cNvGrpSpPr/>
            <p:nvPr/>
          </p:nvGrpSpPr>
          <p:grpSpPr>
            <a:xfrm rot="21600000">
              <a:off x="0" y="0"/>
              <a:ext cx="575971" cy="588027"/>
              <a:chExt cx="575971" cy="588027"/>
            </a:xfrm>
          </p:grpSpPr>
          <p:sp>
            <p:nvSpPr>
              <p:cNvPr id="1384" name="path"/>
              <p:cNvSpPr/>
              <p:nvPr/>
            </p:nvSpPr>
            <p:spPr>
              <a:xfrm>
                <a:off x="11112" y="11112"/>
                <a:ext cx="553745" cy="565803"/>
              </a:xfrm>
              <a:custGeom>
                <a:rect l="0" t="0" r="0" b="0"/>
                <a:pathLst>
                  <a:path w="872" h="891">
                    <a:moveTo>
                      <a:pt x="0" y="445"/>
                    </a:moveTo>
                    <a:cubicBezTo>
                      <a:pt x="0" y="199"/>
                      <a:pt x="195" y="0"/>
                      <a:pt x="436" y="0"/>
                    </a:cubicBezTo>
                    <a:cubicBezTo>
                      <a:pt x="676" y="0"/>
                      <a:pt x="872" y="199"/>
                      <a:pt x="872" y="445"/>
                    </a:cubicBezTo>
                    <a:cubicBezTo>
                      <a:pt x="872" y="691"/>
                      <a:pt x="676" y="891"/>
                      <a:pt x="436" y="891"/>
                    </a:cubicBezTo>
                    <a:cubicBezTo>
                      <a:pt x="195" y="891"/>
                      <a:pt x="0" y="691"/>
                      <a:pt x="0" y="445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86" name="path"/>
              <p:cNvSpPr/>
              <p:nvPr/>
            </p:nvSpPr>
            <p:spPr>
              <a:xfrm>
                <a:off x="0" y="0"/>
                <a:ext cx="575971" cy="588027"/>
              </a:xfrm>
              <a:custGeom>
                <a:rect l="0" t="0" r="0" b="0"/>
                <a:pathLst>
                  <a:path w="905" h="924">
                    <a:moveTo>
                      <a:pt x="17" y="463"/>
                    </a:moveTo>
                    <a:cubicBezTo>
                      <a:pt x="17" y="216"/>
                      <a:pt x="212" y="17"/>
                      <a:pt x="453" y="17"/>
                    </a:cubicBezTo>
                    <a:cubicBezTo>
                      <a:pt x="694" y="17"/>
                      <a:pt x="889" y="216"/>
                      <a:pt x="889" y="463"/>
                    </a:cubicBezTo>
                    <a:cubicBezTo>
                      <a:pt x="889" y="709"/>
                      <a:pt x="694" y="908"/>
                      <a:pt x="453" y="908"/>
                    </a:cubicBezTo>
                    <a:cubicBezTo>
                      <a:pt x="212" y="908"/>
                      <a:pt x="17" y="709"/>
                      <a:pt x="17" y="463"/>
                    </a:cubicBezTo>
                  </a:path>
                </a:pathLst>
              </a:custGeom>
              <a:noFill/>
              <a:ln w="22225" cap="flat">
                <a:solidFill>
                  <a:srgbClr val="0241B7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88" name="textbox 1388"/>
            <p:cNvSpPr/>
            <p:nvPr/>
          </p:nvSpPr>
          <p:spPr>
            <a:xfrm>
              <a:off x="-12700" y="-12700"/>
              <a:ext cx="601980" cy="628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50000"/>
                </a:lnSpc>
              </a:pPr>
              <a:endParaRPr lang="Arial" altLang="Arial" sz="1000"/>
            </a:p>
            <a:p>
              <a:pPr algn="l" rtl="0" eaLnBrk="0">
                <a:lnSpc>
                  <a:spcPct val="9091"/>
                </a:lnSpc>
              </a:pPr>
              <a:endParaRPr lang="Arial" altLang="Arial" sz="100"/>
            </a:p>
            <a:p>
              <a:pPr marL="164464" algn="l" rtl="0" eaLnBrk="0">
                <a:lnSpc>
                  <a:spcPct val="93000"/>
                </a:lnSpc>
              </a:pPr>
              <a:r>
                <a:rPr sz="1100" kern="0" spc="90">
                  <a:ln w="4572" cap="flat" cmpd="sng">
                    <a:solidFill>
                      <a:srgbClr val="40404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韩国</a:t>
              </a:r>
              <a:endParaRPr lang="Microsoft YaHei" altLang="Microsoft YaHei" sz="1100"/>
            </a:p>
          </p:txBody>
        </p:sp>
      </p:grpSp>
      <p:grpSp>
        <p:nvGrpSpPr>
          <p:cNvPr id="88" name="group 88"/>
          <p:cNvGrpSpPr/>
          <p:nvPr/>
        </p:nvGrpSpPr>
        <p:grpSpPr>
          <a:xfrm rot="21600000">
            <a:off x="3487961" y="8576999"/>
            <a:ext cx="575971" cy="588027"/>
            <a:chExt cx="575971" cy="588027"/>
          </a:xfrm>
        </p:grpSpPr>
        <p:grpSp>
          <p:nvGrpSpPr>
            <p:cNvPr id="90" name="group 90"/>
            <p:cNvGrpSpPr/>
            <p:nvPr/>
          </p:nvGrpSpPr>
          <p:grpSpPr>
            <a:xfrm rot="21600000">
              <a:off x="0" y="0"/>
              <a:ext cx="575971" cy="588027"/>
              <a:chExt cx="575971" cy="588027"/>
            </a:xfrm>
          </p:grpSpPr>
          <p:sp>
            <p:nvSpPr>
              <p:cNvPr id="1390" name="path"/>
              <p:cNvSpPr/>
              <p:nvPr/>
            </p:nvSpPr>
            <p:spPr>
              <a:xfrm>
                <a:off x="11112" y="11112"/>
                <a:ext cx="553745" cy="565803"/>
              </a:xfrm>
              <a:custGeom>
                <a:rect l="0" t="0" r="0" b="0"/>
                <a:pathLst>
                  <a:path w="872" h="891">
                    <a:moveTo>
                      <a:pt x="0" y="445"/>
                    </a:moveTo>
                    <a:cubicBezTo>
                      <a:pt x="0" y="199"/>
                      <a:pt x="195" y="0"/>
                      <a:pt x="436" y="0"/>
                    </a:cubicBezTo>
                    <a:cubicBezTo>
                      <a:pt x="676" y="0"/>
                      <a:pt x="872" y="199"/>
                      <a:pt x="872" y="445"/>
                    </a:cubicBezTo>
                    <a:cubicBezTo>
                      <a:pt x="872" y="691"/>
                      <a:pt x="676" y="891"/>
                      <a:pt x="436" y="891"/>
                    </a:cubicBezTo>
                    <a:cubicBezTo>
                      <a:pt x="195" y="891"/>
                      <a:pt x="0" y="691"/>
                      <a:pt x="0" y="445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92" name="path"/>
              <p:cNvSpPr/>
              <p:nvPr/>
            </p:nvSpPr>
            <p:spPr>
              <a:xfrm>
                <a:off x="0" y="0"/>
                <a:ext cx="575971" cy="588027"/>
              </a:xfrm>
              <a:custGeom>
                <a:rect l="0" t="0" r="0" b="0"/>
                <a:pathLst>
                  <a:path w="905" h="924">
                    <a:moveTo>
                      <a:pt x="17" y="463"/>
                    </a:moveTo>
                    <a:cubicBezTo>
                      <a:pt x="17" y="216"/>
                      <a:pt x="212" y="17"/>
                      <a:pt x="453" y="17"/>
                    </a:cubicBezTo>
                    <a:cubicBezTo>
                      <a:pt x="694" y="17"/>
                      <a:pt x="889" y="216"/>
                      <a:pt x="889" y="463"/>
                    </a:cubicBezTo>
                    <a:cubicBezTo>
                      <a:pt x="889" y="709"/>
                      <a:pt x="694" y="908"/>
                      <a:pt x="453" y="908"/>
                    </a:cubicBezTo>
                    <a:cubicBezTo>
                      <a:pt x="212" y="908"/>
                      <a:pt x="17" y="709"/>
                      <a:pt x="17" y="463"/>
                    </a:cubicBezTo>
                  </a:path>
                </a:pathLst>
              </a:custGeom>
              <a:noFill/>
              <a:ln w="22225" cap="flat">
                <a:solidFill>
                  <a:srgbClr val="0241B7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94" name="textbox 1394"/>
            <p:cNvSpPr/>
            <p:nvPr/>
          </p:nvSpPr>
          <p:spPr>
            <a:xfrm>
              <a:off x="-12700" y="-12700"/>
              <a:ext cx="601980" cy="628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50000"/>
                </a:lnSpc>
              </a:pPr>
              <a:endParaRPr lang="Arial" altLang="Arial" sz="1000"/>
            </a:p>
            <a:p>
              <a:pPr marL="154939" algn="l" rtl="0" eaLnBrk="0">
                <a:lnSpc>
                  <a:spcPct val="93000"/>
                </a:lnSpc>
                <a:spcBef>
                  <a:spcPts val="5"/>
                </a:spcBef>
              </a:pPr>
              <a:r>
                <a:rPr sz="1100" kern="0" spc="90">
                  <a:ln w="4572" cap="flat" cmpd="sng">
                    <a:solidFill>
                      <a:srgbClr val="40404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法国</a:t>
              </a:r>
              <a:endParaRPr lang="Microsoft YaHei" altLang="Microsoft YaHei" sz="1100"/>
            </a:p>
          </p:txBody>
        </p:sp>
      </p:grpSp>
      <p:sp>
        <p:nvSpPr>
          <p:cNvPr id="1396" name="textbox 1396"/>
          <p:cNvSpPr/>
          <p:nvPr/>
        </p:nvSpPr>
        <p:spPr>
          <a:xfrm>
            <a:off x="718905" y="9495433"/>
            <a:ext cx="2194560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988"/>
              </a:lnSpc>
            </a:pPr>
            <a:r>
              <a:rPr sz="8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大数据[2021-2023.1-10]。</a:t>
            </a:r>
            <a:endParaRPr lang="Microsoft YaHei" altLang="Microsoft YaHei" sz="800"/>
          </a:p>
        </p:txBody>
      </p:sp>
      <p:pic>
        <p:nvPicPr>
          <p:cNvPr id="1398" name="picture 139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418475" y="4399991"/>
            <a:ext cx="248467" cy="950061"/>
          </a:xfrm>
          <a:prstGeom prst="rect">
            <a:avLst/>
          </a:prstGeom>
        </p:spPr>
      </p:pic>
      <p:pic>
        <p:nvPicPr>
          <p:cNvPr id="1400" name="picture 140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280484" y="7382781"/>
            <a:ext cx="248467" cy="950060"/>
          </a:xfrm>
          <a:prstGeom prst="rect">
            <a:avLst/>
          </a:prstGeom>
        </p:spPr>
      </p:pic>
      <p:pic>
        <p:nvPicPr>
          <p:cNvPr id="1402" name="picture 140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440511" y="7382781"/>
            <a:ext cx="248467" cy="950060"/>
          </a:xfrm>
          <a:prstGeom prst="rect">
            <a:avLst/>
          </a:prstGeom>
        </p:spPr>
      </p:pic>
      <p:pic>
        <p:nvPicPr>
          <p:cNvPr id="1404" name="picture 140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988261" y="4399991"/>
            <a:ext cx="248467" cy="950061"/>
          </a:xfrm>
          <a:prstGeom prst="rect">
            <a:avLst/>
          </a:prstGeom>
        </p:spPr>
      </p:pic>
      <p:pic>
        <p:nvPicPr>
          <p:cNvPr id="1406" name="picture 140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3841347" y="4399991"/>
            <a:ext cx="248467" cy="950061"/>
          </a:xfrm>
          <a:prstGeom prst="rect">
            <a:avLst/>
          </a:prstGeom>
        </p:spPr>
      </p:pic>
      <p:pic>
        <p:nvPicPr>
          <p:cNvPr id="1408" name="picture 140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4293596" y="7382781"/>
            <a:ext cx="248467" cy="950060"/>
          </a:xfrm>
          <a:prstGeom prst="rect">
            <a:avLst/>
          </a:prstGeom>
        </p:spPr>
      </p:pic>
      <p:pic>
        <p:nvPicPr>
          <p:cNvPr id="1410" name="picture 141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023408" y="7382781"/>
            <a:ext cx="248467" cy="950060"/>
          </a:xfrm>
          <a:prstGeom prst="rect">
            <a:avLst/>
          </a:prstGeom>
        </p:spPr>
      </p:pic>
      <p:pic>
        <p:nvPicPr>
          <p:cNvPr id="1412" name="picture 141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2245338" y="4399991"/>
            <a:ext cx="248466" cy="950061"/>
          </a:xfrm>
          <a:prstGeom prst="rect">
            <a:avLst/>
          </a:prstGeom>
        </p:spPr>
      </p:pic>
      <p:pic>
        <p:nvPicPr>
          <p:cNvPr id="1414" name="picture 141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4258449" y="4399991"/>
            <a:ext cx="248466" cy="950061"/>
          </a:xfrm>
          <a:prstGeom prst="rect">
            <a:avLst/>
          </a:prstGeom>
        </p:spPr>
      </p:pic>
      <p:pic>
        <p:nvPicPr>
          <p:cNvPr id="1416" name="picture 1416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405365" y="4399991"/>
            <a:ext cx="248466" cy="950061"/>
          </a:xfrm>
          <a:prstGeom prst="rect">
            <a:avLst/>
          </a:prstGeom>
        </p:spPr>
      </p:pic>
      <p:pic>
        <p:nvPicPr>
          <p:cNvPr id="1418" name="picture 1418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3001373" y="4399991"/>
            <a:ext cx="248466" cy="950061"/>
          </a:xfrm>
          <a:prstGeom prst="rect">
            <a:avLst/>
          </a:prstGeom>
        </p:spPr>
      </p:pic>
      <p:pic>
        <p:nvPicPr>
          <p:cNvPr id="1420" name="picture 1420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1828234" y="4399991"/>
            <a:ext cx="248466" cy="950061"/>
          </a:xfrm>
          <a:prstGeom prst="rect">
            <a:avLst/>
          </a:prstGeom>
        </p:spPr>
      </p:pic>
      <p:pic>
        <p:nvPicPr>
          <p:cNvPr id="1422" name="picture 1422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1863382" y="7382781"/>
            <a:ext cx="248466" cy="950060"/>
          </a:xfrm>
          <a:prstGeom prst="rect">
            <a:avLst/>
          </a:prstGeom>
        </p:spPr>
      </p:pic>
      <p:pic>
        <p:nvPicPr>
          <p:cNvPr id="1424" name="picture 1424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3876494" y="7382781"/>
            <a:ext cx="248466" cy="950060"/>
          </a:xfrm>
          <a:prstGeom prst="rect">
            <a:avLst/>
          </a:prstGeom>
        </p:spPr>
      </p:pic>
      <p:pic>
        <p:nvPicPr>
          <p:cNvPr id="1426" name="picture 1426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1085437" y="4397638"/>
            <a:ext cx="1313588" cy="177145"/>
          </a:xfrm>
          <a:prstGeom prst="rect">
            <a:avLst/>
          </a:prstGeom>
        </p:spPr>
      </p:pic>
      <p:sp>
        <p:nvSpPr>
          <p:cNvPr id="1428" name="rect"/>
          <p:cNvSpPr/>
          <p:nvPr/>
        </p:nvSpPr>
        <p:spPr>
          <a:xfrm>
            <a:off x="5306844" y="855127"/>
            <a:ext cx="1364038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0" name="textbox 1430"/>
          <p:cNvSpPr/>
          <p:nvPr/>
        </p:nvSpPr>
        <p:spPr>
          <a:xfrm>
            <a:off x="5294144" y="839214"/>
            <a:ext cx="1775460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tabLst>
                <a:tab pos="128270"/>
              </a:tabLst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海外主流品牌分化 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竞争格局</a:t>
            </a:r>
            <a:endParaRPr lang="Microsoft YaHei" altLang="Microsoft YaHei" sz="1000"/>
          </a:p>
        </p:txBody>
      </p:sp>
      <p:sp>
        <p:nvSpPr>
          <p:cNvPr id="1432" name="textbox 1432"/>
          <p:cNvSpPr/>
          <p:nvPr/>
        </p:nvSpPr>
        <p:spPr>
          <a:xfrm>
            <a:off x="2681174" y="3384549"/>
            <a:ext cx="155193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40"/>
              </a:lnSpc>
            </a:pPr>
            <a:endParaRPr lang="Arial" altLang="Arial" sz="100"/>
          </a:p>
          <a:p>
            <a:pPr marL="121920" algn="l" rtl="0" eaLnBrk="0">
              <a:lnSpc>
                <a:spcPct val="88000"/>
              </a:lnSpc>
              <a:tabLst>
                <a:tab pos="195579"/>
              </a:tabLst>
            </a:pPr>
            <a:r>
              <a:rPr sz="1000" kern="0" spc="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000" kern="0" spc="2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</a:t>
            </a:r>
            <a:r>
              <a:rPr sz="1000" kern="0" spc="0">
                <a:solidFill>
                  <a:srgbClr val="1387C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1000" kern="0" spc="20">
                <a:solidFill>
                  <a:srgbClr val="008C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</a:t>
            </a:r>
            <a:endParaRPr lang="Microsoft YaHei" altLang="Microsoft YaHei" sz="1000"/>
          </a:p>
        </p:txBody>
      </p:sp>
      <p:pic>
        <p:nvPicPr>
          <p:cNvPr id="1434" name="picture 1434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3591884" y="3420260"/>
            <a:ext cx="109808" cy="114662"/>
          </a:xfrm>
          <a:prstGeom prst="rect">
            <a:avLst/>
          </a:prstGeom>
        </p:spPr>
      </p:pic>
      <p:pic>
        <p:nvPicPr>
          <p:cNvPr id="1436" name="picture 1436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2693874" y="3420260"/>
            <a:ext cx="109807" cy="114662"/>
          </a:xfrm>
          <a:prstGeom prst="rect">
            <a:avLst/>
          </a:prstGeom>
        </p:spPr>
      </p:pic>
      <p:sp>
        <p:nvSpPr>
          <p:cNvPr id="1438" name="textbox 1438"/>
          <p:cNvSpPr/>
          <p:nvPr/>
        </p:nvSpPr>
        <p:spPr>
          <a:xfrm>
            <a:off x="2952276" y="4142230"/>
            <a:ext cx="1614169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3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900" kern="0" spc="40">
                <a:solidFill>
                  <a:srgbClr val="08387B">
                    <a:alpha val="100000"/>
                  </a:srgbClr>
                </a:solidFill>
                <a:latin typeface="Arial"/>
                <a:ea typeface="Arial"/>
                <a:cs typeface="Arial"/>
              </a:rPr>
              <a:t>28.6%  </a:t>
            </a:r>
            <a:r>
              <a:rPr sz="900" kern="0" spc="40">
                <a:solidFill>
                  <a:srgbClr val="1387C1">
                    <a:alpha val="100000"/>
                  </a:srgbClr>
                </a:solidFill>
                <a:latin typeface="Arial"/>
                <a:ea typeface="Arial"/>
                <a:cs typeface="Arial"/>
              </a:rPr>
              <a:t>31.0%</a:t>
            </a:r>
            <a:r>
              <a:rPr sz="900" kern="0" spc="90">
                <a:solidFill>
                  <a:srgbClr val="1387C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900" kern="0" spc="30">
                <a:solidFill>
                  <a:srgbClr val="008C3F">
                    <a:alpha val="100000"/>
                  </a:srgbClr>
                </a:solidFill>
                <a:latin typeface="Arial"/>
                <a:ea typeface="Arial"/>
                <a:cs typeface="Arial"/>
              </a:rPr>
              <a:t>32.8%</a:t>
            </a:r>
            <a:r>
              <a:rPr sz="900" kern="0" spc="50">
                <a:solidFill>
                  <a:srgbClr val="008C3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900" kern="0" spc="30">
                <a:solidFill>
                  <a:srgbClr val="A5C429">
                    <a:alpha val="100000"/>
                  </a:srgbClr>
                </a:solidFill>
                <a:latin typeface="Arial"/>
                <a:ea typeface="Arial"/>
                <a:cs typeface="Arial"/>
              </a:rPr>
              <a:t>333%</a:t>
            </a:r>
            <a:endParaRPr lang="Arial" altLang="Arial" sz="900"/>
          </a:p>
        </p:txBody>
      </p:sp>
      <p:sp>
        <p:nvSpPr>
          <p:cNvPr id="1440" name="textbox 1440"/>
          <p:cNvSpPr/>
          <p:nvPr/>
        </p:nvSpPr>
        <p:spPr>
          <a:xfrm>
            <a:off x="4983331" y="4142901"/>
            <a:ext cx="1614169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3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900" kern="0" spc="20">
                <a:solidFill>
                  <a:srgbClr val="08387B">
                    <a:alpha val="100000"/>
                  </a:srgbClr>
                </a:solidFill>
                <a:latin typeface="Arial"/>
                <a:ea typeface="Arial"/>
                <a:cs typeface="Arial"/>
              </a:rPr>
              <a:t>11.9%  </a:t>
            </a:r>
            <a:r>
              <a:rPr sz="900" kern="0" spc="20">
                <a:solidFill>
                  <a:srgbClr val="1387C1">
                    <a:alpha val="100000"/>
                  </a:srgbClr>
                </a:solidFill>
                <a:latin typeface="Arial"/>
                <a:ea typeface="Arial"/>
                <a:cs typeface="Arial"/>
              </a:rPr>
              <a:t>15.8%   </a:t>
            </a:r>
            <a:r>
              <a:rPr sz="900" kern="0" spc="20">
                <a:solidFill>
                  <a:srgbClr val="008C3F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900" kern="0" spc="10">
                <a:solidFill>
                  <a:srgbClr val="008C3F">
                    <a:alpha val="100000"/>
                  </a:srgbClr>
                </a:solidFill>
                <a:latin typeface="Arial"/>
                <a:ea typeface="Arial"/>
                <a:cs typeface="Arial"/>
              </a:rPr>
              <a:t>4.9%</a:t>
            </a:r>
            <a:r>
              <a:rPr sz="900" kern="0" spc="60">
                <a:solidFill>
                  <a:srgbClr val="008C3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900" kern="0" spc="10">
                <a:solidFill>
                  <a:srgbClr val="A5C429">
                    <a:alpha val="100000"/>
                  </a:srgbClr>
                </a:solidFill>
                <a:latin typeface="Arial"/>
                <a:ea typeface="Arial"/>
                <a:cs typeface="Arial"/>
              </a:rPr>
              <a:t>14.3%</a:t>
            </a:r>
            <a:endParaRPr lang="Arial" altLang="Arial" sz="900"/>
          </a:p>
        </p:txBody>
      </p:sp>
      <p:sp>
        <p:nvSpPr>
          <p:cNvPr id="1442" name="textbox 1442"/>
          <p:cNvSpPr/>
          <p:nvPr/>
        </p:nvSpPr>
        <p:spPr>
          <a:xfrm>
            <a:off x="934037" y="4145563"/>
            <a:ext cx="1614169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3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900" kern="0" spc="20">
                <a:solidFill>
                  <a:srgbClr val="08387B">
                    <a:alpha val="100000"/>
                  </a:srgbClr>
                </a:solidFill>
                <a:latin typeface="Arial"/>
                <a:ea typeface="Arial"/>
                <a:cs typeface="Arial"/>
              </a:rPr>
              <a:t>41.0%</a:t>
            </a:r>
            <a:r>
              <a:rPr sz="900" kern="0" spc="70">
                <a:solidFill>
                  <a:srgbClr val="08387B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900" kern="0" spc="20">
                <a:solidFill>
                  <a:srgbClr val="1387C1">
                    <a:alpha val="100000"/>
                  </a:srgbClr>
                </a:solidFill>
                <a:latin typeface="Arial"/>
                <a:ea typeface="Arial"/>
                <a:cs typeface="Arial"/>
              </a:rPr>
              <a:t>42.5%</a:t>
            </a:r>
            <a:r>
              <a:rPr sz="900" kern="0" spc="110">
                <a:solidFill>
                  <a:srgbClr val="1387C1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900" kern="0" spc="10">
                <a:solidFill>
                  <a:srgbClr val="008C3F">
                    <a:alpha val="100000"/>
                  </a:srgbClr>
                </a:solidFill>
                <a:latin typeface="Arial"/>
                <a:ea typeface="Arial"/>
                <a:cs typeface="Arial"/>
              </a:rPr>
              <a:t>43.9%</a:t>
            </a:r>
            <a:r>
              <a:rPr sz="900" kern="0" spc="60">
                <a:solidFill>
                  <a:srgbClr val="008C3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900" kern="0" spc="10">
                <a:solidFill>
                  <a:srgbClr val="A5C429">
                    <a:alpha val="100000"/>
                  </a:srgbClr>
                </a:solidFill>
                <a:latin typeface="Arial"/>
                <a:ea typeface="Arial"/>
                <a:cs typeface="Arial"/>
              </a:rPr>
              <a:t>43.3%</a:t>
            </a:r>
            <a:endParaRPr lang="Arial" altLang="Arial" sz="900"/>
          </a:p>
        </p:txBody>
      </p:sp>
      <p:pic>
        <p:nvPicPr>
          <p:cNvPr id="1444" name="picture 1444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718665" y="3137962"/>
            <a:ext cx="6119998" cy="21600"/>
          </a:xfrm>
          <a:prstGeom prst="rect">
            <a:avLst/>
          </a:prstGeom>
        </p:spPr>
      </p:pic>
      <p:pic>
        <p:nvPicPr>
          <p:cNvPr id="1446" name="picture 1446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1123425" y="7606408"/>
            <a:ext cx="458810" cy="110900"/>
          </a:xfrm>
          <a:prstGeom prst="rect">
            <a:avLst/>
          </a:prstGeom>
        </p:spPr>
      </p:pic>
      <p:sp>
        <p:nvSpPr>
          <p:cNvPr id="1448" name="textbox 1448"/>
          <p:cNvSpPr/>
          <p:nvPr/>
        </p:nvSpPr>
        <p:spPr>
          <a:xfrm>
            <a:off x="1546737" y="7684434"/>
            <a:ext cx="896619" cy="17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69"/>
              </a:lnSpc>
            </a:pPr>
            <a:endParaRPr lang="Arial" altLang="Arial" sz="100"/>
          </a:p>
          <a:p>
            <a:pPr marL="12700" algn="l" rtl="0" eaLnBrk="0">
              <a:lnSpc>
                <a:spcPct val="71000"/>
              </a:lnSpc>
            </a:pPr>
            <a:r>
              <a:rPr sz="1400" kern="0" spc="14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…------●</a:t>
            </a:r>
            <a:endParaRPr lang="Microsoft YaHei" altLang="Microsoft YaHei" sz="1400"/>
          </a:p>
        </p:txBody>
      </p:sp>
      <p:sp>
        <p:nvSpPr>
          <p:cNvPr id="1450" name="textbox 1450"/>
          <p:cNvSpPr/>
          <p:nvPr/>
        </p:nvSpPr>
        <p:spPr>
          <a:xfrm>
            <a:off x="3519223" y="4585628"/>
            <a:ext cx="898525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63"/>
              </a:lnSpc>
            </a:pPr>
            <a:endParaRPr lang="Arial" altLang="Arial" sz="100"/>
          </a:p>
          <a:p>
            <a:pPr marL="12700" algn="l" rtl="0" eaLnBrk="0">
              <a:lnSpc>
                <a:spcPct val="73000"/>
              </a:lnSpc>
            </a:pPr>
            <a:r>
              <a:rPr sz="1000" kern="0" spc="2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------●------●</a:t>
            </a:r>
            <a:endParaRPr lang="Microsoft YaHei" altLang="Microsoft YaHei" sz="1000"/>
          </a:p>
        </p:txBody>
      </p:sp>
      <p:sp>
        <p:nvSpPr>
          <p:cNvPr id="1452" name="textbox 1452"/>
          <p:cNvSpPr/>
          <p:nvPr/>
        </p:nvSpPr>
        <p:spPr>
          <a:xfrm>
            <a:off x="3537470" y="7938727"/>
            <a:ext cx="92265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97"/>
              </a:lnSpc>
            </a:pPr>
            <a:endParaRPr lang="Arial" altLang="Arial" sz="100"/>
          </a:p>
          <a:p>
            <a:pPr marL="12700" algn="l" rtl="0" eaLnBrk="0">
              <a:lnSpc>
                <a:spcPct val="67000"/>
              </a:lnSpc>
            </a:pPr>
            <a:r>
              <a:rPr sz="1000" kern="0" spc="3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------●------●</a:t>
            </a:r>
            <a:endParaRPr lang="Microsoft YaHei" altLang="Microsoft YaHei" sz="1000"/>
          </a:p>
        </p:txBody>
      </p:sp>
      <p:sp>
        <p:nvSpPr>
          <p:cNvPr id="1454" name="textbox 1454"/>
          <p:cNvSpPr/>
          <p:nvPr/>
        </p:nvSpPr>
        <p:spPr>
          <a:xfrm>
            <a:off x="5122601" y="7808663"/>
            <a:ext cx="926464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57"/>
              </a:lnSpc>
            </a:pPr>
            <a:r>
              <a:rPr sz="1400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-----●</a:t>
            </a:r>
            <a:endParaRPr lang="Microsoft YaHei" altLang="Microsoft YaHei" sz="1400"/>
          </a:p>
        </p:txBody>
      </p:sp>
      <p:pic>
        <p:nvPicPr>
          <p:cNvPr id="1456" name="picture 1456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5650160" y="7866239"/>
            <a:ext cx="446883" cy="55133"/>
          </a:xfrm>
          <a:prstGeom prst="rect">
            <a:avLst/>
          </a:prstGeom>
        </p:spPr>
      </p:pic>
      <p:sp>
        <p:nvSpPr>
          <p:cNvPr id="1458" name="textbox 1458"/>
          <p:cNvSpPr/>
          <p:nvPr/>
        </p:nvSpPr>
        <p:spPr>
          <a:xfrm>
            <a:off x="1783087" y="3384549"/>
            <a:ext cx="661669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40"/>
              </a:lnSpc>
            </a:pPr>
            <a:endParaRPr lang="Arial" altLang="Arial" sz="100"/>
          </a:p>
          <a:p>
            <a:pPr marL="121920" algn="l" rtl="0" eaLnBrk="0">
              <a:lnSpc>
                <a:spcPct val="88000"/>
              </a:lnSpc>
              <a:tabLst>
                <a:tab pos="195579"/>
              </a:tabLst>
            </a:pPr>
            <a:r>
              <a:rPr sz="1000" kern="0" spc="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000" kern="0" spc="4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</a:t>
            </a:r>
            <a:endParaRPr lang="Microsoft YaHei" altLang="Microsoft YaHei" sz="1000"/>
          </a:p>
        </p:txBody>
      </p:sp>
      <p:pic>
        <p:nvPicPr>
          <p:cNvPr id="1460" name="picture 1460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 rot="21600000">
            <a:off x="1795787" y="3420260"/>
            <a:ext cx="109808" cy="114662"/>
          </a:xfrm>
          <a:prstGeom prst="rect">
            <a:avLst/>
          </a:prstGeom>
        </p:spPr>
      </p:pic>
      <p:sp>
        <p:nvSpPr>
          <p:cNvPr id="1462" name="textbox 1462"/>
          <p:cNvSpPr/>
          <p:nvPr/>
        </p:nvSpPr>
        <p:spPr>
          <a:xfrm>
            <a:off x="3464654" y="3836685"/>
            <a:ext cx="625475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100" kern="0" spc="70">
                <a:ln w="4572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平稳上升</a:t>
            </a:r>
            <a:endParaRPr lang="Microsoft YaHei" altLang="Microsoft YaHei" sz="1100"/>
          </a:p>
        </p:txBody>
      </p:sp>
      <p:sp>
        <p:nvSpPr>
          <p:cNvPr id="1464" name="textbox 1464"/>
          <p:cNvSpPr/>
          <p:nvPr/>
        </p:nvSpPr>
        <p:spPr>
          <a:xfrm>
            <a:off x="1454345" y="3830888"/>
            <a:ext cx="626744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2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100" kern="0" spc="80">
                <a:ln w="4572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先升后降</a:t>
            </a:r>
            <a:endParaRPr lang="Microsoft YaHei" altLang="Microsoft YaHei" sz="1100"/>
          </a:p>
        </p:txBody>
      </p:sp>
      <p:sp>
        <p:nvSpPr>
          <p:cNvPr id="1466" name="textbox 1466"/>
          <p:cNvSpPr/>
          <p:nvPr/>
        </p:nvSpPr>
        <p:spPr>
          <a:xfrm>
            <a:off x="1455562" y="6643893"/>
            <a:ext cx="625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2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100" kern="0" spc="70">
                <a:ln w="4572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止跌回稳</a:t>
            </a:r>
            <a:endParaRPr lang="Microsoft YaHei" altLang="Microsoft YaHei" sz="1100"/>
          </a:p>
        </p:txBody>
      </p:sp>
      <p:sp>
        <p:nvSpPr>
          <p:cNvPr id="1468" name="textbox 1468"/>
          <p:cNvSpPr/>
          <p:nvPr/>
        </p:nvSpPr>
        <p:spPr>
          <a:xfrm>
            <a:off x="3463587" y="6644341"/>
            <a:ext cx="626744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100" kern="0" spc="80">
                <a:ln w="4572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小幅上扬</a:t>
            </a:r>
            <a:endParaRPr lang="Microsoft YaHei" altLang="Microsoft YaHei" sz="1100"/>
          </a:p>
        </p:txBody>
      </p:sp>
      <p:sp>
        <p:nvSpPr>
          <p:cNvPr id="1470" name="textbox 1470"/>
          <p:cNvSpPr/>
          <p:nvPr/>
        </p:nvSpPr>
        <p:spPr>
          <a:xfrm>
            <a:off x="5528101" y="6643893"/>
            <a:ext cx="608330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2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100" kern="0" spc="40">
                <a:ln w="4572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日渐式微</a:t>
            </a:r>
            <a:endParaRPr lang="Microsoft YaHei" altLang="Microsoft YaHei" sz="1100"/>
          </a:p>
        </p:txBody>
      </p:sp>
      <p:sp>
        <p:nvSpPr>
          <p:cNvPr id="1472" name="textbox 1472"/>
          <p:cNvSpPr/>
          <p:nvPr/>
        </p:nvSpPr>
        <p:spPr>
          <a:xfrm>
            <a:off x="3087181" y="4660488"/>
            <a:ext cx="488950" cy="109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64"/>
              </a:lnSpc>
            </a:pPr>
            <a:r>
              <a:rPr sz="1200" kern="0" spc="3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●-----</a:t>
            </a:r>
            <a:endParaRPr lang="Microsoft YaHei" altLang="Microsoft YaHei" sz="1200"/>
          </a:p>
        </p:txBody>
      </p:sp>
      <p:pic>
        <p:nvPicPr>
          <p:cNvPr id="1474" name="picture 1474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 rot="21600000">
            <a:off x="838349" y="8385155"/>
            <a:ext cx="1929538" cy="15876"/>
          </a:xfrm>
          <a:prstGeom prst="rect">
            <a:avLst/>
          </a:prstGeom>
        </p:spPr>
      </p:pic>
      <p:pic>
        <p:nvPicPr>
          <p:cNvPr id="1476" name="picture 1476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 rot="21600000">
            <a:off x="2833031" y="8385155"/>
            <a:ext cx="1929537" cy="15876"/>
          </a:xfrm>
          <a:prstGeom prst="rect">
            <a:avLst/>
          </a:prstGeom>
        </p:spPr>
      </p:pic>
      <p:sp>
        <p:nvSpPr>
          <p:cNvPr id="1478" name="rect"/>
          <p:cNvSpPr/>
          <p:nvPr/>
        </p:nvSpPr>
        <p:spPr>
          <a:xfrm>
            <a:off x="803202" y="5402367"/>
            <a:ext cx="1929537" cy="15875"/>
          </a:xfrm>
          <a:prstGeom prst="rect">
            <a:avLst/>
          </a:prstGeom>
          <a:solidFill>
            <a:srgbClr val="4472C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0" name="rect"/>
          <p:cNvSpPr/>
          <p:nvPr/>
        </p:nvSpPr>
        <p:spPr>
          <a:xfrm>
            <a:off x="2797883" y="5402367"/>
            <a:ext cx="1929537" cy="15875"/>
          </a:xfrm>
          <a:prstGeom prst="rect">
            <a:avLst/>
          </a:prstGeom>
          <a:solidFill>
            <a:srgbClr val="ED7D3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2" name="rect"/>
          <p:cNvSpPr/>
          <p:nvPr/>
        </p:nvSpPr>
        <p:spPr>
          <a:xfrm>
            <a:off x="4800736" y="5402367"/>
            <a:ext cx="1905548" cy="15875"/>
          </a:xfrm>
          <a:prstGeom prst="rect">
            <a:avLst/>
          </a:prstGeom>
          <a:solidFill>
            <a:srgbClr val="76717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84" name="picture 1484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1600000">
            <a:off x="4835881" y="8385155"/>
            <a:ext cx="1841500" cy="15876"/>
          </a:xfrm>
          <a:prstGeom prst="rect">
            <a:avLst/>
          </a:prstGeom>
        </p:spPr>
      </p:pic>
      <p:sp>
        <p:nvSpPr>
          <p:cNvPr id="1486" name="rect"/>
          <p:cNvSpPr/>
          <p:nvPr/>
        </p:nvSpPr>
        <p:spPr>
          <a:xfrm>
            <a:off x="2203814" y="839336"/>
            <a:ext cx="169101" cy="143302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8" name="textbox 1488"/>
          <p:cNvSpPr/>
          <p:nvPr/>
        </p:nvSpPr>
        <p:spPr>
          <a:xfrm>
            <a:off x="692413" y="9802621"/>
            <a:ext cx="188595" cy="184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1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200" kern="0" spc="-7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200" kern="0" spc="-7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0" name="picture 14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1492" name="picture 14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2146" y="1178359"/>
            <a:ext cx="6710346" cy="8760652"/>
          </a:xfrm>
          <a:prstGeom prst="rect">
            <a:avLst/>
          </a:prstGeom>
        </p:spPr>
      </p:pic>
      <p:sp>
        <p:nvSpPr>
          <p:cNvPr id="1494" name="textbox 1494"/>
          <p:cNvSpPr/>
          <p:nvPr/>
        </p:nvSpPr>
        <p:spPr>
          <a:xfrm>
            <a:off x="699847" y="1218082"/>
            <a:ext cx="6173470" cy="1604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4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压倒性优势，五成以上新</a:t>
            </a: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能源高预算用户考虑中国新势力品牌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9844" indent="3810" algn="l" rtl="0" eaLnBrk="0">
              <a:lnSpc>
                <a:spcPct val="115000"/>
              </a:lnSpc>
              <a:spcBef>
                <a:spcPts val="272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以往，高预算意向用户大都会在豪华品牌车型中甄选，但新能源市场并非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如此</a:t>
            </a:r>
            <a:r>
              <a:rPr sz="900" kern="0" spc="-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。随着智能汽车不断发展并深入人心，新能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源意向用户对中国品牌车型的好感越发加深</a:t>
            </a:r>
            <a:r>
              <a:rPr sz="900" kern="0" spc="-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，即便是30万以上的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高预算用户，</a:t>
            </a:r>
            <a:r>
              <a:rPr sz="900" kern="0" spc="1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选择中国新势力品牌的用户占比也超五成。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当然，这和豪华品牌主销车型价格终端优惠后已下探至30万以内亦有关系。</a:t>
            </a:r>
            <a:endParaRPr lang="Microsoft YaHei" altLang="Microsoft YaHei" sz="900"/>
          </a:p>
          <a:p>
            <a:pPr marL="31115" algn="l" rtl="0" eaLnBrk="0">
              <a:lnSpc>
                <a:spcPts val="1128"/>
              </a:lnSpc>
              <a:spcBef>
                <a:spcPts val="766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20万以下预算市场中国品牌依旧保持着绝对的优势，特别是10万以下，超过75%的意向用户均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表示会考虑中国传统品牌。</a:t>
            </a:r>
            <a:endParaRPr lang="Microsoft YaHei" altLang="Microsoft YaHei" sz="9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32384" algn="l" rtl="0" eaLnBrk="0">
              <a:lnSpc>
                <a:spcPts val="1601"/>
              </a:lnSpc>
              <a:spcBef>
                <a:spcPts val="3"/>
              </a:spcBef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不同预算的新能源潜在用户的品牌类型偏好</a:t>
            </a:r>
            <a:endParaRPr lang="Microsoft YaHei" altLang="Microsoft YaHei" sz="1300"/>
          </a:p>
        </p:txBody>
      </p:sp>
      <p:pic>
        <p:nvPicPr>
          <p:cNvPr id="1496" name="picture 14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96216" y="3294146"/>
            <a:ext cx="4282576" cy="2112645"/>
          </a:xfrm>
          <a:prstGeom prst="rect">
            <a:avLst/>
          </a:prstGeom>
        </p:spPr>
      </p:pic>
      <p:pic>
        <p:nvPicPr>
          <p:cNvPr id="1498" name="picture 149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296216" y="5513090"/>
            <a:ext cx="4282576" cy="730927"/>
          </a:xfrm>
          <a:prstGeom prst="rect">
            <a:avLst/>
          </a:prstGeom>
        </p:spPr>
      </p:pic>
      <p:sp>
        <p:nvSpPr>
          <p:cNvPr id="1500" name="textbox 1500"/>
          <p:cNvSpPr/>
          <p:nvPr/>
        </p:nvSpPr>
        <p:spPr>
          <a:xfrm>
            <a:off x="5604332" y="3730319"/>
            <a:ext cx="1108075" cy="2118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5"/>
              </a:lnSpc>
            </a:pPr>
            <a:r>
              <a:rPr sz="1800" kern="0" spc="100">
                <a:solidFill>
                  <a:srgbClr val="CF2820">
                    <a:alpha val="100000"/>
                  </a:srgbClr>
                </a:solidFill>
                <a:latin typeface="Arial"/>
                <a:ea typeface="Arial"/>
                <a:cs typeface="Arial"/>
              </a:rPr>
              <a:t>--</a:t>
            </a:r>
            <a:r>
              <a:rPr sz="1800" kern="0" spc="-290">
                <a:solidFill>
                  <a:srgbClr val="CF282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中国传统品牌</a:t>
            </a:r>
            <a:endParaRPr lang="Microsoft YaHei" altLang="Microsoft YaHei" sz="900"/>
          </a:p>
          <a:p>
            <a:pPr algn="l" rtl="0" eaLnBrk="0">
              <a:lnSpc>
                <a:spcPct val="175000"/>
              </a:lnSpc>
            </a:pPr>
            <a:endParaRPr lang="Arial" altLang="Arial" sz="1000"/>
          </a:p>
          <a:p>
            <a:pPr marL="12700" algn="l" rtl="0" eaLnBrk="0">
              <a:lnSpc>
                <a:spcPts val="1165"/>
              </a:lnSpc>
              <a:spcBef>
                <a:spcPts val="552"/>
              </a:spcBef>
            </a:pPr>
            <a:r>
              <a:rPr sz="1800" kern="0" spc="90">
                <a:solidFill>
                  <a:srgbClr val="F08800">
                    <a:alpha val="100000"/>
                  </a:srgbClr>
                </a:solidFill>
                <a:latin typeface="Arial"/>
                <a:ea typeface="Arial"/>
                <a:cs typeface="Arial"/>
              </a:rPr>
              <a:t>--</a:t>
            </a:r>
            <a:r>
              <a:rPr sz="1800" kern="0" spc="-300">
                <a:solidFill>
                  <a:srgbClr val="F088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中国新势力品牌</a:t>
            </a:r>
            <a:endParaRPr lang="Microsoft YaHei" altLang="Microsoft YaHei" sz="9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2700" algn="l" rtl="0" eaLnBrk="0">
              <a:lnSpc>
                <a:spcPts val="1166"/>
              </a:lnSpc>
              <a:spcBef>
                <a:spcPts val="548"/>
              </a:spcBef>
            </a:pPr>
            <a:r>
              <a:rPr sz="1800" kern="0" spc="1510">
                <a:solidFill>
                  <a:srgbClr val="08387B">
                    <a:alpha val="100000"/>
                  </a:srgbClr>
                </a:solidFill>
                <a:latin typeface="Arial"/>
                <a:ea typeface="Arial"/>
                <a:cs typeface="Arial"/>
              </a:rPr>
              <a:t>-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endParaRPr lang="Microsoft YaHei" altLang="Microsoft YaHei" sz="900"/>
          </a:p>
          <a:p>
            <a:pPr algn="l" rtl="0" eaLnBrk="0">
              <a:lnSpc>
                <a:spcPct val="175000"/>
              </a:lnSpc>
            </a:pPr>
            <a:endParaRPr lang="Arial" altLang="Arial" sz="1000"/>
          </a:p>
          <a:p>
            <a:pPr marL="12700" algn="l" rtl="0" eaLnBrk="0">
              <a:lnSpc>
                <a:spcPts val="1163"/>
              </a:lnSpc>
              <a:spcBef>
                <a:spcPts val="550"/>
              </a:spcBef>
            </a:pPr>
            <a:r>
              <a:rPr sz="1800" kern="0" spc="120">
                <a:solidFill>
                  <a:srgbClr val="1387C1">
                    <a:alpha val="100000"/>
                  </a:srgbClr>
                </a:solidFill>
                <a:latin typeface="Arial"/>
                <a:ea typeface="Arial"/>
                <a:cs typeface="Arial"/>
              </a:rPr>
              <a:t>--</a:t>
            </a:r>
            <a:r>
              <a:rPr sz="9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9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2700" algn="l" rtl="0" eaLnBrk="0">
              <a:lnSpc>
                <a:spcPts val="1167"/>
              </a:lnSpc>
              <a:spcBef>
                <a:spcPts val="3"/>
              </a:spcBef>
            </a:pPr>
            <a:r>
              <a:rPr sz="1800" kern="0" spc="110">
                <a:solidFill>
                  <a:srgbClr val="008C3F">
                    <a:alpha val="100000"/>
                  </a:srgbClr>
                </a:solidFill>
                <a:latin typeface="Arial"/>
                <a:ea typeface="Arial"/>
                <a:cs typeface="Arial"/>
              </a:rPr>
              <a:t>--</a:t>
            </a:r>
            <a:r>
              <a:rPr sz="900" kern="0" spc="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海外新势力品牌</a:t>
            </a:r>
            <a:endParaRPr lang="Microsoft YaHei" altLang="Microsoft YaHei" sz="900"/>
          </a:p>
        </p:txBody>
      </p:sp>
      <p:sp>
        <p:nvSpPr>
          <p:cNvPr id="1502" name="textbox 1502"/>
          <p:cNvSpPr/>
          <p:nvPr/>
        </p:nvSpPr>
        <p:spPr>
          <a:xfrm>
            <a:off x="718905" y="9373513"/>
            <a:ext cx="5810884" cy="26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18"/>
              </a:lnSpc>
            </a:pPr>
            <a:endParaRPr lang="Arial" altLang="Arial" sz="100"/>
          </a:p>
          <a:p>
            <a:pPr marL="17145" indent="-4444" algn="l" rtl="0" eaLnBrk="0">
              <a:lnSpc>
                <a:spcPct val="98000"/>
              </a:lnSpc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数据来源：汽车之家调研数据[2021-2023]，汽车之家大数据。用户存在同时考虑多个品牌阵营的情况，单一预算区间下各个品牌</a:t>
            </a:r>
            <a:r>
              <a:rPr sz="8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阵营占比加和大于100%。</a:t>
            </a:r>
            <a:endParaRPr lang="Microsoft YaHei" altLang="Microsoft YaHei" sz="800"/>
          </a:p>
        </p:txBody>
      </p:sp>
      <p:grpSp>
        <p:nvGrpSpPr>
          <p:cNvPr id="92" name="group 92"/>
          <p:cNvGrpSpPr/>
          <p:nvPr/>
        </p:nvGrpSpPr>
        <p:grpSpPr>
          <a:xfrm rot="21600000">
            <a:off x="1916648" y="7780144"/>
            <a:ext cx="984308" cy="984308"/>
            <a:chExt cx="984308" cy="984308"/>
          </a:xfrm>
        </p:grpSpPr>
        <p:sp>
          <p:nvSpPr>
            <p:cNvPr id="1504" name="path"/>
            <p:cNvSpPr/>
            <p:nvPr/>
          </p:nvSpPr>
          <p:spPr>
            <a:xfrm>
              <a:off x="0" y="0"/>
              <a:ext cx="984308" cy="984308"/>
            </a:xfrm>
            <a:custGeom>
              <a:rect l="0" t="0" r="0" b="0"/>
              <a:pathLst>
                <a:path w="1550" h="1550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cubicBezTo>
                    <a:pt x="1203" y="0"/>
                    <a:pt x="1550" y="347"/>
                    <a:pt x="1550" y="775"/>
                  </a:cubicBezTo>
                  <a:lnTo>
                    <a:pt x="1550" y="775"/>
                  </a:lnTo>
                  <a:cubicBezTo>
                    <a:pt x="1550" y="1203"/>
                    <a:pt x="1203" y="1550"/>
                    <a:pt x="775" y="1550"/>
                  </a:cubicBezTo>
                  <a:lnTo>
                    <a:pt x="775" y="1550"/>
                  </a:lnTo>
                  <a:cubicBezTo>
                    <a:pt x="347" y="1550"/>
                    <a:pt x="0" y="1203"/>
                    <a:pt x="0" y="775"/>
                  </a:cubicBezTo>
                </a:path>
              </a:pathLst>
            </a:custGeom>
            <a:solidFill>
              <a:srgbClr val="CF282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6" name="textbox 1506"/>
            <p:cNvSpPr/>
            <p:nvPr/>
          </p:nvSpPr>
          <p:spPr>
            <a:xfrm>
              <a:off x="-12700" y="-12700"/>
              <a:ext cx="1010285" cy="10502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marL="218440" algn="l" rtl="0" eaLnBrk="0">
                <a:lnSpc>
                  <a:spcPct val="90000"/>
                </a:lnSpc>
                <a:spcBef>
                  <a:spcPts val="4"/>
                </a:spcBef>
              </a:pPr>
              <a:r>
                <a:rPr sz="1400" kern="0" spc="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83.0%</a:t>
              </a:r>
              <a:endParaRPr lang="Microsoft YaHei" altLang="Microsoft YaHei" sz="1400"/>
            </a:p>
          </p:txBody>
        </p:sp>
      </p:grpSp>
      <p:sp>
        <p:nvSpPr>
          <p:cNvPr id="1508" name="textbox 1508"/>
          <p:cNvSpPr/>
          <p:nvPr/>
        </p:nvSpPr>
        <p:spPr>
          <a:xfrm>
            <a:off x="933225" y="3082542"/>
            <a:ext cx="281940" cy="3678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32"/>
              </a:lnSpc>
            </a:pPr>
            <a:endParaRPr lang="Arial" altLang="Arial" sz="100"/>
          </a:p>
          <a:p>
            <a:pPr marL="14604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80%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1714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70%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15240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60%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15875" algn="l" rtl="0" eaLnBrk="0">
              <a:lnSpc>
                <a:spcPct val="88000"/>
              </a:lnSpc>
              <a:spcBef>
                <a:spcPts val="273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40%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1587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30%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15875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20%</a:t>
            </a:r>
            <a:endParaRPr lang="Microsoft YaHei" altLang="Microsoft YaHei" sz="900"/>
          </a:p>
          <a:p>
            <a:pPr algn="l" rtl="0" eaLnBrk="0">
              <a:lnSpc>
                <a:spcPct val="186000"/>
              </a:lnSpc>
            </a:pPr>
            <a:endParaRPr lang="Arial" altLang="Arial" sz="1000"/>
          </a:p>
          <a:p>
            <a:pPr marL="29209" algn="l" rtl="0" eaLnBrk="0">
              <a:lnSpc>
                <a:spcPct val="88000"/>
              </a:lnSpc>
              <a:spcBef>
                <a:spcPts val="274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10%</a:t>
            </a:r>
            <a:endParaRPr lang="Microsoft YaHei" altLang="Microsoft YaHei" sz="9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ct val="88000"/>
              </a:lnSpc>
            </a:pP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0%</a:t>
            </a:r>
            <a:endParaRPr lang="Microsoft YaHei" altLang="Microsoft YaHei" sz="900"/>
          </a:p>
        </p:txBody>
      </p:sp>
      <p:grpSp>
        <p:nvGrpSpPr>
          <p:cNvPr id="94" name="group 94"/>
          <p:cNvGrpSpPr/>
          <p:nvPr/>
        </p:nvGrpSpPr>
        <p:grpSpPr>
          <a:xfrm rot="21600000">
            <a:off x="3813717" y="7873108"/>
            <a:ext cx="743584" cy="743585"/>
            <a:chExt cx="743584" cy="743585"/>
          </a:xfrm>
        </p:grpSpPr>
        <p:sp>
          <p:nvSpPr>
            <p:cNvPr id="1510" name="path"/>
            <p:cNvSpPr/>
            <p:nvPr/>
          </p:nvSpPr>
          <p:spPr>
            <a:xfrm>
              <a:off x="0" y="0"/>
              <a:ext cx="743584" cy="743585"/>
            </a:xfrm>
            <a:custGeom>
              <a:rect l="0" t="0" r="0" b="0"/>
              <a:pathLst>
                <a:path w="1170" h="1171">
                  <a:moveTo>
                    <a:pt x="0" y="585"/>
                  </a:moveTo>
                  <a:cubicBezTo>
                    <a:pt x="0" y="262"/>
                    <a:pt x="262" y="0"/>
                    <a:pt x="585" y="0"/>
                  </a:cubicBezTo>
                  <a:lnTo>
                    <a:pt x="585" y="0"/>
                  </a:lnTo>
                  <a:cubicBezTo>
                    <a:pt x="908" y="0"/>
                    <a:pt x="1170" y="262"/>
                    <a:pt x="1170" y="585"/>
                  </a:cubicBezTo>
                  <a:lnTo>
                    <a:pt x="1170" y="585"/>
                  </a:lnTo>
                  <a:cubicBezTo>
                    <a:pt x="1170" y="908"/>
                    <a:pt x="908" y="1171"/>
                    <a:pt x="585" y="1171"/>
                  </a:cubicBezTo>
                  <a:lnTo>
                    <a:pt x="585" y="1171"/>
                  </a:lnTo>
                  <a:cubicBezTo>
                    <a:pt x="262" y="1171"/>
                    <a:pt x="0" y="908"/>
                    <a:pt x="0" y="585"/>
                  </a:cubicBezTo>
                </a:path>
              </a:pathLst>
            </a:custGeom>
            <a:solidFill>
              <a:srgbClr val="1387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2" name="textbox 1512"/>
            <p:cNvSpPr/>
            <p:nvPr/>
          </p:nvSpPr>
          <p:spPr>
            <a:xfrm>
              <a:off x="-12700" y="-12700"/>
              <a:ext cx="768984" cy="8007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160020" algn="l" rtl="0" eaLnBrk="0">
                <a:lnSpc>
                  <a:spcPct val="90000"/>
                </a:lnSpc>
                <a:spcBef>
                  <a:spcPts val="7"/>
                </a:spcBef>
              </a:pPr>
              <a:r>
                <a:rPr sz="11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35.3%</a:t>
              </a:r>
              <a:endParaRPr lang="Microsoft YaHei" altLang="Microsoft YaHei" sz="1100"/>
            </a:p>
          </p:txBody>
        </p:sp>
      </p:grpSp>
      <p:sp>
        <p:nvSpPr>
          <p:cNvPr id="1514" name="textbox 1514"/>
          <p:cNvSpPr/>
          <p:nvPr/>
        </p:nvSpPr>
        <p:spPr>
          <a:xfrm>
            <a:off x="1526433" y="6761632"/>
            <a:ext cx="3833495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11"/>
              </a:lnSpc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10万及以下            10-20万(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含)           20-30万(含)            30万及以上</a:t>
            </a:r>
            <a:endParaRPr lang="Microsoft YaHei" altLang="Microsoft YaHei" sz="900"/>
          </a:p>
        </p:txBody>
      </p:sp>
      <p:sp>
        <p:nvSpPr>
          <p:cNvPr id="1516" name="textbox 1516"/>
          <p:cNvSpPr/>
          <p:nvPr/>
        </p:nvSpPr>
        <p:spPr>
          <a:xfrm>
            <a:off x="721321" y="7246768"/>
            <a:ext cx="2371089" cy="207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7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不同类型品牌新能源关注份</a:t>
            </a:r>
            <a:r>
              <a:rPr sz="1300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endParaRPr lang="Microsoft YaHei" altLang="Microsoft YaHei" sz="1300"/>
          </a:p>
        </p:txBody>
      </p:sp>
      <p:sp>
        <p:nvSpPr>
          <p:cNvPr id="1518" name="path"/>
          <p:cNvSpPr/>
          <p:nvPr/>
        </p:nvSpPr>
        <p:spPr>
          <a:xfrm>
            <a:off x="5584531" y="7944178"/>
            <a:ext cx="608465" cy="608465"/>
          </a:xfrm>
          <a:custGeom>
            <a:rect l="0" t="0" r="0" b="0"/>
            <a:pathLst>
              <a:path w="958" h="958">
                <a:moveTo>
                  <a:pt x="0" y="479"/>
                </a:moveTo>
                <a:cubicBezTo>
                  <a:pt x="0" y="214"/>
                  <a:pt x="214" y="0"/>
                  <a:pt x="479" y="0"/>
                </a:cubicBezTo>
                <a:lnTo>
                  <a:pt x="479" y="0"/>
                </a:lnTo>
                <a:cubicBezTo>
                  <a:pt x="743" y="0"/>
                  <a:pt x="958" y="214"/>
                  <a:pt x="958" y="479"/>
                </a:cubicBezTo>
                <a:lnTo>
                  <a:pt x="958" y="479"/>
                </a:lnTo>
                <a:cubicBezTo>
                  <a:pt x="958" y="743"/>
                  <a:pt x="743" y="958"/>
                  <a:pt x="479" y="958"/>
                </a:cubicBezTo>
                <a:lnTo>
                  <a:pt x="479" y="958"/>
                </a:lnTo>
                <a:cubicBezTo>
                  <a:pt x="214" y="958"/>
                  <a:pt x="0" y="743"/>
                  <a:pt x="0" y="479"/>
                </a:cubicBezTo>
              </a:path>
            </a:pathLst>
          </a:cu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6" name="group 96"/>
          <p:cNvGrpSpPr/>
          <p:nvPr/>
        </p:nvGrpSpPr>
        <p:grpSpPr>
          <a:xfrm rot="21600000">
            <a:off x="478425" y="845818"/>
            <a:ext cx="1758426" cy="134270"/>
            <a:chExt cx="1758426" cy="134270"/>
          </a:xfrm>
        </p:grpSpPr>
        <p:sp>
          <p:nvSpPr>
            <p:cNvPr id="1520" name="rect"/>
            <p:cNvSpPr/>
            <p:nvPr/>
          </p:nvSpPr>
          <p:spPr>
            <a:xfrm>
              <a:off x="419939" y="1363"/>
              <a:ext cx="1338486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2" name="textbox 1522"/>
            <p:cNvSpPr/>
            <p:nvPr/>
          </p:nvSpPr>
          <p:spPr>
            <a:xfrm>
              <a:off x="-12700" y="-12700"/>
              <a:ext cx="1600835" cy="1663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90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  <a:r>
                <a:rPr sz="1000" kern="0" spc="2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海外主流品牌分化</a:t>
              </a:r>
              <a:endParaRPr lang="Microsoft YaHei" altLang="Microsoft YaHei" sz="1000"/>
            </a:p>
          </p:txBody>
        </p:sp>
      </p:grpSp>
      <p:sp>
        <p:nvSpPr>
          <p:cNvPr id="1524" name="textbox 1524"/>
          <p:cNvSpPr/>
          <p:nvPr/>
        </p:nvSpPr>
        <p:spPr>
          <a:xfrm>
            <a:off x="3004009" y="8215376"/>
            <a:ext cx="784225" cy="277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94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1000"/>
          </a:p>
          <a:p>
            <a:pPr algn="l" rtl="0" eaLnBrk="0">
              <a:lnSpc>
                <a:spcPct val="189000"/>
              </a:lnSpc>
            </a:pPr>
            <a:endParaRPr lang="Arial" altLang="Arial" sz="100"/>
          </a:p>
          <a:p>
            <a:pPr marL="135889" algn="l" rtl="0" eaLnBrk="0">
              <a:lnSpc>
                <a:spcPts val="700"/>
              </a:lnSpc>
              <a:spcBef>
                <a:spcPts val="1"/>
              </a:spcBef>
            </a:pPr>
            <a:r>
              <a:rPr sz="5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 *含特斯拉）</a:t>
            </a:r>
            <a:endParaRPr lang="Microsoft YaHei" altLang="Microsoft YaHei" sz="500"/>
          </a:p>
        </p:txBody>
      </p:sp>
      <p:sp>
        <p:nvSpPr>
          <p:cNvPr id="1526" name="path"/>
          <p:cNvSpPr/>
          <p:nvPr/>
        </p:nvSpPr>
        <p:spPr>
          <a:xfrm>
            <a:off x="1291454" y="6642053"/>
            <a:ext cx="4292101" cy="43519"/>
          </a:xfrm>
          <a:custGeom>
            <a:rect l="0" t="0" r="0" b="0"/>
            <a:pathLst>
              <a:path w="6758" h="68">
                <a:moveTo>
                  <a:pt x="7" y="61"/>
                </a:moveTo>
                <a:lnTo>
                  <a:pt x="6751" y="61"/>
                </a:lnTo>
                <a:moveTo>
                  <a:pt x="7" y="7"/>
                </a:moveTo>
                <a:lnTo>
                  <a:pt x="7" y="61"/>
                </a:lnTo>
                <a:moveTo>
                  <a:pt x="1695" y="7"/>
                </a:moveTo>
                <a:lnTo>
                  <a:pt x="1695" y="61"/>
                </a:lnTo>
                <a:moveTo>
                  <a:pt x="3380" y="7"/>
                </a:moveTo>
                <a:lnTo>
                  <a:pt x="3380" y="61"/>
                </a:lnTo>
                <a:moveTo>
                  <a:pt x="5065" y="7"/>
                </a:moveTo>
                <a:lnTo>
                  <a:pt x="5065" y="61"/>
                </a:lnTo>
                <a:moveTo>
                  <a:pt x="6751" y="7"/>
                </a:moveTo>
                <a:lnTo>
                  <a:pt x="6751" y="61"/>
                </a:lnTo>
              </a:path>
            </a:pathLst>
          </a:custGeom>
          <a:noFill/>
          <a:ln w="9525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28" name="picture 15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18665" y="2863643"/>
            <a:ext cx="6119998" cy="21600"/>
          </a:xfrm>
          <a:prstGeom prst="rect">
            <a:avLst/>
          </a:prstGeom>
        </p:spPr>
      </p:pic>
      <p:pic>
        <p:nvPicPr>
          <p:cNvPr id="1530" name="picture 153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19837" y="7503974"/>
            <a:ext cx="6119998" cy="21600"/>
          </a:xfrm>
          <a:prstGeom prst="rect">
            <a:avLst/>
          </a:prstGeom>
        </p:spPr>
      </p:pic>
      <p:sp>
        <p:nvSpPr>
          <p:cNvPr id="1532" name="textbox 1532"/>
          <p:cNvSpPr/>
          <p:nvPr/>
        </p:nvSpPr>
        <p:spPr>
          <a:xfrm>
            <a:off x="4780810" y="8215376"/>
            <a:ext cx="784225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94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endParaRPr lang="Microsoft YaHei" altLang="Microsoft YaHei" sz="1000"/>
          </a:p>
        </p:txBody>
      </p:sp>
      <p:sp>
        <p:nvSpPr>
          <p:cNvPr id="1534" name="textbox 1534"/>
          <p:cNvSpPr/>
          <p:nvPr/>
        </p:nvSpPr>
        <p:spPr>
          <a:xfrm>
            <a:off x="1264115" y="8215756"/>
            <a:ext cx="523240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6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</a:t>
            </a:r>
            <a:endParaRPr lang="Microsoft YaHei" altLang="Microsoft YaHei" sz="1000"/>
          </a:p>
        </p:txBody>
      </p:sp>
      <p:sp>
        <p:nvSpPr>
          <p:cNvPr id="1536" name="textbox 1536"/>
          <p:cNvSpPr/>
          <p:nvPr/>
        </p:nvSpPr>
        <p:spPr>
          <a:xfrm>
            <a:off x="5671880" y="8177276"/>
            <a:ext cx="43815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5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0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25.8%</a:t>
            </a:r>
            <a:endParaRPr lang="Microsoft YaHei" altLang="Microsoft YaHei" sz="1000"/>
          </a:p>
        </p:txBody>
      </p:sp>
      <p:sp>
        <p:nvSpPr>
          <p:cNvPr id="1538" name="rect"/>
          <p:cNvSpPr/>
          <p:nvPr/>
        </p:nvSpPr>
        <p:spPr>
          <a:xfrm>
            <a:off x="1296216" y="3143932"/>
            <a:ext cx="4282576" cy="9525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0" name="textbox 1540"/>
          <p:cNvSpPr/>
          <p:nvPr/>
        </p:nvSpPr>
        <p:spPr>
          <a:xfrm>
            <a:off x="6648800" y="9778237"/>
            <a:ext cx="190500" cy="184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1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200" kern="0" spc="-7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200" kern="0" spc="-7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2" name="picture 15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1544" name="picture 15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1513" y="1154733"/>
            <a:ext cx="6665063" cy="8843281"/>
          </a:xfrm>
          <a:prstGeom prst="rect">
            <a:avLst/>
          </a:prstGeom>
        </p:spPr>
      </p:pic>
      <p:sp>
        <p:nvSpPr>
          <p:cNvPr id="1546" name="textbox 1546"/>
          <p:cNvSpPr/>
          <p:nvPr/>
        </p:nvSpPr>
        <p:spPr>
          <a:xfrm>
            <a:off x="700050" y="1218082"/>
            <a:ext cx="6102984" cy="18548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4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五年复合增长率106.4%，新能源市场高端战已经</a:t>
            </a: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打响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9209" indent="1270" algn="l" rtl="0" eaLnBrk="0">
              <a:lnSpc>
                <a:spcPct val="115000"/>
              </a:lnSpc>
              <a:spcBef>
                <a:spcPts val="270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虽然，拥有特斯拉这匹黑马的海外豪华品牌阵营如虎添翼，细分市场热度快速提升，但即便是没有特斯拉的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海外豪华阵营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依旧快速增长。据终端销量数据显示</a:t>
            </a:r>
            <a:r>
              <a:rPr sz="900" kern="0" spc="-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，2017年-2022年五年复合增长率高达106.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4%，且增长势头正旺</a:t>
            </a:r>
            <a:r>
              <a:rPr sz="900" kern="0" spc="-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，2023年1-11月  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销量同比2022年同期增长62.9%。</a:t>
            </a:r>
            <a:endParaRPr lang="Microsoft YaHei" altLang="Microsoft YaHei" sz="900"/>
          </a:p>
          <a:p>
            <a:pPr marL="29844" algn="l" rtl="0" eaLnBrk="0">
              <a:lnSpc>
                <a:spcPct val="116000"/>
              </a:lnSpc>
              <a:spcBef>
                <a:spcPts val="755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其中， 一线豪华BBA的表现是支撑市场向前的重要动力，  关注份额逐年上升，至202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3年1-10月均突破30%(不含特斯      拉)</a:t>
            </a:r>
            <a:r>
              <a:rPr sz="900" kern="0" spc="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。其中奥迪的关注热度提升更为显著，相比2022年，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2023年关注人数份额增长了6.9个百分点</a:t>
            </a:r>
            <a:r>
              <a:rPr sz="9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。此外，</a:t>
            </a:r>
            <a:r>
              <a:rPr sz="9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二线豪华也    在不断向上奋进，只不过面对中国品牌的高压竞争下， 艰难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前行。</a:t>
            </a:r>
            <a:endParaRPr lang="Microsoft YaHei" altLang="Microsoft YaHei" sz="900"/>
          </a:p>
          <a:p>
            <a:pPr algn="l" rtl="0" eaLnBrk="0">
              <a:lnSpc>
                <a:spcPct val="105000"/>
              </a:lnSpc>
            </a:pPr>
            <a:endParaRPr lang="Arial" altLang="Arial" sz="1100"/>
          </a:p>
          <a:p>
            <a:pPr marL="33019" algn="l" rtl="0" eaLnBrk="0">
              <a:lnSpc>
                <a:spcPct val="93000"/>
              </a:lnSpc>
              <a:spcBef>
                <a:spcPts val="2"/>
              </a:spcBef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海外豪华分品牌新能源销量走</a:t>
            </a:r>
            <a:r>
              <a:rPr sz="1300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1300"/>
          </a:p>
        </p:txBody>
      </p:sp>
      <p:sp>
        <p:nvSpPr>
          <p:cNvPr id="1548" name="path"/>
          <p:cNvSpPr/>
          <p:nvPr/>
        </p:nvSpPr>
        <p:spPr>
          <a:xfrm>
            <a:off x="1339219" y="3818235"/>
            <a:ext cx="5177981" cy="1219322"/>
          </a:xfrm>
          <a:custGeom>
            <a:rect l="0" t="0" r="0" b="0"/>
            <a:pathLst>
              <a:path w="8154" h="1920">
                <a:moveTo>
                  <a:pt x="22" y="1897"/>
                </a:moveTo>
                <a:cubicBezTo>
                  <a:pt x="408" y="1892"/>
                  <a:pt x="794" y="1885"/>
                  <a:pt x="1180" y="1881"/>
                </a:cubicBezTo>
                <a:cubicBezTo>
                  <a:pt x="1567" y="1877"/>
                  <a:pt x="1953" y="1890"/>
                  <a:pt x="2339" y="1874"/>
                </a:cubicBezTo>
                <a:cubicBezTo>
                  <a:pt x="2725" y="1857"/>
                  <a:pt x="3111" y="1859"/>
                  <a:pt x="3497" y="1781"/>
                </a:cubicBezTo>
                <a:cubicBezTo>
                  <a:pt x="3884" y="1703"/>
                  <a:pt x="4270" y="1566"/>
                  <a:pt x="4656" y="1404"/>
                </a:cubicBezTo>
                <a:cubicBezTo>
                  <a:pt x="5042" y="1243"/>
                  <a:pt x="5428" y="988"/>
                  <a:pt x="5814" y="812"/>
                </a:cubicBezTo>
                <a:cubicBezTo>
                  <a:pt x="6201" y="635"/>
                  <a:pt x="6587" y="477"/>
                  <a:pt x="6973" y="346"/>
                </a:cubicBezTo>
                <a:cubicBezTo>
                  <a:pt x="7359" y="214"/>
                  <a:pt x="7745" y="130"/>
                  <a:pt x="8131" y="22"/>
                </a:cubicBezTo>
              </a:path>
            </a:pathLst>
          </a:custGeom>
          <a:noFill/>
          <a:ln w="28575" cap="rnd">
            <a:solidFill>
              <a:srgbClr val="008C3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8" name="group 98"/>
          <p:cNvGrpSpPr/>
          <p:nvPr/>
        </p:nvGrpSpPr>
        <p:grpSpPr>
          <a:xfrm rot="21600000">
            <a:off x="985693" y="3901312"/>
            <a:ext cx="5885036" cy="1173674"/>
            <a:chExt cx="5885036" cy="1173674"/>
          </a:xfrm>
        </p:grpSpPr>
        <p:pic>
          <p:nvPicPr>
            <p:cNvPr id="1550" name="picture 155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630749"/>
              <a:ext cx="5885036" cy="542925"/>
            </a:xfrm>
            <a:prstGeom prst="rect">
              <a:avLst/>
            </a:prstGeom>
          </p:spPr>
        </p:pic>
        <p:sp>
          <p:nvSpPr>
            <p:cNvPr id="1552" name="rect"/>
            <p:cNvSpPr/>
            <p:nvPr/>
          </p:nvSpPr>
          <p:spPr>
            <a:xfrm>
              <a:off x="0" y="0"/>
              <a:ext cx="5885036" cy="6350"/>
            </a:xfrm>
            <a:prstGeom prst="rect">
              <a:avLst/>
            </a:prstGeom>
            <a:solidFill>
              <a:srgbClr val="D9D9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4" name="rect"/>
            <p:cNvSpPr/>
            <p:nvPr/>
          </p:nvSpPr>
          <p:spPr>
            <a:xfrm>
              <a:off x="0" y="228600"/>
              <a:ext cx="5885036" cy="6350"/>
            </a:xfrm>
            <a:prstGeom prst="rect">
              <a:avLst/>
            </a:prstGeom>
            <a:solidFill>
              <a:srgbClr val="D9D9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6" name="rect"/>
            <p:cNvSpPr/>
            <p:nvPr/>
          </p:nvSpPr>
          <p:spPr>
            <a:xfrm>
              <a:off x="0" y="457200"/>
              <a:ext cx="5885036" cy="6350"/>
            </a:xfrm>
            <a:prstGeom prst="rect">
              <a:avLst/>
            </a:prstGeom>
            <a:solidFill>
              <a:srgbClr val="D9D9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0" name="group 100"/>
          <p:cNvGrpSpPr/>
          <p:nvPr/>
        </p:nvGrpSpPr>
        <p:grpSpPr>
          <a:xfrm rot="21600000">
            <a:off x="1237394" y="7132310"/>
            <a:ext cx="5629749" cy="856538"/>
            <a:chExt cx="5629749" cy="856538"/>
          </a:xfrm>
        </p:grpSpPr>
        <p:pic>
          <p:nvPicPr>
            <p:cNvPr id="1558" name="picture 155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4761" y="161553"/>
              <a:ext cx="5597556" cy="533400"/>
            </a:xfrm>
            <a:prstGeom prst="rect">
              <a:avLst/>
            </a:prstGeom>
          </p:spPr>
        </p:pic>
        <p:sp>
          <p:nvSpPr>
            <p:cNvPr id="1560" name="textbox 1560"/>
            <p:cNvSpPr/>
            <p:nvPr/>
          </p:nvSpPr>
          <p:spPr>
            <a:xfrm>
              <a:off x="3540114" y="274125"/>
              <a:ext cx="1163319" cy="3181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870"/>
                </a:lnSpc>
              </a:pPr>
              <a:endParaRPr lang="Arial" altLang="Arial" sz="100"/>
            </a:p>
            <a:p>
              <a:pPr marL="13970" indent="-1905" algn="l" rtl="0" eaLnBrk="0">
                <a:lnSpc>
                  <a:spcPct val="107000"/>
                </a:lnSpc>
              </a:pPr>
              <a:r>
                <a:rPr sz="9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沃尔沃 凯迪拉克</a:t>
              </a:r>
              <a:r>
                <a:rPr sz="900" kern="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9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路虎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17.5%</a:t>
              </a:r>
              <a:r>
                <a:rPr sz="900" kern="0" spc="1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12.3% 10.4%</a:t>
              </a:r>
              <a:endParaRPr lang="Microsoft YaHei" altLang="Microsoft YaHei" sz="900"/>
            </a:p>
          </p:txBody>
        </p:sp>
        <p:sp>
          <p:nvSpPr>
            <p:cNvPr id="1562" name="rect"/>
            <p:cNvSpPr/>
            <p:nvPr/>
          </p:nvSpPr>
          <p:spPr>
            <a:xfrm>
              <a:off x="5602317" y="161553"/>
              <a:ext cx="27431" cy="533400"/>
            </a:xfrm>
            <a:prstGeom prst="rect">
              <a:avLst/>
            </a:prstGeom>
            <a:solidFill>
              <a:srgbClr val="CFD5E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4" name="rect"/>
            <p:cNvSpPr/>
            <p:nvPr/>
          </p:nvSpPr>
          <p:spPr>
            <a:xfrm>
              <a:off x="0" y="0"/>
              <a:ext cx="9525" cy="856538"/>
            </a:xfrm>
            <a:prstGeom prst="rect">
              <a:avLst/>
            </a:prstGeom>
            <a:solidFill>
              <a:srgbClr val="D9D9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2" name="group 102"/>
          <p:cNvGrpSpPr/>
          <p:nvPr/>
        </p:nvGrpSpPr>
        <p:grpSpPr>
          <a:xfrm rot="21600000">
            <a:off x="1236613" y="8055647"/>
            <a:ext cx="5627482" cy="856538"/>
            <a:chExt cx="5627482" cy="856538"/>
          </a:xfrm>
        </p:grpSpPr>
        <p:pic>
          <p:nvPicPr>
            <p:cNvPr id="1566" name="picture 156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4761" y="161760"/>
              <a:ext cx="5598336" cy="533399"/>
            </a:xfrm>
            <a:prstGeom prst="rect">
              <a:avLst/>
            </a:prstGeom>
          </p:spPr>
        </p:pic>
        <p:sp>
          <p:nvSpPr>
            <p:cNvPr id="1568" name="textbox 1568"/>
            <p:cNvSpPr/>
            <p:nvPr/>
          </p:nvSpPr>
          <p:spPr>
            <a:xfrm>
              <a:off x="3682094" y="274446"/>
              <a:ext cx="1124585" cy="3181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119"/>
                </a:lnSpc>
              </a:pPr>
              <a:endParaRPr lang="Arial" altLang="Arial" sz="100"/>
            </a:p>
            <a:p>
              <a:pPr marL="15240" indent="-2540" algn="l" rtl="0" eaLnBrk="0">
                <a:lnSpc>
                  <a:spcPct val="107000"/>
                </a:lnSpc>
              </a:pPr>
              <a:r>
                <a:rPr sz="900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沃尔沃 雷克萨斯路</a:t>
              </a:r>
              <a:r>
                <a:rPr sz="900" kern="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虎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15.3%</a:t>
              </a:r>
              <a:r>
                <a:rPr sz="9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10.4%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10.1%</a:t>
              </a:r>
              <a:endParaRPr lang="Microsoft YaHei" altLang="Microsoft YaHei" sz="900"/>
            </a:p>
          </p:txBody>
        </p:sp>
        <p:sp>
          <p:nvSpPr>
            <p:cNvPr id="1570" name="rect"/>
            <p:cNvSpPr/>
            <p:nvPr/>
          </p:nvSpPr>
          <p:spPr>
            <a:xfrm>
              <a:off x="5603098" y="161760"/>
              <a:ext cx="24383" cy="533399"/>
            </a:xfrm>
            <a:prstGeom prst="rect">
              <a:avLst/>
            </a:prstGeom>
            <a:solidFill>
              <a:srgbClr val="CFD5E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2" name="rect"/>
            <p:cNvSpPr/>
            <p:nvPr/>
          </p:nvSpPr>
          <p:spPr>
            <a:xfrm>
              <a:off x="0" y="0"/>
              <a:ext cx="9525" cy="856538"/>
            </a:xfrm>
            <a:prstGeom prst="rect">
              <a:avLst/>
            </a:prstGeom>
            <a:solidFill>
              <a:srgbClr val="D9D9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74" name="textbox 1574"/>
          <p:cNvSpPr/>
          <p:nvPr/>
        </p:nvSpPr>
        <p:spPr>
          <a:xfrm>
            <a:off x="692413" y="9373513"/>
            <a:ext cx="5739129" cy="612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32"/>
              </a:lnSpc>
            </a:pPr>
            <a:endParaRPr lang="Arial" altLang="Arial" sz="100"/>
          </a:p>
          <a:p>
            <a:pPr marL="38734" algn="l" rtl="0" eaLnBrk="0">
              <a:lnSpc>
                <a:spcPct val="97000"/>
              </a:lnSpc>
            </a:pP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数据来源：乘用车终端销量，汽车之家大数据。用户存在同时考虑多个品牌阵营的情况，单一年度区间下各个品牌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占比加和大于 100%。</a:t>
            </a:r>
            <a:endParaRPr lang="Microsoft YaHei" altLang="Microsoft YaHei" sz="8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marL="12700" algn="l" rtl="0" eaLnBrk="0">
              <a:lnSpc>
                <a:spcPct val="86000"/>
              </a:lnSpc>
            </a:pPr>
            <a:r>
              <a:rPr sz="1200" kern="0" spc="-7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200" kern="0" spc="-7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</a:t>
            </a:r>
            <a:endParaRPr lang="Microsoft YaHei" altLang="Microsoft YaHei" sz="1200"/>
          </a:p>
        </p:txBody>
      </p:sp>
      <p:grpSp>
        <p:nvGrpSpPr>
          <p:cNvPr id="104" name="group 104"/>
          <p:cNvGrpSpPr/>
          <p:nvPr/>
        </p:nvGrpSpPr>
        <p:grpSpPr>
          <a:xfrm rot="21600000">
            <a:off x="1228332" y="6382511"/>
            <a:ext cx="5641859" cy="536447"/>
            <a:chExt cx="5641859" cy="536447"/>
          </a:xfrm>
        </p:grpSpPr>
        <p:pic>
          <p:nvPicPr>
            <p:cNvPr id="1576" name="picture 1576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5599187" cy="536447"/>
            </a:xfrm>
            <a:prstGeom prst="rect">
              <a:avLst/>
            </a:prstGeom>
          </p:spPr>
        </p:pic>
        <p:sp>
          <p:nvSpPr>
            <p:cNvPr id="1578" name="textbox 1578"/>
            <p:cNvSpPr/>
            <p:nvPr/>
          </p:nvSpPr>
          <p:spPr>
            <a:xfrm>
              <a:off x="4394435" y="115735"/>
              <a:ext cx="971550" cy="3181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482"/>
                </a:lnSpc>
              </a:pPr>
              <a:endParaRPr lang="Arial" altLang="Arial" sz="100"/>
            </a:p>
            <a:p>
              <a:pPr marL="12700" indent="26034" algn="l" rtl="0" eaLnBrk="0">
                <a:lnSpc>
                  <a:spcPct val="107000"/>
                </a:lnSpc>
              </a:pP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路虎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Polestar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极星 </a:t>
              </a:r>
              <a:r>
                <a:rPr sz="900" kern="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9.6%     6.4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%</a:t>
              </a:r>
              <a:endParaRPr lang="Microsoft YaHei" altLang="Microsoft YaHei" sz="900"/>
            </a:p>
          </p:txBody>
        </p:sp>
        <p:sp>
          <p:nvSpPr>
            <p:cNvPr id="1580" name="rect"/>
            <p:cNvSpPr/>
            <p:nvPr/>
          </p:nvSpPr>
          <p:spPr>
            <a:xfrm>
              <a:off x="5599187" y="0"/>
              <a:ext cx="42671" cy="536447"/>
            </a:xfrm>
            <a:prstGeom prst="rect">
              <a:avLst/>
            </a:prstGeom>
            <a:solidFill>
              <a:srgbClr val="CFD5E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82" name="textbox 1582"/>
          <p:cNvSpPr/>
          <p:nvPr/>
        </p:nvSpPr>
        <p:spPr>
          <a:xfrm>
            <a:off x="711971" y="3357016"/>
            <a:ext cx="6171565" cy="400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954529" algn="l" rtl="0" eaLnBrk="0">
              <a:lnSpc>
                <a:spcPts val="1111"/>
              </a:lnSpc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海外豪华品牌(不含特斯拉)     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海外新势力品牌</a:t>
            </a:r>
            <a:endParaRPr lang="Microsoft YaHei" altLang="Microsoft YaHei" sz="9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12700" algn="l" rtl="0" eaLnBrk="0">
              <a:lnSpc>
                <a:spcPct val="86000"/>
              </a:lnSpc>
              <a:spcBef>
                <a:spcPts val="5"/>
              </a:spcBef>
              <a:tabLst>
                <a:tab pos="6158229"/>
              </a:tabLst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60</a:t>
            </a:r>
            <a:r>
              <a:rPr sz="900" kern="0" spc="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strike="sngStrike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900"/>
          </a:p>
        </p:txBody>
      </p:sp>
      <p:pic>
        <p:nvPicPr>
          <p:cNvPr id="1584" name="picture 158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221260" y="3398329"/>
            <a:ext cx="272415" cy="70484"/>
          </a:xfrm>
          <a:prstGeom prst="rect">
            <a:avLst/>
          </a:prstGeom>
        </p:spPr>
      </p:pic>
      <p:pic>
        <p:nvPicPr>
          <p:cNvPr id="1586" name="picture 158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379778" y="3398329"/>
            <a:ext cx="272414" cy="70484"/>
          </a:xfrm>
          <a:prstGeom prst="rect">
            <a:avLst/>
          </a:prstGeom>
        </p:spPr>
      </p:pic>
      <p:sp>
        <p:nvSpPr>
          <p:cNvPr id="1588" name="textbox 1588"/>
          <p:cNvSpPr/>
          <p:nvPr/>
        </p:nvSpPr>
        <p:spPr>
          <a:xfrm>
            <a:off x="752111" y="6580630"/>
            <a:ext cx="448944" cy="2153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60"/>
              </a:lnSpc>
            </a:pPr>
            <a:endParaRPr lang="Arial" altLang="Arial" sz="100"/>
          </a:p>
          <a:p>
            <a:pPr marL="57150" algn="l" rtl="0" eaLnBrk="0">
              <a:lnSpc>
                <a:spcPct val="88000"/>
              </a:lnSpc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</a:t>
            </a:r>
            <a:endParaRPr lang="Microsoft YaHei" altLang="Microsoft YaHei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55244" algn="l" rtl="0" eaLnBrk="0">
              <a:lnSpc>
                <a:spcPct val="88000"/>
              </a:lnSpc>
              <a:spcBef>
                <a:spcPts val="301"/>
              </a:spcBef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</a:t>
            </a:r>
            <a:endParaRPr lang="Microsoft YaHei" altLang="Microsoft YaHei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12700" indent="40640" algn="l" rtl="0" eaLnBrk="0">
              <a:lnSpc>
                <a:spcPct val="96000"/>
              </a:lnSpc>
              <a:spcBef>
                <a:spcPts val="1"/>
              </a:spcBef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1-10月</a:t>
            </a:r>
            <a:endParaRPr lang="Microsoft YaHei" altLang="Microsoft YaHei" sz="1000"/>
          </a:p>
        </p:txBody>
      </p:sp>
      <p:sp>
        <p:nvSpPr>
          <p:cNvPr id="1590" name="textbox 1590"/>
          <p:cNvSpPr/>
          <p:nvPr/>
        </p:nvSpPr>
        <p:spPr>
          <a:xfrm>
            <a:off x="1203856" y="5115102"/>
            <a:ext cx="5604509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7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2016          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2017             2018             2019             2020             2021              2022         2023 1-11</a:t>
            </a:r>
            <a:endParaRPr lang="Microsoft YaHei" altLang="Microsoft YaHei" sz="900"/>
          </a:p>
        </p:txBody>
      </p:sp>
      <p:sp>
        <p:nvSpPr>
          <p:cNvPr id="1592" name="textbox 1592"/>
          <p:cNvSpPr/>
          <p:nvPr/>
        </p:nvSpPr>
        <p:spPr>
          <a:xfrm>
            <a:off x="719972" y="5768488"/>
            <a:ext cx="2552064" cy="207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分品牌新能源关注人数占比走势</a:t>
            </a:r>
            <a:endParaRPr lang="Microsoft YaHei" altLang="Microsoft YaHei" sz="1300"/>
          </a:p>
        </p:txBody>
      </p:sp>
      <p:sp>
        <p:nvSpPr>
          <p:cNvPr id="1594" name="textbox 1594"/>
          <p:cNvSpPr/>
          <p:nvPr/>
        </p:nvSpPr>
        <p:spPr>
          <a:xfrm rot="20760000">
            <a:off x="4498535" y="4512616"/>
            <a:ext cx="1122680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200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  <a:spcBef>
                <a:spcPts val="1"/>
              </a:spcBef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五年复合增长率10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6.4%</a:t>
            </a:r>
            <a:endParaRPr lang="Microsoft YaHei" altLang="Microsoft YaHei" sz="800"/>
          </a:p>
        </p:txBody>
      </p:sp>
      <p:pic>
        <p:nvPicPr>
          <p:cNvPr id="1596" name="picture 159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319883" y="4913061"/>
            <a:ext cx="2277237" cy="146685"/>
          </a:xfrm>
          <a:prstGeom prst="rect">
            <a:avLst/>
          </a:prstGeom>
        </p:spPr>
      </p:pic>
      <p:pic>
        <p:nvPicPr>
          <p:cNvPr id="1598" name="picture 159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5733387" y="3797493"/>
            <a:ext cx="805051" cy="274701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 rot="21600000">
            <a:off x="5306844" y="848993"/>
            <a:ext cx="1537108" cy="139040"/>
            <a:chExt cx="1537108" cy="139040"/>
          </a:xfrm>
        </p:grpSpPr>
        <p:sp>
          <p:nvSpPr>
            <p:cNvPr id="1600" name="rect"/>
            <p:cNvSpPr/>
            <p:nvPr/>
          </p:nvSpPr>
          <p:spPr>
            <a:xfrm>
              <a:off x="0" y="6133"/>
              <a:ext cx="1364038" cy="13290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2" name="textbox 1602"/>
            <p:cNvSpPr/>
            <p:nvPr/>
          </p:nvSpPr>
          <p:spPr>
            <a:xfrm>
              <a:off x="-12700" y="-12700"/>
              <a:ext cx="1562735" cy="1778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891"/>
                </a:lnSpc>
              </a:pPr>
              <a:endParaRPr lang="Arial" altLang="Arial" sz="100"/>
            </a:p>
            <a:p>
              <a:pPr algn="r" rtl="0" eaLnBrk="0">
                <a:lnSpc>
                  <a:spcPct val="92000"/>
                </a:lnSpc>
              </a:pPr>
              <a:r>
                <a:rPr sz="1000" kern="0" spc="-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豪华品牌跃迁   竞争格局</a:t>
              </a:r>
              <a:endParaRPr lang="Microsoft YaHei" altLang="Microsoft YaHei" sz="1000"/>
            </a:p>
          </p:txBody>
        </p:sp>
      </p:grpSp>
      <p:sp>
        <p:nvSpPr>
          <p:cNvPr id="1604" name="textbox 1604"/>
          <p:cNvSpPr/>
          <p:nvPr/>
        </p:nvSpPr>
        <p:spPr>
          <a:xfrm>
            <a:off x="708999" y="3839247"/>
            <a:ext cx="170179" cy="1287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60"/>
              </a:lnSpc>
            </a:pPr>
            <a:endParaRPr lang="Arial" altLang="Arial" sz="100"/>
          </a:p>
          <a:p>
            <a:pPr marL="15875" algn="l" rtl="0" eaLnBrk="0">
              <a:lnSpc>
                <a:spcPct val="86000"/>
              </a:lnSpc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</a:t>
            </a:r>
            <a:endParaRPr lang="Microsoft YaHei" altLang="Microsoft YaHei" sz="900"/>
          </a:p>
          <a:p>
            <a:pPr marL="12700" algn="l" rtl="0" eaLnBrk="0">
              <a:lnSpc>
                <a:spcPct val="86000"/>
              </a:lnSpc>
              <a:spcBef>
                <a:spcPts val="872"/>
              </a:spcBef>
            </a:pPr>
            <a:r>
              <a:rPr sz="9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40</a:t>
            </a:r>
            <a:endParaRPr lang="Microsoft YaHei" altLang="Microsoft YaHei" sz="900"/>
          </a:p>
          <a:p>
            <a:pPr marL="15875" algn="l" rtl="0" eaLnBrk="0">
              <a:lnSpc>
                <a:spcPct val="86000"/>
              </a:lnSpc>
              <a:spcBef>
                <a:spcPts val="871"/>
              </a:spcBef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</a:t>
            </a:r>
            <a:endParaRPr lang="Microsoft YaHei" altLang="Microsoft YaHei" sz="900"/>
          </a:p>
          <a:p>
            <a:pPr marL="15875" algn="l" rtl="0" eaLnBrk="0">
              <a:lnSpc>
                <a:spcPct val="87000"/>
              </a:lnSpc>
              <a:spcBef>
                <a:spcPts val="860"/>
              </a:spcBef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  <a:endParaRPr lang="Microsoft YaHei" altLang="Microsoft YaHei" sz="900"/>
          </a:p>
          <a:p>
            <a:pPr marL="29209" algn="l" rtl="0" eaLnBrk="0">
              <a:lnSpc>
                <a:spcPct val="86000"/>
              </a:lnSpc>
              <a:spcBef>
                <a:spcPts val="871"/>
              </a:spcBef>
            </a:pPr>
            <a:r>
              <a:rPr sz="9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</a:t>
            </a:r>
            <a:endParaRPr lang="Microsoft YaHei" altLang="Microsoft YaHei" sz="9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86360" algn="l" rtl="0" eaLnBrk="0">
              <a:lnSpc>
                <a:spcPct val="86000"/>
              </a:lnSpc>
              <a:spcBef>
                <a:spcPts val="6"/>
              </a:spcBef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endParaRPr lang="Microsoft YaHei" altLang="Microsoft YaHei" sz="900"/>
          </a:p>
        </p:txBody>
      </p:sp>
      <p:pic>
        <p:nvPicPr>
          <p:cNvPr id="1606" name="picture 160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718665" y="3122586"/>
            <a:ext cx="6119998" cy="21600"/>
          </a:xfrm>
          <a:prstGeom prst="rect">
            <a:avLst/>
          </a:prstGeom>
        </p:spPr>
      </p:pic>
      <p:pic>
        <p:nvPicPr>
          <p:cNvPr id="1608" name="picture 160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718665" y="6026468"/>
            <a:ext cx="6119998" cy="21599"/>
          </a:xfrm>
          <a:prstGeom prst="rect">
            <a:avLst/>
          </a:prstGeom>
        </p:spPr>
      </p:pic>
      <p:sp>
        <p:nvSpPr>
          <p:cNvPr id="1610" name="textbox 1610"/>
          <p:cNvSpPr/>
          <p:nvPr/>
        </p:nvSpPr>
        <p:spPr>
          <a:xfrm>
            <a:off x="1664834" y="8330208"/>
            <a:ext cx="378459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68"/>
              </a:lnSpc>
            </a:pPr>
            <a:endParaRPr lang="Arial" altLang="Arial" sz="100"/>
          </a:p>
          <a:p>
            <a:pPr marL="12700" indent="64769" algn="l" rtl="0" eaLnBrk="0">
              <a:lnSpc>
                <a:spcPct val="107000"/>
              </a:lnSpc>
            </a:pPr>
            <a:r>
              <a:rPr sz="900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宝马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44.7%</a:t>
            </a:r>
            <a:endParaRPr lang="Microsoft YaHei" altLang="Microsoft YaHei" sz="900"/>
          </a:p>
        </p:txBody>
      </p:sp>
      <p:sp>
        <p:nvSpPr>
          <p:cNvPr id="1612" name="textbox 1612"/>
          <p:cNvSpPr/>
          <p:nvPr/>
        </p:nvSpPr>
        <p:spPr>
          <a:xfrm>
            <a:off x="3611715" y="7406436"/>
            <a:ext cx="376554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36"/>
              </a:lnSpc>
            </a:pPr>
            <a:endParaRPr lang="Arial" altLang="Arial" sz="100"/>
          </a:p>
          <a:p>
            <a:pPr marL="12700" indent="62230" algn="l" rtl="0" eaLnBrk="0">
              <a:lnSpc>
                <a:spcPct val="107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奥迪</a:t>
            </a: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26.8%</a:t>
            </a:r>
            <a:endParaRPr lang="Microsoft YaHei" altLang="Microsoft YaHei" sz="900"/>
          </a:p>
        </p:txBody>
      </p:sp>
      <p:sp>
        <p:nvSpPr>
          <p:cNvPr id="1614" name="textbox 1614"/>
          <p:cNvSpPr/>
          <p:nvPr/>
        </p:nvSpPr>
        <p:spPr>
          <a:xfrm>
            <a:off x="2795828" y="8330208"/>
            <a:ext cx="376554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35"/>
              </a:lnSpc>
            </a:pPr>
            <a:endParaRPr lang="Arial" altLang="Arial" sz="100"/>
          </a:p>
          <a:p>
            <a:pPr marL="12700" indent="61594" algn="l" rtl="0" eaLnBrk="0">
              <a:lnSpc>
                <a:spcPct val="107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奔驰</a:t>
            </a: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37.8%</a:t>
            </a:r>
            <a:endParaRPr lang="Microsoft YaHei" altLang="Microsoft YaHei" sz="900"/>
          </a:p>
        </p:txBody>
      </p:sp>
      <p:sp>
        <p:nvSpPr>
          <p:cNvPr id="1616" name="textbox 1616"/>
          <p:cNvSpPr/>
          <p:nvPr/>
        </p:nvSpPr>
        <p:spPr>
          <a:xfrm>
            <a:off x="3737793" y="6498132"/>
            <a:ext cx="375284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866"/>
              </a:lnSpc>
            </a:pPr>
            <a:endParaRPr lang="Arial" altLang="Arial" sz="100"/>
          </a:p>
          <a:p>
            <a:pPr marL="12700" indent="61594" algn="l" rtl="0" eaLnBrk="0">
              <a:lnSpc>
                <a:spcPct val="107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奥迪</a:t>
            </a: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29.5%</a:t>
            </a:r>
            <a:endParaRPr lang="Microsoft YaHei" altLang="Microsoft YaHei" sz="900"/>
          </a:p>
        </p:txBody>
      </p:sp>
      <p:sp>
        <p:nvSpPr>
          <p:cNvPr id="1618" name="textbox 1618"/>
          <p:cNvSpPr/>
          <p:nvPr/>
        </p:nvSpPr>
        <p:spPr>
          <a:xfrm>
            <a:off x="3775304" y="8329979"/>
            <a:ext cx="374650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36"/>
              </a:lnSpc>
            </a:pPr>
            <a:endParaRPr lang="Arial" altLang="Arial" sz="100"/>
          </a:p>
          <a:p>
            <a:pPr marL="12700" indent="60960" algn="l" rtl="0" eaLnBrk="0">
              <a:lnSpc>
                <a:spcPct val="107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奥迪</a:t>
            </a: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33.7%</a:t>
            </a:r>
            <a:endParaRPr lang="Microsoft YaHei" altLang="Microsoft YaHei" sz="900"/>
          </a:p>
        </p:txBody>
      </p:sp>
      <p:sp>
        <p:nvSpPr>
          <p:cNvPr id="1620" name="textbox 1620"/>
          <p:cNvSpPr/>
          <p:nvPr/>
        </p:nvSpPr>
        <p:spPr>
          <a:xfrm>
            <a:off x="2745286" y="7406664"/>
            <a:ext cx="374650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35"/>
              </a:lnSpc>
            </a:pPr>
            <a:endParaRPr lang="Arial" altLang="Arial" sz="100"/>
          </a:p>
          <a:p>
            <a:pPr marL="12700" indent="60960" algn="l" rtl="0" eaLnBrk="0">
              <a:lnSpc>
                <a:spcPct val="107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奔驰</a:t>
            </a: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33.0%</a:t>
            </a:r>
            <a:endParaRPr lang="Microsoft YaHei" altLang="Microsoft YaHei" sz="900"/>
          </a:p>
        </p:txBody>
      </p:sp>
      <p:sp>
        <p:nvSpPr>
          <p:cNvPr id="1622" name="textbox 1622"/>
          <p:cNvSpPr/>
          <p:nvPr/>
        </p:nvSpPr>
        <p:spPr>
          <a:xfrm>
            <a:off x="4576715" y="6498361"/>
            <a:ext cx="374650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32"/>
              </a:lnSpc>
            </a:pPr>
            <a:endParaRPr lang="Arial" altLang="Arial" sz="100"/>
          </a:p>
          <a:p>
            <a:pPr marL="12700" indent="3175" algn="l" rtl="0" eaLnBrk="0">
              <a:lnSpc>
                <a:spcPct val="107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保时捷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24.3%</a:t>
            </a:r>
            <a:endParaRPr lang="Microsoft YaHei" altLang="Microsoft YaHei" sz="900"/>
          </a:p>
        </p:txBody>
      </p:sp>
      <p:sp>
        <p:nvSpPr>
          <p:cNvPr id="1624" name="textbox 1624"/>
          <p:cNvSpPr/>
          <p:nvPr/>
        </p:nvSpPr>
        <p:spPr>
          <a:xfrm>
            <a:off x="2807613" y="6498361"/>
            <a:ext cx="374015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32"/>
              </a:lnSpc>
            </a:pPr>
            <a:endParaRPr lang="Arial" altLang="Arial" sz="100"/>
          </a:p>
          <a:p>
            <a:pPr marL="12700" indent="60960" algn="l" rtl="0" eaLnBrk="0">
              <a:lnSpc>
                <a:spcPct val="107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奔驰</a:t>
            </a: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30.2%</a:t>
            </a:r>
            <a:endParaRPr lang="Microsoft YaHei" altLang="Microsoft YaHei" sz="900"/>
          </a:p>
        </p:txBody>
      </p:sp>
      <p:sp>
        <p:nvSpPr>
          <p:cNvPr id="1626" name="textbox 1626"/>
          <p:cNvSpPr/>
          <p:nvPr/>
        </p:nvSpPr>
        <p:spPr>
          <a:xfrm>
            <a:off x="4264092" y="7406664"/>
            <a:ext cx="365759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35"/>
              </a:lnSpc>
            </a:pPr>
            <a:endParaRPr lang="Arial" altLang="Arial" sz="100"/>
          </a:p>
          <a:p>
            <a:pPr marL="13970" indent="-1905" algn="l" rtl="0" eaLnBrk="0">
              <a:lnSpc>
                <a:spcPct val="107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保时捷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17.9%</a:t>
            </a:r>
            <a:endParaRPr lang="Microsoft YaHei" altLang="Microsoft YaHei" sz="900"/>
          </a:p>
        </p:txBody>
      </p:sp>
      <p:sp>
        <p:nvSpPr>
          <p:cNvPr id="1628" name="textbox 1628"/>
          <p:cNvSpPr/>
          <p:nvPr/>
        </p:nvSpPr>
        <p:spPr>
          <a:xfrm>
            <a:off x="4474777" y="8330208"/>
            <a:ext cx="365759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68"/>
              </a:lnSpc>
            </a:pPr>
            <a:endParaRPr lang="Arial" altLang="Arial" sz="100"/>
          </a:p>
          <a:p>
            <a:pPr marL="22225" indent="-9525" algn="l" rtl="0" eaLnBrk="0">
              <a:lnSpc>
                <a:spcPct val="107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保时捷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17.1%</a:t>
            </a:r>
            <a:endParaRPr lang="Microsoft YaHei" altLang="Microsoft YaHei" sz="900"/>
          </a:p>
        </p:txBody>
      </p:sp>
      <p:sp>
        <p:nvSpPr>
          <p:cNvPr id="1630" name="textbox 1630"/>
          <p:cNvSpPr/>
          <p:nvPr/>
        </p:nvSpPr>
        <p:spPr>
          <a:xfrm>
            <a:off x="5200576" y="6498818"/>
            <a:ext cx="365759" cy="31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64"/>
              </a:lnSpc>
            </a:pPr>
            <a:endParaRPr lang="Arial" altLang="Arial" sz="100"/>
          </a:p>
          <a:p>
            <a:pPr marL="13970" indent="-1905" algn="l" rtl="0" eaLnBrk="0">
              <a:lnSpc>
                <a:spcPct val="106000"/>
              </a:lnSpc>
            </a:pPr>
            <a:r>
              <a:rPr sz="9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沃尔沃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15.5%</a:t>
            </a:r>
            <a:endParaRPr lang="Microsoft YaHei" altLang="Microsoft YaHei" sz="900"/>
          </a:p>
        </p:txBody>
      </p:sp>
      <p:sp>
        <p:nvSpPr>
          <p:cNvPr id="1632" name="textbox 1632"/>
          <p:cNvSpPr/>
          <p:nvPr/>
        </p:nvSpPr>
        <p:spPr>
          <a:xfrm>
            <a:off x="1693867" y="6498361"/>
            <a:ext cx="364490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64"/>
              </a:lnSpc>
            </a:pPr>
            <a:endParaRPr lang="Arial" altLang="Arial" sz="100"/>
          </a:p>
          <a:p>
            <a:pPr marL="12700" indent="57785" algn="l" rtl="0" eaLnBrk="0">
              <a:lnSpc>
                <a:spcPct val="107000"/>
              </a:lnSpc>
            </a:pPr>
            <a:r>
              <a:rPr sz="900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宝马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41.4%</a:t>
            </a:r>
            <a:endParaRPr lang="Microsoft YaHei" altLang="Microsoft YaHei" sz="900"/>
          </a:p>
        </p:txBody>
      </p:sp>
      <p:sp>
        <p:nvSpPr>
          <p:cNvPr id="1634" name="textbox 1634"/>
          <p:cNvSpPr/>
          <p:nvPr/>
        </p:nvSpPr>
        <p:spPr>
          <a:xfrm>
            <a:off x="1666089" y="7406664"/>
            <a:ext cx="363854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68"/>
              </a:lnSpc>
            </a:pPr>
            <a:endParaRPr lang="Arial" altLang="Arial" sz="100"/>
          </a:p>
          <a:p>
            <a:pPr marL="12700" indent="57785" algn="l" rtl="0" eaLnBrk="0">
              <a:lnSpc>
                <a:spcPct val="107000"/>
              </a:lnSpc>
            </a:pPr>
            <a:r>
              <a:rPr sz="900" kern="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宝马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41.7%</a:t>
            </a:r>
            <a:endParaRPr lang="Microsoft YaHei" altLang="Microsoft YaHei" sz="900"/>
          </a:p>
        </p:txBody>
      </p:sp>
      <p:sp>
        <p:nvSpPr>
          <p:cNvPr id="1636" name="textbox 1636"/>
          <p:cNvSpPr/>
          <p:nvPr/>
        </p:nvSpPr>
        <p:spPr>
          <a:xfrm>
            <a:off x="6134929" y="6180378"/>
            <a:ext cx="678815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50800" algn="l" rtl="0" eaLnBrk="0">
              <a:lnSpc>
                <a:spcPts val="700"/>
              </a:lnSpc>
            </a:pPr>
            <a:r>
              <a:rPr sz="5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 *不包含特斯拉）</a:t>
            </a:r>
            <a:endParaRPr lang="Microsoft YaHei" altLang="Microsoft YaHei" sz="500"/>
          </a:p>
        </p:txBody>
      </p:sp>
      <p:sp>
        <p:nvSpPr>
          <p:cNvPr id="1638" name="path"/>
          <p:cNvSpPr/>
          <p:nvPr/>
        </p:nvSpPr>
        <p:spPr>
          <a:xfrm>
            <a:off x="5683491" y="4493245"/>
            <a:ext cx="134470" cy="73958"/>
          </a:xfrm>
          <a:custGeom>
            <a:rect l="0" t="0" r="0" b="0"/>
            <a:pathLst>
              <a:path w="211" h="115">
                <a:moveTo>
                  <a:pt x="211" y="0"/>
                </a:moveTo>
                <a:lnTo>
                  <a:pt x="105" y="116"/>
                </a:lnTo>
                <a:lnTo>
                  <a:pt x="0" y="0"/>
                </a:lnTo>
                <a:lnTo>
                  <a:pt x="211" y="0"/>
                </a:lnTo>
                <a:close/>
              </a:path>
            </a:pathLst>
          </a:cu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0" name="rect"/>
          <p:cNvSpPr/>
          <p:nvPr/>
        </p:nvSpPr>
        <p:spPr>
          <a:xfrm>
            <a:off x="1223570" y="6222669"/>
            <a:ext cx="9525" cy="856537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42" name="picture 164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4261203" y="4675316"/>
            <a:ext cx="70485" cy="70485"/>
          </a:xfrm>
          <a:prstGeom prst="rect">
            <a:avLst/>
          </a:prstGeom>
        </p:spPr>
      </p:pic>
      <p:pic>
        <p:nvPicPr>
          <p:cNvPr id="1644" name="picture 164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4995771" y="4297365"/>
            <a:ext cx="70485" cy="704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6" name="picture 16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1648" name="picture 16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2146" y="1178359"/>
            <a:ext cx="6710346" cy="8760652"/>
          </a:xfrm>
          <a:prstGeom prst="rect">
            <a:avLst/>
          </a:prstGeom>
        </p:spPr>
      </p:pic>
      <p:sp>
        <p:nvSpPr>
          <p:cNvPr id="1650" name="textbox 1650"/>
          <p:cNvSpPr/>
          <p:nvPr/>
        </p:nvSpPr>
        <p:spPr>
          <a:xfrm>
            <a:off x="699034" y="1218082"/>
            <a:ext cx="6145529" cy="1789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b="1" kern="0" spc="14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整体市场中国与豪华的较量日</a:t>
            </a:r>
            <a:r>
              <a:rPr sz="1500" b="1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益加剧，新能源领域依旧是“内战”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9844" algn="l" rtl="0" eaLnBrk="0">
              <a:lnSpc>
                <a:spcPct val="115000"/>
              </a:lnSpc>
              <a:spcBef>
                <a:spcPts val="274"/>
              </a:spcBef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整体市场来看，对比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2020年，中国品牌与自身及海外豪华品牌之间的对比份额均实现了上涨，分别上涨1.7个百分点和     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2.6个百分点</a:t>
            </a:r>
            <a:r>
              <a:rPr sz="9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。随着中国品牌高端车型的不断推出，定价也不断攀升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越来越多的消费者开始将二者进行对比，  形成越来   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越激烈的市场竞争。</a:t>
            </a:r>
            <a:endParaRPr lang="Microsoft YaHei" altLang="Microsoft YaHei" sz="900"/>
          </a:p>
          <a:p>
            <a:pPr marL="36830" indent="-5714" algn="l" rtl="0" eaLnBrk="0">
              <a:lnSpc>
                <a:spcPct val="113000"/>
              </a:lnSpc>
              <a:spcBef>
                <a:spcPts val="770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新能源细分市场的竞争主旋律依旧来自中国品牌内部，相比2020年，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2023年“内战”愈发激烈，其中，中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国新能源与中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国新能源的对比份额提升了2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.8个百分点，达到了87.9%。</a:t>
            </a:r>
            <a:endParaRPr lang="Microsoft YaHei" altLang="Microsoft YaHei" sz="9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43815" algn="l" rtl="0" eaLnBrk="0">
              <a:lnSpc>
                <a:spcPct val="92000"/>
              </a:lnSpc>
              <a:spcBef>
                <a:spcPts val="2"/>
              </a:spcBef>
            </a:pPr>
            <a:r>
              <a:rPr sz="1300" b="1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中国品牌与各类品牌的对比份额</a:t>
            </a:r>
            <a:endParaRPr lang="Microsoft YaHei" altLang="Microsoft YaHei" sz="1300"/>
          </a:p>
        </p:txBody>
      </p:sp>
      <p:grpSp>
        <p:nvGrpSpPr>
          <p:cNvPr id="108" name="group 108"/>
          <p:cNvGrpSpPr/>
          <p:nvPr/>
        </p:nvGrpSpPr>
        <p:grpSpPr>
          <a:xfrm rot="21600000">
            <a:off x="2427057" y="3799260"/>
            <a:ext cx="1215617" cy="1197517"/>
            <a:chExt cx="1215617" cy="1197517"/>
          </a:xfrm>
        </p:grpSpPr>
        <p:grpSp>
          <p:nvGrpSpPr>
            <p:cNvPr id="110" name="group 110"/>
            <p:cNvGrpSpPr/>
            <p:nvPr/>
          </p:nvGrpSpPr>
          <p:grpSpPr>
            <a:xfrm rot="21600000">
              <a:off x="11626" y="0"/>
              <a:ext cx="1203990" cy="1197517"/>
              <a:chExt cx="1203990" cy="1197517"/>
            </a:xfrm>
          </p:grpSpPr>
          <p:sp>
            <p:nvSpPr>
              <p:cNvPr id="1652" name="path"/>
              <p:cNvSpPr/>
              <p:nvPr/>
            </p:nvSpPr>
            <p:spPr>
              <a:xfrm>
                <a:off x="74017" y="0"/>
                <a:ext cx="1129973" cy="1197517"/>
              </a:xfrm>
              <a:custGeom>
                <a:rect l="0" t="0" r="0" b="0"/>
                <a:pathLst>
                  <a:path w="1779" h="1885">
                    <a:moveTo>
                      <a:pt x="836" y="0"/>
                    </a:moveTo>
                    <a:cubicBezTo>
                      <a:pt x="1357" y="0"/>
                      <a:pt x="1779" y="422"/>
                      <a:pt x="1779" y="942"/>
                    </a:cubicBezTo>
                    <a:cubicBezTo>
                      <a:pt x="1779" y="1463"/>
                      <a:pt x="1357" y="1885"/>
                      <a:pt x="836" y="1885"/>
                    </a:cubicBezTo>
                    <a:cubicBezTo>
                      <a:pt x="484" y="1885"/>
                      <a:pt x="162" y="1690"/>
                      <a:pt x="0" y="1377"/>
                    </a:cubicBezTo>
                    <a:lnTo>
                      <a:pt x="418" y="1160"/>
                    </a:lnTo>
                    <a:cubicBezTo>
                      <a:pt x="538" y="1391"/>
                      <a:pt x="823" y="1481"/>
                      <a:pt x="1054" y="1361"/>
                    </a:cubicBezTo>
                    <a:cubicBezTo>
                      <a:pt x="1285" y="1241"/>
                      <a:pt x="1374" y="956"/>
                      <a:pt x="1254" y="725"/>
                    </a:cubicBezTo>
                    <a:cubicBezTo>
                      <a:pt x="1173" y="569"/>
                      <a:pt x="1012" y="471"/>
                      <a:pt x="836" y="471"/>
                    </a:cubicBezTo>
                    <a:lnTo>
                      <a:pt x="836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54" name="path"/>
              <p:cNvSpPr/>
              <p:nvPr/>
            </p:nvSpPr>
            <p:spPr>
              <a:xfrm>
                <a:off x="0" y="53930"/>
                <a:ext cx="481059" cy="821095"/>
              </a:xfrm>
              <a:custGeom>
                <a:rect l="0" t="0" r="0" b="0"/>
                <a:pathLst>
                  <a:path w="757" h="1293">
                    <a:moveTo>
                      <a:pt x="116" y="1293"/>
                    </a:moveTo>
                    <a:cubicBezTo>
                      <a:pt x="-123" y="831"/>
                      <a:pt x="56" y="261"/>
                      <a:pt x="518" y="21"/>
                    </a:cubicBezTo>
                    <a:cubicBezTo>
                      <a:pt x="532" y="13"/>
                      <a:pt x="547" y="6"/>
                      <a:pt x="562" y="0"/>
                    </a:cubicBezTo>
                    <a:lnTo>
                      <a:pt x="757" y="428"/>
                    </a:lnTo>
                    <a:cubicBezTo>
                      <a:pt x="520" y="536"/>
                      <a:pt x="416" y="816"/>
                      <a:pt x="524" y="1053"/>
                    </a:cubicBezTo>
                    <a:cubicBezTo>
                      <a:pt x="527" y="1060"/>
                      <a:pt x="531" y="1068"/>
                      <a:pt x="534" y="1075"/>
                    </a:cubicBezTo>
                    <a:lnTo>
                      <a:pt x="116" y="1293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56" name="path"/>
              <p:cNvSpPr/>
              <p:nvPr/>
            </p:nvSpPr>
            <p:spPr>
              <a:xfrm>
                <a:off x="356887" y="0"/>
                <a:ext cx="248344" cy="326345"/>
              </a:xfrm>
              <a:custGeom>
                <a:rect l="0" t="0" r="0" b="0"/>
                <a:pathLst>
                  <a:path w="391" h="513">
                    <a:moveTo>
                      <a:pt x="0" y="84"/>
                    </a:moveTo>
                    <a:moveTo>
                      <a:pt x="0" y="84"/>
                    </a:moveTo>
                    <a:cubicBezTo>
                      <a:pt x="122" y="28"/>
                      <a:pt x="256" y="0"/>
                      <a:pt x="391" y="0"/>
                    </a:cubicBezTo>
                    <a:lnTo>
                      <a:pt x="391" y="471"/>
                    </a:lnTo>
                    <a:cubicBezTo>
                      <a:pt x="323" y="471"/>
                      <a:pt x="256" y="485"/>
                      <a:pt x="195" y="513"/>
                    </a:cubicBezTo>
                    <a:lnTo>
                      <a:pt x="0" y="84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58" name="textbox 1658"/>
            <p:cNvSpPr/>
            <p:nvPr/>
          </p:nvSpPr>
          <p:spPr>
            <a:xfrm>
              <a:off x="-12700" y="-12700"/>
              <a:ext cx="1241425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algn="l" rtl="0" eaLnBrk="0">
                <a:lnSpc>
                  <a:spcPct val="697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8000"/>
                </a:lnSpc>
              </a:pPr>
              <a:r>
                <a:rPr sz="1000" kern="0" spc="3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25.8%</a:t>
              </a:r>
              <a:endParaRPr lang="Microsoft YaHei" altLang="Microsoft YaHei" sz="1000"/>
            </a:p>
            <a:p>
              <a:pPr marL="386715" algn="l" rtl="0" eaLnBrk="0">
                <a:lnSpc>
                  <a:spcPct val="87000"/>
                </a:lnSpc>
                <a:spcBef>
                  <a:spcPts val="12"/>
                </a:spcBef>
              </a:pPr>
              <a:r>
                <a:rPr sz="1100" kern="0" spc="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2021年</a:t>
              </a:r>
              <a:endParaRPr lang="Microsoft YaHei" altLang="Microsoft YaHei" sz="1100"/>
            </a:p>
            <a:p>
              <a:pPr algn="l" rtl="0" eaLnBrk="0">
                <a:lnSpc>
                  <a:spcPct val="109000"/>
                </a:lnSpc>
              </a:pPr>
              <a:endParaRPr lang="Arial" altLang="Arial" sz="600"/>
            </a:p>
            <a:p>
              <a:pPr marL="821689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3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67.3%</a:t>
              </a:r>
              <a:endParaRPr lang="Microsoft YaHei" altLang="Microsoft YaHei" sz="1000"/>
            </a:p>
          </p:txBody>
        </p:sp>
      </p:grpSp>
      <p:grpSp>
        <p:nvGrpSpPr>
          <p:cNvPr id="112" name="group 112"/>
          <p:cNvGrpSpPr/>
          <p:nvPr/>
        </p:nvGrpSpPr>
        <p:grpSpPr>
          <a:xfrm rot="21600000">
            <a:off x="5455582" y="3799260"/>
            <a:ext cx="1203833" cy="1197517"/>
            <a:chExt cx="1203833" cy="1197517"/>
          </a:xfrm>
        </p:grpSpPr>
        <p:grpSp>
          <p:nvGrpSpPr>
            <p:cNvPr id="114" name="group 114"/>
            <p:cNvGrpSpPr/>
            <p:nvPr/>
          </p:nvGrpSpPr>
          <p:grpSpPr>
            <a:xfrm rot="21600000">
              <a:off x="0" y="0"/>
              <a:ext cx="1203833" cy="1197517"/>
              <a:chExt cx="1203833" cy="1197517"/>
            </a:xfrm>
          </p:grpSpPr>
          <p:sp>
            <p:nvSpPr>
              <p:cNvPr id="1660" name="path"/>
              <p:cNvSpPr/>
              <p:nvPr/>
            </p:nvSpPr>
            <p:spPr>
              <a:xfrm>
                <a:off x="12025" y="0"/>
                <a:ext cx="1191807" cy="1197517"/>
              </a:xfrm>
              <a:custGeom>
                <a:rect l="0" t="0" r="0" b="0"/>
                <a:pathLst>
                  <a:path w="1876" h="1885">
                    <a:moveTo>
                      <a:pt x="933" y="0"/>
                    </a:moveTo>
                    <a:cubicBezTo>
                      <a:pt x="1454" y="0"/>
                      <a:pt x="1876" y="422"/>
                      <a:pt x="1876" y="942"/>
                    </a:cubicBezTo>
                    <a:cubicBezTo>
                      <a:pt x="1876" y="1463"/>
                      <a:pt x="1454" y="1885"/>
                      <a:pt x="933" y="1885"/>
                    </a:cubicBezTo>
                    <a:cubicBezTo>
                      <a:pt x="463" y="1885"/>
                      <a:pt x="64" y="1538"/>
                      <a:pt x="0" y="1072"/>
                    </a:cubicBezTo>
                    <a:lnTo>
                      <a:pt x="466" y="1007"/>
                    </a:lnTo>
                    <a:cubicBezTo>
                      <a:pt x="502" y="1265"/>
                      <a:pt x="741" y="1445"/>
                      <a:pt x="998" y="1409"/>
                    </a:cubicBezTo>
                    <a:cubicBezTo>
                      <a:pt x="1256" y="1374"/>
                      <a:pt x="1436" y="1135"/>
                      <a:pt x="1400" y="877"/>
                    </a:cubicBezTo>
                    <a:cubicBezTo>
                      <a:pt x="1368" y="644"/>
                      <a:pt x="1169" y="471"/>
                      <a:pt x="933" y="471"/>
                    </a:cubicBezTo>
                    <a:lnTo>
                      <a:pt x="933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62" name="path"/>
              <p:cNvSpPr/>
              <p:nvPr/>
            </p:nvSpPr>
            <p:spPr>
              <a:xfrm>
                <a:off x="0" y="70479"/>
                <a:ext cx="464154" cy="610782"/>
              </a:xfrm>
              <a:custGeom>
                <a:rect l="0" t="0" r="0" b="0"/>
                <a:pathLst>
                  <a:path w="730" h="961">
                    <a:moveTo>
                      <a:pt x="18" y="961"/>
                    </a:moveTo>
                    <a:cubicBezTo>
                      <a:pt x="-35" y="570"/>
                      <a:pt x="160" y="186"/>
                      <a:pt x="509" y="0"/>
                    </a:cubicBezTo>
                    <a:lnTo>
                      <a:pt x="730" y="415"/>
                    </a:lnTo>
                    <a:cubicBezTo>
                      <a:pt x="556" y="509"/>
                      <a:pt x="458" y="701"/>
                      <a:pt x="485" y="896"/>
                    </a:cubicBezTo>
                    <a:lnTo>
                      <a:pt x="18" y="961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64" name="path"/>
              <p:cNvSpPr/>
              <p:nvPr/>
            </p:nvSpPr>
            <p:spPr>
              <a:xfrm>
                <a:off x="323235" y="0"/>
                <a:ext cx="281838" cy="334619"/>
              </a:xfrm>
              <a:custGeom>
                <a:rect l="0" t="0" r="0" b="0"/>
                <a:pathLst>
                  <a:path w="442" h="526">
                    <a:moveTo>
                      <a:pt x="0" y="110"/>
                    </a:moveTo>
                    <a:moveTo>
                      <a:pt x="0" y="110"/>
                    </a:moveTo>
                    <a:cubicBezTo>
                      <a:pt x="136" y="38"/>
                      <a:pt x="289" y="0"/>
                      <a:pt x="443" y="0"/>
                    </a:cubicBezTo>
                    <a:lnTo>
                      <a:pt x="443" y="471"/>
                    </a:lnTo>
                    <a:cubicBezTo>
                      <a:pt x="366" y="471"/>
                      <a:pt x="290" y="490"/>
                      <a:pt x="221" y="526"/>
                    </a:cubicBezTo>
                    <a:lnTo>
                      <a:pt x="0" y="110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66" name="textbox 1666"/>
            <p:cNvSpPr/>
            <p:nvPr/>
          </p:nvSpPr>
          <p:spPr>
            <a:xfrm>
              <a:off x="-12700" y="-12700"/>
              <a:ext cx="1229360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9329"/>
                </a:lnSpc>
              </a:pPr>
              <a:endParaRPr lang="Arial" altLang="Arial" sz="100"/>
            </a:p>
            <a:p>
              <a:pPr marL="44450" algn="l" rtl="0" eaLnBrk="0">
                <a:lnSpc>
                  <a:spcPct val="88000"/>
                </a:lnSpc>
              </a:pPr>
              <a:r>
                <a:rPr sz="1000" kern="0" spc="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19.4%</a:t>
              </a:r>
              <a:endParaRPr lang="Microsoft YaHei" altLang="Microsoft YaHei" sz="1000"/>
            </a:p>
            <a:p>
              <a:pPr marL="383540" algn="l" rtl="0" eaLnBrk="0">
                <a:lnSpc>
                  <a:spcPct val="88000"/>
                </a:lnSpc>
                <a:spcBef>
                  <a:spcPts val="548"/>
                </a:spcBef>
              </a:pPr>
              <a:r>
                <a:rPr sz="1100" kern="0" spc="3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2023年</a:t>
              </a:r>
              <a:endParaRPr lang="Microsoft YaHei" altLang="Microsoft YaHei" sz="1100"/>
            </a:p>
            <a:p>
              <a:pPr algn="l" rtl="0" eaLnBrk="0">
                <a:lnSpc>
                  <a:spcPct val="109000"/>
                </a:lnSpc>
              </a:pPr>
              <a:endParaRPr lang="Arial" altLang="Arial" sz="800"/>
            </a:p>
            <a:p>
              <a:pPr marL="821689" algn="l" rtl="0" eaLnBrk="0">
                <a:lnSpc>
                  <a:spcPct val="88000"/>
                </a:lnSpc>
                <a:spcBef>
                  <a:spcPts val="5"/>
                </a:spcBef>
              </a:pPr>
              <a:r>
                <a:rPr sz="1000" kern="0" spc="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72.8%</a:t>
              </a:r>
              <a:endParaRPr lang="Microsoft YaHei" altLang="Microsoft YaHei" sz="1000"/>
            </a:p>
          </p:txBody>
        </p:sp>
      </p:grpSp>
      <p:grpSp>
        <p:nvGrpSpPr>
          <p:cNvPr id="116" name="group 116"/>
          <p:cNvGrpSpPr/>
          <p:nvPr/>
        </p:nvGrpSpPr>
        <p:grpSpPr>
          <a:xfrm rot="21600000">
            <a:off x="919561" y="3799260"/>
            <a:ext cx="1202941" cy="1197517"/>
            <a:chExt cx="1202941" cy="1197517"/>
          </a:xfrm>
        </p:grpSpPr>
        <p:grpSp>
          <p:nvGrpSpPr>
            <p:cNvPr id="118" name="group 118"/>
            <p:cNvGrpSpPr/>
            <p:nvPr/>
          </p:nvGrpSpPr>
          <p:grpSpPr>
            <a:xfrm rot="21600000">
              <a:off x="0" y="0"/>
              <a:ext cx="1202941" cy="1197517"/>
              <a:chExt cx="1202941" cy="1197517"/>
            </a:xfrm>
          </p:grpSpPr>
          <p:sp>
            <p:nvSpPr>
              <p:cNvPr id="1668" name="path"/>
              <p:cNvSpPr/>
              <p:nvPr/>
            </p:nvSpPr>
            <p:spPr>
              <a:xfrm>
                <a:off x="23310" y="0"/>
                <a:ext cx="1179630" cy="1197517"/>
              </a:xfrm>
              <a:custGeom>
                <a:rect l="0" t="0" r="0" b="0"/>
                <a:pathLst>
                  <a:path w="1857" h="1885">
                    <a:moveTo>
                      <a:pt x="914" y="0"/>
                    </a:moveTo>
                    <a:cubicBezTo>
                      <a:pt x="1435" y="0"/>
                      <a:pt x="1857" y="422"/>
                      <a:pt x="1857" y="942"/>
                    </a:cubicBezTo>
                    <a:cubicBezTo>
                      <a:pt x="1857" y="1463"/>
                      <a:pt x="1435" y="1885"/>
                      <a:pt x="914" y="1885"/>
                    </a:cubicBezTo>
                    <a:cubicBezTo>
                      <a:pt x="482" y="1885"/>
                      <a:pt x="104" y="1591"/>
                      <a:pt x="0" y="1171"/>
                    </a:cubicBezTo>
                    <a:lnTo>
                      <a:pt x="457" y="1057"/>
                    </a:lnTo>
                    <a:cubicBezTo>
                      <a:pt x="520" y="1309"/>
                      <a:pt x="776" y="1463"/>
                      <a:pt x="1029" y="1400"/>
                    </a:cubicBezTo>
                    <a:cubicBezTo>
                      <a:pt x="1281" y="1337"/>
                      <a:pt x="1435" y="1081"/>
                      <a:pt x="1372" y="828"/>
                    </a:cubicBezTo>
                    <a:cubicBezTo>
                      <a:pt x="1319" y="618"/>
                      <a:pt x="1131" y="471"/>
                      <a:pt x="914" y="471"/>
                    </a:cubicBezTo>
                    <a:lnTo>
                      <a:pt x="914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70" name="path"/>
              <p:cNvSpPr/>
              <p:nvPr/>
            </p:nvSpPr>
            <p:spPr>
              <a:xfrm>
                <a:off x="0" y="31675"/>
                <a:ext cx="508097" cy="712341"/>
              </a:xfrm>
              <a:custGeom>
                <a:rect l="0" t="0" r="0" b="0"/>
                <a:pathLst>
                  <a:path w="800" h="1121">
                    <a:moveTo>
                      <a:pt x="36" y="1121"/>
                    </a:moveTo>
                    <a:cubicBezTo>
                      <a:pt x="-82" y="645"/>
                      <a:pt x="183" y="157"/>
                      <a:pt x="648" y="0"/>
                    </a:cubicBezTo>
                    <a:lnTo>
                      <a:pt x="800" y="446"/>
                    </a:lnTo>
                    <a:cubicBezTo>
                      <a:pt x="567" y="525"/>
                      <a:pt x="434" y="769"/>
                      <a:pt x="494" y="1007"/>
                    </a:cubicBezTo>
                    <a:lnTo>
                      <a:pt x="36" y="1121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72" name="path"/>
              <p:cNvSpPr/>
              <p:nvPr/>
            </p:nvSpPr>
            <p:spPr>
              <a:xfrm>
                <a:off x="412015" y="0"/>
                <a:ext cx="192167" cy="315216"/>
              </a:xfrm>
              <a:custGeom>
                <a:rect l="0" t="0" r="0" b="0"/>
                <a:pathLst>
                  <a:path w="302" h="496">
                    <a:moveTo>
                      <a:pt x="0" y="49"/>
                    </a:moveTo>
                    <a:moveTo>
                      <a:pt x="0" y="49"/>
                    </a:moveTo>
                    <a:cubicBezTo>
                      <a:pt x="97" y="16"/>
                      <a:pt x="199" y="0"/>
                      <a:pt x="302" y="0"/>
                    </a:cubicBezTo>
                    <a:lnTo>
                      <a:pt x="302" y="471"/>
                    </a:lnTo>
                    <a:cubicBezTo>
                      <a:pt x="251" y="471"/>
                      <a:pt x="200" y="479"/>
                      <a:pt x="151" y="496"/>
                    </a:cubicBezTo>
                    <a:lnTo>
                      <a:pt x="0" y="49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74" name="textbox 1674"/>
            <p:cNvSpPr/>
            <p:nvPr/>
          </p:nvSpPr>
          <p:spPr>
            <a:xfrm>
              <a:off x="-12700" y="-12700"/>
              <a:ext cx="1228725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9341"/>
                </a:lnSpc>
              </a:pPr>
              <a:endParaRPr lang="Arial" altLang="Arial" sz="100"/>
            </a:p>
            <a:p>
              <a:pPr marL="17779" algn="l" rtl="0" eaLnBrk="0">
                <a:lnSpc>
                  <a:spcPct val="88000"/>
                </a:lnSpc>
              </a:pPr>
              <a:r>
                <a:rPr sz="1000" kern="0" spc="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23.7%</a:t>
              </a:r>
              <a:endParaRPr lang="Microsoft YaHei" altLang="Microsoft YaHei" sz="1000"/>
            </a:p>
            <a:p>
              <a:pPr marL="368300" algn="l" rtl="0" eaLnBrk="0">
                <a:lnSpc>
                  <a:spcPct val="88000"/>
                </a:lnSpc>
                <a:spcBef>
                  <a:spcPts val="404"/>
                </a:spcBef>
              </a:pPr>
              <a:r>
                <a:rPr sz="1100" kern="0" spc="4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2020年</a:t>
              </a:r>
              <a:endParaRPr lang="Microsoft YaHei" altLang="Microsoft YaHei" sz="11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200"/>
            </a:p>
            <a:p>
              <a:pPr marL="725169" algn="l" rtl="0" eaLnBrk="0">
                <a:lnSpc>
                  <a:spcPct val="88000"/>
                </a:lnSpc>
                <a:spcBef>
                  <a:spcPts val="1"/>
                </a:spcBef>
              </a:pPr>
              <a:r>
                <a:rPr sz="1000" kern="0" spc="-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71.1%</a:t>
              </a:r>
              <a:endParaRPr lang="Microsoft YaHei" altLang="Microsoft YaHei" sz="1000"/>
            </a:p>
          </p:txBody>
        </p:sp>
      </p:grpSp>
      <p:grpSp>
        <p:nvGrpSpPr>
          <p:cNvPr id="120" name="group 120"/>
          <p:cNvGrpSpPr/>
          <p:nvPr/>
        </p:nvGrpSpPr>
        <p:grpSpPr>
          <a:xfrm rot="21600000">
            <a:off x="3936685" y="3799260"/>
            <a:ext cx="1202557" cy="1197517"/>
            <a:chExt cx="1202557" cy="1197517"/>
          </a:xfrm>
        </p:grpSpPr>
        <p:grpSp>
          <p:nvGrpSpPr>
            <p:cNvPr id="122" name="group 122"/>
            <p:cNvGrpSpPr/>
            <p:nvPr/>
          </p:nvGrpSpPr>
          <p:grpSpPr>
            <a:xfrm rot="21600000">
              <a:off x="0" y="0"/>
              <a:ext cx="1202557" cy="1197517"/>
              <a:chExt cx="1202557" cy="1197517"/>
            </a:xfrm>
          </p:grpSpPr>
          <p:sp>
            <p:nvSpPr>
              <p:cNvPr id="1676" name="path"/>
              <p:cNvSpPr/>
              <p:nvPr/>
            </p:nvSpPr>
            <p:spPr>
              <a:xfrm>
                <a:off x="92292" y="0"/>
                <a:ext cx="1110265" cy="1197517"/>
              </a:xfrm>
              <a:custGeom>
                <a:rect l="0" t="0" r="0" b="0"/>
                <a:pathLst>
                  <a:path w="1748" h="1885">
                    <a:moveTo>
                      <a:pt x="805" y="0"/>
                    </a:moveTo>
                    <a:cubicBezTo>
                      <a:pt x="1326" y="0"/>
                      <a:pt x="1748" y="422"/>
                      <a:pt x="1748" y="942"/>
                    </a:cubicBezTo>
                    <a:cubicBezTo>
                      <a:pt x="1748" y="1463"/>
                      <a:pt x="1326" y="1885"/>
                      <a:pt x="805" y="1885"/>
                    </a:cubicBezTo>
                    <a:cubicBezTo>
                      <a:pt x="476" y="1885"/>
                      <a:pt x="171" y="1714"/>
                      <a:pt x="0" y="1433"/>
                    </a:cubicBezTo>
                    <a:lnTo>
                      <a:pt x="402" y="1188"/>
                    </a:lnTo>
                    <a:cubicBezTo>
                      <a:pt x="538" y="1410"/>
                      <a:pt x="828" y="1481"/>
                      <a:pt x="1050" y="1345"/>
                    </a:cubicBezTo>
                    <a:cubicBezTo>
                      <a:pt x="1273" y="1210"/>
                      <a:pt x="1343" y="920"/>
                      <a:pt x="1208" y="697"/>
                    </a:cubicBezTo>
                    <a:cubicBezTo>
                      <a:pt x="1122" y="557"/>
                      <a:pt x="970" y="471"/>
                      <a:pt x="805" y="471"/>
                    </a:cubicBezTo>
                    <a:lnTo>
                      <a:pt x="805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78" name="path"/>
              <p:cNvSpPr/>
              <p:nvPr/>
            </p:nvSpPr>
            <p:spPr>
              <a:xfrm>
                <a:off x="0" y="63562"/>
                <a:ext cx="469561" cy="846440"/>
              </a:xfrm>
              <a:custGeom>
                <a:rect l="0" t="0" r="0" b="0"/>
                <a:pathLst>
                  <a:path w="739" h="1332">
                    <a:moveTo>
                      <a:pt x="145" y="1332"/>
                    </a:moveTo>
                    <a:cubicBezTo>
                      <a:pt x="-125" y="888"/>
                      <a:pt x="15" y="308"/>
                      <a:pt x="460" y="37"/>
                    </a:cubicBezTo>
                    <a:cubicBezTo>
                      <a:pt x="482" y="23"/>
                      <a:pt x="505" y="11"/>
                      <a:pt x="528" y="0"/>
                    </a:cubicBezTo>
                    <a:lnTo>
                      <a:pt x="739" y="421"/>
                    </a:lnTo>
                    <a:cubicBezTo>
                      <a:pt x="506" y="538"/>
                      <a:pt x="412" y="821"/>
                      <a:pt x="529" y="1054"/>
                    </a:cubicBezTo>
                    <a:cubicBezTo>
                      <a:pt x="535" y="1065"/>
                      <a:pt x="541" y="1076"/>
                      <a:pt x="548" y="1087"/>
                    </a:cubicBezTo>
                    <a:lnTo>
                      <a:pt x="145" y="1332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80" name="path"/>
              <p:cNvSpPr/>
              <p:nvPr/>
            </p:nvSpPr>
            <p:spPr>
              <a:xfrm>
                <a:off x="335324" y="0"/>
                <a:ext cx="268473" cy="331161"/>
              </a:xfrm>
              <a:custGeom>
                <a:rect l="0" t="0" r="0" b="0"/>
                <a:pathLst>
                  <a:path w="422" h="521">
                    <a:moveTo>
                      <a:pt x="0" y="100"/>
                    </a:moveTo>
                    <a:moveTo>
                      <a:pt x="0" y="100"/>
                    </a:moveTo>
                    <a:cubicBezTo>
                      <a:pt x="131" y="34"/>
                      <a:pt x="275" y="0"/>
                      <a:pt x="422" y="0"/>
                    </a:cubicBezTo>
                    <a:lnTo>
                      <a:pt x="422" y="471"/>
                    </a:lnTo>
                    <a:cubicBezTo>
                      <a:pt x="349" y="471"/>
                      <a:pt x="277" y="488"/>
                      <a:pt x="211" y="521"/>
                    </a:cubicBezTo>
                    <a:lnTo>
                      <a:pt x="0" y="100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82" name="textbox 1682"/>
            <p:cNvSpPr/>
            <p:nvPr/>
          </p:nvSpPr>
          <p:spPr>
            <a:xfrm>
              <a:off x="-12700" y="-12700"/>
              <a:ext cx="1228089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algn="l" rtl="0" eaLnBrk="0">
                <a:lnSpc>
                  <a:spcPct val="9356"/>
                </a:lnSpc>
              </a:pPr>
              <a:endParaRPr lang="Arial" altLang="Arial" sz="100"/>
            </a:p>
            <a:p>
              <a:pPr marL="25400" algn="l" rtl="0" eaLnBrk="0">
                <a:lnSpc>
                  <a:spcPct val="88000"/>
                </a:lnSpc>
              </a:pPr>
              <a:r>
                <a:rPr sz="1000" kern="0" spc="2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26.3%</a:t>
              </a:r>
              <a:endParaRPr lang="Microsoft YaHei" altLang="Microsoft YaHei" sz="1000"/>
            </a:p>
            <a:p>
              <a:pPr marL="384175" algn="l" rtl="0" eaLnBrk="0">
                <a:lnSpc>
                  <a:spcPct val="88000"/>
                </a:lnSpc>
                <a:spcBef>
                  <a:spcPts val="236"/>
                </a:spcBef>
              </a:pPr>
              <a:r>
                <a:rPr sz="1100" kern="0" spc="3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2022年</a:t>
              </a:r>
              <a:endParaRPr lang="Microsoft YaHei" altLang="Microsoft YaHei" sz="1100"/>
            </a:p>
            <a:p>
              <a:pPr algn="l" rtl="0" eaLnBrk="0">
                <a:lnSpc>
                  <a:spcPct val="109000"/>
                </a:lnSpc>
              </a:pPr>
              <a:endParaRPr lang="Arial" altLang="Arial" sz="800"/>
            </a:p>
            <a:p>
              <a:pPr marL="817244" algn="l" rtl="0" eaLnBrk="0">
                <a:lnSpc>
                  <a:spcPct val="88000"/>
                </a:lnSpc>
                <a:spcBef>
                  <a:spcPts val="5"/>
                </a:spcBef>
              </a:pPr>
              <a:r>
                <a:rPr sz="1000" kern="0" spc="3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66.3%</a:t>
              </a:r>
              <a:endParaRPr lang="Microsoft YaHei" altLang="Microsoft YaHei" sz="1000"/>
            </a:p>
          </p:txBody>
        </p:sp>
      </p:grpSp>
      <p:grpSp>
        <p:nvGrpSpPr>
          <p:cNvPr id="124" name="group 124"/>
          <p:cNvGrpSpPr/>
          <p:nvPr/>
        </p:nvGrpSpPr>
        <p:grpSpPr>
          <a:xfrm rot="21600000">
            <a:off x="5461896" y="6975296"/>
            <a:ext cx="1197518" cy="1197518"/>
            <a:chExt cx="1197518" cy="1197518"/>
          </a:xfrm>
        </p:grpSpPr>
        <p:grpSp>
          <p:nvGrpSpPr>
            <p:cNvPr id="126" name="group 126"/>
            <p:cNvGrpSpPr/>
            <p:nvPr/>
          </p:nvGrpSpPr>
          <p:grpSpPr>
            <a:xfrm rot="21600000">
              <a:off x="0" y="0"/>
              <a:ext cx="1197518" cy="1197518"/>
              <a:chExt cx="1197518" cy="1197518"/>
            </a:xfrm>
          </p:grpSpPr>
          <p:sp>
            <p:nvSpPr>
              <p:cNvPr id="1684" name="path"/>
              <p:cNvSpPr/>
              <p:nvPr/>
            </p:nvSpPr>
            <p:spPr>
              <a:xfrm>
                <a:off x="0" y="1"/>
                <a:ext cx="1197518" cy="1197517"/>
              </a:xfrm>
              <a:custGeom>
                <a:rect l="0" t="0" r="0" b="0"/>
                <a:pathLst>
                  <a:path w="1885" h="1885">
                    <a:moveTo>
                      <a:pt x="942" y="0"/>
                    </a:moveTo>
                    <a:cubicBezTo>
                      <a:pt x="1463" y="0"/>
                      <a:pt x="1885" y="422"/>
                      <a:pt x="1885" y="942"/>
                    </a:cubicBezTo>
                    <a:cubicBezTo>
                      <a:pt x="1885" y="1463"/>
                      <a:pt x="1463" y="1885"/>
                      <a:pt x="942" y="1885"/>
                    </a:cubicBezTo>
                    <a:cubicBezTo>
                      <a:pt x="422" y="1885"/>
                      <a:pt x="0" y="1463"/>
                      <a:pt x="0" y="942"/>
                    </a:cubicBezTo>
                    <a:cubicBezTo>
                      <a:pt x="0" y="684"/>
                      <a:pt x="105" y="437"/>
                      <a:pt x="293" y="259"/>
                    </a:cubicBezTo>
                    <a:lnTo>
                      <a:pt x="618" y="601"/>
                    </a:lnTo>
                    <a:cubicBezTo>
                      <a:pt x="429" y="780"/>
                      <a:pt x="421" y="1079"/>
                      <a:pt x="601" y="1267"/>
                    </a:cubicBezTo>
                    <a:cubicBezTo>
                      <a:pt x="780" y="1456"/>
                      <a:pt x="1079" y="1464"/>
                      <a:pt x="1267" y="1284"/>
                    </a:cubicBezTo>
                    <a:cubicBezTo>
                      <a:pt x="1456" y="1105"/>
                      <a:pt x="1464" y="806"/>
                      <a:pt x="1284" y="618"/>
                    </a:cubicBezTo>
                    <a:cubicBezTo>
                      <a:pt x="1195" y="524"/>
                      <a:pt x="1072" y="471"/>
                      <a:pt x="942" y="471"/>
                    </a:cubicBezTo>
                    <a:lnTo>
                      <a:pt x="942" y="0"/>
                    </a:lnTo>
                    <a:close/>
                  </a:path>
                </a:pathLst>
              </a:custGeom>
              <a:solidFill>
                <a:srgbClr val="F6D8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86" name="path"/>
              <p:cNvSpPr/>
              <p:nvPr/>
            </p:nvSpPr>
            <p:spPr>
              <a:xfrm>
                <a:off x="186146" y="75886"/>
                <a:ext cx="266741" cy="305926"/>
              </a:xfrm>
              <a:custGeom>
                <a:rect l="0" t="0" r="0" b="0"/>
                <a:pathLst>
                  <a:path w="420" h="481">
                    <a:moveTo>
                      <a:pt x="0" y="140"/>
                    </a:moveTo>
                    <a:moveTo>
                      <a:pt x="0" y="140"/>
                    </a:moveTo>
                    <a:cubicBezTo>
                      <a:pt x="57" y="85"/>
                      <a:pt x="121" y="38"/>
                      <a:pt x="190" y="0"/>
                    </a:cubicBezTo>
                    <a:lnTo>
                      <a:pt x="420" y="411"/>
                    </a:lnTo>
                    <a:cubicBezTo>
                      <a:pt x="385" y="430"/>
                      <a:pt x="353" y="454"/>
                      <a:pt x="324" y="481"/>
                    </a:cubicBezTo>
                    <a:lnTo>
                      <a:pt x="0" y="140"/>
                    </a:lnTo>
                    <a:close/>
                  </a:path>
                </a:pathLst>
              </a:custGeom>
              <a:solidFill>
                <a:srgbClr val="DA58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88" name="path"/>
              <p:cNvSpPr/>
              <p:nvPr/>
            </p:nvSpPr>
            <p:spPr>
              <a:xfrm>
                <a:off x="307013" y="0"/>
                <a:ext cx="291745" cy="337323"/>
              </a:xfrm>
              <a:custGeom>
                <a:rect l="0" t="0" r="0" b="0"/>
                <a:pathLst>
                  <a:path w="459" h="531">
                    <a:moveTo>
                      <a:pt x="0" y="119"/>
                    </a:moveTo>
                    <a:moveTo>
                      <a:pt x="0" y="119"/>
                    </a:moveTo>
                    <a:cubicBezTo>
                      <a:pt x="140" y="41"/>
                      <a:pt x="298" y="0"/>
                      <a:pt x="459" y="0"/>
                    </a:cubicBezTo>
                    <a:lnTo>
                      <a:pt x="459" y="471"/>
                    </a:lnTo>
                    <a:cubicBezTo>
                      <a:pt x="379" y="471"/>
                      <a:pt x="299" y="492"/>
                      <a:pt x="229" y="531"/>
                    </a:cubicBezTo>
                    <a:lnTo>
                      <a:pt x="0" y="119"/>
                    </a:lnTo>
                    <a:close/>
                  </a:path>
                </a:pathLst>
              </a:custGeom>
              <a:solidFill>
                <a:srgbClr val="772D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90" name="textbox 1690"/>
            <p:cNvSpPr/>
            <p:nvPr/>
          </p:nvSpPr>
          <p:spPr>
            <a:xfrm>
              <a:off x="-12700" y="-12700"/>
              <a:ext cx="1223010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700"/>
            </a:p>
            <a:p>
              <a:pPr marL="335915" algn="l" rtl="0" eaLnBrk="0">
                <a:lnSpc>
                  <a:spcPct val="76000"/>
                </a:lnSpc>
                <a:spcBef>
                  <a:spcPts val="4"/>
                </a:spcBef>
              </a:pPr>
              <a:r>
                <a:rPr sz="10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8.1%</a:t>
              </a:r>
              <a:endParaRPr lang="Microsoft YaHei" altLang="Microsoft YaHei" sz="1000"/>
            </a:p>
            <a:p>
              <a:pPr marL="121920" algn="l" rtl="0" eaLnBrk="0">
                <a:lnSpc>
                  <a:spcPct val="87000"/>
                </a:lnSpc>
                <a:spcBef>
                  <a:spcPts val="10"/>
                </a:spcBef>
              </a:pPr>
              <a:r>
                <a:rPr sz="1000" kern="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4.0%</a:t>
              </a:r>
              <a:endParaRPr lang="Microsoft YaHei" altLang="Microsoft YaHei" sz="1000"/>
            </a:p>
            <a:p>
              <a:pPr marL="377190" algn="l" rtl="0" eaLnBrk="0">
                <a:lnSpc>
                  <a:spcPct val="88000"/>
                </a:lnSpc>
                <a:spcBef>
                  <a:spcPts val="1220"/>
                </a:spcBef>
              </a:pPr>
              <a:r>
                <a:rPr sz="1100" kern="0" spc="30">
                  <a:solidFill>
                    <a:srgbClr val="772DE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2023年</a:t>
              </a:r>
              <a:endParaRPr lang="Microsoft YaHei" altLang="Microsoft YaHei" sz="11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200"/>
            </a:p>
            <a:p>
              <a:pPr marL="675005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87.9%</a:t>
              </a:r>
              <a:endParaRPr lang="Microsoft YaHei" altLang="Microsoft YaHei" sz="1000"/>
            </a:p>
          </p:txBody>
        </p:sp>
      </p:grpSp>
      <p:grpSp>
        <p:nvGrpSpPr>
          <p:cNvPr id="128" name="group 128"/>
          <p:cNvGrpSpPr/>
          <p:nvPr/>
        </p:nvGrpSpPr>
        <p:grpSpPr>
          <a:xfrm rot="21600000">
            <a:off x="2445156" y="6975296"/>
            <a:ext cx="1197518" cy="1197518"/>
            <a:chExt cx="1197518" cy="1197518"/>
          </a:xfrm>
        </p:grpSpPr>
        <p:sp>
          <p:nvSpPr>
            <p:cNvPr id="1692" name="path"/>
            <p:cNvSpPr/>
            <p:nvPr/>
          </p:nvSpPr>
          <p:spPr>
            <a:xfrm>
              <a:off x="0" y="1"/>
              <a:ext cx="1197518" cy="1197517"/>
            </a:xfrm>
            <a:custGeom>
              <a:rect l="0" t="0" r="0" b="0"/>
              <a:pathLst>
                <a:path w="1885" h="1885">
                  <a:moveTo>
                    <a:pt x="942" y="0"/>
                  </a:moveTo>
                  <a:cubicBezTo>
                    <a:pt x="1463" y="0"/>
                    <a:pt x="1885" y="422"/>
                    <a:pt x="1885" y="942"/>
                  </a:cubicBezTo>
                  <a:cubicBezTo>
                    <a:pt x="1885" y="1463"/>
                    <a:pt x="1463" y="1885"/>
                    <a:pt x="942" y="1885"/>
                  </a:cubicBezTo>
                  <a:cubicBezTo>
                    <a:pt x="422" y="1885"/>
                    <a:pt x="0" y="1463"/>
                    <a:pt x="0" y="942"/>
                  </a:cubicBezTo>
                  <a:cubicBezTo>
                    <a:pt x="0" y="741"/>
                    <a:pt x="64" y="545"/>
                    <a:pt x="183" y="383"/>
                  </a:cubicBezTo>
                  <a:lnTo>
                    <a:pt x="563" y="663"/>
                  </a:lnTo>
                  <a:cubicBezTo>
                    <a:pt x="408" y="873"/>
                    <a:pt x="453" y="1168"/>
                    <a:pt x="663" y="1322"/>
                  </a:cubicBezTo>
                  <a:cubicBezTo>
                    <a:pt x="873" y="1476"/>
                    <a:pt x="1168" y="1432"/>
                    <a:pt x="1322" y="1222"/>
                  </a:cubicBezTo>
                  <a:cubicBezTo>
                    <a:pt x="1476" y="1012"/>
                    <a:pt x="1432" y="717"/>
                    <a:pt x="1222" y="563"/>
                  </a:cubicBezTo>
                  <a:cubicBezTo>
                    <a:pt x="1141" y="503"/>
                    <a:pt x="1043" y="471"/>
                    <a:pt x="942" y="471"/>
                  </a:cubicBezTo>
                  <a:lnTo>
                    <a:pt x="942" y="0"/>
                  </a:lnTo>
                  <a:close/>
                </a:path>
              </a:pathLst>
            </a:custGeom>
            <a:solidFill>
              <a:srgbClr val="F6D8F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4" name="path"/>
            <p:cNvSpPr/>
            <p:nvPr/>
          </p:nvSpPr>
          <p:spPr>
            <a:xfrm>
              <a:off x="116573" y="81478"/>
              <a:ext cx="331411" cy="339792"/>
            </a:xfrm>
            <a:custGeom>
              <a:rect l="0" t="0" r="0" b="0"/>
              <a:pathLst>
                <a:path w="521" h="535">
                  <a:moveTo>
                    <a:pt x="0" y="255"/>
                  </a:moveTo>
                  <a:cubicBezTo>
                    <a:pt x="76" y="151"/>
                    <a:pt x="173" y="64"/>
                    <a:pt x="284" y="0"/>
                  </a:cubicBezTo>
                  <a:lnTo>
                    <a:pt x="521" y="407"/>
                  </a:lnTo>
                  <a:cubicBezTo>
                    <a:pt x="466" y="439"/>
                    <a:pt x="417" y="483"/>
                    <a:pt x="379" y="535"/>
                  </a:cubicBezTo>
                  <a:lnTo>
                    <a:pt x="0" y="255"/>
                  </a:lnTo>
                  <a:close/>
                </a:path>
              </a:pathLst>
            </a:custGeom>
            <a:solidFill>
              <a:srgbClr val="DA58E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6" name="path"/>
            <p:cNvSpPr/>
            <p:nvPr/>
          </p:nvSpPr>
          <p:spPr>
            <a:xfrm>
              <a:off x="297210" y="0"/>
              <a:ext cx="301549" cy="340118"/>
            </a:xfrm>
            <a:custGeom>
              <a:rect l="0" t="0" r="0" b="0"/>
              <a:pathLst>
                <a:path w="472" h="535">
                  <a:moveTo>
                    <a:pt x="0" y="128"/>
                  </a:moveTo>
                  <a:moveTo>
                    <a:pt x="0" y="128"/>
                  </a:moveTo>
                  <a:cubicBezTo>
                    <a:pt x="144" y="44"/>
                    <a:pt x="308" y="0"/>
                    <a:pt x="474" y="0"/>
                  </a:cubicBezTo>
                  <a:lnTo>
                    <a:pt x="474" y="471"/>
                  </a:lnTo>
                  <a:cubicBezTo>
                    <a:pt x="391" y="471"/>
                    <a:pt x="309" y="493"/>
                    <a:pt x="237" y="535"/>
                  </a:cubicBezTo>
                  <a:lnTo>
                    <a:pt x="0" y="128"/>
                  </a:lnTo>
                  <a:close/>
                </a:path>
              </a:pathLst>
            </a:custGeom>
            <a:solidFill>
              <a:srgbClr val="772DE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0" name="group 130"/>
          <p:cNvGrpSpPr/>
          <p:nvPr/>
        </p:nvGrpSpPr>
        <p:grpSpPr>
          <a:xfrm rot="21600000">
            <a:off x="924985" y="6975298"/>
            <a:ext cx="1197517" cy="1197517"/>
            <a:chExt cx="1197517" cy="1197517"/>
          </a:xfrm>
        </p:grpSpPr>
        <p:grpSp>
          <p:nvGrpSpPr>
            <p:cNvPr id="132" name="group 132"/>
            <p:cNvGrpSpPr/>
            <p:nvPr/>
          </p:nvGrpSpPr>
          <p:grpSpPr>
            <a:xfrm rot="21600000">
              <a:off x="0" y="0"/>
              <a:ext cx="1197517" cy="1197517"/>
              <a:chExt cx="1197517" cy="1197517"/>
            </a:xfrm>
          </p:grpSpPr>
          <p:sp>
            <p:nvSpPr>
              <p:cNvPr id="1698" name="path"/>
              <p:cNvSpPr/>
              <p:nvPr/>
            </p:nvSpPr>
            <p:spPr>
              <a:xfrm>
                <a:off x="0" y="0"/>
                <a:ext cx="1197517" cy="1197517"/>
              </a:xfrm>
              <a:custGeom>
                <a:rect l="0" t="0" r="0" b="0"/>
                <a:pathLst>
                  <a:path w="1885" h="1885">
                    <a:moveTo>
                      <a:pt x="942" y="0"/>
                    </a:moveTo>
                    <a:cubicBezTo>
                      <a:pt x="1463" y="0"/>
                      <a:pt x="1885" y="422"/>
                      <a:pt x="1885" y="942"/>
                    </a:cubicBezTo>
                    <a:cubicBezTo>
                      <a:pt x="1885" y="1463"/>
                      <a:pt x="1463" y="1885"/>
                      <a:pt x="942" y="1885"/>
                    </a:cubicBezTo>
                    <a:cubicBezTo>
                      <a:pt x="422" y="1885"/>
                      <a:pt x="0" y="1463"/>
                      <a:pt x="0" y="942"/>
                    </a:cubicBezTo>
                    <a:cubicBezTo>
                      <a:pt x="0" y="742"/>
                      <a:pt x="63" y="546"/>
                      <a:pt x="182" y="385"/>
                    </a:cubicBezTo>
                    <a:lnTo>
                      <a:pt x="562" y="664"/>
                    </a:lnTo>
                    <a:cubicBezTo>
                      <a:pt x="408" y="873"/>
                      <a:pt x="454" y="1169"/>
                      <a:pt x="664" y="1323"/>
                    </a:cubicBezTo>
                    <a:cubicBezTo>
                      <a:pt x="873" y="1477"/>
                      <a:pt x="1169" y="1431"/>
                      <a:pt x="1323" y="1221"/>
                    </a:cubicBezTo>
                    <a:cubicBezTo>
                      <a:pt x="1477" y="1011"/>
                      <a:pt x="1431" y="716"/>
                      <a:pt x="1221" y="562"/>
                    </a:cubicBezTo>
                    <a:cubicBezTo>
                      <a:pt x="1140" y="503"/>
                      <a:pt x="1043" y="471"/>
                      <a:pt x="942" y="471"/>
                    </a:cubicBezTo>
                    <a:lnTo>
                      <a:pt x="942" y="0"/>
                    </a:lnTo>
                    <a:close/>
                  </a:path>
                </a:pathLst>
              </a:custGeom>
              <a:solidFill>
                <a:srgbClr val="F6D8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00" name="path"/>
              <p:cNvSpPr/>
              <p:nvPr/>
            </p:nvSpPr>
            <p:spPr>
              <a:xfrm>
                <a:off x="116008" y="92308"/>
                <a:ext cx="323045" cy="329345"/>
              </a:xfrm>
              <a:custGeom>
                <a:rect l="0" t="0" r="0" b="0"/>
                <a:pathLst>
                  <a:path w="508" h="518">
                    <a:moveTo>
                      <a:pt x="0" y="239"/>
                    </a:moveTo>
                    <a:cubicBezTo>
                      <a:pt x="69" y="144"/>
                      <a:pt x="157" y="63"/>
                      <a:pt x="257" y="0"/>
                    </a:cubicBezTo>
                    <a:lnTo>
                      <a:pt x="508" y="398"/>
                    </a:lnTo>
                    <a:cubicBezTo>
                      <a:pt x="458" y="430"/>
                      <a:pt x="415" y="470"/>
                      <a:pt x="380" y="518"/>
                    </a:cubicBezTo>
                    <a:lnTo>
                      <a:pt x="0" y="239"/>
                    </a:lnTo>
                    <a:close/>
                  </a:path>
                </a:pathLst>
              </a:custGeom>
              <a:solidFill>
                <a:srgbClr val="DA58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02" name="path"/>
              <p:cNvSpPr/>
              <p:nvPr/>
            </p:nvSpPr>
            <p:spPr>
              <a:xfrm>
                <a:off x="279351" y="0"/>
                <a:ext cx="319408" cy="345533"/>
              </a:xfrm>
              <a:custGeom>
                <a:rect l="0" t="0" r="0" b="0"/>
                <a:pathLst>
                  <a:path w="502" h="544">
                    <a:moveTo>
                      <a:pt x="0" y="145"/>
                    </a:moveTo>
                    <a:moveTo>
                      <a:pt x="0" y="145"/>
                    </a:moveTo>
                    <a:cubicBezTo>
                      <a:pt x="150" y="50"/>
                      <a:pt x="324" y="0"/>
                      <a:pt x="503" y="0"/>
                    </a:cubicBezTo>
                    <a:lnTo>
                      <a:pt x="503" y="471"/>
                    </a:lnTo>
                    <a:cubicBezTo>
                      <a:pt x="413" y="471"/>
                      <a:pt x="326" y="496"/>
                      <a:pt x="251" y="544"/>
                    </a:cubicBezTo>
                    <a:lnTo>
                      <a:pt x="0" y="145"/>
                    </a:lnTo>
                    <a:close/>
                  </a:path>
                </a:pathLst>
              </a:custGeom>
              <a:solidFill>
                <a:srgbClr val="772D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04" name="textbox 1704"/>
            <p:cNvSpPr/>
            <p:nvPr/>
          </p:nvSpPr>
          <p:spPr>
            <a:xfrm>
              <a:off x="-12700" y="-12700"/>
              <a:ext cx="1223010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600"/>
            </a:p>
            <a:p>
              <a:pPr marL="353695" algn="l" rtl="0" eaLnBrk="0">
                <a:lnSpc>
                  <a:spcPct val="69000"/>
                </a:lnSpc>
                <a:spcBef>
                  <a:spcPts val="4"/>
                </a:spcBef>
              </a:pPr>
              <a:r>
                <a:rPr sz="1000" kern="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9.0%</a:t>
              </a:r>
              <a:endParaRPr lang="Microsoft YaHei" altLang="Microsoft YaHei" sz="1000"/>
            </a:p>
            <a:p>
              <a:pPr marL="64135" algn="l" rtl="0" eaLnBrk="0">
                <a:lnSpc>
                  <a:spcPts val="1440"/>
                </a:lnSpc>
              </a:pPr>
              <a:r>
                <a:rPr sz="1000" kern="0" spc="3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6.0%</a:t>
              </a:r>
              <a:endParaRPr lang="Microsoft YaHei" altLang="Microsoft YaHei" sz="1000"/>
            </a:p>
            <a:p>
              <a:pPr marL="362584" algn="l" rtl="0" eaLnBrk="0">
                <a:lnSpc>
                  <a:spcPct val="88000"/>
                </a:lnSpc>
                <a:spcBef>
                  <a:spcPts val="1087"/>
                </a:spcBef>
              </a:pPr>
              <a:r>
                <a:rPr sz="1100" kern="0" spc="40">
                  <a:solidFill>
                    <a:srgbClr val="772DE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2020年</a:t>
              </a:r>
              <a:endParaRPr lang="Microsoft YaHei" altLang="Microsoft YaHei" sz="11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200"/>
            </a:p>
            <a:p>
              <a:pPr marL="647700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85.1%</a:t>
              </a:r>
              <a:endParaRPr lang="Microsoft YaHei" altLang="Microsoft YaHei" sz="1000"/>
            </a:p>
          </p:txBody>
        </p:sp>
      </p:grpSp>
      <p:grpSp>
        <p:nvGrpSpPr>
          <p:cNvPr id="134" name="group 134"/>
          <p:cNvGrpSpPr/>
          <p:nvPr/>
        </p:nvGrpSpPr>
        <p:grpSpPr>
          <a:xfrm rot="21600000">
            <a:off x="3941725" y="6975298"/>
            <a:ext cx="1197517" cy="1197517"/>
            <a:chExt cx="1197517" cy="1197517"/>
          </a:xfrm>
        </p:grpSpPr>
        <p:sp>
          <p:nvSpPr>
            <p:cNvPr id="1706" name="path"/>
            <p:cNvSpPr/>
            <p:nvPr/>
          </p:nvSpPr>
          <p:spPr>
            <a:xfrm>
              <a:off x="0" y="0"/>
              <a:ext cx="1197517" cy="1197517"/>
            </a:xfrm>
            <a:custGeom>
              <a:rect l="0" t="0" r="0" b="0"/>
              <a:pathLst>
                <a:path w="1885" h="1885">
                  <a:moveTo>
                    <a:pt x="942" y="0"/>
                  </a:moveTo>
                  <a:cubicBezTo>
                    <a:pt x="1463" y="0"/>
                    <a:pt x="1885" y="422"/>
                    <a:pt x="1885" y="942"/>
                  </a:cubicBezTo>
                  <a:cubicBezTo>
                    <a:pt x="1885" y="1463"/>
                    <a:pt x="1463" y="1885"/>
                    <a:pt x="942" y="1885"/>
                  </a:cubicBezTo>
                  <a:cubicBezTo>
                    <a:pt x="422" y="1885"/>
                    <a:pt x="0" y="1463"/>
                    <a:pt x="0" y="942"/>
                  </a:cubicBezTo>
                  <a:cubicBezTo>
                    <a:pt x="0" y="727"/>
                    <a:pt x="73" y="518"/>
                    <a:pt x="208" y="351"/>
                  </a:cubicBezTo>
                  <a:lnTo>
                    <a:pt x="575" y="646"/>
                  </a:lnTo>
                  <a:cubicBezTo>
                    <a:pt x="412" y="849"/>
                    <a:pt x="444" y="1146"/>
                    <a:pt x="646" y="1309"/>
                  </a:cubicBezTo>
                  <a:cubicBezTo>
                    <a:pt x="849" y="1473"/>
                    <a:pt x="1146" y="1441"/>
                    <a:pt x="1309" y="1238"/>
                  </a:cubicBezTo>
                  <a:cubicBezTo>
                    <a:pt x="1473" y="1036"/>
                    <a:pt x="1441" y="739"/>
                    <a:pt x="1238" y="575"/>
                  </a:cubicBezTo>
                  <a:cubicBezTo>
                    <a:pt x="1155" y="508"/>
                    <a:pt x="1050" y="471"/>
                    <a:pt x="942" y="471"/>
                  </a:cubicBezTo>
                  <a:lnTo>
                    <a:pt x="942" y="0"/>
                  </a:lnTo>
                  <a:close/>
                </a:path>
              </a:pathLst>
            </a:custGeom>
            <a:solidFill>
              <a:srgbClr val="F6D8F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8" name="path"/>
            <p:cNvSpPr/>
            <p:nvPr/>
          </p:nvSpPr>
          <p:spPr>
            <a:xfrm>
              <a:off x="132646" y="72260"/>
              <a:ext cx="323536" cy="338579"/>
            </a:xfrm>
            <a:custGeom>
              <a:rect l="0" t="0" r="0" b="0"/>
              <a:pathLst>
                <a:path w="509" h="533">
                  <a:moveTo>
                    <a:pt x="0" y="237"/>
                  </a:moveTo>
                  <a:cubicBezTo>
                    <a:pt x="78" y="140"/>
                    <a:pt x="175" y="59"/>
                    <a:pt x="284" y="0"/>
                  </a:cubicBezTo>
                  <a:lnTo>
                    <a:pt x="509" y="414"/>
                  </a:lnTo>
                  <a:cubicBezTo>
                    <a:pt x="454" y="444"/>
                    <a:pt x="406" y="484"/>
                    <a:pt x="367" y="533"/>
                  </a:cubicBezTo>
                  <a:lnTo>
                    <a:pt x="0" y="237"/>
                  </a:lnTo>
                  <a:close/>
                </a:path>
              </a:pathLst>
            </a:custGeom>
            <a:solidFill>
              <a:srgbClr val="DA58E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0" name="path"/>
            <p:cNvSpPr/>
            <p:nvPr/>
          </p:nvSpPr>
          <p:spPr>
            <a:xfrm>
              <a:off x="313606" y="0"/>
              <a:ext cx="285151" cy="335508"/>
            </a:xfrm>
            <a:custGeom>
              <a:rect l="0" t="0" r="0" b="0"/>
              <a:pathLst>
                <a:path w="449" h="528">
                  <a:moveTo>
                    <a:pt x="0" y="113"/>
                  </a:moveTo>
                  <a:moveTo>
                    <a:pt x="0" y="113"/>
                  </a:moveTo>
                  <a:cubicBezTo>
                    <a:pt x="137" y="39"/>
                    <a:pt x="292" y="0"/>
                    <a:pt x="449" y="0"/>
                  </a:cubicBezTo>
                  <a:lnTo>
                    <a:pt x="449" y="471"/>
                  </a:lnTo>
                  <a:cubicBezTo>
                    <a:pt x="370" y="471"/>
                    <a:pt x="293" y="491"/>
                    <a:pt x="224" y="528"/>
                  </a:cubicBezTo>
                  <a:lnTo>
                    <a:pt x="0" y="113"/>
                  </a:lnTo>
                  <a:close/>
                </a:path>
              </a:pathLst>
            </a:custGeom>
            <a:solidFill>
              <a:srgbClr val="772DE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12" name="textbox 1712"/>
          <p:cNvSpPr/>
          <p:nvPr/>
        </p:nvSpPr>
        <p:spPr>
          <a:xfrm>
            <a:off x="2551380" y="7032243"/>
            <a:ext cx="918210" cy="1619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00"/>
              </a:lnSpc>
            </a:pPr>
            <a:endParaRPr lang="Arial" altLang="Arial" sz="100"/>
          </a:p>
          <a:p>
            <a:pPr marL="225425" algn="l" rtl="0" eaLnBrk="0">
              <a:lnSpc>
                <a:spcPct val="88000"/>
              </a:lnSpc>
            </a:pPr>
            <a:r>
              <a:rPr sz="10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8.4%</a:t>
            </a:r>
            <a:endParaRPr lang="Microsoft YaHei" altLang="Microsoft YaHei" sz="1000"/>
          </a:p>
          <a:p>
            <a:pPr marL="66675" algn="l" rtl="0" eaLnBrk="0">
              <a:lnSpc>
                <a:spcPct val="88000"/>
              </a:lnSpc>
              <a:spcBef>
                <a:spcPts val="263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6.5%</a:t>
            </a:r>
            <a:endParaRPr lang="Microsoft YaHei" altLang="Microsoft YaHei" sz="1000"/>
          </a:p>
          <a:p>
            <a:pPr marL="249554" algn="l" rtl="0" eaLnBrk="0">
              <a:lnSpc>
                <a:spcPct val="88000"/>
              </a:lnSpc>
              <a:spcBef>
                <a:spcPts val="1100"/>
              </a:spcBef>
            </a:pPr>
            <a:r>
              <a:rPr sz="1100" kern="0" spc="0">
                <a:solidFill>
                  <a:srgbClr val="772DE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</a:t>
            </a:r>
            <a:endParaRPr lang="Microsoft YaHei" altLang="Microsoft YaHei" sz="11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307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85.1%</a:t>
            </a:r>
            <a:endParaRPr lang="Microsoft YaHei" altLang="Microsoft YaHei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200"/>
          </a:p>
          <a:p>
            <a:pPr marL="12700" algn="l" rtl="0" eaLnBrk="0">
              <a:lnSpc>
                <a:spcPct val="96000"/>
              </a:lnSpc>
            </a:pPr>
            <a:r>
              <a:rPr sz="800" b="1" kern="0" spc="8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中国品牌新能源</a:t>
            </a:r>
            <a:endParaRPr lang="Microsoft YaHei" altLang="Microsoft YaHei" sz="800"/>
          </a:p>
        </p:txBody>
      </p:sp>
      <p:sp>
        <p:nvSpPr>
          <p:cNvPr id="1714" name="textbox 1714"/>
          <p:cNvSpPr/>
          <p:nvPr/>
        </p:nvSpPr>
        <p:spPr>
          <a:xfrm>
            <a:off x="718905" y="9373513"/>
            <a:ext cx="5785484" cy="26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9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数据来源：汽车之家大数据[2020-2023.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1-10]; 品牌A与品牌B的对比份额=品牌A与品牌B的对比次数/品牌A与所有类型品牌对比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次数*100%。海外豪华品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牌阵营包含特斯拉。</a:t>
            </a:r>
            <a:endParaRPr lang="Microsoft YaHei" altLang="Microsoft YaHei" sz="800"/>
          </a:p>
        </p:txBody>
      </p:sp>
      <p:sp>
        <p:nvSpPr>
          <p:cNvPr id="1716" name="textbox 1716"/>
          <p:cNvSpPr/>
          <p:nvPr/>
        </p:nvSpPr>
        <p:spPr>
          <a:xfrm>
            <a:off x="4151505" y="7473619"/>
            <a:ext cx="857250" cy="1178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41"/>
              </a:lnSpc>
            </a:pPr>
            <a:endParaRPr lang="Arial" altLang="Arial" sz="100"/>
          </a:p>
          <a:p>
            <a:pPr marL="156845" algn="l" rtl="0" eaLnBrk="0">
              <a:lnSpc>
                <a:spcPct val="88000"/>
              </a:lnSpc>
            </a:pPr>
            <a:r>
              <a:rPr sz="1100" kern="0" spc="30">
                <a:solidFill>
                  <a:srgbClr val="772DE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</a:t>
            </a:r>
            <a:endParaRPr lang="Microsoft YaHei" altLang="Microsoft YaHei" sz="11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307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85.8%</a:t>
            </a:r>
            <a:endParaRPr lang="Microsoft YaHei" altLang="Microsoft YaHei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200"/>
          </a:p>
          <a:p>
            <a:pPr marL="12700" algn="l" rtl="0" eaLnBrk="0">
              <a:lnSpc>
                <a:spcPct val="96000"/>
              </a:lnSpc>
            </a:pPr>
            <a:r>
              <a:rPr sz="800" b="1" kern="0" spc="8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中国品牌新能源</a:t>
            </a:r>
            <a:endParaRPr lang="Microsoft YaHei" altLang="Microsoft YaHei" sz="800"/>
          </a:p>
        </p:txBody>
      </p:sp>
      <p:sp>
        <p:nvSpPr>
          <p:cNvPr id="1718" name="textbox 1718"/>
          <p:cNvSpPr/>
          <p:nvPr/>
        </p:nvSpPr>
        <p:spPr>
          <a:xfrm>
            <a:off x="5154934" y="3230219"/>
            <a:ext cx="1294130" cy="566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中国品牌vs海外豪华品牌</a:t>
            </a:r>
            <a:endParaRPr lang="Microsoft YaHei" altLang="Microsoft YaHei" sz="9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617219" algn="l" rtl="0" eaLnBrk="0">
              <a:lnSpc>
                <a:spcPct val="88000"/>
              </a:lnSpc>
              <a:spcBef>
                <a:spcPts val="2"/>
              </a:spcBef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7.8%</a:t>
            </a:r>
            <a:endParaRPr lang="Microsoft YaHei" altLang="Microsoft YaHei" sz="1000"/>
          </a:p>
        </p:txBody>
      </p:sp>
      <p:sp>
        <p:nvSpPr>
          <p:cNvPr id="1720" name="textbox 1720"/>
          <p:cNvSpPr/>
          <p:nvPr/>
        </p:nvSpPr>
        <p:spPr>
          <a:xfrm>
            <a:off x="729043" y="6204352"/>
            <a:ext cx="3446779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0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b="1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中国品牌新能源与其他阵营新</a:t>
            </a:r>
            <a:r>
              <a:rPr sz="1300" b="1" kern="0" spc="11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能源对比份额</a:t>
            </a:r>
            <a:endParaRPr lang="Microsoft YaHei" altLang="Microsoft YaHei" sz="1300"/>
          </a:p>
        </p:txBody>
      </p:sp>
      <p:sp>
        <p:nvSpPr>
          <p:cNvPr id="1722" name="textbox 1722"/>
          <p:cNvSpPr/>
          <p:nvPr/>
        </p:nvSpPr>
        <p:spPr>
          <a:xfrm>
            <a:off x="1599995" y="3230219"/>
            <a:ext cx="3504565" cy="154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120650" algn="l" rtl="0" eaLnBrk="0">
              <a:lnSpc>
                <a:spcPct val="88000"/>
              </a:lnSpc>
              <a:tabLst>
                <a:tab pos="186689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中国品牌vs海外主流品牌            </a:t>
            </a:r>
            <a:endParaRPr lang="Microsoft YaHei" altLang="Microsoft YaHei" sz="900"/>
          </a:p>
        </p:txBody>
      </p:sp>
      <p:pic>
        <p:nvPicPr>
          <p:cNvPr id="1724" name="picture 17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954830" y="3252044"/>
            <a:ext cx="107999" cy="108000"/>
          </a:xfrm>
          <a:prstGeom prst="rect">
            <a:avLst/>
          </a:prstGeom>
        </p:spPr>
      </p:pic>
      <p:pic>
        <p:nvPicPr>
          <p:cNvPr id="1726" name="picture 17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184830" y="3252044"/>
            <a:ext cx="107999" cy="108000"/>
          </a:xfrm>
          <a:prstGeom prst="rect">
            <a:avLst/>
          </a:prstGeom>
        </p:spPr>
      </p:pic>
      <p:pic>
        <p:nvPicPr>
          <p:cNvPr id="1728" name="picture 17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612695" y="3252044"/>
            <a:ext cx="107999" cy="108000"/>
          </a:xfrm>
          <a:prstGeom prst="rect">
            <a:avLst/>
          </a:prstGeom>
        </p:spPr>
      </p:pic>
      <p:sp>
        <p:nvSpPr>
          <p:cNvPr id="1730" name="textbox 1730"/>
          <p:cNvSpPr/>
          <p:nvPr/>
        </p:nvSpPr>
        <p:spPr>
          <a:xfrm>
            <a:off x="2816457" y="6622266"/>
            <a:ext cx="2216785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0650" algn="l" rtl="0" eaLnBrk="0">
              <a:lnSpc>
                <a:spcPct val="88000"/>
              </a:lnSpc>
              <a:tabLst>
                <a:tab pos="16954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中国新能源vs海外主流新能源             </a:t>
            </a:r>
            <a:endParaRPr lang="Microsoft YaHei" altLang="Microsoft YaHei" sz="900"/>
          </a:p>
        </p:txBody>
      </p:sp>
      <p:pic>
        <p:nvPicPr>
          <p:cNvPr id="1732" name="picture 173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899295" y="6634966"/>
            <a:ext cx="107999" cy="108001"/>
          </a:xfrm>
          <a:prstGeom prst="rect">
            <a:avLst/>
          </a:prstGeom>
        </p:spPr>
      </p:pic>
      <p:pic>
        <p:nvPicPr>
          <p:cNvPr id="1734" name="picture 173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829157" y="6634966"/>
            <a:ext cx="108000" cy="108001"/>
          </a:xfrm>
          <a:prstGeom prst="rect">
            <a:avLst/>
          </a:prstGeom>
        </p:spPr>
      </p:pic>
      <p:sp>
        <p:nvSpPr>
          <p:cNvPr id="1736" name="rect"/>
          <p:cNvSpPr/>
          <p:nvPr/>
        </p:nvSpPr>
        <p:spPr>
          <a:xfrm>
            <a:off x="2225592" y="839756"/>
            <a:ext cx="171942" cy="140393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8" name="rect"/>
          <p:cNvSpPr/>
          <p:nvPr/>
        </p:nvSpPr>
        <p:spPr>
          <a:xfrm>
            <a:off x="898364" y="847182"/>
            <a:ext cx="1338486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0" name="textbox 1740"/>
          <p:cNvSpPr/>
          <p:nvPr/>
        </p:nvSpPr>
        <p:spPr>
          <a:xfrm>
            <a:off x="697136" y="833754"/>
            <a:ext cx="1713229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4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竞争关系   中国品牌 VS</a:t>
            </a:r>
            <a:r>
              <a:rPr sz="10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  </a:t>
            </a:r>
            <a:endParaRPr lang="Microsoft YaHei" altLang="Microsoft YaHei" sz="1000"/>
          </a:p>
        </p:txBody>
      </p:sp>
      <p:sp>
        <p:nvSpPr>
          <p:cNvPr id="1742" name="textbox 1742"/>
          <p:cNvSpPr/>
          <p:nvPr/>
        </p:nvSpPr>
        <p:spPr>
          <a:xfrm>
            <a:off x="5069034" y="6625462"/>
            <a:ext cx="1522730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09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中国新能源vs海外豪华新能源</a:t>
            </a:r>
            <a:endParaRPr lang="Microsoft YaHei" altLang="Microsoft YaHei" sz="900"/>
          </a:p>
        </p:txBody>
      </p:sp>
      <p:sp>
        <p:nvSpPr>
          <p:cNvPr id="1744" name="textbox 1744"/>
          <p:cNvSpPr/>
          <p:nvPr/>
        </p:nvSpPr>
        <p:spPr>
          <a:xfrm>
            <a:off x="990952" y="6622266"/>
            <a:ext cx="1457960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0650" algn="l" rtl="0" eaLnBrk="0">
              <a:lnSpc>
                <a:spcPct val="88000"/>
              </a:lnSpc>
              <a:tabLst>
                <a:tab pos="17589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中国新能源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中国新能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900"/>
          </a:p>
        </p:txBody>
      </p:sp>
      <p:pic>
        <p:nvPicPr>
          <p:cNvPr id="1746" name="picture 174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003652" y="6634966"/>
            <a:ext cx="107999" cy="108001"/>
          </a:xfrm>
          <a:prstGeom prst="rect">
            <a:avLst/>
          </a:prstGeom>
        </p:spPr>
      </p:pic>
      <p:pic>
        <p:nvPicPr>
          <p:cNvPr id="1748" name="picture 174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717069" y="6463191"/>
            <a:ext cx="6119998" cy="21599"/>
          </a:xfrm>
          <a:prstGeom prst="rect">
            <a:avLst/>
          </a:prstGeom>
        </p:spPr>
      </p:pic>
      <p:pic>
        <p:nvPicPr>
          <p:cNvPr id="1750" name="picture 175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18665" y="3057850"/>
            <a:ext cx="6119998" cy="21599"/>
          </a:xfrm>
          <a:prstGeom prst="rect">
            <a:avLst/>
          </a:prstGeom>
        </p:spPr>
      </p:pic>
      <p:grpSp>
        <p:nvGrpSpPr>
          <p:cNvPr id="136" name="group 136"/>
          <p:cNvGrpSpPr/>
          <p:nvPr/>
        </p:nvGrpSpPr>
        <p:grpSpPr>
          <a:xfrm rot="21600000">
            <a:off x="2128960" y="5268833"/>
            <a:ext cx="342766" cy="333958"/>
            <a:chExt cx="342766" cy="333958"/>
          </a:xfrm>
        </p:grpSpPr>
        <p:sp>
          <p:nvSpPr>
            <p:cNvPr id="1752" name="path"/>
            <p:cNvSpPr/>
            <p:nvPr/>
          </p:nvSpPr>
          <p:spPr>
            <a:xfrm>
              <a:off x="0" y="0"/>
              <a:ext cx="342766" cy="333958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4" name="textbox 1754"/>
            <p:cNvSpPr/>
            <p:nvPr/>
          </p:nvSpPr>
          <p:spPr>
            <a:xfrm>
              <a:off x="-12700" y="-12700"/>
              <a:ext cx="368300" cy="388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700"/>
            </a:p>
            <a:p>
              <a:pPr marL="86994" algn="l" rtl="0" eaLnBrk="0">
                <a:lnSpc>
                  <a:spcPct val="88000"/>
                </a:lnSpc>
                <a:spcBef>
                  <a:spcPts val="3"/>
                </a:spcBef>
              </a:pPr>
              <a:r>
                <a:rPr sz="1000" kern="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1000"/>
            </a:p>
          </p:txBody>
        </p:sp>
      </p:grpSp>
      <p:grpSp>
        <p:nvGrpSpPr>
          <p:cNvPr id="138" name="group 138"/>
          <p:cNvGrpSpPr/>
          <p:nvPr/>
        </p:nvGrpSpPr>
        <p:grpSpPr>
          <a:xfrm rot="21600000">
            <a:off x="5113723" y="5268833"/>
            <a:ext cx="342766" cy="333958"/>
            <a:chExt cx="342766" cy="333958"/>
          </a:xfrm>
        </p:grpSpPr>
        <p:sp>
          <p:nvSpPr>
            <p:cNvPr id="1756" name="path"/>
            <p:cNvSpPr/>
            <p:nvPr/>
          </p:nvSpPr>
          <p:spPr>
            <a:xfrm>
              <a:off x="0" y="0"/>
              <a:ext cx="342766" cy="333958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8" name="textbox 1758"/>
            <p:cNvSpPr/>
            <p:nvPr/>
          </p:nvSpPr>
          <p:spPr>
            <a:xfrm>
              <a:off x="-12700" y="-12700"/>
              <a:ext cx="368300" cy="388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700"/>
            </a:p>
            <a:p>
              <a:pPr marL="86994" algn="l" rtl="0" eaLnBrk="0">
                <a:lnSpc>
                  <a:spcPct val="88000"/>
                </a:lnSpc>
                <a:spcBef>
                  <a:spcPts val="3"/>
                </a:spcBef>
              </a:pPr>
              <a:r>
                <a:rPr sz="1000" kern="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1000"/>
            </a:p>
          </p:txBody>
        </p:sp>
      </p:grpSp>
      <p:grpSp>
        <p:nvGrpSpPr>
          <p:cNvPr id="140" name="group 140"/>
          <p:cNvGrpSpPr/>
          <p:nvPr/>
        </p:nvGrpSpPr>
        <p:grpSpPr>
          <a:xfrm rot="21600000">
            <a:off x="5113723" y="8418029"/>
            <a:ext cx="342766" cy="333958"/>
            <a:chExt cx="342766" cy="333958"/>
          </a:xfrm>
        </p:grpSpPr>
        <p:sp>
          <p:nvSpPr>
            <p:cNvPr id="1760" name="path"/>
            <p:cNvSpPr/>
            <p:nvPr/>
          </p:nvSpPr>
          <p:spPr>
            <a:xfrm>
              <a:off x="0" y="0"/>
              <a:ext cx="342766" cy="333958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2" name="textbox 1762"/>
            <p:cNvSpPr/>
            <p:nvPr/>
          </p:nvSpPr>
          <p:spPr>
            <a:xfrm>
              <a:off x="-12700" y="-12700"/>
              <a:ext cx="368300" cy="385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800"/>
            </a:p>
            <a:p>
              <a:pPr marL="96519" algn="l" rtl="0" eaLnBrk="0">
                <a:lnSpc>
                  <a:spcPct val="88000"/>
                </a:lnSpc>
                <a:spcBef>
                  <a:spcPts val="7"/>
                </a:spcBef>
              </a:pPr>
              <a:r>
                <a:rPr sz="900" kern="0" spc="1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900"/>
            </a:p>
          </p:txBody>
        </p:sp>
      </p:grpSp>
      <p:grpSp>
        <p:nvGrpSpPr>
          <p:cNvPr id="142" name="group 142"/>
          <p:cNvGrpSpPr/>
          <p:nvPr/>
        </p:nvGrpSpPr>
        <p:grpSpPr>
          <a:xfrm rot="21600000">
            <a:off x="2128960" y="8418029"/>
            <a:ext cx="342766" cy="333958"/>
            <a:chExt cx="342766" cy="333958"/>
          </a:xfrm>
        </p:grpSpPr>
        <p:sp>
          <p:nvSpPr>
            <p:cNvPr id="1764" name="path"/>
            <p:cNvSpPr/>
            <p:nvPr/>
          </p:nvSpPr>
          <p:spPr>
            <a:xfrm>
              <a:off x="0" y="0"/>
              <a:ext cx="342766" cy="333958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6" name="textbox 1766"/>
            <p:cNvSpPr/>
            <p:nvPr/>
          </p:nvSpPr>
          <p:spPr>
            <a:xfrm>
              <a:off x="-12700" y="-12700"/>
              <a:ext cx="368300" cy="385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800"/>
            </a:p>
            <a:p>
              <a:pPr marL="96519" algn="l" rtl="0" eaLnBrk="0">
                <a:lnSpc>
                  <a:spcPct val="88000"/>
                </a:lnSpc>
                <a:spcBef>
                  <a:spcPts val="7"/>
                </a:spcBef>
              </a:pPr>
              <a:r>
                <a:rPr sz="900" kern="0" spc="1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900"/>
            </a:p>
          </p:txBody>
        </p:sp>
      </p:grpSp>
      <p:sp>
        <p:nvSpPr>
          <p:cNvPr id="1768" name="textbox 1768"/>
          <p:cNvSpPr/>
          <p:nvPr/>
        </p:nvSpPr>
        <p:spPr>
          <a:xfrm>
            <a:off x="5581218" y="8509117"/>
            <a:ext cx="105156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b="1" kern="0" spc="9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海外主流品牌新能源</a:t>
            </a:r>
            <a:endParaRPr lang="Microsoft YaHei" altLang="Microsoft YaHei" sz="800"/>
          </a:p>
        </p:txBody>
      </p:sp>
      <p:sp>
        <p:nvSpPr>
          <p:cNvPr id="1770" name="textbox 1770"/>
          <p:cNvSpPr/>
          <p:nvPr/>
        </p:nvSpPr>
        <p:spPr>
          <a:xfrm>
            <a:off x="4110223" y="7004811"/>
            <a:ext cx="544830" cy="254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785"/>
              </a:lnSpc>
            </a:pPr>
            <a:r>
              <a:rPr sz="10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7.9%</a:t>
            </a:r>
            <a:endParaRPr lang="Microsoft YaHei" altLang="Microsoft YaHei" sz="1000"/>
          </a:p>
          <a:p>
            <a:pPr marL="12700" algn="l" rtl="0" eaLnBrk="0">
              <a:lnSpc>
                <a:spcPct val="84000"/>
              </a:lnSpc>
              <a:spcBef>
                <a:spcPts val="5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6.3%</a:t>
            </a:r>
            <a:endParaRPr lang="Microsoft YaHei" altLang="Microsoft YaHei" sz="1000"/>
          </a:p>
        </p:txBody>
      </p:sp>
      <p:sp>
        <p:nvSpPr>
          <p:cNvPr id="1772" name="textbox 1772"/>
          <p:cNvSpPr/>
          <p:nvPr/>
        </p:nvSpPr>
        <p:spPr>
          <a:xfrm>
            <a:off x="1103689" y="8509117"/>
            <a:ext cx="81661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3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b="1" kern="0" spc="8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中国品牌新能源</a:t>
            </a:r>
            <a:endParaRPr lang="Microsoft YaHei" altLang="Microsoft YaHei" sz="800"/>
          </a:p>
        </p:txBody>
      </p:sp>
      <p:sp>
        <p:nvSpPr>
          <p:cNvPr id="1774" name="textbox 1774"/>
          <p:cNvSpPr/>
          <p:nvPr/>
        </p:nvSpPr>
        <p:spPr>
          <a:xfrm>
            <a:off x="5818811" y="5360758"/>
            <a:ext cx="70865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4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b="1" kern="0" spc="9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endParaRPr lang="Microsoft YaHei" altLang="Microsoft YaHei" sz="800"/>
          </a:p>
        </p:txBody>
      </p:sp>
      <p:sp>
        <p:nvSpPr>
          <p:cNvPr id="1776" name="textbox 1776"/>
          <p:cNvSpPr/>
          <p:nvPr/>
        </p:nvSpPr>
        <p:spPr>
          <a:xfrm>
            <a:off x="2753615" y="5360758"/>
            <a:ext cx="708659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3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b="1" kern="0" spc="9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800"/>
          </a:p>
        </p:txBody>
      </p:sp>
      <p:pic>
        <p:nvPicPr>
          <p:cNvPr id="1778" name="picture 177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820771" y="8851672"/>
            <a:ext cx="190488" cy="310842"/>
          </a:xfrm>
          <a:prstGeom prst="rect">
            <a:avLst/>
          </a:prstGeom>
        </p:spPr>
      </p:pic>
      <p:pic>
        <p:nvPicPr>
          <p:cNvPr id="1780" name="picture 178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820390" y="5705755"/>
            <a:ext cx="190487" cy="310842"/>
          </a:xfrm>
          <a:prstGeom prst="rect">
            <a:avLst/>
          </a:prstGeom>
        </p:spPr>
      </p:pic>
      <p:pic>
        <p:nvPicPr>
          <p:cNvPr id="1782" name="picture 178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4848546" y="8851672"/>
            <a:ext cx="190500" cy="302147"/>
          </a:xfrm>
          <a:prstGeom prst="rect">
            <a:avLst/>
          </a:prstGeom>
        </p:spPr>
      </p:pic>
      <p:pic>
        <p:nvPicPr>
          <p:cNvPr id="1784" name="picture 178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4837650" y="5705755"/>
            <a:ext cx="190500" cy="302146"/>
          </a:xfrm>
          <a:prstGeom prst="rect">
            <a:avLst/>
          </a:prstGeom>
        </p:spPr>
      </p:pic>
      <p:sp>
        <p:nvSpPr>
          <p:cNvPr id="1786" name="textbox 1786"/>
          <p:cNvSpPr/>
          <p:nvPr/>
        </p:nvSpPr>
        <p:spPr>
          <a:xfrm>
            <a:off x="1263854" y="5361094"/>
            <a:ext cx="47370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0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b="1" kern="0" spc="7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</a:t>
            </a:r>
            <a:endParaRPr lang="Microsoft YaHei" altLang="Microsoft YaHei" sz="800"/>
          </a:p>
        </p:txBody>
      </p:sp>
      <p:sp>
        <p:nvSpPr>
          <p:cNvPr id="1788" name="textbox 1788"/>
          <p:cNvSpPr/>
          <p:nvPr/>
        </p:nvSpPr>
        <p:spPr>
          <a:xfrm>
            <a:off x="4302730" y="5361094"/>
            <a:ext cx="47370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0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b="1" kern="0" spc="7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</a:t>
            </a:r>
            <a:endParaRPr lang="Microsoft YaHei" altLang="Microsoft YaHei" sz="800"/>
          </a:p>
        </p:txBody>
      </p:sp>
      <p:sp>
        <p:nvSpPr>
          <p:cNvPr id="1790" name="textbox 1790"/>
          <p:cNvSpPr/>
          <p:nvPr/>
        </p:nvSpPr>
        <p:spPr>
          <a:xfrm>
            <a:off x="5204658" y="5799754"/>
            <a:ext cx="44894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6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b="1" kern="0" spc="140">
                <a:ln w="406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-4.3%</a:t>
            </a:r>
            <a:endParaRPr lang="Microsoft YaHei" altLang="Microsoft YaHei" sz="900"/>
          </a:p>
        </p:txBody>
      </p:sp>
      <p:sp>
        <p:nvSpPr>
          <p:cNvPr id="1792" name="textbox 1792"/>
          <p:cNvSpPr/>
          <p:nvPr/>
        </p:nvSpPr>
        <p:spPr>
          <a:xfrm>
            <a:off x="2143418" y="5833282"/>
            <a:ext cx="44894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6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b="1" kern="0" spc="80">
                <a:ln w="406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+2.6%</a:t>
            </a:r>
            <a:endParaRPr lang="Microsoft YaHei" altLang="Microsoft YaHei" sz="900"/>
          </a:p>
        </p:txBody>
      </p:sp>
      <p:sp>
        <p:nvSpPr>
          <p:cNvPr id="1794" name="textbox 1794"/>
          <p:cNvSpPr/>
          <p:nvPr/>
        </p:nvSpPr>
        <p:spPr>
          <a:xfrm>
            <a:off x="2103121" y="8994602"/>
            <a:ext cx="398779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1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b="1" kern="0" spc="6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+2.8%</a:t>
            </a:r>
            <a:endParaRPr lang="Microsoft YaHei" altLang="Microsoft YaHei" sz="800"/>
          </a:p>
        </p:txBody>
      </p:sp>
      <p:sp>
        <p:nvSpPr>
          <p:cNvPr id="1796" name="textbox 1796"/>
          <p:cNvSpPr/>
          <p:nvPr/>
        </p:nvSpPr>
        <p:spPr>
          <a:xfrm>
            <a:off x="5099877" y="8994602"/>
            <a:ext cx="39687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1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b="1" kern="0" spc="110">
                <a:ln w="381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-2.0%</a:t>
            </a:r>
            <a:endParaRPr lang="Microsoft YaHei" altLang="Microsoft YaHei" sz="800"/>
          </a:p>
        </p:txBody>
      </p:sp>
      <p:sp>
        <p:nvSpPr>
          <p:cNvPr id="1798" name="textbox 1798"/>
          <p:cNvSpPr/>
          <p:nvPr/>
        </p:nvSpPr>
        <p:spPr>
          <a:xfrm>
            <a:off x="2871216" y="3606291"/>
            <a:ext cx="338454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89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6.8%</a:t>
            </a:r>
            <a:endParaRPr lang="Microsoft YaHei" altLang="Microsoft YaHei" sz="1000"/>
          </a:p>
        </p:txBody>
      </p:sp>
      <p:sp>
        <p:nvSpPr>
          <p:cNvPr id="1800" name="textbox 1800"/>
          <p:cNvSpPr/>
          <p:nvPr/>
        </p:nvSpPr>
        <p:spPr>
          <a:xfrm>
            <a:off x="4225109" y="3624579"/>
            <a:ext cx="335279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0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7.4%</a:t>
            </a:r>
            <a:endParaRPr lang="Microsoft YaHei" altLang="Microsoft YaHei" sz="1000"/>
          </a:p>
        </p:txBody>
      </p:sp>
      <p:sp>
        <p:nvSpPr>
          <p:cNvPr id="1802" name="textbox 1802"/>
          <p:cNvSpPr/>
          <p:nvPr/>
        </p:nvSpPr>
        <p:spPr>
          <a:xfrm>
            <a:off x="1289230" y="3624579"/>
            <a:ext cx="334645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8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5.2%</a:t>
            </a:r>
            <a:endParaRPr lang="Microsoft YaHei" altLang="Microsoft YaHei" sz="1000"/>
          </a:p>
        </p:txBody>
      </p:sp>
      <p:sp>
        <p:nvSpPr>
          <p:cNvPr id="1804" name="textbox 1804"/>
          <p:cNvSpPr/>
          <p:nvPr/>
        </p:nvSpPr>
        <p:spPr>
          <a:xfrm>
            <a:off x="6649410" y="9777627"/>
            <a:ext cx="205740" cy="184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endParaRPr lang="Microsoft YaHei" altLang="Microsoft YaHei" sz="1200"/>
          </a:p>
        </p:txBody>
      </p:sp>
      <p:sp>
        <p:nvSpPr>
          <p:cNvPr id="1806" name="rect"/>
          <p:cNvSpPr/>
          <p:nvPr/>
        </p:nvSpPr>
        <p:spPr>
          <a:xfrm>
            <a:off x="3792426" y="8264275"/>
            <a:ext cx="12901" cy="936793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08" name="path"/>
          <p:cNvSpPr/>
          <p:nvPr/>
        </p:nvSpPr>
        <p:spPr>
          <a:xfrm>
            <a:off x="3769879" y="5299708"/>
            <a:ext cx="12901" cy="703846"/>
          </a:xfrm>
          <a:custGeom>
            <a:rect l="0" t="0" r="0" b="0"/>
            <a:pathLst>
              <a:path w="20" h="1108">
                <a:moveTo>
                  <a:pt x="2" y="0"/>
                </a:moveTo>
                <a:lnTo>
                  <a:pt x="17" y="1108"/>
                </a:lnTo>
              </a:path>
            </a:pathLst>
          </a:custGeom>
          <a:noFill/>
          <a:ln w="3175" cap="flat">
            <a:solidFill>
              <a:srgbClr val="7F7F7F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10" name="picture 18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1812" name="picture 18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1513" y="1154733"/>
            <a:ext cx="6665063" cy="8843281"/>
          </a:xfrm>
          <a:prstGeom prst="rect">
            <a:avLst/>
          </a:prstGeom>
        </p:spPr>
      </p:pic>
      <p:sp>
        <p:nvSpPr>
          <p:cNvPr id="1814" name="textbox 1814"/>
          <p:cNvSpPr/>
          <p:nvPr/>
        </p:nvSpPr>
        <p:spPr>
          <a:xfrm>
            <a:off x="699237" y="1218082"/>
            <a:ext cx="6099175" cy="1594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4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矛头直指，剑拔弩张，海</a:t>
            </a: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外主流品牌与中国品牌摩擦直线上升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4925" indent="-4444" algn="l" rtl="0" eaLnBrk="0">
              <a:lnSpc>
                <a:spcPct val="112000"/>
              </a:lnSpc>
              <a:spcBef>
                <a:spcPts val="279"/>
              </a:spcBef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不论是整体市场，  还是新能源细分市场，海外主流品牌与中国品牌的摩擦均直线上升，</a:t>
            </a:r>
            <a:r>
              <a:rPr sz="9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愈演愈烈</a:t>
            </a:r>
            <a:r>
              <a:rPr sz="9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。其中，整体市场中，对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比2020年，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2023年海外主流品牌与中国品牌的对比份额上涨了10.9个百分点，翻了一倍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还多。</a:t>
            </a:r>
            <a:endParaRPr lang="Microsoft YaHei" altLang="Microsoft YaHei" sz="900"/>
          </a:p>
          <a:p>
            <a:pPr marL="36194" indent="-5714" algn="l" rtl="0" eaLnBrk="0">
              <a:lnSpc>
                <a:spcPct val="112000"/>
              </a:lnSpc>
              <a:spcBef>
                <a:spcPts val="776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新能源细分市场，中国品牌与海外主流品牌的对比份额上涨了5.4个百分点，是海外主流品牌的最主要竞争对象</a:t>
            </a:r>
            <a:r>
              <a:rPr sz="900" kern="0" spc="-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。这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与中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国品牌近年来不断向上，海外主流品牌不断推行以价换量的市场政策均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有着直接的关系。</a:t>
            </a:r>
            <a:endParaRPr lang="Microsoft YaHei" altLang="Microsoft YaHei" sz="9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33655" algn="l" rtl="0" eaLnBrk="0">
              <a:lnSpc>
                <a:spcPct val="92000"/>
              </a:lnSpc>
              <a:spcBef>
                <a:spcPts val="2"/>
              </a:spcBef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海外主流品牌与各类品牌的对比份额</a:t>
            </a:r>
            <a:endParaRPr lang="Microsoft YaHei" altLang="Microsoft YaHei" sz="1300"/>
          </a:p>
        </p:txBody>
      </p:sp>
      <p:sp>
        <p:nvSpPr>
          <p:cNvPr id="1816" name="textbox 1816"/>
          <p:cNvSpPr/>
          <p:nvPr/>
        </p:nvSpPr>
        <p:spPr>
          <a:xfrm>
            <a:off x="693023" y="9373513"/>
            <a:ext cx="5811520" cy="612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91"/>
              </a:lnSpc>
            </a:pPr>
            <a:endParaRPr lang="Arial" altLang="Arial" sz="100"/>
          </a:p>
          <a:p>
            <a:pPr marL="38100" algn="l" rtl="0" eaLnBrk="0">
              <a:lnSpc>
                <a:spcPct val="97000"/>
              </a:lnSpc>
            </a:pPr>
            <a:r>
              <a:rPr sz="8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数据来源：汽车之家大数据[2020-2023.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1-10]; 品牌A与品牌B的对比份额=品牌A与品牌B的对比次数/品牌A与所有类型品牌对比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次数*100%。海外豪华品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牌阵营包含特斯拉。</a:t>
            </a:r>
            <a:endParaRPr lang="Microsoft YaHei" altLang="Microsoft YaHei" sz="800"/>
          </a:p>
          <a:p>
            <a:pPr algn="l" rtl="0" eaLnBrk="0">
              <a:lnSpc>
                <a:spcPct val="104000"/>
              </a:lnSpc>
            </a:pPr>
            <a:endParaRPr lang="Arial" altLang="Arial" sz="1200"/>
          </a:p>
          <a:p>
            <a:pPr marL="12700" algn="l" rtl="0" eaLnBrk="0">
              <a:lnSpc>
                <a:spcPct val="87000"/>
              </a:lnSpc>
              <a:spcBef>
                <a:spcPts val="5"/>
              </a:spcBef>
            </a:pPr>
            <a:r>
              <a:rPr sz="1200" kern="0" spc="-2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r>
              <a:rPr sz="1200" kern="0" spc="-2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1200"/>
          </a:p>
        </p:txBody>
      </p:sp>
      <p:grpSp>
        <p:nvGrpSpPr>
          <p:cNvPr id="144" name="group 144"/>
          <p:cNvGrpSpPr/>
          <p:nvPr/>
        </p:nvGrpSpPr>
        <p:grpSpPr>
          <a:xfrm rot="21600000">
            <a:off x="5436884" y="6935190"/>
            <a:ext cx="1274093" cy="1197518"/>
            <a:chExt cx="1274093" cy="1197518"/>
          </a:xfrm>
        </p:grpSpPr>
        <p:grpSp>
          <p:nvGrpSpPr>
            <p:cNvPr id="146" name="group 146"/>
            <p:cNvGrpSpPr/>
            <p:nvPr/>
          </p:nvGrpSpPr>
          <p:grpSpPr>
            <a:xfrm rot="21600000">
              <a:off x="18681" y="0"/>
              <a:ext cx="1203850" cy="1197518"/>
              <a:chExt cx="1203850" cy="1197518"/>
            </a:xfrm>
          </p:grpSpPr>
          <p:sp>
            <p:nvSpPr>
              <p:cNvPr id="1818" name="path"/>
              <p:cNvSpPr/>
              <p:nvPr/>
            </p:nvSpPr>
            <p:spPr>
              <a:xfrm>
                <a:off x="155892" y="0"/>
                <a:ext cx="1047957" cy="1197518"/>
              </a:xfrm>
              <a:custGeom>
                <a:rect l="0" t="0" r="0" b="0"/>
                <a:pathLst>
                  <a:path w="1650" h="1885">
                    <a:moveTo>
                      <a:pt x="707" y="0"/>
                    </a:moveTo>
                    <a:cubicBezTo>
                      <a:pt x="1228" y="0"/>
                      <a:pt x="1650" y="422"/>
                      <a:pt x="1650" y="942"/>
                    </a:cubicBezTo>
                    <a:cubicBezTo>
                      <a:pt x="1650" y="1463"/>
                      <a:pt x="1228" y="1885"/>
                      <a:pt x="707" y="1885"/>
                    </a:cubicBezTo>
                    <a:cubicBezTo>
                      <a:pt x="436" y="1885"/>
                      <a:pt x="179" y="1769"/>
                      <a:pt x="0" y="1566"/>
                    </a:cubicBezTo>
                    <a:lnTo>
                      <a:pt x="353" y="1254"/>
                    </a:lnTo>
                    <a:cubicBezTo>
                      <a:pt x="525" y="1450"/>
                      <a:pt x="823" y="1468"/>
                      <a:pt x="1019" y="1296"/>
                    </a:cubicBezTo>
                    <a:cubicBezTo>
                      <a:pt x="1214" y="1124"/>
                      <a:pt x="1233" y="826"/>
                      <a:pt x="1061" y="631"/>
                    </a:cubicBezTo>
                    <a:cubicBezTo>
                      <a:pt x="971" y="529"/>
                      <a:pt x="842" y="471"/>
                      <a:pt x="707" y="471"/>
                    </a:cubicBezTo>
                    <a:lnTo>
                      <a:pt x="707" y="0"/>
                    </a:lnTo>
                    <a:close/>
                  </a:path>
                </a:pathLst>
              </a:custGeom>
              <a:solidFill>
                <a:srgbClr val="F6D8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20" name="path"/>
              <p:cNvSpPr/>
              <p:nvPr/>
            </p:nvSpPr>
            <p:spPr>
              <a:xfrm>
                <a:off x="0" y="311483"/>
                <a:ext cx="380491" cy="683171"/>
              </a:xfrm>
              <a:custGeom>
                <a:rect l="0" t="0" r="0" b="0"/>
                <a:pathLst>
                  <a:path w="599" h="1075">
                    <a:moveTo>
                      <a:pt x="245" y="1075"/>
                    </a:moveTo>
                    <a:cubicBezTo>
                      <a:pt x="-16" y="778"/>
                      <a:pt x="-64" y="348"/>
                      <a:pt x="125" y="0"/>
                    </a:cubicBezTo>
                    <a:lnTo>
                      <a:pt x="539" y="226"/>
                    </a:lnTo>
                    <a:cubicBezTo>
                      <a:pt x="444" y="400"/>
                      <a:pt x="468" y="615"/>
                      <a:pt x="599" y="764"/>
                    </a:cubicBezTo>
                    <a:lnTo>
                      <a:pt x="245" y="1075"/>
                    </a:lnTo>
                    <a:close/>
                  </a:path>
                </a:pathLst>
              </a:custGeom>
              <a:solidFill>
                <a:srgbClr val="DA58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22" name="path"/>
              <p:cNvSpPr/>
              <p:nvPr/>
            </p:nvSpPr>
            <p:spPr>
              <a:xfrm>
                <a:off x="79747" y="0"/>
                <a:ext cx="525343" cy="455122"/>
              </a:xfrm>
              <a:custGeom>
                <a:rect l="0" t="0" r="0" b="0"/>
                <a:pathLst>
                  <a:path w="825" h="716">
                    <a:moveTo>
                      <a:pt x="0" y="490"/>
                    </a:moveTo>
                    <a:cubicBezTo>
                      <a:pt x="165" y="188"/>
                      <a:pt x="482" y="0"/>
                      <a:pt x="827" y="0"/>
                    </a:cubicBezTo>
                    <a:lnTo>
                      <a:pt x="827" y="471"/>
                    </a:lnTo>
                    <a:cubicBezTo>
                      <a:pt x="654" y="471"/>
                      <a:pt x="496" y="565"/>
                      <a:pt x="413" y="716"/>
                    </a:cubicBezTo>
                    <a:lnTo>
                      <a:pt x="0" y="490"/>
                    </a:lnTo>
                    <a:close/>
                  </a:path>
                </a:pathLst>
              </a:custGeom>
              <a:solidFill>
                <a:srgbClr val="772D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24" name="textbox 1824"/>
            <p:cNvSpPr/>
            <p:nvPr/>
          </p:nvSpPr>
          <p:spPr>
            <a:xfrm>
              <a:off x="-12700" y="-12700"/>
              <a:ext cx="1299844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62254" algn="l" rtl="0" eaLnBrk="0">
                <a:lnSpc>
                  <a:spcPct val="88000"/>
                </a:lnSpc>
                <a:spcBef>
                  <a:spcPts val="3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17.0%</a:t>
              </a:r>
              <a:endParaRPr lang="Microsoft YaHei" altLang="Microsoft YaHei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1000"/>
            </a:p>
            <a:p>
              <a:pPr marL="402590" algn="l" rtl="0" eaLnBrk="0">
                <a:lnSpc>
                  <a:spcPct val="80000"/>
                </a:lnSpc>
                <a:spcBef>
                  <a:spcPts val="338"/>
                </a:spcBef>
              </a:pPr>
              <a:r>
                <a:rPr sz="1100" kern="0" spc="30">
                  <a:solidFill>
                    <a:srgbClr val="772DE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2023年</a:t>
              </a:r>
              <a:endParaRPr lang="Microsoft YaHei" altLang="Microsoft YaHei" sz="1100"/>
            </a:p>
            <a:p>
              <a:pPr marL="12700" algn="l" rtl="0" eaLnBrk="0">
                <a:lnSpc>
                  <a:spcPct val="70000"/>
                </a:lnSpc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19.5%</a:t>
              </a:r>
              <a:endParaRPr lang="Microsoft YaHei" altLang="Microsoft YaHei" sz="1000"/>
            </a:p>
            <a:p>
              <a:pPr algn="r" rtl="0" eaLnBrk="0">
                <a:lnSpc>
                  <a:spcPct val="87000"/>
                </a:lnSpc>
                <a:spcBef>
                  <a:spcPts val="10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63.5%</a:t>
              </a:r>
              <a:endParaRPr lang="Microsoft YaHei" altLang="Microsoft YaHei" sz="1000"/>
            </a:p>
          </p:txBody>
        </p:sp>
      </p:grpSp>
      <p:grpSp>
        <p:nvGrpSpPr>
          <p:cNvPr id="148" name="group 148"/>
          <p:cNvGrpSpPr/>
          <p:nvPr/>
        </p:nvGrpSpPr>
        <p:grpSpPr>
          <a:xfrm rot="21600000">
            <a:off x="5456084" y="3487927"/>
            <a:ext cx="1208449" cy="1255407"/>
            <a:chExt cx="1208449" cy="1255407"/>
          </a:xfrm>
        </p:grpSpPr>
        <p:grpSp>
          <p:nvGrpSpPr>
            <p:cNvPr id="150" name="group 150"/>
            <p:cNvGrpSpPr/>
            <p:nvPr/>
          </p:nvGrpSpPr>
          <p:grpSpPr>
            <a:xfrm rot="21600000">
              <a:off x="0" y="52767"/>
              <a:ext cx="1208449" cy="1202639"/>
              <a:chExt cx="1208449" cy="1202639"/>
            </a:xfrm>
          </p:grpSpPr>
          <p:sp>
            <p:nvSpPr>
              <p:cNvPr id="1826" name="path"/>
              <p:cNvSpPr/>
              <p:nvPr/>
            </p:nvSpPr>
            <p:spPr>
              <a:xfrm>
                <a:off x="604571" y="0"/>
                <a:ext cx="579650" cy="523730"/>
              </a:xfrm>
              <a:custGeom>
                <a:rect l="0" t="0" r="0" b="0"/>
                <a:pathLst>
                  <a:path w="912" h="824">
                    <a:moveTo>
                      <a:pt x="0" y="0"/>
                    </a:moveTo>
                    <a:cubicBezTo>
                      <a:pt x="429" y="0"/>
                      <a:pt x="805" y="290"/>
                      <a:pt x="912" y="706"/>
                    </a:cubicBezTo>
                    <a:lnTo>
                      <a:pt x="456" y="824"/>
                    </a:lnTo>
                    <a:cubicBezTo>
                      <a:pt x="402" y="616"/>
                      <a:pt x="214" y="471"/>
                      <a:pt x="0" y="471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28" name="path"/>
              <p:cNvSpPr/>
              <p:nvPr/>
            </p:nvSpPr>
            <p:spPr>
              <a:xfrm>
                <a:off x="0" y="174467"/>
                <a:ext cx="1208449" cy="1028172"/>
              </a:xfrm>
              <a:custGeom>
                <a:rect l="0" t="0" r="0" b="0"/>
                <a:pathLst>
                  <a:path w="1903" h="1619">
                    <a:moveTo>
                      <a:pt x="1864" y="431"/>
                    </a:moveTo>
                    <a:cubicBezTo>
                      <a:pt x="1995" y="936"/>
                      <a:pt x="1692" y="1450"/>
                      <a:pt x="1188" y="1581"/>
                    </a:cubicBezTo>
                    <a:cubicBezTo>
                      <a:pt x="684" y="1711"/>
                      <a:pt x="169" y="1408"/>
                      <a:pt x="39" y="904"/>
                    </a:cubicBezTo>
                    <a:cubicBezTo>
                      <a:pt x="-44" y="580"/>
                      <a:pt x="49" y="236"/>
                      <a:pt x="286" y="0"/>
                    </a:cubicBezTo>
                    <a:lnTo>
                      <a:pt x="619" y="334"/>
                    </a:lnTo>
                    <a:cubicBezTo>
                      <a:pt x="434" y="517"/>
                      <a:pt x="434" y="816"/>
                      <a:pt x="617" y="1000"/>
                    </a:cubicBezTo>
                    <a:cubicBezTo>
                      <a:pt x="801" y="1185"/>
                      <a:pt x="1100" y="1185"/>
                      <a:pt x="1284" y="1002"/>
                    </a:cubicBezTo>
                    <a:cubicBezTo>
                      <a:pt x="1403" y="884"/>
                      <a:pt x="1450" y="712"/>
                      <a:pt x="1408" y="550"/>
                    </a:cubicBezTo>
                    <a:lnTo>
                      <a:pt x="1864" y="431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30" name="path"/>
              <p:cNvSpPr/>
              <p:nvPr/>
            </p:nvSpPr>
            <p:spPr>
              <a:xfrm>
                <a:off x="182091" y="1"/>
                <a:ext cx="422480" cy="386612"/>
              </a:xfrm>
              <a:custGeom>
                <a:rect l="0" t="0" r="0" b="0"/>
                <a:pathLst>
                  <a:path w="665" h="608">
                    <a:moveTo>
                      <a:pt x="0" y="274"/>
                    </a:moveTo>
                    <a:cubicBezTo>
                      <a:pt x="176" y="98"/>
                      <a:pt x="415" y="0"/>
                      <a:pt x="665" y="0"/>
                    </a:cubicBezTo>
                    <a:lnTo>
                      <a:pt x="665" y="471"/>
                    </a:lnTo>
                    <a:cubicBezTo>
                      <a:pt x="540" y="471"/>
                      <a:pt x="421" y="520"/>
                      <a:pt x="332" y="608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32" name="textbox 1832"/>
            <p:cNvSpPr/>
            <p:nvPr/>
          </p:nvSpPr>
          <p:spPr>
            <a:xfrm>
              <a:off x="-12700" y="-12700"/>
              <a:ext cx="1234439" cy="13100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582"/>
                </a:lnSpc>
              </a:pPr>
              <a:endParaRPr lang="Arial" altLang="Arial" sz="100"/>
            </a:p>
            <a:p>
              <a:pPr marL="202564" algn="l" rtl="0" eaLnBrk="0">
                <a:lnSpc>
                  <a:spcPct val="88000"/>
                </a:lnSpc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12.5%</a:t>
              </a:r>
              <a:endParaRPr lang="Microsoft YaHei" altLang="Microsoft YaHei" sz="1000"/>
            </a:p>
            <a:p>
              <a:pPr marL="795655" algn="l" rtl="0" eaLnBrk="0">
                <a:lnSpc>
                  <a:spcPct val="88000"/>
                </a:lnSpc>
                <a:spcBef>
                  <a:spcPts val="649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21.0%</a:t>
              </a:r>
              <a:endParaRPr lang="Microsoft YaHei" altLang="Microsoft YaHei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1000"/>
            </a:p>
            <a:p>
              <a:pPr marL="382904" algn="l" rtl="0" eaLnBrk="0">
                <a:lnSpc>
                  <a:spcPct val="88000"/>
                </a:lnSpc>
                <a:spcBef>
                  <a:spcPts val="332"/>
                </a:spcBef>
              </a:pPr>
              <a:r>
                <a:rPr sz="1100" kern="0" spc="3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2023年</a:t>
              </a:r>
              <a:endParaRPr lang="Microsoft YaHei" altLang="Microsoft YaHei" sz="1100"/>
            </a:p>
            <a:p>
              <a:pPr algn="l" rtl="0" eaLnBrk="0">
                <a:lnSpc>
                  <a:spcPct val="16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200"/>
            </a:p>
            <a:p>
              <a:pPr marL="318770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66.6%</a:t>
              </a:r>
              <a:endParaRPr lang="Microsoft YaHei" altLang="Microsoft YaHei" sz="1000"/>
            </a:p>
          </p:txBody>
        </p:sp>
      </p:grpSp>
      <p:grpSp>
        <p:nvGrpSpPr>
          <p:cNvPr id="152" name="group 152"/>
          <p:cNvGrpSpPr/>
          <p:nvPr/>
        </p:nvGrpSpPr>
        <p:grpSpPr>
          <a:xfrm rot="21600000">
            <a:off x="3910297" y="6935190"/>
            <a:ext cx="1261622" cy="1197518"/>
            <a:chExt cx="1261622" cy="1197518"/>
          </a:xfrm>
        </p:grpSpPr>
        <p:grpSp>
          <p:nvGrpSpPr>
            <p:cNvPr id="154" name="group 154"/>
            <p:cNvGrpSpPr/>
            <p:nvPr/>
          </p:nvGrpSpPr>
          <p:grpSpPr>
            <a:xfrm rot="21600000">
              <a:off x="25204" y="0"/>
              <a:ext cx="1203740" cy="1197518"/>
              <a:chExt cx="1203740" cy="1197518"/>
            </a:xfrm>
          </p:grpSpPr>
          <p:sp>
            <p:nvSpPr>
              <p:cNvPr id="1834" name="path"/>
              <p:cNvSpPr/>
              <p:nvPr/>
            </p:nvSpPr>
            <p:spPr>
              <a:xfrm>
                <a:off x="269621" y="0"/>
                <a:ext cx="934118" cy="1197518"/>
              </a:xfrm>
              <a:custGeom>
                <a:rect l="0" t="0" r="0" b="0"/>
                <a:pathLst>
                  <a:path w="1471" h="1885">
                    <a:moveTo>
                      <a:pt x="528" y="0"/>
                    </a:moveTo>
                    <a:cubicBezTo>
                      <a:pt x="1048" y="0"/>
                      <a:pt x="1471" y="422"/>
                      <a:pt x="1471" y="942"/>
                    </a:cubicBezTo>
                    <a:cubicBezTo>
                      <a:pt x="1471" y="1463"/>
                      <a:pt x="1048" y="1885"/>
                      <a:pt x="528" y="1885"/>
                    </a:cubicBezTo>
                    <a:cubicBezTo>
                      <a:pt x="339" y="1885"/>
                      <a:pt x="155" y="1829"/>
                      <a:pt x="0" y="1724"/>
                    </a:cubicBezTo>
                    <a:lnTo>
                      <a:pt x="264" y="1333"/>
                    </a:lnTo>
                    <a:cubicBezTo>
                      <a:pt x="479" y="1479"/>
                      <a:pt x="772" y="1422"/>
                      <a:pt x="918" y="1206"/>
                    </a:cubicBezTo>
                    <a:cubicBezTo>
                      <a:pt x="1064" y="991"/>
                      <a:pt x="1007" y="698"/>
                      <a:pt x="792" y="552"/>
                    </a:cubicBezTo>
                    <a:cubicBezTo>
                      <a:pt x="714" y="499"/>
                      <a:pt x="622" y="471"/>
                      <a:pt x="528" y="471"/>
                    </a:cubicBezTo>
                    <a:lnTo>
                      <a:pt x="528" y="0"/>
                    </a:lnTo>
                    <a:close/>
                  </a:path>
                </a:pathLst>
              </a:custGeom>
              <a:solidFill>
                <a:srgbClr val="F6D8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36" name="path"/>
              <p:cNvSpPr/>
              <p:nvPr/>
            </p:nvSpPr>
            <p:spPr>
              <a:xfrm>
                <a:off x="0" y="331736"/>
                <a:ext cx="437302" cy="763053"/>
              </a:xfrm>
              <a:custGeom>
                <a:rect l="0" t="0" r="0" b="0"/>
                <a:pathLst>
                  <a:path w="688" h="1201">
                    <a:moveTo>
                      <a:pt x="424" y="1201"/>
                    </a:moveTo>
                    <a:cubicBezTo>
                      <a:pt x="32" y="936"/>
                      <a:pt x="-102" y="423"/>
                      <a:pt x="108" y="0"/>
                    </a:cubicBezTo>
                    <a:lnTo>
                      <a:pt x="530" y="210"/>
                    </a:lnTo>
                    <a:cubicBezTo>
                      <a:pt x="425" y="421"/>
                      <a:pt x="492" y="678"/>
                      <a:pt x="688" y="811"/>
                    </a:cubicBezTo>
                    <a:lnTo>
                      <a:pt x="424" y="1201"/>
                    </a:lnTo>
                    <a:close/>
                  </a:path>
                </a:pathLst>
              </a:custGeom>
              <a:solidFill>
                <a:srgbClr val="DA58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38" name="path"/>
              <p:cNvSpPr/>
              <p:nvPr/>
            </p:nvSpPr>
            <p:spPr>
              <a:xfrm>
                <a:off x="69060" y="0"/>
                <a:ext cx="535922" cy="465247"/>
              </a:xfrm>
              <a:custGeom>
                <a:rect l="0" t="0" r="0" b="0"/>
                <a:pathLst>
                  <a:path w="843" h="732">
                    <a:moveTo>
                      <a:pt x="0" y="522"/>
                    </a:moveTo>
                    <a:cubicBezTo>
                      <a:pt x="159" y="202"/>
                      <a:pt x="486" y="0"/>
                      <a:pt x="843" y="0"/>
                    </a:cubicBezTo>
                    <a:lnTo>
                      <a:pt x="843" y="471"/>
                    </a:lnTo>
                    <a:cubicBezTo>
                      <a:pt x="665" y="471"/>
                      <a:pt x="501" y="572"/>
                      <a:pt x="421" y="732"/>
                    </a:cubicBezTo>
                    <a:lnTo>
                      <a:pt x="0" y="522"/>
                    </a:lnTo>
                    <a:close/>
                  </a:path>
                </a:pathLst>
              </a:custGeom>
              <a:solidFill>
                <a:srgbClr val="772D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40" name="textbox 1840"/>
            <p:cNvSpPr/>
            <p:nvPr/>
          </p:nvSpPr>
          <p:spPr>
            <a:xfrm>
              <a:off x="-12700" y="121437"/>
              <a:ext cx="1287144" cy="8147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993"/>
                </a:lnSpc>
              </a:pPr>
              <a:endParaRPr lang="Arial" altLang="Arial" sz="100"/>
            </a:p>
            <a:p>
              <a:pPr marL="288290" algn="l" rtl="0" eaLnBrk="0">
                <a:lnSpc>
                  <a:spcPct val="88000"/>
                </a:lnSpc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17.6%</a:t>
              </a:r>
              <a:endParaRPr lang="Microsoft YaHei" altLang="Microsoft YaHei" sz="1000"/>
            </a:p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marL="410844" algn="l" rtl="0" eaLnBrk="0">
                <a:lnSpc>
                  <a:spcPct val="88000"/>
                </a:lnSpc>
                <a:spcBef>
                  <a:spcPts val="332"/>
                </a:spcBef>
              </a:pPr>
              <a:r>
                <a:rPr sz="1100" kern="0" spc="30">
                  <a:solidFill>
                    <a:srgbClr val="772DE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2022年</a:t>
              </a:r>
              <a:endParaRPr lang="Microsoft YaHei" altLang="Microsoft YaHei" sz="1100"/>
            </a:p>
            <a:p>
              <a:pPr marL="12700" algn="l" rtl="0" eaLnBrk="0">
                <a:lnSpc>
                  <a:spcPts val="773"/>
                </a:lnSpc>
                <a:spcBef>
                  <a:spcPts val="308"/>
                </a:spcBef>
              </a:pPr>
              <a:r>
                <a:rPr sz="1000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22.9%</a:t>
              </a:r>
              <a:endParaRPr lang="Microsoft YaHei" altLang="Microsoft YaHei" sz="1000"/>
            </a:p>
            <a:p>
              <a:pPr algn="r" rtl="0" eaLnBrk="0">
                <a:lnSpc>
                  <a:spcPct val="83000"/>
                </a:lnSpc>
                <a:spcBef>
                  <a:spcPts val="4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59.5%</a:t>
              </a:r>
              <a:endParaRPr lang="Microsoft YaHei" altLang="Microsoft YaHei" sz="1000"/>
            </a:p>
          </p:txBody>
        </p:sp>
      </p:grpSp>
      <p:grpSp>
        <p:nvGrpSpPr>
          <p:cNvPr id="156" name="group 156"/>
          <p:cNvGrpSpPr/>
          <p:nvPr/>
        </p:nvGrpSpPr>
        <p:grpSpPr>
          <a:xfrm rot="21600000">
            <a:off x="3935379" y="3518407"/>
            <a:ext cx="1210329" cy="1226272"/>
            <a:chExt cx="1210329" cy="1226272"/>
          </a:xfrm>
        </p:grpSpPr>
        <p:grpSp>
          <p:nvGrpSpPr>
            <p:cNvPr id="158" name="group 158"/>
            <p:cNvGrpSpPr/>
            <p:nvPr/>
          </p:nvGrpSpPr>
          <p:grpSpPr>
            <a:xfrm rot="21600000">
              <a:off x="0" y="22287"/>
              <a:ext cx="1210329" cy="1203985"/>
              <a:chExt cx="1210329" cy="1203985"/>
            </a:xfrm>
          </p:grpSpPr>
          <p:sp>
            <p:nvSpPr>
              <p:cNvPr id="1842" name="path"/>
              <p:cNvSpPr/>
              <p:nvPr/>
            </p:nvSpPr>
            <p:spPr>
              <a:xfrm>
                <a:off x="605104" y="0"/>
                <a:ext cx="570375" cy="507676"/>
              </a:xfrm>
              <a:custGeom>
                <a:rect l="0" t="0" r="0" b="0"/>
                <a:pathLst>
                  <a:path w="898" h="799">
                    <a:moveTo>
                      <a:pt x="0" y="0"/>
                    </a:moveTo>
                    <a:cubicBezTo>
                      <a:pt x="410" y="0"/>
                      <a:pt x="773" y="265"/>
                      <a:pt x="898" y="656"/>
                    </a:cubicBezTo>
                    <a:lnTo>
                      <a:pt x="449" y="799"/>
                    </a:lnTo>
                    <a:cubicBezTo>
                      <a:pt x="386" y="604"/>
                      <a:pt x="205" y="471"/>
                      <a:pt x="0" y="471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44" name="path"/>
              <p:cNvSpPr/>
              <p:nvPr/>
            </p:nvSpPr>
            <p:spPr>
              <a:xfrm>
                <a:off x="0" y="195575"/>
                <a:ext cx="1210329" cy="1008410"/>
              </a:xfrm>
              <a:custGeom>
                <a:rect l="0" t="0" r="0" b="0"/>
                <a:pathLst>
                  <a:path w="1906" h="1588">
                    <a:moveTo>
                      <a:pt x="1851" y="348"/>
                    </a:moveTo>
                    <a:cubicBezTo>
                      <a:pt x="2009" y="844"/>
                      <a:pt x="1735" y="1374"/>
                      <a:pt x="1239" y="1533"/>
                    </a:cubicBezTo>
                    <a:cubicBezTo>
                      <a:pt x="743" y="1691"/>
                      <a:pt x="213" y="1417"/>
                      <a:pt x="54" y="921"/>
                    </a:cubicBezTo>
                    <a:cubicBezTo>
                      <a:pt x="-47" y="600"/>
                      <a:pt x="28" y="249"/>
                      <a:pt x="255" y="0"/>
                    </a:cubicBezTo>
                    <a:lnTo>
                      <a:pt x="604" y="317"/>
                    </a:lnTo>
                    <a:cubicBezTo>
                      <a:pt x="429" y="509"/>
                      <a:pt x="442" y="808"/>
                      <a:pt x="635" y="983"/>
                    </a:cubicBezTo>
                    <a:cubicBezTo>
                      <a:pt x="827" y="1158"/>
                      <a:pt x="1126" y="1144"/>
                      <a:pt x="1301" y="952"/>
                    </a:cubicBezTo>
                    <a:cubicBezTo>
                      <a:pt x="1414" y="827"/>
                      <a:pt x="1453" y="652"/>
                      <a:pt x="1402" y="491"/>
                    </a:cubicBezTo>
                    <a:lnTo>
                      <a:pt x="1851" y="348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46" name="path"/>
              <p:cNvSpPr/>
              <p:nvPr/>
            </p:nvSpPr>
            <p:spPr>
              <a:xfrm>
                <a:off x="162436" y="1"/>
                <a:ext cx="442667" cy="397166"/>
              </a:xfrm>
              <a:custGeom>
                <a:rect l="0" t="0" r="0" b="0"/>
                <a:pathLst>
                  <a:path w="697" h="625">
                    <a:moveTo>
                      <a:pt x="0" y="307"/>
                    </a:moveTo>
                    <a:cubicBezTo>
                      <a:pt x="178" y="111"/>
                      <a:pt x="431" y="0"/>
                      <a:pt x="697" y="0"/>
                    </a:cubicBezTo>
                    <a:lnTo>
                      <a:pt x="697" y="471"/>
                    </a:lnTo>
                    <a:cubicBezTo>
                      <a:pt x="564" y="471"/>
                      <a:pt x="437" y="527"/>
                      <a:pt x="348" y="625"/>
                    </a:cubicBezTo>
                    <a:lnTo>
                      <a:pt x="0" y="307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48" name="textbox 1848"/>
            <p:cNvSpPr/>
            <p:nvPr/>
          </p:nvSpPr>
          <p:spPr>
            <a:xfrm>
              <a:off x="-12700" y="-12700"/>
              <a:ext cx="1236344" cy="12807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989"/>
                </a:lnSpc>
              </a:pPr>
              <a:endParaRPr lang="Arial" altLang="Arial" sz="100"/>
            </a:p>
            <a:p>
              <a:pPr marL="153670" algn="l" rtl="0" eaLnBrk="0">
                <a:lnSpc>
                  <a:spcPct val="88000"/>
                </a:lnSpc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13.2%</a:t>
              </a:r>
              <a:endParaRPr lang="Microsoft YaHei" altLang="Microsoft YaHei" sz="1000"/>
            </a:p>
            <a:p>
              <a:pPr marL="788669" algn="l" rtl="0" eaLnBrk="0">
                <a:lnSpc>
                  <a:spcPct val="88000"/>
                </a:lnSpc>
                <a:spcBef>
                  <a:spcPts val="336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20.1%</a:t>
              </a:r>
              <a:endParaRPr lang="Microsoft YaHei" altLang="Microsoft YaHei" sz="1000"/>
            </a:p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marL="385445" algn="l" rtl="0" eaLnBrk="0">
                <a:lnSpc>
                  <a:spcPct val="88000"/>
                </a:lnSpc>
                <a:spcBef>
                  <a:spcPts val="332"/>
                </a:spcBef>
              </a:pPr>
              <a:r>
                <a:rPr sz="1100" kern="0" spc="3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2022年</a:t>
              </a:r>
              <a:endParaRPr lang="Microsoft YaHei" altLang="Microsoft YaHei" sz="1100"/>
            </a:p>
            <a:p>
              <a:pPr algn="l" rtl="0" eaLnBrk="0">
                <a:lnSpc>
                  <a:spcPct val="18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200"/>
            </a:p>
            <a:p>
              <a:pPr marL="375284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66.7%</a:t>
              </a:r>
              <a:endParaRPr lang="Microsoft YaHei" altLang="Microsoft YaHei" sz="1000"/>
            </a:p>
          </p:txBody>
        </p:sp>
      </p:grpSp>
      <p:grpSp>
        <p:nvGrpSpPr>
          <p:cNvPr id="160" name="group 160"/>
          <p:cNvGrpSpPr/>
          <p:nvPr/>
        </p:nvGrpSpPr>
        <p:grpSpPr>
          <a:xfrm rot="21600000">
            <a:off x="900776" y="6935190"/>
            <a:ext cx="1236086" cy="1197518"/>
            <a:chExt cx="1236086" cy="1197518"/>
          </a:xfrm>
        </p:grpSpPr>
        <p:grpSp>
          <p:nvGrpSpPr>
            <p:cNvPr id="162" name="group 162"/>
            <p:cNvGrpSpPr/>
            <p:nvPr/>
          </p:nvGrpSpPr>
          <p:grpSpPr>
            <a:xfrm rot="21600000">
              <a:off x="18019" y="0"/>
              <a:ext cx="1203706" cy="1197518"/>
              <a:chExt cx="1203706" cy="1197518"/>
            </a:xfrm>
          </p:grpSpPr>
          <p:sp>
            <p:nvSpPr>
              <p:cNvPr id="1850" name="path"/>
              <p:cNvSpPr/>
              <p:nvPr/>
            </p:nvSpPr>
            <p:spPr>
              <a:xfrm>
                <a:off x="313554" y="0"/>
                <a:ext cx="890152" cy="1197518"/>
              </a:xfrm>
              <a:custGeom>
                <a:rect l="0" t="0" r="0" b="0"/>
                <a:pathLst>
                  <a:path w="1401" h="1885">
                    <a:moveTo>
                      <a:pt x="458" y="0"/>
                    </a:moveTo>
                    <a:cubicBezTo>
                      <a:pt x="979" y="0"/>
                      <a:pt x="1401" y="422"/>
                      <a:pt x="1401" y="942"/>
                    </a:cubicBezTo>
                    <a:cubicBezTo>
                      <a:pt x="1401" y="1463"/>
                      <a:pt x="979" y="1885"/>
                      <a:pt x="458" y="1885"/>
                    </a:cubicBezTo>
                    <a:cubicBezTo>
                      <a:pt x="298" y="1885"/>
                      <a:pt x="140" y="1844"/>
                      <a:pt x="0" y="1766"/>
                    </a:cubicBezTo>
                    <a:lnTo>
                      <a:pt x="229" y="1354"/>
                    </a:lnTo>
                    <a:cubicBezTo>
                      <a:pt x="456" y="1481"/>
                      <a:pt x="744" y="1399"/>
                      <a:pt x="870" y="1172"/>
                    </a:cubicBezTo>
                    <a:cubicBezTo>
                      <a:pt x="997" y="944"/>
                      <a:pt x="915" y="657"/>
                      <a:pt x="688" y="531"/>
                    </a:cubicBezTo>
                    <a:cubicBezTo>
                      <a:pt x="618" y="491"/>
                      <a:pt x="539" y="471"/>
                      <a:pt x="458" y="471"/>
                    </a:cubicBezTo>
                    <a:lnTo>
                      <a:pt x="458" y="0"/>
                    </a:lnTo>
                    <a:close/>
                  </a:path>
                </a:pathLst>
              </a:custGeom>
              <a:solidFill>
                <a:srgbClr val="F6D8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52" name="path"/>
              <p:cNvSpPr/>
              <p:nvPr/>
            </p:nvSpPr>
            <p:spPr>
              <a:xfrm>
                <a:off x="0" y="142196"/>
                <a:ext cx="459250" cy="979632"/>
              </a:xfrm>
              <a:custGeom>
                <a:rect l="0" t="0" r="0" b="0"/>
                <a:pathLst>
                  <a:path w="723" h="1542">
                    <a:moveTo>
                      <a:pt x="493" y="1542"/>
                    </a:moveTo>
                    <a:cubicBezTo>
                      <a:pt x="38" y="1289"/>
                      <a:pt x="-124" y="715"/>
                      <a:pt x="128" y="260"/>
                    </a:cubicBezTo>
                    <a:cubicBezTo>
                      <a:pt x="183" y="161"/>
                      <a:pt x="256" y="73"/>
                      <a:pt x="342" y="0"/>
                    </a:cubicBezTo>
                    <a:lnTo>
                      <a:pt x="647" y="359"/>
                    </a:lnTo>
                    <a:cubicBezTo>
                      <a:pt x="449" y="527"/>
                      <a:pt x="424" y="825"/>
                      <a:pt x="593" y="1024"/>
                    </a:cubicBezTo>
                    <a:cubicBezTo>
                      <a:pt x="629" y="1067"/>
                      <a:pt x="673" y="1103"/>
                      <a:pt x="723" y="1130"/>
                    </a:cubicBezTo>
                    <a:lnTo>
                      <a:pt x="493" y="1542"/>
                    </a:lnTo>
                    <a:close/>
                  </a:path>
                </a:pathLst>
              </a:custGeom>
              <a:solidFill>
                <a:srgbClr val="DA58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54" name="path"/>
              <p:cNvSpPr/>
              <p:nvPr/>
            </p:nvSpPr>
            <p:spPr>
              <a:xfrm>
                <a:off x="217566" y="1"/>
                <a:ext cx="387380" cy="370476"/>
              </a:xfrm>
              <a:custGeom>
                <a:rect l="0" t="0" r="0" b="0"/>
                <a:pathLst>
                  <a:path w="610" h="583">
                    <a:moveTo>
                      <a:pt x="0" y="223"/>
                    </a:moveTo>
                    <a:cubicBezTo>
                      <a:pt x="170" y="79"/>
                      <a:pt x="386" y="0"/>
                      <a:pt x="610" y="0"/>
                    </a:cubicBezTo>
                    <a:lnTo>
                      <a:pt x="610" y="471"/>
                    </a:lnTo>
                    <a:cubicBezTo>
                      <a:pt x="498" y="471"/>
                      <a:pt x="390" y="511"/>
                      <a:pt x="305" y="583"/>
                    </a:cubicBezTo>
                    <a:lnTo>
                      <a:pt x="0" y="223"/>
                    </a:lnTo>
                    <a:close/>
                  </a:path>
                </a:pathLst>
              </a:custGeom>
              <a:solidFill>
                <a:srgbClr val="772D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56" name="textbox 1856"/>
            <p:cNvSpPr/>
            <p:nvPr/>
          </p:nvSpPr>
          <p:spPr>
            <a:xfrm>
              <a:off x="-12700" y="-12700"/>
              <a:ext cx="1261744" cy="12515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700"/>
            </a:p>
            <a:p>
              <a:pPr algn="l" rtl="0" eaLnBrk="0">
                <a:lnSpc>
                  <a:spcPct val="6041"/>
                </a:lnSpc>
              </a:pPr>
              <a:endParaRPr lang="Arial" altLang="Arial" sz="100"/>
            </a:p>
            <a:p>
              <a:pPr marL="234950" algn="l" rtl="0" eaLnBrk="0">
                <a:lnSpc>
                  <a:spcPct val="88000"/>
                </a:lnSpc>
              </a:pPr>
              <a:r>
                <a:rPr sz="10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11.2%</a:t>
              </a:r>
              <a:endParaRPr lang="Microsoft YaHei" altLang="Microsoft YaHei" sz="1000"/>
            </a:p>
            <a:p>
              <a:pPr algn="l" rtl="0" eaLnBrk="0">
                <a:lnSpc>
                  <a:spcPct val="150000"/>
                </a:lnSpc>
              </a:pPr>
              <a:endParaRPr lang="Arial" altLang="Arial" sz="1000"/>
            </a:p>
            <a:p>
              <a:pPr marL="386715" algn="l" rtl="0" eaLnBrk="0">
                <a:lnSpc>
                  <a:spcPct val="88000"/>
                </a:lnSpc>
                <a:spcBef>
                  <a:spcPts val="331"/>
                </a:spcBef>
              </a:pPr>
              <a:r>
                <a:rPr sz="1100" kern="0" spc="40">
                  <a:solidFill>
                    <a:srgbClr val="772DE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2020年</a:t>
              </a:r>
              <a:endParaRPr lang="Microsoft YaHei" altLang="Microsoft YaHei" sz="1100"/>
            </a:p>
            <a:p>
              <a:pPr algn="l" rtl="0" eaLnBrk="0">
                <a:lnSpc>
                  <a:spcPct val="107000"/>
                </a:lnSpc>
              </a:pPr>
              <a:endParaRPr lang="Arial" altLang="Arial" sz="500"/>
            </a:p>
            <a:p>
              <a:pPr marL="12700" algn="l" rtl="0" eaLnBrk="0">
                <a:lnSpc>
                  <a:spcPts val="1240"/>
                </a:lnSpc>
                <a:spcBef>
                  <a:spcPts val="2"/>
                </a:spcBef>
              </a:pPr>
              <a:r>
                <a:rPr sz="1500" kern="0" spc="30" baseline="3587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30.7%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</a:t>
              </a:r>
              <a:r>
                <a:rPr sz="1500" kern="0" spc="30" baseline="-3357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58.1%</a:t>
              </a:r>
              <a:endParaRPr lang="Microsoft YaHei" altLang="Microsoft YaHei" sz="1500" baseline="-3357"/>
            </a:p>
          </p:txBody>
        </p:sp>
      </p:grpSp>
      <p:grpSp>
        <p:nvGrpSpPr>
          <p:cNvPr id="164" name="group 164"/>
          <p:cNvGrpSpPr/>
          <p:nvPr/>
        </p:nvGrpSpPr>
        <p:grpSpPr>
          <a:xfrm rot="21600000">
            <a:off x="2420715" y="6935190"/>
            <a:ext cx="1223065" cy="1197518"/>
            <a:chExt cx="1223065" cy="1197518"/>
          </a:xfrm>
        </p:grpSpPr>
        <p:grpSp>
          <p:nvGrpSpPr>
            <p:cNvPr id="166" name="group 166"/>
            <p:cNvGrpSpPr/>
            <p:nvPr/>
          </p:nvGrpSpPr>
          <p:grpSpPr>
            <a:xfrm rot="21600000">
              <a:off x="18442" y="0"/>
              <a:ext cx="1203516" cy="1197518"/>
              <a:chExt cx="1203516" cy="1197518"/>
            </a:xfrm>
          </p:grpSpPr>
          <p:sp>
            <p:nvSpPr>
              <p:cNvPr id="1858" name="path"/>
              <p:cNvSpPr/>
              <p:nvPr/>
            </p:nvSpPr>
            <p:spPr>
              <a:xfrm>
                <a:off x="485002" y="0"/>
                <a:ext cx="718513" cy="1197518"/>
              </a:xfrm>
              <a:custGeom>
                <a:rect l="0" t="0" r="0" b="0"/>
                <a:pathLst>
                  <a:path w="1131" h="1885">
                    <a:moveTo>
                      <a:pt x="188" y="0"/>
                    </a:moveTo>
                    <a:cubicBezTo>
                      <a:pt x="709" y="0"/>
                      <a:pt x="1131" y="422"/>
                      <a:pt x="1131" y="942"/>
                    </a:cubicBezTo>
                    <a:cubicBezTo>
                      <a:pt x="1131" y="1463"/>
                      <a:pt x="709" y="1885"/>
                      <a:pt x="188" y="1885"/>
                    </a:cubicBezTo>
                    <a:cubicBezTo>
                      <a:pt x="125" y="1885"/>
                      <a:pt x="62" y="1879"/>
                      <a:pt x="0" y="1866"/>
                    </a:cubicBezTo>
                    <a:lnTo>
                      <a:pt x="94" y="1404"/>
                    </a:lnTo>
                    <a:cubicBezTo>
                      <a:pt x="349" y="1456"/>
                      <a:pt x="598" y="1292"/>
                      <a:pt x="650" y="1037"/>
                    </a:cubicBezTo>
                    <a:cubicBezTo>
                      <a:pt x="702" y="782"/>
                      <a:pt x="538" y="533"/>
                      <a:pt x="282" y="480"/>
                    </a:cubicBezTo>
                    <a:cubicBezTo>
                      <a:pt x="251" y="474"/>
                      <a:pt x="220" y="471"/>
                      <a:pt x="188" y="471"/>
                    </a:cubicBezTo>
                    <a:lnTo>
                      <a:pt x="188" y="0"/>
                    </a:lnTo>
                    <a:close/>
                  </a:path>
                </a:pathLst>
              </a:custGeom>
              <a:solidFill>
                <a:srgbClr val="F6D8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60" name="path"/>
              <p:cNvSpPr/>
              <p:nvPr/>
            </p:nvSpPr>
            <p:spPr>
              <a:xfrm>
                <a:off x="0" y="366054"/>
                <a:ext cx="544880" cy="819365"/>
              </a:xfrm>
              <a:custGeom>
                <a:rect l="0" t="0" r="0" b="0"/>
                <a:pathLst>
                  <a:path w="858" h="1290">
                    <a:moveTo>
                      <a:pt x="763" y="1290"/>
                    </a:moveTo>
                    <a:cubicBezTo>
                      <a:pt x="253" y="1186"/>
                      <a:pt x="-75" y="688"/>
                      <a:pt x="28" y="177"/>
                    </a:cubicBezTo>
                    <a:cubicBezTo>
                      <a:pt x="40" y="116"/>
                      <a:pt x="59" y="57"/>
                      <a:pt x="83" y="0"/>
                    </a:cubicBezTo>
                    <a:lnTo>
                      <a:pt x="517" y="183"/>
                    </a:lnTo>
                    <a:cubicBezTo>
                      <a:pt x="416" y="423"/>
                      <a:pt x="529" y="699"/>
                      <a:pt x="769" y="800"/>
                    </a:cubicBezTo>
                    <a:cubicBezTo>
                      <a:pt x="797" y="812"/>
                      <a:pt x="827" y="822"/>
                      <a:pt x="858" y="828"/>
                    </a:cubicBezTo>
                    <a:lnTo>
                      <a:pt x="763" y="1290"/>
                    </a:lnTo>
                    <a:close/>
                  </a:path>
                </a:pathLst>
              </a:custGeom>
              <a:solidFill>
                <a:srgbClr val="DA58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62" name="path"/>
              <p:cNvSpPr/>
              <p:nvPr/>
            </p:nvSpPr>
            <p:spPr>
              <a:xfrm>
                <a:off x="53069" y="0"/>
                <a:ext cx="551689" cy="482406"/>
              </a:xfrm>
              <a:custGeom>
                <a:rect l="0" t="0" r="0" b="0"/>
                <a:pathLst>
                  <a:path w="866" h="759">
                    <a:moveTo>
                      <a:pt x="0" y="576"/>
                    </a:moveTo>
                    <a:cubicBezTo>
                      <a:pt x="147" y="227"/>
                      <a:pt x="489" y="0"/>
                      <a:pt x="868" y="0"/>
                    </a:cubicBezTo>
                    <a:lnTo>
                      <a:pt x="868" y="471"/>
                    </a:lnTo>
                    <a:cubicBezTo>
                      <a:pt x="679" y="471"/>
                      <a:pt x="508" y="585"/>
                      <a:pt x="434" y="759"/>
                    </a:cubicBezTo>
                    <a:lnTo>
                      <a:pt x="0" y="576"/>
                    </a:lnTo>
                    <a:close/>
                  </a:path>
                </a:pathLst>
              </a:custGeom>
              <a:solidFill>
                <a:srgbClr val="772D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64" name="textbox 1864"/>
            <p:cNvSpPr/>
            <p:nvPr/>
          </p:nvSpPr>
          <p:spPr>
            <a:xfrm>
              <a:off x="-12700" y="-12700"/>
              <a:ext cx="1249044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marL="248920" algn="l" rtl="0" eaLnBrk="0">
                <a:lnSpc>
                  <a:spcPct val="88000"/>
                </a:lnSpc>
                <a:spcBef>
                  <a:spcPts val="3"/>
                </a:spcBef>
              </a:pPr>
              <a:r>
                <a:rPr sz="1000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18.6%</a:t>
              </a:r>
              <a:endParaRPr lang="Microsoft YaHei" altLang="Microsoft YaHei" sz="10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marL="393065" algn="l" rtl="0" eaLnBrk="0">
                <a:lnSpc>
                  <a:spcPct val="88000"/>
                </a:lnSpc>
                <a:spcBef>
                  <a:spcPts val="332"/>
                </a:spcBef>
              </a:pPr>
              <a:r>
                <a:rPr sz="1100" kern="0" spc="0">
                  <a:solidFill>
                    <a:srgbClr val="772DE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2021年</a:t>
              </a:r>
              <a:endParaRPr lang="Microsoft YaHei" altLang="Microsoft YaHei" sz="1100"/>
            </a:p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12700" algn="l" rtl="0" eaLnBrk="0">
                <a:lnSpc>
                  <a:spcPct val="90000"/>
                </a:lnSpc>
                <a:spcBef>
                  <a:spcPts val="6"/>
                </a:spcBef>
              </a:pPr>
              <a:r>
                <a:rPr sz="1000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28.1%            53.2%</a:t>
              </a:r>
              <a:endParaRPr lang="Microsoft YaHei" altLang="Microsoft YaHei" sz="1000"/>
            </a:p>
          </p:txBody>
        </p:sp>
      </p:grpSp>
      <p:grpSp>
        <p:nvGrpSpPr>
          <p:cNvPr id="168" name="group 168"/>
          <p:cNvGrpSpPr/>
          <p:nvPr/>
        </p:nvGrpSpPr>
        <p:grpSpPr>
          <a:xfrm rot="21600000">
            <a:off x="918596" y="3540694"/>
            <a:ext cx="1210294" cy="1203906"/>
            <a:chExt cx="1210294" cy="1203906"/>
          </a:xfrm>
        </p:grpSpPr>
        <p:sp>
          <p:nvSpPr>
            <p:cNvPr id="1866" name="path"/>
            <p:cNvSpPr/>
            <p:nvPr/>
          </p:nvSpPr>
          <p:spPr>
            <a:xfrm>
              <a:off x="605146" y="0"/>
              <a:ext cx="354978" cy="357667"/>
            </a:xfrm>
            <a:custGeom>
              <a:rect l="0" t="0" r="0" b="0"/>
              <a:pathLst>
                <a:path w="559" h="563">
                  <a:moveTo>
                    <a:pt x="0" y="0"/>
                  </a:moveTo>
                  <a:cubicBezTo>
                    <a:pt x="201" y="0"/>
                    <a:pt x="397" y="64"/>
                    <a:pt x="559" y="183"/>
                  </a:cubicBezTo>
                  <a:lnTo>
                    <a:pt x="279" y="563"/>
                  </a:lnTo>
                  <a:cubicBezTo>
                    <a:pt x="198" y="503"/>
                    <a:pt x="100" y="471"/>
                    <a:pt x="0" y="47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18E6F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8" name="path"/>
            <p:cNvSpPr/>
            <p:nvPr/>
          </p:nvSpPr>
          <p:spPr>
            <a:xfrm>
              <a:off x="0" y="116573"/>
              <a:ext cx="1210294" cy="1087333"/>
            </a:xfrm>
            <a:custGeom>
              <a:rect l="0" t="0" r="0" b="0"/>
              <a:pathLst>
                <a:path w="1905" h="1712">
                  <a:moveTo>
                    <a:pt x="1512" y="0"/>
                  </a:moveTo>
                  <a:cubicBezTo>
                    <a:pt x="1931" y="308"/>
                    <a:pt x="2021" y="898"/>
                    <a:pt x="1712" y="1318"/>
                  </a:cubicBezTo>
                  <a:cubicBezTo>
                    <a:pt x="1403" y="1737"/>
                    <a:pt x="813" y="1827"/>
                    <a:pt x="393" y="1518"/>
                  </a:cubicBezTo>
                  <a:cubicBezTo>
                    <a:pt x="-25" y="1209"/>
                    <a:pt x="-115" y="619"/>
                    <a:pt x="193" y="200"/>
                  </a:cubicBezTo>
                  <a:cubicBezTo>
                    <a:pt x="242" y="133"/>
                    <a:pt x="300" y="73"/>
                    <a:pt x="365" y="21"/>
                  </a:cubicBezTo>
                  <a:lnTo>
                    <a:pt x="659" y="390"/>
                  </a:lnTo>
                  <a:cubicBezTo>
                    <a:pt x="455" y="552"/>
                    <a:pt x="421" y="849"/>
                    <a:pt x="584" y="1052"/>
                  </a:cubicBezTo>
                  <a:cubicBezTo>
                    <a:pt x="746" y="1256"/>
                    <a:pt x="1042" y="1290"/>
                    <a:pt x="1246" y="1128"/>
                  </a:cubicBezTo>
                  <a:cubicBezTo>
                    <a:pt x="1450" y="966"/>
                    <a:pt x="1484" y="669"/>
                    <a:pt x="1321" y="465"/>
                  </a:cubicBezTo>
                  <a:cubicBezTo>
                    <a:pt x="1295" y="433"/>
                    <a:pt x="1265" y="404"/>
                    <a:pt x="1232" y="379"/>
                  </a:cubicBezTo>
                  <a:lnTo>
                    <a:pt x="1512" y="0"/>
                  </a:lnTo>
                  <a:close/>
                </a:path>
              </a:pathLst>
            </a:custGeom>
            <a:solidFill>
              <a:srgbClr val="2A96F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0" name="path"/>
            <p:cNvSpPr/>
            <p:nvPr/>
          </p:nvSpPr>
          <p:spPr>
            <a:xfrm>
              <a:off x="232246" y="1"/>
              <a:ext cx="372899" cy="364526"/>
            </a:xfrm>
            <a:custGeom>
              <a:rect l="0" t="0" r="0" b="0"/>
              <a:pathLst>
                <a:path w="587" h="574">
                  <a:moveTo>
                    <a:pt x="0" y="205"/>
                  </a:moveTo>
                  <a:cubicBezTo>
                    <a:pt x="166" y="72"/>
                    <a:pt x="373" y="0"/>
                    <a:pt x="587" y="0"/>
                  </a:cubicBezTo>
                  <a:lnTo>
                    <a:pt x="587" y="471"/>
                  </a:lnTo>
                  <a:cubicBezTo>
                    <a:pt x="480" y="471"/>
                    <a:pt x="377" y="507"/>
                    <a:pt x="293" y="574"/>
                  </a:cubicBezTo>
                  <a:lnTo>
                    <a:pt x="0" y="205"/>
                  </a:lnTo>
                  <a:close/>
                </a:path>
              </a:pathLst>
            </a:custGeom>
            <a:solidFill>
              <a:srgbClr val="045D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70" name="group 170"/>
          <p:cNvGrpSpPr/>
          <p:nvPr/>
        </p:nvGrpSpPr>
        <p:grpSpPr>
          <a:xfrm rot="21600000">
            <a:off x="2438980" y="3540694"/>
            <a:ext cx="1210155" cy="1203980"/>
            <a:chExt cx="1210155" cy="1203980"/>
          </a:xfrm>
        </p:grpSpPr>
        <p:grpSp>
          <p:nvGrpSpPr>
            <p:cNvPr id="172" name="group 172"/>
            <p:cNvGrpSpPr/>
            <p:nvPr/>
          </p:nvGrpSpPr>
          <p:grpSpPr>
            <a:xfrm rot="21600000">
              <a:off x="0" y="0"/>
              <a:ext cx="1210155" cy="1203980"/>
              <a:chExt cx="1210155" cy="1203980"/>
            </a:xfrm>
          </p:grpSpPr>
          <p:sp>
            <p:nvSpPr>
              <p:cNvPr id="1872" name="path"/>
              <p:cNvSpPr/>
              <p:nvPr/>
            </p:nvSpPr>
            <p:spPr>
              <a:xfrm>
                <a:off x="604934" y="0"/>
                <a:ext cx="530031" cy="459495"/>
              </a:xfrm>
              <a:custGeom>
                <a:rect l="0" t="0" r="0" b="0"/>
                <a:pathLst>
                  <a:path w="834" h="723">
                    <a:moveTo>
                      <a:pt x="0" y="0"/>
                    </a:moveTo>
                    <a:cubicBezTo>
                      <a:pt x="350" y="0"/>
                      <a:pt x="671" y="194"/>
                      <a:pt x="834" y="504"/>
                    </a:cubicBezTo>
                    <a:lnTo>
                      <a:pt x="417" y="723"/>
                    </a:lnTo>
                    <a:cubicBezTo>
                      <a:pt x="335" y="568"/>
                      <a:pt x="175" y="471"/>
                      <a:pt x="0" y="471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74" name="path"/>
              <p:cNvSpPr/>
              <p:nvPr/>
            </p:nvSpPr>
            <p:spPr>
              <a:xfrm>
                <a:off x="0" y="231232"/>
                <a:ext cx="1210155" cy="972747"/>
              </a:xfrm>
              <a:custGeom>
                <a:rect l="0" t="0" r="0" b="0"/>
                <a:pathLst>
                  <a:path w="1905" h="1531">
                    <a:moveTo>
                      <a:pt x="1787" y="140"/>
                    </a:moveTo>
                    <a:cubicBezTo>
                      <a:pt x="2029" y="601"/>
                      <a:pt x="1852" y="1171"/>
                      <a:pt x="1391" y="1413"/>
                    </a:cubicBezTo>
                    <a:cubicBezTo>
                      <a:pt x="930" y="1655"/>
                      <a:pt x="360" y="1478"/>
                      <a:pt x="117" y="1017"/>
                    </a:cubicBezTo>
                    <a:cubicBezTo>
                      <a:pt x="-54" y="689"/>
                      <a:pt x="-18" y="292"/>
                      <a:pt x="208" y="0"/>
                    </a:cubicBezTo>
                    <a:lnTo>
                      <a:pt x="580" y="289"/>
                    </a:lnTo>
                    <a:cubicBezTo>
                      <a:pt x="420" y="494"/>
                      <a:pt x="457" y="791"/>
                      <a:pt x="663" y="950"/>
                    </a:cubicBezTo>
                    <a:cubicBezTo>
                      <a:pt x="868" y="1110"/>
                      <a:pt x="1165" y="1073"/>
                      <a:pt x="1324" y="868"/>
                    </a:cubicBezTo>
                    <a:cubicBezTo>
                      <a:pt x="1438" y="722"/>
                      <a:pt x="1456" y="523"/>
                      <a:pt x="1370" y="359"/>
                    </a:cubicBezTo>
                    <a:lnTo>
                      <a:pt x="1787" y="140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76" name="path"/>
              <p:cNvSpPr/>
              <p:nvPr/>
            </p:nvSpPr>
            <p:spPr>
              <a:xfrm>
                <a:off x="132245" y="1"/>
                <a:ext cx="472690" cy="414994"/>
              </a:xfrm>
              <a:custGeom>
                <a:rect l="0" t="0" r="0" b="0"/>
                <a:pathLst>
                  <a:path w="744" h="653">
                    <a:moveTo>
                      <a:pt x="0" y="364"/>
                    </a:moveTo>
                    <a:cubicBezTo>
                      <a:pt x="178" y="134"/>
                      <a:pt x="453" y="0"/>
                      <a:pt x="744" y="0"/>
                    </a:cubicBezTo>
                    <a:lnTo>
                      <a:pt x="744" y="471"/>
                    </a:lnTo>
                    <a:cubicBezTo>
                      <a:pt x="598" y="471"/>
                      <a:pt x="461" y="538"/>
                      <a:pt x="372" y="653"/>
                    </a:cubicBezTo>
                    <a:lnTo>
                      <a:pt x="0" y="364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78" name="textbox 1878"/>
            <p:cNvSpPr/>
            <p:nvPr/>
          </p:nvSpPr>
          <p:spPr>
            <a:xfrm>
              <a:off x="146561" y="59501"/>
              <a:ext cx="892175" cy="10801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341"/>
                </a:lnSpc>
              </a:pPr>
              <a:endParaRPr lang="Arial" altLang="Arial" sz="100"/>
            </a:p>
            <a:p>
              <a:pPr marL="12700" algn="l" rtl="0" eaLnBrk="0">
                <a:lnSpc>
                  <a:spcPts val="761"/>
                </a:lnSpc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14.5%</a:t>
              </a:r>
              <a:endParaRPr lang="Microsoft YaHei" altLang="Microsoft YaHei" sz="1000"/>
            </a:p>
            <a:p>
              <a:pPr algn="r" rtl="0" eaLnBrk="0">
                <a:lnSpc>
                  <a:spcPct val="82000"/>
                </a:lnSpc>
                <a:spcBef>
                  <a:spcPts val="5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17.3%</a:t>
              </a:r>
              <a:endParaRPr lang="Microsoft YaHei" altLang="Microsoft YaHei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marL="215265" algn="l" rtl="0" eaLnBrk="0">
                <a:lnSpc>
                  <a:spcPct val="88000"/>
                </a:lnSpc>
                <a:spcBef>
                  <a:spcPts val="332"/>
                </a:spcBef>
              </a:pPr>
              <a:r>
                <a:rPr sz="1100" kern="0" spc="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2021年</a:t>
              </a:r>
              <a:endParaRPr lang="Microsoft YaHei" altLang="Microsoft YaHei" sz="1100"/>
            </a:p>
            <a:p>
              <a:pPr algn="l" rtl="0" eaLnBrk="0">
                <a:lnSpc>
                  <a:spcPct val="180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200"/>
            </a:p>
            <a:p>
              <a:pPr marL="226695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68.2%</a:t>
              </a:r>
              <a:endParaRPr lang="Microsoft YaHei" altLang="Microsoft YaHei" sz="1000"/>
            </a:p>
          </p:txBody>
        </p:sp>
      </p:grpSp>
      <p:sp>
        <p:nvSpPr>
          <p:cNvPr id="1880" name="textbox 1880"/>
          <p:cNvSpPr/>
          <p:nvPr/>
        </p:nvSpPr>
        <p:spPr>
          <a:xfrm>
            <a:off x="948617" y="6550190"/>
            <a:ext cx="5829300" cy="149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0650" algn="l" rtl="0" eaLnBrk="0">
              <a:lnSpc>
                <a:spcPct val="88000"/>
              </a:lnSpc>
              <a:tabLst>
                <a:tab pos="16954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海外主流新能源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中国新能源  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海外主流新能源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海外主流新能源          海外主流新能源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海外豪华新能源</a:t>
            </a:r>
            <a:endParaRPr lang="Microsoft YaHei" altLang="Microsoft YaHei" sz="900"/>
          </a:p>
        </p:txBody>
      </p:sp>
      <p:pic>
        <p:nvPicPr>
          <p:cNvPr id="1882" name="picture 18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882480" y="6562890"/>
            <a:ext cx="107999" cy="107999"/>
          </a:xfrm>
          <a:prstGeom prst="rect">
            <a:avLst/>
          </a:prstGeom>
        </p:spPr>
      </p:pic>
      <p:pic>
        <p:nvPicPr>
          <p:cNvPr id="1884" name="picture 188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798023" y="6562890"/>
            <a:ext cx="107999" cy="107999"/>
          </a:xfrm>
          <a:prstGeom prst="rect">
            <a:avLst/>
          </a:prstGeom>
        </p:spPr>
      </p:pic>
      <p:pic>
        <p:nvPicPr>
          <p:cNvPr id="1886" name="picture 188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61317" y="6562890"/>
            <a:ext cx="107999" cy="107999"/>
          </a:xfrm>
          <a:prstGeom prst="rect">
            <a:avLst/>
          </a:prstGeom>
        </p:spPr>
      </p:pic>
      <p:sp>
        <p:nvSpPr>
          <p:cNvPr id="1888" name="textbox 1888"/>
          <p:cNvSpPr/>
          <p:nvPr/>
        </p:nvSpPr>
        <p:spPr>
          <a:xfrm>
            <a:off x="725870" y="6009280"/>
            <a:ext cx="3456304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6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海外主流新能源与其他阵营新能源对比份额</a:t>
            </a:r>
            <a:endParaRPr lang="Microsoft YaHei" altLang="Microsoft YaHei" sz="1300"/>
          </a:p>
        </p:txBody>
      </p:sp>
      <p:sp>
        <p:nvSpPr>
          <p:cNvPr id="1890" name="textbox 1890"/>
          <p:cNvSpPr/>
          <p:nvPr/>
        </p:nvSpPr>
        <p:spPr>
          <a:xfrm>
            <a:off x="1482161" y="3071722"/>
            <a:ext cx="3738245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120650" algn="l" rtl="0" eaLnBrk="0">
              <a:lnSpc>
                <a:spcPct val="88000"/>
              </a:lnSpc>
              <a:tabLst>
                <a:tab pos="180339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           海外主流品牌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        </a:t>
            </a:r>
            <a:endParaRPr lang="Microsoft YaHei" altLang="Microsoft YaHei" sz="900"/>
          </a:p>
        </p:txBody>
      </p:sp>
      <p:pic>
        <p:nvPicPr>
          <p:cNvPr id="1892" name="picture 189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070442" y="3090584"/>
            <a:ext cx="107999" cy="108000"/>
          </a:xfrm>
          <a:prstGeom prst="rect">
            <a:avLst/>
          </a:prstGeom>
        </p:spPr>
      </p:pic>
      <p:pic>
        <p:nvPicPr>
          <p:cNvPr id="1894" name="picture 189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179787" y="3090584"/>
            <a:ext cx="108000" cy="108000"/>
          </a:xfrm>
          <a:prstGeom prst="rect">
            <a:avLst/>
          </a:prstGeom>
        </p:spPr>
      </p:pic>
      <p:pic>
        <p:nvPicPr>
          <p:cNvPr id="1896" name="picture 189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494861" y="3090584"/>
            <a:ext cx="107999" cy="108000"/>
          </a:xfrm>
          <a:prstGeom prst="rect">
            <a:avLst/>
          </a:prstGeom>
        </p:spPr>
      </p:pic>
      <p:sp>
        <p:nvSpPr>
          <p:cNvPr id="1898" name="textbox 1898"/>
          <p:cNvSpPr/>
          <p:nvPr/>
        </p:nvSpPr>
        <p:spPr>
          <a:xfrm>
            <a:off x="1262651" y="4059859"/>
            <a:ext cx="522605" cy="638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4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100" kern="0" spc="40">
                <a:solidFill>
                  <a:srgbClr val="0241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</a:t>
            </a:r>
            <a:endParaRPr lang="Microsoft YaHei" altLang="Microsoft YaHei" sz="1100"/>
          </a:p>
          <a:p>
            <a:pPr algn="l" rtl="0" eaLnBrk="0">
              <a:lnSpc>
                <a:spcPct val="19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66039" algn="l" rtl="0" eaLnBrk="0">
              <a:lnSpc>
                <a:spcPct val="88000"/>
              </a:lnSpc>
              <a:spcBef>
                <a:spcPts val="2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79.2%</a:t>
            </a:r>
            <a:endParaRPr lang="Microsoft YaHei" altLang="Microsoft YaHei" sz="1000"/>
          </a:p>
        </p:txBody>
      </p:sp>
      <p:sp>
        <p:nvSpPr>
          <p:cNvPr id="1900" name="rect"/>
          <p:cNvSpPr/>
          <p:nvPr/>
        </p:nvSpPr>
        <p:spPr>
          <a:xfrm>
            <a:off x="5306844" y="855127"/>
            <a:ext cx="1364038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2" name="rect"/>
          <p:cNvSpPr/>
          <p:nvPr/>
        </p:nvSpPr>
        <p:spPr>
          <a:xfrm>
            <a:off x="4970488" y="831260"/>
            <a:ext cx="598406" cy="144964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4" name="textbox 1904"/>
          <p:cNvSpPr/>
          <p:nvPr/>
        </p:nvSpPr>
        <p:spPr>
          <a:xfrm>
            <a:off x="4957788" y="836166"/>
            <a:ext cx="194627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tabLst>
                <a:tab pos="77469"/>
              </a:tabLst>
            </a:pP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r>
              <a:rPr sz="1000" kern="0" spc="-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1000" kern="0" spc="-5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r>
              <a:rPr sz="10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竞争关系</a:t>
            </a:r>
            <a:endParaRPr lang="Microsoft YaHei" altLang="Microsoft YaHei" sz="1000"/>
          </a:p>
        </p:txBody>
      </p:sp>
      <p:sp>
        <p:nvSpPr>
          <p:cNvPr id="1906" name="textbox 1906"/>
          <p:cNvSpPr/>
          <p:nvPr/>
        </p:nvSpPr>
        <p:spPr>
          <a:xfrm>
            <a:off x="5263889" y="3071722"/>
            <a:ext cx="1529080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1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900"/>
          </a:p>
        </p:txBody>
      </p:sp>
      <p:pic>
        <p:nvPicPr>
          <p:cNvPr id="1908" name="picture 190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718665" y="2863643"/>
            <a:ext cx="6119998" cy="21600"/>
          </a:xfrm>
          <a:prstGeom prst="rect">
            <a:avLst/>
          </a:prstGeom>
        </p:spPr>
      </p:pic>
      <p:pic>
        <p:nvPicPr>
          <p:cNvPr id="1910" name="picture 19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23853" y="6268255"/>
            <a:ext cx="6119998" cy="21599"/>
          </a:xfrm>
          <a:prstGeom prst="rect">
            <a:avLst/>
          </a:prstGeom>
        </p:spPr>
      </p:pic>
      <p:sp>
        <p:nvSpPr>
          <p:cNvPr id="1912" name="path"/>
          <p:cNvSpPr/>
          <p:nvPr/>
        </p:nvSpPr>
        <p:spPr>
          <a:xfrm>
            <a:off x="5138271" y="8377922"/>
            <a:ext cx="342766" cy="333958"/>
          </a:xfrm>
          <a:custGeom>
            <a:rect l="0" t="0" r="0" b="0"/>
            <a:pathLst>
              <a:path w="539" h="525">
                <a:moveTo>
                  <a:pt x="0" y="262"/>
                </a:moveTo>
                <a:cubicBezTo>
                  <a:pt x="0" y="117"/>
                  <a:pt x="120" y="0"/>
                  <a:pt x="269" y="0"/>
                </a:cubicBezTo>
                <a:cubicBezTo>
                  <a:pt x="418" y="0"/>
                  <a:pt x="539" y="117"/>
                  <a:pt x="539" y="262"/>
                </a:cubicBezTo>
                <a:cubicBezTo>
                  <a:pt x="539" y="408"/>
                  <a:pt x="418" y="525"/>
                  <a:pt x="269" y="525"/>
                </a:cubicBezTo>
                <a:cubicBezTo>
                  <a:pt x="120" y="525"/>
                  <a:pt x="0" y="408"/>
                  <a:pt x="0" y="262"/>
                </a:cubicBezTo>
              </a:path>
            </a:pathLst>
          </a:custGeom>
          <a:solidFill>
            <a:srgbClr val="0838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14" name="textbox 1914"/>
          <p:cNvSpPr/>
          <p:nvPr/>
        </p:nvSpPr>
        <p:spPr>
          <a:xfrm>
            <a:off x="5200338" y="8469493"/>
            <a:ext cx="1165225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1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0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800" kern="0" spc="12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中国品牌新能源</a:t>
            </a:r>
            <a:endParaRPr lang="Microsoft YaHei" altLang="Microsoft YaHei" sz="800"/>
          </a:p>
        </p:txBody>
      </p:sp>
      <p:grpSp>
        <p:nvGrpSpPr>
          <p:cNvPr id="174" name="group 174"/>
          <p:cNvGrpSpPr/>
          <p:nvPr/>
        </p:nvGrpSpPr>
        <p:grpSpPr>
          <a:xfrm rot="21600000">
            <a:off x="2128960" y="8377922"/>
            <a:ext cx="342766" cy="333958"/>
            <a:chExt cx="342766" cy="333958"/>
          </a:xfrm>
        </p:grpSpPr>
        <p:sp>
          <p:nvSpPr>
            <p:cNvPr id="1916" name="path"/>
            <p:cNvSpPr/>
            <p:nvPr/>
          </p:nvSpPr>
          <p:spPr>
            <a:xfrm>
              <a:off x="0" y="0"/>
              <a:ext cx="342766" cy="333958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8" name="textbox 1918"/>
            <p:cNvSpPr/>
            <p:nvPr/>
          </p:nvSpPr>
          <p:spPr>
            <a:xfrm>
              <a:off x="-12700" y="-12700"/>
              <a:ext cx="368300" cy="388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700"/>
            </a:p>
            <a:p>
              <a:pPr marL="86994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1000"/>
            </a:p>
          </p:txBody>
        </p:sp>
      </p:grpSp>
      <p:grpSp>
        <p:nvGrpSpPr>
          <p:cNvPr id="176" name="group 176"/>
          <p:cNvGrpSpPr/>
          <p:nvPr/>
        </p:nvGrpSpPr>
        <p:grpSpPr>
          <a:xfrm rot="21600000">
            <a:off x="2128960" y="5010269"/>
            <a:ext cx="342766" cy="333957"/>
            <a:chExt cx="342766" cy="333957"/>
          </a:xfrm>
        </p:grpSpPr>
        <p:sp>
          <p:nvSpPr>
            <p:cNvPr id="1920" name="path"/>
            <p:cNvSpPr/>
            <p:nvPr/>
          </p:nvSpPr>
          <p:spPr>
            <a:xfrm>
              <a:off x="0" y="0"/>
              <a:ext cx="342766" cy="333957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2" name="textbox 1922"/>
            <p:cNvSpPr/>
            <p:nvPr/>
          </p:nvSpPr>
          <p:spPr>
            <a:xfrm>
              <a:off x="-12700" y="-12700"/>
              <a:ext cx="368300" cy="388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700"/>
            </a:p>
            <a:p>
              <a:pPr algn="l" rtl="0" eaLnBrk="0">
                <a:lnSpc>
                  <a:spcPct val="6441"/>
                </a:lnSpc>
              </a:pPr>
              <a:endParaRPr lang="Arial" altLang="Arial" sz="100"/>
            </a:p>
            <a:p>
              <a:pPr marL="86994" algn="l" rtl="0" eaLnBrk="0">
                <a:lnSpc>
                  <a:spcPct val="88000"/>
                </a:lnSpc>
              </a:pPr>
              <a:r>
                <a:rPr sz="1000" kern="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1000"/>
            </a:p>
          </p:txBody>
        </p:sp>
      </p:grpSp>
      <p:grpSp>
        <p:nvGrpSpPr>
          <p:cNvPr id="178" name="group 178"/>
          <p:cNvGrpSpPr/>
          <p:nvPr/>
        </p:nvGrpSpPr>
        <p:grpSpPr>
          <a:xfrm rot="21600000">
            <a:off x="5156682" y="5010269"/>
            <a:ext cx="342766" cy="333957"/>
            <a:chExt cx="342766" cy="333957"/>
          </a:xfrm>
        </p:grpSpPr>
        <p:sp>
          <p:nvSpPr>
            <p:cNvPr id="1924" name="path"/>
            <p:cNvSpPr/>
            <p:nvPr/>
          </p:nvSpPr>
          <p:spPr>
            <a:xfrm>
              <a:off x="0" y="0"/>
              <a:ext cx="342766" cy="333957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6" name="textbox 1926"/>
            <p:cNvSpPr/>
            <p:nvPr/>
          </p:nvSpPr>
          <p:spPr>
            <a:xfrm>
              <a:off x="-12700" y="-12700"/>
              <a:ext cx="368300" cy="388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700"/>
            </a:p>
            <a:p>
              <a:pPr algn="l" rtl="0" eaLnBrk="0">
                <a:lnSpc>
                  <a:spcPct val="6441"/>
                </a:lnSpc>
              </a:pPr>
              <a:endParaRPr lang="Arial" altLang="Arial" sz="100"/>
            </a:p>
            <a:p>
              <a:pPr marL="86994" algn="l" rtl="0" eaLnBrk="0">
                <a:lnSpc>
                  <a:spcPct val="88000"/>
                </a:lnSpc>
              </a:pPr>
              <a:r>
                <a:rPr sz="1000" kern="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1000"/>
            </a:p>
          </p:txBody>
        </p:sp>
      </p:grpSp>
      <p:sp>
        <p:nvSpPr>
          <p:cNvPr id="1928" name="textbox 1928"/>
          <p:cNvSpPr/>
          <p:nvPr/>
        </p:nvSpPr>
        <p:spPr>
          <a:xfrm>
            <a:off x="1060658" y="3594100"/>
            <a:ext cx="840105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88"/>
              </a:lnSpc>
            </a:pPr>
            <a:r>
              <a:rPr sz="1500" kern="0" spc="10" baseline="805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10.7%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kern="0" spc="10" baseline="-583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10.1</a:t>
            </a:r>
            <a:r>
              <a:rPr sz="1500" kern="0" spc="0" baseline="-583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</a:t>
            </a:r>
            <a:endParaRPr lang="Microsoft YaHei" altLang="Microsoft YaHei" sz="1500" baseline="-5837"/>
          </a:p>
        </p:txBody>
      </p:sp>
      <p:sp>
        <p:nvSpPr>
          <p:cNvPr id="1930" name="textbox 1930"/>
          <p:cNvSpPr/>
          <p:nvPr/>
        </p:nvSpPr>
        <p:spPr>
          <a:xfrm>
            <a:off x="2591423" y="8469493"/>
            <a:ext cx="105156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海外豪华品牌新能源</a:t>
            </a:r>
            <a:endParaRPr lang="Microsoft YaHei" altLang="Microsoft YaHei" sz="800"/>
          </a:p>
        </p:txBody>
      </p:sp>
      <p:sp>
        <p:nvSpPr>
          <p:cNvPr id="1932" name="textbox 1932"/>
          <p:cNvSpPr/>
          <p:nvPr/>
        </p:nvSpPr>
        <p:spPr>
          <a:xfrm>
            <a:off x="982987" y="8469493"/>
            <a:ext cx="105156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海外主流品牌新能源</a:t>
            </a:r>
            <a:endParaRPr lang="Microsoft YaHei" altLang="Microsoft YaHei" sz="800"/>
          </a:p>
        </p:txBody>
      </p:sp>
      <p:sp>
        <p:nvSpPr>
          <p:cNvPr id="1934" name="textbox 1934"/>
          <p:cNvSpPr/>
          <p:nvPr/>
        </p:nvSpPr>
        <p:spPr>
          <a:xfrm>
            <a:off x="4013870" y="8469493"/>
            <a:ext cx="105156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海外主流品牌新能源</a:t>
            </a:r>
            <a:endParaRPr lang="Microsoft YaHei" altLang="Microsoft YaHei" sz="800"/>
          </a:p>
        </p:txBody>
      </p:sp>
      <p:sp>
        <p:nvSpPr>
          <p:cNvPr id="1936" name="textbox 1936"/>
          <p:cNvSpPr/>
          <p:nvPr/>
        </p:nvSpPr>
        <p:spPr>
          <a:xfrm>
            <a:off x="2778512" y="5101678"/>
            <a:ext cx="70865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endParaRPr lang="Microsoft YaHei" altLang="Microsoft YaHei" sz="800"/>
          </a:p>
        </p:txBody>
      </p:sp>
      <p:sp>
        <p:nvSpPr>
          <p:cNvPr id="1938" name="textbox 1938"/>
          <p:cNvSpPr/>
          <p:nvPr/>
        </p:nvSpPr>
        <p:spPr>
          <a:xfrm>
            <a:off x="1161564" y="5101678"/>
            <a:ext cx="70865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endParaRPr lang="Microsoft YaHei" altLang="Microsoft YaHei" sz="800"/>
          </a:p>
        </p:txBody>
      </p:sp>
      <p:sp>
        <p:nvSpPr>
          <p:cNvPr id="1940" name="textbox 1940"/>
          <p:cNvSpPr/>
          <p:nvPr/>
        </p:nvSpPr>
        <p:spPr>
          <a:xfrm>
            <a:off x="4188168" y="5101678"/>
            <a:ext cx="70865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</a:t>
            </a:r>
            <a:endParaRPr lang="Microsoft YaHei" altLang="Microsoft YaHei" sz="800"/>
          </a:p>
        </p:txBody>
      </p:sp>
      <p:pic>
        <p:nvPicPr>
          <p:cNvPr id="1942" name="picture 194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821015" y="5446839"/>
            <a:ext cx="190488" cy="310842"/>
          </a:xfrm>
          <a:prstGeom prst="rect">
            <a:avLst/>
          </a:prstGeom>
        </p:spPr>
      </p:pic>
      <p:pic>
        <p:nvPicPr>
          <p:cNvPr id="1944" name="picture 194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820771" y="8811566"/>
            <a:ext cx="190488" cy="310841"/>
          </a:xfrm>
          <a:prstGeom prst="rect">
            <a:avLst/>
          </a:prstGeom>
        </p:spPr>
      </p:pic>
      <p:pic>
        <p:nvPicPr>
          <p:cNvPr id="1946" name="picture 194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4848545" y="8811566"/>
            <a:ext cx="190500" cy="302146"/>
          </a:xfrm>
          <a:prstGeom prst="rect">
            <a:avLst/>
          </a:prstGeom>
        </p:spPr>
      </p:pic>
      <p:pic>
        <p:nvPicPr>
          <p:cNvPr id="1948" name="picture 194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4837650" y="5447191"/>
            <a:ext cx="190500" cy="302146"/>
          </a:xfrm>
          <a:prstGeom prst="rect">
            <a:avLst/>
          </a:prstGeom>
        </p:spPr>
      </p:pic>
      <p:sp>
        <p:nvSpPr>
          <p:cNvPr id="1950" name="textbox 1950"/>
          <p:cNvSpPr/>
          <p:nvPr/>
        </p:nvSpPr>
        <p:spPr>
          <a:xfrm>
            <a:off x="5077373" y="5574202"/>
            <a:ext cx="51879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3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90">
                <a:ln w="4063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+10.9%</a:t>
            </a:r>
            <a:endParaRPr lang="Microsoft YaHei" altLang="Microsoft YaHei" sz="900"/>
          </a:p>
        </p:txBody>
      </p:sp>
      <p:sp>
        <p:nvSpPr>
          <p:cNvPr id="1952" name="textbox 1952"/>
          <p:cNvSpPr/>
          <p:nvPr/>
        </p:nvSpPr>
        <p:spPr>
          <a:xfrm>
            <a:off x="2094271" y="5574202"/>
            <a:ext cx="516890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3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140">
                <a:ln w="4063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-12.6%</a:t>
            </a:r>
            <a:endParaRPr lang="Microsoft YaHei" altLang="Microsoft YaHei" sz="900"/>
          </a:p>
        </p:txBody>
      </p:sp>
      <p:sp>
        <p:nvSpPr>
          <p:cNvPr id="1954" name="textbox 1954"/>
          <p:cNvSpPr/>
          <p:nvPr/>
        </p:nvSpPr>
        <p:spPr>
          <a:xfrm>
            <a:off x="5825211" y="5102014"/>
            <a:ext cx="47370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5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7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</a:t>
            </a:r>
            <a:endParaRPr lang="Microsoft YaHei" altLang="Microsoft YaHei" sz="800"/>
          </a:p>
        </p:txBody>
      </p:sp>
      <p:sp>
        <p:nvSpPr>
          <p:cNvPr id="1956" name="textbox 1956"/>
          <p:cNvSpPr/>
          <p:nvPr/>
        </p:nvSpPr>
        <p:spPr>
          <a:xfrm>
            <a:off x="2103641" y="8951386"/>
            <a:ext cx="452119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6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120">
                <a:ln w="4063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+5.8%</a:t>
            </a:r>
            <a:endParaRPr lang="Microsoft YaHei" altLang="Microsoft YaHei" sz="900"/>
          </a:p>
        </p:txBody>
      </p:sp>
      <p:sp>
        <p:nvSpPr>
          <p:cNvPr id="1958" name="textbox 1958"/>
          <p:cNvSpPr/>
          <p:nvPr/>
        </p:nvSpPr>
        <p:spPr>
          <a:xfrm>
            <a:off x="5097468" y="8951386"/>
            <a:ext cx="450215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6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110">
                <a:ln w="4063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+5.4%</a:t>
            </a:r>
            <a:endParaRPr lang="Microsoft YaHei" altLang="Microsoft YaHei" sz="900"/>
          </a:p>
        </p:txBody>
      </p:sp>
      <p:sp>
        <p:nvSpPr>
          <p:cNvPr id="1960" name="path"/>
          <p:cNvSpPr/>
          <p:nvPr/>
        </p:nvSpPr>
        <p:spPr>
          <a:xfrm>
            <a:off x="3792426" y="8224168"/>
            <a:ext cx="12901" cy="936793"/>
          </a:xfrm>
          <a:custGeom>
            <a:rect l="0" t="0" r="0" b="0"/>
            <a:pathLst>
              <a:path w="20" h="1475">
                <a:moveTo>
                  <a:pt x="2" y="0"/>
                </a:moveTo>
                <a:lnTo>
                  <a:pt x="17" y="1475"/>
                </a:lnTo>
              </a:path>
            </a:pathLst>
          </a:custGeom>
          <a:noFill/>
          <a:ln w="3175" cap="flat">
            <a:solidFill>
              <a:srgbClr val="7F7F7F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62" name="rect"/>
          <p:cNvSpPr/>
          <p:nvPr/>
        </p:nvSpPr>
        <p:spPr>
          <a:xfrm>
            <a:off x="3769879" y="5041144"/>
            <a:ext cx="12901" cy="703846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4" name="picture 19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pic>
        <p:nvPicPr>
          <p:cNvPr id="1966" name="picture 19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2146" y="1178359"/>
            <a:ext cx="6710346" cy="8760652"/>
          </a:xfrm>
          <a:prstGeom prst="rect">
            <a:avLst/>
          </a:prstGeom>
        </p:spPr>
      </p:pic>
      <p:sp>
        <p:nvSpPr>
          <p:cNvPr id="1968" name="textbox 1968"/>
          <p:cNvSpPr/>
          <p:nvPr/>
        </p:nvSpPr>
        <p:spPr>
          <a:xfrm>
            <a:off x="702082" y="1218082"/>
            <a:ext cx="6102350" cy="1798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0"/>
              </a:lnSpc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豪华品牌日趋“团结”内斗下降，对外摩擦加剧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7305" algn="l" rtl="0" eaLnBrk="0">
              <a:lnSpc>
                <a:spcPct val="112000"/>
              </a:lnSpc>
              <a:spcBef>
                <a:spcPts val="279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整体市场来看，  虽然内部斗争依旧是主要战场，但海外豪华品牌与自身阵营的对抗日渐减弱，相较2020年，</a:t>
            </a:r>
            <a:r>
              <a:rPr sz="900" kern="0" spc="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2023年对比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份额下降15.4个百分点，与中国品牌的摩擦明显加剧，对比份额上涨了11.7个百分点。</a:t>
            </a:r>
            <a:endParaRPr lang="Microsoft YaHei" altLang="Microsoft YaHei" sz="900"/>
          </a:p>
          <a:p>
            <a:pPr marL="27940" algn="l" rtl="0" eaLnBrk="0">
              <a:lnSpc>
                <a:spcPct val="116000"/>
              </a:lnSpc>
              <a:spcBef>
                <a:spcPts val="767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新能源市场的主要矛盾来自与中国新能源品牌的对抗，与自身的对比份额同样大幅下降，相比2020年，</a:t>
            </a:r>
            <a:r>
              <a:rPr sz="900" kern="0" spc="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23年海外豪华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品牌与自身对比份额下降了22个百分点。与海外主流品牌之间的摩擦自2021年开始逐渐减弱，全部火力转向与中国品牌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竞争。</a:t>
            </a:r>
            <a:endParaRPr lang="Microsoft YaHei" altLang="Microsoft YaHei" sz="9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31115" algn="l" rtl="0" eaLnBrk="0">
              <a:lnSpc>
                <a:spcPct val="92000"/>
              </a:lnSpc>
              <a:spcBef>
                <a:spcPts val="3"/>
              </a:spcBef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海外豪华品牌与各类品牌的对比份额</a:t>
            </a:r>
            <a:endParaRPr lang="Microsoft YaHei" altLang="Microsoft YaHei" sz="1300"/>
          </a:p>
        </p:txBody>
      </p:sp>
      <p:grpSp>
        <p:nvGrpSpPr>
          <p:cNvPr id="180" name="group 180"/>
          <p:cNvGrpSpPr/>
          <p:nvPr/>
        </p:nvGrpSpPr>
        <p:grpSpPr>
          <a:xfrm rot="21600000">
            <a:off x="3935357" y="6957767"/>
            <a:ext cx="1264789" cy="1197518"/>
            <a:chExt cx="1264789" cy="1197518"/>
          </a:xfrm>
        </p:grpSpPr>
        <p:grpSp>
          <p:nvGrpSpPr>
            <p:cNvPr id="182" name="group 182"/>
            <p:cNvGrpSpPr/>
            <p:nvPr/>
          </p:nvGrpSpPr>
          <p:grpSpPr>
            <a:xfrm rot="21600000">
              <a:off x="0" y="0"/>
              <a:ext cx="1203885" cy="1197518"/>
              <a:chExt cx="1203885" cy="1197518"/>
            </a:xfrm>
          </p:grpSpPr>
          <p:sp>
            <p:nvSpPr>
              <p:cNvPr id="1970" name="path"/>
              <p:cNvSpPr/>
              <p:nvPr/>
            </p:nvSpPr>
            <p:spPr>
              <a:xfrm>
                <a:off x="515160" y="0"/>
                <a:ext cx="688725" cy="1197518"/>
              </a:xfrm>
              <a:custGeom>
                <a:rect l="0" t="0" r="0" b="0"/>
                <a:pathLst>
                  <a:path w="1084" h="1885">
                    <a:moveTo>
                      <a:pt x="141" y="0"/>
                    </a:moveTo>
                    <a:cubicBezTo>
                      <a:pt x="662" y="0"/>
                      <a:pt x="1084" y="422"/>
                      <a:pt x="1084" y="942"/>
                    </a:cubicBezTo>
                    <a:cubicBezTo>
                      <a:pt x="1084" y="1463"/>
                      <a:pt x="662" y="1885"/>
                      <a:pt x="141" y="1885"/>
                    </a:cubicBezTo>
                    <a:cubicBezTo>
                      <a:pt x="94" y="1885"/>
                      <a:pt x="46" y="1882"/>
                      <a:pt x="0" y="1875"/>
                    </a:cubicBezTo>
                    <a:lnTo>
                      <a:pt x="70" y="1409"/>
                    </a:lnTo>
                    <a:cubicBezTo>
                      <a:pt x="328" y="1448"/>
                      <a:pt x="568" y="1271"/>
                      <a:pt x="607" y="1013"/>
                    </a:cubicBezTo>
                    <a:cubicBezTo>
                      <a:pt x="646" y="756"/>
                      <a:pt x="469" y="515"/>
                      <a:pt x="212" y="476"/>
                    </a:cubicBezTo>
                    <a:cubicBezTo>
                      <a:pt x="189" y="473"/>
                      <a:pt x="165" y="471"/>
                      <a:pt x="141" y="471"/>
                    </a:cubicBezTo>
                    <a:lnTo>
                      <a:pt x="141" y="0"/>
                    </a:lnTo>
                    <a:close/>
                  </a:path>
                </a:pathLst>
              </a:custGeom>
              <a:solidFill>
                <a:srgbClr val="F6D8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72" name="path"/>
              <p:cNvSpPr/>
              <p:nvPr/>
            </p:nvSpPr>
            <p:spPr>
              <a:xfrm>
                <a:off x="125117" y="777717"/>
                <a:ext cx="435025" cy="413003"/>
              </a:xfrm>
              <a:custGeom>
                <a:rect l="0" t="0" r="0" b="0"/>
                <a:pathLst>
                  <a:path w="685" h="650">
                    <a:moveTo>
                      <a:pt x="614" y="650"/>
                    </a:moveTo>
                    <a:cubicBezTo>
                      <a:pt x="368" y="613"/>
                      <a:pt x="148" y="480"/>
                      <a:pt x="0" y="281"/>
                    </a:cubicBezTo>
                    <a:lnTo>
                      <a:pt x="377" y="0"/>
                    </a:lnTo>
                    <a:cubicBezTo>
                      <a:pt x="452" y="99"/>
                      <a:pt x="562" y="165"/>
                      <a:pt x="685" y="184"/>
                    </a:cubicBezTo>
                    <a:lnTo>
                      <a:pt x="614" y="650"/>
                    </a:lnTo>
                    <a:close/>
                  </a:path>
                </a:pathLst>
              </a:custGeom>
              <a:solidFill>
                <a:srgbClr val="DA58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74" name="path"/>
              <p:cNvSpPr/>
              <p:nvPr/>
            </p:nvSpPr>
            <p:spPr>
              <a:xfrm>
                <a:off x="0" y="1"/>
                <a:ext cx="605125" cy="956674"/>
              </a:xfrm>
              <a:custGeom>
                <a:rect l="0" t="0" r="0" b="0"/>
                <a:pathLst>
                  <a:path w="952" h="1506">
                    <a:moveTo>
                      <a:pt x="197" y="1506"/>
                    </a:moveTo>
                    <a:cubicBezTo>
                      <a:pt x="-114" y="1089"/>
                      <a:pt x="-28" y="498"/>
                      <a:pt x="389" y="187"/>
                    </a:cubicBezTo>
                    <a:cubicBezTo>
                      <a:pt x="552" y="65"/>
                      <a:pt x="749" y="0"/>
                      <a:pt x="952" y="0"/>
                    </a:cubicBezTo>
                    <a:lnTo>
                      <a:pt x="952" y="471"/>
                    </a:lnTo>
                    <a:cubicBezTo>
                      <a:pt x="692" y="471"/>
                      <a:pt x="481" y="682"/>
                      <a:pt x="481" y="942"/>
                    </a:cubicBezTo>
                    <a:cubicBezTo>
                      <a:pt x="481" y="1044"/>
                      <a:pt x="514" y="1143"/>
                      <a:pt x="574" y="1224"/>
                    </a:cubicBezTo>
                    <a:lnTo>
                      <a:pt x="197" y="1506"/>
                    </a:lnTo>
                    <a:close/>
                  </a:path>
                </a:pathLst>
              </a:custGeom>
              <a:solidFill>
                <a:srgbClr val="772D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76" name="textbox 1976"/>
            <p:cNvSpPr/>
            <p:nvPr/>
          </p:nvSpPr>
          <p:spPr>
            <a:xfrm>
              <a:off x="-12700" y="-12700"/>
              <a:ext cx="1290319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46990" algn="l" rtl="0" eaLnBrk="0">
                <a:lnSpc>
                  <a:spcPct val="88000"/>
                </a:lnSpc>
                <a:spcBef>
                  <a:spcPts val="5"/>
                </a:spcBef>
              </a:pPr>
              <a:r>
                <a:rPr sz="1000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35.2%</a:t>
              </a:r>
              <a:endParaRPr lang="Microsoft YaHei" altLang="Microsoft YaHei" sz="1000"/>
            </a:p>
            <a:p>
              <a:pPr marL="385445" algn="l" rtl="0" eaLnBrk="0">
                <a:lnSpc>
                  <a:spcPct val="88000"/>
                </a:lnSpc>
                <a:spcBef>
                  <a:spcPts val="500"/>
                </a:spcBef>
              </a:pPr>
              <a:r>
                <a:rPr sz="1100" kern="0" spc="30">
                  <a:solidFill>
                    <a:srgbClr val="772DE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2022年</a:t>
              </a:r>
              <a:endParaRPr lang="Microsoft YaHei" altLang="Microsoft YaHei" sz="1100"/>
            </a:p>
            <a:p>
              <a:pPr algn="r" rtl="0" eaLnBrk="0">
                <a:lnSpc>
                  <a:spcPct val="88000"/>
                </a:lnSpc>
                <a:spcBef>
                  <a:spcPts val="306"/>
                </a:spcBef>
              </a:pPr>
              <a:r>
                <a:rPr sz="1000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52.4%</a:t>
              </a:r>
              <a:endParaRPr lang="Microsoft YaHei" altLang="Microsoft YaHei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900"/>
            </a:p>
            <a:p>
              <a:pPr marL="236854" algn="l" rtl="0" eaLnBrk="0">
                <a:lnSpc>
                  <a:spcPct val="88000"/>
                </a:lnSpc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12.4%</a:t>
              </a:r>
              <a:endParaRPr lang="Microsoft YaHei" altLang="Microsoft YaHei" sz="1000"/>
            </a:p>
          </p:txBody>
        </p:sp>
      </p:grpSp>
      <p:grpSp>
        <p:nvGrpSpPr>
          <p:cNvPr id="184" name="group 184"/>
          <p:cNvGrpSpPr/>
          <p:nvPr/>
        </p:nvGrpSpPr>
        <p:grpSpPr>
          <a:xfrm rot="21600000">
            <a:off x="2423018" y="3760820"/>
            <a:ext cx="1239575" cy="1202211"/>
            <a:chExt cx="1239575" cy="1202211"/>
          </a:xfrm>
        </p:grpSpPr>
        <p:grpSp>
          <p:nvGrpSpPr>
            <p:cNvPr id="186" name="group 186"/>
            <p:cNvGrpSpPr/>
            <p:nvPr/>
          </p:nvGrpSpPr>
          <p:grpSpPr>
            <a:xfrm rot="21600000">
              <a:off x="17445" y="0"/>
              <a:ext cx="1207751" cy="1202211"/>
              <a:chExt cx="1207751" cy="1202211"/>
            </a:xfrm>
          </p:grpSpPr>
          <p:sp>
            <p:nvSpPr>
              <p:cNvPr id="1978" name="path"/>
              <p:cNvSpPr/>
              <p:nvPr/>
            </p:nvSpPr>
            <p:spPr>
              <a:xfrm>
                <a:off x="603451" y="0"/>
                <a:ext cx="273103" cy="332334"/>
              </a:xfrm>
              <a:custGeom>
                <a:rect l="0" t="0" r="0" b="0"/>
                <a:pathLst>
                  <a:path w="430" h="523">
                    <a:moveTo>
                      <a:pt x="0" y="0"/>
                    </a:moveTo>
                    <a:moveTo>
                      <a:pt x="0" y="0"/>
                    </a:moveTo>
                    <a:cubicBezTo>
                      <a:pt x="149" y="0"/>
                      <a:pt x="296" y="35"/>
                      <a:pt x="430" y="103"/>
                    </a:cubicBezTo>
                    <a:lnTo>
                      <a:pt x="215" y="523"/>
                    </a:lnTo>
                    <a:cubicBezTo>
                      <a:pt x="148" y="489"/>
                      <a:pt x="74" y="471"/>
                      <a:pt x="0" y="471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80" name="path"/>
              <p:cNvSpPr/>
              <p:nvPr/>
            </p:nvSpPr>
            <p:spPr>
              <a:xfrm>
                <a:off x="740003" y="65910"/>
                <a:ext cx="467748" cy="765723"/>
              </a:xfrm>
              <a:custGeom>
                <a:rect l="0" t="0" r="0" b="0"/>
                <a:pathLst>
                  <a:path w="736" h="1205">
                    <a:moveTo>
                      <a:pt x="215" y="0"/>
                    </a:moveTo>
                    <a:cubicBezTo>
                      <a:pt x="654" y="225"/>
                      <a:pt x="845" y="751"/>
                      <a:pt x="653" y="1205"/>
                    </a:cubicBezTo>
                    <a:lnTo>
                      <a:pt x="219" y="1022"/>
                    </a:lnTo>
                    <a:cubicBezTo>
                      <a:pt x="315" y="795"/>
                      <a:pt x="219" y="532"/>
                      <a:pt x="0" y="419"/>
                    </a:cubicBezTo>
                    <a:lnTo>
                      <a:pt x="215" y="0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82" name="path"/>
              <p:cNvSpPr/>
              <p:nvPr/>
            </p:nvSpPr>
            <p:spPr>
              <a:xfrm>
                <a:off x="0" y="0"/>
                <a:ext cx="1155069" cy="1202211"/>
              </a:xfrm>
              <a:custGeom>
                <a:rect l="0" t="0" r="0" b="0"/>
                <a:pathLst>
                  <a:path w="1819" h="1893">
                    <a:moveTo>
                      <a:pt x="1819" y="1309"/>
                    </a:moveTo>
                    <a:cubicBezTo>
                      <a:pt x="1616" y="1789"/>
                      <a:pt x="1063" y="2014"/>
                      <a:pt x="583" y="1811"/>
                    </a:cubicBezTo>
                    <a:cubicBezTo>
                      <a:pt x="103" y="1609"/>
                      <a:pt x="-120" y="1055"/>
                      <a:pt x="81" y="576"/>
                    </a:cubicBezTo>
                    <a:cubicBezTo>
                      <a:pt x="229" y="226"/>
                      <a:pt x="571" y="0"/>
                      <a:pt x="950" y="0"/>
                    </a:cubicBezTo>
                    <a:lnTo>
                      <a:pt x="950" y="471"/>
                    </a:lnTo>
                    <a:cubicBezTo>
                      <a:pt x="689" y="471"/>
                      <a:pt x="478" y="682"/>
                      <a:pt x="478" y="942"/>
                    </a:cubicBezTo>
                    <a:cubicBezTo>
                      <a:pt x="478" y="1203"/>
                      <a:pt x="689" y="1414"/>
                      <a:pt x="950" y="1414"/>
                    </a:cubicBezTo>
                    <a:cubicBezTo>
                      <a:pt x="1139" y="1414"/>
                      <a:pt x="1310" y="1300"/>
                      <a:pt x="1384" y="1126"/>
                    </a:cubicBezTo>
                    <a:lnTo>
                      <a:pt x="1819" y="1309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84" name="textbox 1984"/>
            <p:cNvSpPr/>
            <p:nvPr/>
          </p:nvSpPr>
          <p:spPr>
            <a:xfrm>
              <a:off x="-12700" y="-12700"/>
              <a:ext cx="1265555" cy="12566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700"/>
            </a:p>
            <a:p>
              <a:pPr marL="587375" algn="l" rtl="0" eaLnBrk="0">
                <a:lnSpc>
                  <a:spcPct val="88000"/>
                </a:lnSpc>
              </a:pPr>
              <a:r>
                <a:rPr sz="1000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7.5%</a:t>
              </a:r>
              <a:endParaRPr lang="Microsoft YaHei" altLang="Microsoft YaHei" sz="1000"/>
            </a:p>
            <a:p>
              <a:pPr algn="r" rtl="0" eaLnBrk="0">
                <a:lnSpc>
                  <a:spcPct val="88000"/>
                </a:lnSpc>
                <a:spcBef>
                  <a:spcPts val="1177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23.8%</a:t>
              </a:r>
              <a:endParaRPr lang="Microsoft YaHei" altLang="Microsoft YaHei" sz="1000"/>
            </a:p>
            <a:p>
              <a:pPr marL="390525" algn="l" rtl="0" eaLnBrk="0">
                <a:lnSpc>
                  <a:spcPct val="88000"/>
                </a:lnSpc>
                <a:spcBef>
                  <a:spcPts val="44"/>
                </a:spcBef>
              </a:pPr>
              <a:r>
                <a:rPr sz="1100" kern="0" spc="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2021年</a:t>
              </a:r>
              <a:endParaRPr lang="Microsoft YaHei" altLang="Microsoft YaHei" sz="1100"/>
            </a:p>
            <a:p>
              <a:pPr algn="l" rtl="0" eaLnBrk="0">
                <a:lnSpc>
                  <a:spcPct val="106000"/>
                </a:lnSpc>
              </a:pPr>
              <a:endParaRPr lang="Arial" altLang="Arial" sz="900"/>
            </a:p>
            <a:p>
              <a:pPr marL="12700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68.6%</a:t>
              </a:r>
              <a:endParaRPr lang="Microsoft YaHei" altLang="Microsoft YaHei" sz="1000"/>
            </a:p>
          </p:txBody>
        </p:sp>
      </p:grpSp>
      <p:grpSp>
        <p:nvGrpSpPr>
          <p:cNvPr id="188" name="group 188"/>
          <p:cNvGrpSpPr/>
          <p:nvPr/>
        </p:nvGrpSpPr>
        <p:grpSpPr>
          <a:xfrm rot="21600000">
            <a:off x="5458870" y="6957767"/>
            <a:ext cx="1239541" cy="1197518"/>
            <a:chExt cx="1239541" cy="1197518"/>
          </a:xfrm>
        </p:grpSpPr>
        <p:grpSp>
          <p:nvGrpSpPr>
            <p:cNvPr id="190" name="group 190"/>
            <p:cNvGrpSpPr/>
            <p:nvPr/>
          </p:nvGrpSpPr>
          <p:grpSpPr>
            <a:xfrm rot="21600000">
              <a:off x="0" y="0"/>
              <a:ext cx="1200544" cy="1197518"/>
              <a:chExt cx="1200544" cy="1197518"/>
            </a:xfrm>
          </p:grpSpPr>
          <p:sp>
            <p:nvSpPr>
              <p:cNvPr id="1986" name="path"/>
              <p:cNvSpPr/>
              <p:nvPr/>
            </p:nvSpPr>
            <p:spPr>
              <a:xfrm>
                <a:off x="85529" y="0"/>
                <a:ext cx="1115015" cy="1197518"/>
              </a:xfrm>
              <a:custGeom>
                <a:rect l="0" t="0" r="0" b="0"/>
                <a:pathLst>
                  <a:path w="1754" h="1885">
                    <a:moveTo>
                      <a:pt x="813" y="0"/>
                    </a:moveTo>
                    <a:cubicBezTo>
                      <a:pt x="1333" y="0"/>
                      <a:pt x="1755" y="422"/>
                      <a:pt x="1755" y="942"/>
                    </a:cubicBezTo>
                    <a:cubicBezTo>
                      <a:pt x="1755" y="1463"/>
                      <a:pt x="1333" y="1885"/>
                      <a:pt x="813" y="1885"/>
                    </a:cubicBezTo>
                    <a:cubicBezTo>
                      <a:pt x="478" y="1885"/>
                      <a:pt x="169" y="1708"/>
                      <a:pt x="0" y="1420"/>
                    </a:cubicBezTo>
                    <a:lnTo>
                      <a:pt x="406" y="1181"/>
                    </a:lnTo>
                    <a:cubicBezTo>
                      <a:pt x="538" y="1406"/>
                      <a:pt x="827" y="1481"/>
                      <a:pt x="1051" y="1349"/>
                    </a:cubicBezTo>
                    <a:cubicBezTo>
                      <a:pt x="1276" y="1217"/>
                      <a:pt x="1351" y="928"/>
                      <a:pt x="1219" y="704"/>
                    </a:cubicBezTo>
                    <a:cubicBezTo>
                      <a:pt x="1134" y="559"/>
                      <a:pt x="980" y="471"/>
                      <a:pt x="813" y="471"/>
                    </a:cubicBezTo>
                    <a:lnTo>
                      <a:pt x="813" y="0"/>
                    </a:lnTo>
                    <a:close/>
                  </a:path>
                </a:pathLst>
              </a:custGeom>
              <a:solidFill>
                <a:srgbClr val="F6D8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88" name="path"/>
              <p:cNvSpPr/>
              <p:nvPr/>
            </p:nvSpPr>
            <p:spPr>
              <a:xfrm>
                <a:off x="0" y="581310"/>
                <a:ext cx="343658" cy="320751"/>
              </a:xfrm>
              <a:custGeom>
                <a:rect l="0" t="0" r="0" b="0"/>
                <a:pathLst>
                  <a:path w="541" h="505">
                    <a:moveTo>
                      <a:pt x="134" y="505"/>
                    </a:moveTo>
                    <a:cubicBezTo>
                      <a:pt x="44" y="352"/>
                      <a:pt x="0" y="177"/>
                      <a:pt x="5" y="0"/>
                    </a:cubicBezTo>
                    <a:lnTo>
                      <a:pt x="476" y="13"/>
                    </a:lnTo>
                    <a:cubicBezTo>
                      <a:pt x="473" y="102"/>
                      <a:pt x="496" y="189"/>
                      <a:pt x="541" y="266"/>
                    </a:cubicBezTo>
                    <a:lnTo>
                      <a:pt x="134" y="505"/>
                    </a:lnTo>
                    <a:close/>
                  </a:path>
                </a:pathLst>
              </a:custGeom>
              <a:solidFill>
                <a:srgbClr val="DA58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90" name="path"/>
              <p:cNvSpPr/>
              <p:nvPr/>
            </p:nvSpPr>
            <p:spPr>
              <a:xfrm>
                <a:off x="3280" y="0"/>
                <a:ext cx="598505" cy="590034"/>
              </a:xfrm>
              <a:custGeom>
                <a:rect l="0" t="0" r="0" b="0"/>
                <a:pathLst>
                  <a:path w="942" h="929">
                    <a:moveTo>
                      <a:pt x="0" y="915"/>
                    </a:moveTo>
                    <a:cubicBezTo>
                      <a:pt x="14" y="405"/>
                      <a:pt x="432" y="0"/>
                      <a:pt x="942" y="0"/>
                    </a:cubicBezTo>
                    <a:lnTo>
                      <a:pt x="942" y="471"/>
                    </a:lnTo>
                    <a:cubicBezTo>
                      <a:pt x="687" y="471"/>
                      <a:pt x="478" y="674"/>
                      <a:pt x="471" y="929"/>
                    </a:cubicBezTo>
                    <a:lnTo>
                      <a:pt x="0" y="915"/>
                    </a:lnTo>
                    <a:close/>
                  </a:path>
                </a:pathLst>
              </a:custGeom>
              <a:solidFill>
                <a:srgbClr val="772D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92" name="textbox 1992"/>
            <p:cNvSpPr/>
            <p:nvPr/>
          </p:nvSpPr>
          <p:spPr>
            <a:xfrm>
              <a:off x="-12700" y="-12700"/>
              <a:ext cx="1265555" cy="12515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marL="136525" algn="l" rtl="0" eaLnBrk="0">
                <a:lnSpc>
                  <a:spcPct val="88000"/>
                </a:lnSpc>
                <a:spcBef>
                  <a:spcPts val="4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24.5%</a:t>
              </a:r>
              <a:endParaRPr lang="Microsoft YaHei" altLang="Microsoft YaHei" sz="1000"/>
            </a:p>
            <a:p>
              <a:pPr marL="380365" algn="l" rtl="0" eaLnBrk="0">
                <a:lnSpc>
                  <a:spcPct val="88000"/>
                </a:lnSpc>
                <a:spcBef>
                  <a:spcPts val="1340"/>
                </a:spcBef>
              </a:pPr>
              <a:r>
                <a:rPr sz="1100" kern="0" spc="30">
                  <a:solidFill>
                    <a:srgbClr val="772DE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2023年</a:t>
              </a:r>
              <a:endParaRPr lang="Microsoft YaHei" altLang="Microsoft YaHei" sz="1100"/>
            </a:p>
            <a:p>
              <a:pPr algn="l" rtl="0" eaLnBrk="0">
                <a:lnSpc>
                  <a:spcPct val="112000"/>
                </a:lnSpc>
              </a:pPr>
              <a:endParaRPr lang="Arial" altLang="Arial" sz="300"/>
            </a:p>
            <a:p>
              <a:pPr marL="73660" algn="l" rtl="0" eaLnBrk="0">
                <a:lnSpc>
                  <a:spcPts val="1288"/>
                </a:lnSpc>
                <a:spcBef>
                  <a:spcPts val="1"/>
                </a:spcBef>
              </a:pPr>
              <a:r>
                <a:rPr sz="1500" kern="0" spc="30" baseline="8192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8.9%</a:t>
              </a:r>
              <a:r>
                <a:rPr sz="9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500" kern="0" spc="30" baseline="-5698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66.5%</a:t>
              </a:r>
              <a:endParaRPr lang="Microsoft YaHei" altLang="Microsoft YaHei" sz="1500" baseline="-5698"/>
            </a:p>
          </p:txBody>
        </p:sp>
      </p:grpSp>
      <p:grpSp>
        <p:nvGrpSpPr>
          <p:cNvPr id="192" name="group 192"/>
          <p:cNvGrpSpPr/>
          <p:nvPr/>
        </p:nvGrpSpPr>
        <p:grpSpPr>
          <a:xfrm rot="21600000">
            <a:off x="3920350" y="3760820"/>
            <a:ext cx="1230375" cy="1203330"/>
            <a:chExt cx="1230375" cy="1203330"/>
          </a:xfrm>
        </p:grpSpPr>
        <p:grpSp>
          <p:nvGrpSpPr>
            <p:cNvPr id="194" name="group 194"/>
            <p:cNvGrpSpPr/>
            <p:nvPr/>
          </p:nvGrpSpPr>
          <p:grpSpPr>
            <a:xfrm rot="21600000">
              <a:off x="15562" y="0"/>
              <a:ext cx="1208423" cy="1203330"/>
              <a:chExt cx="1208423" cy="1203330"/>
            </a:xfrm>
          </p:grpSpPr>
          <p:sp>
            <p:nvSpPr>
              <p:cNvPr id="1994" name="path"/>
              <p:cNvSpPr/>
              <p:nvPr/>
            </p:nvSpPr>
            <p:spPr>
              <a:xfrm>
                <a:off x="604570" y="0"/>
                <a:ext cx="351590" cy="356428"/>
              </a:xfrm>
              <a:custGeom>
                <a:rect l="0" t="0" r="0" b="0"/>
                <a:pathLst>
                  <a:path w="553" h="561">
                    <a:moveTo>
                      <a:pt x="0" y="0"/>
                    </a:moveTo>
                    <a:cubicBezTo>
                      <a:pt x="198" y="0"/>
                      <a:pt x="392" y="62"/>
                      <a:pt x="553" y="179"/>
                    </a:cubicBezTo>
                    <a:lnTo>
                      <a:pt x="276" y="561"/>
                    </a:lnTo>
                    <a:cubicBezTo>
                      <a:pt x="196" y="502"/>
                      <a:pt x="99" y="471"/>
                      <a:pt x="0" y="471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96" name="path"/>
              <p:cNvSpPr/>
              <p:nvPr/>
            </p:nvSpPr>
            <p:spPr>
              <a:xfrm>
                <a:off x="780364" y="114097"/>
                <a:ext cx="428059" cy="784473"/>
              </a:xfrm>
              <a:custGeom>
                <a:rect l="0" t="0" r="0" b="0"/>
                <a:pathLst>
                  <a:path w="674" h="1235">
                    <a:moveTo>
                      <a:pt x="276" y="0"/>
                    </a:moveTo>
                    <a:cubicBezTo>
                      <a:pt x="667" y="283"/>
                      <a:pt x="781" y="817"/>
                      <a:pt x="539" y="1235"/>
                    </a:cubicBezTo>
                    <a:lnTo>
                      <a:pt x="131" y="999"/>
                    </a:lnTo>
                    <a:cubicBezTo>
                      <a:pt x="252" y="790"/>
                      <a:pt x="195" y="523"/>
                      <a:pt x="0" y="381"/>
                    </a:cubicBezTo>
                    <a:lnTo>
                      <a:pt x="276" y="0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98" name="path"/>
              <p:cNvSpPr/>
              <p:nvPr/>
            </p:nvSpPr>
            <p:spPr>
              <a:xfrm>
                <a:off x="0" y="0"/>
                <a:ext cx="1122860" cy="1203330"/>
              </a:xfrm>
              <a:custGeom>
                <a:rect l="0" t="0" r="0" b="0"/>
                <a:pathLst>
                  <a:path w="1768" h="1895">
                    <a:moveTo>
                      <a:pt x="1768" y="1415"/>
                    </a:moveTo>
                    <a:cubicBezTo>
                      <a:pt x="1507" y="1865"/>
                      <a:pt x="930" y="2019"/>
                      <a:pt x="479" y="1759"/>
                    </a:cubicBezTo>
                    <a:cubicBezTo>
                      <a:pt x="29" y="1498"/>
                      <a:pt x="-124" y="921"/>
                      <a:pt x="135" y="470"/>
                    </a:cubicBezTo>
                    <a:cubicBezTo>
                      <a:pt x="304" y="179"/>
                      <a:pt x="615" y="0"/>
                      <a:pt x="952" y="0"/>
                    </a:cubicBezTo>
                    <a:lnTo>
                      <a:pt x="952" y="471"/>
                    </a:lnTo>
                    <a:cubicBezTo>
                      <a:pt x="691" y="471"/>
                      <a:pt x="480" y="682"/>
                      <a:pt x="480" y="942"/>
                    </a:cubicBezTo>
                    <a:cubicBezTo>
                      <a:pt x="480" y="1203"/>
                      <a:pt x="691" y="1414"/>
                      <a:pt x="952" y="1414"/>
                    </a:cubicBezTo>
                    <a:cubicBezTo>
                      <a:pt x="1120" y="1414"/>
                      <a:pt x="1275" y="1324"/>
                      <a:pt x="1360" y="1179"/>
                    </a:cubicBezTo>
                    <a:lnTo>
                      <a:pt x="1768" y="1415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00" name="textbox 2000"/>
            <p:cNvSpPr/>
            <p:nvPr/>
          </p:nvSpPr>
          <p:spPr>
            <a:xfrm>
              <a:off x="-12700" y="-12700"/>
              <a:ext cx="1256030" cy="12579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600"/>
            </a:p>
            <a:p>
              <a:pPr marL="644525" algn="l" rtl="0" eaLnBrk="0">
                <a:lnSpc>
                  <a:spcPct val="88000"/>
                </a:lnSpc>
                <a:spcBef>
                  <a:spcPts val="7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10.0%</a:t>
              </a:r>
              <a:endParaRPr lang="Microsoft YaHei" altLang="Microsoft YaHei" sz="1000"/>
            </a:p>
            <a:p>
              <a:pPr algn="r" rtl="0" eaLnBrk="0">
                <a:lnSpc>
                  <a:spcPct val="86000"/>
                </a:lnSpc>
                <a:spcBef>
                  <a:spcPts val="1389"/>
                </a:spcBef>
              </a:pPr>
              <a:r>
                <a:rPr sz="1000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23.4%</a:t>
              </a:r>
              <a:endParaRPr lang="Microsoft YaHei" altLang="Microsoft YaHei" sz="1000"/>
            </a:p>
            <a:p>
              <a:pPr marL="400684" algn="l" rtl="0" eaLnBrk="0">
                <a:lnSpc>
                  <a:spcPct val="87000"/>
                </a:lnSpc>
                <a:spcBef>
                  <a:spcPts val="12"/>
                </a:spcBef>
              </a:pPr>
              <a:r>
                <a:rPr sz="1100" kern="0" spc="3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2022年</a:t>
              </a:r>
              <a:endParaRPr lang="Microsoft YaHei" altLang="Microsoft YaHei" sz="1100"/>
            </a:p>
            <a:p>
              <a:pPr algn="l" rtl="0" eaLnBrk="0">
                <a:lnSpc>
                  <a:spcPct val="102000"/>
                </a:lnSpc>
              </a:pPr>
              <a:endParaRPr lang="Arial" altLang="Arial" sz="600"/>
            </a:p>
            <a:p>
              <a:pPr marL="12700" algn="l" rtl="0" eaLnBrk="0">
                <a:lnSpc>
                  <a:spcPct val="88000"/>
                </a:lnSpc>
                <a:spcBef>
                  <a:spcPts val="4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66.7%</a:t>
              </a:r>
              <a:endParaRPr lang="Microsoft YaHei" altLang="Microsoft YaHei" sz="1000"/>
            </a:p>
          </p:txBody>
        </p:sp>
      </p:grpSp>
      <p:grpSp>
        <p:nvGrpSpPr>
          <p:cNvPr id="196" name="group 196"/>
          <p:cNvGrpSpPr/>
          <p:nvPr/>
        </p:nvGrpSpPr>
        <p:grpSpPr>
          <a:xfrm rot="21600000">
            <a:off x="5456773" y="3760820"/>
            <a:ext cx="1213997" cy="1202641"/>
            <a:chExt cx="1213997" cy="1202641"/>
          </a:xfrm>
        </p:grpSpPr>
        <p:grpSp>
          <p:nvGrpSpPr>
            <p:cNvPr id="198" name="group 198"/>
            <p:cNvGrpSpPr/>
            <p:nvPr/>
          </p:nvGrpSpPr>
          <p:grpSpPr>
            <a:xfrm rot="21600000">
              <a:off x="0" y="0"/>
              <a:ext cx="1208961" cy="1202641"/>
              <a:chExt cx="1208961" cy="1202641"/>
            </a:xfrm>
          </p:grpSpPr>
          <p:sp>
            <p:nvSpPr>
              <p:cNvPr id="2002" name="path"/>
              <p:cNvSpPr/>
              <p:nvPr/>
            </p:nvSpPr>
            <p:spPr>
              <a:xfrm>
                <a:off x="603882" y="0"/>
                <a:ext cx="496455" cy="431394"/>
              </a:xfrm>
              <a:custGeom>
                <a:rect l="0" t="0" r="0" b="0"/>
                <a:pathLst>
                  <a:path w="781" h="679">
                    <a:moveTo>
                      <a:pt x="0" y="0"/>
                    </a:moveTo>
                    <a:cubicBezTo>
                      <a:pt x="313" y="0"/>
                      <a:pt x="606" y="155"/>
                      <a:pt x="781" y="415"/>
                    </a:cubicBezTo>
                    <a:lnTo>
                      <a:pt x="390" y="679"/>
                    </a:lnTo>
                    <a:cubicBezTo>
                      <a:pt x="303" y="549"/>
                      <a:pt x="156" y="471"/>
                      <a:pt x="0" y="471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04" name="path"/>
              <p:cNvSpPr/>
              <p:nvPr/>
            </p:nvSpPr>
            <p:spPr>
              <a:xfrm>
                <a:off x="801596" y="264030"/>
                <a:ext cx="407365" cy="784341"/>
              </a:xfrm>
              <a:custGeom>
                <a:rect l="0" t="0" r="0" b="0"/>
                <a:pathLst>
                  <a:path w="641" h="1235">
                    <a:moveTo>
                      <a:pt x="470" y="0"/>
                    </a:moveTo>
                    <a:cubicBezTo>
                      <a:pt x="735" y="393"/>
                      <a:pt x="667" y="922"/>
                      <a:pt x="311" y="1235"/>
                    </a:cubicBezTo>
                    <a:lnTo>
                      <a:pt x="0" y="881"/>
                    </a:lnTo>
                    <a:cubicBezTo>
                      <a:pt x="178" y="724"/>
                      <a:pt x="212" y="460"/>
                      <a:pt x="79" y="263"/>
                    </a:cubicBezTo>
                    <a:lnTo>
                      <a:pt x="470" y="0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06" name="path"/>
              <p:cNvSpPr/>
              <p:nvPr/>
            </p:nvSpPr>
            <p:spPr>
              <a:xfrm>
                <a:off x="0" y="0"/>
                <a:ext cx="999307" cy="1202641"/>
              </a:xfrm>
              <a:custGeom>
                <a:rect l="0" t="0" r="0" b="0"/>
                <a:pathLst>
                  <a:path w="1573" h="1893">
                    <a:moveTo>
                      <a:pt x="1573" y="1650"/>
                    </a:moveTo>
                    <a:cubicBezTo>
                      <a:pt x="1182" y="1994"/>
                      <a:pt x="586" y="1956"/>
                      <a:pt x="242" y="1565"/>
                    </a:cubicBezTo>
                    <a:cubicBezTo>
                      <a:pt x="-100" y="1174"/>
                      <a:pt x="-62" y="578"/>
                      <a:pt x="328" y="234"/>
                    </a:cubicBezTo>
                    <a:cubicBezTo>
                      <a:pt x="500" y="83"/>
                      <a:pt x="721" y="0"/>
                      <a:pt x="950" y="0"/>
                    </a:cubicBezTo>
                    <a:lnTo>
                      <a:pt x="950" y="471"/>
                    </a:lnTo>
                    <a:cubicBezTo>
                      <a:pt x="690" y="471"/>
                      <a:pt x="479" y="682"/>
                      <a:pt x="479" y="942"/>
                    </a:cubicBezTo>
                    <a:cubicBezTo>
                      <a:pt x="479" y="1203"/>
                      <a:pt x="690" y="1414"/>
                      <a:pt x="950" y="1414"/>
                    </a:cubicBezTo>
                    <a:cubicBezTo>
                      <a:pt x="1065" y="1414"/>
                      <a:pt x="1176" y="1372"/>
                      <a:pt x="1262" y="1296"/>
                    </a:cubicBezTo>
                    <a:lnTo>
                      <a:pt x="1573" y="1650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08" name="textbox 2008"/>
            <p:cNvSpPr/>
            <p:nvPr/>
          </p:nvSpPr>
          <p:spPr>
            <a:xfrm>
              <a:off x="-12700" y="-12700"/>
              <a:ext cx="1239519" cy="12573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800"/>
            </a:p>
            <a:p>
              <a:pPr algn="l" rtl="0" eaLnBrk="0">
                <a:lnSpc>
                  <a:spcPct val="7030"/>
                </a:lnSpc>
              </a:pPr>
              <a:endParaRPr lang="Arial" altLang="Arial" sz="100"/>
            </a:p>
            <a:p>
              <a:pPr marL="692150" algn="l" rtl="0" eaLnBrk="0">
                <a:lnSpc>
                  <a:spcPct val="88000"/>
                </a:lnSpc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15.6%</a:t>
              </a:r>
              <a:endParaRPr lang="Microsoft YaHei" altLang="Microsoft YaHei" sz="1000"/>
            </a:p>
            <a:p>
              <a:pPr algn="l" rtl="0" eaLnBrk="0">
                <a:lnSpc>
                  <a:spcPct val="154000"/>
                </a:lnSpc>
              </a:pPr>
              <a:endParaRPr lang="Arial" altLang="Arial" sz="1000"/>
            </a:p>
            <a:p>
              <a:pPr marL="382270" algn="l" rtl="0" eaLnBrk="0">
                <a:lnSpc>
                  <a:spcPct val="88000"/>
                </a:lnSpc>
                <a:spcBef>
                  <a:spcPts val="332"/>
                </a:spcBef>
              </a:pPr>
              <a:r>
                <a:rPr sz="1100" kern="0" spc="3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2023年</a:t>
              </a:r>
              <a:endParaRPr lang="Microsoft YaHei" altLang="Microsoft YaHei" sz="1100"/>
            </a:p>
            <a:p>
              <a:pPr algn="r" rtl="0" eaLnBrk="0">
                <a:lnSpc>
                  <a:spcPct val="88000"/>
                </a:lnSpc>
                <a:spcBef>
                  <a:spcPts val="283"/>
                </a:spcBef>
              </a:pPr>
              <a:r>
                <a:rPr sz="1000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23.0%</a:t>
              </a:r>
              <a:endParaRPr lang="Microsoft YaHei" altLang="Microsoft YaHei" sz="1000"/>
            </a:p>
            <a:p>
              <a:pPr algn="l" rtl="0" eaLnBrk="0">
                <a:lnSpc>
                  <a:spcPct val="139000"/>
                </a:lnSpc>
              </a:pPr>
              <a:endParaRPr lang="Arial" altLang="Arial" sz="200"/>
            </a:p>
            <a:p>
              <a:pPr marL="74294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61.5%</a:t>
              </a:r>
              <a:endParaRPr lang="Microsoft YaHei" altLang="Microsoft YaHei" sz="1000"/>
            </a:p>
          </p:txBody>
        </p:sp>
      </p:grpSp>
      <p:grpSp>
        <p:nvGrpSpPr>
          <p:cNvPr id="200" name="group 200"/>
          <p:cNvGrpSpPr/>
          <p:nvPr/>
        </p:nvGrpSpPr>
        <p:grpSpPr>
          <a:xfrm rot="21600000">
            <a:off x="2438800" y="6957767"/>
            <a:ext cx="1218886" cy="1197518"/>
            <a:chExt cx="1218886" cy="1197518"/>
          </a:xfrm>
        </p:grpSpPr>
        <p:grpSp>
          <p:nvGrpSpPr>
            <p:cNvPr id="202" name="group 202"/>
            <p:cNvGrpSpPr/>
            <p:nvPr/>
          </p:nvGrpSpPr>
          <p:grpSpPr>
            <a:xfrm rot="21600000">
              <a:off x="0" y="0"/>
              <a:ext cx="1203873" cy="1197518"/>
              <a:chExt cx="1203873" cy="1197518"/>
            </a:xfrm>
          </p:grpSpPr>
          <p:sp>
            <p:nvSpPr>
              <p:cNvPr id="2010" name="path"/>
              <p:cNvSpPr/>
              <p:nvPr/>
            </p:nvSpPr>
            <p:spPr>
              <a:xfrm>
                <a:off x="571538" y="0"/>
                <a:ext cx="632335" cy="1197518"/>
              </a:xfrm>
              <a:custGeom>
                <a:rect l="0" t="0" r="0" b="0"/>
                <a:pathLst>
                  <a:path w="995" h="1885">
                    <a:moveTo>
                      <a:pt x="52" y="0"/>
                    </a:moveTo>
                    <a:cubicBezTo>
                      <a:pt x="573" y="0"/>
                      <a:pt x="995" y="422"/>
                      <a:pt x="995" y="942"/>
                    </a:cubicBezTo>
                    <a:cubicBezTo>
                      <a:pt x="995" y="1463"/>
                      <a:pt x="573" y="1885"/>
                      <a:pt x="52" y="1885"/>
                    </a:cubicBezTo>
                    <a:cubicBezTo>
                      <a:pt x="35" y="1885"/>
                      <a:pt x="17" y="1885"/>
                      <a:pt x="0" y="1884"/>
                    </a:cubicBezTo>
                    <a:lnTo>
                      <a:pt x="26" y="1413"/>
                    </a:lnTo>
                    <a:cubicBezTo>
                      <a:pt x="286" y="1428"/>
                      <a:pt x="508" y="1229"/>
                      <a:pt x="523" y="969"/>
                    </a:cubicBezTo>
                    <a:cubicBezTo>
                      <a:pt x="538" y="709"/>
                      <a:pt x="339" y="486"/>
                      <a:pt x="79" y="472"/>
                    </a:cubicBezTo>
                    <a:cubicBezTo>
                      <a:pt x="70" y="471"/>
                      <a:pt x="61" y="471"/>
                      <a:pt x="52" y="471"/>
                    </a:cubicBezTo>
                    <a:lnTo>
                      <a:pt x="52" y="0"/>
                    </a:lnTo>
                    <a:close/>
                  </a:path>
                </a:pathLst>
              </a:custGeom>
              <a:solidFill>
                <a:srgbClr val="F6D8F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12" name="path"/>
              <p:cNvSpPr/>
              <p:nvPr/>
            </p:nvSpPr>
            <p:spPr>
              <a:xfrm>
                <a:off x="125780" y="778168"/>
                <a:ext cx="462546" cy="418407"/>
              </a:xfrm>
              <a:custGeom>
                <a:rect l="0" t="0" r="0" b="0"/>
                <a:pathLst>
                  <a:path w="728" h="658">
                    <a:moveTo>
                      <a:pt x="701" y="658"/>
                    </a:moveTo>
                    <a:cubicBezTo>
                      <a:pt x="423" y="643"/>
                      <a:pt x="166" y="505"/>
                      <a:pt x="0" y="282"/>
                    </a:cubicBezTo>
                    <a:lnTo>
                      <a:pt x="377" y="0"/>
                    </a:lnTo>
                    <a:cubicBezTo>
                      <a:pt x="460" y="111"/>
                      <a:pt x="589" y="180"/>
                      <a:pt x="728" y="188"/>
                    </a:cubicBezTo>
                    <a:lnTo>
                      <a:pt x="701" y="658"/>
                    </a:lnTo>
                    <a:close/>
                  </a:path>
                </a:pathLst>
              </a:custGeom>
              <a:solidFill>
                <a:srgbClr val="DA58E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14" name="path"/>
              <p:cNvSpPr/>
              <p:nvPr/>
            </p:nvSpPr>
            <p:spPr>
              <a:xfrm>
                <a:off x="0" y="1"/>
                <a:ext cx="605115" cy="957576"/>
              </a:xfrm>
              <a:custGeom>
                <a:rect l="0" t="0" r="0" b="0"/>
                <a:pathLst>
                  <a:path w="952" h="1507">
                    <a:moveTo>
                      <a:pt x="198" y="1507"/>
                    </a:moveTo>
                    <a:cubicBezTo>
                      <a:pt x="-114" y="1091"/>
                      <a:pt x="-29" y="500"/>
                      <a:pt x="387" y="188"/>
                    </a:cubicBezTo>
                    <a:cubicBezTo>
                      <a:pt x="550" y="65"/>
                      <a:pt x="749" y="0"/>
                      <a:pt x="952" y="0"/>
                    </a:cubicBezTo>
                    <a:lnTo>
                      <a:pt x="952" y="471"/>
                    </a:lnTo>
                    <a:cubicBezTo>
                      <a:pt x="692" y="471"/>
                      <a:pt x="481" y="682"/>
                      <a:pt x="481" y="942"/>
                    </a:cubicBezTo>
                    <a:cubicBezTo>
                      <a:pt x="481" y="1044"/>
                      <a:pt x="514" y="1143"/>
                      <a:pt x="575" y="1225"/>
                    </a:cubicBezTo>
                    <a:lnTo>
                      <a:pt x="198" y="1507"/>
                    </a:lnTo>
                    <a:close/>
                  </a:path>
                </a:pathLst>
              </a:custGeom>
              <a:solidFill>
                <a:srgbClr val="772DE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16" name="textbox 2016"/>
            <p:cNvSpPr/>
            <p:nvPr/>
          </p:nvSpPr>
          <p:spPr>
            <a:xfrm>
              <a:off x="-12700" y="-12700"/>
              <a:ext cx="1244600" cy="12522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marL="40640" algn="l" rtl="0" eaLnBrk="0">
                <a:lnSpc>
                  <a:spcPct val="88000"/>
                </a:lnSpc>
                <a:spcBef>
                  <a:spcPts val="5"/>
                </a:spcBef>
              </a:pPr>
              <a:r>
                <a:rPr sz="1000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35.2%</a:t>
              </a:r>
              <a:endParaRPr lang="Microsoft YaHei" altLang="Microsoft YaHei" sz="1000"/>
            </a:p>
            <a:p>
              <a:pPr marL="374650" algn="l" rtl="0" eaLnBrk="0">
                <a:lnSpc>
                  <a:spcPct val="88000"/>
                </a:lnSpc>
                <a:spcBef>
                  <a:spcPts val="380"/>
                </a:spcBef>
              </a:pPr>
              <a:r>
                <a:rPr sz="1100" kern="0" spc="0">
                  <a:solidFill>
                    <a:srgbClr val="772DE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2021年</a:t>
              </a:r>
              <a:endParaRPr lang="Microsoft YaHei" altLang="Microsoft YaHei" sz="1100"/>
            </a:p>
            <a:p>
              <a:pPr algn="r" rtl="0" eaLnBrk="0">
                <a:lnSpc>
                  <a:spcPct val="88000"/>
                </a:lnSpc>
                <a:spcBef>
                  <a:spcPts val="498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50.9%</a:t>
              </a:r>
              <a:endParaRPr lang="Microsoft YaHei" altLang="Microsoft YaHei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800"/>
            </a:p>
            <a:p>
              <a:pPr marL="248284" algn="l" rtl="0" eaLnBrk="0">
                <a:lnSpc>
                  <a:spcPct val="88000"/>
                </a:lnSpc>
                <a:spcBef>
                  <a:spcPts val="1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13.9%</a:t>
              </a:r>
              <a:endParaRPr lang="Microsoft YaHei" altLang="Microsoft YaHei" sz="1000"/>
            </a:p>
          </p:txBody>
        </p:sp>
      </p:grpSp>
      <p:grpSp>
        <p:nvGrpSpPr>
          <p:cNvPr id="204" name="group 204"/>
          <p:cNvGrpSpPr/>
          <p:nvPr/>
        </p:nvGrpSpPr>
        <p:grpSpPr>
          <a:xfrm rot="21600000">
            <a:off x="919110" y="3760820"/>
            <a:ext cx="1209266" cy="1203392"/>
            <a:chExt cx="1209266" cy="1203392"/>
          </a:xfrm>
        </p:grpSpPr>
        <p:grpSp>
          <p:nvGrpSpPr>
            <p:cNvPr id="206" name="group 206"/>
            <p:cNvGrpSpPr/>
            <p:nvPr/>
          </p:nvGrpSpPr>
          <p:grpSpPr>
            <a:xfrm rot="21600000">
              <a:off x="0" y="0"/>
              <a:ext cx="1209266" cy="1203392"/>
              <a:chExt cx="1209266" cy="1203392"/>
            </a:xfrm>
          </p:grpSpPr>
          <p:sp>
            <p:nvSpPr>
              <p:cNvPr id="2018" name="path"/>
              <p:cNvSpPr/>
              <p:nvPr/>
            </p:nvSpPr>
            <p:spPr>
              <a:xfrm>
                <a:off x="604632" y="0"/>
                <a:ext cx="145258" cy="308323"/>
              </a:xfrm>
              <a:custGeom>
                <a:rect l="0" t="0" r="0" b="0"/>
                <a:pathLst>
                  <a:path w="228" h="485">
                    <a:moveTo>
                      <a:pt x="0" y="0"/>
                    </a:moveTo>
                    <a:moveTo>
                      <a:pt x="0" y="0"/>
                    </a:moveTo>
                    <a:cubicBezTo>
                      <a:pt x="77" y="0"/>
                      <a:pt x="153" y="9"/>
                      <a:pt x="228" y="28"/>
                    </a:cubicBezTo>
                    <a:lnTo>
                      <a:pt x="114" y="485"/>
                    </a:lnTo>
                    <a:cubicBezTo>
                      <a:pt x="76" y="476"/>
                      <a:pt x="38" y="471"/>
                      <a:pt x="0" y="471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18E6F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20" name="path"/>
              <p:cNvSpPr/>
              <p:nvPr/>
            </p:nvSpPr>
            <p:spPr>
              <a:xfrm>
                <a:off x="677262" y="17886"/>
                <a:ext cx="521866" cy="545217"/>
              </a:xfrm>
              <a:custGeom>
                <a:rect l="0" t="0" r="0" b="0"/>
                <a:pathLst>
                  <a:path w="821" h="858">
                    <a:moveTo>
                      <a:pt x="114" y="0"/>
                    </a:moveTo>
                    <a:cubicBezTo>
                      <a:pt x="493" y="94"/>
                      <a:pt x="775" y="414"/>
                      <a:pt x="821" y="802"/>
                    </a:cubicBezTo>
                    <a:lnTo>
                      <a:pt x="353" y="858"/>
                    </a:lnTo>
                    <a:cubicBezTo>
                      <a:pt x="330" y="664"/>
                      <a:pt x="189" y="504"/>
                      <a:pt x="0" y="457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2A96F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22" name="path"/>
              <p:cNvSpPr/>
              <p:nvPr/>
            </p:nvSpPr>
            <p:spPr>
              <a:xfrm>
                <a:off x="0" y="0"/>
                <a:ext cx="1209266" cy="1203392"/>
              </a:xfrm>
              <a:custGeom>
                <a:rect l="0" t="0" r="0" b="0"/>
                <a:pathLst>
                  <a:path w="1904" h="1895">
                    <a:moveTo>
                      <a:pt x="1888" y="830"/>
                    </a:moveTo>
                    <a:cubicBezTo>
                      <a:pt x="1950" y="1347"/>
                      <a:pt x="1581" y="1817"/>
                      <a:pt x="1064" y="1879"/>
                    </a:cubicBezTo>
                    <a:cubicBezTo>
                      <a:pt x="547" y="1941"/>
                      <a:pt x="77" y="1572"/>
                      <a:pt x="15" y="1055"/>
                    </a:cubicBezTo>
                    <a:cubicBezTo>
                      <a:pt x="-46" y="538"/>
                      <a:pt x="322" y="68"/>
                      <a:pt x="839" y="6"/>
                    </a:cubicBezTo>
                    <a:cubicBezTo>
                      <a:pt x="877" y="2"/>
                      <a:pt x="914" y="0"/>
                      <a:pt x="952" y="0"/>
                    </a:cubicBezTo>
                    <a:lnTo>
                      <a:pt x="952" y="471"/>
                    </a:lnTo>
                    <a:cubicBezTo>
                      <a:pt x="691" y="471"/>
                      <a:pt x="480" y="682"/>
                      <a:pt x="480" y="942"/>
                    </a:cubicBezTo>
                    <a:cubicBezTo>
                      <a:pt x="480" y="1203"/>
                      <a:pt x="691" y="1414"/>
                      <a:pt x="952" y="1414"/>
                    </a:cubicBezTo>
                    <a:cubicBezTo>
                      <a:pt x="1212" y="1414"/>
                      <a:pt x="1423" y="1203"/>
                      <a:pt x="1423" y="942"/>
                    </a:cubicBezTo>
                    <a:cubicBezTo>
                      <a:pt x="1423" y="924"/>
                      <a:pt x="1422" y="905"/>
                      <a:pt x="1420" y="886"/>
                    </a:cubicBezTo>
                    <a:lnTo>
                      <a:pt x="1888" y="830"/>
                    </a:lnTo>
                    <a:close/>
                  </a:path>
                </a:pathLst>
              </a:custGeom>
              <a:solidFill>
                <a:srgbClr val="045D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24" name="textbox 2024"/>
            <p:cNvSpPr/>
            <p:nvPr/>
          </p:nvSpPr>
          <p:spPr>
            <a:xfrm>
              <a:off x="-12700" y="-12700"/>
              <a:ext cx="1235075" cy="12579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500"/>
            </a:p>
            <a:p>
              <a:pPr marL="523875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3.9%</a:t>
              </a:r>
              <a:endParaRPr lang="Microsoft YaHei" altLang="Microsoft YaHei" sz="1000"/>
            </a:p>
            <a:p>
              <a:pPr marL="756284" algn="l" rtl="0" eaLnBrk="0">
                <a:lnSpc>
                  <a:spcPct val="88000"/>
                </a:lnSpc>
                <a:spcBef>
                  <a:spcPts val="432"/>
                </a:spcBef>
              </a:pP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19.2%</a:t>
              </a:r>
              <a:endParaRPr lang="Microsoft YaHei" altLang="Microsoft YaHei" sz="1000"/>
            </a:p>
            <a:p>
              <a:pPr marL="368934" algn="l" rtl="0" eaLnBrk="0">
                <a:lnSpc>
                  <a:spcPct val="88000"/>
                </a:lnSpc>
                <a:spcBef>
                  <a:spcPts val="1028"/>
                </a:spcBef>
              </a:pPr>
              <a:r>
                <a:rPr sz="1100" kern="0" spc="40">
                  <a:solidFill>
                    <a:srgbClr val="0241B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2020年</a:t>
              </a:r>
              <a:endParaRPr lang="Microsoft YaHei" altLang="Microsoft YaHei" sz="1100"/>
            </a:p>
            <a:p>
              <a:pPr algn="l" rtl="0" eaLnBrk="0">
                <a:lnSpc>
                  <a:spcPct val="101000"/>
                </a:lnSpc>
              </a:pPr>
              <a:endParaRPr lang="Arial" altLang="Arial" sz="900"/>
            </a:p>
            <a:p>
              <a:pPr algn="l" rtl="0" eaLnBrk="0">
                <a:lnSpc>
                  <a:spcPct val="6768"/>
                </a:lnSpc>
              </a:pPr>
              <a:endParaRPr lang="Arial" altLang="Arial" sz="100"/>
            </a:p>
            <a:p>
              <a:pPr marL="67944" algn="l" rtl="0" eaLnBrk="0">
                <a:lnSpc>
                  <a:spcPct val="88000"/>
                </a:lnSpc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76.9%</a:t>
              </a:r>
              <a:endParaRPr lang="Microsoft YaHei" altLang="Microsoft YaHei" sz="1000"/>
            </a:p>
          </p:txBody>
        </p:sp>
      </p:grpSp>
      <p:grpSp>
        <p:nvGrpSpPr>
          <p:cNvPr id="208" name="group 208"/>
          <p:cNvGrpSpPr/>
          <p:nvPr/>
        </p:nvGrpSpPr>
        <p:grpSpPr>
          <a:xfrm rot="21600000">
            <a:off x="919489" y="6957767"/>
            <a:ext cx="1203013" cy="1202024"/>
            <a:chExt cx="1203013" cy="1202024"/>
          </a:xfrm>
        </p:grpSpPr>
        <p:sp>
          <p:nvSpPr>
            <p:cNvPr id="2026" name="path"/>
            <p:cNvSpPr/>
            <p:nvPr/>
          </p:nvSpPr>
          <p:spPr>
            <a:xfrm>
              <a:off x="604254" y="0"/>
              <a:ext cx="598759" cy="1189317"/>
            </a:xfrm>
            <a:custGeom>
              <a:rect l="0" t="0" r="0" b="0"/>
              <a:pathLst>
                <a:path w="942" h="1872">
                  <a:moveTo>
                    <a:pt x="0" y="0"/>
                  </a:moveTo>
                  <a:cubicBezTo>
                    <a:pt x="520" y="0"/>
                    <a:pt x="942" y="422"/>
                    <a:pt x="942" y="942"/>
                  </a:cubicBezTo>
                  <a:cubicBezTo>
                    <a:pt x="942" y="1403"/>
                    <a:pt x="609" y="1796"/>
                    <a:pt x="155" y="1872"/>
                  </a:cubicBezTo>
                  <a:lnTo>
                    <a:pt x="77" y="1407"/>
                  </a:lnTo>
                  <a:cubicBezTo>
                    <a:pt x="334" y="1364"/>
                    <a:pt x="507" y="1121"/>
                    <a:pt x="465" y="865"/>
                  </a:cubicBezTo>
                  <a:cubicBezTo>
                    <a:pt x="427" y="637"/>
                    <a:pt x="230" y="471"/>
                    <a:pt x="0" y="47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6D8F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8" name="path"/>
            <p:cNvSpPr/>
            <p:nvPr/>
          </p:nvSpPr>
          <p:spPr>
            <a:xfrm>
              <a:off x="474118" y="890981"/>
              <a:ext cx="228899" cy="311043"/>
            </a:xfrm>
            <a:custGeom>
              <a:rect l="0" t="0" r="0" b="0"/>
              <a:pathLst>
                <a:path w="360" h="489">
                  <a:moveTo>
                    <a:pt x="360" y="469"/>
                  </a:moveTo>
                  <a:cubicBezTo>
                    <a:pt x="240" y="489"/>
                    <a:pt x="118" y="486"/>
                    <a:pt x="0" y="460"/>
                  </a:cubicBezTo>
                  <a:lnTo>
                    <a:pt x="102" y="0"/>
                  </a:lnTo>
                  <a:cubicBezTo>
                    <a:pt x="161" y="13"/>
                    <a:pt x="222" y="14"/>
                    <a:pt x="282" y="4"/>
                  </a:cubicBezTo>
                  <a:lnTo>
                    <a:pt x="360" y="469"/>
                  </a:lnTo>
                  <a:close/>
                </a:path>
              </a:pathLst>
            </a:custGeom>
            <a:solidFill>
              <a:srgbClr val="DA58E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0" name="path"/>
            <p:cNvSpPr/>
            <p:nvPr/>
          </p:nvSpPr>
          <p:spPr>
            <a:xfrm>
              <a:off x="0" y="0"/>
              <a:ext cx="604255" cy="1183205"/>
            </a:xfrm>
            <a:custGeom>
              <a:rect l="0" t="0" r="0" b="0"/>
              <a:pathLst>
                <a:path w="951" h="1863">
                  <a:moveTo>
                    <a:pt x="746" y="1863"/>
                  </a:moveTo>
                  <a:cubicBezTo>
                    <a:pt x="238" y="1750"/>
                    <a:pt x="-81" y="1246"/>
                    <a:pt x="31" y="737"/>
                  </a:cubicBezTo>
                  <a:cubicBezTo>
                    <a:pt x="127" y="306"/>
                    <a:pt x="509" y="0"/>
                    <a:pt x="951" y="0"/>
                  </a:cubicBezTo>
                  <a:lnTo>
                    <a:pt x="951" y="471"/>
                  </a:lnTo>
                  <a:cubicBezTo>
                    <a:pt x="691" y="471"/>
                    <a:pt x="480" y="682"/>
                    <a:pt x="480" y="942"/>
                  </a:cubicBezTo>
                  <a:cubicBezTo>
                    <a:pt x="480" y="1163"/>
                    <a:pt x="633" y="1355"/>
                    <a:pt x="849" y="1403"/>
                  </a:cubicBezTo>
                  <a:lnTo>
                    <a:pt x="746" y="1863"/>
                  </a:lnTo>
                  <a:close/>
                </a:path>
              </a:pathLst>
            </a:custGeom>
            <a:solidFill>
              <a:srgbClr val="772DE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32" name="textbox 2032"/>
          <p:cNvSpPr/>
          <p:nvPr/>
        </p:nvSpPr>
        <p:spPr>
          <a:xfrm>
            <a:off x="718905" y="9373513"/>
            <a:ext cx="5785484" cy="26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9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数据来源：汽车之家大数据[2020-2023.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1-10]; 品牌A与品牌B的对比份额=品牌A与品牌B的对比次数/品牌A与所有类型品牌对比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次数*100%。海外豪华品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牌阵营包含特斯拉。</a:t>
            </a:r>
            <a:endParaRPr lang="Microsoft YaHei" altLang="Microsoft YaHei" sz="800"/>
          </a:p>
        </p:txBody>
      </p:sp>
      <p:sp>
        <p:nvSpPr>
          <p:cNvPr id="2034" name="textbox 2034"/>
          <p:cNvSpPr/>
          <p:nvPr/>
        </p:nvSpPr>
        <p:spPr>
          <a:xfrm>
            <a:off x="688219" y="6685657"/>
            <a:ext cx="6108065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100"/>
          </a:p>
          <a:p>
            <a:pPr marL="120650" algn="l" rtl="0" eaLnBrk="0">
              <a:lnSpc>
                <a:spcPct val="88000"/>
              </a:lnSpc>
              <a:tabLst>
                <a:tab pos="169545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海外豪华新能源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中国新能源              海外豪华新能源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海外主流新能源              海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外豪华新能源vs海外豪华新能源</a:t>
            </a:r>
            <a:endParaRPr lang="Microsoft YaHei" altLang="Microsoft YaHei" sz="900"/>
          </a:p>
        </p:txBody>
      </p:sp>
      <p:pic>
        <p:nvPicPr>
          <p:cNvPr id="2036" name="picture 20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892717" y="6698357"/>
            <a:ext cx="107999" cy="107999"/>
          </a:xfrm>
          <a:prstGeom prst="rect">
            <a:avLst/>
          </a:prstGeom>
        </p:spPr>
      </p:pic>
      <p:pic>
        <p:nvPicPr>
          <p:cNvPr id="2038" name="picture 20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685889" y="6698357"/>
            <a:ext cx="108000" cy="107999"/>
          </a:xfrm>
          <a:prstGeom prst="rect">
            <a:avLst/>
          </a:prstGeom>
        </p:spPr>
      </p:pic>
      <p:pic>
        <p:nvPicPr>
          <p:cNvPr id="2040" name="picture 204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00919" y="6698357"/>
            <a:ext cx="108000" cy="107999"/>
          </a:xfrm>
          <a:prstGeom prst="rect">
            <a:avLst/>
          </a:prstGeom>
        </p:spPr>
      </p:pic>
      <p:sp>
        <p:nvSpPr>
          <p:cNvPr id="2042" name="textbox 2042"/>
          <p:cNvSpPr/>
          <p:nvPr/>
        </p:nvSpPr>
        <p:spPr>
          <a:xfrm>
            <a:off x="1211226" y="3291178"/>
            <a:ext cx="5311140" cy="15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120650" algn="l" rtl="0" eaLnBrk="0">
              <a:lnSpc>
                <a:spcPct val="88000"/>
              </a:lnSpc>
              <a:tabLst>
                <a:tab pos="180339"/>
              </a:tabLst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           海外豪华品牌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             海外豪华品牌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900"/>
          </a:p>
        </p:txBody>
      </p:sp>
      <p:pic>
        <p:nvPicPr>
          <p:cNvPr id="2044" name="picture 204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799505" y="3310709"/>
            <a:ext cx="107999" cy="108001"/>
          </a:xfrm>
          <a:prstGeom prst="rect">
            <a:avLst/>
          </a:prstGeom>
        </p:spPr>
      </p:pic>
      <p:pic>
        <p:nvPicPr>
          <p:cNvPr id="2046" name="picture 204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908853" y="3310709"/>
            <a:ext cx="107999" cy="108001"/>
          </a:xfrm>
          <a:prstGeom prst="rect">
            <a:avLst/>
          </a:prstGeom>
        </p:spPr>
      </p:pic>
      <p:pic>
        <p:nvPicPr>
          <p:cNvPr id="2048" name="picture 204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223926" y="3310709"/>
            <a:ext cx="108000" cy="108001"/>
          </a:xfrm>
          <a:prstGeom prst="rect">
            <a:avLst/>
          </a:prstGeom>
        </p:spPr>
      </p:pic>
      <p:sp>
        <p:nvSpPr>
          <p:cNvPr id="2050" name="textbox 2050"/>
          <p:cNvSpPr/>
          <p:nvPr/>
        </p:nvSpPr>
        <p:spPr>
          <a:xfrm>
            <a:off x="728414" y="6222640"/>
            <a:ext cx="3456304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6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12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海外豪华新能源与其他阵营新能源对比份额</a:t>
            </a:r>
            <a:endParaRPr lang="Microsoft YaHei" altLang="Microsoft YaHei" sz="1300"/>
          </a:p>
        </p:txBody>
      </p:sp>
      <p:sp>
        <p:nvSpPr>
          <p:cNvPr id="2052" name="textbox 2052"/>
          <p:cNvSpPr/>
          <p:nvPr/>
        </p:nvSpPr>
        <p:spPr>
          <a:xfrm>
            <a:off x="1262651" y="7455331"/>
            <a:ext cx="932814" cy="654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4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100" kern="0" spc="40">
                <a:solidFill>
                  <a:srgbClr val="772DE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</a:t>
            </a:r>
            <a:endParaRPr lang="Microsoft YaHei" altLang="Microsoft YaHei" sz="1100"/>
          </a:p>
          <a:p>
            <a:pPr algn="r" rtl="0" eaLnBrk="0">
              <a:lnSpc>
                <a:spcPct val="88000"/>
              </a:lnSpc>
              <a:spcBef>
                <a:spcPts val="260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47.4%</a:t>
            </a:r>
            <a:endParaRPr lang="Microsoft YaHei" altLang="Microsoft YaHei" sz="10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marL="155575" algn="l" rtl="0" eaLnBrk="0">
              <a:lnSpc>
                <a:spcPct val="88000"/>
              </a:lnSpc>
              <a:spcBef>
                <a:spcPts val="3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6.1%</a:t>
            </a:r>
            <a:endParaRPr lang="Microsoft YaHei" altLang="Microsoft YaHei" sz="1000"/>
          </a:p>
        </p:txBody>
      </p:sp>
      <p:sp>
        <p:nvSpPr>
          <p:cNvPr id="2054" name="rect"/>
          <p:cNvSpPr/>
          <p:nvPr/>
        </p:nvSpPr>
        <p:spPr>
          <a:xfrm>
            <a:off x="898364" y="847182"/>
            <a:ext cx="1338486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6" name="rect"/>
          <p:cNvSpPr/>
          <p:nvPr/>
        </p:nvSpPr>
        <p:spPr>
          <a:xfrm>
            <a:off x="2173513" y="834571"/>
            <a:ext cx="240809" cy="148771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8" name="textbox 2058"/>
          <p:cNvSpPr/>
          <p:nvPr/>
        </p:nvSpPr>
        <p:spPr>
          <a:xfrm>
            <a:off x="697136" y="833246"/>
            <a:ext cx="173037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8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竞争关系   豪华品牌</a:t>
            </a:r>
            <a:r>
              <a:rPr sz="10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1000" kern="0" spc="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endParaRPr lang="Microsoft YaHei" altLang="Microsoft YaHei" sz="1000"/>
          </a:p>
        </p:txBody>
      </p:sp>
      <p:sp>
        <p:nvSpPr>
          <p:cNvPr id="2060" name="textbox 2060"/>
          <p:cNvSpPr/>
          <p:nvPr/>
        </p:nvSpPr>
        <p:spPr>
          <a:xfrm>
            <a:off x="1808071" y="8821442"/>
            <a:ext cx="683259" cy="33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447"/>
              </a:lnSpc>
            </a:pPr>
            <a:r>
              <a:rPr sz="1600" kern="0" spc="14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↑</a:t>
            </a:r>
            <a:r>
              <a:rPr sz="1600" kern="0" spc="-2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14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+19.1%</a:t>
            </a:r>
            <a:endParaRPr lang="Microsoft YaHei" altLang="Microsoft YaHei" sz="800"/>
          </a:p>
        </p:txBody>
      </p:sp>
      <p:pic>
        <p:nvPicPr>
          <p:cNvPr id="2062" name="picture 206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726396" y="6480920"/>
            <a:ext cx="6119999" cy="21599"/>
          </a:xfrm>
          <a:prstGeom prst="rect">
            <a:avLst/>
          </a:prstGeom>
        </p:spPr>
      </p:pic>
      <p:pic>
        <p:nvPicPr>
          <p:cNvPr id="2064" name="picture 206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18665" y="3066845"/>
            <a:ext cx="6119998" cy="21598"/>
          </a:xfrm>
          <a:prstGeom prst="rect">
            <a:avLst/>
          </a:prstGeom>
        </p:spPr>
      </p:pic>
      <p:grpSp>
        <p:nvGrpSpPr>
          <p:cNvPr id="210" name="group 210"/>
          <p:cNvGrpSpPr/>
          <p:nvPr/>
        </p:nvGrpSpPr>
        <p:grpSpPr>
          <a:xfrm rot="21600000">
            <a:off x="5130178" y="5230393"/>
            <a:ext cx="342767" cy="333957"/>
            <a:chExt cx="342767" cy="333957"/>
          </a:xfrm>
        </p:grpSpPr>
        <p:sp>
          <p:nvSpPr>
            <p:cNvPr id="2066" name="path"/>
            <p:cNvSpPr/>
            <p:nvPr/>
          </p:nvSpPr>
          <p:spPr>
            <a:xfrm>
              <a:off x="0" y="0"/>
              <a:ext cx="342767" cy="333957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8" name="textbox 2068"/>
            <p:cNvSpPr/>
            <p:nvPr/>
          </p:nvSpPr>
          <p:spPr>
            <a:xfrm>
              <a:off x="-12700" y="-12700"/>
              <a:ext cx="368300" cy="388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700"/>
            </a:p>
            <a:p>
              <a:pPr marL="86994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1000"/>
            </a:p>
          </p:txBody>
        </p:sp>
      </p:grpSp>
      <p:grpSp>
        <p:nvGrpSpPr>
          <p:cNvPr id="212" name="group 212"/>
          <p:cNvGrpSpPr/>
          <p:nvPr/>
        </p:nvGrpSpPr>
        <p:grpSpPr>
          <a:xfrm rot="21600000">
            <a:off x="2049448" y="8400499"/>
            <a:ext cx="342766" cy="333958"/>
            <a:chExt cx="342766" cy="333958"/>
          </a:xfrm>
        </p:grpSpPr>
        <p:sp>
          <p:nvSpPr>
            <p:cNvPr id="2070" name="path"/>
            <p:cNvSpPr/>
            <p:nvPr/>
          </p:nvSpPr>
          <p:spPr>
            <a:xfrm>
              <a:off x="0" y="0"/>
              <a:ext cx="342766" cy="333958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2" name="textbox 2072"/>
            <p:cNvSpPr/>
            <p:nvPr/>
          </p:nvSpPr>
          <p:spPr>
            <a:xfrm>
              <a:off x="-12700" y="-12700"/>
              <a:ext cx="368300" cy="385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800"/>
            </a:p>
            <a:p>
              <a:pPr marL="96519" algn="l" rtl="0" eaLnBrk="0">
                <a:lnSpc>
                  <a:spcPct val="88000"/>
                </a:lnSpc>
                <a:spcBef>
                  <a:spcPts val="5"/>
                </a:spcBef>
              </a:pPr>
              <a:r>
                <a:rPr sz="900" kern="0" spc="1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900"/>
            </a:p>
          </p:txBody>
        </p:sp>
      </p:grpSp>
      <p:grpSp>
        <p:nvGrpSpPr>
          <p:cNvPr id="214" name="group 214"/>
          <p:cNvGrpSpPr/>
          <p:nvPr/>
        </p:nvGrpSpPr>
        <p:grpSpPr>
          <a:xfrm rot="21600000">
            <a:off x="5125020" y="8400499"/>
            <a:ext cx="342765" cy="333958"/>
            <a:chExt cx="342765" cy="333958"/>
          </a:xfrm>
        </p:grpSpPr>
        <p:sp>
          <p:nvSpPr>
            <p:cNvPr id="2074" name="path"/>
            <p:cNvSpPr/>
            <p:nvPr/>
          </p:nvSpPr>
          <p:spPr>
            <a:xfrm>
              <a:off x="0" y="0"/>
              <a:ext cx="342765" cy="333958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6" name="textbox 2076"/>
            <p:cNvSpPr/>
            <p:nvPr/>
          </p:nvSpPr>
          <p:spPr>
            <a:xfrm>
              <a:off x="-12700" y="-12700"/>
              <a:ext cx="368300" cy="385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800"/>
            </a:p>
            <a:p>
              <a:pPr marL="96519" algn="l" rtl="0" eaLnBrk="0">
                <a:lnSpc>
                  <a:spcPct val="88000"/>
                </a:lnSpc>
                <a:spcBef>
                  <a:spcPts val="5"/>
                </a:spcBef>
              </a:pPr>
              <a:r>
                <a:rPr sz="900" kern="0" spc="1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900"/>
            </a:p>
          </p:txBody>
        </p:sp>
      </p:grpSp>
      <p:grpSp>
        <p:nvGrpSpPr>
          <p:cNvPr id="216" name="group 216"/>
          <p:cNvGrpSpPr/>
          <p:nvPr/>
        </p:nvGrpSpPr>
        <p:grpSpPr>
          <a:xfrm rot="21600000">
            <a:off x="2102456" y="5230393"/>
            <a:ext cx="342765" cy="333957"/>
            <a:chExt cx="342765" cy="333957"/>
          </a:xfrm>
        </p:grpSpPr>
        <p:sp>
          <p:nvSpPr>
            <p:cNvPr id="2078" name="path"/>
            <p:cNvSpPr/>
            <p:nvPr/>
          </p:nvSpPr>
          <p:spPr>
            <a:xfrm>
              <a:off x="0" y="0"/>
              <a:ext cx="342765" cy="333957"/>
            </a:xfrm>
            <a:custGeom>
              <a:rect l="0" t="0" r="0" b="0"/>
              <a:pathLst>
                <a:path w="539" h="525">
                  <a:moveTo>
                    <a:pt x="0" y="262"/>
                  </a:moveTo>
                  <a:cubicBezTo>
                    <a:pt x="0" y="117"/>
                    <a:pt x="120" y="0"/>
                    <a:pt x="269" y="0"/>
                  </a:cubicBezTo>
                  <a:cubicBezTo>
                    <a:pt x="418" y="0"/>
                    <a:pt x="539" y="117"/>
                    <a:pt x="539" y="262"/>
                  </a:cubicBezTo>
                  <a:cubicBezTo>
                    <a:pt x="539" y="408"/>
                    <a:pt x="418" y="525"/>
                    <a:pt x="269" y="525"/>
                  </a:cubicBezTo>
                  <a:cubicBezTo>
                    <a:pt x="120" y="525"/>
                    <a:pt x="0" y="408"/>
                    <a:pt x="0" y="262"/>
                  </a:cubicBezTo>
                </a:path>
              </a:pathLst>
            </a:custGeom>
            <a:solidFill>
              <a:srgbClr val="08387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0" name="textbox 2080"/>
            <p:cNvSpPr/>
            <p:nvPr/>
          </p:nvSpPr>
          <p:spPr>
            <a:xfrm>
              <a:off x="-12700" y="-12700"/>
              <a:ext cx="368300" cy="388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700"/>
            </a:p>
            <a:p>
              <a:pPr marL="86994" algn="l" rtl="0" eaLnBrk="0">
                <a:lnSpc>
                  <a:spcPct val="88000"/>
                </a:lnSpc>
                <a:spcBef>
                  <a:spcPts val="2"/>
                </a:spcBef>
              </a:pPr>
              <a:r>
                <a:rPr sz="1000" kern="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VS</a:t>
              </a:r>
              <a:endParaRPr lang="Microsoft YaHei" altLang="Microsoft YaHei" sz="1000"/>
            </a:p>
          </p:txBody>
        </p:sp>
      </p:grpSp>
      <p:sp>
        <p:nvSpPr>
          <p:cNvPr id="2082" name="textbox 2082"/>
          <p:cNvSpPr/>
          <p:nvPr/>
        </p:nvSpPr>
        <p:spPr>
          <a:xfrm>
            <a:off x="914667" y="8493878"/>
            <a:ext cx="105156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海外豪华品牌新能源</a:t>
            </a:r>
            <a:endParaRPr lang="Microsoft YaHei" altLang="Microsoft YaHei" sz="800"/>
          </a:p>
        </p:txBody>
      </p:sp>
      <p:sp>
        <p:nvSpPr>
          <p:cNvPr id="2084" name="textbox 2084"/>
          <p:cNvSpPr/>
          <p:nvPr/>
        </p:nvSpPr>
        <p:spPr>
          <a:xfrm>
            <a:off x="3902105" y="8493878"/>
            <a:ext cx="105156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海外豪华品牌新能源</a:t>
            </a:r>
            <a:endParaRPr lang="Microsoft YaHei" altLang="Microsoft YaHei" sz="800"/>
          </a:p>
        </p:txBody>
      </p:sp>
      <p:sp>
        <p:nvSpPr>
          <p:cNvPr id="2086" name="textbox 2086"/>
          <p:cNvSpPr/>
          <p:nvPr/>
        </p:nvSpPr>
        <p:spPr>
          <a:xfrm>
            <a:off x="5598735" y="8493878"/>
            <a:ext cx="105156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海外主流品牌新能源</a:t>
            </a:r>
            <a:endParaRPr lang="Microsoft YaHei" altLang="Microsoft YaHei" sz="800"/>
          </a:p>
        </p:txBody>
      </p:sp>
      <p:sp>
        <p:nvSpPr>
          <p:cNvPr id="2088" name="textbox 2088"/>
          <p:cNvSpPr/>
          <p:nvPr/>
        </p:nvSpPr>
        <p:spPr>
          <a:xfrm>
            <a:off x="2502436" y="8493878"/>
            <a:ext cx="816610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8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中国品牌新能源</a:t>
            </a:r>
            <a:endParaRPr lang="Microsoft YaHei" altLang="Microsoft YaHei" sz="800"/>
          </a:p>
        </p:txBody>
      </p:sp>
      <p:sp>
        <p:nvSpPr>
          <p:cNvPr id="2090" name="textbox 2090"/>
          <p:cNvSpPr/>
          <p:nvPr/>
        </p:nvSpPr>
        <p:spPr>
          <a:xfrm>
            <a:off x="1161564" y="5324182"/>
            <a:ext cx="70865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800"/>
          </a:p>
        </p:txBody>
      </p:sp>
      <p:sp>
        <p:nvSpPr>
          <p:cNvPr id="2092" name="textbox 2092"/>
          <p:cNvSpPr/>
          <p:nvPr/>
        </p:nvSpPr>
        <p:spPr>
          <a:xfrm>
            <a:off x="5723932" y="5324182"/>
            <a:ext cx="70865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800"/>
          </a:p>
        </p:txBody>
      </p:sp>
      <p:sp>
        <p:nvSpPr>
          <p:cNvPr id="2094" name="textbox 2094"/>
          <p:cNvSpPr/>
          <p:nvPr/>
        </p:nvSpPr>
        <p:spPr>
          <a:xfrm>
            <a:off x="4188168" y="5324182"/>
            <a:ext cx="70865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海外豪华品牌</a:t>
            </a:r>
            <a:endParaRPr lang="Microsoft YaHei" altLang="Microsoft YaHei" sz="800"/>
          </a:p>
        </p:txBody>
      </p:sp>
      <p:pic>
        <p:nvPicPr>
          <p:cNvPr id="2096" name="picture 209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820390" y="5667315"/>
            <a:ext cx="190487" cy="310842"/>
          </a:xfrm>
          <a:prstGeom prst="rect">
            <a:avLst/>
          </a:prstGeom>
        </p:spPr>
      </p:pic>
      <p:pic>
        <p:nvPicPr>
          <p:cNvPr id="2098" name="picture 209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4837650" y="5667315"/>
            <a:ext cx="190500" cy="302147"/>
          </a:xfrm>
          <a:prstGeom prst="rect">
            <a:avLst/>
          </a:prstGeom>
        </p:spPr>
      </p:pic>
      <p:pic>
        <p:nvPicPr>
          <p:cNvPr id="2100" name="picture 210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4848545" y="8834142"/>
            <a:ext cx="190500" cy="302146"/>
          </a:xfrm>
          <a:prstGeom prst="rect">
            <a:avLst/>
          </a:prstGeom>
        </p:spPr>
      </p:pic>
      <p:sp>
        <p:nvSpPr>
          <p:cNvPr id="2102" name="textbox 2102"/>
          <p:cNvSpPr/>
          <p:nvPr/>
        </p:nvSpPr>
        <p:spPr>
          <a:xfrm>
            <a:off x="5050869" y="5793658"/>
            <a:ext cx="51879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6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140">
                <a:ln w="4063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-15.4%</a:t>
            </a:r>
            <a:endParaRPr lang="Microsoft YaHei" altLang="Microsoft YaHei" sz="900"/>
          </a:p>
        </p:txBody>
      </p:sp>
      <p:sp>
        <p:nvSpPr>
          <p:cNvPr id="2104" name="textbox 2104"/>
          <p:cNvSpPr/>
          <p:nvPr/>
        </p:nvSpPr>
        <p:spPr>
          <a:xfrm>
            <a:off x="2076588" y="5793658"/>
            <a:ext cx="499109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6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70">
                <a:ln w="4063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+11.7%</a:t>
            </a:r>
            <a:endParaRPr lang="Microsoft YaHei" altLang="Microsoft YaHei" sz="900"/>
          </a:p>
        </p:txBody>
      </p:sp>
      <p:sp>
        <p:nvSpPr>
          <p:cNvPr id="2106" name="textbox 2106"/>
          <p:cNvSpPr/>
          <p:nvPr/>
        </p:nvSpPr>
        <p:spPr>
          <a:xfrm>
            <a:off x="2706188" y="5324518"/>
            <a:ext cx="473709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5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7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</a:t>
            </a:r>
            <a:endParaRPr lang="Microsoft YaHei" altLang="Microsoft YaHei" sz="800"/>
          </a:p>
        </p:txBody>
      </p:sp>
      <p:sp>
        <p:nvSpPr>
          <p:cNvPr id="2108" name="textbox 2108"/>
          <p:cNvSpPr/>
          <p:nvPr/>
        </p:nvSpPr>
        <p:spPr>
          <a:xfrm>
            <a:off x="851128" y="7425435"/>
            <a:ext cx="417830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86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46.5%</a:t>
            </a:r>
            <a:endParaRPr lang="Microsoft YaHei" altLang="Microsoft YaHei" sz="1000"/>
          </a:p>
        </p:txBody>
      </p:sp>
      <p:sp>
        <p:nvSpPr>
          <p:cNvPr id="2110" name="textbox 2110"/>
          <p:cNvSpPr/>
          <p:nvPr/>
        </p:nvSpPr>
        <p:spPr>
          <a:xfrm>
            <a:off x="5110379" y="8976314"/>
            <a:ext cx="398779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6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90">
                <a:ln w="3810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+2.8%</a:t>
            </a:r>
            <a:endParaRPr lang="Microsoft YaHei" altLang="Microsoft YaHei" sz="800"/>
          </a:p>
        </p:txBody>
      </p:sp>
      <p:sp>
        <p:nvSpPr>
          <p:cNvPr id="2112" name="textbox 2112"/>
          <p:cNvSpPr/>
          <p:nvPr/>
        </p:nvSpPr>
        <p:spPr>
          <a:xfrm>
            <a:off x="6649410" y="9777627"/>
            <a:ext cx="203834" cy="184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1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1200"/>
          </a:p>
        </p:txBody>
      </p:sp>
      <p:sp>
        <p:nvSpPr>
          <p:cNvPr id="2114" name="rect"/>
          <p:cNvSpPr/>
          <p:nvPr/>
        </p:nvSpPr>
        <p:spPr>
          <a:xfrm>
            <a:off x="3792426" y="8246744"/>
            <a:ext cx="12901" cy="936793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6" name="rect"/>
          <p:cNvSpPr/>
          <p:nvPr/>
        </p:nvSpPr>
        <p:spPr>
          <a:xfrm>
            <a:off x="3769879" y="5261269"/>
            <a:ext cx="12901" cy="703846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8" name="picture 2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0012"/>
          </a:xfrm>
          <a:prstGeom prst="rect">
            <a:avLst/>
          </a:prstGeom>
        </p:spPr>
      </p:pic>
      <p:sp>
        <p:nvSpPr>
          <p:cNvPr id="2120" name="rect"/>
          <p:cNvSpPr/>
          <p:nvPr/>
        </p:nvSpPr>
        <p:spPr>
          <a:xfrm>
            <a:off x="441959" y="1417319"/>
            <a:ext cx="6583680" cy="6995160"/>
          </a:xfrm>
          <a:prstGeom prst="rect">
            <a:avLst/>
          </a:prstGeom>
          <a:solidFill>
            <a:srgbClr val="FFFFFF">
              <a:alpha val="92549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2" name="textbox 2122"/>
          <p:cNvSpPr/>
          <p:nvPr/>
        </p:nvSpPr>
        <p:spPr>
          <a:xfrm>
            <a:off x="5318669" y="1435988"/>
            <a:ext cx="1526539" cy="1386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7167"/>
              </a:lnSpc>
            </a:pPr>
            <a:endParaRPr lang="Arial" altLang="Arial" sz="100"/>
          </a:p>
          <a:p>
            <a:pPr algn="r" rtl="0" eaLnBrk="0">
              <a:lnSpc>
                <a:spcPct val="80000"/>
              </a:lnSpc>
            </a:pPr>
            <a:r>
              <a:rPr sz="11200" kern="0" spc="-330">
                <a:ln w="3073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  <a:endParaRPr lang="Arial" altLang="Arial" sz="11200"/>
          </a:p>
        </p:txBody>
      </p:sp>
      <p:sp>
        <p:nvSpPr>
          <p:cNvPr id="2124" name="textbox 2124"/>
          <p:cNvSpPr/>
          <p:nvPr/>
        </p:nvSpPr>
        <p:spPr>
          <a:xfrm>
            <a:off x="775005" y="3276802"/>
            <a:ext cx="5820409" cy="4535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97"/>
              </a:lnSpc>
            </a:pPr>
            <a:endParaRPr lang="Arial" altLang="Arial" sz="100"/>
          </a:p>
          <a:p>
            <a:pPr marL="38100" algn="l" rtl="0" eaLnBrk="0">
              <a:lnSpc>
                <a:spcPct val="95000"/>
              </a:lnSpc>
            </a:pPr>
            <a:r>
              <a:rPr sz="700" kern="0" spc="-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700" kern="0" spc="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</a:t>
            </a: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产品趋势</a:t>
            </a:r>
            <a:endParaRPr lang="Microsoft YaHei" altLang="Microsoft YaHei" sz="28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r" rtl="0" eaLnBrk="0">
              <a:lnSpc>
                <a:spcPts val="2904"/>
              </a:lnSpc>
              <a:spcBef>
                <a:spcPts val="729"/>
              </a:spcBef>
            </a:pP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整体市场产品结构        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600" kern="0" spc="0" baseline="1216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</a:t>
            </a:r>
            <a:r>
              <a:rPr sz="3600" kern="0" spc="0" baseline="1216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  <a:hlinkClick r:id="rId3" action="ppaction://hlinksldjump?num=2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24</a:t>
            </a:r>
            <a:endParaRPr lang="Microsoft YaHei" altLang="Microsoft YaHei" sz="3600" baseline="12165"/>
          </a:p>
          <a:p>
            <a:pPr algn="r" rtl="0" eaLnBrk="0">
              <a:lnSpc>
                <a:spcPts val="2922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新能源市场产品结构</a:t>
            </a:r>
            <a:r>
              <a:rPr sz="24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3600" kern="0" spc="0" baseline="1229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</a:t>
            </a:r>
            <a:r>
              <a:rPr sz="3600" kern="0" spc="0" baseline="1229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r>
              <a:rPr sz="3600" kern="0" spc="-10" baseline="1229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</a:t>
            </a:r>
            <a:endParaRPr lang="Microsoft YaHei" altLang="Microsoft YaHei" sz="3600" baseline="12292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850"/>
              </a:spcBef>
            </a:pPr>
            <a:r>
              <a:rPr sz="700" kern="0" spc="-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700" kern="0" spc="10">
                <a:solidFill>
                  <a:srgbClr val="7B75A8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技术趋势</a:t>
            </a:r>
            <a:endParaRPr lang="Microsoft YaHei" altLang="Microsoft YaHei" sz="28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r" rtl="0" eaLnBrk="0">
              <a:lnSpc>
                <a:spcPct val="100000"/>
              </a:lnSpc>
              <a:spcBef>
                <a:spcPts val="732"/>
              </a:spcBef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电动化需求演变</a:t>
            </a:r>
            <a:r>
              <a:rPr sz="2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</a:t>
            </a:r>
            <a:r>
              <a:rPr sz="3600" kern="0" spc="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</a:t>
            </a:r>
            <a:r>
              <a:rPr sz="3600" kern="0" spc="-1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</a:t>
            </a:r>
            <a:r>
              <a:rPr sz="3600" kern="0" spc="-10" baseline="115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</a:t>
            </a:r>
            <a:endParaRPr lang="Microsoft YaHei" altLang="Microsoft YaHei" sz="3600" baseline="11575"/>
          </a:p>
          <a:p>
            <a:pPr algn="r" rtl="0" eaLnBrk="0">
              <a:lnSpc>
                <a:spcPts val="2913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智能化需求演变</a:t>
            </a:r>
            <a:r>
              <a:rPr sz="2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</a:t>
            </a:r>
            <a:r>
              <a:rPr sz="3600" kern="0" spc="0" baseline="1228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</a:t>
            </a:r>
            <a:r>
              <a:rPr sz="3600" kern="0" spc="0" baseline="1228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31</a:t>
            </a:r>
            <a:endParaRPr lang="Microsoft YaHei" altLang="Microsoft YaHei" sz="3600" baseline="12283"/>
          </a:p>
          <a:p>
            <a:pPr algn="r" rtl="0" eaLnBrk="0">
              <a:lnSpc>
                <a:spcPts val="2922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智能化配置趋势</a:t>
            </a:r>
            <a:r>
              <a:rPr sz="2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</a:t>
            </a:r>
            <a:r>
              <a:rPr sz="3600" kern="0" spc="0" baseline="1229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----------</a:t>
            </a:r>
            <a:r>
              <a:rPr sz="3600" kern="0" spc="0" baseline="1229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33</a:t>
            </a:r>
            <a:endParaRPr lang="Microsoft YaHei" altLang="Microsoft YaHei" sz="3600" baseline="12292"/>
          </a:p>
        </p:txBody>
      </p:sp>
      <p:pic>
        <p:nvPicPr>
          <p:cNvPr id="2126" name="picture 21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86682" y="2709382"/>
            <a:ext cx="6186308" cy="25406"/>
          </a:xfrm>
          <a:prstGeom prst="rect">
            <a:avLst/>
          </a:prstGeom>
        </p:spPr>
      </p:pic>
      <p:sp>
        <p:nvSpPr>
          <p:cNvPr id="2128" name="textbox 2128"/>
          <p:cNvSpPr/>
          <p:nvPr/>
        </p:nvSpPr>
        <p:spPr>
          <a:xfrm>
            <a:off x="769333" y="1899106"/>
            <a:ext cx="1799589" cy="408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4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产品与技术</a:t>
            </a:r>
            <a:endParaRPr lang="Microsoft YaHei" altLang="Microsoft YaHei" sz="2800"/>
          </a:p>
        </p:txBody>
      </p:sp>
      <p:pic>
        <p:nvPicPr>
          <p:cNvPr id="2130" name="picture 21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2" name="picture 2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556500" cy="10261600"/>
          </a:xfrm>
          <a:prstGeom prst="rect">
            <a:avLst/>
          </a:prstGeom>
        </p:spPr>
      </p:pic>
      <p:sp>
        <p:nvSpPr>
          <p:cNvPr id="2134" name="rect"/>
          <p:cNvSpPr/>
          <p:nvPr/>
        </p:nvSpPr>
        <p:spPr>
          <a:xfrm>
            <a:off x="642446" y="1178359"/>
            <a:ext cx="6220048" cy="8760652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36" name="picture 2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23196" y="3948398"/>
            <a:ext cx="3954050" cy="2641237"/>
          </a:xfrm>
          <a:prstGeom prst="rect">
            <a:avLst/>
          </a:prstGeom>
        </p:spPr>
      </p:pic>
      <p:sp>
        <p:nvSpPr>
          <p:cNvPr id="2138" name="textbox 2138"/>
          <p:cNvSpPr/>
          <p:nvPr/>
        </p:nvSpPr>
        <p:spPr>
          <a:xfrm>
            <a:off x="700659" y="1230234"/>
            <a:ext cx="6097270" cy="1717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0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kern="0" spc="130">
                <a:ln w="5587" cap="flat" cmpd="sng">
                  <a:solidFill>
                    <a:srgbClr val="15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5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家庭出行、消费升级带动中大型系列车型热度快速攀升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29844" indent="-635" algn="l" rtl="0" eaLnBrk="0">
              <a:lnSpc>
                <a:spcPct val="115000"/>
              </a:lnSpc>
              <a:spcBef>
                <a:spcPts val="281"/>
              </a:spcBef>
            </a:pP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在消费升级、增换购驱动的市场大趋势影响下，消费者对中大型系列车型的关注份额直线攀升， 包括相对热门的中大型    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SUV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和中大型车，以及新晋级别中大型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MPV</a:t>
            </a:r>
            <a:r>
              <a:rPr sz="900" kern="0" spc="-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。此外，</a:t>
            </a:r>
            <a:r>
              <a:rPr sz="900" kern="0" spc="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常规热门级别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紧凑型和中型SUV</a:t>
            </a:r>
            <a:r>
              <a:rPr sz="900" kern="0" spc="-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，自2023年起也快速回暖，紧凑  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型和中型车相对饱和，增长乏力。</a:t>
            </a:r>
            <a:endParaRPr lang="Microsoft YaHei" altLang="Microsoft YaHei" sz="900"/>
          </a:p>
          <a:p>
            <a:pPr marL="29209" indent="5080" algn="l" rtl="0" eaLnBrk="0">
              <a:lnSpc>
                <a:spcPct val="113000"/>
              </a:lnSpc>
              <a:spcBef>
                <a:spcPts val="774"/>
              </a:spcBef>
            </a:pP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随着用户结构的变迁，消费风向的转变，一些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蓝海市场的机会正在出现，车企需要把握用户需求， 研判市场趋势，及时进 </a:t>
            </a:r>
            <a:r>
              <a:rPr sz="9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行市场布局，抓住新的市</a:t>
            </a:r>
            <a:r>
              <a:rPr sz="9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场机会。</a:t>
            </a:r>
            <a:endParaRPr lang="Microsoft YaHei" altLang="Microsoft YaHei" sz="9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34290" algn="l" rtl="0" eaLnBrk="0">
              <a:lnSpc>
                <a:spcPct val="92000"/>
              </a:lnSpc>
              <a:spcBef>
                <a:spcPts val="2"/>
              </a:spcBef>
            </a:pPr>
            <a:r>
              <a:rPr sz="1300" kern="0" spc="14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2019-2023</a:t>
            </a:r>
            <a:r>
              <a:rPr sz="1300" kern="0" spc="14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kern="0" spc="14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1-10各</a:t>
            </a:r>
            <a:r>
              <a:rPr sz="1300" kern="0" spc="130">
                <a:ln w="5080" cap="flat" cmpd="sng">
                  <a:solidFill>
                    <a:srgbClr val="08387B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细分级别产品关注份额变化</a:t>
            </a:r>
            <a:endParaRPr lang="Microsoft YaHei" altLang="Microsoft YaHei" sz="1300"/>
          </a:p>
        </p:txBody>
      </p:sp>
      <p:pic>
        <p:nvPicPr>
          <p:cNvPr id="2140" name="picture 21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23592" y="6758397"/>
            <a:ext cx="3953566" cy="1423042"/>
          </a:xfrm>
          <a:prstGeom prst="rect">
            <a:avLst/>
          </a:prstGeom>
        </p:spPr>
      </p:pic>
      <p:sp>
        <p:nvSpPr>
          <p:cNvPr id="2142" name="textbox 2142"/>
          <p:cNvSpPr/>
          <p:nvPr/>
        </p:nvSpPr>
        <p:spPr>
          <a:xfrm>
            <a:off x="775814" y="3792219"/>
            <a:ext cx="303529" cy="5164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8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  <a:endParaRPr lang="Microsoft YaHei" altLang="Microsoft YaHei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301"/>
              </a:spcBef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40%</a:t>
            </a:r>
            <a:endParaRPr lang="Microsoft YaHei" altLang="Microsoft YaHei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6509" algn="l" rtl="0" eaLnBrk="0">
              <a:lnSpc>
                <a:spcPct val="88000"/>
              </a:lnSpc>
              <a:spcBef>
                <a:spcPts val="312"/>
              </a:spcBef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35%</a:t>
            </a:r>
            <a:endParaRPr lang="Microsoft YaHei" altLang="Microsoft YaHei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5875" algn="l" rtl="0" eaLnBrk="0">
              <a:lnSpc>
                <a:spcPct val="88000"/>
              </a:lnSpc>
              <a:spcBef>
                <a:spcPts val="301"/>
              </a:spcBef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30%</a:t>
            </a:r>
            <a:endParaRPr lang="Microsoft YaHei" altLang="Microsoft YaHei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6509" algn="l" rtl="0" eaLnBrk="0">
              <a:lnSpc>
                <a:spcPct val="88000"/>
              </a:lnSpc>
              <a:spcBef>
                <a:spcPts val="312"/>
              </a:spcBef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25%</a:t>
            </a:r>
            <a:endParaRPr lang="Microsoft YaHei" altLang="Microsoft YaHei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6509" algn="l" rtl="0" eaLnBrk="0">
              <a:lnSpc>
                <a:spcPct val="88000"/>
              </a:lnSpc>
              <a:spcBef>
                <a:spcPts val="301"/>
              </a:spcBef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20%</a:t>
            </a:r>
            <a:endParaRPr lang="Microsoft YaHei" altLang="Microsoft YaHei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31115" algn="l" rtl="0" eaLnBrk="0">
              <a:lnSpc>
                <a:spcPct val="88000"/>
              </a:lnSpc>
              <a:spcBef>
                <a:spcPts val="312"/>
              </a:spcBef>
            </a:pP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15%</a:t>
            </a:r>
            <a:endParaRPr lang="Microsoft YaHei" altLang="Microsoft YaHei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30480" algn="l" rtl="0" eaLnBrk="0">
              <a:lnSpc>
                <a:spcPct val="88000"/>
              </a:lnSpc>
              <a:spcBef>
                <a:spcPts val="301"/>
              </a:spcBef>
            </a:pP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10%</a:t>
            </a:r>
            <a:endParaRPr lang="Microsoft YaHei" altLang="Microsoft YaHei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93980" algn="l" rtl="0" eaLnBrk="0">
              <a:lnSpc>
                <a:spcPct val="88000"/>
              </a:lnSpc>
              <a:spcBef>
                <a:spcPts val="312"/>
              </a:spcBef>
            </a:pPr>
            <a:r>
              <a:rPr sz="1000" kern="0" spc="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5%</a:t>
            </a:r>
            <a:endParaRPr lang="Microsoft YaHei" altLang="Microsoft YaHei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94614" algn="l" rtl="0" eaLnBrk="0">
              <a:lnSpc>
                <a:spcPct val="88000"/>
              </a:lnSpc>
              <a:spcBef>
                <a:spcPts val="1"/>
              </a:spcBef>
            </a:pP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0%</a:t>
            </a:r>
            <a:endParaRPr lang="Microsoft YaHei" altLang="Microsoft YaHei" sz="1000"/>
          </a:p>
        </p:txBody>
      </p:sp>
      <p:sp>
        <p:nvSpPr>
          <p:cNvPr id="2144" name="textbox 2144"/>
          <p:cNvSpPr/>
          <p:nvPr/>
        </p:nvSpPr>
        <p:spPr>
          <a:xfrm>
            <a:off x="718397" y="9373513"/>
            <a:ext cx="5871845" cy="26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6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数据来源：汽车之家大数据[202</a:t>
            </a:r>
            <a:r>
              <a:rPr sz="8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0-2023.1-10]；图中占比为各级别产品关注人数与其取数周期内总关注人数的比值，各个级别存在  </a:t>
            </a:r>
            <a:r>
              <a:rPr sz="8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用户交叉的情况。</a:t>
            </a:r>
            <a:endParaRPr lang="Microsoft YaHei" altLang="Microsoft YaHei" sz="800"/>
          </a:p>
        </p:txBody>
      </p:sp>
      <p:sp>
        <p:nvSpPr>
          <p:cNvPr id="2146" name="textbox 2146"/>
          <p:cNvSpPr/>
          <p:nvPr/>
        </p:nvSpPr>
        <p:spPr>
          <a:xfrm>
            <a:off x="5885884" y="7129526"/>
            <a:ext cx="730250" cy="1257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80"/>
              </a:lnSpc>
            </a:pPr>
            <a:endParaRPr lang="Arial" altLang="Arial" sz="100"/>
          </a:p>
          <a:p>
            <a:pPr marL="13334" algn="l" rtl="0" eaLnBrk="0">
              <a:lnSpc>
                <a:spcPct val="76000"/>
              </a:lnSpc>
            </a:pPr>
            <a:r>
              <a:rPr sz="1000" kern="0" spc="17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小型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SUV</a:t>
            </a:r>
            <a:endParaRPr lang="Microsoft YaHei" altLang="Microsoft YaHei" sz="1000"/>
          </a:p>
          <a:p>
            <a:pPr marL="13334" algn="l" rtl="0" eaLnBrk="0">
              <a:lnSpc>
                <a:spcPts val="1362"/>
              </a:lnSpc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小型车</a:t>
            </a:r>
            <a:endParaRPr lang="Microsoft YaHei" altLang="Microsoft YaHei" sz="1000"/>
          </a:p>
          <a:p>
            <a:pPr marL="13970" algn="l" rtl="0" eaLnBrk="0">
              <a:lnSpc>
                <a:spcPct val="78000"/>
              </a:lnSpc>
              <a:spcBef>
                <a:spcPts val="427"/>
              </a:spcBef>
            </a:pPr>
            <a:r>
              <a:rPr sz="1000" kern="0" spc="1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SUV</a:t>
            </a:r>
            <a:endParaRPr lang="Microsoft YaHei" altLang="Microsoft YaHei" sz="1000"/>
          </a:p>
          <a:p>
            <a:pPr marL="13970" algn="l" rtl="0" eaLnBrk="0">
              <a:lnSpc>
                <a:spcPts val="1516"/>
              </a:lnSpc>
            </a:pP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大型车</a:t>
            </a:r>
            <a:endParaRPr lang="Microsoft YaHei" altLang="Microsoft YaHei" sz="1000"/>
          </a:p>
          <a:p>
            <a:pPr marL="12700" algn="l" rtl="0" eaLnBrk="0">
              <a:lnSpc>
                <a:spcPct val="88000"/>
              </a:lnSpc>
              <a:spcBef>
                <a:spcPts val="632"/>
              </a:spcBef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微型车</a:t>
            </a:r>
            <a:endParaRPr lang="Microsoft YaHei" altLang="Microsoft YaHei" sz="1000"/>
          </a:p>
          <a:p>
            <a:pPr algn="l" rtl="0" eaLnBrk="0">
              <a:lnSpc>
                <a:spcPct val="114000"/>
              </a:lnSpc>
            </a:pPr>
            <a:endParaRPr lang="Arial" altLang="Arial" sz="300"/>
          </a:p>
          <a:p>
            <a:pPr marL="20320" indent="-6350" algn="l" rtl="0" eaLnBrk="0">
              <a:lnSpc>
                <a:spcPct val="102000"/>
              </a:lnSpc>
              <a:spcBef>
                <a:spcPts val="2"/>
              </a:spcBef>
            </a:pPr>
            <a:r>
              <a:rPr sz="1000" kern="0" spc="8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紧凑型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MPV</a:t>
            </a: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中型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MPV</a:t>
            </a:r>
            <a:endParaRPr lang="Microsoft YaHei" altLang="Microsoft YaHei" sz="1000"/>
          </a:p>
        </p:txBody>
      </p:sp>
      <p:sp>
        <p:nvSpPr>
          <p:cNvPr id="2148" name="path"/>
          <p:cNvSpPr/>
          <p:nvPr/>
        </p:nvSpPr>
        <p:spPr>
          <a:xfrm>
            <a:off x="1823697" y="8236262"/>
            <a:ext cx="3952275" cy="184091"/>
          </a:xfrm>
          <a:custGeom>
            <a:rect l="0" t="0" r="0" b="0"/>
            <a:pathLst>
              <a:path w="6224" h="289">
                <a:moveTo>
                  <a:pt x="15" y="103"/>
                </a:moveTo>
                <a:cubicBezTo>
                  <a:pt x="703" y="160"/>
                  <a:pt x="1391" y="267"/>
                  <a:pt x="2079" y="274"/>
                </a:cubicBezTo>
                <a:cubicBezTo>
                  <a:pt x="2767" y="282"/>
                  <a:pt x="3456" y="190"/>
                  <a:pt x="4144" y="147"/>
                </a:cubicBezTo>
                <a:cubicBezTo>
                  <a:pt x="4832" y="104"/>
                  <a:pt x="5520" y="59"/>
                  <a:pt x="6209" y="15"/>
                </a:cubicBezTo>
              </a:path>
            </a:pathLst>
          </a:custGeom>
          <a:noFill/>
          <a:ln w="19050" cap="rnd">
            <a:solidFill>
              <a:srgbClr val="F1975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0" name="textbox 2150"/>
          <p:cNvSpPr/>
          <p:nvPr/>
        </p:nvSpPr>
        <p:spPr>
          <a:xfrm>
            <a:off x="5887408" y="4207890"/>
            <a:ext cx="704850" cy="1024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1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000" kern="0" spc="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紧凑型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SUV</a:t>
            </a:r>
            <a:endParaRPr lang="Microsoft YaHei" altLang="Microsoft YaHei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marL="19050" algn="l" rtl="0" eaLnBrk="0">
              <a:lnSpc>
                <a:spcPct val="88000"/>
              </a:lnSpc>
              <a:spcBef>
                <a:spcPts val="306"/>
              </a:spcBef>
            </a:pPr>
            <a:r>
              <a:rPr sz="1000" kern="0" spc="1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中型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SUV</a:t>
            </a:r>
            <a:endParaRPr lang="Microsoft YaHei" altLang="Microsoft YaHei" sz="1000"/>
          </a:p>
          <a:p>
            <a:pPr marL="12700" algn="l" rtl="0" eaLnBrk="0">
              <a:lnSpc>
                <a:spcPct val="79000"/>
              </a:lnSpc>
              <a:spcBef>
                <a:spcPts val="1419"/>
              </a:spcBef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紧凑型车</a:t>
            </a:r>
            <a:endParaRPr lang="Microsoft YaHei" altLang="Microsoft YaHei" sz="1000"/>
          </a:p>
          <a:p>
            <a:pPr marL="19050" algn="l" rtl="0" eaLnBrk="0">
              <a:lnSpc>
                <a:spcPts val="1304"/>
              </a:lnSpc>
            </a:pPr>
            <a:r>
              <a:rPr sz="10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中型车</a:t>
            </a:r>
            <a:endParaRPr lang="Microsoft YaHei" altLang="Microsoft YaHei" sz="1000"/>
          </a:p>
        </p:txBody>
      </p:sp>
      <p:grpSp>
        <p:nvGrpSpPr>
          <p:cNvPr id="218" name="group 218"/>
          <p:cNvGrpSpPr/>
          <p:nvPr/>
        </p:nvGrpSpPr>
        <p:grpSpPr>
          <a:xfrm rot="21600000">
            <a:off x="1177683" y="8766712"/>
            <a:ext cx="5244300" cy="103330"/>
            <a:chExt cx="5244300" cy="103330"/>
          </a:xfrm>
        </p:grpSpPr>
        <p:sp>
          <p:nvSpPr>
            <p:cNvPr id="2152" name="path"/>
            <p:cNvSpPr/>
            <p:nvPr/>
          </p:nvSpPr>
          <p:spPr>
            <a:xfrm>
              <a:off x="0" y="93804"/>
              <a:ext cx="5244300" cy="9525"/>
            </a:xfrm>
            <a:custGeom>
              <a:rect l="0" t="0" r="0" b="0"/>
              <a:pathLst>
                <a:path w="8258" h="15">
                  <a:moveTo>
                    <a:pt x="0" y="7"/>
                  </a:moveTo>
                  <a:lnTo>
                    <a:pt x="8258" y="7"/>
                  </a:lnTo>
                </a:path>
              </a:pathLst>
            </a:custGeom>
            <a:noFill/>
            <a:ln w="9525" cap="flat">
              <a:solidFill>
                <a:srgbClr val="D9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4" name="path"/>
            <p:cNvSpPr/>
            <p:nvPr/>
          </p:nvSpPr>
          <p:spPr>
            <a:xfrm>
              <a:off x="646013" y="0"/>
              <a:ext cx="3952275" cy="80588"/>
            </a:xfrm>
            <a:custGeom>
              <a:rect l="0" t="0" r="0" b="0"/>
              <a:pathLst>
                <a:path w="6224" h="125">
                  <a:moveTo>
                    <a:pt x="15" y="15"/>
                  </a:moveTo>
                  <a:lnTo>
                    <a:pt x="2081" y="111"/>
                  </a:lnTo>
                  <a:lnTo>
                    <a:pt x="4145" y="90"/>
                  </a:lnTo>
                  <a:lnTo>
                    <a:pt x="6209" y="18"/>
                  </a:lnTo>
                </a:path>
              </a:pathLst>
            </a:custGeom>
            <a:noFill/>
            <a:ln w="19050" cap="rnd">
              <a:solidFill>
                <a:srgbClr val="B7B7B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56" name="textbox 2156"/>
          <p:cNvSpPr/>
          <p:nvPr/>
        </p:nvSpPr>
        <p:spPr>
          <a:xfrm>
            <a:off x="1652577" y="8939224"/>
            <a:ext cx="4471034" cy="172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41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1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2020                       2021                       2022                   2023</a:t>
            </a:r>
            <a:r>
              <a:rPr sz="1100" kern="0" spc="-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1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-10</a:t>
            </a:r>
            <a:endParaRPr lang="Microsoft YaHei" altLang="Microsoft YaHei" sz="1100"/>
          </a:p>
        </p:txBody>
      </p:sp>
      <p:sp>
        <p:nvSpPr>
          <p:cNvPr id="2158" name="textbox 2158"/>
          <p:cNvSpPr/>
          <p:nvPr/>
        </p:nvSpPr>
        <p:spPr>
          <a:xfrm>
            <a:off x="5839997" y="5311250"/>
            <a:ext cx="800734" cy="277495"/>
          </a:xfrm>
          <a:prstGeom prst="rect">
            <a:avLst/>
          </a:prstGeom>
          <a:solidFill>
            <a:srgbClr val="1387C1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95250" algn="l" rtl="0" eaLnBrk="0">
              <a:lnSpc>
                <a:spcPct val="88000"/>
              </a:lnSpc>
              <a:spcBef>
                <a:spcPts val="3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热度攀升</a:t>
            </a:r>
            <a:endParaRPr lang="Microsoft YaHei" altLang="Microsoft YaHei" sz="1200"/>
          </a:p>
        </p:txBody>
      </p:sp>
      <p:sp>
        <p:nvSpPr>
          <p:cNvPr id="2160" name="textbox 2160"/>
          <p:cNvSpPr/>
          <p:nvPr/>
        </p:nvSpPr>
        <p:spPr>
          <a:xfrm>
            <a:off x="5839996" y="6540079"/>
            <a:ext cx="800734" cy="277495"/>
          </a:xfrm>
          <a:prstGeom prst="rect">
            <a:avLst/>
          </a:prstGeom>
          <a:solidFill>
            <a:srgbClr val="008C3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300"/>
          </a:p>
          <a:p>
            <a:pPr marL="93980" algn="l" rtl="0" eaLnBrk="0">
              <a:lnSpc>
                <a:spcPct val="88000"/>
              </a:lnSpc>
              <a:spcBef>
                <a:spcPts val="1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相对小众</a:t>
            </a:r>
            <a:endParaRPr lang="Microsoft YaHei" altLang="Microsoft YaHei" sz="1200"/>
          </a:p>
        </p:txBody>
      </p:sp>
      <p:sp>
        <p:nvSpPr>
          <p:cNvPr id="2162" name="textbox 2162"/>
          <p:cNvSpPr/>
          <p:nvPr/>
        </p:nvSpPr>
        <p:spPr>
          <a:xfrm>
            <a:off x="5839997" y="3799356"/>
            <a:ext cx="800734" cy="277495"/>
          </a:xfrm>
          <a:prstGeom prst="rect">
            <a:avLst/>
          </a:prstGeom>
          <a:solidFill>
            <a:srgbClr val="CF282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95250" algn="l" rtl="0" eaLnBrk="0">
              <a:lnSpc>
                <a:spcPct val="88000"/>
              </a:lnSpc>
              <a:spcBef>
                <a:spcPts val="1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热门主流</a:t>
            </a:r>
            <a:endParaRPr lang="Microsoft YaHei" altLang="Microsoft YaHei" sz="1200"/>
          </a:p>
        </p:txBody>
      </p:sp>
      <p:sp>
        <p:nvSpPr>
          <p:cNvPr id="2164" name="textbox 2164"/>
          <p:cNvSpPr/>
          <p:nvPr/>
        </p:nvSpPr>
        <p:spPr>
          <a:xfrm>
            <a:off x="5893885" y="5646419"/>
            <a:ext cx="698500" cy="357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50"/>
              </a:lnSpc>
            </a:pPr>
            <a:endParaRPr lang="Arial" altLang="Arial" sz="100"/>
          </a:p>
          <a:p>
            <a:pPr marL="12700" algn="l" rtl="0" eaLnBrk="0">
              <a:lnSpc>
                <a:spcPct val="109000"/>
              </a:lnSpc>
            </a:pPr>
            <a:r>
              <a:rPr sz="1000" kern="0" spc="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中大型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SUV</a:t>
            </a: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中大型车</a:t>
            </a:r>
            <a:endParaRPr lang="Microsoft YaHei" altLang="Microsoft YaHei" sz="1000"/>
          </a:p>
        </p:txBody>
      </p:sp>
      <p:sp>
        <p:nvSpPr>
          <p:cNvPr id="2166" name="rect"/>
          <p:cNvSpPr/>
          <p:nvPr/>
        </p:nvSpPr>
        <p:spPr>
          <a:xfrm>
            <a:off x="898364" y="847182"/>
            <a:ext cx="1338486" cy="13290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8" name="rect"/>
          <p:cNvSpPr/>
          <p:nvPr/>
        </p:nvSpPr>
        <p:spPr>
          <a:xfrm>
            <a:off x="2088443" y="831615"/>
            <a:ext cx="263408" cy="150518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0" name="textbox 2170"/>
          <p:cNvSpPr/>
          <p:nvPr/>
        </p:nvSpPr>
        <p:spPr>
          <a:xfrm>
            <a:off x="696628" y="833754"/>
            <a:ext cx="166814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2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产品趋势</a:t>
            </a:r>
            <a:r>
              <a:rPr sz="1000" kern="0" spc="29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整体市场产品结构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endParaRPr lang="Microsoft YaHei" altLang="Microsoft YaHei" sz="1000"/>
          </a:p>
        </p:txBody>
      </p:sp>
      <p:graphicFrame>
        <p:nvGraphicFramePr>
          <p:cNvPr id="2172" name="table 2172"/>
          <p:cNvGraphicFramePr>
            <a:graphicFrameLocks noGrp="1"/>
          </p:cNvGraphicFramePr>
          <p:nvPr/>
        </p:nvGraphicFramePr>
        <p:xfrm>
          <a:off x="5833646" y="6890636"/>
          <a:ext cx="812800" cy="220345"/>
        </p:xfrm>
        <a:graphic>
          <a:graphicData uri="http://schemas.openxmlformats.org/drawingml/2006/table">
            <a:tbl>
              <a:tblPr/>
              <a:tblGrid>
                <a:gridCol w="812800"/>
              </a:tblGrid>
              <a:tr h="2076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1000" kern="0" spc="7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中大型</a:t>
                      </a:r>
                      <a:r>
                        <a:rPr sz="10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MPV</a:t>
                      </a:r>
                      <a:endParaRPr lang="Microsoft YaHei" altLang="Microsoft YaHei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174" name="picture 217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18665" y="2997920"/>
            <a:ext cx="6119998" cy="21600"/>
          </a:xfrm>
          <a:prstGeom prst="rect">
            <a:avLst/>
          </a:prstGeom>
        </p:spPr>
      </p:pic>
      <p:pic>
        <p:nvPicPr>
          <p:cNvPr id="2176" name="picture 217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52146" y="9780127"/>
            <a:ext cx="771775" cy="138784"/>
          </a:xfrm>
          <a:prstGeom prst="rect">
            <a:avLst/>
          </a:prstGeom>
        </p:spPr>
      </p:pic>
      <p:sp>
        <p:nvSpPr>
          <p:cNvPr id="2178" name="textbox 2178"/>
          <p:cNvSpPr/>
          <p:nvPr/>
        </p:nvSpPr>
        <p:spPr>
          <a:xfrm>
            <a:off x="5887535" y="8631299"/>
            <a:ext cx="601980" cy="158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2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000" kern="0" spc="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</a:t>
            </a:r>
            <a:r>
              <a:rPr sz="10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MPV</a:t>
            </a:r>
            <a:endParaRPr lang="Microsoft YaHei" altLang="Microsoft YaHei" sz="1000"/>
          </a:p>
        </p:txBody>
      </p:sp>
      <p:sp>
        <p:nvSpPr>
          <p:cNvPr id="2180" name="textbox 2180"/>
          <p:cNvSpPr/>
          <p:nvPr/>
        </p:nvSpPr>
        <p:spPr>
          <a:xfrm>
            <a:off x="779751" y="3234435"/>
            <a:ext cx="296545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8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0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  <a:endParaRPr lang="Microsoft YaHei" altLang="Microsoft YaHei" sz="1000"/>
          </a:p>
        </p:txBody>
      </p:sp>
      <p:sp>
        <p:nvSpPr>
          <p:cNvPr id="2182" name="textbox 2182"/>
          <p:cNvSpPr/>
          <p:nvPr/>
        </p:nvSpPr>
        <p:spPr>
          <a:xfrm>
            <a:off x="6649410" y="9777627"/>
            <a:ext cx="205740" cy="184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1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200" kern="0" spc="-10">
                <a:solidFill>
                  <a:srgbClr val="08387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r>
              <a:rPr sz="1200" kern="0" spc="-10">
                <a:solidFill>
                  <a:srgbClr val="F088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86500" cy="8991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https://d.book118.com/716015150005010103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937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1">
      <vt:lpstr>Arial</vt:lpstr>
      <vt:lpstr>Calibri</vt:lpstr>
      <vt:lpstr>Microsoft YaHei</vt:lpstr>
      <vt:lpstr>Malgun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2024-09-28T02:40:29.509</cp:lastPrinted>
  <dcterms:created xsi:type="dcterms:W3CDTF">2024-09-27T18:40:29Z</dcterms:created>
  <dcterms:modified xsi:type="dcterms:W3CDTF">2024-09-27T18:40:32Z</dcterms:modified>
</cp:coreProperties>
</file>