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D1A172-0D7D-4172-83FB-5554542FE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101BEB-73F0-4C43-970A-5B6432917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19EDFF-D273-462A-89C3-0CB53BD82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4D9509-FB31-4538-9D0B-5F85F5D1D5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F63520-FC6A-4F2C-B07C-332679A68A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A265E4-6B9C-444E-9A4E-E2A903F96D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029F2B-FFAA-4C57-8476-333A2D6E18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618668-11DE-44C1-ADB8-16BB55A46F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4F489E-20E4-439C-AB50-E05CD7A7D9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F7FD94-0B00-4590-954D-D18C5E504D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C64B35-1C54-410D-AEF4-72A7842C48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0301541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交易费用的发现与科斯定理</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交易费用的概念与分类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科斯定理的阐述与理解</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交易费用与科斯定理的关系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交易费用的优化与降低措施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科斯定理的实践与应用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交易费用理论</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现实经济问题</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在现实经济中，交易费用广泛存在，如搜寻成本、谈判成本、监督成本等。这些费用对资源配置和经济发展具有重要影响，因此研究交易费用及其影响因素对于理解现实经济问题和制定经济政策具有重要意义。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交易费用是新制度经济学中的核心概念，它涉及到市场运行的成本和效率问题。科斯定理作为新制度经济学的基石，对交易费用的研究具有重要意义。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本文旨在通过理论分析和实证研究，探讨交易费用的内涵、影响因素以及降低交易费用的途径，为理解现实经济问题和制定经济政策提供理论支持。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文主要围绕以下几个问题展开研究：（1）交易费用的内涵及分类；（2）交易费用的影响因素；（3）如何降低交易费用；（4）交易费用与经济发展的关系。通过回答这些问题，本文期望能够深化对交易费用的理解，并为相关政策的制定提供理论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交易费用的概念与分类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68" r="136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交易费用的定义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交易费用是指在经济活动中，为完成交易所必须支付的各种费用。这些费用包括信息搜寻、协商、决策、监督和执行交易所涉及的各种成本。</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交易费用是市场经济运行的基础，对于理解市场失灵、制度变迁和经济发展具有重要意义。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52684"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协商成本</a:t>
            </a:r>
          </a:p>
        </p:txBody>
      </p:sp>
      <p:grpSp>
        <p:nvGrpSpPr>
          <p:cNvPr id="3" name="Group 3"/>
          <p:cNvGrpSpPr/>
          <p:nvPr/>
        </p:nvGrpSpPr>
        <p:grpSpPr>
          <a:xfrm>
            <a:off x="1341364" y="3161470"/>
            <a:ext cx="9743254" cy="1324183"/>
            <a:chOff x="1341364" y="3161470"/>
            <a:chExt cx="9743254" cy="1324183"/>
          </a:xfrm>
        </p:grpSpPr>
        <p:sp>
          <p:nvSpPr>
            <p:cNvPr id="4" name="Freeform 4"/>
            <p:cNvSpPr/>
            <p:nvPr/>
          </p:nvSpPr>
          <p:spPr>
            <a:xfrm>
              <a:off x="1341364"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V="1">
              <a:off x="3379103"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41293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9470091"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745067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465154"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49897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09454" y="2459941"/>
            <a:ext cx="1858905" cy="43574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109454" y="1792626"/>
            <a:ext cx="1858905" cy="62478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536718"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93880"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7445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181019" y="2459941"/>
            <a:ext cx="1858905" cy="43574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81019" y="1792626"/>
            <a:ext cx="1858905" cy="62478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520164"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01</a:t>
            </a:r>
          </a:p>
        </p:txBody>
      </p:sp>
      <p:sp>
        <p:nvSpPr>
          <p:cNvPr id="19" name="TextBox 19"/>
          <p:cNvSpPr txBox="1"/>
          <p:nvPr/>
        </p:nvSpPr>
        <p:spPr>
          <a:xfrm>
            <a:off x="355398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02</a:t>
            </a:r>
          </a:p>
        </p:txBody>
      </p:sp>
      <p:sp>
        <p:nvSpPr>
          <p:cNvPr id="20" name="TextBox 20"/>
          <p:cNvSpPr txBox="1"/>
          <p:nvPr/>
        </p:nvSpPr>
        <p:spPr>
          <a:xfrm>
            <a:off x="5591728"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03</a:t>
            </a:r>
          </a:p>
        </p:txBody>
      </p:sp>
      <p:sp>
        <p:nvSpPr>
          <p:cNvPr id="21" name="TextBox 21"/>
          <p:cNvSpPr txBox="1"/>
          <p:nvPr/>
        </p:nvSpPr>
        <p:spPr>
          <a:xfrm>
            <a:off x="762946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04</a:t>
            </a:r>
          </a:p>
        </p:txBody>
      </p:sp>
      <p:sp>
        <p:nvSpPr>
          <p:cNvPr id="22" name="TextBox 22"/>
          <p:cNvSpPr txBox="1"/>
          <p:nvPr/>
        </p:nvSpPr>
        <p:spPr>
          <a:xfrm>
            <a:off x="9648889"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05</a:t>
            </a:r>
          </a:p>
        </p:txBody>
      </p:sp>
      <p:sp>
        <p:nvSpPr>
          <p:cNvPr id="23" name="TextBox 23"/>
          <p:cNvSpPr txBox="1"/>
          <p:nvPr/>
        </p:nvSpPr>
        <p:spPr>
          <a:xfrm>
            <a:off x="962095"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为找到合适的交易对象而付出的成本，如寻找买家或卖家、了解市场价格等。</a:t>
            </a:r>
          </a:p>
        </p:txBody>
      </p:sp>
      <p:sp>
        <p:nvSpPr>
          <p:cNvPr id="24" name="TextBox 24"/>
          <p:cNvSpPr txBox="1"/>
          <p:nvPr/>
        </p:nvSpPr>
        <p:spPr>
          <a:xfrm>
            <a:off x="2995918" y="1570795"/>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为获取交易所需信息而付出的成本，如调查交易对象的信用状况、了解产品质量等。</a:t>
            </a:r>
          </a:p>
        </p:txBody>
      </p:sp>
      <p:sp>
        <p:nvSpPr>
          <p:cNvPr id="25" name="TextBox 25"/>
          <p:cNvSpPr txBox="1"/>
          <p:nvPr/>
        </p:nvSpPr>
        <p:spPr>
          <a:xfrm>
            <a:off x="7071398" y="1571051"/>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为做出交易决策而付出的成本，如评估风险、制定交易策略等。</a:t>
            </a:r>
          </a:p>
        </p:txBody>
      </p:sp>
      <p:sp>
        <p:nvSpPr>
          <p:cNvPr id="26" name="TextBox 26"/>
          <p:cNvSpPr txBox="1"/>
          <p:nvPr/>
        </p:nvSpPr>
        <p:spPr>
          <a:xfrm>
            <a:off x="5033659"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交易双方为达成协议而付出的成本，如谈判、讨价还价等。</a:t>
            </a:r>
          </a:p>
        </p:txBody>
      </p:sp>
      <p:sp>
        <p:nvSpPr>
          <p:cNvPr id="27" name="TextBox 27"/>
          <p:cNvSpPr txBox="1"/>
          <p:nvPr/>
        </p:nvSpPr>
        <p:spPr>
          <a:xfrm>
            <a:off x="9090820"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为确保交易履行而付出的成本，如监督交易过程、处理违约行为等。</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交易费用的分类</a:t>
              </a:r>
            </a:p>
          </p:txBody>
        </p:sp>
      </p:grpSp>
      <p:sp>
        <p:nvSpPr>
          <p:cNvPr id="50" name="TextBox 50"/>
          <p:cNvSpPr txBox="1"/>
          <p:nvPr/>
        </p:nvSpPr>
        <p:spPr>
          <a:xfrm>
            <a:off x="2814943" y="1248081"/>
            <a:ext cx="2447925" cy="457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信息成本</a:t>
            </a:r>
          </a:p>
        </p:txBody>
      </p:sp>
      <p:sp>
        <p:nvSpPr>
          <p:cNvPr id="51" name="TextBox 51"/>
          <p:cNvSpPr txBox="1"/>
          <p:nvPr/>
        </p:nvSpPr>
        <p:spPr>
          <a:xfrm>
            <a:off x="781120" y="4814330"/>
            <a:ext cx="2447925" cy="4476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搜寻成本</a:t>
            </a:r>
          </a:p>
        </p:txBody>
      </p:sp>
      <p:sp>
        <p:nvSpPr>
          <p:cNvPr id="52" name="TextBox 52"/>
          <p:cNvSpPr txBox="1"/>
          <p:nvPr/>
        </p:nvSpPr>
        <p:spPr>
          <a:xfrm>
            <a:off x="8909845"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监督和执行成本</a:t>
            </a:r>
          </a:p>
        </p:txBody>
      </p:sp>
      <p:sp>
        <p:nvSpPr>
          <p:cNvPr id="53" name="TextBox 53"/>
          <p:cNvSpPr txBox="1"/>
          <p:nvPr/>
        </p:nvSpPr>
        <p:spPr>
          <a:xfrm>
            <a:off x="6890423" y="1248338"/>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决策成本</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直接计量法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直接计算交易过程中发生的各项费用，如律师费、会计师费、手续费等。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间接计量法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通过估算交易对市场资源配置效率的影响来间接计量交易费用，如利用价格扭曲程度、交易量变化等指标来推算。</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比较分析法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通过比较不同制度或不同市场条件下的交易费用水平，来评估交易费用的高低和影响因素。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交易费用的计量方法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科斯定理的阐述与理解</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6626" b="1662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交易费用在现实经济活动中广泛存在，对资源配置和制度安排具有重要影响。</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1937年，罗纳德·科斯（Ronald Coase）在其经典论文《企业的性质》中首次提出交易费用的概念。</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科斯定理的提出是对新古典经济学中“零交易费用”假设的质疑和挑战。</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科斯定理的提出与背景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科斯第一定理</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科斯第二定理</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科斯第三定理</a:t>
            </a:r>
          </a:p>
        </p:txBody>
      </p:sp>
      <p:pic>
        <p:nvPicPr>
          <p:cNvPr id="5" name="Picture 5"/>
          <p:cNvPicPr>
            <a:picLocks noChangeAspect="1"/>
          </p:cNvPicPr>
          <p:nvPr/>
        </p:nvPicPr>
        <p:blipFill>
          <a:blip r:embed="rId2"/>
          <a:srcRect l="5469" r="5469"/>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66" r="556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科斯定理的内容与含义</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在交易费用为零的情况下，不管初始权利如何配置，当事人之间的谈判都会导致资源配置的帕累托最优。</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在交易费用为正的情况下，不同的权利界定和分配，则会带来不同效率的资源配置。</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由于制度的本身运行需要成本，故实现资源配置的帕累托最优的制度选择是有条件的。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科斯定理假设市场是完全竞争的，即市场上存在大量的买者和卖者，他们都是价格的接受者。</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完全竞争市场</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科斯定理假设市场上的信息是完全的，即所有参与者都能够获得充分的信息来做出决策。</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信息完全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科斯定理假设交易费用为零，这意味着在市场上进行买卖不需要支付任何额外的费用或成本。</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交易费用为零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科斯定理的假设条件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交易费用与科斯定理的关系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https://d.book118.com/716030154130010040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2024-09-07T00:20:59.017</cp:lastPrinted>
  <dcterms:created xsi:type="dcterms:W3CDTF">2024-09-06T16:20:59Z</dcterms:created>
  <dcterms:modified xsi:type="dcterms:W3CDTF">2024-09-06T16:21:00Z</dcterms:modified>
</cp:coreProperties>
</file>