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40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C63FA-E59F-453D-8EBF-B0C3B2837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F7623-D180-40D1-98B1-B0475D4EC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0EF3E-C901-4209-8A24-A5C95F52D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A9D67-C154-4316-8DE1-3825720CA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E39108-9854-46E6-82B7-055F1C86D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8B18EB-BAFC-4635-A865-3C7B36CB4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AA6FC7-1EB6-422F-98C9-53D52B030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F5F1E-FDE8-4CCE-8BF2-D8A3A6303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C7BB1-111A-4ED4-9254-366557C16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4CF5B-59D4-4222-BA56-7B39348D2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7B1A8-BA22-43BA-84E6-E57DF9736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18" Type="http://schemas.openxmlformats.org/officeDocument/2006/relationships/tags" Target="../tags/tag261.xml" /><Relationship Id="rId19" Type="http://schemas.openxmlformats.org/officeDocument/2006/relationships/tags" Target="../tags/tag262.xml" /><Relationship Id="rId2" Type="http://schemas.openxmlformats.org/officeDocument/2006/relationships/tags" Target="../tags/tag245.xml" /><Relationship Id="rId20" Type="http://schemas.openxmlformats.org/officeDocument/2006/relationships/tags" Target="../tags/tag263.xml" /><Relationship Id="rId21" Type="http://schemas.openxmlformats.org/officeDocument/2006/relationships/tags" Target="../tags/tag264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14" Type="http://schemas.openxmlformats.org/officeDocument/2006/relationships/tags" Target="../tags/tag277.xml" /><Relationship Id="rId15" Type="http://schemas.openxmlformats.org/officeDocument/2006/relationships/tags" Target="../tags/tag278.xml" /><Relationship Id="rId16" Type="http://schemas.openxmlformats.org/officeDocument/2006/relationships/tags" Target="../tags/tag279.xml" /><Relationship Id="rId17" Type="http://schemas.openxmlformats.org/officeDocument/2006/relationships/tags" Target="../tags/tag280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9.xml" /><Relationship Id="rId11" Type="http://schemas.openxmlformats.org/officeDocument/2006/relationships/tags" Target="../tags/tag290.xml" /><Relationship Id="rId12" Type="http://schemas.openxmlformats.org/officeDocument/2006/relationships/tags" Target="../tags/tag291.xml" /><Relationship Id="rId13" Type="http://schemas.openxmlformats.org/officeDocument/2006/relationships/tags" Target="../tags/tag292.xml" /><Relationship Id="rId14" Type="http://schemas.openxmlformats.org/officeDocument/2006/relationships/tags" Target="../tags/tag293.xml" /><Relationship Id="rId15" Type="http://schemas.openxmlformats.org/officeDocument/2006/relationships/tags" Target="../tags/tag294.xml" /><Relationship Id="rId16" Type="http://schemas.openxmlformats.org/officeDocument/2006/relationships/tags" Target="../tags/tag295.xml" /><Relationship Id="rId17" Type="http://schemas.openxmlformats.org/officeDocument/2006/relationships/tags" Target="../tags/tag296.xml" /><Relationship Id="rId18" Type="http://schemas.openxmlformats.org/officeDocument/2006/relationships/tags" Target="../tags/tag297.xml" /><Relationship Id="rId19" Type="http://schemas.openxmlformats.org/officeDocument/2006/relationships/tags" Target="../tags/tag298.xml" /><Relationship Id="rId2" Type="http://schemas.openxmlformats.org/officeDocument/2006/relationships/tags" Target="../tags/tag281.xml" /><Relationship Id="rId20" Type="http://schemas.openxmlformats.org/officeDocument/2006/relationships/tags" Target="../tags/tag299.xml" /><Relationship Id="rId21" Type="http://schemas.openxmlformats.org/officeDocument/2006/relationships/tags" Target="../tags/tag300.xml" /><Relationship Id="rId22" Type="http://schemas.openxmlformats.org/officeDocument/2006/relationships/tags" Target="../tags/tag301.xml" /><Relationship Id="rId23" Type="http://schemas.openxmlformats.org/officeDocument/2006/relationships/tags" Target="../tags/tag302.xml" /><Relationship Id="rId24" Type="http://schemas.openxmlformats.org/officeDocument/2006/relationships/tags" Target="../tags/tag303.xml" /><Relationship Id="rId25" Type="http://schemas.openxmlformats.org/officeDocument/2006/relationships/tags" Target="../tags/tag304.xml" /><Relationship Id="rId26" Type="http://schemas.openxmlformats.org/officeDocument/2006/relationships/tags" Target="../tags/tag305.xml" /><Relationship Id="rId27" Type="http://schemas.openxmlformats.org/officeDocument/2006/relationships/tags" Target="../tags/tag306.xml" /><Relationship Id="rId28" Type="http://schemas.openxmlformats.org/officeDocument/2006/relationships/tags" Target="../tags/tag307.xml" /><Relationship Id="rId29" Type="http://schemas.openxmlformats.org/officeDocument/2006/relationships/tags" Target="../tags/tag308.xml" /><Relationship Id="rId3" Type="http://schemas.openxmlformats.org/officeDocument/2006/relationships/tags" Target="../tags/tag282.xml" /><Relationship Id="rId30" Type="http://schemas.openxmlformats.org/officeDocument/2006/relationships/tags" Target="../tags/tag309.xml" /><Relationship Id="rId31" Type="http://schemas.openxmlformats.org/officeDocument/2006/relationships/tags" Target="../tags/tag310.xml" /><Relationship Id="rId32" Type="http://schemas.openxmlformats.org/officeDocument/2006/relationships/tags" Target="../tags/tag311.xml" /><Relationship Id="rId33" Type="http://schemas.openxmlformats.org/officeDocument/2006/relationships/tags" Target="../tags/tag312.xml" /><Relationship Id="rId34" Type="http://schemas.openxmlformats.org/officeDocument/2006/relationships/tags" Target="../tags/tag313.xml" /><Relationship Id="rId35" Type="http://schemas.openxmlformats.org/officeDocument/2006/relationships/tags" Target="../tags/tag314.xml" /><Relationship Id="rId36" Type="http://schemas.openxmlformats.org/officeDocument/2006/relationships/tags" Target="../tags/tag315.xml" /><Relationship Id="rId37" Type="http://schemas.openxmlformats.org/officeDocument/2006/relationships/tags" Target="../tags/tag316.xml" /><Relationship Id="rId38" Type="http://schemas.openxmlformats.org/officeDocument/2006/relationships/tags" Target="../tags/tag317.xml" /><Relationship Id="rId39" Type="http://schemas.openxmlformats.org/officeDocument/2006/relationships/tags" Target="../tags/tag318.xml" /><Relationship Id="rId4" Type="http://schemas.openxmlformats.org/officeDocument/2006/relationships/tags" Target="../tags/tag283.xml" /><Relationship Id="rId40" Type="http://schemas.openxmlformats.org/officeDocument/2006/relationships/tags" Target="../tags/tag319.xml" /><Relationship Id="rId41" Type="http://schemas.openxmlformats.org/officeDocument/2006/relationships/tags" Target="../tags/tag320.xml" /><Relationship Id="rId42" Type="http://schemas.openxmlformats.org/officeDocument/2006/relationships/tags" Target="../tags/tag321.xml" /><Relationship Id="rId43" Type="http://schemas.openxmlformats.org/officeDocument/2006/relationships/tags" Target="../tags/tag322.xml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tags" Target="../tags/tag286.xml" /><Relationship Id="rId8" Type="http://schemas.openxmlformats.org/officeDocument/2006/relationships/tags" Target="../tags/tag287.xml" /><Relationship Id="rId9" Type="http://schemas.openxmlformats.org/officeDocument/2006/relationships/tags" Target="../tags/tag28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23.xml" /><Relationship Id="rId3" Type="http://schemas.openxmlformats.org/officeDocument/2006/relationships/tags" Target="../tags/tag324.xml" /><Relationship Id="rId4" Type="http://schemas.openxmlformats.org/officeDocument/2006/relationships/tags" Target="../tags/tag32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2" Type="http://schemas.openxmlformats.org/officeDocument/2006/relationships/tags" Target="../tags/tag326.xml" /><Relationship Id="rId3" Type="http://schemas.openxmlformats.org/officeDocument/2006/relationships/tags" Target="../tags/tag327.xml" /><Relationship Id="rId4" Type="http://schemas.openxmlformats.org/officeDocument/2006/relationships/tags" Target="../tags/tag328.xml" /><Relationship Id="rId5" Type="http://schemas.openxmlformats.org/officeDocument/2006/relationships/tags" Target="../tags/tag329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6.xml" /><Relationship Id="rId11" Type="http://schemas.openxmlformats.org/officeDocument/2006/relationships/tags" Target="../tags/tag347.xml" /><Relationship Id="rId12" Type="http://schemas.openxmlformats.org/officeDocument/2006/relationships/tags" Target="../tags/tag348.xml" /><Relationship Id="rId13" Type="http://schemas.openxmlformats.org/officeDocument/2006/relationships/tags" Target="../tags/tag349.xml" /><Relationship Id="rId2" Type="http://schemas.openxmlformats.org/officeDocument/2006/relationships/tags" Target="../tags/tag338.xml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tags" Target="../tags/tag34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8.xml" /><Relationship Id="rId11" Type="http://schemas.openxmlformats.org/officeDocument/2006/relationships/tags" Target="../tags/tag359.xml" /><Relationship Id="rId2" Type="http://schemas.openxmlformats.org/officeDocument/2006/relationships/tags" Target="../tags/tag350.xml" /><Relationship Id="rId3" Type="http://schemas.openxmlformats.org/officeDocument/2006/relationships/tags" Target="../tags/tag351.xml" /><Relationship Id="rId4" Type="http://schemas.openxmlformats.org/officeDocument/2006/relationships/tags" Target="../tags/tag352.xml" /><Relationship Id="rId5" Type="http://schemas.openxmlformats.org/officeDocument/2006/relationships/tags" Target="../tags/tag353.xml" /><Relationship Id="rId6" Type="http://schemas.openxmlformats.org/officeDocument/2006/relationships/tags" Target="../tags/tag354.xml" /><Relationship Id="rId7" Type="http://schemas.openxmlformats.org/officeDocument/2006/relationships/tags" Target="../tags/tag355.xml" /><Relationship Id="rId8" Type="http://schemas.openxmlformats.org/officeDocument/2006/relationships/tags" Target="../tags/tag356.xml" /><Relationship Id="rId9" Type="http://schemas.openxmlformats.org/officeDocument/2006/relationships/tags" Target="../tags/tag3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68.xml" /><Relationship Id="rId11" Type="http://schemas.openxmlformats.org/officeDocument/2006/relationships/tags" Target="../tags/tag369.xml" /><Relationship Id="rId12" Type="http://schemas.openxmlformats.org/officeDocument/2006/relationships/tags" Target="../tags/tag370.xml" /><Relationship Id="rId13" Type="http://schemas.openxmlformats.org/officeDocument/2006/relationships/tags" Target="../tags/tag371.xml" /><Relationship Id="rId14" Type="http://schemas.openxmlformats.org/officeDocument/2006/relationships/tags" Target="../tags/tag372.xml" /><Relationship Id="rId15" Type="http://schemas.openxmlformats.org/officeDocument/2006/relationships/tags" Target="../tags/tag373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tags" Target="../tags/tag366.xml" /><Relationship Id="rId9" Type="http://schemas.openxmlformats.org/officeDocument/2006/relationships/tags" Target="../tags/tag36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74.xml" /><Relationship Id="rId3" Type="http://schemas.openxmlformats.org/officeDocument/2006/relationships/tags" Target="../tags/tag375.xml" /><Relationship Id="rId4" Type="http://schemas.openxmlformats.org/officeDocument/2006/relationships/tags" Target="../tags/tag37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85.xml" /><Relationship Id="rId11" Type="http://schemas.openxmlformats.org/officeDocument/2006/relationships/tags" Target="../tags/tag386.xml" /><Relationship Id="rId12" Type="http://schemas.openxmlformats.org/officeDocument/2006/relationships/tags" Target="../tags/tag387.xml" /><Relationship Id="rId13" Type="http://schemas.openxmlformats.org/officeDocument/2006/relationships/tags" Target="../tags/tag388.xml" /><Relationship Id="rId2" Type="http://schemas.openxmlformats.org/officeDocument/2006/relationships/tags" Target="../tags/tag377.xml" /><Relationship Id="rId3" Type="http://schemas.openxmlformats.org/officeDocument/2006/relationships/tags" Target="../tags/tag378.xml" /><Relationship Id="rId4" Type="http://schemas.openxmlformats.org/officeDocument/2006/relationships/tags" Target="../tags/tag379.xml" /><Relationship Id="rId5" Type="http://schemas.openxmlformats.org/officeDocument/2006/relationships/tags" Target="../tags/tag380.xml" /><Relationship Id="rId6" Type="http://schemas.openxmlformats.org/officeDocument/2006/relationships/tags" Target="../tags/tag381.xml" /><Relationship Id="rId7" Type="http://schemas.openxmlformats.org/officeDocument/2006/relationships/tags" Target="../tags/tag382.xml" /><Relationship Id="rId8" Type="http://schemas.openxmlformats.org/officeDocument/2006/relationships/tags" Target="../tags/tag383.xml" /><Relationship Id="rId9" Type="http://schemas.openxmlformats.org/officeDocument/2006/relationships/tags" Target="../tags/tag38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97.xml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2" Type="http://schemas.openxmlformats.org/officeDocument/2006/relationships/tags" Target="../tags/tag389.xml" /><Relationship Id="rId3" Type="http://schemas.openxmlformats.org/officeDocument/2006/relationships/tags" Target="../tags/tag390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tags" Target="../tags/tag39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042135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>
            <a:normAutofit fontScale="91515"/>
          </a:bodyPr>
          <a:lstStyle/>
          <a:p>
            <a:r>
              <a:rPr lang="zh-CN" altLang="en-US"/>
              <a:t>有效沟通原理-非有声语言的运用课件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沟通的重要性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非有声语言的类型和作用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非有声语言的运用技巧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非有声语言的局限性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非有声语言在沟通中的应用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沟通的重要性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沟通的定义和作用</a:t>
            </a:r>
            <a:endParaRPr lang="zh-CN" altLang="en-US"/>
          </a:p>
        </p:txBody>
      </p:sp>
      <p:sp>
        <p:nvSpPr>
          <p:cNvPr id="1049700" name="任意多边形 35"/>
          <p:cNvSpPr/>
          <p:nvPr>
            <p:custDataLst>
              <p:tags r:id="rId2"/>
            </p:custDataLst>
          </p:nvPr>
        </p:nvSpPr>
        <p:spPr>
          <a:xfrm>
            <a:off x="838200" y="1491037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x"/>
              </a:cxn>
              <a:cxn ang="cd4">
                <a:pos x="hc" y="b"/>
              </a:cxn>
              <a:cxn ang="cd4">
                <a:pos x="wd2" y="idx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02" name="任意多边形 39"/>
          <p:cNvSpPr/>
          <p:nvPr>
            <p:custDataLst>
              <p:tags r:id="rId3"/>
            </p:custDataLst>
          </p:nvPr>
        </p:nvSpPr>
        <p:spPr>
          <a:xfrm>
            <a:off x="917974" y="1577510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x"/>
              </a:cxn>
              <a:cxn ang="cd4">
                <a:pos x="hc" y="b"/>
              </a:cxn>
              <a:cxn ang="cd4">
                <a:pos x="wd2" y="idx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7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169397" y="1791865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704" name="正文"/>
          <p:cNvSpPr txBox="1"/>
          <p:nvPr>
            <p:custDataLst>
              <p:tags r:id="rId5"/>
            </p:custDataLst>
          </p:nvPr>
        </p:nvSpPr>
        <p:spPr>
          <a:xfrm>
            <a:off x="2422117" y="1563503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沟通的定义：沟通是信息交流和意见交换的过程，包括语言、文字、表情、姿态等多种形式。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70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137811" y="1559850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708" name="任意多边形 45"/>
          <p:cNvSpPr/>
          <p:nvPr>
            <p:custDataLst>
              <p:tags r:id="rId7"/>
            </p:custDataLst>
          </p:nvPr>
        </p:nvSpPr>
        <p:spPr>
          <a:xfrm>
            <a:off x="838200" y="2677300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x"/>
              </a:cxn>
              <a:cxn ang="cd4">
                <a:pos x="hc" y="b"/>
              </a:cxn>
              <a:cxn ang="cd4">
                <a:pos x="wd2" y="idx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10" name="任意多边形 46"/>
          <p:cNvSpPr/>
          <p:nvPr>
            <p:custDataLst>
              <p:tags r:id="rId8"/>
            </p:custDataLst>
          </p:nvPr>
        </p:nvSpPr>
        <p:spPr>
          <a:xfrm>
            <a:off x="917974" y="2763773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x"/>
              </a:cxn>
              <a:cxn ang="cd4">
                <a:pos x="hc" y="b"/>
              </a:cxn>
              <a:cxn ang="cd4">
                <a:pos x="wd2" y="idx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7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169397" y="2978128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712" name="正文"/>
          <p:cNvSpPr txBox="1"/>
          <p:nvPr>
            <p:custDataLst>
              <p:tags r:id="rId10"/>
            </p:custDataLst>
          </p:nvPr>
        </p:nvSpPr>
        <p:spPr>
          <a:xfrm>
            <a:off x="2422117" y="2749766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沟通的作用：沟通对于个人和组织都非常重要，它可以帮助我们建立良好的人际关系，提高工作效率，增强团队协作能力。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71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137811" y="2746113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716" name="任意多边形 51"/>
          <p:cNvSpPr/>
          <p:nvPr>
            <p:custDataLst>
              <p:tags r:id="rId12"/>
            </p:custDataLst>
          </p:nvPr>
        </p:nvSpPr>
        <p:spPr>
          <a:xfrm>
            <a:off x="838200" y="3863563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x"/>
              </a:cxn>
              <a:cxn ang="cd4">
                <a:pos x="hc" y="b"/>
              </a:cxn>
              <a:cxn ang="cd4">
                <a:pos x="wd2" y="idx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18" name="任意多边形 52"/>
          <p:cNvSpPr/>
          <p:nvPr>
            <p:custDataLst>
              <p:tags r:id="rId13"/>
            </p:custDataLst>
          </p:nvPr>
        </p:nvSpPr>
        <p:spPr>
          <a:xfrm>
            <a:off x="917974" y="3950036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x"/>
              </a:cxn>
              <a:cxn ang="cd4">
                <a:pos x="hc" y="b"/>
              </a:cxn>
              <a:cxn ang="cd4">
                <a:pos x="wd2" y="idx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8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169397" y="4164391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720" name="正文"/>
          <p:cNvSpPr txBox="1"/>
          <p:nvPr>
            <p:custDataLst>
              <p:tags r:id="rId15"/>
            </p:custDataLst>
          </p:nvPr>
        </p:nvSpPr>
        <p:spPr>
          <a:xfrm>
            <a:off x="2422117" y="3936029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沟通的重要性：有效的沟通可以避免误解和冲突，增进彼此之间的理解和信任，提高个人和组织的绩效和成果。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72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137811" y="3932376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724" name="任意多边形 57"/>
          <p:cNvSpPr/>
          <p:nvPr>
            <p:custDataLst>
              <p:tags r:id="rId17"/>
            </p:custDataLst>
          </p:nvPr>
        </p:nvSpPr>
        <p:spPr>
          <a:xfrm>
            <a:off x="838200" y="5049826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x"/>
              </a:cxn>
              <a:cxn ang="cd4">
                <a:pos x="hc" y="b"/>
              </a:cxn>
              <a:cxn ang="cd4">
                <a:pos x="wd2" y="idx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26" name="任意多边形 58"/>
          <p:cNvSpPr/>
          <p:nvPr>
            <p:custDataLst>
              <p:tags r:id="rId18"/>
            </p:custDataLst>
          </p:nvPr>
        </p:nvSpPr>
        <p:spPr>
          <a:xfrm>
            <a:off x="917974" y="5136298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x"/>
              </a:cxn>
              <a:cxn ang="cd4">
                <a:pos x="hc" y="b"/>
              </a:cxn>
              <a:cxn ang="cd4">
                <a:pos x="wd2" y="idx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8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169397" y="5350654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728" name="正文"/>
          <p:cNvSpPr txBox="1"/>
          <p:nvPr>
            <p:custDataLst>
              <p:tags r:id="rId20"/>
            </p:custDataLst>
          </p:nvPr>
        </p:nvSpPr>
        <p:spPr>
          <a:xfrm>
            <a:off x="2422117" y="5122292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非有声语言的运用：除了有声语言之外，我们还可以通过表情、姿态、眼神等非有声语言来传达信息和情感，这些方式在沟通中也起着重要的作用。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73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137811" y="5118639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有效沟通的重要性</a:t>
            </a:r>
            <a:endParaRPr lang="zh-CN" altLang="en-US"/>
          </a:p>
        </p:txBody>
      </p:sp>
      <p:sp>
        <p:nvSpPr>
          <p:cNvPr id="104977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提高效率：有效的沟通可以加快信息的传递，提高工作效率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建立信任：通过有效的沟通，可以建立信任和良好的人际关系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解决问题：有效的沟通有助于解决问题，避免误解和冲突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促进合作：有效的沟通可以促进团队成员之间的合作，共同完成任务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非有声语言在沟通中的作用</a:t>
            </a:r>
            <a:endParaRPr lang="zh-CN" altLang="en-US"/>
          </a:p>
        </p:txBody>
      </p:sp>
      <p:sp>
        <p:nvSpPr>
          <p:cNvPr id="1049844" name="矩形 26"/>
          <p:cNvSpPr/>
          <p:nvPr>
            <p:custDataLst>
              <p:tags r:id="rId2"/>
            </p:custDataLst>
          </p:nvPr>
        </p:nvSpPr>
        <p:spPr>
          <a:xfrm>
            <a:off x="838200" y="4699744"/>
            <a:ext cx="5164906" cy="1350734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846" name="矩形 32"/>
          <p:cNvSpPr/>
          <p:nvPr>
            <p:custDataLst>
              <p:tags r:id="rId3"/>
            </p:custDataLst>
          </p:nvPr>
        </p:nvSpPr>
        <p:spPr>
          <a:xfrm>
            <a:off x="1015655" y="5129052"/>
            <a:ext cx="541513" cy="73787"/>
          </a:xfrm>
          <a:prstGeom prst="rect">
            <a:avLst/>
          </a:prstGeom>
          <a:solidFill>
            <a:schemeClr val="accent5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848" name="矩形 34"/>
          <p:cNvSpPr/>
          <p:nvPr>
            <p:custDataLst>
              <p:tags r:id="rId4"/>
            </p:custDataLst>
          </p:nvPr>
        </p:nvSpPr>
        <p:spPr>
          <a:xfrm>
            <a:off x="959553" y="5086974"/>
            <a:ext cx="541513" cy="7378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850" name="文本框 36"/>
          <p:cNvSpPr txBox="1"/>
          <p:nvPr>
            <p:custDataLst>
              <p:tags r:id="rId5"/>
            </p:custDataLst>
          </p:nvPr>
        </p:nvSpPr>
        <p:spPr>
          <a:xfrm>
            <a:off x="960162" y="5246745"/>
            <a:ext cx="4778279" cy="7508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服饰和妆容：通过服饰和妆容传达个人风格、态度和价值观等信息。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2" name="三角形 33"/>
          <p:cNvSpPr/>
          <p:nvPr>
            <p:custDataLst>
              <p:tags r:id="rId6"/>
            </p:custDataLst>
          </p:nvPr>
        </p:nvSpPr>
        <p:spPr>
          <a:xfrm>
            <a:off x="5778898" y="5895585"/>
            <a:ext cx="106717" cy="92082"/>
          </a:xfrm>
          <a:prstGeom prst="triangle">
            <a:avLst/>
          </a:prstGeom>
          <a:solidFill>
            <a:schemeClr val="accent5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854" name="三角形 7"/>
          <p:cNvSpPr/>
          <p:nvPr>
            <p:custDataLst>
              <p:tags r:id="rId7"/>
            </p:custDataLst>
          </p:nvPr>
        </p:nvSpPr>
        <p:spPr>
          <a:xfrm>
            <a:off x="5739260" y="5873632"/>
            <a:ext cx="106717" cy="92082"/>
          </a:xfrm>
          <a:prstGeom prst="triangl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856" name="文本框 60"/>
          <p:cNvSpPr txBox="1"/>
          <p:nvPr>
            <p:custDataLst>
              <p:tags r:id="rId8"/>
            </p:custDataLst>
          </p:nvPr>
        </p:nvSpPr>
        <p:spPr>
          <a:xfrm>
            <a:off x="857104" y="4666204"/>
            <a:ext cx="750069" cy="621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05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1049858" name="矩形 3"/>
          <p:cNvSpPr/>
          <p:nvPr>
            <p:custDataLst>
              <p:tags r:id="rId9"/>
            </p:custDataLst>
          </p:nvPr>
        </p:nvSpPr>
        <p:spPr>
          <a:xfrm>
            <a:off x="6188691" y="4699744"/>
            <a:ext cx="5164906" cy="1350734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860" name="矩形 4"/>
          <p:cNvSpPr/>
          <p:nvPr>
            <p:custDataLst>
              <p:tags r:id="rId10"/>
            </p:custDataLst>
          </p:nvPr>
        </p:nvSpPr>
        <p:spPr>
          <a:xfrm>
            <a:off x="6366147" y="5129052"/>
            <a:ext cx="541513" cy="73787"/>
          </a:xfrm>
          <a:prstGeom prst="rect">
            <a:avLst/>
          </a:prstGeom>
          <a:solidFill>
            <a:schemeClr val="accent6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862" name="矩形 5"/>
          <p:cNvSpPr/>
          <p:nvPr>
            <p:custDataLst>
              <p:tags r:id="rId11"/>
            </p:custDataLst>
          </p:nvPr>
        </p:nvSpPr>
        <p:spPr>
          <a:xfrm>
            <a:off x="6310044" y="5086974"/>
            <a:ext cx="541513" cy="7378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864" name="文本框 6"/>
          <p:cNvSpPr txBox="1"/>
          <p:nvPr>
            <p:custDataLst>
              <p:tags r:id="rId12"/>
            </p:custDataLst>
          </p:nvPr>
        </p:nvSpPr>
        <p:spPr>
          <a:xfrm>
            <a:off x="6310654" y="5246745"/>
            <a:ext cx="4778279" cy="7508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环境因素：环境中的光线、温度、色彩等都可以影响沟通效果，营造不同的沟通氛围。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6" name="三角形 33"/>
          <p:cNvSpPr/>
          <p:nvPr>
            <p:custDataLst>
              <p:tags r:id="rId13"/>
            </p:custDataLst>
          </p:nvPr>
        </p:nvSpPr>
        <p:spPr>
          <a:xfrm>
            <a:off x="11128779" y="5895585"/>
            <a:ext cx="106717" cy="92082"/>
          </a:xfrm>
          <a:prstGeom prst="triangle">
            <a:avLst/>
          </a:prstGeom>
          <a:solidFill>
            <a:schemeClr val="accent6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868" name="三角形 7"/>
          <p:cNvSpPr/>
          <p:nvPr>
            <p:custDataLst>
              <p:tags r:id="rId14"/>
            </p:custDataLst>
          </p:nvPr>
        </p:nvSpPr>
        <p:spPr>
          <a:xfrm>
            <a:off x="11088532" y="5873632"/>
            <a:ext cx="106717" cy="92082"/>
          </a:xfrm>
          <a:prstGeom prst="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870" name="文本框 62"/>
          <p:cNvSpPr txBox="1"/>
          <p:nvPr>
            <p:custDataLst>
              <p:tags r:id="rId15"/>
            </p:custDataLst>
          </p:nvPr>
        </p:nvSpPr>
        <p:spPr>
          <a:xfrm>
            <a:off x="6207596" y="4666204"/>
            <a:ext cx="750069" cy="621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06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1049872" name="矩形 39"/>
          <p:cNvSpPr/>
          <p:nvPr>
            <p:custDataLst>
              <p:tags r:id="rId16"/>
            </p:custDataLst>
          </p:nvPr>
        </p:nvSpPr>
        <p:spPr>
          <a:xfrm>
            <a:off x="838200" y="3113013"/>
            <a:ext cx="5164906" cy="1350734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874" name="矩形 42"/>
          <p:cNvSpPr/>
          <p:nvPr>
            <p:custDataLst>
              <p:tags r:id="rId17"/>
            </p:custDataLst>
          </p:nvPr>
        </p:nvSpPr>
        <p:spPr>
          <a:xfrm>
            <a:off x="1015655" y="3542320"/>
            <a:ext cx="541513" cy="73787"/>
          </a:xfrm>
          <a:prstGeom prst="rect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876" name="矩形 43"/>
          <p:cNvSpPr/>
          <p:nvPr>
            <p:custDataLst>
              <p:tags r:id="rId18"/>
            </p:custDataLst>
          </p:nvPr>
        </p:nvSpPr>
        <p:spPr>
          <a:xfrm>
            <a:off x="959553" y="3500853"/>
            <a:ext cx="541513" cy="7378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878" name="文本框 13"/>
          <p:cNvSpPr txBox="1"/>
          <p:nvPr>
            <p:custDataLst>
              <p:tags r:id="rId19"/>
            </p:custDataLst>
          </p:nvPr>
        </p:nvSpPr>
        <p:spPr>
          <a:xfrm>
            <a:off x="960162" y="3660014"/>
            <a:ext cx="4778279" cy="7508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姿态和姿势：不同的姿态和姿势可以传达不同的信息和情感，如自信、放松或紧张等。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0" name="三角形 33"/>
          <p:cNvSpPr/>
          <p:nvPr>
            <p:custDataLst>
              <p:tags r:id="rId20"/>
            </p:custDataLst>
          </p:nvPr>
        </p:nvSpPr>
        <p:spPr>
          <a:xfrm>
            <a:off x="5778898" y="4308854"/>
            <a:ext cx="106717" cy="92082"/>
          </a:xfrm>
          <a:prstGeom prst="triangle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882" name="三角形 7"/>
          <p:cNvSpPr/>
          <p:nvPr>
            <p:custDataLst>
              <p:tags r:id="rId21"/>
            </p:custDataLst>
          </p:nvPr>
        </p:nvSpPr>
        <p:spPr>
          <a:xfrm>
            <a:off x="5739260" y="4286901"/>
            <a:ext cx="106717" cy="92082"/>
          </a:xfrm>
          <a:prstGeom prst="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884" name="文本框 61"/>
          <p:cNvSpPr txBox="1"/>
          <p:nvPr>
            <p:custDataLst>
              <p:tags r:id="rId22"/>
            </p:custDataLst>
          </p:nvPr>
        </p:nvSpPr>
        <p:spPr>
          <a:xfrm>
            <a:off x="857104" y="3079473"/>
            <a:ext cx="750069" cy="621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03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1049886" name="矩形 19"/>
          <p:cNvSpPr/>
          <p:nvPr>
            <p:custDataLst>
              <p:tags r:id="rId23"/>
            </p:custDataLst>
          </p:nvPr>
        </p:nvSpPr>
        <p:spPr>
          <a:xfrm>
            <a:off x="6188691" y="3113013"/>
            <a:ext cx="5164906" cy="1350734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888" name="矩形 20"/>
          <p:cNvSpPr/>
          <p:nvPr>
            <p:custDataLst>
              <p:tags r:id="rId24"/>
            </p:custDataLst>
          </p:nvPr>
        </p:nvSpPr>
        <p:spPr>
          <a:xfrm>
            <a:off x="6365537" y="3542320"/>
            <a:ext cx="541513" cy="73787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890" name="矩形 21"/>
          <p:cNvSpPr/>
          <p:nvPr>
            <p:custDataLst>
              <p:tags r:id="rId25"/>
            </p:custDataLst>
          </p:nvPr>
        </p:nvSpPr>
        <p:spPr>
          <a:xfrm>
            <a:off x="6310044" y="3500853"/>
            <a:ext cx="541513" cy="737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892" name="文本框 22"/>
          <p:cNvSpPr txBox="1"/>
          <p:nvPr>
            <p:custDataLst>
              <p:tags r:id="rId26"/>
            </p:custDataLst>
          </p:nvPr>
        </p:nvSpPr>
        <p:spPr>
          <a:xfrm>
            <a:off x="6310654" y="3660014"/>
            <a:ext cx="4778279" cy="7508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空间距离：保持适当的距离可以传达关系亲疏、尊重与否等信息。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4" name="三角形 33"/>
          <p:cNvSpPr/>
          <p:nvPr>
            <p:custDataLst>
              <p:tags r:id="rId27"/>
            </p:custDataLst>
          </p:nvPr>
        </p:nvSpPr>
        <p:spPr>
          <a:xfrm>
            <a:off x="11128779" y="4308854"/>
            <a:ext cx="106717" cy="92082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896" name="三角形 7"/>
          <p:cNvSpPr/>
          <p:nvPr>
            <p:custDataLst>
              <p:tags r:id="rId28"/>
            </p:custDataLst>
          </p:nvPr>
        </p:nvSpPr>
        <p:spPr>
          <a:xfrm>
            <a:off x="11088532" y="4286901"/>
            <a:ext cx="106717" cy="92082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898" name="文本框 25"/>
          <p:cNvSpPr txBox="1"/>
          <p:nvPr>
            <p:custDataLst>
              <p:tags r:id="rId29"/>
            </p:custDataLst>
          </p:nvPr>
        </p:nvSpPr>
        <p:spPr>
          <a:xfrm>
            <a:off x="6207596" y="3079473"/>
            <a:ext cx="750069" cy="621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04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1049900" name="矩形 28"/>
          <p:cNvSpPr/>
          <p:nvPr>
            <p:custDataLst>
              <p:tags r:id="rId30"/>
            </p:custDataLst>
          </p:nvPr>
        </p:nvSpPr>
        <p:spPr>
          <a:xfrm>
            <a:off x="838200" y="1525672"/>
            <a:ext cx="5164906" cy="135073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902" name="矩形 29"/>
          <p:cNvSpPr/>
          <p:nvPr>
            <p:custDataLst>
              <p:tags r:id="rId31"/>
            </p:custDataLst>
          </p:nvPr>
        </p:nvSpPr>
        <p:spPr>
          <a:xfrm>
            <a:off x="1015655" y="1955589"/>
            <a:ext cx="541513" cy="7378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904" name="矩形 30"/>
          <p:cNvSpPr/>
          <p:nvPr>
            <p:custDataLst>
              <p:tags r:id="rId32"/>
            </p:custDataLst>
          </p:nvPr>
        </p:nvSpPr>
        <p:spPr>
          <a:xfrm>
            <a:off x="959553" y="1913512"/>
            <a:ext cx="541513" cy="737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906" name="文本框 31"/>
          <p:cNvSpPr txBox="1"/>
          <p:nvPr>
            <p:custDataLst>
              <p:tags r:id="rId33"/>
            </p:custDataLst>
          </p:nvPr>
        </p:nvSpPr>
        <p:spPr>
          <a:xfrm>
            <a:off x="960162" y="2073283"/>
            <a:ext cx="4778279" cy="7508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肢体语言：通过肢体动作、面部表情等传达信息，增强口头表达的感染力。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8" name="三角形 33"/>
          <p:cNvSpPr/>
          <p:nvPr>
            <p:custDataLst>
              <p:tags r:id="rId34"/>
            </p:custDataLst>
          </p:nvPr>
        </p:nvSpPr>
        <p:spPr>
          <a:xfrm>
            <a:off x="5778898" y="2722123"/>
            <a:ext cx="106717" cy="92082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910" name="三角形 7"/>
          <p:cNvSpPr/>
          <p:nvPr>
            <p:custDataLst>
              <p:tags r:id="rId35"/>
            </p:custDataLst>
          </p:nvPr>
        </p:nvSpPr>
        <p:spPr>
          <a:xfrm>
            <a:off x="5739260" y="2700170"/>
            <a:ext cx="106717" cy="92082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912" name="文本框 38"/>
          <p:cNvSpPr txBox="1"/>
          <p:nvPr>
            <p:custDataLst>
              <p:tags r:id="rId36"/>
            </p:custDataLst>
          </p:nvPr>
        </p:nvSpPr>
        <p:spPr>
          <a:xfrm>
            <a:off x="857104" y="1492132"/>
            <a:ext cx="750069" cy="621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01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1049914" name="矩形 41"/>
          <p:cNvSpPr/>
          <p:nvPr>
            <p:custDataLst>
              <p:tags r:id="rId37"/>
            </p:custDataLst>
          </p:nvPr>
        </p:nvSpPr>
        <p:spPr>
          <a:xfrm>
            <a:off x="6188691" y="1525672"/>
            <a:ext cx="5164906" cy="1350734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916" name="矩形 63"/>
          <p:cNvSpPr/>
          <p:nvPr>
            <p:custDataLst>
              <p:tags r:id="rId38"/>
            </p:custDataLst>
          </p:nvPr>
        </p:nvSpPr>
        <p:spPr>
          <a:xfrm>
            <a:off x="6365537" y="1955589"/>
            <a:ext cx="541513" cy="73787"/>
          </a:xfrm>
          <a:prstGeom prst="rect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918" name="矩形 64"/>
          <p:cNvSpPr/>
          <p:nvPr>
            <p:custDataLst>
              <p:tags r:id="rId39"/>
            </p:custDataLst>
          </p:nvPr>
        </p:nvSpPr>
        <p:spPr>
          <a:xfrm>
            <a:off x="6310044" y="1913512"/>
            <a:ext cx="541513" cy="737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920" name="文本框 65"/>
          <p:cNvSpPr txBox="1"/>
          <p:nvPr>
            <p:custDataLst>
              <p:tags r:id="rId40"/>
            </p:custDataLst>
          </p:nvPr>
        </p:nvSpPr>
        <p:spPr>
          <a:xfrm>
            <a:off x="6310654" y="2073283"/>
            <a:ext cx="4778279" cy="7508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眼神交流：通过眼神传递情感、态度和意图，增强沟通的深度和真实性。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2" name="三角形 33"/>
          <p:cNvSpPr/>
          <p:nvPr>
            <p:custDataLst>
              <p:tags r:id="rId41"/>
            </p:custDataLst>
          </p:nvPr>
        </p:nvSpPr>
        <p:spPr>
          <a:xfrm>
            <a:off x="11128779" y="2722123"/>
            <a:ext cx="106717" cy="92082"/>
          </a:xfrm>
          <a:prstGeom prst="triangle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924" name="三角形 7"/>
          <p:cNvSpPr/>
          <p:nvPr>
            <p:custDataLst>
              <p:tags r:id="rId42"/>
            </p:custDataLst>
          </p:nvPr>
        </p:nvSpPr>
        <p:spPr>
          <a:xfrm>
            <a:off x="11088532" y="2700170"/>
            <a:ext cx="106717" cy="92082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926" name="文本框 68"/>
          <p:cNvSpPr txBox="1"/>
          <p:nvPr>
            <p:custDataLst>
              <p:tags r:id="rId43"/>
            </p:custDataLst>
          </p:nvPr>
        </p:nvSpPr>
        <p:spPr>
          <a:xfrm>
            <a:off x="6207596" y="1492132"/>
            <a:ext cx="750069" cy="621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02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9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非有声语言的类型和作用</a:t>
            </a:r>
            <a:endParaRPr lang="zh-CN" altLang="en-US"/>
          </a:p>
        </p:txBody>
      </p:sp>
      <p:sp>
        <p:nvSpPr>
          <p:cNvPr id="10499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身体语言</a:t>
            </a:r>
            <a:endParaRPr lang="zh-CN" altLang="en-US"/>
          </a:p>
        </p:txBody>
      </p:sp>
      <p:sp>
        <p:nvSpPr>
          <p:cNvPr id="105015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5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15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5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6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6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16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6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6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手势动作：包括握手、鼓掌、摆动等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7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身体接触：包括拥抱、握手、拍肩等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7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身体姿态：包括站姿、坐姿、行走姿势等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7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面部表情：包括眼神、微笑、皱眉等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面部表情</a:t>
            </a:r>
            <a:endParaRPr lang="zh-CN" altLang="en-US"/>
          </a:p>
        </p:txBody>
      </p:sp>
      <p:sp>
        <p:nvSpPr>
          <p:cNvPr id="105021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1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定义：通过面部肌肉的变化来表达情感和态度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2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2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2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作用：传递情感、表达态度、增强语言效果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2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2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3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类型：微笑、眼神、眉毛、嘴巴等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3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3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3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注意事项：保持真诚、自然、与语言协调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3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2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眼神接触</a:t>
            </a:r>
            <a:endParaRPr lang="zh-CN" altLang="en-US"/>
          </a:p>
        </p:txBody>
      </p:sp>
      <p:sp>
        <p:nvSpPr>
          <p:cNvPr id="1050280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3896151" y="1161855"/>
            <a:ext cx="995867" cy="289606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82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3922683" y="4389637"/>
            <a:ext cx="946710" cy="260027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84" name="任意多边形 4"/>
          <p:cNvSpPr/>
          <p:nvPr>
            <p:custDataLst>
              <p:tags r:id="rId4"/>
            </p:custDataLst>
          </p:nvPr>
        </p:nvSpPr>
        <p:spPr>
          <a:xfrm>
            <a:off x="3095030" y="2108576"/>
            <a:ext cx="2600273" cy="392414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86" name="任意多边形 5"/>
          <p:cNvSpPr/>
          <p:nvPr>
            <p:custDataLst>
              <p:tags r:id="rId5"/>
            </p:custDataLst>
          </p:nvPr>
        </p:nvSpPr>
        <p:spPr>
          <a:xfrm flipV="1">
            <a:off x="2946195" y="1364400"/>
            <a:ext cx="2896066" cy="13925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095030" y="2934287"/>
            <a:ext cx="2600273" cy="234280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类型：直视、凝视、回避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290" name="五边形 9"/>
          <p:cNvSpPr/>
          <p:nvPr>
            <p:custDataLst>
              <p:tags r:id="rId7"/>
            </p:custDataLst>
          </p:nvPr>
        </p:nvSpPr>
        <p:spPr>
          <a:xfrm rot="16200000" flipH="1">
            <a:off x="7300594" y="1177385"/>
            <a:ext cx="995867" cy="289606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92" name="五边形 10"/>
          <p:cNvSpPr/>
          <p:nvPr>
            <p:custDataLst>
              <p:tags r:id="rId8"/>
            </p:custDataLst>
          </p:nvPr>
        </p:nvSpPr>
        <p:spPr>
          <a:xfrm rot="16200000" flipH="1">
            <a:off x="7325831" y="4404520"/>
            <a:ext cx="946710" cy="260027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94" name="任意多边形 11"/>
          <p:cNvSpPr/>
          <p:nvPr>
            <p:custDataLst>
              <p:tags r:id="rId9"/>
            </p:custDataLst>
          </p:nvPr>
        </p:nvSpPr>
        <p:spPr>
          <a:xfrm>
            <a:off x="6499473" y="2123459"/>
            <a:ext cx="2600273" cy="392414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96" name="任意多边形 12"/>
          <p:cNvSpPr/>
          <p:nvPr>
            <p:custDataLst>
              <p:tags r:id="rId10"/>
            </p:custDataLst>
          </p:nvPr>
        </p:nvSpPr>
        <p:spPr>
          <a:xfrm flipV="1">
            <a:off x="6350638" y="1379931"/>
            <a:ext cx="2896066" cy="13925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99473" y="2934287"/>
            <a:ext cx="2600273" cy="234280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作用：表达情感、传递信息、建立信任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3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姿态和动作</a:t>
            </a:r>
            <a:endParaRPr lang="zh-CN" altLang="en-US"/>
          </a:p>
        </p:txBody>
      </p:sp>
      <p:sp>
        <p:nvSpPr>
          <p:cNvPr id="105034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4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4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4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4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注意事项：保持自然、真实、准确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035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5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5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作用：传递信息、表达情感、增强语言效果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5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5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6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动作：手势、身体动作等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036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6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6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姿态：身体姿势、面部表情等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4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非有声语言的运用技巧</a:t>
            </a:r>
            <a:endParaRPr lang="zh-CN" altLang="en-US"/>
          </a:p>
        </p:txBody>
      </p:sp>
      <p:sp>
        <p:nvSpPr>
          <p:cNvPr id="10504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5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保持自信和积极的态度</a:t>
            </a:r>
            <a:endParaRPr lang="zh-CN" altLang="en-US"/>
          </a:p>
        </p:txBody>
      </p:sp>
      <p:sp>
        <p:nvSpPr>
          <p:cNvPr id="105059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59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9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自信：保持自信的姿态，让对方感受到你的自信和权威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059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0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0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积极：以积极的态度面对沟通，主动表达自己的想法和感受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060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60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表情：通过表情来表达自己的情感和态度，让对方更好地理解你的意思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060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1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1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1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姿态：保持正确的姿态，让对方感受到你的尊重和关注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06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注意自己的身体语言</a:t>
            </a:r>
            <a:endParaRPr lang="zh-CN" altLang="en-US"/>
          </a:p>
        </p:txBody>
      </p:sp>
      <p:sp>
        <p:nvSpPr>
          <p:cNvPr id="1050656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58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60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保持眼神交流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0662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64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66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注意面部表情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0668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70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72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保持适当的姿势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0674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76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78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控制自己的动作和手势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https://d.book118.com/716042135025010031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5_2"/>
  <p:tag name="KSO_WM_UNIT_INDEX" val="1_5_2"/>
  <p:tag name="KSO_WM_UNIT_LAYERLEVEL" val="1_1_1"/>
  <p:tag name="KSO_WM_UNIT_LINE_FORE_SCHEMECOLOR_INDEX" val="9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5_5*l_h_i*1_5_3"/>
  <p:tag name="KSO_WM_UNIT_INDEX" val="1_5_3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5_5*l_h_i*1_5_4"/>
  <p:tag name="KSO_WM_UNIT_INDEX" val="1_5_4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5_5*l_h_i*1_5_6"/>
  <p:tag name="KSO_WM_UNIT_INDEX" val="1_5_6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5_5*l_h_i*1_5_5"/>
  <p:tag name="KSO_WM_UNIT_INDEX" val="1_5_5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5_1"/>
  <p:tag name="KSO_WM_UNIT_INDEX" val="1_5_1"/>
  <p:tag name="KSO_WM_UNIT_LAYERLEVEL" val="1_1_1"/>
  <p:tag name="KSO_WM_UNIT_SUBTYPE" val="d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6_2"/>
  <p:tag name="KSO_WM_UNIT_INDEX" val="1_6_2"/>
  <p:tag name="KSO_WM_UNIT_LAYERLEVEL" val="1_1_1"/>
  <p:tag name="KSO_WM_UNIT_LINE_FORE_SCHEMECOLOR_INDEX" val="10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5_5*l_h_i*1_6_3"/>
  <p:tag name="KSO_WM_UNIT_INDEX" val="1_6_3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5_5*l_h_i*1_6_4"/>
  <p:tag name="KSO_WM_UNIT_INDEX" val="1_6_4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5_5*l_h_i*1_6_5"/>
  <p:tag name="KSO_WM_UNIT_INDEX" val="1_6_5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5_5*l_h_i*1_6_6"/>
  <p:tag name="KSO_WM_UNIT_INDEX" val="1_6_6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6_1"/>
  <p:tag name="KSO_WM_UNIT_INDEX" val="1_6_1"/>
  <p:tag name="KSO_WM_UNIT_LAYERLEVEL" val="1_1_1"/>
  <p:tag name="KSO_WM_UNIT_SUBTYPE" val="d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3_2"/>
  <p:tag name="KSO_WM_UNIT_INDEX" val="1_3_2"/>
  <p:tag name="KSO_WM_UNIT_LAYERLEVEL" val="1_1_1"/>
  <p:tag name="KSO_WM_UNIT_LINE_FORE_SCHEMECOLOR_INDEX" val="7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5_5*l_h_i*1_3_3"/>
  <p:tag name="KSO_WM_UNIT_INDEX" val="1_3_3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5_5*l_h_i*1_3_4"/>
  <p:tag name="KSO_WM_UNIT_INDEX" val="1_3_4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5_5*l_h_i*1_3_5"/>
  <p:tag name="KSO_WM_UNIT_INDEX" val="1_3_5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5_5*l_h_i*1_3_6"/>
  <p:tag name="KSO_WM_UNIT_INDEX" val="1_3_6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3_1"/>
  <p:tag name="KSO_WM_UNIT_INDEX" val="1_3_1"/>
  <p:tag name="KSO_WM_UNIT_LAYERLEVEL" val="1_1_1"/>
  <p:tag name="KSO_WM_UNIT_SUBTYPE" val="d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4_2"/>
  <p:tag name="KSO_WM_UNIT_INDEX" val="1_4_2"/>
  <p:tag name="KSO_WM_UNIT_LAYERLEVEL" val="1_1_1"/>
  <p:tag name="KSO_WM_UNIT_LINE_FORE_SCHEMECOLOR_INDEX" val="8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5_5*l_h_i*1_4_3"/>
  <p:tag name="KSO_WM_UNIT_INDEX" val="1_4_3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5_5*l_h_i*1_4_4"/>
  <p:tag name="KSO_WM_UNIT_INDEX" val="1_4_4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5_5*l_h_i*1_4_6"/>
  <p:tag name="KSO_WM_UNIT_INDEX" val="1_4_6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5_5*l_h_i*1_4_5"/>
  <p:tag name="KSO_WM_UNIT_INDEX" val="1_4_5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4_1"/>
  <p:tag name="KSO_WM_UNIT_INDEX" val="1_4_1"/>
  <p:tag name="KSO_WM_UNIT_LAYERLEVEL" val="1_1_1"/>
  <p:tag name="KSO_WM_UNIT_SUBTYPE" val="d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1_2"/>
  <p:tag name="KSO_WM_UNIT_INDEX" val="1_1_2"/>
  <p:tag name="KSO_WM_UNIT_LAYERLEVEL" val="1_1_1"/>
  <p:tag name="KSO_WM_UNIT_LINE_FORE_SCHEMECOLOR_INDEX" val="5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5_5*l_h_i*1_1_3"/>
  <p:tag name="KSO_WM_UNIT_INDEX" val="1_1_3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5_5*l_h_i*1_1_4"/>
  <p:tag name="KSO_WM_UNIT_INDEX" val="1_1_4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5_5*l_h_i*1_1_6"/>
  <p:tag name="KSO_WM_UNIT_INDEX" val="1_1_6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5_5*l_h_i*1_1_5"/>
  <p:tag name="KSO_WM_UNIT_INDEX" val="1_1_5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1_1"/>
  <p:tag name="KSO_WM_UNIT_INDEX" val="1_1_1"/>
  <p:tag name="KSO_WM_UNIT_LAYERLEVEL" val="1_1_1"/>
  <p:tag name="KSO_WM_UNIT_SUBTYPE" val="d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2_2"/>
  <p:tag name="KSO_WM_UNIT_INDEX" val="1_2_2"/>
  <p:tag name="KSO_WM_UNIT_LAYERLEVEL" val="1_1_1"/>
  <p:tag name="KSO_WM_UNIT_LINE_FORE_SCHEMECOLOR_INDEX" val="6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5_5*l_h_i*1_2_4"/>
  <p:tag name="KSO_WM_UNIT_INDEX" val="1_2_4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5_5*l_h_i*1_2_3"/>
  <p:tag name="KSO_WM_UNIT_INDEX" val="1_2_3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5_5*l_h_i*1_2_6"/>
  <p:tag name="KSO_WM_UNIT_INDEX" val="1_2_6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5_5*l_h_i*1_2_5"/>
  <p:tag name="KSO_WM_UNIT_INDEX" val="1_2_5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2_1"/>
  <p:tag name="KSO_WM_UNIT_INDEX" val="1_2_1"/>
  <p:tag name="KSO_WM_UNIT_LAYERLEVEL" val="1_1_1"/>
  <p:tag name="KSO_WM_UNIT_SUBTYPE" val="d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325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3"/>
  <p:tag name="KSO_WM_UNIT_INDEX" val="1_1_3"/>
  <p:tag name="KSO_WM_UNIT_LAYERLEVEL" val="1_1_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4"/>
  <p:tag name="KSO_WM_UNIT_INDEX" val="1_1_4"/>
  <p:tag name="KSO_WM_UNIT_LAYERLEVEL" val="1_1_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1_1"/>
  <p:tag name="KSO_WM_UNIT_INDEX" val="1_1_1"/>
  <p:tag name="KSO_WM_UNIT_LAYERLEVEL" val="1_1_1"/>
  <p:tag name="KSO_WM_UNIT_TYPE" val="l_h_i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2"/>
  <p:tag name="KSO_WM_UNIT_INDEX" val="1_1_2"/>
  <p:tag name="KSO_WM_UNIT_LAYERLEVEL" val="1_1_1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3"/>
  <p:tag name="KSO_WM_UNIT_INDEX" val="1_2_3"/>
  <p:tag name="KSO_WM_UNIT_LAYERLEVEL" val="1_1_1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4"/>
  <p:tag name="KSO_WM_UNIT_INDEX" val="1_2_4"/>
  <p:tag name="KSO_WM_UNIT_LAYERLEVEL" val="1_1_1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2_1"/>
  <p:tag name="KSO_WM_UNIT_INDEX" val="1_2_1"/>
  <p:tag name="KSO_WM_UNIT_LAYERLEVEL" val="1_1_1"/>
  <p:tag name="KSO_WM_UNIT_TYPE" val="l_h_i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2"/>
  <p:tag name="KSO_WM_UNIT_INDEX" val="1_2_2"/>
  <p:tag name="KSO_WM_UNIT_LAYERLEVEL" val="1_1_1"/>
  <p:tag name="KSO_WM_UNIT_TYPE" val="l_h_i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3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3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3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3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3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3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3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76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3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3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3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3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3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3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3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3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 err="1" smtClean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+中文正文</vt:lpstr>
      <vt:lpstr>宋体</vt:lpstr>
      <vt:lpstr>Office Theme</vt:lpstr>
      <vt:lpstr>有效沟通原理-非有声语言的运用课件</vt:lpstr>
      <vt:lpstr>目录</vt:lpstr>
      <vt:lpstr>添加章节标题</vt:lpstr>
      <vt:lpstr>沟通的重要性</vt:lpstr>
      <vt:lpstr>沟通的定义和作用</vt:lpstr>
      <vt:lpstr>有效沟通的重要性</vt:lpstr>
      <vt:lpstr>非有声语言在沟通中的作用</vt:lpstr>
      <vt:lpstr>非有声语言的类型和作用</vt:lpstr>
      <vt:lpstr>身体语言</vt:lpstr>
      <vt:lpstr>面部表情</vt:lpstr>
      <vt:lpstr>眼神接触</vt:lpstr>
      <vt:lpstr>姿态和动作</vt:lpstr>
      <vt:lpstr>非有声语言的运用技巧</vt:lpstr>
      <vt:lpstr>保持自信和积极的态度</vt:lpstr>
      <vt:lpstr>注意自己的身体语言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2024-08-29T13:29:55.011</cp:lastPrinted>
  <dcterms:created xsi:type="dcterms:W3CDTF">2024-08-29T05:29:55Z</dcterms:created>
  <dcterms:modified xsi:type="dcterms:W3CDTF">2024-08-29T05:29:57Z</dcterms:modified>
</cp:coreProperties>
</file>