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/>
      <p:sp>
        <p:nvSpPr>
          <p:cNvPr id="3074" name=""/>
          <p:cNvSpPr/>
          <p:nvPr>
            <p:ph type="sldImg" idx="2"/>
          </p:nvPr>
        </p:nvSpPr>
        <p:spPr>
          <a:xfrm>
            <a:off x="1073150" y="766762"/>
            <a:ext cx="4664075" cy="3354388"/>
          </a:xfrm>
          <a:prstGeom prst="rect">
            <a:avLst/>
          </a:prstGeom>
          <a:noFill/>
          <a:ln>
            <a:noFill/>
            <a:miter lim="800000"/>
          </a:ln>
        </p:spPr>
      </p:sp>
      <p:sp>
        <p:nvSpPr>
          <p:cNvPr id="3075" name=""/>
          <p:cNvSpPr/>
          <p:nvPr>
            <p:ph type="body" sz="quarter" idx="3"/>
          </p:nvPr>
        </p:nvSpPr>
        <p:spPr>
          <a:xfrm>
            <a:off x="549275" y="4467225"/>
            <a:ext cx="5899150" cy="4024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"/>
          <p:cNvSpPr/>
          <p:nvPr>
            <p:ph type="hdr" sz="quarter"/>
          </p:nvPr>
        </p:nvSpPr>
        <p:spPr>
          <a:xfrm>
            <a:off x="0" y="0"/>
            <a:ext cx="3033712" cy="465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FA469DB1-09C3-4303-8D47-214B500C39D1}" type="header">
              <a:rPr lang="zh-CN" altLang="en-US" sz="1200"/>
              <a:t>*</a:t>
            </a:fld>
            <a:endParaRPr lang="zh-CN" altLang="en-US" sz="1200"/>
          </a:p>
        </p:txBody>
      </p:sp>
      <p:sp>
        <p:nvSpPr>
          <p:cNvPr id="3077" name=""/>
          <p:cNvSpPr/>
          <p:nvPr>
            <p:ph type="dt" idx="1"/>
          </p:nvPr>
        </p:nvSpPr>
        <p:spPr>
          <a:xfrm>
            <a:off x="3962400" y="0"/>
            <a:ext cx="3035300" cy="465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FBAB6B72-9C45-4727-8198-3292B75037D8}" type="datetime1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3078" name=""/>
          <p:cNvSpPr/>
          <p:nvPr>
            <p:ph type="ftr" sz="quarter" idx="4"/>
          </p:nvPr>
        </p:nvSpPr>
        <p:spPr>
          <a:xfrm>
            <a:off x="0" y="8842375"/>
            <a:ext cx="3033712" cy="46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51A69C01-32EE-4070-9268-1AB18723CC28}" type="footer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3079" name=""/>
          <p:cNvSpPr/>
          <p:nvPr>
            <p:ph type="sldNum" sz="quarter" idx="5"/>
          </p:nvPr>
        </p:nvSpPr>
        <p:spPr>
          <a:xfrm>
            <a:off x="3962400" y="8842375"/>
            <a:ext cx="3035300" cy="46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FE8E31E9-E837-4D97-90A9-1FDCBAEC123D}" type="slidenum">
              <a:rPr lang="zh-CN" altLang="en-US" sz="1200"/>
              <a:t>*</a:t>
            </a:fld>
            <a:endParaRPr lang="en-US" altLang="zh-CN"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sldImg"/>
          </p:nvPr>
        </p:nvSpPr>
        <p:spPr>
          <a:xfrm>
            <a:off x="1125538" y="687388"/>
            <a:ext cx="4692650" cy="3519488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19459" name=""/>
          <p:cNvSpPr/>
          <p:nvPr>
            <p:ph type="body" idx="1"/>
          </p:nvPr>
        </p:nvSpPr>
        <p:spPr>
          <a:xfrm>
            <a:off x="914400" y="4435475"/>
            <a:ext cx="5114925" cy="4208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如铁矿石、食盐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sldImg"/>
          </p:nvPr>
        </p:nvSpPr>
        <p:spPr>
          <a:xfrm>
            <a:off x="1125538" y="687388"/>
            <a:ext cx="4692650" cy="3519488"/>
          </a:xfrm>
          <a:prstGeom prst="rect">
            <a:avLst/>
          </a:prstGeom>
          <a:noFill/>
          <a:ln cmpd="sng">
            <a:solidFill>
              <a:prstClr val="black"/>
            </a:solidFill>
            <a:miter lim="800000"/>
          </a:ln>
        </p:spPr>
      </p:sp>
      <p:sp>
        <p:nvSpPr>
          <p:cNvPr id="24579" name=""/>
          <p:cNvSpPr/>
          <p:nvPr>
            <p:ph type="body" idx="1"/>
          </p:nvPr>
        </p:nvSpPr>
        <p:spPr>
          <a:xfrm>
            <a:off x="914400" y="4435475"/>
            <a:ext cx="5114925" cy="4208462"/>
          </a:xfrm>
          <a:prstGeom prst="rect">
            <a:avLst/>
          </a:prstGeom>
          <a:noFill/>
          <a:ln cmpd="sng"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如房地产、首饰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DF3B-3B9D-490A-90F3-06ECF5663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3CF61-3B58-4F6E-83ED-95E82757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22D9D-4258-4B74-92FA-B9DAE49F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9BDF1-0A0D-4E0B-B709-349F87A7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D64B2-7036-4695-A874-E091EC5E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9F288-3DF6-4900-9D29-96304239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27C9A-A084-4560-B1FC-8E21DFB7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65401-D05B-4646-A431-046F30A6D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DA5F4-38C6-4B50-917B-DE5D39C5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7E8E4-53B3-47B9-AD84-C7CAA7F3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67AA9-BF82-4917-95DB-303F22C5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2050" name=""/>
          <p:cNvSpPr/>
          <p:nvPr>
            <p:ph type="ctrTitle"/>
          </p:nvPr>
        </p:nvSpPr>
        <p:spPr>
          <a:xfrm>
            <a:off x="539750" y="1866900"/>
            <a:ext cx="7772400" cy="143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1225550" y="3522662"/>
            <a:ext cx="6400800" cy="1058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bg1"/>
                </a:solidFill>
                <a:latin typeface="Arial Rounded MT Bold" pitchFamily="2" charset="0"/>
                <a:ea typeface="黑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52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2053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8104353-F0C9-417E-BAD0-E483D3EFEA52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2054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29724BBE-D22F-4B2A-897B-7818751D3BBE}" type="slidenum">
              <a:rPr lang="zh-CN" altLang="en-US" sz="1400"/>
              <a:t>*</a:t>
            </a:fld>
            <a:endParaRPr lang="en-US" altLang="en-US" sz="1400"/>
          </a:p>
        </p:txBody>
      </p:sp>
      <p:sp>
        <p:nvSpPr>
          <p:cNvPr id="2055" name=""/>
          <p:cNvSpPr/>
          <p:nvPr/>
        </p:nvSpPr>
        <p:spPr>
          <a:xfrm>
            <a:off x="3203575" y="6400800"/>
            <a:ext cx="4191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0" rIns="92075" bIns="0" anchor="b" anchorCtr="0"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en-US" sz="1200">
                <a:latin typeface="Georgia" pitchFamily="18" charset="0"/>
              </a:rPr>
              <a:t> </a:t>
            </a:r>
            <a:endParaRPr lang="en-US" altLang="en-US" sz="1200">
              <a:latin typeface="Georgia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76160C5-1313-43A6-B88F-58173222861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8098AE46-74B4-43CD-9958-5157E72C356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06400" y="776288"/>
            <a:ext cx="8210550" cy="935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395288" y="1855788"/>
            <a:ext cx="8229600" cy="4310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1399A8DC-789F-40AE-9FB2-59B84DB8FD6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D5852CA-B35D-4D51-A6AC-A5D806BEDED7}" type="slidenum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1031" name=""/>
          <p:cNvSpPr/>
          <p:nvPr/>
        </p:nvSpPr>
        <p:spPr>
          <a:xfrm>
            <a:off x="3203575" y="6400800"/>
            <a:ext cx="4191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0" rIns="92075" bIns="0" anchor="b" anchorCtr="0"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en-US" sz="1200">
                <a:latin typeface="Georgia" pitchFamily="18" charset="0"/>
              </a:rPr>
              <a:t> </a:t>
            </a:r>
            <a:endParaRPr lang="en-US" altLang="en-US" sz="1200">
              <a:latin typeface="Georgia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</p:sldLayoutIdLst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 Rounded MT Bold" pitchFamily="2" charset="0"/>
          <a:ea typeface="黑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31331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ctrTitle"/>
          </p:nvPr>
        </p:nvSpPr>
        <p:spPr>
          <a:xfrm>
            <a:off x="539750" y="1866900"/>
            <a:ext cx="7772400" cy="14382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lang="zh-CN" altLang="en-US" sz="6600">
                <a:latin typeface="黑体" pitchFamily="2" charset="-122"/>
              </a:rPr>
              <a:t>第七章  竞争性市场</a:t>
            </a:r>
            <a:endParaRPr lang="zh-CN" altLang="en-US" sz="6600">
              <a:latin typeface="黑体" pitchFamily="2" charset="-122"/>
            </a:endParaRPr>
          </a:p>
        </p:txBody>
      </p:sp>
      <p:sp>
        <p:nvSpPr>
          <p:cNvPr id="4099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4100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2245FAC-6219-4AB5-9FFE-B52BBC6420AD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101" name="TextBox 41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/>
          </p:nvPr>
        </p:nvSpPr>
        <p:spPr>
          <a:xfrm>
            <a:off x="406400" y="776288"/>
            <a:ext cx="8207375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什么是竞争性市场</a:t>
            </a:r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395288" y="1855788"/>
            <a:ext cx="8228012" cy="43100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/>
            <a:r>
              <a:rPr lang="zh-CN" altLang="en-US"/>
              <a:t>竞争性市场（petitive market）有时称为完全竞争市场，它有四个特点：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1、市场上有许多买者和卖者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2、各个卖者提供的物品大体上是相同的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3、企业可以自由地进入或退出市场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4、信息是完备的</a:t>
            </a:r>
            <a:endParaRPr lang="en-US" altLang="en-US"/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FF7B33A-1B01-4A75-8EAC-B0A5663FD4F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126" name="TextBox 51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406400" y="776288"/>
            <a:ext cx="8207375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本章主要讨论的问题</a:t>
            </a:r>
          </a:p>
        </p:txBody>
      </p:sp>
      <p:sp>
        <p:nvSpPr>
          <p:cNvPr id="6147" name=""/>
          <p:cNvSpPr/>
          <p:nvPr>
            <p:ph type="body" idx="4294967295"/>
          </p:nvPr>
        </p:nvSpPr>
        <p:spPr>
          <a:xfrm>
            <a:off x="1052512" y="1855788"/>
            <a:ext cx="7129462" cy="43100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1、企业要达到利润最大化，最优的产量是多少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2、为什么有的企业在利润为负的情况下依旧生产，而非停止生产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3、企业在什么时候会停止生产，退出市场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4、市场的短期供给曲线是什么样子的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5、市场的长期供给曲线是什么样子的</a:t>
            </a:r>
            <a:endParaRPr lang="zh-CN" altLang="en-US"/>
          </a:p>
          <a:p>
            <a:pPr lvl="0"/>
            <a:endParaRPr lang="zh-CN" altLang="en-US"/>
          </a:p>
        </p:txBody>
      </p:sp>
      <p:sp>
        <p:nvSpPr>
          <p:cNvPr id="61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61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6935597-8E27-4BCB-9968-0566C7F48EC1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150" name="TextBox 61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/>
          </p:nvPr>
        </p:nvSpPr>
        <p:spPr>
          <a:xfrm>
            <a:off x="180975" y="404812"/>
            <a:ext cx="1882775" cy="46815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图形解释（1）总量分析法</a:t>
            </a:r>
          </a:p>
        </p:txBody>
      </p:sp>
      <p:cxnSp>
        <p:nvCxnSpPr>
          <p:cNvPr id="8195" name=""/>
          <p:cNvCxnSpPr/>
          <p:nvPr/>
        </p:nvCxnSpPr>
        <p:spPr>
          <a:xfrm>
            <a:off x="3419475" y="3068638"/>
            <a:ext cx="3529012" cy="15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196" name=""/>
          <p:cNvCxnSpPr/>
          <p:nvPr/>
        </p:nvCxnSpPr>
        <p:spPr>
          <a:xfrm flipV="1">
            <a:off x="3419475" y="1268412"/>
            <a:ext cx="1588" cy="18002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197" name=""/>
          <p:cNvCxnSpPr/>
          <p:nvPr/>
        </p:nvCxnSpPr>
        <p:spPr>
          <a:xfrm>
            <a:off x="3419475" y="5445125"/>
            <a:ext cx="396081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198" name=""/>
          <p:cNvCxnSpPr/>
          <p:nvPr/>
        </p:nvCxnSpPr>
        <p:spPr>
          <a:xfrm flipV="1">
            <a:off x="3419475" y="3429000"/>
            <a:ext cx="1588" cy="20161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199" name=""/>
          <p:cNvCxnSpPr/>
          <p:nvPr/>
        </p:nvCxnSpPr>
        <p:spPr>
          <a:xfrm>
            <a:off x="3419475" y="5445125"/>
            <a:ext cx="1588" cy="11525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00" name=""/>
          <p:cNvCxnSpPr/>
          <p:nvPr/>
        </p:nvCxnSpPr>
        <p:spPr>
          <a:xfrm flipV="1">
            <a:off x="3421062" y="836612"/>
            <a:ext cx="3671888" cy="22320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8201" name="未知"/>
          <p:cNvSpPr/>
          <p:nvPr/>
        </p:nvSpPr>
        <p:spPr>
          <a:xfrm>
            <a:off x="3419475" y="765175"/>
            <a:ext cx="2971800" cy="1795462"/>
          </a:xfrm>
          <a:custGeom>
            <a:rect l="l" t="t" r="r" b="b"/>
            <a:pathLst>
              <a:path w="21600" h="21600">
                <a:moveTo>
                  <a:pt x="0" y="21600"/>
                </a:moveTo>
                <a:cubicBezTo>
                  <a:pt x="627" y="20644"/>
                  <a:pt x="752" y="16633"/>
                  <a:pt x="3758" y="15854"/>
                </a:cubicBezTo>
                <a:cubicBezTo>
                  <a:pt x="6764" y="15074"/>
                  <a:pt x="15057" y="19582"/>
                  <a:pt x="18030" y="16939"/>
                </a:cubicBezTo>
                <a:cubicBezTo>
                  <a:pt x="21004" y="14295"/>
                  <a:pt x="21004" y="2819"/>
                  <a:pt x="21600" y="0"/>
                </a:cubicBezTo>
              </a:path>
            </a:pathLst>
          </a:custGeom>
          <a:noFill/>
          <a:ln w="28575" cmpd="sng">
            <a:solidFill>
              <a:srgbClr val="CC0000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8202" name=""/>
          <p:cNvCxnSpPr/>
          <p:nvPr/>
        </p:nvCxnSpPr>
        <p:spPr>
          <a:xfrm flipV="1">
            <a:off x="4500562" y="1339850"/>
            <a:ext cx="2808288" cy="1728788"/>
          </a:xfrm>
          <a:prstGeom prst="line">
            <a:avLst/>
          </a:prstGeom>
          <a:noFill/>
          <a:ln w="38100">
            <a:solidFill>
              <a:srgbClr val="0000FF"/>
            </a:solidFill>
            <a:miter lim="800000"/>
          </a:ln>
        </p:spPr>
      </p:cxnSp>
      <p:cxnSp>
        <p:nvCxnSpPr>
          <p:cNvPr id="8203" name=""/>
          <p:cNvCxnSpPr/>
          <p:nvPr/>
        </p:nvCxnSpPr>
        <p:spPr>
          <a:xfrm flipH="1" flipV="1">
            <a:off x="5940425" y="2133600"/>
            <a:ext cx="71438" cy="330993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8204" name=""/>
          <p:cNvCxnSpPr/>
          <p:nvPr/>
        </p:nvCxnSpPr>
        <p:spPr>
          <a:xfrm flipH="1" flipV="1">
            <a:off x="4860925" y="2205038"/>
            <a:ext cx="69850" cy="324008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8205" name=""/>
          <p:cNvCxnSpPr/>
          <p:nvPr/>
        </p:nvCxnSpPr>
        <p:spPr>
          <a:xfrm flipH="1" flipV="1">
            <a:off x="3706812" y="2203450"/>
            <a:ext cx="1588" cy="3889375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8206" name=""/>
          <p:cNvCxnSpPr/>
          <p:nvPr/>
        </p:nvCxnSpPr>
        <p:spPr>
          <a:xfrm flipH="1">
            <a:off x="3419475" y="1196975"/>
            <a:ext cx="1800225" cy="11525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sp>
        <p:nvSpPr>
          <p:cNvPr id="8207" name="未知"/>
          <p:cNvSpPr/>
          <p:nvPr/>
        </p:nvSpPr>
        <p:spPr>
          <a:xfrm>
            <a:off x="3435350" y="4575175"/>
            <a:ext cx="3024188" cy="1635125"/>
          </a:xfrm>
          <a:custGeom>
            <a:rect l="l" t="t" r="r" b="b"/>
            <a:pathLst>
              <a:path w="21600" h="21600">
                <a:moveTo>
                  <a:pt x="0" y="17956"/>
                </a:moveTo>
                <a:cubicBezTo>
                  <a:pt x="412" y="18351"/>
                  <a:pt x="707" y="21432"/>
                  <a:pt x="2489" y="20349"/>
                </a:cubicBezTo>
                <a:cubicBezTo>
                  <a:pt x="4271" y="19266"/>
                  <a:pt x="8085" y="14657"/>
                  <a:pt x="10697" y="11467"/>
                </a:cubicBezTo>
                <a:cubicBezTo>
                  <a:pt x="13310" y="8277"/>
                  <a:pt x="16434" y="0"/>
                  <a:pt x="18171" y="1225"/>
                </a:cubicBezTo>
                <a:cubicBezTo>
                  <a:pt x="19908" y="2451"/>
                  <a:pt x="20647" y="16025"/>
                  <a:pt x="21123" y="18812"/>
                </a:cubicBezTo>
                <a:cubicBezTo>
                  <a:pt x="21600" y="21600"/>
                  <a:pt x="21042" y="18099"/>
                  <a:pt x="21028" y="17956"/>
                </a:cubicBezTo>
              </a:path>
            </a:pathLst>
          </a:custGeom>
          <a:noFill/>
          <a:ln w="38100" cmpd="sng">
            <a:solidFill>
              <a:srgbClr val="FF00FF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8208" name=""/>
          <p:cNvSpPr/>
          <p:nvPr/>
        </p:nvSpPr>
        <p:spPr>
          <a:xfrm>
            <a:off x="6948488" y="836612"/>
            <a:ext cx="95091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TR</a:t>
            </a:r>
          </a:p>
        </p:txBody>
      </p:sp>
      <p:sp>
        <p:nvSpPr>
          <p:cNvPr id="8209" name=""/>
          <p:cNvSpPr/>
          <p:nvPr/>
        </p:nvSpPr>
        <p:spPr>
          <a:xfrm>
            <a:off x="4500562" y="177323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B</a:t>
            </a:r>
          </a:p>
        </p:txBody>
      </p:sp>
      <p:sp>
        <p:nvSpPr>
          <p:cNvPr id="8210" name=""/>
          <p:cNvSpPr/>
          <p:nvPr/>
        </p:nvSpPr>
        <p:spPr>
          <a:xfrm>
            <a:off x="5868988" y="2133600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D</a:t>
            </a:r>
          </a:p>
        </p:txBody>
      </p:sp>
      <p:sp>
        <p:nvSpPr>
          <p:cNvPr id="8211" name=""/>
          <p:cNvSpPr/>
          <p:nvPr/>
        </p:nvSpPr>
        <p:spPr>
          <a:xfrm>
            <a:off x="3492500" y="1773238"/>
            <a:ext cx="7350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</a:t>
            </a:r>
          </a:p>
        </p:txBody>
      </p:sp>
      <p:sp>
        <p:nvSpPr>
          <p:cNvPr id="8212" name=""/>
          <p:cNvSpPr/>
          <p:nvPr/>
        </p:nvSpPr>
        <p:spPr>
          <a:xfrm>
            <a:off x="5797550" y="765175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TC</a:t>
            </a:r>
          </a:p>
        </p:txBody>
      </p:sp>
      <p:sp>
        <p:nvSpPr>
          <p:cNvPr id="8213" name=""/>
          <p:cNvSpPr/>
          <p:nvPr/>
        </p:nvSpPr>
        <p:spPr>
          <a:xfrm>
            <a:off x="5926138" y="111918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E</a:t>
            </a:r>
          </a:p>
        </p:txBody>
      </p:sp>
      <p:sp>
        <p:nvSpPr>
          <p:cNvPr id="8214" name=""/>
          <p:cNvSpPr/>
          <p:nvPr/>
        </p:nvSpPr>
        <p:spPr>
          <a:xfrm>
            <a:off x="3779838" y="602138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A1</a:t>
            </a:r>
          </a:p>
        </p:txBody>
      </p:sp>
      <p:sp>
        <p:nvSpPr>
          <p:cNvPr id="8215" name=""/>
          <p:cNvSpPr/>
          <p:nvPr/>
        </p:nvSpPr>
        <p:spPr>
          <a:xfrm>
            <a:off x="4500562" y="5080000"/>
            <a:ext cx="808038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B1</a:t>
            </a:r>
          </a:p>
        </p:txBody>
      </p:sp>
      <p:sp>
        <p:nvSpPr>
          <p:cNvPr id="8216" name=""/>
          <p:cNvSpPr/>
          <p:nvPr/>
        </p:nvSpPr>
        <p:spPr>
          <a:xfrm>
            <a:off x="5565775" y="4359275"/>
            <a:ext cx="7350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D1</a:t>
            </a:r>
          </a:p>
        </p:txBody>
      </p:sp>
      <p:sp>
        <p:nvSpPr>
          <p:cNvPr id="8217" name=""/>
          <p:cNvSpPr/>
          <p:nvPr/>
        </p:nvSpPr>
        <p:spPr>
          <a:xfrm>
            <a:off x="6229350" y="5084762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E1</a:t>
            </a:r>
          </a:p>
        </p:txBody>
      </p:sp>
      <p:sp>
        <p:nvSpPr>
          <p:cNvPr id="8218" name=""/>
          <p:cNvSpPr/>
          <p:nvPr/>
        </p:nvSpPr>
        <p:spPr>
          <a:xfrm>
            <a:off x="2124075" y="3213100"/>
            <a:ext cx="187166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成本、收益</a:t>
            </a:r>
          </a:p>
        </p:txBody>
      </p:sp>
      <p:sp>
        <p:nvSpPr>
          <p:cNvPr id="8219" name=""/>
          <p:cNvSpPr/>
          <p:nvPr/>
        </p:nvSpPr>
        <p:spPr>
          <a:xfrm>
            <a:off x="2124075" y="908050"/>
            <a:ext cx="151130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成本、收益</a:t>
            </a:r>
          </a:p>
        </p:txBody>
      </p:sp>
      <p:sp>
        <p:nvSpPr>
          <p:cNvPr id="8220" name=""/>
          <p:cNvSpPr/>
          <p:nvPr/>
        </p:nvSpPr>
        <p:spPr>
          <a:xfrm>
            <a:off x="6948488" y="3068638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产量</a:t>
            </a:r>
          </a:p>
        </p:txBody>
      </p:sp>
      <p:sp>
        <p:nvSpPr>
          <p:cNvPr id="8221" name=""/>
          <p:cNvSpPr/>
          <p:nvPr/>
        </p:nvSpPr>
        <p:spPr>
          <a:xfrm>
            <a:off x="7380288" y="5518150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产量</a:t>
            </a:r>
          </a:p>
        </p:txBody>
      </p:sp>
      <p:sp>
        <p:nvSpPr>
          <p:cNvPr id="8222" name=""/>
          <p:cNvSpPr/>
          <p:nvPr/>
        </p:nvSpPr>
        <p:spPr>
          <a:xfrm>
            <a:off x="6300788" y="5949950"/>
            <a:ext cx="950912" cy="6397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总利润曲线</a:t>
            </a:r>
          </a:p>
        </p:txBody>
      </p:sp>
      <p:sp>
        <p:nvSpPr>
          <p:cNvPr id="822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822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B264EB4-3834-496B-B504-A5B6A66B0AD0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8225" name="TextBox 82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完全竞争市场理论(1)共28页，您现在浏览的是第4页!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/>
        </p:nvSpPr>
        <p:spPr>
          <a:xfrm>
            <a:off x="900112" y="3357562"/>
            <a:ext cx="1800225" cy="287338"/>
          </a:xfrm>
          <a:prstGeom prst="rect">
            <a:avLst/>
          </a:prstGeom>
          <a:solidFill>
            <a:srgbClr val="00FF00"/>
          </a:solidFill>
          <a:ln>
            <a:solidFill>
              <a:srgbClr val="00FFFF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0243" name=""/>
          <p:cNvSpPr/>
          <p:nvPr>
            <p:ph type="title"/>
          </p:nvPr>
        </p:nvSpPr>
        <p:spPr>
          <a:xfrm>
            <a:off x="396875" y="981075"/>
            <a:ext cx="8207375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问题二、为什么企业在利润为负的情况下依旧生产？</a:t>
            </a:r>
          </a:p>
        </p:txBody>
      </p:sp>
      <p:cxnSp>
        <p:nvCxnSpPr>
          <p:cNvPr id="10244" name=""/>
          <p:cNvCxnSpPr/>
          <p:nvPr/>
        </p:nvCxnSpPr>
        <p:spPr>
          <a:xfrm>
            <a:off x="5076825" y="3716338"/>
            <a:ext cx="2592388" cy="1588"/>
          </a:xfrm>
          <a:prstGeom prst="line">
            <a:avLst/>
          </a:prstGeom>
          <a:noFill/>
          <a:ln w="57150">
            <a:solidFill>
              <a:srgbClr val="CC0000"/>
            </a:solidFill>
            <a:miter lim="800000"/>
          </a:ln>
        </p:spPr>
      </p:cxnSp>
      <p:sp>
        <p:nvSpPr>
          <p:cNvPr id="10245" name="未知"/>
          <p:cNvSpPr/>
          <p:nvPr/>
        </p:nvSpPr>
        <p:spPr>
          <a:xfrm rot="960000">
            <a:off x="5364162" y="3429000"/>
            <a:ext cx="2043112" cy="1146175"/>
          </a:xfrm>
          <a:custGeom>
            <a:rect l="l" t="t" r="r" b="b"/>
            <a:pathLst>
              <a:path w="21600" h="21600">
                <a:moveTo>
                  <a:pt x="0" y="4975"/>
                </a:moveTo>
                <a:cubicBezTo>
                  <a:pt x="607" y="7025"/>
                  <a:pt x="2440" y="14654"/>
                  <a:pt x="3660" y="17295"/>
                </a:cubicBezTo>
                <a:cubicBezTo>
                  <a:pt x="4880" y="19937"/>
                  <a:pt x="5834" y="20336"/>
                  <a:pt x="7327" y="20848"/>
                </a:cubicBezTo>
                <a:cubicBezTo>
                  <a:pt x="8820" y="21360"/>
                  <a:pt x="11054" y="21600"/>
                  <a:pt x="12633" y="20381"/>
                </a:cubicBezTo>
                <a:cubicBezTo>
                  <a:pt x="14211" y="19163"/>
                  <a:pt x="15517" y="16191"/>
                  <a:pt x="16797" y="13504"/>
                </a:cubicBezTo>
                <a:cubicBezTo>
                  <a:pt x="18078" y="10817"/>
                  <a:pt x="19535" y="6524"/>
                  <a:pt x="20337" y="4269"/>
                </a:cubicBezTo>
                <a:cubicBezTo>
                  <a:pt x="21138" y="2015"/>
                  <a:pt x="21387" y="705"/>
                  <a:pt x="21600" y="0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0246" name="未知"/>
          <p:cNvSpPr/>
          <p:nvPr/>
        </p:nvSpPr>
        <p:spPr>
          <a:xfrm>
            <a:off x="5976938" y="2565400"/>
            <a:ext cx="1690688" cy="1177925"/>
          </a:xfrm>
          <a:custGeom>
            <a:rect l="l" t="t" r="r" b="b"/>
            <a:pathLst>
              <a:path w="21600" h="21600">
                <a:moveTo>
                  <a:pt x="0" y="0"/>
                </a:moveTo>
                <a:cubicBezTo>
                  <a:pt x="170" y="1047"/>
                  <a:pt x="705" y="4562"/>
                  <a:pt x="1013" y="6296"/>
                </a:cubicBezTo>
                <a:cubicBezTo>
                  <a:pt x="1322" y="8030"/>
                  <a:pt x="1354" y="8763"/>
                  <a:pt x="1857" y="10415"/>
                </a:cubicBezTo>
                <a:cubicBezTo>
                  <a:pt x="2360" y="12068"/>
                  <a:pt x="3033" y="14489"/>
                  <a:pt x="4047" y="16223"/>
                </a:cubicBezTo>
                <a:cubicBezTo>
                  <a:pt x="5061" y="17957"/>
                  <a:pt x="6862" y="20063"/>
                  <a:pt x="7932" y="20831"/>
                </a:cubicBezTo>
                <a:cubicBezTo>
                  <a:pt x="9003" y="21600"/>
                  <a:pt x="9392" y="21029"/>
                  <a:pt x="10463" y="20831"/>
                </a:cubicBezTo>
                <a:cubicBezTo>
                  <a:pt x="11534" y="20634"/>
                  <a:pt x="13026" y="20412"/>
                  <a:pt x="14348" y="19609"/>
                </a:cubicBezTo>
                <a:cubicBezTo>
                  <a:pt x="15670" y="18806"/>
                  <a:pt x="17187" y="17189"/>
                  <a:pt x="18396" y="15978"/>
                </a:cubicBezTo>
                <a:cubicBezTo>
                  <a:pt x="19604" y="14768"/>
                  <a:pt x="21064" y="12953"/>
                  <a:pt x="21600" y="12347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10247" name=""/>
          <p:cNvCxnSpPr/>
          <p:nvPr/>
        </p:nvCxnSpPr>
        <p:spPr>
          <a:xfrm flipV="1">
            <a:off x="6731000" y="3717925"/>
            <a:ext cx="1588" cy="1800225"/>
          </a:xfrm>
          <a:prstGeom prst="line">
            <a:avLst/>
          </a:prstGeom>
          <a:noFill/>
          <a:ln w="57150" cap="rnd">
            <a:solidFill>
              <a:srgbClr val="0000FF"/>
            </a:solidFill>
            <a:prstDash val="sysDot"/>
            <a:miter lim="800000"/>
          </a:ln>
        </p:spPr>
      </p:cxnSp>
      <p:cxnSp>
        <p:nvCxnSpPr>
          <p:cNvPr id="10248" name=""/>
          <p:cNvCxnSpPr/>
          <p:nvPr/>
        </p:nvCxnSpPr>
        <p:spPr>
          <a:xfrm>
            <a:off x="5076825" y="5518150"/>
            <a:ext cx="30241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0249" name=""/>
          <p:cNvCxnSpPr/>
          <p:nvPr/>
        </p:nvCxnSpPr>
        <p:spPr>
          <a:xfrm flipH="1" flipV="1">
            <a:off x="5076825" y="2205038"/>
            <a:ext cx="0" cy="331311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0250" name="未知"/>
          <p:cNvSpPr/>
          <p:nvPr/>
        </p:nvSpPr>
        <p:spPr>
          <a:xfrm>
            <a:off x="5584825" y="2770188"/>
            <a:ext cx="1363662" cy="2100262"/>
          </a:xfrm>
          <a:custGeom>
            <a:rect l="l" t="t" r="r" b="b"/>
            <a:pathLst>
              <a:path w="21600" h="21600">
                <a:moveTo>
                  <a:pt x="20936" y="0"/>
                </a:moveTo>
                <a:cubicBezTo>
                  <a:pt x="20966" y="652"/>
                  <a:pt x="21600" y="2396"/>
                  <a:pt x="21147" y="3937"/>
                </a:cubicBezTo>
                <a:cubicBezTo>
                  <a:pt x="20694" y="5478"/>
                  <a:pt x="19165" y="7881"/>
                  <a:pt x="18219" y="9239"/>
                </a:cubicBezTo>
                <a:cubicBezTo>
                  <a:pt x="17273" y="10597"/>
                  <a:pt x="16962" y="10486"/>
                  <a:pt x="15493" y="12092"/>
                </a:cubicBezTo>
                <a:cubicBezTo>
                  <a:pt x="14024" y="13699"/>
                  <a:pt x="11308" y="17388"/>
                  <a:pt x="9426" y="18883"/>
                </a:cubicBezTo>
                <a:cubicBezTo>
                  <a:pt x="7545" y="20378"/>
                  <a:pt x="5754" y="20607"/>
                  <a:pt x="4185" y="21058"/>
                </a:cubicBezTo>
                <a:cubicBezTo>
                  <a:pt x="2615" y="21508"/>
                  <a:pt x="694" y="21508"/>
                  <a:pt x="0" y="21600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0251" name=""/>
          <p:cNvSpPr/>
          <p:nvPr/>
        </p:nvSpPr>
        <p:spPr>
          <a:xfrm>
            <a:off x="7813675" y="5518150"/>
            <a:ext cx="892175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</a:t>
            </a:r>
          </a:p>
        </p:txBody>
      </p:sp>
      <p:sp>
        <p:nvSpPr>
          <p:cNvPr id="10252" name=""/>
          <p:cNvSpPr/>
          <p:nvPr/>
        </p:nvSpPr>
        <p:spPr>
          <a:xfrm>
            <a:off x="4572000" y="213360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</a:t>
            </a:r>
          </a:p>
        </p:txBody>
      </p:sp>
      <p:sp>
        <p:nvSpPr>
          <p:cNvPr id="10253" name=""/>
          <p:cNvSpPr/>
          <p:nvPr/>
        </p:nvSpPr>
        <p:spPr>
          <a:xfrm>
            <a:off x="4687888" y="3567112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P2</a:t>
            </a:r>
          </a:p>
        </p:txBody>
      </p:sp>
      <p:sp>
        <p:nvSpPr>
          <p:cNvPr id="10254" name=""/>
          <p:cNvSpPr/>
          <p:nvPr/>
        </p:nvSpPr>
        <p:spPr>
          <a:xfrm>
            <a:off x="7308850" y="3502025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AVC</a:t>
            </a:r>
          </a:p>
        </p:txBody>
      </p:sp>
      <p:sp>
        <p:nvSpPr>
          <p:cNvPr id="10255" name=""/>
          <p:cNvSpPr/>
          <p:nvPr/>
        </p:nvSpPr>
        <p:spPr>
          <a:xfrm>
            <a:off x="7237412" y="2924175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AC</a:t>
            </a:r>
          </a:p>
        </p:txBody>
      </p:sp>
      <p:sp>
        <p:nvSpPr>
          <p:cNvPr id="10256" name=""/>
          <p:cNvSpPr/>
          <p:nvPr/>
        </p:nvSpPr>
        <p:spPr>
          <a:xfrm>
            <a:off x="6516688" y="2420938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MC</a:t>
            </a:r>
          </a:p>
        </p:txBody>
      </p:sp>
      <p:sp>
        <p:nvSpPr>
          <p:cNvPr id="10257" name=""/>
          <p:cNvSpPr/>
          <p:nvPr/>
        </p:nvSpPr>
        <p:spPr>
          <a:xfrm>
            <a:off x="6445250" y="551815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Q2</a:t>
            </a:r>
          </a:p>
        </p:txBody>
      </p:sp>
      <p:sp>
        <p:nvSpPr>
          <p:cNvPr id="10258" name="未知"/>
          <p:cNvSpPr/>
          <p:nvPr/>
        </p:nvSpPr>
        <p:spPr>
          <a:xfrm rot="960000">
            <a:off x="1187450" y="3429000"/>
            <a:ext cx="2043112" cy="1146175"/>
          </a:xfrm>
          <a:custGeom>
            <a:rect l="l" t="t" r="r" b="b"/>
            <a:pathLst>
              <a:path w="21600" h="21600">
                <a:moveTo>
                  <a:pt x="0" y="4975"/>
                </a:moveTo>
                <a:cubicBezTo>
                  <a:pt x="607" y="7025"/>
                  <a:pt x="2440" y="14654"/>
                  <a:pt x="3660" y="17295"/>
                </a:cubicBezTo>
                <a:cubicBezTo>
                  <a:pt x="4880" y="19937"/>
                  <a:pt x="5834" y="20336"/>
                  <a:pt x="7327" y="20848"/>
                </a:cubicBezTo>
                <a:cubicBezTo>
                  <a:pt x="8820" y="21360"/>
                  <a:pt x="11054" y="21600"/>
                  <a:pt x="12633" y="20381"/>
                </a:cubicBezTo>
                <a:cubicBezTo>
                  <a:pt x="14211" y="19163"/>
                  <a:pt x="15517" y="16191"/>
                  <a:pt x="16797" y="13504"/>
                </a:cubicBezTo>
                <a:cubicBezTo>
                  <a:pt x="18078" y="10817"/>
                  <a:pt x="19535" y="6524"/>
                  <a:pt x="20337" y="4269"/>
                </a:cubicBezTo>
                <a:cubicBezTo>
                  <a:pt x="21138" y="2015"/>
                  <a:pt x="21387" y="705"/>
                  <a:pt x="21600" y="0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0259" name="未知"/>
          <p:cNvSpPr/>
          <p:nvPr/>
        </p:nvSpPr>
        <p:spPr>
          <a:xfrm rot="21180000">
            <a:off x="1692275" y="2062162"/>
            <a:ext cx="1800225" cy="1681162"/>
          </a:xfrm>
          <a:custGeom>
            <a:rect l="l" t="t" r="r" b="b"/>
            <a:pathLst>
              <a:path w="21600" h="21600">
                <a:moveTo>
                  <a:pt x="0" y="0"/>
                </a:moveTo>
                <a:cubicBezTo>
                  <a:pt x="170" y="1047"/>
                  <a:pt x="705" y="4562"/>
                  <a:pt x="1013" y="6296"/>
                </a:cubicBezTo>
                <a:cubicBezTo>
                  <a:pt x="1322" y="8030"/>
                  <a:pt x="1354" y="8763"/>
                  <a:pt x="1857" y="10415"/>
                </a:cubicBezTo>
                <a:cubicBezTo>
                  <a:pt x="2360" y="12068"/>
                  <a:pt x="3033" y="14489"/>
                  <a:pt x="4047" y="16223"/>
                </a:cubicBezTo>
                <a:cubicBezTo>
                  <a:pt x="5061" y="17957"/>
                  <a:pt x="6862" y="20063"/>
                  <a:pt x="7932" y="20831"/>
                </a:cubicBezTo>
                <a:cubicBezTo>
                  <a:pt x="9003" y="21600"/>
                  <a:pt x="9392" y="21029"/>
                  <a:pt x="10463" y="20831"/>
                </a:cubicBezTo>
                <a:cubicBezTo>
                  <a:pt x="11534" y="20634"/>
                  <a:pt x="13026" y="20412"/>
                  <a:pt x="14348" y="19609"/>
                </a:cubicBezTo>
                <a:cubicBezTo>
                  <a:pt x="15670" y="18806"/>
                  <a:pt x="17187" y="17189"/>
                  <a:pt x="18396" y="15978"/>
                </a:cubicBezTo>
                <a:cubicBezTo>
                  <a:pt x="19604" y="14768"/>
                  <a:pt x="21064" y="12953"/>
                  <a:pt x="21600" y="12347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10260" name=""/>
          <p:cNvCxnSpPr/>
          <p:nvPr/>
        </p:nvCxnSpPr>
        <p:spPr>
          <a:xfrm flipV="1">
            <a:off x="2698750" y="3357562"/>
            <a:ext cx="3175" cy="2160588"/>
          </a:xfrm>
          <a:prstGeom prst="line">
            <a:avLst/>
          </a:prstGeom>
          <a:noFill/>
          <a:ln w="57150" cap="rnd">
            <a:solidFill>
              <a:srgbClr val="0000FF"/>
            </a:solidFill>
            <a:prstDash val="sysDot"/>
            <a:miter lim="800000"/>
          </a:ln>
          <a:effectLst/>
        </p:spPr>
      </p:cxnSp>
      <p:cxnSp>
        <p:nvCxnSpPr>
          <p:cNvPr id="10261" name=""/>
          <p:cNvCxnSpPr/>
          <p:nvPr/>
        </p:nvCxnSpPr>
        <p:spPr>
          <a:xfrm>
            <a:off x="900112" y="5518150"/>
            <a:ext cx="30241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0262" name=""/>
          <p:cNvCxnSpPr/>
          <p:nvPr/>
        </p:nvCxnSpPr>
        <p:spPr>
          <a:xfrm flipH="1" flipV="1">
            <a:off x="900112" y="2205038"/>
            <a:ext cx="0" cy="331311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10263" name="未知"/>
          <p:cNvSpPr/>
          <p:nvPr/>
        </p:nvSpPr>
        <p:spPr>
          <a:xfrm>
            <a:off x="1408112" y="2770188"/>
            <a:ext cx="1363662" cy="2100262"/>
          </a:xfrm>
          <a:custGeom>
            <a:rect l="l" t="t" r="r" b="b"/>
            <a:pathLst>
              <a:path w="21600" h="21600">
                <a:moveTo>
                  <a:pt x="20936" y="0"/>
                </a:moveTo>
                <a:cubicBezTo>
                  <a:pt x="20966" y="652"/>
                  <a:pt x="21600" y="2396"/>
                  <a:pt x="21147" y="3937"/>
                </a:cubicBezTo>
                <a:cubicBezTo>
                  <a:pt x="20694" y="5478"/>
                  <a:pt x="19165" y="7881"/>
                  <a:pt x="18219" y="9239"/>
                </a:cubicBezTo>
                <a:cubicBezTo>
                  <a:pt x="17273" y="10597"/>
                  <a:pt x="16962" y="10486"/>
                  <a:pt x="15493" y="12092"/>
                </a:cubicBezTo>
                <a:cubicBezTo>
                  <a:pt x="14024" y="13699"/>
                  <a:pt x="11308" y="17388"/>
                  <a:pt x="9426" y="18883"/>
                </a:cubicBezTo>
                <a:cubicBezTo>
                  <a:pt x="7545" y="20378"/>
                  <a:pt x="5754" y="20607"/>
                  <a:pt x="4185" y="21058"/>
                </a:cubicBezTo>
                <a:cubicBezTo>
                  <a:pt x="2615" y="21508"/>
                  <a:pt x="694" y="21508"/>
                  <a:pt x="0" y="21600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0264" name=""/>
          <p:cNvSpPr/>
          <p:nvPr/>
        </p:nvSpPr>
        <p:spPr>
          <a:xfrm>
            <a:off x="3635375" y="551815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</a:t>
            </a:r>
          </a:p>
        </p:txBody>
      </p:sp>
      <p:sp>
        <p:nvSpPr>
          <p:cNvPr id="10265" name=""/>
          <p:cNvSpPr/>
          <p:nvPr/>
        </p:nvSpPr>
        <p:spPr>
          <a:xfrm>
            <a:off x="395288" y="213360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</a:t>
            </a:r>
          </a:p>
        </p:txBody>
      </p:sp>
      <p:sp>
        <p:nvSpPr>
          <p:cNvPr id="10266" name=""/>
          <p:cNvSpPr/>
          <p:nvPr/>
        </p:nvSpPr>
        <p:spPr>
          <a:xfrm>
            <a:off x="466725" y="3206750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P1</a:t>
            </a:r>
          </a:p>
        </p:txBody>
      </p:sp>
      <p:sp>
        <p:nvSpPr>
          <p:cNvPr id="10267" name=""/>
          <p:cNvSpPr/>
          <p:nvPr/>
        </p:nvSpPr>
        <p:spPr>
          <a:xfrm>
            <a:off x="3132138" y="3502025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AVC</a:t>
            </a:r>
          </a:p>
        </p:txBody>
      </p:sp>
      <p:sp>
        <p:nvSpPr>
          <p:cNvPr id="10268" name=""/>
          <p:cNvSpPr/>
          <p:nvPr/>
        </p:nvSpPr>
        <p:spPr>
          <a:xfrm>
            <a:off x="3060700" y="2924175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AC</a:t>
            </a:r>
          </a:p>
        </p:txBody>
      </p:sp>
      <p:sp>
        <p:nvSpPr>
          <p:cNvPr id="10269" name=""/>
          <p:cNvSpPr/>
          <p:nvPr/>
        </p:nvSpPr>
        <p:spPr>
          <a:xfrm>
            <a:off x="2339975" y="2420938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MC</a:t>
            </a:r>
          </a:p>
        </p:txBody>
      </p:sp>
      <p:sp>
        <p:nvSpPr>
          <p:cNvPr id="10270" name=""/>
          <p:cNvSpPr/>
          <p:nvPr/>
        </p:nvSpPr>
        <p:spPr>
          <a:xfrm>
            <a:off x="2454275" y="551815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Q1</a:t>
            </a:r>
          </a:p>
        </p:txBody>
      </p:sp>
      <p:cxnSp>
        <p:nvCxnSpPr>
          <p:cNvPr id="10271" name=""/>
          <p:cNvCxnSpPr/>
          <p:nvPr/>
        </p:nvCxnSpPr>
        <p:spPr>
          <a:xfrm>
            <a:off x="900112" y="3357562"/>
            <a:ext cx="2592388" cy="1588"/>
          </a:xfrm>
          <a:prstGeom prst="line">
            <a:avLst/>
          </a:prstGeom>
          <a:noFill/>
          <a:ln w="57150">
            <a:solidFill>
              <a:srgbClr val="CC0000"/>
            </a:solidFill>
            <a:miter lim="800000"/>
          </a:ln>
          <a:effectLst/>
        </p:spPr>
      </p:cxnSp>
      <p:sp>
        <p:nvSpPr>
          <p:cNvPr id="102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02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4A070E2-C10F-4100-8A0E-746AF37FE9B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0274" name="TextBox 102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/>
        </p:nvSpPr>
        <p:spPr>
          <a:xfrm>
            <a:off x="2484438" y="2852738"/>
            <a:ext cx="1008062" cy="1655762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2291" name="未知"/>
          <p:cNvSpPr/>
          <p:nvPr/>
        </p:nvSpPr>
        <p:spPr>
          <a:xfrm rot="960000">
            <a:off x="2771775" y="3213100"/>
            <a:ext cx="2043112" cy="1146175"/>
          </a:xfrm>
          <a:custGeom>
            <a:rect l="l" t="t" r="r" b="b"/>
            <a:pathLst>
              <a:path w="21600" h="21600">
                <a:moveTo>
                  <a:pt x="0" y="4975"/>
                </a:moveTo>
                <a:cubicBezTo>
                  <a:pt x="607" y="7025"/>
                  <a:pt x="2440" y="14654"/>
                  <a:pt x="3660" y="17295"/>
                </a:cubicBezTo>
                <a:cubicBezTo>
                  <a:pt x="4880" y="19937"/>
                  <a:pt x="5834" y="20336"/>
                  <a:pt x="7327" y="20848"/>
                </a:cubicBezTo>
                <a:cubicBezTo>
                  <a:pt x="8820" y="21360"/>
                  <a:pt x="11054" y="21600"/>
                  <a:pt x="12633" y="20381"/>
                </a:cubicBezTo>
                <a:cubicBezTo>
                  <a:pt x="14211" y="19163"/>
                  <a:pt x="15517" y="16191"/>
                  <a:pt x="16797" y="13504"/>
                </a:cubicBezTo>
                <a:cubicBezTo>
                  <a:pt x="18078" y="10817"/>
                  <a:pt x="19535" y="6524"/>
                  <a:pt x="20337" y="4269"/>
                </a:cubicBezTo>
                <a:cubicBezTo>
                  <a:pt x="21138" y="2015"/>
                  <a:pt x="21387" y="705"/>
                  <a:pt x="21600" y="0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12292" name=""/>
          <p:cNvCxnSpPr/>
          <p:nvPr/>
        </p:nvCxnSpPr>
        <p:spPr>
          <a:xfrm flipH="1" flipV="1">
            <a:off x="3492500" y="2852738"/>
            <a:ext cx="0" cy="2449512"/>
          </a:xfrm>
          <a:prstGeom prst="line">
            <a:avLst/>
          </a:prstGeom>
          <a:noFill/>
          <a:ln w="76200" cap="rnd">
            <a:solidFill>
              <a:srgbClr val="0000CC"/>
            </a:solidFill>
            <a:prstDash val="sysDot"/>
            <a:miter lim="800000"/>
          </a:ln>
          <a:effectLst/>
        </p:spPr>
      </p:cxnSp>
      <p:sp>
        <p:nvSpPr>
          <p:cNvPr id="12293" name=""/>
          <p:cNvSpPr/>
          <p:nvPr/>
        </p:nvSpPr>
        <p:spPr>
          <a:xfrm>
            <a:off x="5221288" y="530225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</a:t>
            </a:r>
          </a:p>
        </p:txBody>
      </p:sp>
      <p:cxnSp>
        <p:nvCxnSpPr>
          <p:cNvPr id="12294" name=""/>
          <p:cNvCxnSpPr/>
          <p:nvPr/>
        </p:nvCxnSpPr>
        <p:spPr>
          <a:xfrm>
            <a:off x="2484438" y="4508500"/>
            <a:ext cx="2592388" cy="0"/>
          </a:xfrm>
          <a:prstGeom prst="line">
            <a:avLst/>
          </a:prstGeom>
          <a:noFill/>
          <a:ln w="57150">
            <a:solidFill>
              <a:srgbClr val="CC0000"/>
            </a:solidFill>
            <a:miter lim="800000"/>
          </a:ln>
          <a:effectLst/>
        </p:spPr>
      </p:cxnSp>
      <p:sp>
        <p:nvSpPr>
          <p:cNvPr id="12295" name="未知"/>
          <p:cNvSpPr/>
          <p:nvPr/>
        </p:nvSpPr>
        <p:spPr>
          <a:xfrm>
            <a:off x="3384550" y="2349500"/>
            <a:ext cx="1692275" cy="1177925"/>
          </a:xfrm>
          <a:custGeom>
            <a:rect l="l" t="t" r="r" b="b"/>
            <a:pathLst>
              <a:path w="21600" h="21600">
                <a:moveTo>
                  <a:pt x="0" y="0"/>
                </a:moveTo>
                <a:cubicBezTo>
                  <a:pt x="170" y="1047"/>
                  <a:pt x="705" y="4562"/>
                  <a:pt x="1013" y="6296"/>
                </a:cubicBezTo>
                <a:cubicBezTo>
                  <a:pt x="1322" y="8030"/>
                  <a:pt x="1354" y="8763"/>
                  <a:pt x="1857" y="10415"/>
                </a:cubicBezTo>
                <a:cubicBezTo>
                  <a:pt x="2360" y="12068"/>
                  <a:pt x="3033" y="14489"/>
                  <a:pt x="4047" y="16223"/>
                </a:cubicBezTo>
                <a:cubicBezTo>
                  <a:pt x="5061" y="17957"/>
                  <a:pt x="6862" y="20063"/>
                  <a:pt x="7932" y="20831"/>
                </a:cubicBezTo>
                <a:cubicBezTo>
                  <a:pt x="9003" y="21600"/>
                  <a:pt x="9392" y="21029"/>
                  <a:pt x="10463" y="20831"/>
                </a:cubicBezTo>
                <a:cubicBezTo>
                  <a:pt x="11534" y="20634"/>
                  <a:pt x="13026" y="20412"/>
                  <a:pt x="14348" y="19609"/>
                </a:cubicBezTo>
                <a:cubicBezTo>
                  <a:pt x="15670" y="18806"/>
                  <a:pt x="17187" y="17189"/>
                  <a:pt x="18396" y="15978"/>
                </a:cubicBezTo>
                <a:cubicBezTo>
                  <a:pt x="19604" y="14768"/>
                  <a:pt x="21064" y="12953"/>
                  <a:pt x="21600" y="12347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12296" name=""/>
          <p:cNvCxnSpPr/>
          <p:nvPr/>
        </p:nvCxnSpPr>
        <p:spPr>
          <a:xfrm>
            <a:off x="2484438" y="5302250"/>
            <a:ext cx="30241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2297" name=""/>
          <p:cNvCxnSpPr/>
          <p:nvPr/>
        </p:nvCxnSpPr>
        <p:spPr>
          <a:xfrm flipV="1">
            <a:off x="2484438" y="1989138"/>
            <a:ext cx="1588" cy="331311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12298" name="未知"/>
          <p:cNvSpPr/>
          <p:nvPr/>
        </p:nvSpPr>
        <p:spPr>
          <a:xfrm>
            <a:off x="2992438" y="2554288"/>
            <a:ext cx="1363662" cy="2100262"/>
          </a:xfrm>
          <a:custGeom>
            <a:rect l="l" t="t" r="r" b="b"/>
            <a:pathLst>
              <a:path w="21600" h="21600">
                <a:moveTo>
                  <a:pt x="20936" y="0"/>
                </a:moveTo>
                <a:cubicBezTo>
                  <a:pt x="20966" y="652"/>
                  <a:pt x="21600" y="2396"/>
                  <a:pt x="21147" y="3937"/>
                </a:cubicBezTo>
                <a:cubicBezTo>
                  <a:pt x="20694" y="5478"/>
                  <a:pt x="19165" y="7881"/>
                  <a:pt x="18219" y="9239"/>
                </a:cubicBezTo>
                <a:cubicBezTo>
                  <a:pt x="17273" y="10597"/>
                  <a:pt x="16962" y="10486"/>
                  <a:pt x="15493" y="12092"/>
                </a:cubicBezTo>
                <a:cubicBezTo>
                  <a:pt x="14024" y="13699"/>
                  <a:pt x="11308" y="17388"/>
                  <a:pt x="9426" y="18883"/>
                </a:cubicBezTo>
                <a:cubicBezTo>
                  <a:pt x="7545" y="20378"/>
                  <a:pt x="5754" y="20607"/>
                  <a:pt x="4185" y="21058"/>
                </a:cubicBezTo>
                <a:cubicBezTo>
                  <a:pt x="2615" y="21508"/>
                  <a:pt x="694" y="21508"/>
                  <a:pt x="0" y="21600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2299" name=""/>
          <p:cNvSpPr/>
          <p:nvPr/>
        </p:nvSpPr>
        <p:spPr>
          <a:xfrm>
            <a:off x="1981200" y="1917700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</a:t>
            </a:r>
          </a:p>
        </p:txBody>
      </p:sp>
      <p:sp>
        <p:nvSpPr>
          <p:cNvPr id="12300" name=""/>
          <p:cNvSpPr/>
          <p:nvPr/>
        </p:nvSpPr>
        <p:spPr>
          <a:xfrm>
            <a:off x="2095500" y="3717925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P5</a:t>
            </a:r>
          </a:p>
        </p:txBody>
      </p:sp>
      <p:sp>
        <p:nvSpPr>
          <p:cNvPr id="12301" name=""/>
          <p:cNvSpPr/>
          <p:nvPr/>
        </p:nvSpPr>
        <p:spPr>
          <a:xfrm>
            <a:off x="4716462" y="3286125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AVC</a:t>
            </a:r>
          </a:p>
        </p:txBody>
      </p:sp>
      <p:sp>
        <p:nvSpPr>
          <p:cNvPr id="12302" name=""/>
          <p:cNvSpPr/>
          <p:nvPr/>
        </p:nvSpPr>
        <p:spPr>
          <a:xfrm>
            <a:off x="4645025" y="2708275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AC</a:t>
            </a:r>
          </a:p>
        </p:txBody>
      </p:sp>
      <p:sp>
        <p:nvSpPr>
          <p:cNvPr id="12303" name=""/>
          <p:cNvSpPr/>
          <p:nvPr/>
        </p:nvSpPr>
        <p:spPr>
          <a:xfrm>
            <a:off x="3924300" y="2205038"/>
            <a:ext cx="89217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MC</a:t>
            </a:r>
          </a:p>
        </p:txBody>
      </p:sp>
      <p:sp>
        <p:nvSpPr>
          <p:cNvPr id="12304" name=""/>
          <p:cNvSpPr/>
          <p:nvPr/>
        </p:nvSpPr>
        <p:spPr>
          <a:xfrm>
            <a:off x="3421062" y="5373688"/>
            <a:ext cx="89217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Q5</a:t>
            </a:r>
          </a:p>
        </p:txBody>
      </p:sp>
      <p:sp>
        <p:nvSpPr>
          <p:cNvPr id="12305" name=""/>
          <p:cNvSpPr/>
          <p:nvPr>
            <p:ph type="title"/>
          </p:nvPr>
        </p:nvSpPr>
        <p:spPr>
          <a:xfrm>
            <a:off x="406400" y="776288"/>
            <a:ext cx="8207375" cy="9350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rot="0" vert="horz" wrap="square"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观察不同价格下的产量及其利润情况</a:t>
            </a:r>
          </a:p>
        </p:txBody>
      </p:sp>
      <p:sp>
        <p:nvSpPr>
          <p:cNvPr id="12306" name=""/>
          <p:cNvSpPr/>
          <p:nvPr/>
        </p:nvSpPr>
        <p:spPr>
          <a:xfrm>
            <a:off x="2484438" y="4221162"/>
            <a:ext cx="1008062" cy="287338"/>
          </a:xfrm>
          <a:prstGeom prst="flowChartProcess">
            <a:avLst/>
          </a:prstGeom>
          <a:solidFill>
            <a:srgbClr val="FFCC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230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230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6EB189C-66D0-4250-A047-D303746FD3C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2309" name="TextBox 123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完全竞争市场理论(1)共28页，您现在浏览的是第6页!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406400" y="776288"/>
            <a:ext cx="8207375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完全竞争厂商的供给曲线</a:t>
            </a:r>
          </a:p>
        </p:txBody>
      </p:sp>
      <p:cxnSp>
        <p:nvCxnSpPr>
          <p:cNvPr id="14339" name=""/>
          <p:cNvCxnSpPr/>
          <p:nvPr/>
        </p:nvCxnSpPr>
        <p:spPr>
          <a:xfrm>
            <a:off x="1908175" y="5438775"/>
            <a:ext cx="554513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4340" name=""/>
          <p:cNvCxnSpPr/>
          <p:nvPr/>
        </p:nvCxnSpPr>
        <p:spPr>
          <a:xfrm flipV="1">
            <a:off x="1908175" y="1838325"/>
            <a:ext cx="1588" cy="36004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4341" name=""/>
          <p:cNvCxnSpPr/>
          <p:nvPr/>
        </p:nvCxnSpPr>
        <p:spPr>
          <a:xfrm>
            <a:off x="1908175" y="4508500"/>
            <a:ext cx="4826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sp>
        <p:nvSpPr>
          <p:cNvPr id="14342" name="未知"/>
          <p:cNvSpPr/>
          <p:nvPr/>
        </p:nvSpPr>
        <p:spPr>
          <a:xfrm>
            <a:off x="3103562" y="2127250"/>
            <a:ext cx="3363912" cy="2389188"/>
          </a:xfrm>
          <a:custGeom>
            <a:rect l="l" t="t" r="r" b="b"/>
            <a:pathLst>
              <a:path w="21600" h="21600">
                <a:moveTo>
                  <a:pt x="0" y="6987"/>
                </a:moveTo>
                <a:cubicBezTo>
                  <a:pt x="318" y="7883"/>
                  <a:pt x="1051" y="10524"/>
                  <a:pt x="1908" y="12355"/>
                </a:cubicBezTo>
                <a:cubicBezTo>
                  <a:pt x="2764" y="14187"/>
                  <a:pt x="3746" y="16466"/>
                  <a:pt x="5141" y="17965"/>
                </a:cubicBezTo>
                <a:cubicBezTo>
                  <a:pt x="6535" y="19464"/>
                  <a:pt x="8402" y="21094"/>
                  <a:pt x="10282" y="21347"/>
                </a:cubicBezTo>
                <a:cubicBezTo>
                  <a:pt x="12161" y="21600"/>
                  <a:pt x="14868" y="21272"/>
                  <a:pt x="16418" y="19481"/>
                </a:cubicBezTo>
                <a:cubicBezTo>
                  <a:pt x="17967" y="17689"/>
                  <a:pt x="18754" y="13584"/>
                  <a:pt x="19569" y="10604"/>
                </a:cubicBezTo>
                <a:cubicBezTo>
                  <a:pt x="20385" y="7624"/>
                  <a:pt x="21021" y="3226"/>
                  <a:pt x="21310" y="1613"/>
                </a:cubicBezTo>
                <a:cubicBezTo>
                  <a:pt x="21600" y="0"/>
                  <a:pt x="21310" y="1027"/>
                  <a:pt x="21310" y="912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4343" name="未知"/>
          <p:cNvSpPr/>
          <p:nvPr/>
        </p:nvSpPr>
        <p:spPr>
          <a:xfrm>
            <a:off x="3103562" y="2552700"/>
            <a:ext cx="2152650" cy="2530475"/>
          </a:xfrm>
          <a:custGeom>
            <a:rect l="l" t="t" r="r" b="b"/>
            <a:pathLst>
              <a:path w="21600" h="21600">
                <a:moveTo>
                  <a:pt x="21255" y="0"/>
                </a:moveTo>
                <a:cubicBezTo>
                  <a:pt x="21275" y="677"/>
                  <a:pt x="21447" y="2714"/>
                  <a:pt x="21383" y="4075"/>
                </a:cubicBezTo>
                <a:cubicBezTo>
                  <a:pt x="21319" y="5435"/>
                  <a:pt x="21600" y="5987"/>
                  <a:pt x="20867" y="8155"/>
                </a:cubicBezTo>
                <a:cubicBezTo>
                  <a:pt x="20134" y="10323"/>
                  <a:pt x="18229" y="15151"/>
                  <a:pt x="16974" y="17080"/>
                </a:cubicBezTo>
                <a:cubicBezTo>
                  <a:pt x="15718" y="19009"/>
                  <a:pt x="14858" y="19080"/>
                  <a:pt x="13348" y="19725"/>
                </a:cubicBezTo>
                <a:cubicBezTo>
                  <a:pt x="11838" y="20369"/>
                  <a:pt x="10130" y="20624"/>
                  <a:pt x="7907" y="20938"/>
                </a:cubicBezTo>
                <a:cubicBezTo>
                  <a:pt x="5683" y="21253"/>
                  <a:pt x="1318" y="21491"/>
                  <a:pt x="0" y="21600"/>
                </a:cubicBezTo>
              </a:path>
            </a:pathLst>
          </a:custGeom>
          <a:noFill/>
          <a:ln cap="flat" cmpd="sng">
            <a:solidFill>
              <a:schemeClr val="tx1"/>
            </a:solidFill>
            <a:miter lim="800000"/>
          </a:ln>
          <a:effectLst/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0000"/>
            </a:extrusionClr>
          </a:sp3d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4344" name=""/>
          <p:cNvSpPr/>
          <p:nvPr/>
        </p:nvSpPr>
        <p:spPr>
          <a:xfrm>
            <a:off x="6734175" y="3278188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P=MR</a:t>
            </a:r>
          </a:p>
        </p:txBody>
      </p:sp>
      <p:sp>
        <p:nvSpPr>
          <p:cNvPr id="14345" name=""/>
          <p:cNvSpPr/>
          <p:nvPr/>
        </p:nvSpPr>
        <p:spPr>
          <a:xfrm>
            <a:off x="4500562" y="263048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MC</a:t>
            </a:r>
          </a:p>
        </p:txBody>
      </p:sp>
      <p:sp>
        <p:nvSpPr>
          <p:cNvPr id="14346" name=""/>
          <p:cNvSpPr/>
          <p:nvPr/>
        </p:nvSpPr>
        <p:spPr>
          <a:xfrm>
            <a:off x="1116012" y="198278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价格</a:t>
            </a:r>
          </a:p>
        </p:txBody>
      </p:sp>
      <p:sp>
        <p:nvSpPr>
          <p:cNvPr id="14347" name=""/>
          <p:cNvSpPr/>
          <p:nvPr/>
        </p:nvSpPr>
        <p:spPr>
          <a:xfrm>
            <a:off x="6934200" y="5438775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产量</a:t>
            </a:r>
          </a:p>
        </p:txBody>
      </p:sp>
      <p:sp>
        <p:nvSpPr>
          <p:cNvPr id="14348" name=""/>
          <p:cNvSpPr/>
          <p:nvPr/>
        </p:nvSpPr>
        <p:spPr>
          <a:xfrm>
            <a:off x="6445250" y="2343150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AVC</a:t>
            </a:r>
          </a:p>
        </p:txBody>
      </p:sp>
      <p:sp>
        <p:nvSpPr>
          <p:cNvPr id="14349" name=""/>
          <p:cNvSpPr/>
          <p:nvPr/>
        </p:nvSpPr>
        <p:spPr>
          <a:xfrm>
            <a:off x="1604962" y="5367338"/>
            <a:ext cx="950912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0</a:t>
            </a:r>
          </a:p>
        </p:txBody>
      </p:sp>
      <p:sp>
        <p:nvSpPr>
          <p:cNvPr id="14350" name=""/>
          <p:cNvSpPr/>
          <p:nvPr/>
        </p:nvSpPr>
        <p:spPr>
          <a:xfrm>
            <a:off x="1260475" y="3278188"/>
            <a:ext cx="950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价格</a:t>
            </a:r>
          </a:p>
        </p:txBody>
      </p:sp>
      <p:cxnSp>
        <p:nvCxnSpPr>
          <p:cNvPr id="14351" name=""/>
          <p:cNvCxnSpPr/>
          <p:nvPr/>
        </p:nvCxnSpPr>
        <p:spPr>
          <a:xfrm>
            <a:off x="4859338" y="3494088"/>
            <a:ext cx="1588" cy="194468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  <a:effectLst/>
        </p:spPr>
      </p:cxnSp>
      <p:sp>
        <p:nvSpPr>
          <p:cNvPr id="14352" name=""/>
          <p:cNvSpPr/>
          <p:nvPr/>
        </p:nvSpPr>
        <p:spPr>
          <a:xfrm>
            <a:off x="2195512" y="4581525"/>
            <a:ext cx="2520950" cy="6477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4353" name=""/>
          <p:cNvSpPr/>
          <p:nvPr/>
        </p:nvSpPr>
        <p:spPr>
          <a:xfrm rot="20220000">
            <a:off x="3203575" y="4724400"/>
            <a:ext cx="1685925" cy="3603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43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43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4EBD098-F0EF-4503-ADA2-BF469594D7C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4356" name="TextBox 143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完全竞争市场理论(1)共28页，您现在浏览的是第7页!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title"/>
          </p:nvPr>
        </p:nvSpPr>
        <p:spPr>
          <a:xfrm>
            <a:off x="406400" y="776288"/>
            <a:ext cx="8210550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长期中的市场供给曲线</a:t>
            </a:r>
          </a:p>
        </p:txBody>
      </p:sp>
      <p:sp>
        <p:nvSpPr>
          <p:cNvPr id="16387" name=""/>
          <p:cNvSpPr/>
          <p:nvPr>
            <p:ph type="body" idx="4294967295"/>
          </p:nvPr>
        </p:nvSpPr>
        <p:spPr>
          <a:xfrm>
            <a:off x="539750" y="1844675"/>
            <a:ext cx="7991475" cy="43100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1、成本不变行业：供给曲线水平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2、成本递增行业：供给曲线向右上方倾斜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3、成本递减行业：供给曲线向右下方倾斜</a:t>
            </a:r>
            <a:endParaRPr lang="en-US" altLang="en-US"/>
          </a:p>
        </p:txBody>
      </p:sp>
      <p:sp>
        <p:nvSpPr>
          <p:cNvPr id="163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E8902FE-FDDE-4F58-832C-FE67237E81D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6390" name="TextBox 163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完全竞争市场理论(1)共28页，您现在浏览的是第8页!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/>
          </p:nvPr>
        </p:nvSpPr>
        <p:spPr>
          <a:xfrm>
            <a:off x="0" y="0"/>
            <a:ext cx="9144000" cy="989012"/>
          </a:xfrm>
          <a:prstGeom prst="rect">
            <a:avLst/>
          </a:prstGeom>
          <a:solidFill>
            <a:srgbClr val="FFFFFF"/>
          </a:solidFill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rPr lang="zh-CN" altLang="en-US"/>
              <a:t>1、成本不变行业(</a:t>
            </a:r>
            <a:r>
              <a:rPr lang="en-US" altLang="en-US" i="1"/>
              <a:t>constant-cost industry</a:t>
            </a:r>
            <a:r>
              <a:rPr lang="en-US" altLang="en-US"/>
              <a:t> )</a:t>
            </a:r>
            <a:endParaRPr lang="zh-CN" altLang="en-US"/>
          </a:p>
        </p:txBody>
      </p:sp>
      <p:grpSp>
        <p:nvGrpSpPr>
          <p:cNvPr id="18435" name=""/>
          <p:cNvGrpSpPr/>
          <p:nvPr/>
        </p:nvGrpSpPr>
        <p:grpSpPr>
          <a:xfrm>
            <a:off x="3540125" y="2425700"/>
            <a:ext cx="5403850" cy="3452812"/>
            <a:chExt cx="3404" cy="2175"/>
          </a:xfrm>
        </p:grpSpPr>
        <p:grpSp>
          <p:nvGrpSpPr>
            <p:cNvPr id="18436" name=""/>
            <p:cNvGrpSpPr/>
            <p:nvPr/>
          </p:nvGrpSpPr>
          <p:grpSpPr>
            <a:xfrm>
              <a:off x="281" y="0"/>
              <a:ext cx="3016" cy="1163"/>
              <a:chExt cx="3115" cy="1163"/>
            </a:xfrm>
          </p:grpSpPr>
          <p:grpSp>
            <p:nvGrpSpPr>
              <p:cNvPr id="18437" name=""/>
              <p:cNvGrpSpPr/>
              <p:nvPr/>
            </p:nvGrpSpPr>
            <p:grpSpPr>
              <a:xfrm>
                <a:off x="305" y="0"/>
                <a:ext cx="2426" cy="1163"/>
                <a:chExt cx="2426" cy="1163"/>
              </a:xfrm>
            </p:grpSpPr>
            <p:sp>
              <p:nvSpPr>
                <p:cNvPr id="18438" name="未知"/>
                <p:cNvSpPr/>
                <p:nvPr/>
              </p:nvSpPr>
              <p:spPr>
                <a:xfrm>
                  <a:off x="0" y="201"/>
                  <a:ext cx="2221" cy="962"/>
                </a:xfrm>
                <a:custGeom>
                  <a:rect l="l" t="t" r="r" b="b"/>
                  <a:pathLst>
                    <a:path w="2221" h="962">
                      <a:moveTo>
                        <a:pt x="0" y="658"/>
                      </a:moveTo>
                      <a:cubicBezTo>
                        <a:pt x="29" y="684"/>
                        <a:pt x="114" y="771"/>
                        <a:pt x="173" y="814"/>
                      </a:cubicBezTo>
                      <a:cubicBezTo>
                        <a:pt x="232" y="857"/>
                        <a:pt x="292" y="890"/>
                        <a:pt x="356" y="914"/>
                      </a:cubicBezTo>
                      <a:cubicBezTo>
                        <a:pt x="420" y="938"/>
                        <a:pt x="479" y="958"/>
                        <a:pt x="557" y="960"/>
                      </a:cubicBezTo>
                      <a:cubicBezTo>
                        <a:pt x="635" y="962"/>
                        <a:pt x="750" y="939"/>
                        <a:pt x="822" y="924"/>
                      </a:cubicBezTo>
                      <a:cubicBezTo>
                        <a:pt x="894" y="909"/>
                        <a:pt x="932" y="889"/>
                        <a:pt x="987" y="869"/>
                      </a:cubicBezTo>
                      <a:cubicBezTo>
                        <a:pt x="1042" y="849"/>
                        <a:pt x="1090" y="834"/>
                        <a:pt x="1152" y="805"/>
                      </a:cubicBezTo>
                      <a:cubicBezTo>
                        <a:pt x="1214" y="776"/>
                        <a:pt x="1286" y="742"/>
                        <a:pt x="1362" y="695"/>
                      </a:cubicBezTo>
                      <a:cubicBezTo>
                        <a:pt x="1438" y="648"/>
                        <a:pt x="1515" y="588"/>
                        <a:pt x="1609" y="521"/>
                      </a:cubicBezTo>
                      <a:cubicBezTo>
                        <a:pt x="1703" y="454"/>
                        <a:pt x="1827" y="380"/>
                        <a:pt x="1929" y="293"/>
                      </a:cubicBezTo>
                      <a:cubicBezTo>
                        <a:pt x="2031" y="206"/>
                        <a:pt x="2160" y="61"/>
                        <a:pt x="2221" y="0"/>
                      </a:cubicBezTo>
                    </a:path>
                  </a:pathLst>
                </a:custGeom>
                <a:noFill/>
                <a:ln w="38100" cap="flat" cmpd="sng">
                  <a:solidFill>
                    <a:srgbClr val="FF00FF"/>
                  </a:solidFill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18439" name=""/>
                <p:cNvSpPr/>
                <p:nvPr/>
              </p:nvSpPr>
              <p:spPr>
                <a:xfrm>
                  <a:off x="2027" y="0"/>
                  <a:ext cx="399" cy="192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lIns="90488" tIns="44450" rIns="90488" bIns="44450"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/>
                  <a:r>
                    <a:rPr lang="en-US" altLang="en-US" sz="2000" i="1">
                      <a:solidFill>
                        <a:schemeClr val="bg2"/>
                      </a:solidFill>
                    </a:rPr>
                    <a:t>LMC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18440" name=""/>
              <p:cNvGrpSpPr/>
              <p:nvPr/>
            </p:nvGrpSpPr>
            <p:grpSpPr>
              <a:xfrm>
                <a:off x="0" y="48"/>
                <a:ext cx="3115" cy="985"/>
                <a:chExt cx="3115" cy="985"/>
              </a:xfrm>
            </p:grpSpPr>
            <p:sp>
              <p:nvSpPr>
                <p:cNvPr id="18441" name="未知"/>
                <p:cNvSpPr/>
                <p:nvPr/>
              </p:nvSpPr>
              <p:spPr>
                <a:xfrm>
                  <a:off x="0" y="192"/>
                  <a:ext cx="2908" cy="793"/>
                </a:xfrm>
                <a:custGeom>
                  <a:rect l="l" t="t" r="r" b="b"/>
                  <a:pathLst>
                    <a:path w="2908" h="793">
                      <a:moveTo>
                        <a:pt x="0" y="0"/>
                      </a:moveTo>
                      <a:cubicBezTo>
                        <a:pt x="64" y="64"/>
                        <a:pt x="229" y="270"/>
                        <a:pt x="384" y="384"/>
                      </a:cubicBezTo>
                      <a:cubicBezTo>
                        <a:pt x="539" y="498"/>
                        <a:pt x="747" y="619"/>
                        <a:pt x="933" y="686"/>
                      </a:cubicBezTo>
                      <a:cubicBezTo>
                        <a:pt x="1119" y="753"/>
                        <a:pt x="1313" y="793"/>
                        <a:pt x="1500" y="787"/>
                      </a:cubicBezTo>
                      <a:cubicBezTo>
                        <a:pt x="1687" y="781"/>
                        <a:pt x="1887" y="719"/>
                        <a:pt x="2057" y="650"/>
                      </a:cubicBezTo>
                      <a:cubicBezTo>
                        <a:pt x="2227" y="581"/>
                        <a:pt x="2382" y="483"/>
                        <a:pt x="2524" y="375"/>
                      </a:cubicBezTo>
                      <a:cubicBezTo>
                        <a:pt x="2666" y="267"/>
                        <a:pt x="2828" y="78"/>
                        <a:pt x="2908" y="0"/>
                      </a:cubicBezTo>
                    </a:path>
                  </a:pathLst>
                </a:custGeom>
                <a:noFill/>
                <a:ln w="38100" cap="flat" cmpd="sng">
                  <a:solidFill>
                    <a:srgbClr val="0066FF"/>
                  </a:solidFill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18442" name=""/>
                <p:cNvSpPr/>
                <p:nvPr/>
              </p:nvSpPr>
              <p:spPr>
                <a:xfrm>
                  <a:off x="2716" y="0"/>
                  <a:ext cx="399" cy="192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lIns="90488" tIns="44450" rIns="90488" bIns="44450"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/>
                  <a:r>
                    <a:rPr lang="en-US" altLang="en-US" sz="2000" i="1">
                      <a:solidFill>
                        <a:schemeClr val="bg2"/>
                      </a:solidFill>
                    </a:rPr>
                    <a:t>LAC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</p:grpSp>
        <p:grpSp>
          <p:nvGrpSpPr>
            <p:cNvPr id="18443" name=""/>
            <p:cNvGrpSpPr/>
            <p:nvPr/>
          </p:nvGrpSpPr>
          <p:grpSpPr>
            <a:xfrm>
              <a:off x="0" y="871"/>
              <a:ext cx="3404" cy="309"/>
              <a:chExt cx="3516" cy="309"/>
            </a:xfrm>
          </p:grpSpPr>
          <p:cxnSp>
            <p:nvCxnSpPr>
              <p:cNvPr id="18444" name=""/>
              <p:cNvCxnSpPr/>
              <p:nvPr/>
            </p:nvCxnSpPr>
            <p:spPr>
              <a:xfrm>
                <a:off x="257" y="165"/>
                <a:ext cx="3031" cy="0"/>
              </a:xfrm>
              <a:prstGeom prst="line">
                <a:avLst/>
              </a:prstGeom>
              <a:noFill/>
              <a:ln w="38100">
                <a:solidFill>
                  <a:srgbClr val="CC99FF"/>
                </a:solidFill>
                <a:miter lim="800000"/>
              </a:ln>
              <a:effectLst/>
            </p:spPr>
          </p:cxnSp>
          <p:sp>
            <p:nvSpPr>
              <p:cNvPr id="18445" name=""/>
              <p:cNvSpPr/>
              <p:nvPr/>
            </p:nvSpPr>
            <p:spPr>
              <a:xfrm>
                <a:off x="3260" y="0"/>
                <a:ext cx="25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d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1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46" name=""/>
              <p:cNvSpPr/>
              <p:nvPr/>
            </p:nvSpPr>
            <p:spPr>
              <a:xfrm>
                <a:off x="0" y="21"/>
                <a:ext cx="27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P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1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  <p:grpSp>
          <p:nvGrpSpPr>
            <p:cNvPr id="18447" name=""/>
            <p:cNvGrpSpPr/>
            <p:nvPr/>
          </p:nvGrpSpPr>
          <p:grpSpPr>
            <a:xfrm>
              <a:off x="1568" y="748"/>
              <a:ext cx="303" cy="1427"/>
              <a:chExt cx="313" cy="1427"/>
            </a:xfrm>
          </p:grpSpPr>
          <p:sp>
            <p:nvSpPr>
              <p:cNvPr id="18448" name=""/>
              <p:cNvSpPr/>
              <p:nvPr/>
            </p:nvSpPr>
            <p:spPr>
              <a:xfrm>
                <a:off x="0" y="0"/>
                <a:ext cx="22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E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49" name=""/>
              <p:cNvSpPr/>
              <p:nvPr/>
            </p:nvSpPr>
            <p:spPr>
              <a:xfrm>
                <a:off x="92" y="225"/>
                <a:ext cx="95" cy="95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18450" name=""/>
              <p:cNvCxnSpPr/>
              <p:nvPr/>
            </p:nvCxnSpPr>
            <p:spPr>
              <a:xfrm flipH="1">
                <a:off x="144" y="300"/>
                <a:ext cx="0" cy="911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prstDash val="lgDash"/>
                <a:miter lim="800000"/>
              </a:ln>
              <a:effectLst/>
            </p:spPr>
          </p:cxnSp>
          <p:sp>
            <p:nvSpPr>
              <p:cNvPr id="18451" name=""/>
              <p:cNvSpPr/>
              <p:nvPr/>
            </p:nvSpPr>
            <p:spPr>
              <a:xfrm>
                <a:off x="20" y="1139"/>
                <a:ext cx="293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45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Q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1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  <p:grpSp>
          <p:nvGrpSpPr>
            <p:cNvPr id="18452" name=""/>
            <p:cNvGrpSpPr/>
            <p:nvPr/>
          </p:nvGrpSpPr>
          <p:grpSpPr>
            <a:xfrm>
              <a:off x="1175" y="220"/>
              <a:ext cx="1198" cy="1026"/>
              <a:chExt cx="1238" cy="1026"/>
            </a:xfrm>
          </p:grpSpPr>
          <p:grpSp>
            <p:nvGrpSpPr>
              <p:cNvPr id="18453" name=""/>
              <p:cNvGrpSpPr/>
              <p:nvPr/>
            </p:nvGrpSpPr>
            <p:grpSpPr>
              <a:xfrm>
                <a:off x="81" y="0"/>
                <a:ext cx="927" cy="1026"/>
                <a:chExt cx="927" cy="1026"/>
              </a:xfrm>
            </p:grpSpPr>
            <p:sp>
              <p:nvSpPr>
                <p:cNvPr id="18454" name="未知"/>
                <p:cNvSpPr/>
                <p:nvPr/>
              </p:nvSpPr>
              <p:spPr>
                <a:xfrm>
                  <a:off x="0" y="190"/>
                  <a:ext cx="789" cy="836"/>
                </a:xfrm>
                <a:custGeom>
                  <a:rect l="l" t="t" r="r" b="b"/>
                  <a:pathLst>
                    <a:path w="789" h="836">
                      <a:moveTo>
                        <a:pt x="789" y="0"/>
                      </a:moveTo>
                      <a:cubicBezTo>
                        <a:pt x="768" y="49"/>
                        <a:pt x="709" y="217"/>
                        <a:pt x="674" y="292"/>
                      </a:cubicBezTo>
                      <a:cubicBezTo>
                        <a:pt x="639" y="367"/>
                        <a:pt x="623" y="390"/>
                        <a:pt x="576" y="452"/>
                      </a:cubicBezTo>
                      <a:cubicBezTo>
                        <a:pt x="529" y="514"/>
                        <a:pt x="446" y="616"/>
                        <a:pt x="391" y="667"/>
                      </a:cubicBezTo>
                      <a:cubicBezTo>
                        <a:pt x="336" y="718"/>
                        <a:pt x="310" y="730"/>
                        <a:pt x="245" y="758"/>
                      </a:cubicBezTo>
                      <a:cubicBezTo>
                        <a:pt x="180" y="786"/>
                        <a:pt x="51" y="820"/>
                        <a:pt x="0" y="836"/>
                      </a:cubicBezTo>
                    </a:path>
                  </a:pathLst>
                </a:custGeom>
                <a:noFill/>
                <a:ln w="38100" cap="flat" cmpd="sng">
                  <a:solidFill>
                    <a:schemeClr val="bg2"/>
                  </a:solidFill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18455" name=""/>
                <p:cNvSpPr/>
                <p:nvPr/>
              </p:nvSpPr>
              <p:spPr>
                <a:xfrm>
                  <a:off x="528" y="0"/>
                  <a:ext cx="399" cy="192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lIns="90488" tIns="44450" rIns="90488" bIns="44450"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/>
                  <a:r>
                    <a:rPr lang="en-US" altLang="en-US" i="1">
                      <a:solidFill>
                        <a:schemeClr val="bg2"/>
                      </a:solidFill>
                    </a:rPr>
                    <a:t>SMC</a:t>
                  </a:r>
                  <a:r>
                    <a:rPr lang="en-US" altLang="en-US" i="1" baseline="-25000">
                      <a:solidFill>
                        <a:schemeClr val="bg2"/>
                      </a:solidFill>
                    </a:rPr>
                    <a:t>2</a:t>
                  </a:r>
                  <a:endParaRPr lang="en-US" altLang="en-US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18456" name=""/>
              <p:cNvGrpSpPr/>
              <p:nvPr/>
            </p:nvGrpSpPr>
            <p:grpSpPr>
              <a:xfrm>
                <a:off x="0" y="200"/>
                <a:ext cx="1238" cy="590"/>
                <a:chExt cx="1238" cy="590"/>
              </a:xfrm>
            </p:grpSpPr>
            <p:sp>
              <p:nvSpPr>
                <p:cNvPr id="18457" name="未知"/>
                <p:cNvSpPr/>
                <p:nvPr/>
              </p:nvSpPr>
              <p:spPr>
                <a:xfrm>
                  <a:off x="0" y="165"/>
                  <a:ext cx="1024" cy="425"/>
                </a:xfrm>
                <a:custGeom>
                  <a:rect l="l" t="t" r="r" b="b"/>
                  <a:pathLst>
                    <a:path w="1024" h="425">
                      <a:moveTo>
                        <a:pt x="0" y="0"/>
                      </a:moveTo>
                      <a:cubicBezTo>
                        <a:pt x="12" y="28"/>
                        <a:pt x="63" y="125"/>
                        <a:pt x="100" y="174"/>
                      </a:cubicBezTo>
                      <a:cubicBezTo>
                        <a:pt x="137" y="223"/>
                        <a:pt x="170" y="256"/>
                        <a:pt x="219" y="293"/>
                      </a:cubicBezTo>
                      <a:cubicBezTo>
                        <a:pt x="268" y="330"/>
                        <a:pt x="338" y="372"/>
                        <a:pt x="393" y="393"/>
                      </a:cubicBezTo>
                      <a:cubicBezTo>
                        <a:pt x="448" y="414"/>
                        <a:pt x="484" y="425"/>
                        <a:pt x="548" y="421"/>
                      </a:cubicBezTo>
                      <a:cubicBezTo>
                        <a:pt x="612" y="417"/>
                        <a:pt x="719" y="389"/>
                        <a:pt x="777" y="366"/>
                      </a:cubicBezTo>
                      <a:cubicBezTo>
                        <a:pt x="835" y="343"/>
                        <a:pt x="866" y="316"/>
                        <a:pt x="896" y="283"/>
                      </a:cubicBezTo>
                      <a:cubicBezTo>
                        <a:pt x="926" y="250"/>
                        <a:pt x="939" y="211"/>
                        <a:pt x="960" y="165"/>
                      </a:cubicBezTo>
                      <a:cubicBezTo>
                        <a:pt x="981" y="119"/>
                        <a:pt x="1011" y="41"/>
                        <a:pt x="1024" y="9"/>
                      </a:cubicBezTo>
                    </a:path>
                  </a:pathLst>
                </a:custGeom>
                <a:noFill/>
                <a:ln w="38100" cap="flat" cmpd="sng">
                  <a:solidFill>
                    <a:schemeClr val="bg2"/>
                  </a:solidFill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18458" name=""/>
                <p:cNvSpPr/>
                <p:nvPr/>
              </p:nvSpPr>
              <p:spPr>
                <a:xfrm>
                  <a:off x="839" y="0"/>
                  <a:ext cx="399" cy="192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lIns="90488" tIns="44450" rIns="90488" bIns="44450"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/>
                  <a:r>
                    <a:rPr lang="en-US" altLang="en-US" i="1">
                      <a:solidFill>
                        <a:schemeClr val="bg2"/>
                      </a:solidFill>
                    </a:rPr>
                    <a:t>SAC</a:t>
                  </a:r>
                  <a:r>
                    <a:rPr lang="en-US" altLang="en-US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i="1">
                    <a:solidFill>
                      <a:schemeClr val="bg2"/>
                    </a:solidFill>
                  </a:endParaRPr>
                </a:p>
              </p:txBody>
            </p:sp>
          </p:grpSp>
        </p:grpSp>
      </p:grpSp>
      <p:grpSp>
        <p:nvGrpSpPr>
          <p:cNvPr id="18459" name=""/>
          <p:cNvGrpSpPr/>
          <p:nvPr/>
        </p:nvGrpSpPr>
        <p:grpSpPr>
          <a:xfrm>
            <a:off x="568325" y="1893888"/>
            <a:ext cx="8207375" cy="4354512"/>
            <a:chExt cx="5170" cy="2743"/>
          </a:xfrm>
        </p:grpSpPr>
        <p:grpSp>
          <p:nvGrpSpPr>
            <p:cNvPr id="18460" name=""/>
            <p:cNvGrpSpPr/>
            <p:nvPr/>
          </p:nvGrpSpPr>
          <p:grpSpPr>
            <a:xfrm>
              <a:off x="1851" y="0"/>
              <a:ext cx="3319" cy="2743"/>
              <a:chExt cx="3429" cy="2743"/>
            </a:xfrm>
          </p:grpSpPr>
          <p:cxnSp>
            <p:nvCxnSpPr>
              <p:cNvPr id="18461" name=""/>
              <p:cNvCxnSpPr/>
              <p:nvPr/>
            </p:nvCxnSpPr>
            <p:spPr>
              <a:xfrm flipH="1">
                <a:off x="282" y="114"/>
                <a:ext cx="0" cy="2183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headEnd type="triangle"/>
              </a:ln>
              <a:effectLst/>
            </p:spPr>
          </p:cxnSp>
          <p:cxnSp>
            <p:nvCxnSpPr>
              <p:cNvPr id="18462" name=""/>
              <p:cNvCxnSpPr/>
              <p:nvPr/>
            </p:nvCxnSpPr>
            <p:spPr>
              <a:xfrm>
                <a:off x="282" y="2289"/>
                <a:ext cx="3031" cy="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18463" name=""/>
              <p:cNvSpPr/>
              <p:nvPr/>
            </p:nvSpPr>
            <p:spPr>
              <a:xfrm>
                <a:off x="114" y="2237"/>
                <a:ext cx="19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O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64" name=""/>
              <p:cNvSpPr/>
              <p:nvPr/>
            </p:nvSpPr>
            <p:spPr>
              <a:xfrm>
                <a:off x="3189" y="2246"/>
                <a:ext cx="240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Q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65" name=""/>
              <p:cNvSpPr/>
              <p:nvPr/>
            </p:nvSpPr>
            <p:spPr>
              <a:xfrm>
                <a:off x="0" y="0"/>
                <a:ext cx="261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＄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66" name=""/>
              <p:cNvSpPr/>
              <p:nvPr/>
            </p:nvSpPr>
            <p:spPr>
              <a:xfrm>
                <a:off x="1516" y="2409"/>
                <a:ext cx="516" cy="334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zh-CN" altLang="en-US" i="1">
                    <a:solidFill>
                      <a:schemeClr val="bg2"/>
                    </a:solidFill>
                  </a:rPr>
                  <a:t>厂商</a:t>
                </a:r>
                <a:endParaRPr lang="en-US" altLang="en-US" i="1">
                  <a:solidFill>
                    <a:schemeClr val="bg2"/>
                  </a:solidFill>
                </a:endParaRPr>
              </a:p>
            </p:txBody>
          </p:sp>
        </p:grpSp>
        <p:grpSp>
          <p:nvGrpSpPr>
            <p:cNvPr id="18467" name=""/>
            <p:cNvGrpSpPr/>
            <p:nvPr/>
          </p:nvGrpSpPr>
          <p:grpSpPr>
            <a:xfrm>
              <a:off x="0" y="39"/>
              <a:ext cx="2064" cy="2695"/>
              <a:chExt cx="2064" cy="2695"/>
            </a:xfrm>
          </p:grpSpPr>
          <p:cxnSp>
            <p:nvCxnSpPr>
              <p:cNvPr id="18468" name=""/>
              <p:cNvCxnSpPr/>
              <p:nvPr/>
            </p:nvCxnSpPr>
            <p:spPr>
              <a:xfrm flipH="1">
                <a:off x="276" y="92"/>
                <a:ext cx="0" cy="216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headEnd type="triangle"/>
              </a:ln>
              <a:effectLst/>
            </p:spPr>
          </p:cxnSp>
          <p:cxnSp>
            <p:nvCxnSpPr>
              <p:cNvPr id="18469" name=""/>
              <p:cNvCxnSpPr/>
              <p:nvPr/>
            </p:nvCxnSpPr>
            <p:spPr>
              <a:xfrm flipV="1">
                <a:off x="270" y="2246"/>
                <a:ext cx="1680" cy="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18470" name=""/>
              <p:cNvSpPr/>
              <p:nvPr/>
            </p:nvSpPr>
            <p:spPr>
              <a:xfrm>
                <a:off x="102" y="2200"/>
                <a:ext cx="19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O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71" name=""/>
              <p:cNvSpPr/>
              <p:nvPr/>
            </p:nvSpPr>
            <p:spPr>
              <a:xfrm>
                <a:off x="1824" y="2219"/>
                <a:ext cx="240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Q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72" name=""/>
              <p:cNvSpPr/>
              <p:nvPr/>
            </p:nvSpPr>
            <p:spPr>
              <a:xfrm>
                <a:off x="0" y="0"/>
                <a:ext cx="28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＄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18473" name=""/>
              <p:cNvSpPr/>
              <p:nvPr/>
            </p:nvSpPr>
            <p:spPr>
              <a:xfrm>
                <a:off x="884" y="2361"/>
                <a:ext cx="500" cy="334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zh-CN" altLang="en-US" i="1">
                    <a:solidFill>
                      <a:schemeClr val="bg2"/>
                    </a:solidFill>
                  </a:rPr>
                  <a:t>行业</a:t>
                </a:r>
                <a:endParaRPr lang="en-US" altLang="en-US" i="1">
                  <a:solidFill>
                    <a:schemeClr val="bg2"/>
                  </a:solidFill>
                </a:endParaRPr>
              </a:p>
            </p:txBody>
          </p:sp>
        </p:grpSp>
      </p:grpSp>
      <p:cxnSp>
        <p:nvCxnSpPr>
          <p:cNvPr id="18474" name=""/>
          <p:cNvCxnSpPr/>
          <p:nvPr/>
        </p:nvCxnSpPr>
        <p:spPr>
          <a:xfrm flipH="1">
            <a:off x="611188" y="3646488"/>
            <a:ext cx="0" cy="49371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sp>
        <p:nvSpPr>
          <p:cNvPr id="18475" name=""/>
          <p:cNvSpPr/>
          <p:nvPr/>
        </p:nvSpPr>
        <p:spPr>
          <a:xfrm>
            <a:off x="1649412" y="3113088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rgbClr val="FF0000"/>
          </a:solidFill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pSp>
        <p:nvGrpSpPr>
          <p:cNvPr id="18476" name=""/>
          <p:cNvGrpSpPr/>
          <p:nvPr/>
        </p:nvGrpSpPr>
        <p:grpSpPr>
          <a:xfrm>
            <a:off x="1619250" y="2433638"/>
            <a:ext cx="2047875" cy="2413000"/>
            <a:chExt cx="1290" cy="1520"/>
          </a:xfrm>
        </p:grpSpPr>
        <p:cxnSp>
          <p:nvCxnSpPr>
            <p:cNvPr id="18477" name=""/>
            <p:cNvCxnSpPr/>
            <p:nvPr/>
          </p:nvCxnSpPr>
          <p:spPr>
            <a:xfrm>
              <a:off x="0" y="0"/>
              <a:ext cx="1186" cy="135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lgDash"/>
              <a:miter lim="800000"/>
            </a:ln>
            <a:effectLst/>
          </p:spPr>
        </p:cxnSp>
        <p:sp>
          <p:nvSpPr>
            <p:cNvPr id="18478" name=""/>
            <p:cNvSpPr/>
            <p:nvPr/>
          </p:nvSpPr>
          <p:spPr>
            <a:xfrm>
              <a:off x="1006" y="1232"/>
              <a:ext cx="284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D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grpSp>
        <p:nvGrpSpPr>
          <p:cNvPr id="18479" name=""/>
          <p:cNvGrpSpPr/>
          <p:nvPr/>
        </p:nvGrpSpPr>
        <p:grpSpPr>
          <a:xfrm>
            <a:off x="631825" y="2579688"/>
            <a:ext cx="2981325" cy="3305175"/>
            <a:chExt cx="1878" cy="2082"/>
          </a:xfrm>
        </p:grpSpPr>
        <p:grpSp>
          <p:nvGrpSpPr>
            <p:cNvPr id="18480" name=""/>
            <p:cNvGrpSpPr/>
            <p:nvPr/>
          </p:nvGrpSpPr>
          <p:grpSpPr>
            <a:xfrm>
              <a:off x="0" y="0"/>
              <a:ext cx="1861" cy="2082"/>
              <a:chExt cx="1861" cy="2082"/>
            </a:xfrm>
          </p:grpSpPr>
          <p:grpSp>
            <p:nvGrpSpPr>
              <p:cNvPr id="18481" name=""/>
              <p:cNvGrpSpPr/>
              <p:nvPr/>
            </p:nvGrpSpPr>
            <p:grpSpPr>
              <a:xfrm>
                <a:off x="305" y="0"/>
                <a:ext cx="1356" cy="1671"/>
                <a:chExt cx="1356" cy="1671"/>
              </a:xfrm>
            </p:grpSpPr>
            <p:cxnSp>
              <p:nvCxnSpPr>
                <p:cNvPr id="18482" name=""/>
                <p:cNvCxnSpPr/>
                <p:nvPr/>
              </p:nvCxnSpPr>
              <p:spPr>
                <a:xfrm flipH="1">
                  <a:off x="0" y="224"/>
                  <a:ext cx="1344" cy="1447"/>
                </a:xfrm>
                <a:prstGeom prst="line">
                  <a:avLst/>
                </a:prstGeom>
                <a:noFill/>
                <a:ln w="38100">
                  <a:solidFill>
                    <a:srgbClr val="3366FF"/>
                  </a:solidFill>
                  <a:miter lim="800000"/>
                </a:ln>
                <a:effectLst/>
              </p:spPr>
            </p:cxnSp>
            <p:sp>
              <p:nvSpPr>
                <p:cNvPr id="18483" name=""/>
                <p:cNvSpPr/>
                <p:nvPr/>
              </p:nvSpPr>
              <p:spPr>
                <a:xfrm>
                  <a:off x="1109" y="0"/>
                  <a:ext cx="247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S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18484" name=""/>
              <p:cNvGrpSpPr/>
              <p:nvPr/>
            </p:nvGrpSpPr>
            <p:grpSpPr>
              <a:xfrm>
                <a:off x="299" y="138"/>
                <a:ext cx="1562" cy="1680"/>
                <a:chExt cx="1562" cy="1680"/>
              </a:xfrm>
            </p:grpSpPr>
            <p:cxnSp>
              <p:nvCxnSpPr>
                <p:cNvPr id="18485" name=""/>
                <p:cNvCxnSpPr/>
                <p:nvPr/>
              </p:nvCxnSpPr>
              <p:spPr>
                <a:xfrm>
                  <a:off x="0" y="0"/>
                  <a:ext cx="1344" cy="15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  <a:effectLst/>
              </p:spPr>
            </p:cxnSp>
            <p:sp>
              <p:nvSpPr>
                <p:cNvPr id="18486" name=""/>
                <p:cNvSpPr/>
                <p:nvPr/>
              </p:nvSpPr>
              <p:spPr>
                <a:xfrm>
                  <a:off x="1278" y="1392"/>
                  <a:ext cx="284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D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18487" name=""/>
              <p:cNvGrpSpPr/>
              <p:nvPr/>
            </p:nvGrpSpPr>
            <p:grpSpPr>
              <a:xfrm>
                <a:off x="0" y="594"/>
                <a:ext cx="1203" cy="1488"/>
                <a:chExt cx="1203" cy="1488"/>
              </a:xfrm>
            </p:grpSpPr>
            <p:sp>
              <p:nvSpPr>
                <p:cNvPr id="18488" name=""/>
                <p:cNvSpPr/>
                <p:nvPr/>
              </p:nvSpPr>
              <p:spPr>
                <a:xfrm>
                  <a:off x="0" y="198"/>
                  <a:ext cx="266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P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18489" name=""/>
                <p:cNvSpPr/>
                <p:nvPr/>
              </p:nvSpPr>
              <p:spPr>
                <a:xfrm>
                  <a:off x="864" y="0"/>
                  <a:ext cx="266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E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18490" name=""/>
                <p:cNvSpPr/>
                <p:nvPr/>
              </p:nvSpPr>
              <p:spPr>
                <a:xfrm>
                  <a:off x="960" y="307"/>
                  <a:ext cx="95" cy="95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cxnSp>
              <p:nvCxnSpPr>
                <p:cNvPr id="18491" name=""/>
                <p:cNvCxnSpPr/>
                <p:nvPr/>
              </p:nvCxnSpPr>
              <p:spPr>
                <a:xfrm flipH="1">
                  <a:off x="998" y="366"/>
                  <a:ext cx="0" cy="893"/>
                </a:xfrm>
                <a:prstGeom prst="line">
                  <a:avLst/>
                </a:prstGeom>
                <a:noFill/>
                <a:ln w="19050">
                  <a:solidFill>
                    <a:schemeClr val="bg2"/>
                  </a:solidFill>
                  <a:prstDash val="lgDash"/>
                  <a:miter lim="800000"/>
                </a:ln>
                <a:effectLst/>
              </p:spPr>
            </p:cxnSp>
            <p:sp>
              <p:nvSpPr>
                <p:cNvPr id="18492" name=""/>
                <p:cNvSpPr/>
                <p:nvPr/>
              </p:nvSpPr>
              <p:spPr>
                <a:xfrm>
                  <a:off x="861" y="1200"/>
                  <a:ext cx="342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anchor="t" anchorCtr="0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45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Q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T1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cxnSp>
              <p:nvCxnSpPr>
                <p:cNvPr id="18493" name=""/>
                <p:cNvCxnSpPr/>
                <p:nvPr/>
              </p:nvCxnSpPr>
              <p:spPr>
                <a:xfrm>
                  <a:off x="248" y="345"/>
                  <a:ext cx="768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prstDash val="lgDash"/>
                  <a:miter lim="800000"/>
                </a:ln>
                <a:effectLst/>
              </p:spPr>
            </p:cxnSp>
          </p:grpSp>
        </p:grpSp>
        <p:cxnSp>
          <p:nvCxnSpPr>
            <p:cNvPr id="18494" name=""/>
            <p:cNvCxnSpPr/>
            <p:nvPr/>
          </p:nvCxnSpPr>
          <p:spPr>
            <a:xfrm>
              <a:off x="248" y="933"/>
              <a:ext cx="163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lgDash"/>
              <a:miter lim="800000"/>
            </a:ln>
            <a:effectLst/>
          </p:spPr>
        </p:cxnSp>
      </p:grpSp>
      <p:grpSp>
        <p:nvGrpSpPr>
          <p:cNvPr id="18495" name=""/>
          <p:cNvGrpSpPr/>
          <p:nvPr/>
        </p:nvGrpSpPr>
        <p:grpSpPr>
          <a:xfrm>
            <a:off x="611188" y="3051175"/>
            <a:ext cx="2982912" cy="2847975"/>
            <a:chExt cx="1879" cy="1794"/>
          </a:xfrm>
        </p:grpSpPr>
        <p:sp>
          <p:nvSpPr>
            <p:cNvPr id="18496" name=""/>
            <p:cNvSpPr/>
            <p:nvPr/>
          </p:nvSpPr>
          <p:spPr>
            <a:xfrm>
              <a:off x="1126" y="0"/>
              <a:ext cx="301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E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r>
                <a:rPr lang="en-US" altLang="en-US" sz="2000" i="1" baseline="30000">
                  <a:solidFill>
                    <a:schemeClr val="bg2"/>
                  </a:solidFill>
                </a:rPr>
                <a:t>’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sp>
          <p:nvSpPr>
            <p:cNvPr id="18497" name=""/>
            <p:cNvSpPr/>
            <p:nvPr/>
          </p:nvSpPr>
          <p:spPr>
            <a:xfrm>
              <a:off x="1125" y="1506"/>
              <a:ext cx="377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45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Q</a:t>
              </a:r>
              <a:r>
                <a:rPr lang="en-US" altLang="en-US" sz="2000" i="1" baseline="30000">
                  <a:solidFill>
                    <a:schemeClr val="bg2"/>
                  </a:solidFill>
                </a:rPr>
                <a:t>’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T2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cxnSp>
          <p:nvCxnSpPr>
            <p:cNvPr id="18498" name=""/>
            <p:cNvCxnSpPr/>
            <p:nvPr/>
          </p:nvCxnSpPr>
          <p:spPr>
            <a:xfrm flipH="1">
              <a:off x="1287" y="357"/>
              <a:ext cx="0" cy="1188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18499" name=""/>
            <p:cNvSpPr/>
            <p:nvPr/>
          </p:nvSpPr>
          <p:spPr>
            <a:xfrm>
              <a:off x="1239" y="297"/>
              <a:ext cx="95" cy="95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18500" name=""/>
            <p:cNvCxnSpPr/>
            <p:nvPr/>
          </p:nvCxnSpPr>
          <p:spPr>
            <a:xfrm>
              <a:off x="249" y="334"/>
              <a:ext cx="1630" cy="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18501" name=""/>
            <p:cNvSpPr/>
            <p:nvPr/>
          </p:nvSpPr>
          <p:spPr>
            <a:xfrm>
              <a:off x="0" y="174"/>
              <a:ext cx="26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P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grpSp>
        <p:nvGrpSpPr>
          <p:cNvPr id="18502" name=""/>
          <p:cNvGrpSpPr/>
          <p:nvPr/>
        </p:nvGrpSpPr>
        <p:grpSpPr>
          <a:xfrm>
            <a:off x="3560762" y="3313112"/>
            <a:ext cx="5430838" cy="485775"/>
            <a:chExt cx="3421" cy="306"/>
          </a:xfrm>
        </p:grpSpPr>
        <p:cxnSp>
          <p:nvCxnSpPr>
            <p:cNvPr id="18503" name=""/>
            <p:cNvCxnSpPr/>
            <p:nvPr/>
          </p:nvCxnSpPr>
          <p:spPr>
            <a:xfrm>
              <a:off x="232" y="162"/>
              <a:ext cx="2963" cy="0"/>
            </a:xfrm>
            <a:prstGeom prst="line">
              <a:avLst/>
            </a:prstGeom>
            <a:noFill/>
            <a:ln w="38100">
              <a:solidFill>
                <a:srgbClr val="CC99FF"/>
              </a:solidFill>
              <a:miter lim="800000"/>
            </a:ln>
            <a:effectLst/>
          </p:spPr>
        </p:cxnSp>
        <p:sp>
          <p:nvSpPr>
            <p:cNvPr id="18504" name=""/>
            <p:cNvSpPr/>
            <p:nvPr/>
          </p:nvSpPr>
          <p:spPr>
            <a:xfrm>
              <a:off x="3173" y="0"/>
              <a:ext cx="248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d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sp>
          <p:nvSpPr>
            <p:cNvPr id="18505" name=""/>
            <p:cNvSpPr/>
            <p:nvPr/>
          </p:nvSpPr>
          <p:spPr>
            <a:xfrm>
              <a:off x="0" y="18"/>
              <a:ext cx="26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P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grpSp>
        <p:nvGrpSpPr>
          <p:cNvPr id="18506" name=""/>
          <p:cNvGrpSpPr/>
          <p:nvPr/>
        </p:nvGrpSpPr>
        <p:grpSpPr>
          <a:xfrm>
            <a:off x="6292850" y="3195638"/>
            <a:ext cx="531812" cy="2693988"/>
            <a:chExt cx="335" cy="1697"/>
          </a:xfrm>
        </p:grpSpPr>
        <p:sp>
          <p:nvSpPr>
            <p:cNvPr id="18507" name=""/>
            <p:cNvSpPr/>
            <p:nvPr/>
          </p:nvSpPr>
          <p:spPr>
            <a:xfrm>
              <a:off x="0" y="0"/>
              <a:ext cx="204" cy="26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i="1">
                  <a:solidFill>
                    <a:schemeClr val="bg2"/>
                  </a:solidFill>
                </a:rPr>
                <a:t>A</a:t>
              </a:r>
              <a:endParaRPr lang="en-US" altLang="en-US" i="1">
                <a:solidFill>
                  <a:schemeClr val="bg2"/>
                </a:solidFill>
              </a:endParaRPr>
            </a:p>
          </p:txBody>
        </p:sp>
        <p:sp>
          <p:nvSpPr>
            <p:cNvPr id="18508" name=""/>
            <p:cNvSpPr/>
            <p:nvPr/>
          </p:nvSpPr>
          <p:spPr>
            <a:xfrm>
              <a:off x="105" y="398"/>
              <a:ext cx="204" cy="26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i="1">
                  <a:solidFill>
                    <a:schemeClr val="bg2"/>
                  </a:solidFill>
                </a:rPr>
                <a:t>F</a:t>
              </a:r>
              <a:endParaRPr lang="en-US" altLang="en-US" i="1">
                <a:solidFill>
                  <a:schemeClr val="bg2"/>
                </a:solidFill>
              </a:endParaRPr>
            </a:p>
          </p:txBody>
        </p:sp>
        <p:cxnSp>
          <p:nvCxnSpPr>
            <p:cNvPr id="18509" name=""/>
            <p:cNvCxnSpPr/>
            <p:nvPr/>
          </p:nvCxnSpPr>
          <p:spPr>
            <a:xfrm flipH="1">
              <a:off x="156" y="245"/>
              <a:ext cx="0" cy="1208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18510" name=""/>
            <p:cNvSpPr/>
            <p:nvPr/>
          </p:nvSpPr>
          <p:spPr>
            <a:xfrm>
              <a:off x="127" y="206"/>
              <a:ext cx="68" cy="68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8511" name=""/>
            <p:cNvSpPr/>
            <p:nvPr/>
          </p:nvSpPr>
          <p:spPr>
            <a:xfrm>
              <a:off x="129" y="444"/>
              <a:ext cx="68" cy="68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8512" name=""/>
            <p:cNvSpPr/>
            <p:nvPr/>
          </p:nvSpPr>
          <p:spPr>
            <a:xfrm>
              <a:off x="51" y="1409"/>
              <a:ext cx="284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Q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grpSp>
        <p:nvGrpSpPr>
          <p:cNvPr id="18513" name=""/>
          <p:cNvGrpSpPr/>
          <p:nvPr/>
        </p:nvGrpSpPr>
        <p:grpSpPr>
          <a:xfrm>
            <a:off x="1778000" y="3127375"/>
            <a:ext cx="1789112" cy="2295525"/>
            <a:chExt cx="1127" cy="1446"/>
          </a:xfrm>
        </p:grpSpPr>
        <p:sp>
          <p:nvSpPr>
            <p:cNvPr id="18514" name=""/>
            <p:cNvSpPr/>
            <p:nvPr/>
          </p:nvSpPr>
          <p:spPr>
            <a:xfrm>
              <a:off x="879" y="0"/>
              <a:ext cx="248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S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cxnSp>
          <p:nvCxnSpPr>
            <p:cNvPr id="18515" name=""/>
            <p:cNvCxnSpPr/>
            <p:nvPr/>
          </p:nvCxnSpPr>
          <p:spPr>
            <a:xfrm flipH="1">
              <a:off x="0" y="250"/>
              <a:ext cx="1111" cy="1196"/>
            </a:xfrm>
            <a:prstGeom prst="line">
              <a:avLst/>
            </a:prstGeom>
            <a:noFill/>
            <a:ln w="38100">
              <a:solidFill>
                <a:srgbClr val="3366FF"/>
              </a:solidFill>
              <a:prstDash val="lgDash"/>
              <a:miter lim="800000"/>
            </a:ln>
            <a:effectLst/>
          </p:spPr>
        </p:cxnSp>
      </p:grpSp>
      <p:grpSp>
        <p:nvGrpSpPr>
          <p:cNvPr id="18516" name=""/>
          <p:cNvGrpSpPr/>
          <p:nvPr/>
        </p:nvGrpSpPr>
        <p:grpSpPr>
          <a:xfrm>
            <a:off x="2806700" y="3522662"/>
            <a:ext cx="600075" cy="2376488"/>
            <a:chExt cx="378" cy="1497"/>
          </a:xfrm>
        </p:grpSpPr>
        <p:cxnSp>
          <p:nvCxnSpPr>
            <p:cNvPr id="18517" name=""/>
            <p:cNvCxnSpPr/>
            <p:nvPr/>
          </p:nvCxnSpPr>
          <p:spPr>
            <a:xfrm flipH="1">
              <a:off x="153" y="366"/>
              <a:ext cx="0" cy="891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18518" name=""/>
            <p:cNvSpPr/>
            <p:nvPr/>
          </p:nvSpPr>
          <p:spPr>
            <a:xfrm>
              <a:off x="115" y="309"/>
              <a:ext cx="95" cy="95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8519" name=""/>
            <p:cNvSpPr/>
            <p:nvPr/>
          </p:nvSpPr>
          <p:spPr>
            <a:xfrm>
              <a:off x="36" y="1209"/>
              <a:ext cx="342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45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Q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T2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sp>
          <p:nvSpPr>
            <p:cNvPr id="18520" name=""/>
            <p:cNvSpPr/>
            <p:nvPr/>
          </p:nvSpPr>
          <p:spPr>
            <a:xfrm>
              <a:off x="0" y="0"/>
              <a:ext cx="26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E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sp>
        <p:nvSpPr>
          <p:cNvPr id="18521" name=""/>
          <p:cNvSpPr/>
          <p:nvPr/>
        </p:nvSpPr>
        <p:spPr>
          <a:xfrm>
            <a:off x="1787525" y="4560888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rgbClr val="FF0000"/>
          </a:solidFill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18522" name=""/>
          <p:cNvCxnSpPr/>
          <p:nvPr/>
        </p:nvCxnSpPr>
        <p:spPr>
          <a:xfrm flipH="1" flipV="1">
            <a:off x="4052888" y="3595688"/>
            <a:ext cx="0" cy="420688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cxnSp>
        <p:nvCxnSpPr>
          <p:cNvPr id="18523" name=""/>
          <p:cNvCxnSpPr/>
          <p:nvPr/>
        </p:nvCxnSpPr>
        <p:spPr>
          <a:xfrm flipH="1" flipV="1">
            <a:off x="409575" y="3627438"/>
            <a:ext cx="0" cy="49371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cxnSp>
        <p:nvCxnSpPr>
          <p:cNvPr id="18524" name=""/>
          <p:cNvCxnSpPr/>
          <p:nvPr/>
        </p:nvCxnSpPr>
        <p:spPr>
          <a:xfrm rot="5400000" flipH="1" flipV="1">
            <a:off x="2440781" y="5141119"/>
            <a:ext cx="0" cy="38576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cxnSp>
        <p:nvCxnSpPr>
          <p:cNvPr id="18525" name=""/>
          <p:cNvCxnSpPr/>
          <p:nvPr/>
        </p:nvCxnSpPr>
        <p:spPr>
          <a:xfrm rot="5400000" flipH="1" flipV="1">
            <a:off x="6414294" y="5220494"/>
            <a:ext cx="0" cy="27781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8526" name=""/>
          <p:cNvCxnSpPr/>
          <p:nvPr/>
        </p:nvCxnSpPr>
        <p:spPr>
          <a:xfrm flipH="1">
            <a:off x="4219575" y="3614738"/>
            <a:ext cx="0" cy="420688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cxnSp>
        <p:nvCxnSpPr>
          <p:cNvPr id="18527" name=""/>
          <p:cNvCxnSpPr/>
          <p:nvPr/>
        </p:nvCxnSpPr>
        <p:spPr>
          <a:xfrm rot="16200000" flipH="1" flipV="1">
            <a:off x="6406356" y="5028406"/>
            <a:ext cx="0" cy="27781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/>
          </a:ln>
          <a:effectLst/>
        </p:spPr>
      </p:cxnSp>
      <p:grpSp>
        <p:nvGrpSpPr>
          <p:cNvPr id="18528" name=""/>
          <p:cNvGrpSpPr/>
          <p:nvPr/>
        </p:nvGrpSpPr>
        <p:grpSpPr>
          <a:xfrm>
            <a:off x="1004888" y="3624262"/>
            <a:ext cx="2667000" cy="530225"/>
            <a:chExt cx="1680" cy="334"/>
          </a:xfrm>
        </p:grpSpPr>
        <p:cxnSp>
          <p:nvCxnSpPr>
            <p:cNvPr id="18529" name=""/>
            <p:cNvCxnSpPr/>
            <p:nvPr/>
          </p:nvCxnSpPr>
          <p:spPr>
            <a:xfrm>
              <a:off x="0" y="279"/>
              <a:ext cx="1632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miter lim="800000"/>
            </a:ln>
            <a:effectLst/>
          </p:spPr>
        </p:cxnSp>
        <p:sp>
          <p:nvSpPr>
            <p:cNvPr id="18530" name=""/>
            <p:cNvSpPr/>
            <p:nvPr/>
          </p:nvSpPr>
          <p:spPr>
            <a:xfrm>
              <a:off x="1361" y="0"/>
              <a:ext cx="319" cy="33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i="1">
                  <a:solidFill>
                    <a:schemeClr val="bg2"/>
                  </a:solidFill>
                </a:rPr>
                <a:t>LS</a:t>
              </a:r>
              <a:endParaRPr lang="en-US" altLang="en-US" i="1">
                <a:solidFill>
                  <a:schemeClr val="bg2"/>
                </a:solidFill>
              </a:endParaRPr>
            </a:p>
          </p:txBody>
        </p:sp>
      </p:grpSp>
      <p:sp>
        <p:nvSpPr>
          <p:cNvPr id="18531" name=""/>
          <p:cNvSpPr/>
          <p:nvPr/>
        </p:nvSpPr>
        <p:spPr>
          <a:xfrm>
            <a:off x="2555875" y="6237288"/>
            <a:ext cx="4321175" cy="422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457200" lvl="0" indent="-457200" algn="ctr">
              <a:lnSpc>
                <a:spcPct val="120000"/>
              </a:lnSpc>
              <a:spcBef>
                <a:spcPct val="50000"/>
              </a:spcBef>
              <a:buClr>
                <a:srgbClr val="99CCCC"/>
              </a:buClr>
            </a:pPr>
            <a:r>
              <a:rPr lang="zh-CN" altLang="en-US" b="1">
                <a:solidFill>
                  <a:schemeClr val="bg2"/>
                </a:solidFill>
              </a:rPr>
              <a:t>图</a:t>
            </a:r>
            <a:r>
              <a:rPr lang="en-US" altLang="en-US" b="1">
                <a:solidFill>
                  <a:schemeClr val="bg2"/>
                </a:solidFill>
              </a:rPr>
              <a:t>6</a:t>
            </a:r>
            <a:r>
              <a:rPr lang="zh-CN" altLang="en-US" b="1">
                <a:solidFill>
                  <a:schemeClr val="bg2"/>
                </a:solidFill>
              </a:rPr>
              <a:t>－</a:t>
            </a:r>
            <a:r>
              <a:rPr lang="en-US" altLang="en-US" b="1">
                <a:solidFill>
                  <a:schemeClr val="bg2"/>
                </a:solidFill>
              </a:rPr>
              <a:t>13   </a:t>
            </a:r>
            <a:r>
              <a:rPr lang="zh-CN" altLang="en-US" b="1">
                <a:solidFill>
                  <a:schemeClr val="bg2"/>
                </a:solidFill>
              </a:rPr>
              <a:t>成本不变行业长期供给曲线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185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85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62C1544-2FAF-4613-82B8-CEA4BD4AA3E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8534" name="TextBox 18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完全竞争市场理论(1)共28页，您现在浏览的是第9页!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18" presetClass="entr" presetSubtype="3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32" dur="500" fill="hold"/>
                                        <p:tgtEl>
                                          <p:spTgt spid="18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17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5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1" dur="500" fill="hold"/>
                                        <p:tgtEl>
                                          <p:spTgt spid="18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63" dur="500" fill="hold"/>
                                        <p:tgtEl>
                                          <p:spTgt spid="18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7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2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4" dur="500" fill="hold"/>
                                        <p:tgtEl>
                                          <p:spTgt spid="18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4" presetID="18" presetClass="entr" presetSubtype="6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 additive="base">
                                        <p:cTn id="86" dur="500" fill="hold"/>
                                        <p:tgtEl>
                                          <p:spTgt spid="18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6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98" dur="500" fill="hold"/>
                                        <p:tgtEl>
                                          <p:spTgt spid="18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5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7" presetClass="entr" presetSubtype="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8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18" dur="500" fill="hold"/>
                                        <p:tgtEl>
                                          <p:spTgt spid="18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title"/>
          </p:nvPr>
        </p:nvSpPr>
        <p:spPr>
          <a:xfrm>
            <a:off x="323850" y="620712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rPr lang="zh-CN" altLang="en-US" sz="2800" b="1"/>
              <a:t>（b）短期的反应</a:t>
            </a:r>
            <a:endParaRPr lang="zh-CN" altLang="en-US" sz="2800" b="1"/>
          </a:p>
        </p:txBody>
      </p:sp>
      <p:cxnSp>
        <p:nvCxnSpPr>
          <p:cNvPr id="21507" name=""/>
          <p:cNvCxnSpPr/>
          <p:nvPr/>
        </p:nvCxnSpPr>
        <p:spPr>
          <a:xfrm flipH="1">
            <a:off x="2771775" y="3717925"/>
            <a:ext cx="0" cy="14398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1508" name=""/>
          <p:cNvCxnSpPr/>
          <p:nvPr/>
        </p:nvCxnSpPr>
        <p:spPr>
          <a:xfrm flipH="1">
            <a:off x="3132138" y="3286125"/>
            <a:ext cx="0" cy="18716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1509" name=""/>
          <p:cNvCxnSpPr/>
          <p:nvPr/>
        </p:nvCxnSpPr>
        <p:spPr>
          <a:xfrm flipH="1">
            <a:off x="1258888" y="3717925"/>
            <a:ext cx="295275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grpSp>
        <p:nvGrpSpPr>
          <p:cNvPr id="21510" name=""/>
          <p:cNvGrpSpPr/>
          <p:nvPr/>
        </p:nvGrpSpPr>
        <p:grpSpPr>
          <a:xfrm>
            <a:off x="684212" y="1917700"/>
            <a:ext cx="8194675" cy="3605212"/>
            <a:chExt cx="12906" cy="5678"/>
          </a:xfrm>
        </p:grpSpPr>
        <p:sp>
          <p:nvSpPr>
            <p:cNvPr id="21511" name=""/>
            <p:cNvSpPr/>
            <p:nvPr/>
          </p:nvSpPr>
          <p:spPr>
            <a:xfrm>
              <a:off x="6690" y="2155"/>
              <a:ext cx="2949" cy="56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21512" name=""/>
            <p:cNvGrpSpPr/>
            <p:nvPr/>
          </p:nvGrpSpPr>
          <p:grpSpPr>
            <a:xfrm>
              <a:off x="0" y="454"/>
              <a:ext cx="12907" cy="5225"/>
              <a:chExt cx="12907" cy="5225"/>
            </a:xfrm>
          </p:grpSpPr>
          <p:cxnSp>
            <p:nvCxnSpPr>
              <p:cNvPr id="21513" name=""/>
              <p:cNvCxnSpPr/>
              <p:nvPr/>
            </p:nvCxnSpPr>
            <p:spPr>
              <a:xfrm>
                <a:off x="1361" y="680"/>
                <a:ext cx="4082" cy="3629"/>
              </a:xfrm>
              <a:prstGeom prst="line">
                <a:avLst/>
              </a:prstGeom>
              <a:noFill/>
              <a:ln>
                <a:solidFill>
                  <a:srgbClr val="CC0000"/>
                </a:solidFill>
                <a:miter lim="800000"/>
              </a:ln>
              <a:effectLst>
                <a:prstShdw prst="shdw17" dist="17961" dir="2700000">
                  <a:srgbClr val="CC0000">
                    <a:gamma/>
                    <a:shade val="60000"/>
                    <a:invGamma/>
                  </a:srgbClr>
                </a:prstShdw>
              </a:effectLst>
            </p:spPr>
          </p:cxnSp>
          <p:cxnSp>
            <p:nvCxnSpPr>
              <p:cNvPr id="21514" name=""/>
              <p:cNvCxnSpPr/>
              <p:nvPr/>
            </p:nvCxnSpPr>
            <p:spPr>
              <a:xfrm>
                <a:off x="907" y="4649"/>
                <a:ext cx="5103" cy="1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21515" name=""/>
              <p:cNvCxnSpPr/>
              <p:nvPr/>
            </p:nvCxnSpPr>
            <p:spPr>
              <a:xfrm flipV="1">
                <a:off x="907" y="225"/>
                <a:ext cx="1" cy="4423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21516" name=""/>
              <p:cNvCxnSpPr/>
              <p:nvPr/>
            </p:nvCxnSpPr>
            <p:spPr>
              <a:xfrm flipV="1">
                <a:off x="1701" y="567"/>
                <a:ext cx="3288" cy="3402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miter lim="800000"/>
              </a:ln>
              <a:effectLst/>
            </p:spPr>
          </p:cxnSp>
          <p:cxnSp>
            <p:nvCxnSpPr>
              <p:cNvPr id="21517" name=""/>
              <p:cNvCxnSpPr/>
              <p:nvPr/>
            </p:nvCxnSpPr>
            <p:spPr>
              <a:xfrm>
                <a:off x="6690" y="4649"/>
                <a:ext cx="5103" cy="1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21518" name=""/>
              <p:cNvCxnSpPr/>
              <p:nvPr/>
            </p:nvCxnSpPr>
            <p:spPr>
              <a:xfrm flipV="1">
                <a:off x="7484" y="567"/>
                <a:ext cx="3288" cy="3402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miter lim="800000"/>
              </a:ln>
              <a:effectLst/>
            </p:spPr>
          </p:cxnSp>
          <p:cxnSp>
            <p:nvCxnSpPr>
              <p:cNvPr id="21519" name=""/>
              <p:cNvCxnSpPr/>
              <p:nvPr/>
            </p:nvCxnSpPr>
            <p:spPr>
              <a:xfrm>
                <a:off x="6691" y="2382"/>
                <a:ext cx="5103" cy="1"/>
              </a:xfrm>
              <a:prstGeom prst="line">
                <a:avLst/>
              </a:prstGeom>
              <a:noFill/>
              <a:ln w="57150">
                <a:solidFill>
                  <a:srgbClr val="0000CC"/>
                </a:solidFill>
                <a:miter lim="800000"/>
              </a:ln>
              <a:effectLst/>
            </p:spPr>
          </p:cxnSp>
          <p:sp>
            <p:nvSpPr>
              <p:cNvPr id="21520" name="未知"/>
              <p:cNvSpPr/>
              <p:nvPr/>
            </p:nvSpPr>
            <p:spPr>
              <a:xfrm>
                <a:off x="7642" y="825"/>
                <a:ext cx="4486" cy="1658"/>
              </a:xfrm>
              <a:custGeom>
                <a:rect l="l" t="t" r="r" b="b"/>
                <a:pathLst>
                  <a:path w="21600" h="21600">
                    <a:moveTo>
                      <a:pt x="0" y="0"/>
                    </a:moveTo>
                    <a:cubicBezTo>
                      <a:pt x="1083" y="3374"/>
                      <a:pt x="3269" y="18942"/>
                      <a:pt x="6509" y="20271"/>
                    </a:cubicBezTo>
                    <a:cubicBezTo>
                      <a:pt x="9750" y="21600"/>
                      <a:pt x="17285" y="10005"/>
                      <a:pt x="19442" y="7959"/>
                    </a:cubicBezTo>
                    <a:cubicBezTo>
                      <a:pt x="21600" y="5914"/>
                      <a:pt x="19322" y="8038"/>
                      <a:pt x="19442" y="7959"/>
                    </a:cubicBezTo>
                    <a:cubicBezTo>
                      <a:pt x="19563" y="7881"/>
                      <a:pt x="20039" y="7556"/>
                      <a:pt x="20160" y="7477"/>
                    </a:cubicBezTo>
                  </a:path>
                </a:pathLst>
              </a:custGeom>
              <a:noFill/>
              <a:ln w="28575" cap="flat" cmpd="sng">
                <a:solidFill>
                  <a:srgbClr val="CC0000"/>
                </a:solidFill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1521" name=""/>
              <p:cNvSpPr/>
              <p:nvPr/>
            </p:nvSpPr>
            <p:spPr>
              <a:xfrm>
                <a:off x="0" y="0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价格</a:t>
                </a:r>
              </a:p>
            </p:txBody>
          </p:sp>
          <p:sp>
            <p:nvSpPr>
              <p:cNvPr id="21522" name=""/>
              <p:cNvSpPr/>
              <p:nvPr/>
            </p:nvSpPr>
            <p:spPr>
              <a:xfrm>
                <a:off x="11453" y="1814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价格</a:t>
                </a:r>
              </a:p>
            </p:txBody>
          </p:sp>
          <p:sp>
            <p:nvSpPr>
              <p:cNvPr id="21523" name=""/>
              <p:cNvSpPr/>
              <p:nvPr/>
            </p:nvSpPr>
            <p:spPr>
              <a:xfrm>
                <a:off x="4422" y="1814"/>
                <a:ext cx="1115" cy="100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长期供给</a:t>
                </a:r>
              </a:p>
            </p:txBody>
          </p:sp>
          <p:sp>
            <p:nvSpPr>
              <p:cNvPr id="21524" name=""/>
              <p:cNvSpPr/>
              <p:nvPr/>
            </p:nvSpPr>
            <p:spPr>
              <a:xfrm>
                <a:off x="4876" y="3515"/>
                <a:ext cx="1814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需求D1</a:t>
                </a:r>
              </a:p>
            </p:txBody>
          </p:sp>
          <p:sp>
            <p:nvSpPr>
              <p:cNvPr id="21525" name=""/>
              <p:cNvSpPr/>
              <p:nvPr/>
            </p:nvSpPr>
            <p:spPr>
              <a:xfrm>
                <a:off x="5897" y="2041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P1</a:t>
                </a:r>
              </a:p>
            </p:txBody>
          </p:sp>
          <p:sp>
            <p:nvSpPr>
              <p:cNvPr id="21526" name=""/>
              <p:cNvSpPr/>
              <p:nvPr/>
            </p:nvSpPr>
            <p:spPr>
              <a:xfrm>
                <a:off x="0" y="2154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P1</a:t>
                </a:r>
              </a:p>
            </p:txBody>
          </p:sp>
          <p:sp>
            <p:nvSpPr>
              <p:cNvPr id="21527" name=""/>
              <p:cNvSpPr/>
              <p:nvPr/>
            </p:nvSpPr>
            <p:spPr>
              <a:xfrm>
                <a:off x="113" y="4309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0</a:t>
                </a:r>
              </a:p>
            </p:txBody>
          </p:sp>
          <p:sp>
            <p:nvSpPr>
              <p:cNvPr id="21528" name=""/>
              <p:cNvSpPr/>
              <p:nvPr/>
            </p:nvSpPr>
            <p:spPr>
              <a:xfrm>
                <a:off x="3289" y="340"/>
                <a:ext cx="249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短期供给S1</a:t>
                </a:r>
              </a:p>
            </p:txBody>
          </p:sp>
          <p:sp>
            <p:nvSpPr>
              <p:cNvPr id="21529" name=""/>
              <p:cNvSpPr/>
              <p:nvPr/>
            </p:nvSpPr>
            <p:spPr>
              <a:xfrm>
                <a:off x="6237" y="4422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0</a:t>
                </a:r>
              </a:p>
            </p:txBody>
          </p:sp>
          <p:sp>
            <p:nvSpPr>
              <p:cNvPr id="21530" name=""/>
              <p:cNvSpPr/>
              <p:nvPr/>
            </p:nvSpPr>
            <p:spPr>
              <a:xfrm>
                <a:off x="5670" y="0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价格</a:t>
                </a:r>
              </a:p>
            </p:txBody>
          </p:sp>
          <p:sp>
            <p:nvSpPr>
              <p:cNvPr id="21531" name=""/>
              <p:cNvSpPr/>
              <p:nvPr/>
            </p:nvSpPr>
            <p:spPr>
              <a:xfrm>
                <a:off x="9979" y="0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MC</a:t>
                </a:r>
              </a:p>
            </p:txBody>
          </p:sp>
          <p:sp>
            <p:nvSpPr>
              <p:cNvPr id="21532" name=""/>
              <p:cNvSpPr/>
              <p:nvPr/>
            </p:nvSpPr>
            <p:spPr>
              <a:xfrm>
                <a:off x="11793" y="793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ATC</a:t>
                </a:r>
              </a:p>
            </p:txBody>
          </p:sp>
          <p:sp>
            <p:nvSpPr>
              <p:cNvPr id="21533" name=""/>
              <p:cNvSpPr/>
              <p:nvPr/>
            </p:nvSpPr>
            <p:spPr>
              <a:xfrm>
                <a:off x="11453" y="4649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产量</a:t>
                </a:r>
              </a:p>
            </p:txBody>
          </p:sp>
          <p:sp>
            <p:nvSpPr>
              <p:cNvPr id="21534" name=""/>
              <p:cNvSpPr/>
              <p:nvPr/>
            </p:nvSpPr>
            <p:spPr>
              <a:xfrm>
                <a:off x="4989" y="4649"/>
                <a:ext cx="1115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t>产量</a:t>
                </a:r>
              </a:p>
            </p:txBody>
          </p:sp>
        </p:grpSp>
        <p:cxnSp>
          <p:nvCxnSpPr>
            <p:cNvPr id="21535" name=""/>
            <p:cNvCxnSpPr/>
            <p:nvPr/>
          </p:nvCxnSpPr>
          <p:spPr>
            <a:xfrm>
              <a:off x="2041" y="567"/>
              <a:ext cx="3742" cy="3289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21536" name=""/>
            <p:cNvCxnSpPr/>
            <p:nvPr/>
          </p:nvCxnSpPr>
          <p:spPr>
            <a:xfrm flipH="1">
              <a:off x="906" y="2156"/>
              <a:ext cx="9527" cy="1"/>
            </a:xfrm>
            <a:prstGeom prst="line">
              <a:avLst/>
            </a:prstGeom>
            <a:noFill/>
            <a:ln cap="rnd">
              <a:solidFill>
                <a:schemeClr val="tx1"/>
              </a:solidFill>
              <a:prstDash val="sysDot"/>
              <a:miter lim="800000"/>
            </a:ln>
            <a:effectLst/>
          </p:spPr>
        </p:cxnSp>
        <p:cxnSp>
          <p:nvCxnSpPr>
            <p:cNvPr id="21537" name=""/>
            <p:cNvCxnSpPr/>
            <p:nvPr/>
          </p:nvCxnSpPr>
          <p:spPr>
            <a:xfrm flipV="1">
              <a:off x="6691" y="0"/>
              <a:ext cx="1" cy="5103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sp>
          <p:nvSpPr>
            <p:cNvPr id="21538" name=""/>
            <p:cNvSpPr/>
            <p:nvPr/>
          </p:nvSpPr>
          <p:spPr>
            <a:xfrm>
              <a:off x="0" y="1928"/>
              <a:ext cx="1210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t>P2</a:t>
              </a:r>
            </a:p>
          </p:txBody>
        </p:sp>
      </p:grpSp>
      <p:sp>
        <p:nvSpPr>
          <p:cNvPr id="21539" name=""/>
          <p:cNvSpPr/>
          <p:nvPr/>
        </p:nvSpPr>
        <p:spPr>
          <a:xfrm>
            <a:off x="2506662" y="5157788"/>
            <a:ext cx="76835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Q1</a:t>
            </a:r>
          </a:p>
        </p:txBody>
      </p:sp>
      <p:sp>
        <p:nvSpPr>
          <p:cNvPr id="21540" name=""/>
          <p:cNvSpPr/>
          <p:nvPr/>
        </p:nvSpPr>
        <p:spPr>
          <a:xfrm>
            <a:off x="2987675" y="5151438"/>
            <a:ext cx="76835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Q2</a:t>
            </a:r>
          </a:p>
        </p:txBody>
      </p:sp>
      <p:sp>
        <p:nvSpPr>
          <p:cNvPr id="21541" name=""/>
          <p:cNvSpPr/>
          <p:nvPr/>
        </p:nvSpPr>
        <p:spPr>
          <a:xfrm>
            <a:off x="1763712" y="5589588"/>
            <a:ext cx="273685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需求增加引起价格上涨</a:t>
            </a:r>
          </a:p>
        </p:txBody>
      </p:sp>
      <p:sp>
        <p:nvSpPr>
          <p:cNvPr id="21542" name=""/>
          <p:cNvSpPr/>
          <p:nvPr/>
        </p:nvSpPr>
        <p:spPr>
          <a:xfrm>
            <a:off x="5580062" y="5589588"/>
            <a:ext cx="180022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带来短期利润</a:t>
            </a:r>
          </a:p>
        </p:txBody>
      </p:sp>
      <p:sp>
        <p:nvSpPr>
          <p:cNvPr id="2154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154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448BA14-404E-40A5-944E-F353A779F39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1545" name="TextBox 2154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完全竞争市场理论(1)共28页，您现在浏览的是第10页!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/>
          </p:nvPr>
        </p:nvSpPr>
        <p:spPr>
          <a:xfrm>
            <a:off x="0" y="0"/>
            <a:ext cx="9144000" cy="989012"/>
          </a:xfrm>
          <a:prstGeom prst="rect">
            <a:avLst/>
          </a:prstGeom>
          <a:solidFill>
            <a:srgbClr val="FFFFFF"/>
          </a:solidFill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rPr lang="zh-CN" altLang="en-US"/>
              <a:t>2、成本递增行业(</a:t>
            </a:r>
            <a:r>
              <a:rPr lang="en-US" altLang="en-US" i="1"/>
              <a:t>increasing-cost industry</a:t>
            </a:r>
            <a:r>
              <a:rPr lang="en-US" altLang="en-US"/>
              <a:t> )</a:t>
            </a:r>
            <a:endParaRPr lang="zh-CN" altLang="en-US"/>
          </a:p>
        </p:txBody>
      </p:sp>
      <p:grpSp>
        <p:nvGrpSpPr>
          <p:cNvPr id="23555" name=""/>
          <p:cNvGrpSpPr/>
          <p:nvPr/>
        </p:nvGrpSpPr>
        <p:grpSpPr>
          <a:xfrm>
            <a:off x="568325" y="1893888"/>
            <a:ext cx="8207375" cy="4354512"/>
            <a:chExt cx="5170" cy="2743"/>
          </a:xfrm>
        </p:grpSpPr>
        <p:grpSp>
          <p:nvGrpSpPr>
            <p:cNvPr id="23556" name=""/>
            <p:cNvGrpSpPr/>
            <p:nvPr/>
          </p:nvGrpSpPr>
          <p:grpSpPr>
            <a:xfrm>
              <a:off x="1851" y="0"/>
              <a:ext cx="3319" cy="2743"/>
              <a:chExt cx="3429" cy="2743"/>
            </a:xfrm>
          </p:grpSpPr>
          <p:cxnSp>
            <p:nvCxnSpPr>
              <p:cNvPr id="23557" name=""/>
              <p:cNvCxnSpPr/>
              <p:nvPr/>
            </p:nvCxnSpPr>
            <p:spPr>
              <a:xfrm flipH="1">
                <a:off x="282" y="114"/>
                <a:ext cx="0" cy="2183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headEnd type="triangle"/>
              </a:ln>
              <a:effectLst/>
            </p:spPr>
          </p:cxnSp>
          <p:cxnSp>
            <p:nvCxnSpPr>
              <p:cNvPr id="23558" name=""/>
              <p:cNvCxnSpPr/>
              <p:nvPr/>
            </p:nvCxnSpPr>
            <p:spPr>
              <a:xfrm>
                <a:off x="282" y="2289"/>
                <a:ext cx="3031" cy="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23559" name=""/>
              <p:cNvSpPr/>
              <p:nvPr/>
            </p:nvSpPr>
            <p:spPr>
              <a:xfrm>
                <a:off x="114" y="2237"/>
                <a:ext cx="19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O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0" name=""/>
              <p:cNvSpPr/>
              <p:nvPr/>
            </p:nvSpPr>
            <p:spPr>
              <a:xfrm>
                <a:off x="3189" y="2246"/>
                <a:ext cx="240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Q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1" name=""/>
              <p:cNvSpPr/>
              <p:nvPr/>
            </p:nvSpPr>
            <p:spPr>
              <a:xfrm>
                <a:off x="0" y="0"/>
                <a:ext cx="261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＄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2" name=""/>
              <p:cNvSpPr/>
              <p:nvPr/>
            </p:nvSpPr>
            <p:spPr>
              <a:xfrm>
                <a:off x="1516" y="2409"/>
                <a:ext cx="516" cy="334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zh-CN" altLang="en-US" i="1">
                    <a:solidFill>
                      <a:schemeClr val="bg2"/>
                    </a:solidFill>
                  </a:rPr>
                  <a:t>厂商</a:t>
                </a:r>
                <a:endParaRPr lang="en-US" altLang="en-US" i="1">
                  <a:solidFill>
                    <a:schemeClr val="bg2"/>
                  </a:solidFill>
                </a:endParaRPr>
              </a:p>
            </p:txBody>
          </p:sp>
        </p:grpSp>
        <p:grpSp>
          <p:nvGrpSpPr>
            <p:cNvPr id="23563" name=""/>
            <p:cNvGrpSpPr/>
            <p:nvPr/>
          </p:nvGrpSpPr>
          <p:grpSpPr>
            <a:xfrm>
              <a:off x="0" y="39"/>
              <a:ext cx="2064" cy="2695"/>
              <a:chExt cx="2064" cy="2695"/>
            </a:xfrm>
          </p:grpSpPr>
          <p:cxnSp>
            <p:nvCxnSpPr>
              <p:cNvPr id="23564" name=""/>
              <p:cNvCxnSpPr/>
              <p:nvPr/>
            </p:nvCxnSpPr>
            <p:spPr>
              <a:xfrm flipH="1">
                <a:off x="276" y="92"/>
                <a:ext cx="0" cy="216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headEnd type="triangle"/>
              </a:ln>
              <a:effectLst/>
            </p:spPr>
          </p:cxnSp>
          <p:cxnSp>
            <p:nvCxnSpPr>
              <p:cNvPr id="23565" name=""/>
              <p:cNvCxnSpPr/>
              <p:nvPr/>
            </p:nvCxnSpPr>
            <p:spPr>
              <a:xfrm flipV="1">
                <a:off x="270" y="2246"/>
                <a:ext cx="1680" cy="0"/>
              </a:xfrm>
              <a:prstGeom prst="line">
                <a:avLst/>
              </a:prstGeom>
              <a:noFill/>
              <a:ln w="25400">
                <a:solidFill>
                  <a:schemeClr val="bg2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23566" name=""/>
              <p:cNvSpPr/>
              <p:nvPr/>
            </p:nvSpPr>
            <p:spPr>
              <a:xfrm>
                <a:off x="102" y="2200"/>
                <a:ext cx="19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O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7" name=""/>
              <p:cNvSpPr/>
              <p:nvPr/>
            </p:nvSpPr>
            <p:spPr>
              <a:xfrm>
                <a:off x="1824" y="2219"/>
                <a:ext cx="240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Q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8" name=""/>
              <p:cNvSpPr/>
              <p:nvPr/>
            </p:nvSpPr>
            <p:spPr>
              <a:xfrm>
                <a:off x="0" y="0"/>
                <a:ext cx="28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b="1" i="1">
                    <a:solidFill>
                      <a:schemeClr val="bg2"/>
                    </a:solidFill>
                  </a:rPr>
                  <a:t>＄</a:t>
                </a:r>
                <a:endParaRPr lang="en-US" altLang="en-US" sz="2000" b="1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569" name=""/>
              <p:cNvSpPr/>
              <p:nvPr/>
            </p:nvSpPr>
            <p:spPr>
              <a:xfrm>
                <a:off x="884" y="2361"/>
                <a:ext cx="500" cy="334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zh-CN" altLang="en-US" i="1">
                    <a:solidFill>
                      <a:schemeClr val="bg2"/>
                    </a:solidFill>
                  </a:rPr>
                  <a:t>行业</a:t>
                </a:r>
                <a:endParaRPr lang="en-US" altLang="en-US" i="1">
                  <a:solidFill>
                    <a:schemeClr val="bg2"/>
                  </a:solidFill>
                </a:endParaRPr>
              </a:p>
            </p:txBody>
          </p:sp>
        </p:grpSp>
      </p:grpSp>
      <p:sp>
        <p:nvSpPr>
          <p:cNvPr id="23570" name=""/>
          <p:cNvSpPr/>
          <p:nvPr/>
        </p:nvSpPr>
        <p:spPr>
          <a:xfrm>
            <a:off x="1524000" y="2819400"/>
            <a:ext cx="914400" cy="3048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FF0000"/>
          </a:solidFill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pSp>
        <p:nvGrpSpPr>
          <p:cNvPr id="23571" name=""/>
          <p:cNvGrpSpPr/>
          <p:nvPr/>
        </p:nvGrpSpPr>
        <p:grpSpPr>
          <a:xfrm>
            <a:off x="1433512" y="2684462"/>
            <a:ext cx="2549525" cy="1658938"/>
            <a:chExt cx="1606" cy="1045"/>
          </a:xfrm>
        </p:grpSpPr>
        <p:sp>
          <p:nvSpPr>
            <p:cNvPr id="23572" name=""/>
            <p:cNvSpPr/>
            <p:nvPr/>
          </p:nvSpPr>
          <p:spPr>
            <a:xfrm>
              <a:off x="1287" y="0"/>
              <a:ext cx="319" cy="33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i="1">
                  <a:solidFill>
                    <a:schemeClr val="bg2"/>
                  </a:solidFill>
                </a:rPr>
                <a:t>LS</a:t>
              </a:r>
              <a:endParaRPr lang="en-US" altLang="en-US" i="1">
                <a:solidFill>
                  <a:schemeClr val="bg2"/>
                </a:solidFill>
              </a:endParaRPr>
            </a:p>
          </p:txBody>
        </p:sp>
        <p:sp>
          <p:nvSpPr>
            <p:cNvPr id="23573" name="未知"/>
            <p:cNvSpPr/>
            <p:nvPr/>
          </p:nvSpPr>
          <p:spPr>
            <a:xfrm>
              <a:off x="0" y="269"/>
              <a:ext cx="1512" cy="776"/>
            </a:xfrm>
            <a:custGeom>
              <a:rect l="l" t="t" r="r" b="b"/>
              <a:pathLst>
                <a:path w="1512" h="776">
                  <a:moveTo>
                    <a:pt x="0" y="776"/>
                  </a:moveTo>
                  <a:cubicBezTo>
                    <a:pt x="200" y="716"/>
                    <a:pt x="400" y="656"/>
                    <a:pt x="576" y="584"/>
                  </a:cubicBezTo>
                  <a:cubicBezTo>
                    <a:pt x="752" y="512"/>
                    <a:pt x="912" y="432"/>
                    <a:pt x="1056" y="344"/>
                  </a:cubicBezTo>
                  <a:cubicBezTo>
                    <a:pt x="1200" y="256"/>
                    <a:pt x="1368" y="112"/>
                    <a:pt x="1440" y="56"/>
                  </a:cubicBezTo>
                  <a:cubicBezTo>
                    <a:pt x="1512" y="0"/>
                    <a:pt x="1500" y="4"/>
                    <a:pt x="1488" y="8"/>
                  </a:cubicBezTo>
                </a:path>
              </a:pathLst>
            </a:custGeom>
            <a:noFill/>
            <a:ln w="38100" cap="flat" cmpd="sng">
              <a:solidFill>
                <a:srgbClr val="993300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3574" name=""/>
          <p:cNvGrpSpPr/>
          <p:nvPr/>
        </p:nvGrpSpPr>
        <p:grpSpPr>
          <a:xfrm>
            <a:off x="1838325" y="2035175"/>
            <a:ext cx="1874838" cy="2308225"/>
            <a:chExt cx="1181" cy="1454"/>
          </a:xfrm>
        </p:grpSpPr>
        <p:cxnSp>
          <p:nvCxnSpPr>
            <p:cNvPr id="23575" name=""/>
            <p:cNvCxnSpPr/>
            <p:nvPr/>
          </p:nvCxnSpPr>
          <p:spPr>
            <a:xfrm>
              <a:off x="0" y="0"/>
              <a:ext cx="1147" cy="131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lgDash"/>
              <a:miter lim="800000"/>
            </a:ln>
            <a:effectLst/>
          </p:spPr>
        </p:cxnSp>
        <p:sp>
          <p:nvSpPr>
            <p:cNvPr id="23576" name=""/>
            <p:cNvSpPr/>
            <p:nvPr/>
          </p:nvSpPr>
          <p:spPr>
            <a:xfrm>
              <a:off x="897" y="1166"/>
              <a:ext cx="284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D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</p:grpSp>
      <p:grpSp>
        <p:nvGrpSpPr>
          <p:cNvPr id="23577" name=""/>
          <p:cNvGrpSpPr/>
          <p:nvPr/>
        </p:nvGrpSpPr>
        <p:grpSpPr>
          <a:xfrm>
            <a:off x="631825" y="2579688"/>
            <a:ext cx="2981325" cy="3305175"/>
            <a:chExt cx="1878" cy="2082"/>
          </a:xfrm>
        </p:grpSpPr>
        <p:grpSp>
          <p:nvGrpSpPr>
            <p:cNvPr id="23578" name=""/>
            <p:cNvGrpSpPr/>
            <p:nvPr/>
          </p:nvGrpSpPr>
          <p:grpSpPr>
            <a:xfrm>
              <a:off x="0" y="0"/>
              <a:ext cx="1861" cy="2082"/>
              <a:chExt cx="1861" cy="2082"/>
            </a:xfrm>
          </p:grpSpPr>
          <p:grpSp>
            <p:nvGrpSpPr>
              <p:cNvPr id="23579" name=""/>
              <p:cNvGrpSpPr/>
              <p:nvPr/>
            </p:nvGrpSpPr>
            <p:grpSpPr>
              <a:xfrm>
                <a:off x="305" y="0"/>
                <a:ext cx="1356" cy="1671"/>
                <a:chExt cx="1356" cy="1671"/>
              </a:xfrm>
            </p:grpSpPr>
            <p:cxnSp>
              <p:nvCxnSpPr>
                <p:cNvPr id="23580" name=""/>
                <p:cNvCxnSpPr/>
                <p:nvPr/>
              </p:nvCxnSpPr>
              <p:spPr>
                <a:xfrm flipH="1">
                  <a:off x="0" y="224"/>
                  <a:ext cx="1344" cy="1447"/>
                </a:xfrm>
                <a:prstGeom prst="line">
                  <a:avLst/>
                </a:prstGeom>
                <a:noFill/>
                <a:ln w="38100">
                  <a:solidFill>
                    <a:srgbClr val="3366FF"/>
                  </a:solidFill>
                  <a:miter lim="800000"/>
                </a:ln>
                <a:effectLst/>
              </p:spPr>
            </p:cxnSp>
            <p:sp>
              <p:nvSpPr>
                <p:cNvPr id="23581" name=""/>
                <p:cNvSpPr/>
                <p:nvPr/>
              </p:nvSpPr>
              <p:spPr>
                <a:xfrm>
                  <a:off x="1109" y="0"/>
                  <a:ext cx="247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S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23582" name=""/>
              <p:cNvGrpSpPr/>
              <p:nvPr/>
            </p:nvGrpSpPr>
            <p:grpSpPr>
              <a:xfrm>
                <a:off x="299" y="138"/>
                <a:ext cx="1562" cy="1680"/>
                <a:chExt cx="1562" cy="1680"/>
              </a:xfrm>
            </p:grpSpPr>
            <p:cxnSp>
              <p:nvCxnSpPr>
                <p:cNvPr id="23583" name=""/>
                <p:cNvCxnSpPr/>
                <p:nvPr/>
              </p:nvCxnSpPr>
              <p:spPr>
                <a:xfrm>
                  <a:off x="0" y="0"/>
                  <a:ext cx="1344" cy="15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  <a:effectLst/>
              </p:spPr>
            </p:cxnSp>
            <p:sp>
              <p:nvSpPr>
                <p:cNvPr id="23584" name=""/>
                <p:cNvSpPr/>
                <p:nvPr/>
              </p:nvSpPr>
              <p:spPr>
                <a:xfrm>
                  <a:off x="1278" y="1392"/>
                  <a:ext cx="284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D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23585" name=""/>
              <p:cNvGrpSpPr/>
              <p:nvPr/>
            </p:nvGrpSpPr>
            <p:grpSpPr>
              <a:xfrm>
                <a:off x="0" y="594"/>
                <a:ext cx="1203" cy="1488"/>
                <a:chExt cx="1203" cy="1488"/>
              </a:xfrm>
            </p:grpSpPr>
            <p:sp>
              <p:nvSpPr>
                <p:cNvPr id="23586" name=""/>
                <p:cNvSpPr/>
                <p:nvPr/>
              </p:nvSpPr>
              <p:spPr>
                <a:xfrm>
                  <a:off x="0" y="198"/>
                  <a:ext cx="266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P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23587" name=""/>
                <p:cNvSpPr/>
                <p:nvPr/>
              </p:nvSpPr>
              <p:spPr>
                <a:xfrm>
                  <a:off x="864" y="0"/>
                  <a:ext cx="266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E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23588" name=""/>
                <p:cNvSpPr/>
                <p:nvPr/>
              </p:nvSpPr>
              <p:spPr>
                <a:xfrm>
                  <a:off x="960" y="307"/>
                  <a:ext cx="95" cy="95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noFill/>
                  <a:miter lim="800000"/>
                </a:ln>
                <a:effectLst/>
              </p:spPr>
              <p:txBody>
                <a:bodyPr/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/>
              </p:txBody>
            </p:sp>
            <p:cxnSp>
              <p:nvCxnSpPr>
                <p:cNvPr id="23589" name=""/>
                <p:cNvCxnSpPr/>
                <p:nvPr/>
              </p:nvCxnSpPr>
              <p:spPr>
                <a:xfrm flipH="1">
                  <a:off x="998" y="366"/>
                  <a:ext cx="0" cy="893"/>
                </a:xfrm>
                <a:prstGeom prst="line">
                  <a:avLst/>
                </a:prstGeom>
                <a:noFill/>
                <a:ln w="19050">
                  <a:solidFill>
                    <a:schemeClr val="bg2"/>
                  </a:solidFill>
                  <a:prstDash val="lgDash"/>
                  <a:miter lim="800000"/>
                </a:ln>
                <a:effectLst/>
              </p:spPr>
            </p:cxnSp>
            <p:sp>
              <p:nvSpPr>
                <p:cNvPr id="23590" name=""/>
                <p:cNvSpPr/>
                <p:nvPr/>
              </p:nvSpPr>
              <p:spPr>
                <a:xfrm>
                  <a:off x="861" y="1200"/>
                  <a:ext cx="342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 anchor="t" anchorCtr="0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45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Q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T1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cxnSp>
              <p:nvCxnSpPr>
                <p:cNvPr id="23591" name=""/>
                <p:cNvCxnSpPr/>
                <p:nvPr/>
              </p:nvCxnSpPr>
              <p:spPr>
                <a:xfrm>
                  <a:off x="248" y="345"/>
                  <a:ext cx="768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prstDash val="lgDash"/>
                  <a:miter lim="800000"/>
                </a:ln>
                <a:effectLst/>
              </p:spPr>
            </p:cxnSp>
          </p:grpSp>
        </p:grpSp>
        <p:cxnSp>
          <p:nvCxnSpPr>
            <p:cNvPr id="23592" name=""/>
            <p:cNvCxnSpPr/>
            <p:nvPr/>
          </p:nvCxnSpPr>
          <p:spPr>
            <a:xfrm>
              <a:off x="248" y="933"/>
              <a:ext cx="1630" cy="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</p:grpSp>
      <p:grpSp>
        <p:nvGrpSpPr>
          <p:cNvPr id="23593" name=""/>
          <p:cNvGrpSpPr/>
          <p:nvPr/>
        </p:nvGrpSpPr>
        <p:grpSpPr>
          <a:xfrm>
            <a:off x="1873250" y="2724150"/>
            <a:ext cx="1789112" cy="2295525"/>
            <a:chExt cx="1127" cy="1446"/>
          </a:xfrm>
        </p:grpSpPr>
        <p:sp>
          <p:nvSpPr>
            <p:cNvPr id="23594" name=""/>
            <p:cNvSpPr/>
            <p:nvPr/>
          </p:nvSpPr>
          <p:spPr>
            <a:xfrm>
              <a:off x="879" y="0"/>
              <a:ext cx="248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S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cxnSp>
          <p:nvCxnSpPr>
            <p:cNvPr id="23595" name=""/>
            <p:cNvCxnSpPr/>
            <p:nvPr/>
          </p:nvCxnSpPr>
          <p:spPr>
            <a:xfrm flipH="1">
              <a:off x="0" y="250"/>
              <a:ext cx="1111" cy="1196"/>
            </a:xfrm>
            <a:prstGeom prst="line">
              <a:avLst/>
            </a:prstGeom>
            <a:noFill/>
            <a:ln w="38100">
              <a:solidFill>
                <a:srgbClr val="3366FF"/>
              </a:solidFill>
              <a:prstDash val="lgDash"/>
              <a:miter lim="800000"/>
            </a:ln>
            <a:effectLst/>
          </p:spPr>
        </p:cxnSp>
      </p:grpSp>
      <p:sp>
        <p:nvSpPr>
          <p:cNvPr id="23596" name=""/>
          <p:cNvSpPr/>
          <p:nvPr/>
        </p:nvSpPr>
        <p:spPr>
          <a:xfrm>
            <a:off x="1801812" y="4510088"/>
            <a:ext cx="346075" cy="239712"/>
          </a:xfrm>
          <a:prstGeom prst="rightArrow">
            <a:avLst>
              <a:gd name="adj1" fmla="val 50000"/>
              <a:gd name="adj2" fmla="val 36093"/>
            </a:avLst>
          </a:prstGeom>
          <a:solidFill>
            <a:srgbClr val="FF0000"/>
          </a:solidFill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23597" name=""/>
          <p:cNvCxnSpPr/>
          <p:nvPr/>
        </p:nvCxnSpPr>
        <p:spPr>
          <a:xfrm flipH="1" flipV="1">
            <a:off x="609600" y="3627438"/>
            <a:ext cx="0" cy="493712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cxnSp>
        <p:nvCxnSpPr>
          <p:cNvPr id="23598" name=""/>
          <p:cNvCxnSpPr/>
          <p:nvPr/>
        </p:nvCxnSpPr>
        <p:spPr>
          <a:xfrm rot="5400000" flipH="1" flipV="1">
            <a:off x="2714625" y="4895850"/>
            <a:ext cx="0" cy="876300"/>
          </a:xfrm>
          <a:prstGeom prst="line">
            <a:avLst/>
          </a:prstGeom>
          <a:noFill/>
          <a:ln w="25400">
            <a:solidFill>
              <a:srgbClr val="FF0000"/>
            </a:solidFill>
            <a:miter lim="800000"/>
            <a:tailEnd type="triangle" len="lg"/>
          </a:ln>
          <a:effectLst/>
        </p:spPr>
      </p:cxnSp>
      <p:grpSp>
        <p:nvGrpSpPr>
          <p:cNvPr id="23599" name=""/>
          <p:cNvGrpSpPr/>
          <p:nvPr/>
        </p:nvGrpSpPr>
        <p:grpSpPr>
          <a:xfrm>
            <a:off x="4284662" y="2625725"/>
            <a:ext cx="3668712" cy="941388"/>
            <a:chExt cx="2311" cy="593"/>
          </a:xfrm>
        </p:grpSpPr>
        <p:grpSp>
          <p:nvGrpSpPr>
            <p:cNvPr id="23600" name=""/>
            <p:cNvGrpSpPr/>
            <p:nvPr/>
          </p:nvGrpSpPr>
          <p:grpSpPr>
            <a:xfrm>
              <a:off x="0" y="0"/>
              <a:ext cx="2311" cy="593"/>
              <a:chExt cx="2311" cy="593"/>
            </a:xfrm>
          </p:grpSpPr>
          <p:sp>
            <p:nvSpPr>
              <p:cNvPr id="23601" name="未知"/>
              <p:cNvSpPr/>
              <p:nvPr/>
            </p:nvSpPr>
            <p:spPr>
              <a:xfrm>
                <a:off x="0" y="208"/>
                <a:ext cx="1930" cy="385"/>
              </a:xfrm>
              <a:custGeom>
                <a:rect l="l" t="t" r="r" b="b"/>
                <a:pathLst>
                  <a:path w="1929" h="385">
                    <a:moveTo>
                      <a:pt x="0" y="27"/>
                    </a:moveTo>
                    <a:cubicBezTo>
                      <a:pt x="75" y="70"/>
                      <a:pt x="277" y="219"/>
                      <a:pt x="443" y="278"/>
                    </a:cubicBezTo>
                    <a:cubicBezTo>
                      <a:pt x="609" y="337"/>
                      <a:pt x="811" y="385"/>
                      <a:pt x="993" y="379"/>
                    </a:cubicBezTo>
                    <a:cubicBezTo>
                      <a:pt x="1174" y="373"/>
                      <a:pt x="1376" y="305"/>
                      <a:pt x="1532" y="242"/>
                    </a:cubicBezTo>
                    <a:cubicBezTo>
                      <a:pt x="1688" y="179"/>
                      <a:pt x="1847" y="50"/>
                      <a:pt x="1930" y="0"/>
                    </a:cubicBezTo>
                  </a:path>
                </a:pathLst>
              </a:custGeom>
              <a:noFill/>
              <a:ln w="38100" cap="flat" cmpd="sng">
                <a:solidFill>
                  <a:srgbClr val="0066FF"/>
                </a:solidFill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3602" name=""/>
              <p:cNvSpPr/>
              <p:nvPr/>
            </p:nvSpPr>
            <p:spPr>
              <a:xfrm>
                <a:off x="1925" y="0"/>
                <a:ext cx="386" cy="192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lIns="90488" tIns="44450" rIns="90488" bIns="4445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rPr lang="en-US" altLang="en-US" sz="2000" i="1">
                    <a:solidFill>
                      <a:schemeClr val="bg2"/>
                    </a:solidFill>
                  </a:rPr>
                  <a:t>LAC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  <p:grpSp>
          <p:nvGrpSpPr>
            <p:cNvPr id="23603" name=""/>
            <p:cNvGrpSpPr/>
            <p:nvPr/>
          </p:nvGrpSpPr>
          <p:grpSpPr>
            <a:xfrm>
              <a:off x="439" y="7"/>
              <a:ext cx="1193" cy="562"/>
              <a:chExt cx="1193" cy="562"/>
            </a:xfrm>
          </p:grpSpPr>
          <p:sp>
            <p:nvSpPr>
              <p:cNvPr id="23604" name="未知"/>
              <p:cNvSpPr/>
              <p:nvPr/>
            </p:nvSpPr>
            <p:spPr>
              <a:xfrm>
                <a:off x="0" y="201"/>
                <a:ext cx="979" cy="361"/>
              </a:xfrm>
              <a:custGeom>
                <a:rect l="l" t="t" r="r" b="b"/>
                <a:pathLst>
                  <a:path w="979" h="361">
                    <a:moveTo>
                      <a:pt x="0" y="0"/>
                    </a:moveTo>
                    <a:cubicBezTo>
                      <a:pt x="14" y="20"/>
                      <a:pt x="50" y="73"/>
                      <a:pt x="83" y="111"/>
                    </a:cubicBezTo>
                    <a:cubicBezTo>
                      <a:pt x="116" y="149"/>
                      <a:pt x="151" y="193"/>
                      <a:pt x="198" y="230"/>
                    </a:cubicBezTo>
                    <a:cubicBezTo>
                      <a:pt x="245" y="267"/>
                      <a:pt x="313" y="309"/>
                      <a:pt x="366" y="330"/>
                    </a:cubicBezTo>
                    <a:cubicBezTo>
                      <a:pt x="420" y="351"/>
                      <a:pt x="457" y="361"/>
                      <a:pt x="516" y="358"/>
                    </a:cubicBezTo>
                    <a:cubicBezTo>
                      <a:pt x="575" y="355"/>
                      <a:pt x="667" y="334"/>
                      <a:pt x="723" y="311"/>
                    </a:cubicBezTo>
                    <a:cubicBezTo>
                      <a:pt x="779" y="288"/>
                      <a:pt x="818" y="252"/>
                      <a:pt x="853" y="220"/>
                    </a:cubicBezTo>
                    <a:cubicBezTo>
                      <a:pt x="888" y="188"/>
                      <a:pt x="912" y="153"/>
                      <a:pt x="933" y="119"/>
                    </a:cubicBezTo>
                    <a:cubicBezTo>
                      <a:pt x="954" y="85"/>
                      <a:pt x="970" y="39"/>
                      <a:pt x="979" y="18"/>
                    </a:cubicBezTo>
                  </a:path>
                </a:pathLst>
              </a:custGeom>
              <a:noFill/>
              <a:ln w="38100" cap="flat" cmpd="sng">
                <a:solidFill>
                  <a:schemeClr val="bg2"/>
                </a:solidFill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3605" name=""/>
              <p:cNvSpPr/>
              <p:nvPr/>
            </p:nvSpPr>
            <p:spPr>
              <a:xfrm>
                <a:off x="807" y="0"/>
                <a:ext cx="386" cy="192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lIns="90488" tIns="44450" rIns="90488" bIns="4445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r>
                  <a:rPr lang="en-US" altLang="en-US" i="1">
                    <a:solidFill>
                      <a:schemeClr val="bg2"/>
                    </a:solidFill>
                  </a:rPr>
                  <a:t>SAC</a:t>
                </a:r>
                <a:r>
                  <a:rPr lang="en-US" altLang="en-US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i="1">
                  <a:solidFill>
                    <a:schemeClr val="bg2"/>
                  </a:solidFill>
                </a:endParaRPr>
              </a:p>
            </p:txBody>
          </p:sp>
        </p:grpSp>
      </p:grpSp>
      <p:grpSp>
        <p:nvGrpSpPr>
          <p:cNvPr id="23606" name=""/>
          <p:cNvGrpSpPr/>
          <p:nvPr/>
        </p:nvGrpSpPr>
        <p:grpSpPr>
          <a:xfrm>
            <a:off x="3540125" y="3124200"/>
            <a:ext cx="5403850" cy="2754312"/>
            <a:chExt cx="3404" cy="1735"/>
          </a:xfrm>
        </p:grpSpPr>
        <p:grpSp>
          <p:nvGrpSpPr>
            <p:cNvPr id="23607" name=""/>
            <p:cNvGrpSpPr/>
            <p:nvPr/>
          </p:nvGrpSpPr>
          <p:grpSpPr>
            <a:xfrm>
              <a:off x="0" y="0"/>
              <a:ext cx="3404" cy="740"/>
              <a:chExt cx="3404" cy="740"/>
            </a:xfrm>
          </p:grpSpPr>
          <p:grpSp>
            <p:nvGrpSpPr>
              <p:cNvPr id="23608" name=""/>
              <p:cNvGrpSpPr/>
              <p:nvPr/>
            </p:nvGrpSpPr>
            <p:grpSpPr>
              <a:xfrm>
                <a:off x="0" y="431"/>
                <a:ext cx="3404" cy="309"/>
                <a:chExt cx="3516" cy="309"/>
              </a:xfrm>
            </p:grpSpPr>
            <p:cxnSp>
              <p:nvCxnSpPr>
                <p:cNvPr id="23609" name=""/>
                <p:cNvCxnSpPr/>
                <p:nvPr/>
              </p:nvCxnSpPr>
              <p:spPr>
                <a:xfrm>
                  <a:off x="257" y="165"/>
                  <a:ext cx="3031" cy="0"/>
                </a:xfrm>
                <a:prstGeom prst="line">
                  <a:avLst/>
                </a:prstGeom>
                <a:noFill/>
                <a:ln w="38100">
                  <a:solidFill>
                    <a:srgbClr val="CC99FF"/>
                  </a:solidFill>
                  <a:miter lim="800000"/>
                </a:ln>
                <a:effectLst/>
              </p:spPr>
            </p:cxnSp>
            <p:sp>
              <p:nvSpPr>
                <p:cNvPr id="23610" name=""/>
                <p:cNvSpPr/>
                <p:nvPr/>
              </p:nvSpPr>
              <p:spPr>
                <a:xfrm>
                  <a:off x="3260" y="0"/>
                  <a:ext cx="256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d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23611" name=""/>
                <p:cNvSpPr/>
                <p:nvPr/>
              </p:nvSpPr>
              <p:spPr>
                <a:xfrm>
                  <a:off x="0" y="21"/>
                  <a:ext cx="274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 algn="l" rtl="0" eaLnBrk="1" hangingPunct="1">
                    <a:defRPr kumimoji="0"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lvl="0" algn="ctr">
                    <a:lnSpc>
                      <a:spcPct val="120000"/>
                    </a:lnSpc>
                    <a:spcBef>
                      <a:spcPct val="50000"/>
                    </a:spcBef>
                    <a:buClr>
                      <a:srgbClr val="99CCCC"/>
                    </a:buClr>
                  </a:pPr>
                  <a:r>
                    <a:rPr lang="en-US" altLang="en-US" sz="2000" i="1">
                      <a:solidFill>
                        <a:schemeClr val="bg2"/>
                      </a:solidFill>
                    </a:rPr>
                    <a:t>P</a:t>
                  </a:r>
                  <a:r>
                    <a:rPr lang="en-US" altLang="en-US" sz="2000" i="1" baseline="-25000">
                      <a:solidFill>
                        <a:schemeClr val="bg2"/>
                      </a:solidFill>
                    </a:rPr>
                    <a:t>1</a:t>
                  </a:r>
                  <a:endParaRPr lang="en-US" altLang="en-US" sz="2000" i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23612" name=""/>
              <p:cNvGrpSpPr/>
              <p:nvPr/>
            </p:nvGrpSpPr>
            <p:grpSpPr>
              <a:xfrm>
                <a:off x="741" y="0"/>
                <a:ext cx="2311" cy="593"/>
                <a:chExt cx="2311" cy="593"/>
              </a:xfrm>
            </p:grpSpPr>
            <p:grpSp>
              <p:nvGrpSpPr>
                <p:cNvPr id="23613" name=""/>
                <p:cNvGrpSpPr/>
                <p:nvPr/>
              </p:nvGrpSpPr>
              <p:grpSpPr>
                <a:xfrm>
                  <a:off x="0" y="0"/>
                  <a:ext cx="2311" cy="593"/>
                  <a:chExt cx="2311" cy="593"/>
                </a:xfrm>
              </p:grpSpPr>
              <p:sp>
                <p:nvSpPr>
                  <p:cNvPr id="23614" name="未知"/>
                  <p:cNvSpPr/>
                  <p:nvPr/>
                </p:nvSpPr>
                <p:spPr>
                  <a:xfrm>
                    <a:off x="0" y="208"/>
                    <a:ext cx="1930" cy="385"/>
                  </a:xfrm>
                  <a:custGeom>
                    <a:rect l="l" t="t" r="r" b="b"/>
                    <a:pathLst>
                      <a:path w="1929" h="385">
                        <a:moveTo>
                          <a:pt x="0" y="27"/>
                        </a:moveTo>
                        <a:cubicBezTo>
                          <a:pt x="75" y="70"/>
                          <a:pt x="277" y="219"/>
                          <a:pt x="443" y="278"/>
                        </a:cubicBezTo>
                        <a:cubicBezTo>
                          <a:pt x="609" y="337"/>
                          <a:pt x="811" y="385"/>
                          <a:pt x="993" y="379"/>
                        </a:cubicBezTo>
                        <a:cubicBezTo>
                          <a:pt x="1174" y="373"/>
                          <a:pt x="1376" y="305"/>
                          <a:pt x="1532" y="242"/>
                        </a:cubicBezTo>
                        <a:cubicBezTo>
                          <a:pt x="1688" y="179"/>
                          <a:pt x="1847" y="50"/>
                          <a:pt x="1930" y="0"/>
                        </a:cubicBezTo>
                      </a:path>
                    </a:pathLst>
                  </a:custGeom>
                  <a:noFill/>
                  <a:ln w="38100" cap="flat" cmpd="sng">
                    <a:solidFill>
                      <a:srgbClr val="0066FF"/>
                    </a:solidFill>
                    <a:miter lim="800000"/>
                  </a:ln>
                  <a:effectLst/>
                </p:spPr>
                <p:txBody>
                  <a:bodyPr/>
                  <a:lstStyle>
                    <a:defPPr algn="l" rtl="0" eaLnBrk="1" hangingPunct="1">
                      <a:defRPr kumimoji="0" lang="zh-CN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sp>
                <p:nvSpPr>
                  <p:cNvPr id="23615" name=""/>
                  <p:cNvSpPr/>
                  <p:nvPr/>
                </p:nvSpPr>
                <p:spPr>
                  <a:xfrm>
                    <a:off x="1925" y="0"/>
                    <a:ext cx="386" cy="19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 wrap="none" lIns="90488" tIns="44450" rIns="90488" bIns="44450"/>
                  <a:lstStyle>
                    <a:defPPr algn="l" rtl="0" eaLnBrk="1" hangingPunct="1">
                      <a:defRPr kumimoji="0" lang="zh-CN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r>
                      <a:rPr lang="en-US" altLang="en-US" sz="2000" i="1">
                        <a:solidFill>
                          <a:schemeClr val="bg2"/>
                        </a:solidFill>
                      </a:rPr>
                      <a:t>LAC</a:t>
                    </a:r>
                    <a:r>
                      <a:rPr lang="en-US" altLang="en-US" sz="2000" i="1" baseline="-25000">
                        <a:solidFill>
                          <a:schemeClr val="bg2"/>
                        </a:solidFill>
                      </a:rPr>
                      <a:t>1</a:t>
                    </a:r>
                    <a:endParaRPr lang="en-US" altLang="en-US" sz="2000" i="1">
                      <a:solidFill>
                        <a:schemeClr val="bg2"/>
                      </a:solidFill>
                    </a:endParaRPr>
                  </a:p>
                </p:txBody>
              </p:sp>
            </p:grpSp>
            <p:grpSp>
              <p:nvGrpSpPr>
                <p:cNvPr id="23616" name=""/>
                <p:cNvGrpSpPr/>
                <p:nvPr/>
              </p:nvGrpSpPr>
              <p:grpSpPr>
                <a:xfrm>
                  <a:off x="439" y="7"/>
                  <a:ext cx="1193" cy="562"/>
                  <a:chExt cx="1193" cy="562"/>
                </a:xfrm>
              </p:grpSpPr>
              <p:sp>
                <p:nvSpPr>
                  <p:cNvPr id="23617" name="未知"/>
                  <p:cNvSpPr/>
                  <p:nvPr/>
                </p:nvSpPr>
                <p:spPr>
                  <a:xfrm>
                    <a:off x="0" y="201"/>
                    <a:ext cx="979" cy="361"/>
                  </a:xfrm>
                  <a:custGeom>
                    <a:rect l="l" t="t" r="r" b="b"/>
                    <a:pathLst>
                      <a:path w="979" h="361">
                        <a:moveTo>
                          <a:pt x="0" y="0"/>
                        </a:moveTo>
                        <a:cubicBezTo>
                          <a:pt x="14" y="20"/>
                          <a:pt x="50" y="73"/>
                          <a:pt x="83" y="111"/>
                        </a:cubicBezTo>
                        <a:cubicBezTo>
                          <a:pt x="116" y="149"/>
                          <a:pt x="151" y="193"/>
                          <a:pt x="198" y="230"/>
                        </a:cubicBezTo>
                        <a:cubicBezTo>
                          <a:pt x="245" y="267"/>
                          <a:pt x="313" y="309"/>
                          <a:pt x="366" y="330"/>
                        </a:cubicBezTo>
                        <a:cubicBezTo>
                          <a:pt x="420" y="351"/>
                          <a:pt x="457" y="361"/>
                          <a:pt x="516" y="358"/>
                        </a:cubicBezTo>
                        <a:cubicBezTo>
                          <a:pt x="575" y="355"/>
                          <a:pt x="667" y="334"/>
                          <a:pt x="723" y="311"/>
                        </a:cubicBezTo>
                        <a:cubicBezTo>
                          <a:pt x="779" y="288"/>
                          <a:pt x="818" y="252"/>
                          <a:pt x="853" y="220"/>
                        </a:cubicBezTo>
                        <a:cubicBezTo>
                          <a:pt x="888" y="188"/>
                          <a:pt x="912" y="153"/>
                          <a:pt x="933" y="119"/>
                        </a:cubicBezTo>
                        <a:cubicBezTo>
                          <a:pt x="954" y="85"/>
                          <a:pt x="970" y="39"/>
                          <a:pt x="979" y="18"/>
                        </a:cubicBezTo>
                      </a:path>
                    </a:pathLst>
                  </a:custGeom>
                  <a:noFill/>
                  <a:ln w="38100" cap="flat" cmpd="sng">
                    <a:solidFill>
                      <a:schemeClr val="bg2"/>
                    </a:solidFill>
                    <a:miter lim="800000"/>
                  </a:ln>
                  <a:effectLst/>
                </p:spPr>
                <p:txBody>
                  <a:bodyPr/>
                  <a:lstStyle>
                    <a:defPPr algn="l" rtl="0" eaLnBrk="1" hangingPunct="1">
                      <a:defRPr kumimoji="0" lang="zh-CN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sp>
                <p:nvSpPr>
                  <p:cNvPr id="23618" name=""/>
                  <p:cNvSpPr/>
                  <p:nvPr/>
                </p:nvSpPr>
                <p:spPr>
                  <a:xfrm>
                    <a:off x="807" y="0"/>
                    <a:ext cx="386" cy="19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 wrap="none" lIns="90488" tIns="44450" rIns="90488" bIns="44450"/>
                  <a:lstStyle>
                    <a:defPPr algn="l" rtl="0" eaLnBrk="1" hangingPunct="1">
                      <a:defRPr kumimoji="0" lang="zh-CN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r>
                      <a:rPr lang="en-US" altLang="en-US" i="1">
                        <a:solidFill>
                          <a:schemeClr val="bg2"/>
                        </a:solidFill>
                      </a:rPr>
                      <a:t>SAC</a:t>
                    </a:r>
                    <a:r>
                      <a:rPr lang="en-US" altLang="en-US" i="1" baseline="-25000">
                        <a:solidFill>
                          <a:schemeClr val="bg2"/>
                        </a:solidFill>
                      </a:rPr>
                      <a:t>1</a:t>
                    </a:r>
                    <a:endParaRPr lang="en-US" altLang="en-US" i="1">
                      <a:solidFill>
                        <a:schemeClr val="bg2"/>
                      </a:solidFill>
                    </a:endParaRPr>
                  </a:p>
                </p:txBody>
              </p:sp>
            </p:grpSp>
          </p:grpSp>
        </p:grpSp>
        <p:grpSp>
          <p:nvGrpSpPr>
            <p:cNvPr id="23619" name=""/>
            <p:cNvGrpSpPr/>
            <p:nvPr/>
          </p:nvGrpSpPr>
          <p:grpSpPr>
            <a:xfrm>
              <a:off x="1542" y="308"/>
              <a:ext cx="329" cy="1427"/>
              <a:chExt cx="340" cy="1427"/>
            </a:xfrm>
          </p:grpSpPr>
          <p:sp>
            <p:nvSpPr>
              <p:cNvPr id="23620" name=""/>
              <p:cNvSpPr/>
              <p:nvPr/>
            </p:nvSpPr>
            <p:spPr>
              <a:xfrm>
                <a:off x="0" y="0"/>
                <a:ext cx="275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E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1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621" name=""/>
              <p:cNvSpPr/>
              <p:nvPr/>
            </p:nvSpPr>
            <p:spPr>
              <a:xfrm>
                <a:off x="119" y="225"/>
                <a:ext cx="95" cy="95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23622" name=""/>
              <p:cNvCxnSpPr/>
              <p:nvPr/>
            </p:nvCxnSpPr>
            <p:spPr>
              <a:xfrm flipH="1">
                <a:off x="171" y="300"/>
                <a:ext cx="0" cy="911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prstDash val="lgDash"/>
                <a:miter lim="800000"/>
              </a:ln>
              <a:effectLst/>
            </p:spPr>
          </p:cxnSp>
          <p:sp>
            <p:nvSpPr>
              <p:cNvPr id="23623" name=""/>
              <p:cNvSpPr/>
              <p:nvPr/>
            </p:nvSpPr>
            <p:spPr>
              <a:xfrm>
                <a:off x="47" y="1139"/>
                <a:ext cx="293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45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Q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1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</p:grpSp>
      <p:grpSp>
        <p:nvGrpSpPr>
          <p:cNvPr id="23624" name=""/>
          <p:cNvGrpSpPr/>
          <p:nvPr/>
        </p:nvGrpSpPr>
        <p:grpSpPr>
          <a:xfrm>
            <a:off x="611188" y="3043238"/>
            <a:ext cx="8380412" cy="2855912"/>
            <a:chExt cx="5279" cy="1799"/>
          </a:xfrm>
        </p:grpSpPr>
        <p:cxnSp>
          <p:nvCxnSpPr>
            <p:cNvPr id="23625" name=""/>
            <p:cNvCxnSpPr/>
            <p:nvPr/>
          </p:nvCxnSpPr>
          <p:spPr>
            <a:xfrm>
              <a:off x="249" y="339"/>
              <a:ext cx="1630" cy="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23626" name=""/>
            <p:cNvSpPr/>
            <p:nvPr/>
          </p:nvSpPr>
          <p:spPr>
            <a:xfrm>
              <a:off x="0" y="188"/>
              <a:ext cx="26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P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grpSp>
          <p:nvGrpSpPr>
            <p:cNvPr id="23627" name=""/>
            <p:cNvGrpSpPr/>
            <p:nvPr/>
          </p:nvGrpSpPr>
          <p:grpSpPr>
            <a:xfrm>
              <a:off x="1858" y="170"/>
              <a:ext cx="3421" cy="306"/>
              <a:chExt cx="3421" cy="306"/>
            </a:xfrm>
          </p:grpSpPr>
          <p:cxnSp>
            <p:nvCxnSpPr>
              <p:cNvPr id="23628" name=""/>
              <p:cNvCxnSpPr/>
              <p:nvPr/>
            </p:nvCxnSpPr>
            <p:spPr>
              <a:xfrm>
                <a:off x="232" y="162"/>
                <a:ext cx="2963" cy="0"/>
              </a:xfrm>
              <a:prstGeom prst="line">
                <a:avLst/>
              </a:prstGeom>
              <a:noFill/>
              <a:ln w="38100">
                <a:solidFill>
                  <a:srgbClr val="CC99FF"/>
                </a:solidFill>
                <a:miter lim="800000"/>
              </a:ln>
              <a:effectLst/>
            </p:spPr>
          </p:cxnSp>
          <p:sp>
            <p:nvSpPr>
              <p:cNvPr id="23629" name=""/>
              <p:cNvSpPr/>
              <p:nvPr/>
            </p:nvSpPr>
            <p:spPr>
              <a:xfrm>
                <a:off x="3173" y="0"/>
                <a:ext cx="24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d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630" name=""/>
              <p:cNvSpPr/>
              <p:nvPr/>
            </p:nvSpPr>
            <p:spPr>
              <a:xfrm>
                <a:off x="0" y="18"/>
                <a:ext cx="26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P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23631" name=""/>
            <p:cNvCxnSpPr/>
            <p:nvPr/>
          </p:nvCxnSpPr>
          <p:spPr>
            <a:xfrm flipH="1">
              <a:off x="1631" y="360"/>
              <a:ext cx="0" cy="1186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23632" name=""/>
            <p:cNvSpPr/>
            <p:nvPr/>
          </p:nvSpPr>
          <p:spPr>
            <a:xfrm>
              <a:off x="1518" y="1511"/>
              <a:ext cx="342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45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Q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T2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sp>
          <p:nvSpPr>
            <p:cNvPr id="23633" name=""/>
            <p:cNvSpPr/>
            <p:nvPr/>
          </p:nvSpPr>
          <p:spPr>
            <a:xfrm>
              <a:off x="1500" y="6"/>
              <a:ext cx="26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E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grpSp>
          <p:nvGrpSpPr>
            <p:cNvPr id="23634" name=""/>
            <p:cNvGrpSpPr/>
            <p:nvPr/>
          </p:nvGrpSpPr>
          <p:grpSpPr>
            <a:xfrm>
              <a:off x="3126" y="0"/>
              <a:ext cx="329" cy="1788"/>
              <a:chExt cx="329" cy="1788"/>
            </a:xfrm>
          </p:grpSpPr>
          <p:sp>
            <p:nvSpPr>
              <p:cNvPr id="23635" name=""/>
              <p:cNvSpPr/>
              <p:nvPr/>
            </p:nvSpPr>
            <p:spPr>
              <a:xfrm>
                <a:off x="0" y="0"/>
                <a:ext cx="26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50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E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  <p:sp>
            <p:nvSpPr>
              <p:cNvPr id="23636" name=""/>
              <p:cNvSpPr/>
              <p:nvPr/>
            </p:nvSpPr>
            <p:spPr>
              <a:xfrm>
                <a:off x="115" y="261"/>
                <a:ext cx="92" cy="95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23637" name=""/>
              <p:cNvCxnSpPr/>
              <p:nvPr/>
            </p:nvCxnSpPr>
            <p:spPr>
              <a:xfrm flipH="1">
                <a:off x="165" y="336"/>
                <a:ext cx="0" cy="1229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prstDash val="lgDash"/>
                <a:miter lim="800000"/>
              </a:ln>
              <a:effectLst/>
            </p:spPr>
          </p:cxnSp>
          <p:sp>
            <p:nvSpPr>
              <p:cNvPr id="23638" name=""/>
              <p:cNvSpPr/>
              <p:nvPr/>
            </p:nvSpPr>
            <p:spPr>
              <a:xfrm>
                <a:off x="45" y="1500"/>
                <a:ext cx="28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ctr">
                  <a:lnSpc>
                    <a:spcPct val="120000"/>
                  </a:lnSpc>
                  <a:spcBef>
                    <a:spcPct val="45000"/>
                  </a:spcBef>
                  <a:buClr>
                    <a:srgbClr val="99CCCC"/>
                  </a:buClr>
                </a:pPr>
                <a:r>
                  <a:rPr lang="en-US" altLang="en-US" sz="2000" i="1">
                    <a:solidFill>
                      <a:schemeClr val="bg2"/>
                    </a:solidFill>
                  </a:rPr>
                  <a:t>Q</a:t>
                </a:r>
                <a:r>
                  <a:rPr lang="en-US" altLang="en-US" sz="2000" i="1" baseline="-25000">
                    <a:solidFill>
                      <a:schemeClr val="bg2"/>
                    </a:solidFill>
                  </a:rPr>
                  <a:t>2</a:t>
                </a:r>
                <a:endParaRPr lang="en-US" altLang="en-US" sz="2000" i="1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23639" name=""/>
            <p:cNvSpPr/>
            <p:nvPr/>
          </p:nvSpPr>
          <p:spPr>
            <a:xfrm>
              <a:off x="1583" y="302"/>
              <a:ext cx="95" cy="95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3640" name=""/>
          <p:cNvGrpSpPr/>
          <p:nvPr/>
        </p:nvGrpSpPr>
        <p:grpSpPr>
          <a:xfrm>
            <a:off x="554038" y="3019425"/>
            <a:ext cx="3046412" cy="2876550"/>
            <a:chExt cx="1919" cy="1812"/>
          </a:xfrm>
        </p:grpSpPr>
        <p:cxnSp>
          <p:nvCxnSpPr>
            <p:cNvPr id="23641" name=""/>
            <p:cNvCxnSpPr/>
            <p:nvPr/>
          </p:nvCxnSpPr>
          <p:spPr>
            <a:xfrm>
              <a:off x="289" y="162"/>
              <a:ext cx="1630" cy="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  <p:sp>
          <p:nvSpPr>
            <p:cNvPr id="23642" name=""/>
            <p:cNvSpPr/>
            <p:nvPr/>
          </p:nvSpPr>
          <p:spPr>
            <a:xfrm>
              <a:off x="1454" y="123"/>
              <a:ext cx="95" cy="95"/>
            </a:xfrm>
            <a:prstGeom prst="ellipse">
              <a:avLst/>
            </a:prstGeom>
            <a:solidFill>
              <a:schemeClr val="tx1"/>
            </a:soli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3643" name=""/>
            <p:cNvSpPr/>
            <p:nvPr/>
          </p:nvSpPr>
          <p:spPr>
            <a:xfrm>
              <a:off x="0" y="0"/>
              <a:ext cx="301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50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P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2</a:t>
              </a:r>
              <a:r>
                <a:rPr lang="en-US" altLang="en-US" sz="2000" i="1" baseline="30000">
                  <a:solidFill>
                    <a:schemeClr val="bg2"/>
                  </a:solidFill>
                </a:rPr>
                <a:t>’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sp>
          <p:nvSpPr>
            <p:cNvPr id="23644" name=""/>
            <p:cNvSpPr/>
            <p:nvPr/>
          </p:nvSpPr>
          <p:spPr>
            <a:xfrm>
              <a:off x="1287" y="1524"/>
              <a:ext cx="377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>
                <a:lnSpc>
                  <a:spcPct val="120000"/>
                </a:lnSpc>
                <a:spcBef>
                  <a:spcPct val="45000"/>
                </a:spcBef>
                <a:buClr>
                  <a:srgbClr val="99CCCC"/>
                </a:buClr>
              </a:pPr>
              <a:r>
                <a:rPr lang="en-US" altLang="en-US" sz="2000" i="1">
                  <a:solidFill>
                    <a:schemeClr val="bg2"/>
                  </a:solidFill>
                </a:rPr>
                <a:t>Q</a:t>
              </a:r>
              <a:r>
                <a:rPr lang="en-US" altLang="en-US" sz="2000" i="1" baseline="30000">
                  <a:solidFill>
                    <a:schemeClr val="bg2"/>
                  </a:solidFill>
                </a:rPr>
                <a:t>’</a:t>
              </a:r>
              <a:r>
                <a:rPr lang="en-US" altLang="en-US" sz="2000" i="1" baseline="-25000">
                  <a:solidFill>
                    <a:schemeClr val="bg2"/>
                  </a:solidFill>
                </a:rPr>
                <a:t>T2</a:t>
              </a:r>
              <a:endParaRPr lang="en-US" altLang="en-US" sz="2000" i="1">
                <a:solidFill>
                  <a:schemeClr val="bg2"/>
                </a:solidFill>
              </a:endParaRPr>
            </a:p>
          </p:txBody>
        </p:sp>
        <p:cxnSp>
          <p:nvCxnSpPr>
            <p:cNvPr id="23645" name=""/>
            <p:cNvCxnSpPr/>
            <p:nvPr/>
          </p:nvCxnSpPr>
          <p:spPr>
            <a:xfrm flipH="1">
              <a:off x="1502" y="171"/>
              <a:ext cx="0" cy="139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lgDash"/>
              <a:miter lim="800000"/>
            </a:ln>
            <a:effectLst/>
          </p:spPr>
        </p:cxnSp>
      </p:grpSp>
      <p:sp>
        <p:nvSpPr>
          <p:cNvPr id="23646" name=""/>
          <p:cNvSpPr/>
          <p:nvPr/>
        </p:nvSpPr>
        <p:spPr>
          <a:xfrm>
            <a:off x="2700338" y="6237288"/>
            <a:ext cx="4176712" cy="422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457200" lvl="0" indent="-457200" algn="ctr">
              <a:lnSpc>
                <a:spcPct val="120000"/>
              </a:lnSpc>
              <a:spcBef>
                <a:spcPct val="50000"/>
              </a:spcBef>
              <a:buClr>
                <a:srgbClr val="99CCCC"/>
              </a:buClr>
            </a:pPr>
            <a:r>
              <a:rPr lang="zh-CN" altLang="en-US" b="1">
                <a:solidFill>
                  <a:schemeClr val="bg2"/>
                </a:solidFill>
              </a:rPr>
              <a:t>图</a:t>
            </a:r>
            <a:r>
              <a:rPr lang="en-US" altLang="en-US" b="1">
                <a:solidFill>
                  <a:schemeClr val="bg2"/>
                </a:solidFill>
              </a:rPr>
              <a:t>6</a:t>
            </a:r>
            <a:r>
              <a:rPr lang="zh-CN" altLang="en-US" b="1">
                <a:solidFill>
                  <a:schemeClr val="bg2"/>
                </a:solidFill>
              </a:rPr>
              <a:t>－</a:t>
            </a:r>
            <a:r>
              <a:rPr lang="en-US" altLang="en-US" b="1">
                <a:solidFill>
                  <a:schemeClr val="bg2"/>
                </a:solidFill>
              </a:rPr>
              <a:t>11   </a:t>
            </a:r>
            <a:r>
              <a:rPr lang="zh-CN" altLang="en-US" b="1">
                <a:solidFill>
                  <a:schemeClr val="bg2"/>
                </a:solidFill>
              </a:rPr>
              <a:t>成本递增行业长期供给曲线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2364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364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B2EA498-32CB-400B-A0F3-7A2203A181B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3649" name="TextBox 236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18" presetClass="entr" presetSubtype="3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32" dur="500" fill="hold"/>
                                        <p:tgtEl>
                                          <p:spTgt spid="23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 fill="hold"/>
                                        <p:tgtEl>
                                          <p:spTgt spid="23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18" presetClass="entr" presetSubtype="6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 additive="base">
                                        <p:cTn id="49" dur="500" fill="hold"/>
                                        <p:tgtEl>
                                          <p:spTgt spid="23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4" dur="500" fill="hold"/>
                                        <p:tgtEl>
                                          <p:spTgt spid="23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9" dur="500" fill="hold"/>
                                        <p:tgtEl>
                                          <p:spTgt spid="23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9" presetID="17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79" dur="500" fill="hold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/>
        </p:nvSpPr>
        <p:spPr>
          <a:xfrm>
            <a:off x="323850" y="404812"/>
            <a:ext cx="7921625" cy="72072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二、完全竞争市场简评：优缺点</a:t>
            </a:r>
          </a:p>
        </p:txBody>
      </p:sp>
      <p:sp>
        <p:nvSpPr>
          <p:cNvPr id="27651" name=""/>
          <p:cNvSpPr/>
          <p:nvPr/>
        </p:nvSpPr>
        <p:spPr>
          <a:xfrm>
            <a:off x="395288" y="1484312"/>
            <a:ext cx="4824412" cy="2359025"/>
          </a:xfrm>
          <a:prstGeom prst="rect">
            <a:avLst/>
          </a:prstGeom>
          <a:solidFill>
            <a:srgbClr val="FFFFFF"/>
          </a:solidFill>
          <a:ln w="76200">
            <a:solidFill>
              <a:srgbClr val="008000"/>
            </a:solidFill>
            <a:miter lim="800000"/>
          </a:ln>
          <a:effectLst/>
        </p:spPr>
        <p:txBody>
          <a:bodyPr anchor="ctr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325438">
              <a:buClr>
                <a:srgbClr val="FF0000"/>
              </a:buClr>
              <a:buSzPct val="95000"/>
              <a:buFont typeface="Wingdings" pitchFamily="2" charset="2"/>
              <a:buChar char="n"/>
            </a:pPr>
            <a:r>
              <a:rPr lang="en-US" altLang="en-US" b="1">
                <a:solidFill>
                  <a:schemeClr val="bg2"/>
                </a:solidFill>
              </a:rPr>
              <a:t>(1) </a:t>
            </a:r>
            <a:r>
              <a:rPr lang="zh-CN" altLang="en-US" b="1">
                <a:solidFill>
                  <a:schemeClr val="bg2"/>
                </a:solidFill>
              </a:rPr>
              <a:t>供给与需求相等，不会有生产不足或过剩，需求得到满足。</a:t>
            </a:r>
            <a:endParaRPr lang="zh-CN" altLang="en-US" b="1">
              <a:solidFill>
                <a:schemeClr val="bg2"/>
              </a:solidFill>
            </a:endParaRPr>
          </a:p>
          <a:p>
            <a:pPr marL="0" lvl="0" indent="325438">
              <a:buClr>
                <a:srgbClr val="FF0000"/>
              </a:buClr>
              <a:buSzPct val="95000"/>
              <a:buFont typeface="Wingdings" pitchFamily="2" charset="2"/>
              <a:buChar char="n"/>
            </a:pPr>
            <a:r>
              <a:rPr lang="en-US" altLang="en-US" b="1">
                <a:solidFill>
                  <a:schemeClr val="bg2"/>
                </a:solidFill>
              </a:rPr>
              <a:t>(2) </a:t>
            </a:r>
            <a:r>
              <a:rPr lang="zh-CN" altLang="en-US" b="1">
                <a:solidFill>
                  <a:schemeClr val="bg2"/>
                </a:solidFill>
              </a:rPr>
              <a:t>长期均衡时，平均成本最低，要素作用最有效。</a:t>
            </a:r>
            <a:endParaRPr lang="zh-CN" altLang="en-US" b="1">
              <a:solidFill>
                <a:schemeClr val="bg2"/>
              </a:solidFill>
            </a:endParaRPr>
          </a:p>
          <a:p>
            <a:pPr marL="0" lvl="0" indent="325438">
              <a:buClr>
                <a:srgbClr val="FF0000"/>
              </a:buClr>
              <a:buSzPct val="95000"/>
              <a:buFont typeface="Wingdings" pitchFamily="2" charset="2"/>
              <a:buChar char="n"/>
            </a:pPr>
            <a:r>
              <a:rPr lang="en-US" altLang="en-US" b="1">
                <a:solidFill>
                  <a:schemeClr val="bg2"/>
                </a:solidFill>
              </a:rPr>
              <a:t>(3)</a:t>
            </a:r>
            <a:r>
              <a:rPr lang="zh-CN" altLang="en-US" b="1">
                <a:solidFill>
                  <a:schemeClr val="bg2"/>
                </a:solidFill>
              </a:rPr>
              <a:t>平均成本最低决定了产品价格最低，对消费者有利。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27652" name=""/>
          <p:cNvSpPr/>
          <p:nvPr/>
        </p:nvSpPr>
        <p:spPr>
          <a:xfrm>
            <a:off x="395288" y="4645025"/>
            <a:ext cx="8135938" cy="1609725"/>
          </a:xfrm>
          <a:prstGeom prst="rect">
            <a:avLst/>
          </a:prstGeom>
          <a:solidFill>
            <a:srgbClr val="FFFFFF"/>
          </a:solidFill>
          <a:ln w="57150">
            <a:solidFill>
              <a:srgbClr val="000099"/>
            </a:solidFill>
            <a:miter lim="800000"/>
          </a:ln>
          <a:effectLst/>
        </p:spPr>
        <p:txBody>
          <a:bodyPr anchor="ctr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325438">
              <a:buClr>
                <a:srgbClr val="006600"/>
              </a:buClr>
              <a:buSzPct val="95000"/>
              <a:buFont typeface="Wingdings" pitchFamily="2" charset="2"/>
              <a:buChar char="u"/>
            </a:pPr>
            <a:r>
              <a:rPr lang="en-US" altLang="en-US" b="1">
                <a:solidFill>
                  <a:schemeClr val="bg2"/>
                </a:solidFill>
                <a:latin typeface="宋体" pitchFamily="2" charset="-122"/>
              </a:rPr>
              <a:t>(1)</a:t>
            </a:r>
            <a:r>
              <a:rPr lang="zh-CN" altLang="en-US" b="1">
                <a:solidFill>
                  <a:schemeClr val="bg2"/>
                </a:solidFill>
                <a:latin typeface="宋体" pitchFamily="2" charset="-122"/>
              </a:rPr>
              <a:t>厂商平均成本最低不一定是社会成本最低。</a:t>
            </a:r>
            <a:endParaRPr lang="zh-CN" altLang="en-US" b="1">
              <a:solidFill>
                <a:schemeClr val="bg2"/>
              </a:solidFill>
              <a:latin typeface="宋体" pitchFamily="2" charset="-122"/>
            </a:endParaRPr>
          </a:p>
          <a:p>
            <a:pPr marL="0" lvl="0" indent="325438">
              <a:buClr>
                <a:srgbClr val="006600"/>
              </a:buClr>
              <a:buSzPct val="95000"/>
              <a:buFont typeface="Wingdings" pitchFamily="2" charset="2"/>
              <a:buChar char="u"/>
            </a:pPr>
            <a:r>
              <a:rPr lang="en-US" altLang="en-US" b="1">
                <a:solidFill>
                  <a:schemeClr val="bg2"/>
                </a:solidFill>
                <a:latin typeface="宋体" pitchFamily="2" charset="-122"/>
              </a:rPr>
              <a:t>(2)</a:t>
            </a:r>
            <a:r>
              <a:rPr lang="zh-CN" altLang="en-US" b="1">
                <a:solidFill>
                  <a:schemeClr val="bg2"/>
                </a:solidFill>
                <a:latin typeface="宋体" pitchFamily="2" charset="-122"/>
              </a:rPr>
              <a:t>产品无差别，消费者多种需求无法得到满足。</a:t>
            </a:r>
            <a:endParaRPr lang="zh-CN" altLang="en-US" b="1">
              <a:solidFill>
                <a:schemeClr val="bg2"/>
              </a:solidFill>
              <a:latin typeface="宋体" pitchFamily="2" charset="-122"/>
            </a:endParaRPr>
          </a:p>
          <a:p>
            <a:pPr marL="0" lvl="0" indent="325438">
              <a:buClr>
                <a:srgbClr val="006600"/>
              </a:buClr>
              <a:buSzPct val="95000"/>
              <a:buFont typeface="Wingdings" pitchFamily="2" charset="2"/>
              <a:buChar char="u"/>
            </a:pPr>
            <a:r>
              <a:rPr lang="en-US" altLang="en-US" b="1">
                <a:solidFill>
                  <a:schemeClr val="bg2"/>
                </a:solidFill>
                <a:latin typeface="宋体" pitchFamily="2" charset="-122"/>
              </a:rPr>
              <a:t>(3)</a:t>
            </a:r>
            <a:r>
              <a:rPr lang="zh-CN" altLang="en-US" b="1">
                <a:solidFill>
                  <a:schemeClr val="bg2"/>
                </a:solidFill>
                <a:latin typeface="宋体" pitchFamily="2" charset="-122"/>
              </a:rPr>
              <a:t>生产者规模可能都很小，无力去实现重大科技突破。</a:t>
            </a:r>
            <a:endParaRPr lang="zh-CN" altLang="en-US" b="1">
              <a:solidFill>
                <a:schemeClr val="bg2"/>
              </a:solidFill>
              <a:latin typeface="宋体" pitchFamily="2" charset="-122"/>
            </a:endParaRPr>
          </a:p>
          <a:p>
            <a:pPr marL="0" lvl="0" indent="325438">
              <a:buClr>
                <a:srgbClr val="006600"/>
              </a:buClr>
              <a:buSzPct val="95000"/>
              <a:buFont typeface="Wingdings" pitchFamily="2" charset="2"/>
              <a:buChar char="u"/>
            </a:pPr>
            <a:r>
              <a:rPr lang="en-US" altLang="en-US" b="1">
                <a:solidFill>
                  <a:schemeClr val="bg2"/>
                </a:solidFill>
                <a:latin typeface="宋体" pitchFamily="2" charset="-122"/>
              </a:rPr>
              <a:t>(4) </a:t>
            </a:r>
            <a:r>
              <a:rPr lang="zh-CN" altLang="en-US" b="1">
                <a:solidFill>
                  <a:schemeClr val="bg2"/>
                </a:solidFill>
                <a:latin typeface="宋体" pitchFamily="2" charset="-122"/>
              </a:rPr>
              <a:t>实际中完全竞争很少，且竞争一般必然引起垄断。</a:t>
            </a:r>
            <a:endParaRPr lang="zh-CN" altLang="en-US" b="1">
              <a:solidFill>
                <a:schemeClr val="bg2"/>
              </a:solidFill>
              <a:latin typeface="宋体" pitchFamily="2" charset="-122"/>
            </a:endParaRPr>
          </a:p>
        </p:txBody>
      </p:sp>
      <p:sp>
        <p:nvSpPr>
          <p:cNvPr id="27653" name=""/>
          <p:cNvSpPr/>
          <p:nvPr/>
        </p:nvSpPr>
        <p:spPr>
          <a:xfrm>
            <a:off x="5580062" y="1484312"/>
            <a:ext cx="3563938" cy="1512888"/>
          </a:xfrm>
          <a:prstGeom prst="wedgeRoundRectCallout">
            <a:avLst>
              <a:gd name="adj1" fmla="val -57352"/>
              <a:gd name="adj2" fmla="val 55560"/>
              <a:gd name="adj3" fmla="val 16667"/>
            </a:avLst>
          </a:prstGeom>
          <a:solidFill>
            <a:srgbClr val="FFFFFF">
              <a:alpha val="65999"/>
            </a:srgbClr>
          </a:solidFill>
          <a:ln w="57150" cmpd="thinThick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>
                <a:srgbClr val="FF66CC"/>
              </a:buClr>
              <a:buSzPct val="95000"/>
              <a:buFont typeface="Wingdings" pitchFamily="2" charset="2"/>
              <a:buChar char="l"/>
            </a:pPr>
            <a:r>
              <a:rPr lang="zh-CN" altLang="en-US" b="1">
                <a:solidFill>
                  <a:srgbClr val="003300"/>
                </a:solidFill>
              </a:rPr>
              <a:t>优点：</a:t>
            </a:r>
            <a:endParaRPr lang="zh-CN" altLang="en-US" b="1">
              <a:solidFill>
                <a:srgbClr val="003300"/>
              </a:solidFill>
            </a:endParaRPr>
          </a:p>
          <a:p>
            <a:pPr lvl="0">
              <a:buClr>
                <a:srgbClr val="FF66CC"/>
              </a:buClr>
              <a:buSzPct val="95000"/>
              <a:buFont typeface="Wingdings" pitchFamily="2" charset="2"/>
              <a:buChar char="l"/>
            </a:pPr>
            <a:r>
              <a:rPr lang="zh-CN" altLang="en-US" b="1">
                <a:solidFill>
                  <a:srgbClr val="003300"/>
                </a:solidFill>
              </a:rPr>
              <a:t>完全竞争市场最理想。</a:t>
            </a:r>
            <a:endParaRPr lang="zh-CN" altLang="en-US" b="1">
              <a:solidFill>
                <a:srgbClr val="003300"/>
              </a:solidFill>
            </a:endParaRPr>
          </a:p>
          <a:p>
            <a:pPr lvl="0">
              <a:buClr>
                <a:srgbClr val="FF66CC"/>
              </a:buClr>
              <a:buSzPct val="95000"/>
              <a:buFont typeface="Wingdings" pitchFamily="2" charset="2"/>
              <a:buChar char="l"/>
            </a:pPr>
            <a:r>
              <a:rPr lang="zh-CN" altLang="en-US" b="1">
                <a:solidFill>
                  <a:srgbClr val="003300"/>
                </a:solidFill>
              </a:rPr>
              <a:t>资源得到最优配置。</a:t>
            </a:r>
            <a:endParaRPr lang="zh-CN" altLang="en-US" b="1">
              <a:solidFill>
                <a:srgbClr val="003300"/>
              </a:solidFill>
            </a:endParaRPr>
          </a:p>
        </p:txBody>
      </p:sp>
      <p:sp>
        <p:nvSpPr>
          <p:cNvPr id="27654" name=""/>
          <p:cNvSpPr/>
          <p:nvPr/>
        </p:nvSpPr>
        <p:spPr>
          <a:xfrm>
            <a:off x="395288" y="3933825"/>
            <a:ext cx="3671888" cy="514350"/>
          </a:xfrm>
          <a:prstGeom prst="rect">
            <a:avLst/>
          </a:prstGeom>
          <a:solidFill>
            <a:srgbClr val="FFFFFF"/>
          </a:solidFill>
          <a:ln w="57150">
            <a:solidFill>
              <a:srgbClr val="000099"/>
            </a:solidFill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>
                <a:srgbClr val="006600"/>
              </a:buClr>
              <a:buSzPct val="95000"/>
              <a:buFont typeface="Wingdings" pitchFamily="2" charset="2"/>
              <a:buChar char="u"/>
            </a:pPr>
            <a:r>
              <a:rPr lang="zh-CN" altLang="en-US" b="1">
                <a:solidFill>
                  <a:schemeClr val="bg2"/>
                </a:solidFill>
                <a:latin typeface="宋体" pitchFamily="2" charset="-122"/>
              </a:rPr>
              <a:t>完全竞争市场的缺点：</a:t>
            </a:r>
            <a:endParaRPr lang="zh-CN" altLang="en-US" b="1">
              <a:solidFill>
                <a:schemeClr val="bg2"/>
              </a:solidFill>
              <a:latin typeface="宋体" pitchFamily="2" charset="-122"/>
            </a:endParaRPr>
          </a:p>
        </p:txBody>
      </p:sp>
      <p:sp>
        <p:nvSpPr>
          <p:cNvPr id="2765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765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20A1EEB-CEF8-4C6D-9269-4F383C0D6DA0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7657" name="TextBox 276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 fill="hold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  <p:bldP spid="27652" grpId="1"/>
      <p:bldP spid="27653" grpId="2"/>
      <p:bldP spid="27654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>
            <p:ph type="title"/>
          </p:nvPr>
        </p:nvSpPr>
        <p:spPr>
          <a:xfrm>
            <a:off x="406400" y="776288"/>
            <a:ext cx="8210550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题目</a:t>
            </a:r>
          </a:p>
        </p:txBody>
      </p:sp>
      <p:sp>
        <p:nvSpPr>
          <p:cNvPr id="29699" name=""/>
          <p:cNvSpPr/>
          <p:nvPr>
            <p:ph type="body" idx="4294967295"/>
          </p:nvPr>
        </p:nvSpPr>
        <p:spPr>
          <a:xfrm>
            <a:off x="395288" y="1628775"/>
            <a:ext cx="4038600" cy="45370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zh-CN" altLang="en-US" sz="2400"/>
              <a:t>一个行业现在有100家企业，所有企业的固定成本都为16元，平均可变成本如右图：</a:t>
            </a:r>
            <a:endParaRPr lang="zh-CN" altLang="en-US" sz="2400"/>
          </a:p>
          <a:p>
            <a:pPr lvl="0">
              <a:lnSpc>
                <a:spcPct val="80000"/>
              </a:lnSpc>
              <a:buNone/>
            </a:pPr>
            <a:r>
              <a:rPr lang="zh-CN" altLang="en-US" sz="2400"/>
              <a:t> a、计算边际成本和平均总成本</a:t>
            </a:r>
            <a:endParaRPr lang="zh-CN" altLang="en-US" sz="2400"/>
          </a:p>
          <a:p>
            <a:pPr lvl="0">
              <a:lnSpc>
                <a:spcPct val="80000"/>
              </a:lnSpc>
              <a:buNone/>
            </a:pPr>
            <a:r>
              <a:rPr lang="zh-CN" altLang="en-US" sz="2400"/>
              <a:t> b、现在的价格是10元，市场总供给量是多少？</a:t>
            </a:r>
            <a:endParaRPr lang="zh-CN" altLang="en-US" sz="2400"/>
          </a:p>
          <a:p>
            <a:pPr lvl="0">
              <a:lnSpc>
                <a:spcPct val="80000"/>
              </a:lnSpc>
              <a:buNone/>
            </a:pPr>
            <a:r>
              <a:rPr lang="zh-CN" altLang="en-US" sz="2400"/>
              <a:t>c、当这个市场转向其长期均衡时，价格上升还是下降？需求量增加还是减少？每个企业的供给量增加还是减少？</a:t>
            </a:r>
            <a:endParaRPr lang="en-US" altLang="en-US" sz="2400"/>
          </a:p>
        </p:txBody>
      </p:sp>
      <p:graphicFrame>
        <p:nvGraphicFramePr>
          <p:cNvPr id="29700" name=""/>
          <p:cNvGraphicFramePr>
            <a:graphicFrameLocks noGrp="1"/>
          </p:cNvGraphicFramePr>
          <p:nvPr>
            <p:ph sz="half" idx="2"/>
          </p:nvPr>
        </p:nvGraphicFramePr>
        <p:xfrm>
          <a:off x="4645025" y="1628775"/>
          <a:ext cx="4038600" cy="4310062"/>
        </p:xfrm>
        <a:graphic>
          <a:graphicData uri="http://schemas.openxmlformats.org/drawingml/2006/table">
            <a:tbl>
              <a:tblPr/>
              <a:tblGrid>
                <a:gridCol w="2019300"/>
                <a:gridCol w="2019300"/>
              </a:tblGrid>
              <a:tr h="615950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  <a:latin typeface="Calibri" pitchFamily="2" charset="0"/>
                          <a:ea typeface="宋体" pitchFamily="2" charset="-122"/>
                        </a:rPr>
                        <a:t>数量</a:t>
                      </a:r>
                      <a:endParaRPr lang="zh-CN" altLang="en-US" sz="1800" b="1">
                        <a:solidFill>
                          <a:srgbClr val="FFFFFF"/>
                        </a:solidFill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  <a:latin typeface="Calibri" pitchFamily="2" charset="0"/>
                          <a:ea typeface="宋体" pitchFamily="2" charset="-122"/>
                        </a:rPr>
                        <a:t>平均可变成本</a:t>
                      </a:r>
                      <a:endParaRPr lang="zh-CN" altLang="en-US" sz="1800" b="1">
                        <a:solidFill>
                          <a:srgbClr val="FFFFFF"/>
                        </a:solidFill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  <a:solidFill>
                      <a:srgbClr val="9BBB59"/>
                    </a:solidFill>
                  </a:tcPr>
                </a:tc>
              </a:tr>
              <a:tr h="6143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1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1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2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2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</a:tr>
              <a:tr h="6143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3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3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4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4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</a:tr>
              <a:tr h="6143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5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5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solidFill>
                      <a:srgbClr val="9BBB59">
                        <a:alpha val="39999"/>
                      </a:srgbClr>
                    </a:solidFill>
                  </a:tcPr>
                </a:tc>
              </a:tr>
              <a:tr h="61912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6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 Rounded MT Bold" pitchFamily="2" charset="0"/>
                          <a:ea typeface="黑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>
                          <a:latin typeface="Calibri" pitchFamily="2" charset="0"/>
                          <a:ea typeface="宋体" pitchFamily="2" charset="-122"/>
                        </a:rPr>
                        <a:t>6</a:t>
                      </a:r>
                      <a:endParaRPr lang="zh-CN" altLang="en-US" sz="1800">
                        <a:latin typeface="Calibri" pitchFamily="2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srgbClr val="9BBB59"/>
                      </a:solidFill>
                      <a:miter lim="800000"/>
                    </a:lnL>
                    <a:lnR w="12700">
                      <a:solidFill>
                        <a:srgbClr val="9BBB59"/>
                      </a:solidFill>
                      <a:miter lim="800000"/>
                    </a:lnR>
                    <a:lnT w="12700">
                      <a:solidFill>
                        <a:srgbClr val="9BBB59"/>
                      </a:solidFill>
                      <a:miter lim="800000"/>
                    </a:lnT>
                    <a:lnB w="12700">
                      <a:solidFill>
                        <a:srgbClr val="9BBB59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9701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9702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C14D093F-085D-44D4-9FEF-76004923774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9703" name="TextBox 297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>
            <p:ph type="title"/>
          </p:nvPr>
        </p:nvSpPr>
        <p:spPr>
          <a:xfrm>
            <a:off x="406400" y="776288"/>
            <a:ext cx="8210550" cy="9350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</a:lstStyle>
          <a:p>
            <a:pPr lvl="0"/>
            <a:r>
              <a:t>题目 </a:t>
            </a:r>
          </a:p>
        </p:txBody>
      </p:sp>
      <p:sp>
        <p:nvSpPr>
          <p:cNvPr id="31747" name=""/>
          <p:cNvSpPr/>
          <p:nvPr>
            <p:ph type="body" idx="4294967295"/>
          </p:nvPr>
        </p:nvSpPr>
        <p:spPr>
          <a:xfrm>
            <a:off x="395288" y="1855788"/>
            <a:ext cx="8229600" cy="43100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 Rounded MT Bold" pitchFamily="2" charset="0"/>
                <a:ea typeface="黑体" pitchFamily="2" charset="-122"/>
              </a:defRPr>
            </a:lvl5pPr>
          </a:lstStyle>
          <a:p>
            <a:pPr lvl="0"/>
            <a:r>
              <a:rPr lang="zh-CN" altLang="en-US"/>
              <a:t>化肥市场是完全竞争的。市场上的企业生产产品，但它们现在有经济亏损。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a、与生产化肥的平均总成本、平均可变成本和边际成本相比，化肥的价格如何？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b、并排画出两个图形，说明一个典型企业和市场上现在的状况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endParaRPr lang="en-US" altLang="en-US"/>
          </a:p>
        </p:txBody>
      </p:sp>
      <p:sp>
        <p:nvSpPr>
          <p:cNvPr id="317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17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DBF82CD-DFC7-4B55-82C6-8D35B7F77DC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1750" name="TextBox 317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完全竞争市场理论(1)共28页，您现在浏览的是第14页!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/>
      </p:transition>
    </mc:Choice>
    <mc:Fallback>
      <p:transition spd="med">
        <p:zo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https://d.book118.com/716053133154010040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世界地图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Arial Rounded MT Bold</vt:lpstr>
      <vt:lpstr>黑体</vt:lpstr>
      <vt:lpstr>宋体</vt:lpstr>
      <vt:lpstr>Georgia</vt:lpstr>
      <vt:lpstr>Wingdings</vt:lpstr>
      <vt:lpstr>Office Theme</vt:lpstr>
      <vt:lpstr>第七章  竞争性市场</vt:lpstr>
      <vt:lpstr>什么是竞争性市场</vt:lpstr>
      <vt:lpstr>本章主要讨论的问题</vt:lpstr>
      <vt:lpstr>图形解释（1）总量分析法</vt:lpstr>
      <vt:lpstr>问题二、为什么企业在利润为负的情况下依旧生产？</vt:lpstr>
      <vt:lpstr>观察不同价格下的产量及其利润情况</vt:lpstr>
      <vt:lpstr>完全竞争厂商的供给曲线</vt:lpstr>
      <vt:lpstr>长期中的市场供给曲线</vt:lpstr>
      <vt:lpstr>1、成本不变行业(constant-cost industry )</vt:lpstr>
      <vt:lpstr>（b）短期的反应</vt:lpstr>
      <vt:lpstr>2、成本递增行业(increasing-cost industry )</vt:lpstr>
      <vt:lpstr>PowerPoint Presentation</vt:lpstr>
      <vt:lpstr>题目</vt:lpstr>
      <vt:lpstr>题目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2024-09-07T05:18:02.302</cp:lastPrinted>
  <dcterms:created xsi:type="dcterms:W3CDTF">2024-09-06T21:18:02Z</dcterms:created>
  <dcterms:modified xsi:type="dcterms:W3CDTF">2024-09-06T21:18:04Z</dcterms:modified>
</cp:coreProperties>
</file>