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B579A-3103-44B2-A83C-3A3370B65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3A4DA7-AE95-4B85-9E2C-C7AC6FD01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828A62-F3E9-4FFA-8B33-BB52AC991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24C1AB-14F3-4AAA-9E49-A3AE76DF1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6C4066-8B8B-4EDB-8705-4102AC5F6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F8768B-E3E0-4FD7-8143-A19E50BC8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24B59D-1F8A-4DDA-827A-1A637A56E6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1C2FF-29E0-40F2-A3B5-9A623BFEB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B80B73-19BC-401C-BCA2-0B4C4F3D0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C610B9-D4EB-4274-82D6-B5008D374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252F66-5CBE-43BA-A0BA-DAD0179CB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png" /><Relationship Id="rId4" Type="http://schemas.openxmlformats.org/officeDocument/2006/relationships/image" Target="../media/image12.pn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16.jpeg" /><Relationship Id="rId4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0200405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曲线运动ppt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曲线运动的物理原理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曲线运动的数学模型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曲线运动的实例分析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曲线运动的控制与优化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曲线运动的前沿研究与展望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t="17350" b="17350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29912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55446" y="2167006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29912" y="404833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31634" y="4134414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12352" y="253199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12352" y="2883800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曲线运动是指物体沿着某条曲线轨迹进行的运动。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612352" y="448987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612352" y="4841681"/>
            <a:ext cx="4276714" cy="96864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速度方向时刻变化，加速度方向与速度方向不在同一直线上。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36424" y="1665910"/>
            <a:ext cx="5058967" cy="4264973"/>
          </a:xfrm>
          <a:prstGeom prst="rect">
            <a:avLst/>
          </a:prstGeom>
          <a:solidFill>
            <a:schemeClr val="accent1">
              <a:alpha val="26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2900" r="2900"/>
          <a:stretch>
            <a:fillRect/>
          </a:stretch>
        </p:blipFill>
        <p:spPr>
          <a:xfrm>
            <a:off x="6099052" y="1665911"/>
            <a:ext cx="5058969" cy="4260571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1352702" y="5392034"/>
            <a:ext cx="382463" cy="382463"/>
            <a:chOff x="1352702" y="5392034"/>
            <a:chExt cx="382463" cy="382463"/>
          </a:xfrm>
        </p:grpSpPr>
        <p:sp>
          <p:nvSpPr>
            <p:cNvPr id="5" name="AutoShape 5"/>
            <p:cNvSpPr/>
            <p:nvPr/>
          </p:nvSpPr>
          <p:spPr>
            <a:xfrm>
              <a:off x="1352702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2204679" y="5392034"/>
            <a:ext cx="382463" cy="382463"/>
            <a:chOff x="2204679" y="5392034"/>
            <a:chExt cx="382463" cy="382463"/>
          </a:xfrm>
        </p:grpSpPr>
        <p:sp>
          <p:nvSpPr>
            <p:cNvPr id="7" name="AutoShape 7"/>
            <p:cNvSpPr/>
            <p:nvPr/>
          </p:nvSpPr>
          <p:spPr>
            <a:xfrm>
              <a:off x="2204679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3056534" y="5392034"/>
            <a:ext cx="382463" cy="382463"/>
            <a:chOff x="3056534" y="5392034"/>
            <a:chExt cx="382463" cy="382463"/>
          </a:xfrm>
        </p:grpSpPr>
        <p:sp>
          <p:nvSpPr>
            <p:cNvPr id="9" name="AutoShape 9"/>
            <p:cNvSpPr/>
            <p:nvPr/>
          </p:nvSpPr>
          <p:spPr>
            <a:xfrm>
              <a:off x="3056534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908511" y="5392034"/>
            <a:ext cx="382463" cy="382463"/>
            <a:chOff x="3908511" y="5392034"/>
            <a:chExt cx="382463" cy="382463"/>
          </a:xfrm>
        </p:grpSpPr>
        <p:sp>
          <p:nvSpPr>
            <p:cNvPr id="11" name="AutoShape 11"/>
            <p:cNvSpPr/>
            <p:nvPr/>
          </p:nvSpPr>
          <p:spPr>
            <a:xfrm>
              <a:off x="3908511" y="5392034"/>
              <a:ext cx="382463" cy="382463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1352702" y="2211388"/>
            <a:ext cx="4276714" cy="1196863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速度大小不变，方向时刻改变。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1352702" y="3980984"/>
            <a:ext cx="4276714" cy="122060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速度大小或方向发生变化，如平抛运动、圆周运动等。</a:t>
            </a: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1422013" y="5461304"/>
            <a:ext cx="243840" cy="243840"/>
          </a:xfrm>
          <a:custGeom>
            <a:rect l="l" t="t" r="r" b="b"/>
            <a:pathLst>
              <a:path w="304800" h="304800">
                <a:moveTo>
                  <a:pt x="242888" y="85725"/>
                </a:moveTo>
                <a:cubicBezTo>
                  <a:pt x="240078" y="85725"/>
                  <a:pt x="237363" y="86077"/>
                  <a:pt x="234725" y="86649"/>
                </a:cubicBezTo>
                <a:cubicBezTo>
                  <a:pt x="233553" y="69304"/>
                  <a:pt x="219256" y="55559"/>
                  <a:pt x="201616" y="55559"/>
                </a:cubicBezTo>
                <a:cubicBezTo>
                  <a:pt x="197663" y="55559"/>
                  <a:pt x="193919" y="56369"/>
                  <a:pt x="190405" y="57636"/>
                </a:cubicBezTo>
                <a:cubicBezTo>
                  <a:pt x="179451" y="40224"/>
                  <a:pt x="160191" y="28575"/>
                  <a:pt x="138113" y="28575"/>
                </a:cubicBezTo>
                <a:cubicBezTo>
                  <a:pt x="104565" y="28575"/>
                  <a:pt x="77410" y="55312"/>
                  <a:pt x="76391" y="88611"/>
                </a:cubicBezTo>
                <a:cubicBezTo>
                  <a:pt x="71923" y="86773"/>
                  <a:pt x="67046" y="85725"/>
                  <a:pt x="61913" y="85725"/>
                </a:cubicBezTo>
                <a:cubicBezTo>
                  <a:pt x="40872" y="85725"/>
                  <a:pt x="23813" y="102784"/>
                  <a:pt x="23813" y="123825"/>
                </a:cubicBezTo>
                <a:cubicBezTo>
                  <a:pt x="23813" y="144323"/>
                  <a:pt x="40034" y="160915"/>
                  <a:pt x="60322" y="161754"/>
                </a:cubicBezTo>
                <a:lnTo>
                  <a:pt x="75600" y="146475"/>
                </a:lnTo>
                <a:lnTo>
                  <a:pt x="91049" y="161925"/>
                </a:lnTo>
                <a:lnTo>
                  <a:pt x="98269" y="161925"/>
                </a:lnTo>
                <a:lnTo>
                  <a:pt x="113709" y="146475"/>
                </a:lnTo>
                <a:lnTo>
                  <a:pt x="129149" y="161925"/>
                </a:lnTo>
                <a:lnTo>
                  <a:pt x="136369" y="161925"/>
                </a:lnTo>
                <a:lnTo>
                  <a:pt x="151809" y="146475"/>
                </a:lnTo>
                <a:lnTo>
                  <a:pt x="167249" y="161925"/>
                </a:lnTo>
                <a:lnTo>
                  <a:pt x="174469" y="161925"/>
                </a:lnTo>
                <a:lnTo>
                  <a:pt x="189909" y="146475"/>
                </a:lnTo>
                <a:lnTo>
                  <a:pt x="205349" y="161925"/>
                </a:lnTo>
                <a:lnTo>
                  <a:pt x="212569" y="161925"/>
                </a:lnTo>
                <a:lnTo>
                  <a:pt x="228009" y="146475"/>
                </a:lnTo>
                <a:lnTo>
                  <a:pt x="243402" y="161868"/>
                </a:lnTo>
                <a:cubicBezTo>
                  <a:pt x="264195" y="161592"/>
                  <a:pt x="280988" y="144694"/>
                  <a:pt x="280988" y="123825"/>
                </a:cubicBezTo>
                <a:cubicBezTo>
                  <a:pt x="280988" y="102784"/>
                  <a:pt x="263928" y="85725"/>
                  <a:pt x="242888" y="85725"/>
                </a:cubicBezTo>
                <a:close/>
                <a:moveTo>
                  <a:pt x="228600" y="157791"/>
                </a:moveTo>
                <a:lnTo>
                  <a:pt x="214941" y="171450"/>
                </a:lnTo>
                <a:lnTo>
                  <a:pt x="202959" y="171450"/>
                </a:lnTo>
                <a:lnTo>
                  <a:pt x="189900" y="158391"/>
                </a:lnTo>
                <a:lnTo>
                  <a:pt x="176841" y="171450"/>
                </a:lnTo>
                <a:lnTo>
                  <a:pt x="164859" y="171450"/>
                </a:lnTo>
                <a:lnTo>
                  <a:pt x="151800" y="158391"/>
                </a:lnTo>
                <a:lnTo>
                  <a:pt x="138741" y="171450"/>
                </a:lnTo>
                <a:lnTo>
                  <a:pt x="126759" y="171450"/>
                </a:lnTo>
                <a:lnTo>
                  <a:pt x="113700" y="158391"/>
                </a:lnTo>
                <a:lnTo>
                  <a:pt x="100641" y="171450"/>
                </a:lnTo>
                <a:lnTo>
                  <a:pt x="88668" y="171450"/>
                </a:lnTo>
                <a:lnTo>
                  <a:pt x="75609" y="158391"/>
                </a:lnTo>
                <a:lnTo>
                  <a:pt x="62541" y="171450"/>
                </a:lnTo>
                <a:lnTo>
                  <a:pt x="61913" y="171450"/>
                </a:lnTo>
                <a:lnTo>
                  <a:pt x="87154" y="276225"/>
                </a:lnTo>
                <a:lnTo>
                  <a:pt x="216932" y="276225"/>
                </a:lnTo>
                <a:lnTo>
                  <a:pt x="242888" y="171450"/>
                </a:lnTo>
                <a:lnTo>
                  <a:pt x="242259" y="171450"/>
                </a:lnTo>
                <a:lnTo>
                  <a:pt x="228600" y="157791"/>
                </a:lnTo>
                <a:close/>
                <a:moveTo>
                  <a:pt x="109538" y="266700"/>
                </a:moveTo>
                <a:lnTo>
                  <a:pt x="89697" y="180975"/>
                </a:lnTo>
                <a:lnTo>
                  <a:pt x="99222" y="180975"/>
                </a:lnTo>
                <a:lnTo>
                  <a:pt x="119063" y="266700"/>
                </a:lnTo>
                <a:lnTo>
                  <a:pt x="109538" y="266700"/>
                </a:lnTo>
                <a:close/>
                <a:moveTo>
                  <a:pt x="128588" y="266700"/>
                </a:moveTo>
                <a:lnTo>
                  <a:pt x="118472" y="180975"/>
                </a:lnTo>
                <a:lnTo>
                  <a:pt x="127997" y="180975"/>
                </a:lnTo>
                <a:lnTo>
                  <a:pt x="138113" y="266700"/>
                </a:lnTo>
                <a:lnTo>
                  <a:pt x="128588" y="266700"/>
                </a:lnTo>
                <a:close/>
                <a:moveTo>
                  <a:pt x="157163" y="266700"/>
                </a:moveTo>
                <a:lnTo>
                  <a:pt x="147638" y="266700"/>
                </a:lnTo>
                <a:lnTo>
                  <a:pt x="147638" y="180975"/>
                </a:lnTo>
                <a:lnTo>
                  <a:pt x="157163" y="180975"/>
                </a:lnTo>
                <a:lnTo>
                  <a:pt x="157163" y="266700"/>
                </a:lnTo>
                <a:close/>
                <a:moveTo>
                  <a:pt x="166688" y="266700"/>
                </a:moveTo>
                <a:lnTo>
                  <a:pt x="176803" y="180975"/>
                </a:lnTo>
                <a:lnTo>
                  <a:pt x="186328" y="180975"/>
                </a:lnTo>
                <a:lnTo>
                  <a:pt x="176213" y="266700"/>
                </a:lnTo>
                <a:lnTo>
                  <a:pt x="166688" y="266700"/>
                </a:lnTo>
                <a:close/>
                <a:moveTo>
                  <a:pt x="195263" y="266700"/>
                </a:moveTo>
                <a:lnTo>
                  <a:pt x="185738" y="266700"/>
                </a:lnTo>
                <a:lnTo>
                  <a:pt x="205378" y="180975"/>
                </a:lnTo>
                <a:lnTo>
                  <a:pt x="214903" y="180975"/>
                </a:lnTo>
                <a:lnTo>
                  <a:pt x="195263" y="2667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2273990" y="5461304"/>
            <a:ext cx="243840" cy="243840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89453" y="5461304"/>
            <a:ext cx="243840" cy="243840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3977823" y="5461304"/>
            <a:ext cx="243840" cy="243840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352702" y="1804117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匀速曲线运动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52702" y="359476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变速曲线运动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曲线运动的分类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75" b="1557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7095" b="7095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航天工程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卫星轨道、火箭发射等需要精确计算和控制曲线运动。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交通工具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汽车转弯、火车转弯等涉及曲线运动的应用。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体育运动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各种球类运动的轨迹分析，如篮球投篮、足球射门等。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曲线运动的应用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曲线运动的物理原理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562" b="1756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牛顿第一定律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物体在无外力作用下将保持静止或匀速直线运动状态。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牛顿第二定律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物体加速度的大小与合外力的大小成正比，与物体的质量成反比。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牛顿第三定律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作用力和反作用力大小相等、方向相反、作用在同一直线上。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牛顿运动定律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将两个或多个力合成为一个力的过程。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将一个力分解为两个或多个分力的过程。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力的合成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力的分解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力的合成与分解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0081" y="3060169"/>
            <a:ext cx="10117937" cy="1602668"/>
          </a:xfrm>
          <a:prstGeom prst="rightArrow">
            <a:avLst/>
          </a:prstGeom>
          <a:solidFill>
            <a:schemeClr val="accent1">
              <a:lumMod val="50000"/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142098" y="3230392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22732" y="3566769"/>
            <a:ext cx="500969" cy="58960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4267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6617" y="3614318"/>
            <a:ext cx="634228" cy="49438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8341523" y="3198205"/>
            <a:ext cx="1262116" cy="12621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78997" y="3563234"/>
            <a:ext cx="587411" cy="53181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650304" y="4577174"/>
            <a:ext cx="2628129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向心加速度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4650305" y="4975638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描述物体速度方向改变的快慢的物理量。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564104" y="1428884"/>
            <a:ext cx="2567247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向心力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564104" y="1827351"/>
            <a:ext cx="2335900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使物体沿圆周运动或曲线运动时产生向心加速度的力。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908169" y="1428887"/>
            <a:ext cx="255507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离心力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908170" y="1827351"/>
            <a:ext cx="2311548" cy="1232821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物体做圆周运动时产生远离圆心的趋势的力。</a:t>
            </a:r>
            <a:endParaRPr lang="en-US" sz="1100"/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向心力与离心力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加速度的方向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描述速度变化方向的物理量。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加速度与速度的关系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加速度的方向与速度变化的方向一致，大小决定速度变化快慢。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加速度的大小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描述物体速度变化快慢的物理量。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曲线运动的加速度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曲线运动的数学模型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578" b="2557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微积分是研究曲线运动的基础，它提供了描述曲线运动所需的基本概念和工具。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微积分中的导数和积分是描述曲线运动的关键，导数描述了速度和加速度，积分则用于计算曲线运动的轨迹。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微积分还提供了解决曲线运动问题的方法，例如使用微分方程来描述和解决曲线运动问题。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微积分基础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曲线运动的方程式是描述物体在曲线运动中位置变化的数学表达式。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常见的曲线运动方程包括圆周运动方程、抛物线运动方程等。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2127" b="2212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这些方程通常由物体的初始位置、速度和加速度等参数决定，可以用来预测物体在曲线运动中的轨迹。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曲线运动的方程式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https://d.book118.com/716102004055010042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2024-09-09T16:33:59.045</cp:lastPrinted>
  <dcterms:created xsi:type="dcterms:W3CDTF">2024-09-09T08:33:59Z</dcterms:created>
  <dcterms:modified xsi:type="dcterms:W3CDTF">2024-09-09T08:34:00Z</dcterms:modified>
</cp:coreProperties>
</file>