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0FED1FCE-2418-4BA1-93B7-80AFAD9CBE9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F567850-C3CD-4C69-A818-3D1C6462282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4F43A39-75EE-4E3D-8238-D335F84CD5A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B2415FF6-08E9-4698-A24E-ABCEDBAB688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3D33680-6AE2-405A-97D4-7FFD8821A08B}"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E466BDE6-C7A4-4ECE-899F-D9ECADB5377A}"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E3098307-8729-491C-A93E-308FE045F2F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15FD2D0-74D1-459F-9F16-60D4A3E199A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945AA1E-2DB2-4EFF-A87B-C48A3CBD30AF}"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7CBC826-7EF7-4EB4-A7AB-B09FD780A49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3FB4460-72DC-4CA9-9F2E-C6DCDE93FB8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7.jpeg" /><Relationship Id="rId4"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png" /><Relationship Id="rId3" Type="http://schemas.openxmlformats.org/officeDocument/2006/relationships/image" Target="../media/image9.jpeg" /><Relationship Id="rId4"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14.jpeg" /><Relationship Id="rId4" Type="http://schemas.openxmlformats.org/officeDocument/2006/relationships/image" Target="../media/image15.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6.jpeg" /><Relationship Id="rId3" Type="http://schemas.openxmlformats.org/officeDocument/2006/relationships/image" Target="../media/image17.jpeg" /><Relationship Id="rId4"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16113202015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5414013"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8143890" y="4180914"/>
            <a:ext cx="438912" cy="438912"/>
          </a:xfrm>
          <a:prstGeom prst="ellipse">
            <a:avLst/>
          </a:pr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05345" y="1888367"/>
            <a:ext cx="6102379" cy="1959893"/>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defRPr/>
            </a:pPr>
            <a:r>
              <a:rPr lang="en-US" sz="5175" b="1">
                <a:solidFill>
                  <a:srgbClr val="FFFFFF">
                    <a:alpha val="100000"/>
                  </a:srgbClr>
                </a:solidFill>
                <a:latin typeface="Microsoft Yahei"/>
                <a:ea typeface="Microsoft Yahei"/>
                <a:cs typeface="Microsoft Yahei"/>
              </a:rPr>
              <a:t>建筑施工施工现场安全风险评估与管理</a:t>
            </a:r>
            <a:endParaRPr lang="en-US" sz="1100"/>
          </a:p>
        </p:txBody>
      </p:sp>
      <p:sp>
        <p:nvSpPr>
          <p:cNvPr id="7" name="Freeform 7"/>
          <p:cNvSpPr/>
          <p:nvPr/>
        </p:nvSpPr>
        <p:spPr>
          <a:xfrm>
            <a:off x="5516758" y="4281221"/>
            <a:ext cx="243840" cy="243840"/>
          </a:xfrm>
          <a:custGeom>
            <a:rect l="l" t="t" r="r" b="b"/>
            <a:pathLst>
              <a:path w="304800" h="304800">
                <a:moveTo>
                  <a:pt x="257175" y="0"/>
                </a:moveTo>
                <a:cubicBezTo>
                  <a:pt x="283474" y="0"/>
                  <a:pt x="304800" y="21326"/>
                  <a:pt x="304800" y="47625"/>
                </a:cubicBezTo>
                <a:cubicBezTo>
                  <a:pt x="304800" y="58350"/>
                  <a:pt x="301257" y="68237"/>
                  <a:pt x="295275" y="76200"/>
                </a:cubicBezTo>
                <a:lnTo>
                  <a:pt x="276225" y="95250"/>
                </a:lnTo>
                <a:lnTo>
                  <a:pt x="209550" y="28575"/>
                </a:lnTo>
                <a:lnTo>
                  <a:pt x="228600" y="9525"/>
                </a:lnTo>
                <a:cubicBezTo>
                  <a:pt x="236563" y="3543"/>
                  <a:pt x="246450" y="0"/>
                  <a:pt x="257175" y="0"/>
                </a:cubicBezTo>
                <a:close/>
                <a:moveTo>
                  <a:pt x="19050" y="219075"/>
                </a:moveTo>
                <a:lnTo>
                  <a:pt x="0" y="304800"/>
                </a:lnTo>
                <a:lnTo>
                  <a:pt x="85725" y="285750"/>
                </a:lnTo>
                <a:lnTo>
                  <a:pt x="261938" y="109538"/>
                </a:lnTo>
                <a:lnTo>
                  <a:pt x="195263" y="42863"/>
                </a:lnTo>
                <a:lnTo>
                  <a:pt x="19050" y="219075"/>
                </a:lnTo>
                <a:close/>
                <a:moveTo>
                  <a:pt x="212998" y="108223"/>
                </a:moveTo>
                <a:lnTo>
                  <a:pt x="79648" y="241573"/>
                </a:lnTo>
                <a:lnTo>
                  <a:pt x="63227" y="225152"/>
                </a:lnTo>
                <a:lnTo>
                  <a:pt x="196577" y="91802"/>
                </a:lnTo>
                <a:lnTo>
                  <a:pt x="212998" y="108223"/>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265810" y="4278450"/>
            <a:ext cx="243840" cy="243840"/>
          </a:xfrm>
          <a:custGeom>
            <a:rect l="l" t="t" r="r" b="b"/>
            <a:pathLst>
              <a:path w="304800" h="304800">
                <a:moveTo>
                  <a:pt x="0" y="0"/>
                </a:moveTo>
                <a:lnTo>
                  <a:pt x="304800" y="152400"/>
                </a:lnTo>
                <a:lnTo>
                  <a:pt x="0" y="304800"/>
                </a:lnTo>
                <a:lnTo>
                  <a:pt x="0" y="0"/>
                </a:lnTo>
                <a:close/>
                <a:moveTo>
                  <a:pt x="0" y="121920"/>
                </a:moveTo>
                <a:lnTo>
                  <a:pt x="0" y="182880"/>
                </a:lnTo>
                <a:lnTo>
                  <a:pt x="152400" y="152400"/>
                </a:lnTo>
                <a:lnTo>
                  <a:pt x="0" y="121920"/>
                </a:lnTo>
                <a:close/>
              </a:path>
            </a:pathLst>
          </a:cu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0" y="8128"/>
            <a:ext cx="2682240" cy="6851904"/>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3" name="Group 3"/>
          <p:cNvGrpSpPr/>
          <p:nvPr/>
        </p:nvGrpSpPr>
        <p:grpSpPr>
          <a:xfrm>
            <a:off x="1416406" y="2474265"/>
            <a:ext cx="2531669" cy="1919630"/>
            <a:chOff x="1416406" y="2474265"/>
            <a:chExt cx="2531669" cy="1919630"/>
          </a:xfrm>
        </p:grpSpPr>
        <p:sp>
          <p:nvSpPr>
            <p:cNvPr id="4" name="AutoShape 4"/>
            <p:cNvSpPr/>
            <p:nvPr/>
          </p:nvSpPr>
          <p:spPr>
            <a:xfrm>
              <a:off x="1722425" y="2474265"/>
              <a:ext cx="1919630" cy="191963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416406" y="2921955"/>
              <a:ext cx="2531669" cy="859536"/>
            </a:xfrm>
            <a:prstGeom prst="rect">
              <a:avLst/>
            </a:prstGeom>
          </p:spPr>
          <p:txBody>
            <a:bodyPr vert="horz" wrap="square" lIns="85725" tIns="38100" rIns="85725" bIns="3810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6075">
                  <a:solidFill>
                    <a:srgbClr val="FFFFFF">
                      <a:alpha val="100000"/>
                    </a:srgbClr>
                  </a:solidFill>
                  <a:latin typeface="Microsoft Yahei"/>
                  <a:ea typeface="Microsoft Yahei"/>
                  <a:cs typeface="Microsoft Yahei"/>
                </a:rPr>
                <a:t>目录</a:t>
              </a:r>
            </a:p>
          </p:txBody>
        </p:sp>
      </p:grpSp>
      <p:sp>
        <p:nvSpPr>
          <p:cNvPr id="6" name="AutoShape 6"/>
          <p:cNvSpPr/>
          <p:nvPr/>
        </p:nvSpPr>
        <p:spPr>
          <a:xfrm>
            <a:off x="5638202" y="869785"/>
            <a:ext cx="5117446" cy="5118431"/>
          </a:xfrm>
          <a:prstGeom prst="rect">
            <a:avLst/>
          </a:prstGeom>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50000"/>
              </a:lnSpc>
              <a:spcBef>
                <a:spcPts val="450"/>
              </a:spcBef>
              <a:buFont typeface="Arial"/>
              <a:buChar char="•"/>
              <a:defRPr/>
            </a:pPr>
            <a:r>
              <a:rPr lang="en-US" sz="2400" b="1">
                <a:solidFill>
                  <a:srgbClr val="2C3F55">
                    <a:alpha val="100000"/>
                  </a:srgbClr>
                </a:solidFill>
                <a:latin typeface="Microsoft Yahei"/>
                <a:ea typeface="Microsoft Yahei"/>
                <a:cs typeface="Microsoft Yahei"/>
              </a:rPr>
              <a:t>建筑施工现场安全风险评估概述</a:t>
            </a:r>
            <a:endParaRPr lang="en-US" sz="1100"/>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建筑施工现场常见安全风险</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建筑施工现场安全风险管理</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建筑施工现场安全风险防范措施</a:t>
            </a:r>
          </a:p>
          <a:p>
            <a:pPr marL="203200" lvl="0" indent="-203200">
              <a:lnSpc>
                <a:spcPct val="150000"/>
              </a:lnSpc>
              <a:spcBef>
                <a:spcPts val="450"/>
              </a:spcBef>
              <a:buFont typeface="Arial"/>
              <a:buChar char="•"/>
            </a:pPr>
            <a:r>
              <a:rPr lang="en-US" sz="2400" b="1">
                <a:solidFill>
                  <a:srgbClr val="2C3F55">
                    <a:alpha val="100000"/>
                  </a:srgbClr>
                </a:solidFill>
                <a:latin typeface="Microsoft Yahei"/>
                <a:ea typeface="Microsoft Yahei"/>
                <a:cs typeface="Microsoft Yahei"/>
              </a:rPr>
              <a:t>建筑施工现场安全风险案例分析</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建筑施工现场安全风险评估概述</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9" b="17929"/>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17929" b="17929"/>
          <a:stretch>
            <a:fillRect/>
          </a:stretch>
        </p:blipFill>
        <p:spPr>
          <a:xfrm>
            <a:off x="6099049" y="3829217"/>
            <a:ext cx="5058967" cy="2163307"/>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3902273"/>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目的</a:t>
            </a:r>
            <a:endParaRPr lang="en-US" sz="1100"/>
          </a:p>
        </p:txBody>
      </p:sp>
      <p:sp>
        <p:nvSpPr>
          <p:cNvPr id="9" name="AutoShape 9"/>
          <p:cNvSpPr/>
          <p:nvPr/>
        </p:nvSpPr>
        <p:spPr>
          <a:xfrm>
            <a:off x="1199338" y="430954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确保建筑施工现场的安全，降低事故发生的概率，保护施工人员的生命安全和财产安全，提高建筑施工的效益。</a:t>
            </a:r>
            <a:endParaRPr lang="en-US" sz="1100"/>
          </a:p>
        </p:txBody>
      </p:sp>
      <p:sp>
        <p:nvSpPr>
          <p:cNvPr id="10" name="AutoShape 10"/>
          <p:cNvSpPr/>
          <p:nvPr/>
        </p:nvSpPr>
        <p:spPr>
          <a:xfrm>
            <a:off x="6258305" y="1738966"/>
            <a:ext cx="4740456" cy="407270"/>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spcBef>
                <a:spcPts val="375"/>
              </a:spcBef>
              <a:defRPr/>
            </a:pPr>
            <a:r>
              <a:rPr lang="en-US" sz="2025" b="1">
                <a:solidFill>
                  <a:schemeClr val="accent1">
                    <a:alpha val="100000"/>
                  </a:schemeClr>
                </a:solidFill>
                <a:latin typeface="Microsoft Yahei"/>
                <a:ea typeface="Microsoft Yahei"/>
                <a:cs typeface="Microsoft Yahei"/>
              </a:rPr>
              <a:t>定义</a:t>
            </a:r>
            <a:endParaRPr lang="en-US" sz="1100"/>
          </a:p>
        </p:txBody>
      </p:sp>
      <p:sp>
        <p:nvSpPr>
          <p:cNvPr id="11" name="AutoShape 11"/>
          <p:cNvSpPr/>
          <p:nvPr/>
        </p:nvSpPr>
        <p:spPr>
          <a:xfrm>
            <a:off x="6258305" y="2146237"/>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2">
                    <a:alpha val="100000"/>
                  </a:schemeClr>
                </a:solidFill>
                <a:latin typeface="Microsoft Yahei"/>
                <a:ea typeface="Microsoft Yahei"/>
                <a:cs typeface="Microsoft Yahei"/>
              </a:rPr>
              <a:t>建筑施工现场安全风险评估是对施工过程中的潜在危险和隐患进行识别、分析和评估的过程，旨在预防安全事故的发生。</a:t>
            </a:r>
            <a:endParaRPr lang="en-US" sz="1100"/>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定义与目的</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包括定性评估和定量评估两种方法。定性评估主要依靠专家经验和风险识别能力，而定量评估则通过建立数学模型和概率统计方法进行风险量化和预测。</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方法</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包括风险识别、风险分析和风险评价三个阶段。风险识别阶段主要识别施工过程中的潜在危险源和隐患；风险分析阶段对识别出的危险源和隐患进行定性和定量分析，评估其可能造成的损失和影响；风险评价阶段则根据风险分析结果，对风险进行等级划分和优先级排序，为后续的风险管理提供依据。</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流程</a:t>
            </a:r>
          </a:p>
        </p:txBody>
      </p:sp>
      <p:cxnSp>
        <p:nvCxnSpPr>
          <p:cNvPr id="8" name="Connector 8"/>
          <p:cNvCxnSpPr/>
          <p:nvPr/>
        </p:nvCxnSpPr>
        <p:spPr>
          <a:xfrm>
            <a:off x="1473659" y="4829453"/>
            <a:ext cx="9220298" cy="0"/>
          </a:xfrm>
          <a:prstGeom prst="line">
            <a:avLst/>
          </a:prstGeom>
          <a:ln w="9525">
            <a:solidFill>
              <a:schemeClr val="accent1"/>
            </a:solidFill>
            <a:prstDash val="solid"/>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评估方法与流程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3850940"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85171"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382477" y="1500214"/>
            <a:ext cx="1609344" cy="160934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616708" y="1500214"/>
            <a:ext cx="1609344" cy="160934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625434"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提高建筑施工现场的安全水平</a:t>
            </a:r>
          </a:p>
        </p:txBody>
      </p:sp>
      <p:sp>
        <p:nvSpPr>
          <p:cNvPr id="7" name="TextBox 7"/>
          <p:cNvSpPr txBox="1"/>
          <p:nvPr/>
        </p:nvSpPr>
        <p:spPr>
          <a:xfrm>
            <a:off x="625434"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通过安全风险评估，可以及时发现和消除潜在的危险源和隐患，提高施工现场的安全水平，降低事故发生的概率。</a:t>
            </a:r>
          </a:p>
        </p:txBody>
      </p:sp>
      <p:sp>
        <p:nvSpPr>
          <p:cNvPr id="8" name="TextBox 8"/>
          <p:cNvSpPr txBox="1"/>
          <p:nvPr/>
        </p:nvSpPr>
        <p:spPr>
          <a:xfrm>
            <a:off x="3431316"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建筑施工现场的安全风险评估能够有效地预防安全事故的发生，从而保障施工人员的生命安全。</a:t>
            </a:r>
          </a:p>
        </p:txBody>
      </p:sp>
      <p:sp>
        <p:nvSpPr>
          <p:cNvPr id="9" name="TextBox 9"/>
          <p:cNvSpPr txBox="1"/>
          <p:nvPr/>
        </p:nvSpPr>
        <p:spPr>
          <a:xfrm>
            <a:off x="6197085"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建筑施工现场的安全事故不仅会造成人员伤亡，还会给企业带来巨大的经济损失。通过安全风险评估和管理，可以降低企业的经济损失。</a:t>
            </a:r>
          </a:p>
        </p:txBody>
      </p:sp>
      <p:sp>
        <p:nvSpPr>
          <p:cNvPr id="10" name="TextBox 10"/>
          <p:cNvSpPr txBox="1"/>
          <p:nvPr/>
        </p:nvSpPr>
        <p:spPr>
          <a:xfrm>
            <a:off x="8962853" y="4167831"/>
            <a:ext cx="2486025" cy="21812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建筑施工现场的安全管理是企业的社会责任之一。通过实施安全风险评估和管理，可以提高企业的社会形象和声誉。</a:t>
            </a:r>
          </a:p>
        </p:txBody>
      </p:sp>
      <p:sp>
        <p:nvSpPr>
          <p:cNvPr id="11" name="TextBox 11"/>
          <p:cNvSpPr txBox="1"/>
          <p:nvPr/>
        </p:nvSpPr>
        <p:spPr>
          <a:xfrm>
            <a:off x="3414511"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保障施工人员的生命安全</a:t>
            </a:r>
          </a:p>
        </p:txBody>
      </p:sp>
      <p:sp>
        <p:nvSpPr>
          <p:cNvPr id="12" name="TextBox 12"/>
          <p:cNvSpPr txBox="1"/>
          <p:nvPr/>
        </p:nvSpPr>
        <p:spPr>
          <a:xfrm>
            <a:off x="6180280"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降低企业的经济损失</a:t>
            </a:r>
          </a:p>
        </p:txBody>
      </p:sp>
      <p:sp>
        <p:nvSpPr>
          <p:cNvPr id="13" name="TextBox 13"/>
          <p:cNvSpPr txBox="1"/>
          <p:nvPr/>
        </p:nvSpPr>
        <p:spPr>
          <a:xfrm>
            <a:off x="8946049" y="3303708"/>
            <a:ext cx="2482200" cy="1024128"/>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chemeClr val="accent2">
                    <a:alpha val="100000"/>
                  </a:schemeClr>
                </a:solidFill>
                <a:latin typeface="Microsoft Yahei"/>
                <a:ea typeface="Microsoft Yahei"/>
                <a:cs typeface="Microsoft Yahei"/>
              </a:rPr>
              <a:t>提高企业的社会形象</a:t>
            </a:r>
          </a:p>
        </p:txBody>
      </p:sp>
      <p:sp>
        <p:nvSpPr>
          <p:cNvPr id="14" name="Freeform 14"/>
          <p:cNvSpPr/>
          <p:nvPr/>
        </p:nvSpPr>
        <p:spPr>
          <a:xfrm>
            <a:off x="1551674" y="1945132"/>
            <a:ext cx="676339" cy="719509"/>
          </a:xfrm>
          <a:custGeom>
            <a:rect l="l" t="t" r="r" b="b"/>
            <a:pathLst>
              <a:path w="304800" h="304800">
                <a:moveTo>
                  <a:pt x="45720" y="91440"/>
                </a:moveTo>
                <a:cubicBezTo>
                  <a:pt x="45720" y="74676"/>
                  <a:pt x="59436" y="60960"/>
                  <a:pt x="76200" y="60960"/>
                </a:cubicBezTo>
                <a:lnTo>
                  <a:pt x="198120" y="60960"/>
                </a:lnTo>
                <a:lnTo>
                  <a:pt x="259080" y="0"/>
                </a:lnTo>
                <a:lnTo>
                  <a:pt x="289560" y="0"/>
                </a:lnTo>
                <a:lnTo>
                  <a:pt x="289560" y="243840"/>
                </a:lnTo>
                <a:lnTo>
                  <a:pt x="259080" y="243840"/>
                </a:lnTo>
                <a:lnTo>
                  <a:pt x="198120" y="182880"/>
                </a:lnTo>
                <a:lnTo>
                  <a:pt x="76200" y="182880"/>
                </a:lnTo>
                <a:cubicBezTo>
                  <a:pt x="59369" y="182880"/>
                  <a:pt x="45720" y="169231"/>
                  <a:pt x="45720" y="152400"/>
                </a:cubicBezTo>
                <a:lnTo>
                  <a:pt x="45720" y="152400"/>
                </a:lnTo>
                <a:lnTo>
                  <a:pt x="15240" y="152400"/>
                </a:lnTo>
                <a:lnTo>
                  <a:pt x="15240" y="91440"/>
                </a:lnTo>
                <a:lnTo>
                  <a:pt x="45720" y="91440"/>
                </a:lnTo>
                <a:close/>
                <a:moveTo>
                  <a:pt x="167640" y="228600"/>
                </a:moveTo>
                <a:lnTo>
                  <a:pt x="167640" y="304800"/>
                </a:lnTo>
                <a:lnTo>
                  <a:pt x="121920" y="304800"/>
                </a:lnTo>
                <a:lnTo>
                  <a:pt x="96469" y="228600"/>
                </a:lnTo>
                <a:lnTo>
                  <a:pt x="76200" y="228600"/>
                </a:lnTo>
                <a:lnTo>
                  <a:pt x="76200" y="198120"/>
                </a:lnTo>
                <a:lnTo>
                  <a:pt x="198120" y="198120"/>
                </a:lnTo>
                <a:lnTo>
                  <a:pt x="198120" y="228600"/>
                </a:lnTo>
                <a:lnTo>
                  <a:pt x="16764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4217981" y="1867256"/>
            <a:ext cx="875262" cy="875262"/>
          </a:xfrm>
          <a:custGeom>
            <a:rect l="l" t="t" r="r" b="b"/>
            <a:pathLst>
              <a:path w="304800" h="304800">
                <a:moveTo>
                  <a:pt x="261518" y="97841"/>
                </a:moveTo>
                <a:cubicBezTo>
                  <a:pt x="249460" y="74143"/>
                  <a:pt x="230657" y="55340"/>
                  <a:pt x="207655" y="43605"/>
                </a:cubicBezTo>
                <a:lnTo>
                  <a:pt x="206959" y="43282"/>
                </a:lnTo>
                <a:lnTo>
                  <a:pt x="186538" y="84277"/>
                </a:lnTo>
                <a:cubicBezTo>
                  <a:pt x="201292" y="91802"/>
                  <a:pt x="212998" y="103508"/>
                  <a:pt x="220323" y="117834"/>
                </a:cubicBezTo>
                <a:lnTo>
                  <a:pt x="220523" y="118262"/>
                </a:lnTo>
                <a:lnTo>
                  <a:pt x="261518" y="97841"/>
                </a:lnTo>
                <a:close/>
                <a:moveTo>
                  <a:pt x="261518" y="206959"/>
                </a:moveTo>
                <a:lnTo>
                  <a:pt x="220523" y="186538"/>
                </a:lnTo>
                <a:cubicBezTo>
                  <a:pt x="212998" y="201292"/>
                  <a:pt x="201292" y="212998"/>
                  <a:pt x="186966" y="220323"/>
                </a:cubicBezTo>
                <a:lnTo>
                  <a:pt x="186538" y="220523"/>
                </a:lnTo>
                <a:lnTo>
                  <a:pt x="206959" y="261518"/>
                </a:lnTo>
                <a:cubicBezTo>
                  <a:pt x="230657" y="249460"/>
                  <a:pt x="249460" y="230657"/>
                  <a:pt x="261195" y="207655"/>
                </a:cubicBezTo>
                <a:lnTo>
                  <a:pt x="261518" y="206959"/>
                </a:lnTo>
                <a:close/>
                <a:moveTo>
                  <a:pt x="97841" y="43282"/>
                </a:moveTo>
                <a:cubicBezTo>
                  <a:pt x="74143" y="55340"/>
                  <a:pt x="55340" y="74143"/>
                  <a:pt x="43605" y="97145"/>
                </a:cubicBezTo>
                <a:lnTo>
                  <a:pt x="43282" y="97841"/>
                </a:lnTo>
                <a:lnTo>
                  <a:pt x="84277" y="118262"/>
                </a:lnTo>
                <a:cubicBezTo>
                  <a:pt x="91802" y="103508"/>
                  <a:pt x="103508" y="91802"/>
                  <a:pt x="117834" y="84477"/>
                </a:cubicBezTo>
                <a:lnTo>
                  <a:pt x="118262" y="84277"/>
                </a:lnTo>
                <a:lnTo>
                  <a:pt x="97841" y="43282"/>
                </a:lnTo>
                <a:close/>
                <a:moveTo>
                  <a:pt x="43282" y="206959"/>
                </a:moveTo>
                <a:cubicBezTo>
                  <a:pt x="55340" y="230657"/>
                  <a:pt x="74143" y="249460"/>
                  <a:pt x="97145" y="261195"/>
                </a:cubicBezTo>
                <a:lnTo>
                  <a:pt x="97841" y="261518"/>
                </a:lnTo>
                <a:lnTo>
                  <a:pt x="118262" y="220523"/>
                </a:lnTo>
                <a:cubicBezTo>
                  <a:pt x="103508" y="212998"/>
                  <a:pt x="91802" y="201292"/>
                  <a:pt x="84477" y="186966"/>
                </a:cubicBezTo>
                <a:lnTo>
                  <a:pt x="84277" y="186538"/>
                </a:lnTo>
                <a:lnTo>
                  <a:pt x="43282" y="206959"/>
                </a:lnTo>
                <a:close/>
                <a:moveTo>
                  <a:pt x="152400" y="304800"/>
                </a:moveTo>
                <a:cubicBezTo>
                  <a:pt x="68228" y="304800"/>
                  <a:pt x="0" y="236572"/>
                  <a:pt x="0" y="152400"/>
                </a:cubicBezTo>
                <a:cubicBezTo>
                  <a:pt x="0" y="68228"/>
                  <a:pt x="68228" y="0"/>
                  <a:pt x="152400" y="0"/>
                </a:cubicBezTo>
                <a:lnTo>
                  <a:pt x="152400" y="0"/>
                </a:lnTo>
                <a:cubicBezTo>
                  <a:pt x="236572" y="0"/>
                  <a:pt x="304800" y="68228"/>
                  <a:pt x="304800" y="152400"/>
                </a:cubicBezTo>
                <a:cubicBezTo>
                  <a:pt x="304800" y="236572"/>
                  <a:pt x="236572" y="304800"/>
                  <a:pt x="152400" y="304800"/>
                </a:cubicBezTo>
                <a:lnTo>
                  <a:pt x="152400" y="304800"/>
                </a:lnTo>
                <a:close/>
                <a:moveTo>
                  <a:pt x="152400" y="198120"/>
                </a:moveTo>
                <a:cubicBezTo>
                  <a:pt x="177651" y="198120"/>
                  <a:pt x="198120" y="177651"/>
                  <a:pt x="198120" y="152400"/>
                </a:cubicBezTo>
                <a:cubicBezTo>
                  <a:pt x="198120" y="127149"/>
                  <a:pt x="177651" y="106680"/>
                  <a:pt x="152400" y="106680"/>
                </a:cubicBezTo>
                <a:lnTo>
                  <a:pt x="152400" y="106680"/>
                </a:lnTo>
                <a:cubicBezTo>
                  <a:pt x="127149" y="106680"/>
                  <a:pt x="106680" y="127149"/>
                  <a:pt x="106680" y="152400"/>
                </a:cubicBezTo>
                <a:cubicBezTo>
                  <a:pt x="106680" y="177651"/>
                  <a:pt x="127149" y="198120"/>
                  <a:pt x="152400" y="198120"/>
                </a:cubicBezTo>
                <a:lnTo>
                  <a:pt x="152400" y="1981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6838497" y="1841557"/>
            <a:ext cx="884044" cy="884044"/>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781268" y="1899006"/>
            <a:ext cx="811761" cy="811761"/>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8" name="Group 18"/>
          <p:cNvGrpSpPr/>
          <p:nvPr/>
        </p:nvGrpSpPr>
        <p:grpSpPr>
          <a:xfrm>
            <a:off x="454963" y="93878"/>
            <a:ext cx="10641129" cy="914400"/>
            <a:chOff x="454963" y="93878"/>
            <a:chExt cx="10641129" cy="914400"/>
          </a:xfrm>
        </p:grpSpPr>
        <p:sp>
          <p:nvSpPr>
            <p:cNvPr id="19" name="AutoShape 1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评估的重要性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建筑施工现场常见安全风险</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9744" b="19744"/>
          <a:stretch>
            <a:fillRect/>
          </a:stretch>
        </p:blipFill>
        <p:spPr>
          <a:xfrm>
            <a:off x="6230112" y="1739062"/>
            <a:ext cx="5058969" cy="2163307"/>
          </a:xfrm>
          <a:prstGeom prst="rect">
            <a:avLst/>
          </a:prstGeom>
          <a:ln w="19050">
            <a:solidFill>
              <a:schemeClr val="dk1"/>
            </a:solidFill>
          </a:ln>
        </p:spPr>
      </p:pic>
      <p:pic>
        <p:nvPicPr>
          <p:cNvPr id="3" name="Picture 3"/>
          <p:cNvPicPr>
            <a:picLocks noChangeAspect="1"/>
          </p:cNvPicPr>
          <p:nvPr/>
        </p:nvPicPr>
        <p:blipFill>
          <a:blip r:embed="rId3"/>
          <a:srcRect t="34036" b="34036"/>
          <a:stretch>
            <a:fillRect/>
          </a:stretch>
        </p:blipFill>
        <p:spPr>
          <a:xfrm>
            <a:off x="6233164" y="3914561"/>
            <a:ext cx="5058969" cy="2163307"/>
          </a:xfrm>
          <a:prstGeom prst="rect">
            <a:avLst/>
          </a:prstGeom>
          <a:ln w="19050">
            <a:solidFill>
              <a:schemeClr val="dk1"/>
            </a:solidFill>
          </a:ln>
        </p:spPr>
      </p:pic>
      <p:sp>
        <p:nvSpPr>
          <p:cNvPr id="4" name="AutoShape 4"/>
          <p:cNvSpPr/>
          <p:nvPr/>
        </p:nvSpPr>
        <p:spPr>
          <a:xfrm>
            <a:off x="763829" y="1852480"/>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789066" y="1938594"/>
            <a:ext cx="391119"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01</a:t>
            </a:r>
          </a:p>
        </p:txBody>
      </p:sp>
      <p:sp>
        <p:nvSpPr>
          <p:cNvPr id="6" name="AutoShape 6"/>
          <p:cNvSpPr/>
          <p:nvPr/>
        </p:nvSpPr>
        <p:spPr>
          <a:xfrm>
            <a:off x="1306341" y="1467193"/>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高处坠落是建筑施工现场最常见的安全风险之一，主要发生在高处作业、临边作业、洞口作业等场景。</a:t>
            </a:r>
            <a:endParaRPr lang="en-US" sz="1100"/>
          </a:p>
        </p:txBody>
      </p:sp>
      <p:sp>
        <p:nvSpPr>
          <p:cNvPr id="7" name="AutoShape 7"/>
          <p:cNvSpPr/>
          <p:nvPr/>
        </p:nvSpPr>
        <p:spPr>
          <a:xfrm>
            <a:off x="763829" y="3650029"/>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74314" y="3736142"/>
            <a:ext cx="416357"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1425">
                <a:solidFill>
                  <a:srgbClr val="FFFFFF">
                    <a:alpha val="100000"/>
                  </a:srgbClr>
                </a:solidFill>
                <a:latin typeface="Microsoft Yahei"/>
                <a:ea typeface="Microsoft Yahei"/>
                <a:cs typeface="Microsoft Yahei"/>
              </a:rPr>
              <a:t>02</a:t>
            </a:r>
          </a:p>
        </p:txBody>
      </p:sp>
      <p:sp>
        <p:nvSpPr>
          <p:cNvPr id="9" name="AutoShape 9"/>
          <p:cNvSpPr/>
          <p:nvPr/>
        </p:nvSpPr>
        <p:spPr>
          <a:xfrm>
            <a:off x="1306341" y="3264741"/>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风险因素包括安全防护设施不健全、作业人员安全意识淡薄、操作不规范等。</a:t>
            </a:r>
            <a:endParaRPr lang="en-US" sz="1100"/>
          </a:p>
        </p:txBody>
      </p:sp>
      <p:sp>
        <p:nvSpPr>
          <p:cNvPr id="10" name="AutoShape 10"/>
          <p:cNvSpPr/>
          <p:nvPr/>
        </p:nvSpPr>
        <p:spPr>
          <a:xfrm>
            <a:off x="763829" y="5441488"/>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773583" y="5527602"/>
            <a:ext cx="441594" cy="269367"/>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80000"/>
              </a:lnSpc>
            </a:pPr>
            <a:r>
              <a:rPr lang="en-US" sz="1425">
                <a:solidFill>
                  <a:srgbClr val="FFFFFF">
                    <a:alpha val="100000"/>
                  </a:srgbClr>
                </a:solidFill>
                <a:latin typeface="Microsoft Yahei"/>
                <a:ea typeface="Microsoft Yahei"/>
                <a:cs typeface="Microsoft Yahei"/>
              </a:rPr>
              <a:t>03</a:t>
            </a:r>
          </a:p>
        </p:txBody>
      </p:sp>
      <p:sp>
        <p:nvSpPr>
          <p:cNvPr id="12" name="AutoShape 12"/>
          <p:cNvSpPr/>
          <p:nvPr/>
        </p:nvSpPr>
        <p:spPr>
          <a:xfrm>
            <a:off x="1306341" y="506228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高处坠落可能导致人员伤亡和财产损失，应采取有效的防护措施，如搭设安全网、安装安全带等。</a:t>
            </a:r>
            <a:endParaRPr lang="en-US" sz="1100"/>
          </a:p>
        </p:txBody>
      </p:sp>
      <p:grpSp>
        <p:nvGrpSpPr>
          <p:cNvPr id="13" name="Group 13"/>
          <p:cNvGrpSpPr/>
          <p:nvPr/>
        </p:nvGrpSpPr>
        <p:grpSpPr>
          <a:xfrm>
            <a:off x="454963" y="93878"/>
            <a:ext cx="10641129" cy="914400"/>
            <a:chOff x="454963" y="93878"/>
            <a:chExt cx="10641129" cy="914400"/>
          </a:xfrm>
        </p:grpSpPr>
        <p:sp>
          <p:nvSpPr>
            <p:cNvPr id="14" name="AutoShape 14"/>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TextBox 34"/>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高处坠落风险</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sp>
        <p:nvSpPr>
          <p:cNvPr id="2" name="AutoShape 2"/>
          <p:cNvSpPr/>
          <p:nvPr/>
        </p:nvSpPr>
        <p:spPr>
          <a:xfrm>
            <a:off x="1267054" y="1720535"/>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268776" y="1788932"/>
            <a:ext cx="43815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01</a:t>
            </a:r>
          </a:p>
        </p:txBody>
      </p:sp>
      <p:sp>
        <p:nvSpPr>
          <p:cNvPr id="4" name="AutoShape 4"/>
          <p:cNvSpPr/>
          <p:nvPr/>
        </p:nvSpPr>
        <p:spPr>
          <a:xfrm>
            <a:off x="1804696" y="1549847"/>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物体打击主要发生在施工现场的材料堆放、搬运、起重吊装等环节。</a:t>
            </a:r>
            <a:endParaRPr lang="en-US" sz="1100"/>
          </a:p>
        </p:txBody>
      </p:sp>
      <p:sp>
        <p:nvSpPr>
          <p:cNvPr id="5" name="AutoShape 5"/>
          <p:cNvSpPr/>
          <p:nvPr/>
        </p:nvSpPr>
        <p:spPr>
          <a:xfrm>
            <a:off x="1267054" y="3329627"/>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78301" y="3398024"/>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
        <p:nvSpPr>
          <p:cNvPr id="7" name="AutoShape 7"/>
          <p:cNvSpPr/>
          <p:nvPr/>
        </p:nvSpPr>
        <p:spPr>
          <a:xfrm>
            <a:off x="1804696" y="3158939"/>
            <a:ext cx="4276714" cy="1212169"/>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风险因素包括操作不规范、安全距离不足、物料堆放不稳等。</a:t>
            </a:r>
            <a:endParaRPr lang="en-US" sz="1100"/>
          </a:p>
        </p:txBody>
      </p:sp>
      <p:pic>
        <p:nvPicPr>
          <p:cNvPr id="8" name="Picture 8"/>
          <p:cNvPicPr>
            <a:picLocks noChangeAspect="1"/>
          </p:cNvPicPr>
          <p:nvPr/>
        </p:nvPicPr>
        <p:blipFill>
          <a:blip r:embed="rId2"/>
          <a:stretch>
            <a:fillRect/>
          </a:stretch>
        </p:blipFill>
        <p:spPr>
          <a:xfrm>
            <a:off x="6907441" y="1806607"/>
            <a:ext cx="4502196" cy="4061765"/>
          </a:xfrm>
          <a:prstGeom prst="rect">
            <a:avLst/>
          </a:prstGeom>
        </p:spPr>
      </p:pic>
      <p:pic>
        <p:nvPicPr>
          <p:cNvPr id="9" name="Picture 9"/>
          <p:cNvPicPr>
            <a:picLocks noChangeAspect="1"/>
          </p:cNvPicPr>
          <p:nvPr/>
        </p:nvPicPr>
        <p:blipFill>
          <a:blip r:embed="rId3"/>
          <a:srcRect t="5480" b="5480"/>
          <a:stretch>
            <a:fillRect/>
          </a:stretch>
        </p:blipFill>
        <p:spPr>
          <a:xfrm>
            <a:off x="6907441" y="1792193"/>
            <a:ext cx="4502196" cy="2732629"/>
          </a:xfrm>
          <a:prstGeom prst="rect">
            <a:avLst/>
          </a:prstGeom>
        </p:spPr>
      </p:pic>
      <p:grpSp>
        <p:nvGrpSpPr>
          <p:cNvPr id="10" name="Group 10"/>
          <p:cNvGrpSpPr/>
          <p:nvPr/>
        </p:nvGrpSpPr>
        <p:grpSpPr>
          <a:xfrm>
            <a:off x="-2693471" y="4060468"/>
            <a:ext cx="5386942" cy="5386942"/>
            <a:chOff x="-2693471" y="4060468"/>
            <a:chExt cx="5386942" cy="5386942"/>
          </a:xfrm>
        </p:grpSpPr>
        <p:sp>
          <p:nvSpPr>
            <p:cNvPr id="11" name="AutoShape 11"/>
            <p:cNvSpPr/>
            <p:nvPr/>
          </p:nvSpPr>
          <p:spPr>
            <a:xfrm>
              <a:off x="-472539" y="6281401"/>
              <a:ext cx="945078" cy="945078"/>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4632" y="6059307"/>
              <a:ext cx="1389264" cy="1389264"/>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16725" y="5837215"/>
              <a:ext cx="1833451" cy="1833451"/>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138818" y="5615121"/>
              <a:ext cx="2277637" cy="2277637"/>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360912" y="5393028"/>
              <a:ext cx="2721823" cy="272182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1583005" y="5170935"/>
              <a:ext cx="3166010" cy="3166010"/>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805098" y="4948842"/>
              <a:ext cx="3610196" cy="361019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2027191" y="4726748"/>
              <a:ext cx="4054383" cy="4054383"/>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2249285" y="4504655"/>
              <a:ext cx="4498569" cy="4498569"/>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2471378" y="4282562"/>
              <a:ext cx="4942756" cy="4942756"/>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2693471" y="4060468"/>
              <a:ext cx="5386942" cy="5386942"/>
            </a:xfrm>
            <a:prstGeom prst="ellipse">
              <a:avLst/>
            </a:prstGeom>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2" name="AutoShape 22"/>
          <p:cNvSpPr/>
          <p:nvPr/>
        </p:nvSpPr>
        <p:spPr>
          <a:xfrm>
            <a:off x="1804696" y="4750369"/>
            <a:ext cx="4276714" cy="119999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物体打击可能导致人员伤亡和财产损失，应采取相应的防护措施，如设置安全警示标志、保持安全距离等。</a:t>
            </a:r>
            <a:endParaRPr lang="en-US" sz="1100"/>
          </a:p>
        </p:txBody>
      </p:sp>
      <p:sp>
        <p:nvSpPr>
          <p:cNvPr id="23" name="AutoShape 23"/>
          <p:cNvSpPr/>
          <p:nvPr/>
        </p:nvSpPr>
        <p:spPr>
          <a:xfrm>
            <a:off x="1262116" y="4828813"/>
            <a:ext cx="441594" cy="441594"/>
          </a:xfrm>
          <a:prstGeom prst="rect">
            <a:avLst/>
          </a:prstGeom>
          <a:solidFill>
            <a:schemeClr val="accent1">
              <a:lumMod val="5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物体打击风险</a:t>
              </a:r>
            </a:p>
          </p:txBody>
        </p:sp>
      </p:grpSp>
      <p:sp>
        <p:nvSpPr>
          <p:cNvPr id="46" name="TextBox 46"/>
          <p:cNvSpPr txBox="1"/>
          <p:nvPr/>
        </p:nvSpPr>
        <p:spPr>
          <a:xfrm>
            <a:off x="1273363" y="4897210"/>
            <a:ext cx="419100" cy="304800"/>
          </a:xfrm>
          <a:prstGeom prst="rect">
            <a:avLst/>
          </a:prstGeom>
        </p:spPr>
        <p:txBody>
          <a:bodyPr vert="horz" wrap="square" lIns="85725" tIns="38100" rIns="85725" bIns="3810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1500">
                <a:solidFill>
                  <a:srgbClr val="FFFFFF">
                    <a:alpha val="100000"/>
                  </a:srgbClr>
                </a:solidFill>
                <a:latin typeface="Microsoft Yahei"/>
                <a:ea typeface="Microsoft Yahei"/>
                <a:cs typeface="Microsoft Yahei"/>
              </a:rPr>
              <a:t>02</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风险因素包括操作人员无证操作、设备维护保养不当、安全防护装置缺失等。</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机械伤害可能导致人员伤亡和财产损失，应加强设备管理和操作培训，确保设备安全运行。</a:t>
            </a:r>
          </a:p>
        </p:txBody>
      </p:sp>
      <p:pic>
        <p:nvPicPr>
          <p:cNvPr id="7" name="Picture 7"/>
          <p:cNvPicPr>
            <a:picLocks noChangeAspect="1"/>
          </p:cNvPicPr>
          <p:nvPr/>
        </p:nvPicPr>
        <p:blipFill>
          <a:blip r:embed="rId2"/>
          <a:srcRect l="11192" r="11192"/>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9575" r="9575"/>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t="22514" b="22514"/>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机械伤害主要发生在施工现场的机械设备操作、维修和保养过程中。</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机械伤害风险</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l="-100" r="-100"/>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触电是建筑施工现场常见的安全风险之一，主要发生在电气设备安装、使用和维修过程中。</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风险因素包括电线老化、绝缘层破损、设备漏电等。</a:t>
            </a:r>
          </a:p>
        </p:txBody>
      </p:sp>
      <p:pic>
        <p:nvPicPr>
          <p:cNvPr id="6" name="Picture 6"/>
          <p:cNvPicPr>
            <a:picLocks noChangeAspect="1"/>
          </p:cNvPicPr>
          <p:nvPr/>
        </p:nvPicPr>
        <p:blipFill>
          <a:blip r:embed="rId2"/>
          <a:srcRect t="7838" b="7838"/>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7848" b="7848"/>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触电可能导致人员伤亡和财产损失，应采取相应的防护措施，如定期检查电气设备、穿戴绝缘手套等。</a:t>
            </a:r>
          </a:p>
        </p:txBody>
      </p:sp>
      <p:pic>
        <p:nvPicPr>
          <p:cNvPr id="10" name="Picture 10"/>
          <p:cNvPicPr>
            <a:picLocks noChangeAspect="1"/>
          </p:cNvPicPr>
          <p:nvPr/>
        </p:nvPicPr>
        <p:blipFill>
          <a:blip r:embed="rId4"/>
          <a:srcRect t="31242" b="31242"/>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触电风险</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4">
            <a:alphaModFix/>
          </a:blip>
          <a:stretch>
            <a:fillRect l="-100" r="-100"/>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7921" b="17921"/>
          <a:stretch>
            <a:fillRect/>
          </a:stretch>
        </p:blipFill>
        <p:spPr>
          <a:xfrm>
            <a:off x="1040081" y="1665908"/>
            <a:ext cx="5058967" cy="2163307"/>
          </a:xfrm>
          <a:prstGeom prst="rect">
            <a:avLst/>
          </a:prstGeom>
        </p:spPr>
      </p:pic>
      <p:pic>
        <p:nvPicPr>
          <p:cNvPr id="3" name="Picture 3"/>
          <p:cNvPicPr>
            <a:picLocks noChangeAspect="1"/>
          </p:cNvPicPr>
          <p:nvPr/>
        </p:nvPicPr>
        <p:blipFill>
          <a:blip r:embed="rId3"/>
          <a:srcRect t="9493" b="9493"/>
          <a:stretch>
            <a:fillRect/>
          </a:stretch>
        </p:blipFill>
        <p:spPr>
          <a:xfrm>
            <a:off x="6099049" y="3829217"/>
            <a:ext cx="5058967" cy="2163308"/>
          </a:xfrm>
          <a:prstGeom prst="rect">
            <a:avLst/>
          </a:prstGeom>
        </p:spPr>
      </p:pic>
      <p:grpSp>
        <p:nvGrpSpPr>
          <p:cNvPr id="4" name="Group 4"/>
          <p:cNvGrpSpPr/>
          <p:nvPr/>
        </p:nvGrpSpPr>
        <p:grpSpPr>
          <a:xfrm>
            <a:off x="6099048" y="1666037"/>
            <a:ext cx="5058949" cy="2163348"/>
            <a:chOff x="6099048" y="1666037"/>
            <a:chExt cx="5058949" cy="2163348"/>
          </a:xfrm>
        </p:grpSpPr>
        <p:sp>
          <p:nvSpPr>
            <p:cNvPr id="5" name="AutoShape 5"/>
            <p:cNvSpPr/>
            <p:nvPr/>
          </p:nvSpPr>
          <p:spPr>
            <a:xfrm>
              <a:off x="6099048" y="1666037"/>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1040100" y="3829263"/>
            <a:ext cx="5058949" cy="2163348"/>
            <a:chOff x="1040100" y="3829263"/>
            <a:chExt cx="5058949" cy="2163348"/>
          </a:xfrm>
        </p:grpSpPr>
        <p:sp>
          <p:nvSpPr>
            <p:cNvPr id="7" name="AutoShape 7"/>
            <p:cNvSpPr/>
            <p:nvPr/>
          </p:nvSpPr>
          <p:spPr>
            <a:xfrm>
              <a:off x="1040100" y="3829263"/>
              <a:ext cx="5058949" cy="2163348"/>
            </a:xfrm>
            <a:prstGeom prst="rect">
              <a:avLst/>
            </a:prstGeom>
            <a:solidFill>
              <a:srgbClr val="828181">
                <a:alpha val="4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8" name="AutoShape 8"/>
          <p:cNvSpPr/>
          <p:nvPr/>
        </p:nvSpPr>
        <p:spPr>
          <a:xfrm>
            <a:off x="1199338" y="4126665"/>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这些风险可能由施工现场的材料、设备、环境等因素引起，应采取相应的预防措施，如配置灭火器、通风设施等。</a:t>
            </a:r>
            <a:endParaRPr lang="en-US" sz="1100"/>
          </a:p>
        </p:txBody>
      </p:sp>
      <p:sp>
        <p:nvSpPr>
          <p:cNvPr id="9" name="AutoShape 9"/>
          <p:cNvSpPr/>
          <p:nvPr/>
        </p:nvSpPr>
        <p:spPr>
          <a:xfrm>
            <a:off x="6258305" y="1926781"/>
            <a:ext cx="4740456" cy="1610282"/>
          </a:xfrm>
          <a:prstGeom prst="rect">
            <a:avLst/>
          </a:prstGeom>
        </p:spPr>
        <p:txBody>
          <a:bodyPr vert="horz" wrap="square" lIns="85725" tIns="85725" rIns="47625" bIns="857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spcBef>
                <a:spcPts val="375"/>
              </a:spcBef>
              <a:defRPr/>
            </a:pPr>
            <a:r>
              <a:rPr lang="en-US" sz="1500">
                <a:solidFill>
                  <a:schemeClr val="dk1">
                    <a:alpha val="100000"/>
                  </a:schemeClr>
                </a:solidFill>
                <a:latin typeface="Microsoft Yahei"/>
                <a:ea typeface="Microsoft Yahei"/>
                <a:cs typeface="Microsoft Yahei"/>
              </a:rPr>
              <a:t>其他安全风险包括施工现场的火灾、中毒、窒息等风险。</a:t>
            </a:r>
            <a:endParaRPr lang="en-US" sz="1100"/>
          </a:p>
        </p:txBody>
      </p: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其他安全风险</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00" r="-100"/>
          </a:stretch>
        </a:blipFill>
      </p:bgPr>
    </p:bg>
    <p:spTree>
      <p:nvGrpSpPr>
        <p:cNvPr id="1" name=""/>
        <p:cNvGrpSpPr/>
        <p:nvPr/>
      </p:nvGrpSpPr>
      <p:grpSpPr>
        <a:xfrm>
          <a:off x="0" y="0"/>
          <a:ext cx="0" cy="0"/>
        </a:xfrm>
      </p:grpSpPr>
      <p:sp>
        <p:nvSpPr>
          <p:cNvPr id="2" name="AutoShape 2"/>
          <p:cNvSpPr/>
          <p:nvPr/>
        </p:nvSpPr>
        <p:spPr>
          <a:xfrm>
            <a:off x="4414570" y="2954902"/>
            <a:ext cx="6210770" cy="770514"/>
          </a:xfrm>
          <a:prstGeom prst="rect">
            <a:avLst/>
          </a:prstGeom>
        </p:spPr>
        <p:txBody>
          <a:bodyPr vert="horz" wrap="square" lIns="85725" tIns="85725" rIns="47625" bIns="85725" rtlCol="0" anchor="b"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spcBef>
                <a:spcPct val="0"/>
              </a:spcBef>
              <a:defRPr/>
            </a:pPr>
            <a:r>
              <a:rPr lang="en-US" sz="3825">
                <a:solidFill>
                  <a:srgbClr val="2C3F55">
                    <a:alpha val="100000"/>
                  </a:srgbClr>
                </a:solidFill>
                <a:latin typeface="Microsoft Yahei"/>
                <a:ea typeface="Microsoft Yahei"/>
                <a:cs typeface="Microsoft Yahei"/>
              </a:rPr>
              <a:t>建筑施工现场安全风险管理</a:t>
            </a:r>
            <a:endParaRPr lang="en-US" sz="1100"/>
          </a:p>
        </p:txBody>
      </p:sp>
      <p:grpSp>
        <p:nvGrpSpPr>
          <p:cNvPr id="3" name="Group 3"/>
          <p:cNvGrpSpPr/>
          <p:nvPr/>
        </p:nvGrpSpPr>
        <p:grpSpPr>
          <a:xfrm>
            <a:off x="1381415" y="2276490"/>
            <a:ext cx="1851477" cy="2425477"/>
            <a:chOff x="1381415" y="2276490"/>
            <a:chExt cx="1851477" cy="2425477"/>
          </a:xfrm>
        </p:grpSpPr>
        <p:sp>
          <p:nvSpPr>
            <p:cNvPr id="4" name="TextBox 4"/>
            <p:cNvSpPr txBox="1"/>
            <p:nvPr/>
          </p:nvSpPr>
          <p:spPr>
            <a:xfrm>
              <a:off x="1381415" y="2276490"/>
              <a:ext cx="1851477" cy="2425477"/>
            </a:xfrm>
            <a:prstGeom prst="rect">
              <a:avLst/>
            </a:prstGeom>
          </p:spPr>
          <p:txBody>
            <a:bodyPr vert="horz" wrap="square" lIns="85725" tIns="38100" rIns="85725" bIns="3810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5775"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https://d.book118.com/716113202015010100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EFFFFD"/>
      </a:lt1>
      <a:dk2>
        <a:srgbClr val="003C35"/>
      </a:dk2>
      <a:lt2>
        <a:srgbClr val="FFFFFF"/>
      </a:lt2>
      <a:accent1>
        <a:srgbClr val="00A5B2"/>
      </a:accent1>
      <a:accent2>
        <a:srgbClr val="52C6B8"/>
      </a:accent2>
      <a:accent3>
        <a:srgbClr val="00657D"/>
      </a:accent3>
      <a:accent4>
        <a:srgbClr val="58C19B"/>
      </a:accent4>
      <a:accent5>
        <a:srgbClr val="6DD690"/>
      </a:accent5>
      <a:accent6>
        <a:srgbClr val="9CCA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58</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2024-09-23T22:53:56.951</cp:lastPrinted>
  <dcterms:created xsi:type="dcterms:W3CDTF">2024-09-23T14:53:56Z</dcterms:created>
  <dcterms:modified xsi:type="dcterms:W3CDTF">2024-09-23T14:53:58Z</dcterms:modified>
</cp:coreProperties>
</file>