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7407A2-D8CA-41E5-8C21-FF527814F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0E321A-7E92-4A8D-A7E1-7A418516AB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FDF27E-3E54-49BC-8311-747172A10F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7EBC50-EB97-4569-A86D-3C3F6340B9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B5E2D8-F6A4-44DE-B283-08CAEE417A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92038B-D471-4961-B4AF-005B8D2CD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6DBD8A-2ED8-4C0D-BB3E-697FFB0365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B509B3-3938-4F3D-BF8B-BBA75ACDF2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3936E4-9B40-4F9A-A185-B38219A737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FD03E3-E5EC-4772-B5DA-8DD0BA59F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395F58-91EC-4024-844B-5AA82AFE8F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6121203143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国家预算和预算管理体制课件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国家预算概述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国家预算管理体制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国家预算的编制与审批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国家预算的绩效评价与监督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国家预算管理体制的改革与发展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国家预算概述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预算是国家为实现其职能，根据一定时期社会经济发展目标和计划，对国家财政收支的预先计算和安排。其性质表现为国家权力机关对国民收入分配和再分配的法定计划，是国家财政分配活动的主要依据，也是国家实施财政政策、进行宏观调控的重要工具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预算是国家治理的基础和重要支柱，是政府的收支计划，反映国家的政策方向和财政状况。它体现了国家权力机关对国民收入的分配和再分配，是实现国家职能的财力保证。国家预算的性质决定了它在国家治理中的重要地位，是政府实施公共政策、提供公共服务的基础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国家预算的定义与性质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预算按不同的分类标准可以分为多种类型，如按编制形式可分为单式预算和复式预算；按预算作用期限可分为年度预算、中期预算和多年预算；按预算级次可分为中央预算和地方预算等。这些不同类型的预算共同构成了国家预算体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预算的种类繁多，根据不同的分类标准可以分为多种类型。按编制形式可分为单式预算和复式预算，其中复式预算又包括资本性预算和经常性预算。按预算作用期限可分为年度预算、中期预算和多年预算。此外，按预算级次可分为中央预算和地方预算，以及按其他标准还可分为增量预算和零基预算等。这些不同类型的预算共同构成了国家预算体系，为国家治理提供了坚实的财力保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国家预算的种类与体系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173694"/>
            <a:ext cx="3839952" cy="4684306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865802" y="2810519"/>
            <a:ext cx="3847271" cy="4047481"/>
            <a:chOff x="865802" y="2810519"/>
            <a:chExt cx="3847271" cy="4047481"/>
          </a:xfrm>
        </p:grpSpPr>
        <p:sp>
          <p:nvSpPr>
            <p:cNvPr id="4" name="Freeform 4"/>
            <p:cNvSpPr/>
            <p:nvPr/>
          </p:nvSpPr>
          <p:spPr>
            <a:xfrm>
              <a:off x="2165532" y="2928505"/>
              <a:ext cx="1195366" cy="834187"/>
            </a:xfrm>
            <a:custGeom>
              <a:rect l="l" t="t" r="r" b="b"/>
              <a:pathLst>
                <a:path w="193" h="134">
                  <a:moveTo>
                    <a:pt x="177" y="133"/>
                  </a:moveTo>
                  <a:cubicBezTo>
                    <a:pt x="193" y="58"/>
                    <a:pt x="159" y="0"/>
                    <a:pt x="97" y="0"/>
                  </a:cubicBezTo>
                  <a:cubicBezTo>
                    <a:pt x="36" y="0"/>
                    <a:pt x="0" y="61"/>
                    <a:pt x="17" y="134"/>
                  </a:cubicBezTo>
                  <a:cubicBezTo>
                    <a:pt x="177" y="133"/>
                    <a:pt x="177" y="133"/>
                    <a:pt x="177" y="133"/>
                  </a:cubicBezTo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2277789" y="3041376"/>
              <a:ext cx="978744" cy="1605412"/>
            </a:xfrm>
            <a:custGeom>
              <a:rect l="l" t="t" r="r" b="b"/>
              <a:pathLst>
                <a:path w="158" h="258">
                  <a:moveTo>
                    <a:pt x="16" y="157"/>
                  </a:moveTo>
                  <a:cubicBezTo>
                    <a:pt x="15" y="193"/>
                    <a:pt x="35" y="210"/>
                    <a:pt x="35" y="210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5"/>
                    <a:pt x="32" y="237"/>
                    <a:pt x="33" y="237"/>
                  </a:cubicBezTo>
                  <a:cubicBezTo>
                    <a:pt x="30" y="236"/>
                    <a:pt x="62" y="257"/>
                    <a:pt x="81" y="258"/>
                  </a:cubicBezTo>
                  <a:cubicBezTo>
                    <a:pt x="81" y="258"/>
                    <a:pt x="131" y="239"/>
                    <a:pt x="129" y="237"/>
                  </a:cubicBezTo>
                  <a:cubicBezTo>
                    <a:pt x="126" y="235"/>
                    <a:pt x="126" y="235"/>
                    <a:pt x="126" y="235"/>
                  </a:cubicBezTo>
                  <a:cubicBezTo>
                    <a:pt x="126" y="210"/>
                    <a:pt x="126" y="210"/>
                    <a:pt x="126" y="210"/>
                  </a:cubicBezTo>
                  <a:cubicBezTo>
                    <a:pt x="126" y="210"/>
                    <a:pt x="144" y="200"/>
                    <a:pt x="144" y="156"/>
                  </a:cubicBezTo>
                  <a:cubicBezTo>
                    <a:pt x="145" y="144"/>
                    <a:pt x="156" y="152"/>
                    <a:pt x="158" y="118"/>
                  </a:cubicBezTo>
                  <a:cubicBezTo>
                    <a:pt x="158" y="115"/>
                    <a:pt x="158" y="112"/>
                    <a:pt x="157" y="106"/>
                  </a:cubicBezTo>
                  <a:cubicBezTo>
                    <a:pt x="155" y="103"/>
                    <a:pt x="149" y="100"/>
                    <a:pt x="150" y="96"/>
                  </a:cubicBezTo>
                  <a:cubicBezTo>
                    <a:pt x="154" y="40"/>
                    <a:pt x="123" y="4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1"/>
                    <a:pt x="78" y="1"/>
                  </a:cubicBezTo>
                  <a:cubicBezTo>
                    <a:pt x="77" y="1"/>
                    <a:pt x="77" y="0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32" y="4"/>
                    <a:pt x="4" y="40"/>
                    <a:pt x="9" y="96"/>
                  </a:cubicBezTo>
                  <a:cubicBezTo>
                    <a:pt x="9" y="100"/>
                    <a:pt x="3" y="103"/>
                    <a:pt x="2" y="106"/>
                  </a:cubicBezTo>
                  <a:cubicBezTo>
                    <a:pt x="0" y="112"/>
                    <a:pt x="0" y="116"/>
                    <a:pt x="0" y="119"/>
                  </a:cubicBezTo>
                  <a:cubicBezTo>
                    <a:pt x="2" y="152"/>
                    <a:pt x="16" y="148"/>
                    <a:pt x="16" y="157"/>
                  </a:cubicBezTo>
                </a:path>
              </a:pathLst>
            </a:custGeom>
            <a:solidFill>
              <a:srgbClr val="EAC487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444772" y="4347680"/>
              <a:ext cx="686349" cy="322564"/>
            </a:xfrm>
            <a:custGeom>
              <a:rect l="l" t="t" r="r" b="b"/>
              <a:pathLst>
                <a:path w="110" h="52">
                  <a:moveTo>
                    <a:pt x="99" y="25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86" y="15"/>
                    <a:pt x="53" y="13"/>
                  </a:cubicBezTo>
                  <a:cubicBezTo>
                    <a:pt x="19" y="13"/>
                    <a:pt x="8" y="0"/>
                    <a:pt x="8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2" y="31"/>
                    <a:pt x="3" y="32"/>
                  </a:cubicBezTo>
                  <a:cubicBezTo>
                    <a:pt x="0" y="31"/>
                    <a:pt x="36" y="52"/>
                    <a:pt x="55" y="52"/>
                  </a:cubicBezTo>
                  <a:cubicBezTo>
                    <a:pt x="55" y="52"/>
                    <a:pt x="111" y="52"/>
                    <a:pt x="110" y="51"/>
                  </a:cubicBezTo>
                  <a:cubicBezTo>
                    <a:pt x="99" y="25"/>
                    <a:pt x="99" y="25"/>
                    <a:pt x="99" y="25"/>
                  </a:cubicBezTo>
                </a:path>
              </a:pathLst>
            </a:custGeom>
            <a:solidFill>
              <a:srgbClr val="E0B57A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724188" y="2834152"/>
              <a:ext cx="600226" cy="535079"/>
            </a:xfrm>
            <a:custGeom>
              <a:rect l="l" t="t" r="r" b="b"/>
              <a:pathLst>
                <a:path w="97" h="86">
                  <a:moveTo>
                    <a:pt x="56" y="0"/>
                  </a:moveTo>
                  <a:cubicBezTo>
                    <a:pt x="49" y="0"/>
                    <a:pt x="25" y="8"/>
                    <a:pt x="14" y="11"/>
                  </a:cubicBezTo>
                  <a:cubicBezTo>
                    <a:pt x="9" y="13"/>
                    <a:pt x="5" y="14"/>
                    <a:pt x="0" y="16"/>
                  </a:cubicBezTo>
                  <a:cubicBezTo>
                    <a:pt x="2" y="16"/>
                    <a:pt x="5" y="15"/>
                    <a:pt x="7" y="15"/>
                  </a:cubicBezTo>
                  <a:cubicBezTo>
                    <a:pt x="50" y="15"/>
                    <a:pt x="80" y="43"/>
                    <a:pt x="88" y="86"/>
                  </a:cubicBezTo>
                  <a:cubicBezTo>
                    <a:pt x="90" y="74"/>
                    <a:pt x="97" y="32"/>
                    <a:pt x="94" y="22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2" y="21"/>
                    <a:pt x="91" y="22"/>
                    <a:pt x="89" y="23"/>
                  </a:cubicBezTo>
                  <a:cubicBezTo>
                    <a:pt x="88" y="24"/>
                    <a:pt x="86" y="25"/>
                    <a:pt x="85" y="25"/>
                  </a:cubicBezTo>
                  <a:cubicBezTo>
                    <a:pt x="85" y="25"/>
                    <a:pt x="84" y="25"/>
                    <a:pt x="84" y="24"/>
                  </a:cubicBezTo>
                  <a:cubicBezTo>
                    <a:pt x="81" y="20"/>
                    <a:pt x="80" y="9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5" y="6"/>
                    <a:pt x="73" y="8"/>
                    <a:pt x="70" y="10"/>
                  </a:cubicBezTo>
                  <a:cubicBezTo>
                    <a:pt x="68" y="11"/>
                    <a:pt x="65" y="13"/>
                    <a:pt x="63" y="13"/>
                  </a:cubicBezTo>
                  <a:cubicBezTo>
                    <a:pt x="63" y="13"/>
                    <a:pt x="63" y="13"/>
                    <a:pt x="62" y="13"/>
                  </a:cubicBezTo>
                  <a:cubicBezTo>
                    <a:pt x="57" y="11"/>
                    <a:pt x="61" y="1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251654" y="2928505"/>
              <a:ext cx="1017859" cy="584989"/>
            </a:xfrm>
            <a:custGeom>
              <a:rect l="l" t="t" r="r" b="b"/>
              <a:pathLst>
                <a:path w="164" h="94">
                  <a:moveTo>
                    <a:pt x="83" y="0"/>
                  </a:moveTo>
                  <a:cubicBezTo>
                    <a:pt x="81" y="0"/>
                    <a:pt x="78" y="1"/>
                    <a:pt x="76" y="1"/>
                  </a:cubicBezTo>
                  <a:cubicBezTo>
                    <a:pt x="41" y="13"/>
                    <a:pt x="17" y="32"/>
                    <a:pt x="3" y="73"/>
                  </a:cubicBezTo>
                  <a:cubicBezTo>
                    <a:pt x="0" y="82"/>
                    <a:pt x="1" y="94"/>
                    <a:pt x="11" y="94"/>
                  </a:cubicBezTo>
                  <a:cubicBezTo>
                    <a:pt x="11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5" y="50"/>
                    <a:pt x="42" y="22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8"/>
                    <a:pt x="81" y="19"/>
                    <a:pt x="82" y="19"/>
                  </a:cubicBezTo>
                  <a:cubicBezTo>
                    <a:pt x="82" y="19"/>
                    <a:pt x="82" y="18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111" y="21"/>
                    <a:pt x="134" y="36"/>
                    <a:pt x="145" y="61"/>
                  </a:cubicBezTo>
                  <a:cubicBezTo>
                    <a:pt x="151" y="64"/>
                    <a:pt x="157" y="68"/>
                    <a:pt x="164" y="73"/>
                  </a:cubicBezTo>
                  <a:cubicBezTo>
                    <a:pt x="164" y="73"/>
                    <a:pt x="164" y="72"/>
                    <a:pt x="164" y="71"/>
                  </a:cubicBezTo>
                  <a:cubicBezTo>
                    <a:pt x="156" y="28"/>
                    <a:pt x="126" y="0"/>
                    <a:pt x="83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2327428" y="3041376"/>
              <a:ext cx="824741" cy="472118"/>
            </a:xfrm>
            <a:custGeom>
              <a:rect l="l" t="t" r="r" b="b"/>
              <a:pathLst>
                <a:path w="133" h="76">
                  <a:moveTo>
                    <a:pt x="71" y="0"/>
                  </a:moveTo>
                  <a:cubicBezTo>
                    <a:pt x="70" y="0"/>
                    <a:pt x="70" y="1"/>
                    <a:pt x="70" y="1"/>
                  </a:cubicBezTo>
                  <a:cubicBezTo>
                    <a:pt x="69" y="1"/>
                    <a:pt x="69" y="0"/>
                    <a:pt x="68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30" y="4"/>
                    <a:pt x="3" y="32"/>
                    <a:pt x="0" y="76"/>
                  </a:cubicBezTo>
                  <a:cubicBezTo>
                    <a:pt x="48" y="71"/>
                    <a:pt x="74" y="36"/>
                    <a:pt x="108" y="36"/>
                  </a:cubicBezTo>
                  <a:cubicBezTo>
                    <a:pt x="116" y="36"/>
                    <a:pt x="124" y="38"/>
                    <a:pt x="133" y="43"/>
                  </a:cubicBezTo>
                  <a:cubicBezTo>
                    <a:pt x="122" y="18"/>
                    <a:pt x="99" y="3"/>
                    <a:pt x="71" y="1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2129048" y="2810519"/>
              <a:ext cx="1195366" cy="653240"/>
            </a:xfrm>
            <a:custGeom>
              <a:rect l="l" t="t" r="r" b="b"/>
              <a:pathLst>
                <a:path w="193" h="105">
                  <a:moveTo>
                    <a:pt x="181" y="96"/>
                  </a:moveTo>
                  <a:cubicBezTo>
                    <a:pt x="188" y="87"/>
                    <a:pt x="193" y="34"/>
                    <a:pt x="190" y="23"/>
                  </a:cubicBezTo>
                  <a:cubicBezTo>
                    <a:pt x="189" y="18"/>
                    <a:pt x="182" y="28"/>
                    <a:pt x="180" y="25"/>
                  </a:cubicBezTo>
                  <a:cubicBezTo>
                    <a:pt x="177" y="21"/>
                    <a:pt x="176" y="10"/>
                    <a:pt x="174" y="7"/>
                  </a:cubicBezTo>
                  <a:cubicBezTo>
                    <a:pt x="171" y="4"/>
                    <a:pt x="163" y="15"/>
                    <a:pt x="158" y="14"/>
                  </a:cubicBezTo>
                  <a:cubicBezTo>
                    <a:pt x="153" y="12"/>
                    <a:pt x="157" y="1"/>
                    <a:pt x="152" y="1"/>
                  </a:cubicBezTo>
                  <a:cubicBezTo>
                    <a:pt x="147" y="0"/>
                    <a:pt x="121" y="9"/>
                    <a:pt x="110" y="12"/>
                  </a:cubicBezTo>
                  <a:cubicBezTo>
                    <a:pt x="67" y="24"/>
                    <a:pt x="0" y="50"/>
                    <a:pt x="22" y="93"/>
                  </a:cubicBezTo>
                  <a:cubicBezTo>
                    <a:pt x="23" y="95"/>
                    <a:pt x="19" y="105"/>
                    <a:pt x="28" y="105"/>
                  </a:cubicBezTo>
                  <a:cubicBezTo>
                    <a:pt x="94" y="103"/>
                    <a:pt x="121" y="41"/>
                    <a:pt x="182" y="91"/>
                  </a:cubicBezTo>
                  <a:lnTo>
                    <a:pt x="181" y="96"/>
                  </a:lnTo>
                  <a:close/>
                </a:path>
              </a:pathLst>
            </a:custGeom>
            <a:solidFill>
              <a:srgbClr val="361A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805431" y="4515576"/>
              <a:ext cx="1928722" cy="1159396"/>
            </a:xfrm>
            <a:custGeom>
              <a:rect l="l" t="t" r="r" b="b"/>
              <a:pathLst>
                <a:path w="311" h="186">
                  <a:moveTo>
                    <a:pt x="280" y="23"/>
                  </a:moveTo>
                  <a:cubicBezTo>
                    <a:pt x="264" y="10"/>
                    <a:pt x="246" y="4"/>
                    <a:pt x="235" y="2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3"/>
                    <a:pt x="45" y="11"/>
                    <a:pt x="31" y="23"/>
                  </a:cubicBezTo>
                  <a:cubicBezTo>
                    <a:pt x="17" y="33"/>
                    <a:pt x="7" y="47"/>
                    <a:pt x="0" y="6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63"/>
                    <a:pt x="311" y="63"/>
                    <a:pt x="311" y="63"/>
                  </a:cubicBezTo>
                  <a:cubicBezTo>
                    <a:pt x="304" y="47"/>
                    <a:pt x="294" y="33"/>
                    <a:pt x="280" y="2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499673" y="4352794"/>
              <a:ext cx="7893" cy="19050"/>
            </a:xfrm>
            <a:custGeom>
              <a:rect l="l" t="t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531070" y="4360731"/>
              <a:ext cx="514104" cy="68252"/>
            </a:xfrm>
            <a:custGeom>
              <a:rect l="l" t="t" r="r" b="b"/>
              <a:pathLst>
                <a:path w="83" h="11">
                  <a:moveTo>
                    <a:pt x="69" y="7"/>
                  </a:moveTo>
                  <a:cubicBezTo>
                    <a:pt x="63" y="9"/>
                    <a:pt x="53" y="11"/>
                    <a:pt x="39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6" y="11"/>
                    <a:pt x="35" y="11"/>
                  </a:cubicBezTo>
                  <a:cubicBezTo>
                    <a:pt x="36" y="11"/>
                    <a:pt x="38" y="11"/>
                    <a:pt x="39" y="11"/>
                  </a:cubicBezTo>
                  <a:cubicBezTo>
                    <a:pt x="41" y="11"/>
                    <a:pt x="42" y="11"/>
                    <a:pt x="44" y="11"/>
                  </a:cubicBezTo>
                  <a:cubicBezTo>
                    <a:pt x="55" y="11"/>
                    <a:pt x="63" y="9"/>
                    <a:pt x="69" y="7"/>
                  </a:cubicBezTo>
                  <a:moveTo>
                    <a:pt x="0" y="2"/>
                  </a:moveTo>
                  <a:cubicBezTo>
                    <a:pt x="4" y="4"/>
                    <a:pt x="9" y="6"/>
                    <a:pt x="15" y="8"/>
                  </a:cubicBezTo>
                  <a:cubicBezTo>
                    <a:pt x="9" y="6"/>
                    <a:pt x="4" y="4"/>
                    <a:pt x="0" y="2"/>
                  </a:cubicBezTo>
                  <a:moveTo>
                    <a:pt x="83" y="0"/>
                  </a:moveTo>
                  <a:cubicBezTo>
                    <a:pt x="82" y="0"/>
                    <a:pt x="81" y="1"/>
                    <a:pt x="80" y="2"/>
                  </a:cubicBezTo>
                  <a:cubicBezTo>
                    <a:pt x="80" y="2"/>
                    <a:pt x="80" y="1"/>
                    <a:pt x="81" y="1"/>
                  </a:cubicBezTo>
                  <a:cubicBezTo>
                    <a:pt x="82" y="0"/>
                    <a:pt x="83" y="0"/>
                    <a:pt x="83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507566" y="4352794"/>
              <a:ext cx="524628" cy="131212"/>
            </a:xfrm>
            <a:custGeom>
              <a:rect l="l" t="t" r="r" b="b"/>
              <a:pathLst>
                <a:path w="85" h="21">
                  <a:moveTo>
                    <a:pt x="0" y="0"/>
                  </a:moveTo>
                  <a:cubicBezTo>
                    <a:pt x="5" y="5"/>
                    <a:pt x="10" y="20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60" y="21"/>
                    <a:pt x="79" y="7"/>
                    <a:pt x="85" y="2"/>
                  </a:cubicBezTo>
                  <a:cubicBezTo>
                    <a:pt x="84" y="2"/>
                    <a:pt x="84" y="3"/>
                    <a:pt x="84" y="3"/>
                  </a:cubicBezTo>
                  <a:cubicBezTo>
                    <a:pt x="81" y="5"/>
                    <a:pt x="78" y="6"/>
                    <a:pt x="73" y="8"/>
                  </a:cubicBezTo>
                  <a:cubicBezTo>
                    <a:pt x="67" y="10"/>
                    <a:pt x="59" y="12"/>
                    <a:pt x="48" y="12"/>
                  </a:cubicBezTo>
                  <a:cubicBezTo>
                    <a:pt x="46" y="12"/>
                    <a:pt x="45" y="12"/>
                    <a:pt x="43" y="12"/>
                  </a:cubicBezTo>
                  <a:cubicBezTo>
                    <a:pt x="42" y="12"/>
                    <a:pt x="40" y="12"/>
                    <a:pt x="39" y="12"/>
                  </a:cubicBezTo>
                  <a:cubicBezTo>
                    <a:pt x="31" y="11"/>
                    <a:pt x="25" y="10"/>
                    <a:pt x="19" y="9"/>
                  </a:cubicBezTo>
                  <a:cubicBezTo>
                    <a:pt x="13" y="7"/>
                    <a:pt x="8" y="5"/>
                    <a:pt x="4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058153" y="4392123"/>
              <a:ext cx="80860" cy="81302"/>
            </a:xfrm>
            <a:custGeom>
              <a:rect l="l" t="t" r="r" b="b"/>
              <a:pathLst>
                <a:path w="31" h="31">
                  <a:moveTo>
                    <a:pt x="0" y="31"/>
                  </a:moveTo>
                  <a:lnTo>
                    <a:pt x="17" y="21"/>
                  </a:lnTo>
                  <a:lnTo>
                    <a:pt x="31" y="9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413550" y="4392123"/>
              <a:ext cx="80860" cy="81302"/>
            </a:xfrm>
            <a:custGeom>
              <a:rect l="l" t="t" r="r" b="b"/>
              <a:pathLst>
                <a:path w="31" h="31">
                  <a:moveTo>
                    <a:pt x="31" y="0"/>
                  </a:moveTo>
                  <a:lnTo>
                    <a:pt x="0" y="7"/>
                  </a:lnTo>
                  <a:lnTo>
                    <a:pt x="31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06F6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447786" y="4510285"/>
              <a:ext cx="2693475" cy="2339779"/>
            </a:xfrm>
            <a:custGeom>
              <a:rect l="l" t="t" r="r" b="b"/>
              <a:pathLst>
                <a:path w="435" h="376">
                  <a:moveTo>
                    <a:pt x="403" y="38"/>
                  </a:moveTo>
                  <a:cubicBezTo>
                    <a:pt x="390" y="26"/>
                    <a:pt x="339" y="11"/>
                    <a:pt x="317" y="8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41" y="119"/>
                    <a:pt x="241" y="119"/>
                    <a:pt x="241" y="119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93" y="11"/>
                    <a:pt x="44" y="27"/>
                    <a:pt x="31" y="38"/>
                  </a:cubicBezTo>
                  <a:cubicBezTo>
                    <a:pt x="17" y="48"/>
                    <a:pt x="0" y="292"/>
                    <a:pt x="0" y="308"/>
                  </a:cubicBezTo>
                  <a:cubicBezTo>
                    <a:pt x="44" y="376"/>
                    <a:pt x="44" y="376"/>
                    <a:pt x="44" y="376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435" y="308"/>
                    <a:pt x="435" y="308"/>
                    <a:pt x="435" y="308"/>
                  </a:cubicBezTo>
                  <a:cubicBezTo>
                    <a:pt x="435" y="290"/>
                    <a:pt x="418" y="48"/>
                    <a:pt x="403" y="38"/>
                  </a:cubicBezTo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846794" y="4583651"/>
              <a:ext cx="125237" cy="634723"/>
            </a:xfrm>
            <a:custGeom>
              <a:rect l="l" t="t" r="r" b="b"/>
              <a:pathLst>
                <a:path w="20" h="102">
                  <a:moveTo>
                    <a:pt x="8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1"/>
                    <a:pt x="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797155" y="5176576"/>
              <a:ext cx="273978" cy="957463"/>
            </a:xfrm>
            <a:custGeom>
              <a:rect l="l" t="t" r="r" b="b"/>
              <a:pathLst>
                <a:path w="105" h="365">
                  <a:moveTo>
                    <a:pt x="67" y="0"/>
                  </a:moveTo>
                  <a:lnTo>
                    <a:pt x="60" y="16"/>
                  </a:lnTo>
                  <a:lnTo>
                    <a:pt x="88" y="142"/>
                  </a:lnTo>
                  <a:lnTo>
                    <a:pt x="0" y="360"/>
                  </a:lnTo>
                  <a:lnTo>
                    <a:pt x="3" y="365"/>
                  </a:lnTo>
                  <a:lnTo>
                    <a:pt x="105" y="147"/>
                  </a:lnTo>
                  <a:lnTo>
                    <a:pt x="67" y="0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2525808" y="4533917"/>
              <a:ext cx="501124" cy="1600122"/>
            </a:xfrm>
            <a:custGeom>
              <a:rect l="l" t="t" r="r" b="b"/>
              <a:pathLst>
                <a:path w="81" h="257">
                  <a:moveTo>
                    <a:pt x="52" y="34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52" y="4"/>
                    <a:pt x="39" y="4"/>
                  </a:cubicBezTo>
                  <a:cubicBezTo>
                    <a:pt x="28" y="4"/>
                    <a:pt x="14" y="0"/>
                    <a:pt x="14" y="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43" y="257"/>
                    <a:pt x="43" y="257"/>
                    <a:pt x="43" y="257"/>
                  </a:cubicBezTo>
                  <a:cubicBezTo>
                    <a:pt x="81" y="163"/>
                    <a:pt x="81" y="163"/>
                    <a:pt x="81" y="163"/>
                  </a:cubicBezTo>
                  <a:cubicBezTo>
                    <a:pt x="52" y="34"/>
                    <a:pt x="52" y="34"/>
                    <a:pt x="52" y="34"/>
                  </a:cubicBez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2698053" y="4746256"/>
              <a:ext cx="148741" cy="44619"/>
            </a:xfrm>
            <a:custGeom>
              <a:rect l="l" t="t" r="r" b="b"/>
              <a:pathLst>
                <a:path w="24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7"/>
                    <a:pt x="9" y="7"/>
                  </a:cubicBezTo>
                  <a:cubicBezTo>
                    <a:pt x="17" y="7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19" y="2"/>
                    <a:pt x="12" y="2"/>
                  </a:cubicBezTo>
                  <a:cubicBezTo>
                    <a:pt x="4" y="2"/>
                    <a:pt x="0" y="0"/>
                    <a:pt x="0" y="0"/>
                  </a:cubicBezTo>
                </a:path>
              </a:pathLst>
            </a:custGeom>
            <a:solidFill>
              <a:srgbClr val="A548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301293" y="4515576"/>
              <a:ext cx="174876" cy="18342"/>
            </a:xfrm>
            <a:custGeom>
              <a:rect l="l" t="t" r="r" b="b"/>
              <a:pathLst>
                <a:path w="28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2"/>
                    <a:pt x="28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2468276" y="4528626"/>
              <a:ext cx="148741" cy="23632"/>
            </a:xfrm>
            <a:custGeom>
              <a:rect l="l" t="t" r="r" b="b"/>
              <a:pathLst>
                <a:path w="2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2301293" y="4515576"/>
              <a:ext cx="336772" cy="417093"/>
            </a:xfrm>
            <a:custGeom>
              <a:rect l="l" t="t" r="r" b="b"/>
              <a:pathLst>
                <a:path w="54" h="6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7" y="52"/>
                    <a:pt x="49" y="28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296031" y="4515576"/>
              <a:ext cx="5262" cy="19050"/>
            </a:xfrm>
            <a:custGeom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2638065" y="4541677"/>
              <a:ext cx="23504" cy="5291"/>
            </a:xfrm>
            <a:custGeom>
              <a:rect l="l" t="t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296031" y="4515576"/>
              <a:ext cx="193118" cy="480054"/>
            </a:xfrm>
            <a:custGeom>
              <a:rect l="l" t="t" r="r" b="b"/>
              <a:pathLst>
                <a:path w="31" h="7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77"/>
                    <a:pt x="28" y="73"/>
                    <a:pt x="31" y="67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611930" y="4541677"/>
              <a:ext cx="49639" cy="60315"/>
            </a:xfrm>
            <a:custGeom>
              <a:rect l="l" t="t" r="r" b="b"/>
              <a:pathLst>
                <a:path w="8" h="10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6"/>
                    <a:pt x="7" y="2"/>
                    <a:pt x="8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283051" y="4410641"/>
              <a:ext cx="360101" cy="485345"/>
            </a:xfrm>
            <a:custGeom>
              <a:rect l="l" t="t" r="r" b="b"/>
              <a:pathLst>
                <a:path w="57" h="78">
                  <a:moveTo>
                    <a:pt x="27" y="78"/>
                  </a:moveTo>
                  <a:cubicBezTo>
                    <a:pt x="27" y="78"/>
                    <a:pt x="58" y="22"/>
                    <a:pt x="58" y="21"/>
                  </a:cubicBezTo>
                  <a:cubicBezTo>
                    <a:pt x="54" y="20"/>
                    <a:pt x="47" y="19"/>
                    <a:pt x="37" y="12"/>
                  </a:cubicBezTo>
                  <a:cubicBezTo>
                    <a:pt x="29" y="7"/>
                    <a:pt x="21" y="0"/>
                    <a:pt x="21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7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071309" y="4515576"/>
              <a:ext cx="172245" cy="26278"/>
            </a:xfrm>
            <a:custGeom>
              <a:rect l="l" t="t" r="r" b="b"/>
              <a:pathLst>
                <a:path w="28" h="4">
                  <a:moveTo>
                    <a:pt x="2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2909413" y="4528626"/>
              <a:ext cx="166983" cy="23632"/>
            </a:xfrm>
            <a:custGeom>
              <a:rect l="l" t="t" r="r" b="b"/>
              <a:pathLst>
                <a:path w="27" h="4">
                  <a:moveTo>
                    <a:pt x="2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909413" y="4528626"/>
              <a:ext cx="334141" cy="367183"/>
            </a:xfrm>
            <a:custGeom>
              <a:rect l="l" t="t" r="r" b="b"/>
              <a:pathLst>
                <a:path w="54" h="59">
                  <a:moveTo>
                    <a:pt x="54" y="0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23"/>
                    <a:pt x="20" y="44"/>
                    <a:pt x="29" y="59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"/>
                    <a:pt x="53" y="1"/>
                    <a:pt x="54" y="0"/>
                  </a:cubicBezTo>
                </a:path>
              </a:pathLst>
            </a:custGeom>
            <a:solidFill>
              <a:srgbClr val="B2B2B2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2883277" y="4541677"/>
              <a:ext cx="12980" cy="19050"/>
            </a:xfrm>
            <a:custGeom>
              <a:rect l="l" t="t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solidFill>
              <a:srgbClr val="9C7E5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89550" y="4541677"/>
              <a:ext cx="148741" cy="459067"/>
            </a:xfrm>
            <a:custGeom>
              <a:rect l="l" t="t" r="r" b="b"/>
              <a:pathLst>
                <a:path w="24" h="74">
                  <a:moveTo>
                    <a:pt x="24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6" y="67"/>
                    <a:pt x="10" y="74"/>
                    <a:pt x="10" y="74"/>
                  </a:cubicBezTo>
                  <a:cubicBezTo>
                    <a:pt x="10" y="74"/>
                    <a:pt x="21" y="15"/>
                    <a:pt x="24" y="0"/>
                  </a:cubicBezTo>
                </a:path>
              </a:pathLst>
            </a:custGeom>
            <a:solidFill>
              <a:srgbClr val="2926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2909413" y="4546968"/>
              <a:ext cx="18242" cy="13051"/>
            </a:xfrm>
            <a:custGeom>
              <a:rect l="l" t="t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D583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896433" y="4552259"/>
              <a:ext cx="26135" cy="44619"/>
            </a:xfrm>
            <a:custGeom>
              <a:rect l="l" t="t" r="r" b="b"/>
              <a:pathLst>
                <a:path w="4" h="7">
                  <a:moveTo>
                    <a:pt x="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2872929" y="4541677"/>
              <a:ext cx="41746" cy="41974"/>
            </a:xfrm>
            <a:custGeom>
              <a:rect l="l" t="t" r="r" b="b"/>
              <a:pathLst>
                <a:path w="7" h="7">
                  <a:moveTo>
                    <a:pt x="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4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95412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2891171" y="4415755"/>
              <a:ext cx="365363" cy="480054"/>
            </a:xfrm>
            <a:custGeom>
              <a:rect l="l" t="t" r="r" b="b"/>
              <a:pathLst>
                <a:path w="59" h="77">
                  <a:moveTo>
                    <a:pt x="42" y="77"/>
                  </a:moveTo>
                  <a:cubicBezTo>
                    <a:pt x="42" y="77"/>
                    <a:pt x="59" y="15"/>
                    <a:pt x="58" y="1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4" y="5"/>
                    <a:pt x="27" y="9"/>
                  </a:cubicBezTo>
                  <a:cubicBezTo>
                    <a:pt x="25" y="11"/>
                    <a:pt x="5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3" y="24"/>
                    <a:pt x="42" y="77"/>
                    <a:pt x="42" y="7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2309186" y="3631479"/>
              <a:ext cx="947347" cy="49910"/>
            </a:xfrm>
            <a:custGeom>
              <a:rect l="l" t="t" r="r" b="b"/>
              <a:pathLst>
                <a:path w="153" h="8">
                  <a:moveTo>
                    <a:pt x="4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5"/>
                    <a:pt x="4" y="3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moveTo>
                    <a:pt x="149" y="0"/>
                  </a:moveTo>
                  <a:cubicBezTo>
                    <a:pt x="149" y="0"/>
                    <a:pt x="148" y="0"/>
                    <a:pt x="148" y="0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4" y="4"/>
                    <a:pt x="147" y="6"/>
                    <a:pt x="149" y="8"/>
                  </a:cubicBezTo>
                  <a:cubicBezTo>
                    <a:pt x="150" y="7"/>
                    <a:pt x="150" y="7"/>
                    <a:pt x="150" y="7"/>
                  </a:cubicBezTo>
                  <a:cubicBezTo>
                    <a:pt x="152" y="6"/>
                    <a:pt x="153" y="4"/>
                    <a:pt x="153" y="2"/>
                  </a:cubicBezTo>
                  <a:cubicBezTo>
                    <a:pt x="152" y="1"/>
                    <a:pt x="151" y="0"/>
                    <a:pt x="149" y="0"/>
                  </a:cubicBezTo>
                </a:path>
              </a:pathLst>
            </a:custGeom>
            <a:solidFill>
              <a:srgbClr val="26120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314273" y="3594796"/>
              <a:ext cx="916125" cy="236147"/>
            </a:xfrm>
            <a:custGeom>
              <a:rect l="l" t="t" r="r" b="b"/>
              <a:pathLst>
                <a:path w="148" h="38">
                  <a:moveTo>
                    <a:pt x="27" y="33"/>
                  </a:moveTo>
                  <a:cubicBezTo>
                    <a:pt x="21" y="33"/>
                    <a:pt x="17" y="29"/>
                    <a:pt x="17" y="2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9"/>
                    <a:pt x="21" y="5"/>
                    <a:pt x="27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5"/>
                    <a:pt x="62" y="9"/>
                    <a:pt x="62" y="1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9"/>
                    <a:pt x="58" y="33"/>
                    <a:pt x="52" y="33"/>
                  </a:cubicBezTo>
                  <a:cubicBezTo>
                    <a:pt x="27" y="33"/>
                    <a:pt x="27" y="33"/>
                    <a:pt x="27" y="33"/>
                  </a:cubicBezTo>
                  <a:moveTo>
                    <a:pt x="98" y="33"/>
                  </a:moveTo>
                  <a:cubicBezTo>
                    <a:pt x="93" y="33"/>
                    <a:pt x="88" y="29"/>
                    <a:pt x="88" y="23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9"/>
                    <a:pt x="93" y="5"/>
                    <a:pt x="98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9" y="5"/>
                    <a:pt x="134" y="9"/>
                    <a:pt x="134" y="1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9"/>
                    <a:pt x="129" y="33"/>
                    <a:pt x="124" y="33"/>
                  </a:cubicBezTo>
                  <a:cubicBezTo>
                    <a:pt x="98" y="33"/>
                    <a:pt x="98" y="33"/>
                    <a:pt x="98" y="33"/>
                  </a:cubicBezTo>
                  <a:moveTo>
                    <a:pt x="124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0" y="0"/>
                    <a:pt x="84" y="6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7" y="6"/>
                    <a:pt x="60" y="0"/>
                    <a:pt x="5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5" y="4"/>
                    <a:pt x="13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1" y="11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1"/>
                    <a:pt x="19" y="38"/>
                    <a:pt x="27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61" y="38"/>
                    <a:pt x="67" y="31"/>
                    <a:pt x="67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8" y="21"/>
                    <a:pt x="69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31"/>
                    <a:pt x="90" y="38"/>
                    <a:pt x="98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32" y="38"/>
                    <a:pt x="139" y="31"/>
                    <a:pt x="139" y="23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2"/>
                    <a:pt x="143" y="10"/>
                    <a:pt x="144" y="7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5" y="4"/>
                    <a:pt x="130" y="0"/>
                    <a:pt x="124" y="0"/>
                  </a:cubicBezTo>
                </a:path>
              </a:pathLst>
            </a:custGeom>
            <a:solidFill>
              <a:srgbClr val="A3895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290944" y="3576454"/>
              <a:ext cx="952609" cy="254489"/>
            </a:xfrm>
            <a:custGeom>
              <a:rect l="l" t="t" r="r" b="b"/>
              <a:pathLst>
                <a:path w="154" h="41">
                  <a:moveTo>
                    <a:pt x="153" y="9"/>
                  </a:moveTo>
                  <a:cubicBezTo>
                    <a:pt x="153" y="7"/>
                    <a:pt x="150" y="6"/>
                    <a:pt x="148" y="7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37" y="5"/>
                    <a:pt x="132" y="0"/>
                    <a:pt x="12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86" y="7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69" y="15"/>
                  </a:cubicBezTo>
                  <a:cubicBezTo>
                    <a:pt x="69" y="7"/>
                    <a:pt x="62" y="0"/>
                    <a:pt x="5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0"/>
                    <a:pt x="17" y="5"/>
                    <a:pt x="15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7"/>
                    <a:pt x="1" y="8"/>
                    <a:pt x="1" y="10"/>
                  </a:cubicBezTo>
                  <a:cubicBezTo>
                    <a:pt x="0" y="12"/>
                    <a:pt x="1" y="15"/>
                    <a:pt x="3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4"/>
                    <a:pt x="20" y="41"/>
                    <a:pt x="29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62" y="41"/>
                    <a:pt x="69" y="34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3"/>
                    <a:pt x="70" y="23"/>
                    <a:pt x="7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34"/>
                    <a:pt x="92" y="41"/>
                    <a:pt x="10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34" y="41"/>
                    <a:pt x="141" y="34"/>
                    <a:pt x="141" y="25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3" y="13"/>
                    <a:pt x="154" y="11"/>
                    <a:pt x="153" y="9"/>
                  </a:cubicBezTo>
                  <a:close/>
                  <a:moveTo>
                    <a:pt x="64" y="25"/>
                  </a:moveTo>
                  <a:cubicBezTo>
                    <a:pt x="64" y="31"/>
                    <a:pt x="59" y="35"/>
                    <a:pt x="54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3" y="35"/>
                    <a:pt x="19" y="31"/>
                    <a:pt x="19" y="2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0"/>
                    <a:pt x="23" y="6"/>
                    <a:pt x="29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10"/>
                    <a:pt x="64" y="16"/>
                  </a:cubicBezTo>
                  <a:lnTo>
                    <a:pt x="64" y="25"/>
                  </a:lnTo>
                  <a:close/>
                  <a:moveTo>
                    <a:pt x="135" y="25"/>
                  </a:moveTo>
                  <a:cubicBezTo>
                    <a:pt x="135" y="31"/>
                    <a:pt x="131" y="35"/>
                    <a:pt x="125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5" y="35"/>
                    <a:pt x="90" y="31"/>
                    <a:pt x="90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0"/>
                    <a:pt x="95" y="6"/>
                    <a:pt x="100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1" y="6"/>
                    <a:pt x="135" y="10"/>
                    <a:pt x="135" y="16"/>
                  </a:cubicBezTo>
                  <a:lnTo>
                    <a:pt x="135" y="25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398" y="5158235"/>
              <a:ext cx="464640" cy="430144"/>
            </a:xfrm>
            <a:prstGeom prst="rect">
              <a:avLst/>
            </a:prstGeom>
          </p:spPr>
        </p:pic>
        <p:sp>
          <p:nvSpPr>
            <p:cNvPr id="44" name="Freeform 44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280037" y="5032313"/>
              <a:ext cx="378518" cy="162605"/>
            </a:xfrm>
            <a:custGeom>
              <a:rect l="l" t="t" r="r" b="b"/>
              <a:pathLst>
                <a:path w="145" h="62">
                  <a:moveTo>
                    <a:pt x="145" y="62"/>
                  </a:moveTo>
                  <a:lnTo>
                    <a:pt x="60" y="0"/>
                  </a:lnTo>
                  <a:lnTo>
                    <a:pt x="0" y="62"/>
                  </a:lnTo>
                  <a:lnTo>
                    <a:pt x="145" y="62"/>
                  </a:lnTo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9164" y="5087337"/>
              <a:ext cx="425350" cy="131212"/>
            </a:xfrm>
            <a:prstGeom prst="rect">
              <a:avLst/>
            </a:prstGeom>
          </p:spPr>
        </p:pic>
        <p:sp>
          <p:nvSpPr>
            <p:cNvPr id="47" name="AutoShape 47"/>
            <p:cNvSpPr/>
            <p:nvPr/>
          </p:nvSpPr>
          <p:spPr>
            <a:xfrm>
              <a:off x="3256533" y="5194917"/>
              <a:ext cx="415001" cy="4991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2184300" y="5567568"/>
              <a:ext cx="2528773" cy="1281614"/>
            </a:xfrm>
            <a:custGeom>
              <a:rect l="l" t="t" r="r" b="b"/>
              <a:pathLst>
                <a:path w="408" h="206">
                  <a:moveTo>
                    <a:pt x="407" y="183"/>
                  </a:moveTo>
                  <a:cubicBezTo>
                    <a:pt x="376" y="183"/>
                    <a:pt x="376" y="183"/>
                    <a:pt x="376" y="183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6" y="9"/>
                    <a:pt x="366" y="0"/>
                    <a:pt x="3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1" y="0"/>
                    <a:pt x="30" y="9"/>
                    <a:pt x="30" y="20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205"/>
                    <a:pt x="18" y="206"/>
                    <a:pt x="18" y="206"/>
                  </a:cubicBezTo>
                  <a:cubicBezTo>
                    <a:pt x="389" y="206"/>
                    <a:pt x="389" y="206"/>
                    <a:pt x="389" y="206"/>
                  </a:cubicBezTo>
                  <a:cubicBezTo>
                    <a:pt x="389" y="206"/>
                    <a:pt x="408" y="205"/>
                    <a:pt x="407" y="183"/>
                  </a:cubicBezTo>
                  <a:close/>
                </a:path>
              </a:pathLst>
            </a:custGeom>
            <a:solidFill>
              <a:srgbClr val="C1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2580533" y="6278302"/>
              <a:ext cx="600226" cy="579698"/>
            </a:xfrm>
            <a:custGeom>
              <a:rect l="l" t="t" r="r" b="b"/>
              <a:pathLst>
                <a:path w="97" h="93">
                  <a:moveTo>
                    <a:pt x="78" y="12"/>
                  </a:moveTo>
                  <a:cubicBezTo>
                    <a:pt x="76" y="12"/>
                    <a:pt x="74" y="12"/>
                    <a:pt x="73" y="11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3"/>
                    <a:pt x="70" y="0"/>
                    <a:pt x="6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3"/>
                    <a:pt x="7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0" y="93"/>
                    <a:pt x="73" y="90"/>
                    <a:pt x="73" y="8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4" y="73"/>
                    <a:pt x="76" y="73"/>
                    <a:pt x="78" y="73"/>
                  </a:cubicBezTo>
                  <a:cubicBezTo>
                    <a:pt x="89" y="73"/>
                    <a:pt x="97" y="62"/>
                    <a:pt x="97" y="50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3"/>
                    <a:pt x="89" y="12"/>
                    <a:pt x="78" y="12"/>
                  </a:cubicBezTo>
                  <a:close/>
                  <a:moveTo>
                    <a:pt x="88" y="45"/>
                  </a:moveTo>
                  <a:cubicBezTo>
                    <a:pt x="88" y="53"/>
                    <a:pt x="84" y="56"/>
                    <a:pt x="78" y="56"/>
                  </a:cubicBezTo>
                  <a:cubicBezTo>
                    <a:pt x="73" y="56"/>
                    <a:pt x="71" y="53"/>
                    <a:pt x="71" y="45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0"/>
                    <a:pt x="74" y="26"/>
                    <a:pt x="79" y="26"/>
                  </a:cubicBezTo>
                  <a:cubicBezTo>
                    <a:pt x="84" y="26"/>
                    <a:pt x="88" y="30"/>
                    <a:pt x="88" y="37"/>
                  </a:cubicBezTo>
                  <a:lnTo>
                    <a:pt x="88" y="45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2544050" y="5703719"/>
              <a:ext cx="446398" cy="516737"/>
            </a:xfrm>
            <a:custGeom>
              <a:rect l="l" t="t" r="r" b="b"/>
              <a:pathLst>
                <a:path w="72" h="83">
                  <a:moveTo>
                    <a:pt x="46" y="83"/>
                  </a:moveTo>
                  <a:cubicBezTo>
                    <a:pt x="46" y="83"/>
                    <a:pt x="0" y="54"/>
                    <a:pt x="27" y="34"/>
                  </a:cubicBezTo>
                  <a:cubicBezTo>
                    <a:pt x="45" y="21"/>
                    <a:pt x="49" y="19"/>
                    <a:pt x="45" y="1"/>
                  </a:cubicBezTo>
                  <a:cubicBezTo>
                    <a:pt x="45" y="0"/>
                    <a:pt x="72" y="25"/>
                    <a:pt x="47" y="41"/>
                  </a:cubicBezTo>
                  <a:cubicBezTo>
                    <a:pt x="22" y="58"/>
                    <a:pt x="43" y="78"/>
                    <a:pt x="46" y="83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2724188" y="5861209"/>
              <a:ext cx="266260" cy="354133"/>
            </a:xfrm>
            <a:custGeom>
              <a:rect l="l" t="t" r="r" b="b"/>
              <a:pathLst>
                <a:path w="43" h="57">
                  <a:moveTo>
                    <a:pt x="21" y="57"/>
                  </a:moveTo>
                  <a:cubicBezTo>
                    <a:pt x="21" y="57"/>
                    <a:pt x="0" y="40"/>
                    <a:pt x="16" y="26"/>
                  </a:cubicBezTo>
                  <a:cubicBezTo>
                    <a:pt x="27" y="17"/>
                    <a:pt x="34" y="13"/>
                    <a:pt x="32" y="0"/>
                  </a:cubicBezTo>
                  <a:cubicBezTo>
                    <a:pt x="32" y="0"/>
                    <a:pt x="43" y="20"/>
                    <a:pt x="28" y="31"/>
                  </a:cubicBezTo>
                  <a:cubicBezTo>
                    <a:pt x="13" y="42"/>
                    <a:pt x="20" y="54"/>
                    <a:pt x="21" y="57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897199" y="5580443"/>
              <a:ext cx="1051887" cy="1269621"/>
            </a:xfrm>
            <a:custGeom>
              <a:rect l="l" t="t" r="r" b="b"/>
              <a:pathLst>
                <a:path w="170" h="204">
                  <a:moveTo>
                    <a:pt x="170" y="184"/>
                  </a:moveTo>
                  <a:cubicBezTo>
                    <a:pt x="170" y="195"/>
                    <a:pt x="160" y="204"/>
                    <a:pt x="149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10" y="204"/>
                    <a:pt x="0" y="195"/>
                    <a:pt x="0" y="18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0"/>
                    <a:pt x="170" y="9"/>
                    <a:pt x="170" y="20"/>
                  </a:cubicBezTo>
                  <a:lnTo>
                    <a:pt x="170" y="184"/>
                  </a:ln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902286" y="5543759"/>
              <a:ext cx="1028383" cy="1274912"/>
            </a:xfrm>
            <a:custGeom>
              <a:rect l="l" t="t" r="r" b="b"/>
              <a:pathLst>
                <a:path w="166" h="205">
                  <a:moveTo>
                    <a:pt x="166" y="184"/>
                  </a:moveTo>
                  <a:cubicBezTo>
                    <a:pt x="166" y="196"/>
                    <a:pt x="157" y="205"/>
                    <a:pt x="145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9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7" y="0"/>
                    <a:pt x="166" y="10"/>
                    <a:pt x="166" y="21"/>
                  </a:cubicBezTo>
                  <a:lnTo>
                    <a:pt x="166" y="1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539171" y="5685377"/>
              <a:ext cx="224515" cy="94353"/>
            </a:xfrm>
            <a:custGeom>
              <a:rect l="l" t="t" r="r" b="b"/>
              <a:pathLst>
                <a:path w="36" h="15">
                  <a:moveTo>
                    <a:pt x="1" y="6"/>
                  </a:moveTo>
                  <a:cubicBezTo>
                    <a:pt x="1" y="3"/>
                    <a:pt x="3" y="0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5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A52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539171" y="6401578"/>
              <a:ext cx="224515" cy="180946"/>
            </a:xfrm>
            <a:custGeom>
              <a:rect l="l" t="t" r="r" b="b"/>
              <a:pathLst>
                <a:path w="36" h="28">
                  <a:moveTo>
                    <a:pt x="36" y="0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1539171" y="5779907"/>
              <a:ext cx="224515" cy="689924"/>
            </a:xfrm>
            <a:custGeom>
              <a:rect l="l" t="t" r="r" b="b"/>
              <a:pathLst>
                <a:path w="36" h="110">
                  <a:moveTo>
                    <a:pt x="0" y="9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0"/>
                    <a:pt x="35" y="102"/>
                    <a:pt x="33" y="107"/>
                  </a:cubicBezTo>
                  <a:cubicBezTo>
                    <a:pt x="31" y="111"/>
                    <a:pt x="30" y="101"/>
                    <a:pt x="30" y="101"/>
                  </a:cubicBezTo>
                  <a:cubicBezTo>
                    <a:pt x="30" y="101"/>
                    <a:pt x="25" y="108"/>
                    <a:pt x="22" y="108"/>
                  </a:cubicBezTo>
                  <a:cubicBezTo>
                    <a:pt x="19" y="108"/>
                    <a:pt x="14" y="102"/>
                    <a:pt x="14" y="102"/>
                  </a:cubicBezTo>
                  <a:cubicBezTo>
                    <a:pt x="14" y="102"/>
                    <a:pt x="9" y="111"/>
                    <a:pt x="6" y="110"/>
                  </a:cubicBezTo>
                  <a:cubicBezTo>
                    <a:pt x="3" y="108"/>
                    <a:pt x="0" y="104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9"/>
                    <a:pt x="0" y="99"/>
                    <a:pt x="0" y="99"/>
                  </a:cubicBezTo>
                  <a:lnTo>
                    <a:pt x="0" y="94"/>
                  </a:lnTo>
                  <a:close/>
                </a:path>
              </a:pathLst>
            </a:cu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1614945" y="6577233"/>
              <a:ext cx="73143" cy="91884"/>
            </a:xfrm>
            <a:custGeom>
              <a:rect l="l" t="t" r="r" b="b"/>
              <a:pathLst>
                <a:path w="12" h="15">
                  <a:moveTo>
                    <a:pt x="12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876326" y="5979194"/>
              <a:ext cx="1067497" cy="81302"/>
            </a:xfrm>
            <a:custGeom>
              <a:rect l="l" t="t" r="r" b="b"/>
              <a:pathLst>
                <a:path w="172" h="13">
                  <a:moveTo>
                    <a:pt x="172" y="6"/>
                  </a:moveTo>
                  <a:cubicBezTo>
                    <a:pt x="172" y="9"/>
                    <a:pt x="170" y="12"/>
                    <a:pt x="167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1"/>
                    <a:pt x="0" y="7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0" y="0"/>
                    <a:pt x="172" y="2"/>
                    <a:pt x="172" y="6"/>
                  </a:cubicBezTo>
                  <a:close/>
                </a:path>
              </a:pathLst>
            </a:custGeom>
            <a:solidFill>
              <a:srgbClr val="3B36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865802" y="5960852"/>
              <a:ext cx="1101350" cy="55025"/>
            </a:xfrm>
            <a:custGeom>
              <a:rect l="l" t="t" r="r" b="b"/>
              <a:pathLst>
                <a:path w="178" h="9">
                  <a:moveTo>
                    <a:pt x="178" y="5"/>
                  </a:moveTo>
                  <a:cubicBezTo>
                    <a:pt x="178" y="7"/>
                    <a:pt x="176" y="9"/>
                    <a:pt x="173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6" y="0"/>
                    <a:pt x="178" y="2"/>
                    <a:pt x="178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1" name="AutoShape 6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TextBox 8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国家预算的收支范围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4959831" y="1714627"/>
            <a:ext cx="6500165" cy="39603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国家预算的收入主要包括税收收入、国有资产收益、国债收入以及其他收入；支出主要包括经济建设支出、事业发展支出、国防支出、各项补贴支出以及其他支出。国家预算的收支范围反映了国家的政策方向和经济状况，是实现国家职能的重要保障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国家预算的收入是国家通过各种形式和渠道筹集的财政资金，主要包括税收收入、国有资产收益、国债收入以及其他收入。税收是国家财政收入的主要来源，其征收和使用是国家实现职能的基础。国有资产收益是指国家凭借其拥有的国有资产所有权获得的收益，如利润、租金等。国债收入是国家通过发行债券等方式筹集的资金，主要用于弥补财政赤字或投资建设等。其他收入包括各种罚没收入、捐赠收入等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预算的支出主要用于满足国家的各项需求，包括经济建设支出、事业发展支出、国防支出、各项补贴支出以及其他支出。经济建设支出主要用于投资基础设施建设、扶持产业发展等，以促进经济增长和社会发展。事业发展支出主要用于支持科教文卫等公共服务事业的发展，提高国民素质和生活水平。国防支出主要用于保障国家安全和维护国际地位。各项补贴支出包括对低收入群体的生活补贴、农业补贴等，以保障基本民生。其他支出包括各种行政事业性收费、罚没支出等。</a:t>
            </a:r>
          </a:p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预算的收支范围反映了国家的政策方向和经济状况，是实现国家职能的重要保障。通过对国家预算的编制、审批、执行和监督等环节的管理，可以有效地保障财政资金的合理使用，促进经济社会的可持续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国家预算管理体制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国家预算管理体制的概念与原则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概念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国家预算管理体制是国家预算管理的组织结构、职责权限、工作程序等方面的制度体系，是预算管理的基本规范和准则。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原则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国家预算管理体制应遵循统一领导、分级管理、权责结合、收支平衡、讲求效益等原则，确保国家预算的合理配置、有效执行和科学管理。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包括各级政府、部门和单位的预算组织机构，以及预算执行机构等。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预算组织体系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预算法律制度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预算会计制度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预算监督机制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包括国家预算法、预算法实施条例及相关法律法规，是预算管理的基本法律依据。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包括预算会计科目、核算内容、报表体系等，是记录预算收支情况和提供预算信息的基础。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包括各级人大、审计机关对预算的监督，以及社会监督等，是保障预算合法、合规和效益的重要手段。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国家预算管理体制的构成要素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分级分权管理体制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各级政府在预算管理上具有相对独立的权力和责任，自求平衡，中央政府对地方政府进行指导和协调。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集中管理体制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中央政府统一管理国家预算，地方政府没有独立的预算权，如法国、德国等国家采用此种体制。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混合管理体制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中央政府与地方政府在预算管理中具有比较均衡的权力和责任，如美国、日本等国家采用此种体制。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国家预算管理体制的类型与特点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国家预算的编制与审批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https://d.book118.com/716121203143010040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2024-09-07T03:09:46.259</cp:lastPrinted>
  <dcterms:created xsi:type="dcterms:W3CDTF">2024-09-06T19:09:46Z</dcterms:created>
  <dcterms:modified xsi:type="dcterms:W3CDTF">2024-09-06T19:09:48Z</dcterms:modified>
</cp:coreProperties>
</file>