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D6C701-E036-431F-97E3-510067B1F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C17A7-9593-4805-AD9F-300409BC1E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3E4BAE-19E8-478E-92F2-25FD59E61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E2E272-1CB7-440F-8037-20C17A67E5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1DD6A5-4136-47E2-9B4C-A8B0A8D2ED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B47EA5-223F-474D-823C-DCEA3D7CF5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67E56E-724B-4A92-BC46-9162373367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8B13F1-3F7C-426B-B33D-BC9B97D78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51F3E7-5DF1-4DCB-9795-756564320F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786FC-C4E9-43EE-8460-B954A7091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A09C1-ADFF-4FE6-8399-108B3F9E0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5101315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高血压病人的护理查房</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高血压疾病概述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高血压病人的护理评估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高血压病人的护理措施</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高血压病人的健康教育</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高血压病人的心理护理</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高血压病人的康复护理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高血压疾病概述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高血压是一种常见的慢性疾病，指以体循环动脉血压升高为主要特征，可伴有心、脑、肾等器官的功能或器质性损害的临床综合征。根据病因不同，高血压可分为原发性高血压和继发性高血压。</a:t>
            </a:r>
            <a:endParaRPr lang="en-US" sz="1100"/>
          </a:p>
        </p:txBody>
      </p:sp>
      <p:sp>
        <p:nvSpPr>
          <p:cNvPr id="6" name="AutoShape 6"/>
          <p:cNvSpPr/>
          <p:nvPr/>
        </p:nvSpPr>
        <p:spPr>
          <a:xfrm>
            <a:off x="6851043" y="3468001"/>
            <a:ext cx="4382762" cy="2756521"/>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高血压的诊断标准为收缩压≥140mmHg和/或舒张压≥90mmHg。原发性高血压的病因不明，可能与遗传、环境因素相互作用有关；继发性高血压则由某些明确病因引起，如肾脏疾病、内分泌疾病等。</a:t>
            </a:r>
            <a:endParaRPr lang="en-US" sz="1100"/>
          </a:p>
        </p:txBody>
      </p:sp>
      <p:sp>
        <p:nvSpPr>
          <p:cNvPr id="7" name="AutoShape 7"/>
          <p:cNvSpPr/>
          <p:nvPr/>
        </p:nvSpPr>
        <p:spPr>
          <a:xfrm>
            <a:off x="1128883" y="2489009"/>
            <a:ext cx="424215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总结词</a:t>
            </a:r>
            <a:endParaRPr lang="en-US" sz="1100"/>
          </a:p>
        </p:txBody>
      </p:sp>
      <p:sp>
        <p:nvSpPr>
          <p:cNvPr id="8" name="AutoShape 8"/>
          <p:cNvSpPr/>
          <p:nvPr/>
        </p:nvSpPr>
        <p:spPr>
          <a:xfrm>
            <a:off x="6996316" y="2489009"/>
            <a:ext cx="4092216"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详细描述</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高血压的定义与分类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高血压的病因复杂，主要包括遗传、年龄、性别、肥胖、吸烟、饮酒、缺乏运动等因素。高血压可导致血管结构和功能改变，进而引起心、脑、肾等器官的损害。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高血压的病理生理机制主要包括血管重构和神经内分泌激活。长期高血压可导致血管壁增厚、管腔狭窄，进而引起靶器官缺血性改变；同时，神经内分泌系统的过度激活也会加剧血压升高和靶器官损害。</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高血压的病因与病理生理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高血压在全球范围内普遍流行，是心血管疾病的主要危险因素之一。预防和控制高血压对于降低心血管疾病发病率和死亡率具有重要意义。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高血压的流行病学特征表明，随着年龄增长、肥胖、高盐饮食、缺乏运动等因素的影响，高血压的患病率逐渐升高。预防高血压的主要措施包括合理饮食、适量运动、控制体重、戒烟限酒等。同时，定期检测血压和早期发现高血压也是预防和控制高血压的重要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高血压的流行病学与预防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高血压病人的护理评估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全面了解高血压病人的病情状况、认知情况、自身认知情况及自身认知情况等，为制定个性化的护理方案提供依据。</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评估病人的基本信息、病史、家族史、生活习惯、饮食习惯、运动情况、心理状况等。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护理评估的目的与内容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采用问卷调查、观察、询问及体格检查等方法进行评估。</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收集资料、整理资料、分析资料、总结评估结果。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护理评估的方法与步骤</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步骤</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结果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根据评估结果，对高血压病人的病情状况、认知情况、自身认知情况进行综合评价，确定护理重点。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处理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根据评估结果，制定个性化的护理方案，包括药物治疗、饮食调整、运动指导、心理支持等方面的护理措施。同时，对高血压病人进行定期的复查和评估，及时调整护理方案，确保病人得到最佳的护理服务。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护理评估的结果与处理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高血压病人的护理措施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314687" y="2010008"/>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确保病人按时按量服用降压药物，避免漏服或过量服用。</a:t>
            </a:r>
            <a:endParaRPr lang="en-US" sz="1100"/>
          </a:p>
        </p:txBody>
      </p:sp>
      <p:sp>
        <p:nvSpPr>
          <p:cNvPr id="15" name="AutoShape 15"/>
          <p:cNvSpPr/>
          <p:nvPr/>
        </p:nvSpPr>
        <p:spPr>
          <a:xfrm>
            <a:off x="1316129" y="3011285"/>
            <a:ext cx="210943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规律服药</a:t>
            </a:r>
            <a:endParaRPr lang="en-US" sz="1100"/>
          </a:p>
        </p:txBody>
      </p:sp>
      <p:sp>
        <p:nvSpPr>
          <p:cNvPr id="16" name="AutoShape 16"/>
          <p:cNvSpPr/>
          <p:nvPr/>
        </p:nvSpPr>
        <p:spPr>
          <a:xfrm>
            <a:off x="3882070" y="3444558"/>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注意监测病人的血压情况，评估药物治疗的效果。</a:t>
            </a:r>
            <a:endParaRPr lang="en-US" sz="1100"/>
          </a:p>
        </p:txBody>
      </p:sp>
      <p:sp>
        <p:nvSpPr>
          <p:cNvPr id="17" name="AutoShape 17"/>
          <p:cNvSpPr/>
          <p:nvPr/>
        </p:nvSpPr>
        <p:spPr>
          <a:xfrm>
            <a:off x="3801679" y="2992274"/>
            <a:ext cx="2110874"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观察疗效</a:t>
            </a:r>
            <a:endParaRPr lang="en-US" sz="1100"/>
          </a:p>
        </p:txBody>
      </p:sp>
      <p:sp>
        <p:nvSpPr>
          <p:cNvPr id="18" name="AutoShape 18"/>
          <p:cNvSpPr/>
          <p:nvPr/>
        </p:nvSpPr>
        <p:spPr>
          <a:xfrm>
            <a:off x="6358113" y="3444558"/>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根据病人的血压变化情况，及时调整药物种类或剂量。</a:t>
            </a:r>
            <a:endParaRPr lang="en-US" sz="1100"/>
          </a:p>
        </p:txBody>
      </p:sp>
      <p:sp>
        <p:nvSpPr>
          <p:cNvPr id="19" name="AutoShape 19"/>
          <p:cNvSpPr/>
          <p:nvPr/>
        </p:nvSpPr>
        <p:spPr>
          <a:xfrm>
            <a:off x="6287228" y="2992274"/>
            <a:ext cx="210943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调整药物</a:t>
            </a:r>
            <a:endParaRPr lang="en-US" sz="1100"/>
          </a:p>
        </p:txBody>
      </p:sp>
      <p:sp>
        <p:nvSpPr>
          <p:cNvPr id="20" name="AutoShape 20"/>
          <p:cNvSpPr/>
          <p:nvPr/>
        </p:nvSpPr>
        <p:spPr>
          <a:xfrm>
            <a:off x="8843662" y="3444558"/>
            <a:ext cx="1950720" cy="16581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关注病人用药后可能出现的不良反应，及时采取应对措施。</a:t>
            </a:r>
            <a:endParaRPr lang="en-US" sz="1100"/>
          </a:p>
        </p:txBody>
      </p:sp>
      <p:sp>
        <p:nvSpPr>
          <p:cNvPr id="21" name="AutoShape 21"/>
          <p:cNvSpPr/>
          <p:nvPr/>
        </p:nvSpPr>
        <p:spPr>
          <a:xfrm>
            <a:off x="8772777" y="2992274"/>
            <a:ext cx="210943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预防副作用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药物治疗的护理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411224" y="4511544"/>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鼓励病人戒烟、限制饮酒，保持良好的生活习惯。</a:t>
            </a:r>
            <a:endParaRPr lang="en-US" sz="1100"/>
          </a:p>
        </p:txBody>
      </p:sp>
      <p:sp>
        <p:nvSpPr>
          <p:cNvPr id="10" name="AutoShape 10"/>
          <p:cNvSpPr/>
          <p:nvPr/>
        </p:nvSpPr>
        <p:spPr>
          <a:xfrm>
            <a:off x="1411224" y="2644137"/>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鼓励病人进行适量的有氧运动，如散步、慢跑等。</a:t>
            </a:r>
            <a:endParaRPr lang="en-US" sz="1100"/>
          </a:p>
        </p:txBody>
      </p:sp>
      <p:sp>
        <p:nvSpPr>
          <p:cNvPr id="11" name="AutoShape 11"/>
          <p:cNvSpPr/>
          <p:nvPr/>
        </p:nvSpPr>
        <p:spPr>
          <a:xfrm>
            <a:off x="7965938" y="1476145"/>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指导病人保持低盐、低脂、低糖的饮食习惯。</a:t>
            </a:r>
            <a:endParaRPr lang="en-US" sz="1100"/>
          </a:p>
        </p:txBody>
      </p:sp>
      <p:sp>
        <p:nvSpPr>
          <p:cNvPr id="12" name="AutoShape 12"/>
          <p:cNvSpPr/>
          <p:nvPr/>
        </p:nvSpPr>
        <p:spPr>
          <a:xfrm>
            <a:off x="8078669" y="3640986"/>
            <a:ext cx="2926080" cy="158496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指导病人保持合理的体重范围，避免肥胖。</a:t>
            </a:r>
            <a:endParaRPr lang="en-US" sz="1100"/>
          </a:p>
        </p:txBody>
      </p:sp>
      <p:sp>
        <p:nvSpPr>
          <p:cNvPr id="13" name="AutoShape 13"/>
          <p:cNvSpPr/>
          <p:nvPr/>
        </p:nvSpPr>
        <p:spPr>
          <a:xfrm>
            <a:off x="5078274" y="2850712"/>
            <a:ext cx="2048256" cy="4389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运动锻炼</a:t>
            </a:r>
            <a:endParaRPr lang="en-US" sz="1100"/>
          </a:p>
        </p:txBody>
      </p:sp>
      <p:sp>
        <p:nvSpPr>
          <p:cNvPr id="14" name="AutoShape 14"/>
          <p:cNvSpPr/>
          <p:nvPr/>
        </p:nvSpPr>
        <p:spPr>
          <a:xfrm>
            <a:off x="4799914" y="1872460"/>
            <a:ext cx="2253828" cy="43891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饮食指导</a:t>
            </a:r>
            <a:endParaRPr lang="en-US" sz="1100"/>
          </a:p>
        </p:txBody>
      </p:sp>
      <p:sp>
        <p:nvSpPr>
          <p:cNvPr id="15" name="AutoShape 15"/>
          <p:cNvSpPr/>
          <p:nvPr/>
        </p:nvSpPr>
        <p:spPr>
          <a:xfrm>
            <a:off x="5070960" y="3831676"/>
            <a:ext cx="205008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控制体重</a:t>
            </a:r>
            <a:endParaRPr lang="en-US" sz="1100"/>
          </a:p>
        </p:txBody>
      </p:sp>
      <p:sp>
        <p:nvSpPr>
          <p:cNvPr id="16" name="AutoShape 16"/>
          <p:cNvSpPr/>
          <p:nvPr/>
        </p:nvSpPr>
        <p:spPr>
          <a:xfrm>
            <a:off x="5070960" y="4817092"/>
            <a:ext cx="2050081"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戒烟限酒</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非药物治疗的护理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629398" y="2448724"/>
            <a:ext cx="840064"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定期检查</a:t>
            </a:r>
            <a:endParaRPr lang="en-US" sz="1100"/>
          </a:p>
        </p:txBody>
      </p:sp>
      <p:sp>
        <p:nvSpPr>
          <p:cNvPr id="20" name="AutoShape 20"/>
          <p:cNvSpPr/>
          <p:nvPr/>
        </p:nvSpPr>
        <p:spPr>
          <a:xfrm>
            <a:off x="1109567"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定期进行相关检查，如肾功能、心脏功能等，以便早期发现并发症。</a:t>
            </a:r>
            <a:endParaRPr lang="en-US" sz="1100"/>
          </a:p>
        </p:txBody>
      </p:sp>
      <p:sp>
        <p:nvSpPr>
          <p:cNvPr id="21" name="AutoShape 21"/>
          <p:cNvSpPr/>
          <p:nvPr/>
        </p:nvSpPr>
        <p:spPr>
          <a:xfrm>
            <a:off x="1109567"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控制血糖、血脂</a:t>
            </a:r>
            <a:endParaRPr lang="en-US" sz="1100"/>
          </a:p>
        </p:txBody>
      </p:sp>
      <p:sp>
        <p:nvSpPr>
          <p:cNvPr id="22" name="AutoShape 22"/>
          <p:cNvSpPr/>
          <p:nvPr/>
        </p:nvSpPr>
        <p:spPr>
          <a:xfrm>
            <a:off x="1109567"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对于同时患有糖尿病、高血脂的病人，要积极控制血糖、血脂水平。</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预防心血管疾病</a:t>
            </a:r>
            <a:endParaRPr lang="en-US" sz="1100"/>
          </a:p>
        </p:txBody>
      </p:sp>
      <p:sp>
        <p:nvSpPr>
          <p:cNvPr id="25" name="AutoShape 25"/>
          <p:cNvSpPr/>
          <p:nvPr/>
        </p:nvSpPr>
        <p:spPr>
          <a:xfrm>
            <a:off x="8205121" y="1890299"/>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关注病人是否有心血管疾病的症状，如胸痛、心悸等，及时采取措施。</a:t>
            </a:r>
            <a:endParaRPr lang="en-US" sz="1100"/>
          </a:p>
        </p:txBody>
      </p:sp>
      <p:sp>
        <p:nvSpPr>
          <p:cNvPr id="26" name="AutoShape 26"/>
          <p:cNvSpPr/>
          <p:nvPr/>
        </p:nvSpPr>
        <p:spPr>
          <a:xfrm>
            <a:off x="8205121" y="4163029"/>
            <a:ext cx="2877312" cy="43961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心理护理</a:t>
            </a:r>
            <a:endParaRPr lang="en-US" sz="1100"/>
          </a:p>
        </p:txBody>
      </p:sp>
      <p:sp>
        <p:nvSpPr>
          <p:cNvPr id="27" name="AutoShape 27"/>
          <p:cNvSpPr/>
          <p:nvPr/>
        </p:nvSpPr>
        <p:spPr>
          <a:xfrm>
            <a:off x="8205121" y="4556666"/>
            <a:ext cx="2877312" cy="146304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关注病人的心理健康状况，提供必要的心理支持和疏导，帮助其保持良好的心态。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并发症的预防与护理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高血压病人的健康教育</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提高高血压病人的健康意识和自我管理能力，降低并发症风险，提高生活质量。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高血压的基本知识、危险因素、预防措施、药物治疗、饮食调整、运动锻炼、心理调适等。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健康教育的目的与内容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https://d.book118.com/716151013154010032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2024-08-31T22:32:13.711</cp:lastPrinted>
  <dcterms:created xsi:type="dcterms:W3CDTF">2024-08-31T14:32:13Z</dcterms:created>
  <dcterms:modified xsi:type="dcterms:W3CDTF">2024-08-31T14:32:15Z</dcterms:modified>
</cp:coreProperties>
</file>