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6E427E-C528-4043-B432-8F7E0EDC3A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EB29A2-2864-4197-BD8A-C8A09A0283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519BCF-A9C6-4116-B2DA-964104758B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32E74E-B4DA-4BB6-8EBA-52F9412A3E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1594B23-9E90-4B2D-87BF-0EE883FF15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4914ADC-D5AC-486A-888C-6331CC8FCE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51A0DD9-CC17-4414-A2D0-2802213F6F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A8848E-F82D-4735-BF59-64E78FB89C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8BC2B0-8F89-4318-BF80-B3F403A843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2B8480-D7C5-4F8F-9403-A0AEEAF8B5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746CE4-AA54-4540-8E2E-3E2E8D46CD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6153034044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护士进修对感染控制的改善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护士进修现状及重要性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护士进修课程设计与实施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护士进修对感染控制知识技能的提升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护士进修后在实际工作中的表现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护士进修对医院感染管理工作的推动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通过进修培训，使护士更加熟悉感染控制的最新理论和实践，提高她们在日常工作中的感染防控能力。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提升护士感染控制知识和技能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通过护士的专业操作和感染控制措施的落实，有效减少医院内感染的发生，保障患者安全。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降低医院感染率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感染控制是医疗质量的重要指标之一，通过护士进修培训，可以进一步提高医院整体医疗水平和服务质量。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推动医疗质量提升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094413" y="2032650"/>
            <a:ext cx="2205363" cy="2203315"/>
          </a:xfrm>
          <a:custGeom>
            <a:rect l="l" t="t" r="r" b="b"/>
            <a:pathLst>
              <a:path w="819" h="819">
                <a:moveTo>
                  <a:pt x="183" y="603"/>
                </a:moveTo>
                <a:cubicBezTo>
                  <a:pt x="249" y="603"/>
                  <a:pt x="265" y="619"/>
                  <a:pt x="256" y="638"/>
                </a:cubicBezTo>
                <a:cubicBezTo>
                  <a:pt x="239" y="675"/>
                  <a:pt x="210" y="680"/>
                  <a:pt x="218" y="731"/>
                </a:cubicBezTo>
                <a:cubicBezTo>
                  <a:pt x="231" y="819"/>
                  <a:pt x="372" y="819"/>
                  <a:pt x="386" y="731"/>
                </a:cubicBezTo>
                <a:cubicBezTo>
                  <a:pt x="394" y="680"/>
                  <a:pt x="364" y="675"/>
                  <a:pt x="347" y="638"/>
                </a:cubicBezTo>
                <a:cubicBezTo>
                  <a:pt x="339" y="619"/>
                  <a:pt x="354" y="603"/>
                  <a:pt x="420" y="603"/>
                </a:cubicBezTo>
                <a:cubicBezTo>
                  <a:pt x="603" y="603"/>
                  <a:pt x="603" y="603"/>
                  <a:pt x="603" y="603"/>
                </a:cubicBezTo>
                <a:cubicBezTo>
                  <a:pt x="603" y="420"/>
                  <a:pt x="603" y="420"/>
                  <a:pt x="603" y="420"/>
                </a:cubicBezTo>
                <a:cubicBezTo>
                  <a:pt x="603" y="354"/>
                  <a:pt x="619" y="338"/>
                  <a:pt x="639" y="347"/>
                </a:cubicBezTo>
                <a:cubicBezTo>
                  <a:pt x="675" y="364"/>
                  <a:pt x="680" y="393"/>
                  <a:pt x="731" y="385"/>
                </a:cubicBezTo>
                <a:cubicBezTo>
                  <a:pt x="819" y="372"/>
                  <a:pt x="819" y="231"/>
                  <a:pt x="731" y="217"/>
                </a:cubicBezTo>
                <a:cubicBezTo>
                  <a:pt x="680" y="209"/>
                  <a:pt x="675" y="239"/>
                  <a:pt x="639" y="256"/>
                </a:cubicBezTo>
                <a:cubicBezTo>
                  <a:pt x="619" y="264"/>
                  <a:pt x="603" y="249"/>
                  <a:pt x="603" y="183"/>
                </a:cubicBezTo>
                <a:cubicBezTo>
                  <a:pt x="603" y="0"/>
                  <a:pt x="603" y="0"/>
                  <a:pt x="603" y="0"/>
                </a:cubicBezTo>
                <a:cubicBezTo>
                  <a:pt x="420" y="0"/>
                  <a:pt x="420" y="0"/>
                  <a:pt x="420" y="0"/>
                </a:cubicBezTo>
                <a:cubicBezTo>
                  <a:pt x="354" y="0"/>
                  <a:pt x="339" y="16"/>
                  <a:pt x="347" y="35"/>
                </a:cubicBezTo>
                <a:cubicBezTo>
                  <a:pt x="364" y="72"/>
                  <a:pt x="394" y="76"/>
                  <a:pt x="386" y="128"/>
                </a:cubicBezTo>
                <a:cubicBezTo>
                  <a:pt x="372" y="216"/>
                  <a:pt x="231" y="216"/>
                  <a:pt x="218" y="128"/>
                </a:cubicBezTo>
                <a:cubicBezTo>
                  <a:pt x="210" y="76"/>
                  <a:pt x="239" y="72"/>
                  <a:pt x="256" y="35"/>
                </a:cubicBezTo>
                <a:cubicBezTo>
                  <a:pt x="265" y="16"/>
                  <a:pt x="249" y="0"/>
                  <a:pt x="183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49"/>
                  <a:pt x="16" y="264"/>
                  <a:pt x="35" y="256"/>
                </a:cubicBezTo>
                <a:cubicBezTo>
                  <a:pt x="72" y="239"/>
                  <a:pt x="77" y="209"/>
                  <a:pt x="128" y="217"/>
                </a:cubicBezTo>
                <a:cubicBezTo>
                  <a:pt x="216" y="231"/>
                  <a:pt x="216" y="372"/>
                  <a:pt x="128" y="385"/>
                </a:cubicBezTo>
                <a:cubicBezTo>
                  <a:pt x="77" y="393"/>
                  <a:pt x="72" y="364"/>
                  <a:pt x="35" y="347"/>
                </a:cubicBezTo>
                <a:cubicBezTo>
                  <a:pt x="16" y="338"/>
                  <a:pt x="0" y="354"/>
                  <a:pt x="0" y="420"/>
                </a:cubicBezTo>
                <a:cubicBezTo>
                  <a:pt x="0" y="603"/>
                  <a:pt x="0" y="603"/>
                  <a:pt x="0" y="603"/>
                </a:cubicBezTo>
                <a:lnTo>
                  <a:pt x="183" y="60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71134" y="1450565"/>
            <a:ext cx="2205363" cy="2203315"/>
          </a:xfrm>
          <a:custGeom>
            <a:rect l="l" t="t" r="r" b="b"/>
            <a:pathLst>
              <a:path w="819" h="819">
                <a:moveTo>
                  <a:pt x="183" y="216"/>
                </a:moveTo>
                <a:cubicBezTo>
                  <a:pt x="249" y="216"/>
                  <a:pt x="264" y="200"/>
                  <a:pt x="256" y="180"/>
                </a:cubicBezTo>
                <a:cubicBezTo>
                  <a:pt x="239" y="144"/>
                  <a:pt x="209" y="139"/>
                  <a:pt x="217" y="88"/>
                </a:cubicBezTo>
                <a:cubicBezTo>
                  <a:pt x="231" y="0"/>
                  <a:pt x="372" y="0"/>
                  <a:pt x="385" y="88"/>
                </a:cubicBezTo>
                <a:cubicBezTo>
                  <a:pt x="393" y="139"/>
                  <a:pt x="364" y="144"/>
                  <a:pt x="347" y="180"/>
                </a:cubicBezTo>
                <a:cubicBezTo>
                  <a:pt x="338" y="200"/>
                  <a:pt x="354" y="216"/>
                  <a:pt x="420" y="216"/>
                </a:cubicBezTo>
                <a:cubicBezTo>
                  <a:pt x="603" y="216"/>
                  <a:pt x="603" y="216"/>
                  <a:pt x="603" y="216"/>
                </a:cubicBezTo>
                <a:cubicBezTo>
                  <a:pt x="603" y="399"/>
                  <a:pt x="603" y="399"/>
                  <a:pt x="603" y="399"/>
                </a:cubicBezTo>
                <a:cubicBezTo>
                  <a:pt x="603" y="465"/>
                  <a:pt x="619" y="480"/>
                  <a:pt x="638" y="472"/>
                </a:cubicBezTo>
                <a:cubicBezTo>
                  <a:pt x="675" y="455"/>
                  <a:pt x="680" y="425"/>
                  <a:pt x="731" y="433"/>
                </a:cubicBezTo>
                <a:cubicBezTo>
                  <a:pt x="819" y="447"/>
                  <a:pt x="819" y="588"/>
                  <a:pt x="731" y="601"/>
                </a:cubicBezTo>
                <a:cubicBezTo>
                  <a:pt x="680" y="609"/>
                  <a:pt x="675" y="580"/>
                  <a:pt x="638" y="563"/>
                </a:cubicBezTo>
                <a:cubicBezTo>
                  <a:pt x="619" y="554"/>
                  <a:pt x="603" y="570"/>
                  <a:pt x="603" y="636"/>
                </a:cubicBezTo>
                <a:cubicBezTo>
                  <a:pt x="603" y="819"/>
                  <a:pt x="603" y="819"/>
                  <a:pt x="603" y="819"/>
                </a:cubicBezTo>
                <a:cubicBezTo>
                  <a:pt x="420" y="819"/>
                  <a:pt x="420" y="819"/>
                  <a:pt x="420" y="819"/>
                </a:cubicBezTo>
                <a:cubicBezTo>
                  <a:pt x="354" y="819"/>
                  <a:pt x="338" y="803"/>
                  <a:pt x="347" y="784"/>
                </a:cubicBezTo>
                <a:cubicBezTo>
                  <a:pt x="364" y="747"/>
                  <a:pt x="393" y="742"/>
                  <a:pt x="385" y="691"/>
                </a:cubicBezTo>
                <a:cubicBezTo>
                  <a:pt x="372" y="603"/>
                  <a:pt x="231" y="603"/>
                  <a:pt x="217" y="691"/>
                </a:cubicBezTo>
                <a:cubicBezTo>
                  <a:pt x="209" y="742"/>
                  <a:pt x="239" y="747"/>
                  <a:pt x="256" y="784"/>
                </a:cubicBezTo>
                <a:cubicBezTo>
                  <a:pt x="264" y="803"/>
                  <a:pt x="249" y="819"/>
                  <a:pt x="183" y="819"/>
                </a:cubicBezTo>
                <a:cubicBezTo>
                  <a:pt x="0" y="819"/>
                  <a:pt x="0" y="819"/>
                  <a:pt x="0" y="819"/>
                </a:cubicBezTo>
                <a:cubicBezTo>
                  <a:pt x="0" y="636"/>
                  <a:pt x="0" y="636"/>
                  <a:pt x="0" y="636"/>
                </a:cubicBezTo>
                <a:cubicBezTo>
                  <a:pt x="0" y="570"/>
                  <a:pt x="16" y="554"/>
                  <a:pt x="35" y="563"/>
                </a:cubicBezTo>
                <a:cubicBezTo>
                  <a:pt x="72" y="580"/>
                  <a:pt x="76" y="609"/>
                  <a:pt x="128" y="601"/>
                </a:cubicBezTo>
                <a:cubicBezTo>
                  <a:pt x="216" y="588"/>
                  <a:pt x="216" y="447"/>
                  <a:pt x="128" y="433"/>
                </a:cubicBezTo>
                <a:cubicBezTo>
                  <a:pt x="76" y="425"/>
                  <a:pt x="72" y="455"/>
                  <a:pt x="35" y="472"/>
                </a:cubicBezTo>
                <a:cubicBezTo>
                  <a:pt x="16" y="480"/>
                  <a:pt x="0" y="465"/>
                  <a:pt x="0" y="399"/>
                </a:cubicBezTo>
                <a:cubicBezTo>
                  <a:pt x="0" y="216"/>
                  <a:pt x="0" y="216"/>
                  <a:pt x="0" y="216"/>
                </a:cubicBezTo>
                <a:lnTo>
                  <a:pt x="183" y="216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673654" y="2016804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护士进修课程安排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673654" y="2271013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介绍护士进修的培训内容、课程设置和教学计划等。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1067480" y="3781051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感染控制实践成果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067480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展示护士进修后在感染控制方面的实践成果，包括制定的感染控制措施、实施的防控策略和取得的成效等。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402519" y="2032650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面临的挑战与解决方案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2519" y="2286858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分析当前感染控制面临的挑战和问题，提出针对性的解决方案和改进措施。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901767" y="3781052"/>
            <a:ext cx="2532763" cy="31818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未来发展规划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01767" y="4035260"/>
            <a:ext cx="2532763" cy="1241899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探讨未来护士在感染控制领域的发展方向和重点任务，提出加强护士队伍建设和提升感染控制能力的建议。</a:t>
            </a:r>
            <a:endParaRPr lang="en-US" sz="1100"/>
          </a:p>
        </p:txBody>
      </p:sp>
      <p:sp>
        <p:nvSpPr>
          <p:cNvPr id="12" name="Freeform 12"/>
          <p:cNvSpPr/>
          <p:nvPr/>
        </p:nvSpPr>
        <p:spPr>
          <a:xfrm>
            <a:off x="3889049" y="3073844"/>
            <a:ext cx="2205363" cy="2203315"/>
          </a:xfrm>
          <a:custGeom>
            <a:rect l="l" t="t" r="r" b="b"/>
            <a:pathLst>
              <a:path w="819" h="819">
                <a:moveTo>
                  <a:pt x="399" y="216"/>
                </a:moveTo>
                <a:cubicBezTo>
                  <a:pt x="465" y="216"/>
                  <a:pt x="480" y="200"/>
                  <a:pt x="472" y="181"/>
                </a:cubicBezTo>
                <a:cubicBezTo>
                  <a:pt x="455" y="144"/>
                  <a:pt x="425" y="139"/>
                  <a:pt x="433" y="88"/>
                </a:cubicBezTo>
                <a:cubicBezTo>
                  <a:pt x="447" y="0"/>
                  <a:pt x="588" y="0"/>
                  <a:pt x="601" y="88"/>
                </a:cubicBezTo>
                <a:cubicBezTo>
                  <a:pt x="609" y="139"/>
                  <a:pt x="580" y="144"/>
                  <a:pt x="563" y="181"/>
                </a:cubicBezTo>
                <a:cubicBezTo>
                  <a:pt x="554" y="200"/>
                  <a:pt x="570" y="216"/>
                  <a:pt x="636" y="216"/>
                </a:cubicBezTo>
                <a:cubicBezTo>
                  <a:pt x="819" y="216"/>
                  <a:pt x="819" y="216"/>
                  <a:pt x="819" y="216"/>
                </a:cubicBezTo>
                <a:cubicBezTo>
                  <a:pt x="819" y="399"/>
                  <a:pt x="819" y="399"/>
                  <a:pt x="819" y="399"/>
                </a:cubicBezTo>
                <a:cubicBezTo>
                  <a:pt x="819" y="465"/>
                  <a:pt x="803" y="481"/>
                  <a:pt x="784" y="472"/>
                </a:cubicBezTo>
                <a:cubicBezTo>
                  <a:pt x="747" y="455"/>
                  <a:pt x="742" y="426"/>
                  <a:pt x="691" y="434"/>
                </a:cubicBezTo>
                <a:cubicBezTo>
                  <a:pt x="603" y="447"/>
                  <a:pt x="603" y="588"/>
                  <a:pt x="691" y="602"/>
                </a:cubicBezTo>
                <a:cubicBezTo>
                  <a:pt x="742" y="610"/>
                  <a:pt x="747" y="580"/>
                  <a:pt x="784" y="563"/>
                </a:cubicBezTo>
                <a:cubicBezTo>
                  <a:pt x="803" y="555"/>
                  <a:pt x="819" y="570"/>
                  <a:pt x="819" y="636"/>
                </a:cubicBezTo>
                <a:cubicBezTo>
                  <a:pt x="819" y="819"/>
                  <a:pt x="819" y="819"/>
                  <a:pt x="819" y="819"/>
                </a:cubicBezTo>
                <a:cubicBezTo>
                  <a:pt x="636" y="819"/>
                  <a:pt x="636" y="819"/>
                  <a:pt x="636" y="819"/>
                </a:cubicBezTo>
                <a:cubicBezTo>
                  <a:pt x="570" y="819"/>
                  <a:pt x="554" y="803"/>
                  <a:pt x="563" y="784"/>
                </a:cubicBezTo>
                <a:cubicBezTo>
                  <a:pt x="580" y="747"/>
                  <a:pt x="609" y="743"/>
                  <a:pt x="601" y="691"/>
                </a:cubicBezTo>
                <a:cubicBezTo>
                  <a:pt x="588" y="603"/>
                  <a:pt x="447" y="603"/>
                  <a:pt x="433" y="691"/>
                </a:cubicBezTo>
                <a:cubicBezTo>
                  <a:pt x="425" y="743"/>
                  <a:pt x="455" y="747"/>
                  <a:pt x="472" y="784"/>
                </a:cubicBezTo>
                <a:cubicBezTo>
                  <a:pt x="480" y="803"/>
                  <a:pt x="465" y="819"/>
                  <a:pt x="399" y="819"/>
                </a:cubicBezTo>
                <a:cubicBezTo>
                  <a:pt x="216" y="819"/>
                  <a:pt x="216" y="819"/>
                  <a:pt x="216" y="819"/>
                </a:cubicBezTo>
                <a:cubicBezTo>
                  <a:pt x="216" y="636"/>
                  <a:pt x="216" y="636"/>
                  <a:pt x="216" y="636"/>
                </a:cubicBezTo>
                <a:cubicBezTo>
                  <a:pt x="216" y="570"/>
                  <a:pt x="200" y="555"/>
                  <a:pt x="180" y="563"/>
                </a:cubicBezTo>
                <a:cubicBezTo>
                  <a:pt x="144" y="580"/>
                  <a:pt x="139" y="610"/>
                  <a:pt x="88" y="602"/>
                </a:cubicBezTo>
                <a:cubicBezTo>
                  <a:pt x="0" y="588"/>
                  <a:pt x="0" y="447"/>
                  <a:pt x="88" y="434"/>
                </a:cubicBezTo>
                <a:cubicBezTo>
                  <a:pt x="139" y="426"/>
                  <a:pt x="144" y="455"/>
                  <a:pt x="180" y="472"/>
                </a:cubicBezTo>
                <a:cubicBezTo>
                  <a:pt x="200" y="481"/>
                  <a:pt x="216" y="465"/>
                  <a:pt x="216" y="399"/>
                </a:cubicBezTo>
                <a:cubicBezTo>
                  <a:pt x="216" y="216"/>
                  <a:pt x="216" y="216"/>
                  <a:pt x="216" y="216"/>
                </a:cubicBezTo>
                <a:lnTo>
                  <a:pt x="39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512328" y="3653879"/>
            <a:ext cx="2205363" cy="2205364"/>
          </a:xfrm>
          <a:custGeom>
            <a:rect l="l" t="t" r="r" b="b"/>
            <a:pathLst>
              <a:path w="819" h="819">
                <a:moveTo>
                  <a:pt x="216" y="420"/>
                </a:moveTo>
                <a:cubicBezTo>
                  <a:pt x="216" y="354"/>
                  <a:pt x="200" y="339"/>
                  <a:pt x="181" y="347"/>
                </a:cubicBezTo>
                <a:cubicBezTo>
                  <a:pt x="144" y="364"/>
                  <a:pt x="139" y="394"/>
                  <a:pt x="88" y="386"/>
                </a:cubicBezTo>
                <a:cubicBezTo>
                  <a:pt x="0" y="372"/>
                  <a:pt x="0" y="231"/>
                  <a:pt x="88" y="218"/>
                </a:cubicBezTo>
                <a:cubicBezTo>
                  <a:pt x="139" y="210"/>
                  <a:pt x="144" y="239"/>
                  <a:pt x="181" y="256"/>
                </a:cubicBezTo>
                <a:cubicBezTo>
                  <a:pt x="200" y="265"/>
                  <a:pt x="216" y="249"/>
                  <a:pt x="216" y="183"/>
                </a:cubicBezTo>
                <a:cubicBezTo>
                  <a:pt x="216" y="0"/>
                  <a:pt x="216" y="0"/>
                  <a:pt x="216" y="0"/>
                </a:cubicBezTo>
                <a:cubicBezTo>
                  <a:pt x="399" y="0"/>
                  <a:pt x="399" y="0"/>
                  <a:pt x="399" y="0"/>
                </a:cubicBezTo>
                <a:cubicBezTo>
                  <a:pt x="465" y="0"/>
                  <a:pt x="481" y="16"/>
                  <a:pt x="472" y="35"/>
                </a:cubicBezTo>
                <a:cubicBezTo>
                  <a:pt x="455" y="72"/>
                  <a:pt x="426" y="77"/>
                  <a:pt x="434" y="128"/>
                </a:cubicBezTo>
                <a:cubicBezTo>
                  <a:pt x="447" y="216"/>
                  <a:pt x="588" y="216"/>
                  <a:pt x="602" y="128"/>
                </a:cubicBezTo>
                <a:cubicBezTo>
                  <a:pt x="610" y="77"/>
                  <a:pt x="580" y="72"/>
                  <a:pt x="563" y="35"/>
                </a:cubicBezTo>
                <a:cubicBezTo>
                  <a:pt x="555" y="16"/>
                  <a:pt x="570" y="0"/>
                  <a:pt x="636" y="0"/>
                </a:cubicBezTo>
                <a:cubicBezTo>
                  <a:pt x="819" y="0"/>
                  <a:pt x="819" y="0"/>
                  <a:pt x="819" y="0"/>
                </a:cubicBezTo>
                <a:cubicBezTo>
                  <a:pt x="819" y="183"/>
                  <a:pt x="819" y="183"/>
                  <a:pt x="819" y="183"/>
                </a:cubicBezTo>
                <a:cubicBezTo>
                  <a:pt x="819" y="249"/>
                  <a:pt x="803" y="265"/>
                  <a:pt x="784" y="256"/>
                </a:cubicBezTo>
                <a:cubicBezTo>
                  <a:pt x="747" y="239"/>
                  <a:pt x="743" y="210"/>
                  <a:pt x="691" y="218"/>
                </a:cubicBezTo>
                <a:cubicBezTo>
                  <a:pt x="603" y="231"/>
                  <a:pt x="603" y="372"/>
                  <a:pt x="691" y="386"/>
                </a:cubicBezTo>
                <a:cubicBezTo>
                  <a:pt x="743" y="394"/>
                  <a:pt x="747" y="364"/>
                  <a:pt x="784" y="347"/>
                </a:cubicBezTo>
                <a:cubicBezTo>
                  <a:pt x="803" y="339"/>
                  <a:pt x="819" y="354"/>
                  <a:pt x="819" y="420"/>
                </a:cubicBezTo>
                <a:cubicBezTo>
                  <a:pt x="819" y="603"/>
                  <a:pt x="819" y="603"/>
                  <a:pt x="819" y="603"/>
                </a:cubicBezTo>
                <a:cubicBezTo>
                  <a:pt x="636" y="603"/>
                  <a:pt x="636" y="603"/>
                  <a:pt x="636" y="603"/>
                </a:cubicBezTo>
                <a:cubicBezTo>
                  <a:pt x="570" y="603"/>
                  <a:pt x="555" y="619"/>
                  <a:pt x="563" y="639"/>
                </a:cubicBezTo>
                <a:cubicBezTo>
                  <a:pt x="580" y="675"/>
                  <a:pt x="610" y="680"/>
                  <a:pt x="602" y="731"/>
                </a:cubicBezTo>
                <a:cubicBezTo>
                  <a:pt x="588" y="819"/>
                  <a:pt x="447" y="819"/>
                  <a:pt x="434" y="731"/>
                </a:cubicBezTo>
                <a:cubicBezTo>
                  <a:pt x="426" y="680"/>
                  <a:pt x="455" y="675"/>
                  <a:pt x="472" y="639"/>
                </a:cubicBezTo>
                <a:cubicBezTo>
                  <a:pt x="481" y="619"/>
                  <a:pt x="465" y="603"/>
                  <a:pt x="399" y="603"/>
                </a:cubicBezTo>
                <a:cubicBezTo>
                  <a:pt x="216" y="603"/>
                  <a:pt x="216" y="603"/>
                  <a:pt x="216" y="603"/>
                </a:cubicBezTo>
                <a:lnTo>
                  <a:pt x="216" y="420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护士进修现状及重要性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815" b="281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护士进修现状分析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进修机会不足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当前，许多医院的护士进修机会有限，无法满足广大护士的专业发展需求。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进修内容单一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部分医院的护士进修内容过于单一，缺乏多样性和综合性，不利于护士全面素质的提升。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进修效果评估不完善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目前，对于护士进修效果的评估体系尚不完善，无法准确衡量进修成果及其对实际工作的影响。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提高感染控制意识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通过进修学习，护士可以更加深入地了解感染控制的重要性和必要性，从而增强感染控制意识。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掌握感染控制技能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进修过程中，护士可以学习到先进的感染控制理念和技术，提高自身的专业技能水平。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推动感染控制实践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进修后的护士可以将所学知识和技能应用于实际工作中，积极推动医院感染控制工作的改进和完善。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护士进修对感染控制的意义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提高护士的感染控制能力，有助于减少医院感染的发生率，保障患者的安全。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3958" r="1395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保障患者安全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感染控制是医疗质量的重要组成部分，提高护士的感染控制能力有助于提升整体医疗质量。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提升医疗质量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7167" r="171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随着医疗改革的深入推进，对医院感染控制的要求也越来越高，提高护士的感染控制能力是适应这一需求的必要措施。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适应医疗改革需求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提高护士感染控制能力的必要性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护士进修课程设计与实施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7497384" y="2173262"/>
            <a:ext cx="3857054" cy="652748"/>
            <a:chOff x="7497384" y="2173262"/>
            <a:chExt cx="3857054" cy="652748"/>
          </a:xfrm>
        </p:grpSpPr>
        <p:sp>
          <p:nvSpPr>
            <p:cNvPr id="3" name="AutoShape 3"/>
            <p:cNvSpPr/>
            <p:nvPr/>
          </p:nvSpPr>
          <p:spPr>
            <a:xfrm>
              <a:off x="7497384" y="2173262"/>
              <a:ext cx="3857054" cy="652748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  <a:defRPr/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以提高护士感染控制技能为核心目标，结合临床实际和最新研究成果，设计系统化、专业化的进修课程。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6683187" y="2173262"/>
            <a:ext cx="652748" cy="652748"/>
            <a:chOff x="6683187" y="2173262"/>
            <a:chExt cx="652748" cy="652748"/>
          </a:xfrm>
        </p:grpSpPr>
        <p:sp>
          <p:nvSpPr>
            <p:cNvPr id="5" name="AutoShape 5"/>
            <p:cNvSpPr/>
            <p:nvPr/>
          </p:nvSpPr>
          <p:spPr>
            <a:xfrm>
              <a:off x="6683187" y="2173262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6816347" y="2303755"/>
            <a:ext cx="386524" cy="391763"/>
            <a:chOff x="6816347" y="2303755"/>
            <a:chExt cx="386524" cy="391763"/>
          </a:xfrm>
        </p:grpSpPr>
        <p:sp>
          <p:nvSpPr>
            <p:cNvPr id="7" name="Freeform 7"/>
            <p:cNvSpPr/>
            <p:nvPr/>
          </p:nvSpPr>
          <p:spPr>
            <a:xfrm>
              <a:off x="6822919" y="2564454"/>
              <a:ext cx="132397" cy="125730"/>
            </a:xfrm>
            <a:custGeom>
              <a:rect l="l" t="t" r="r" b="b"/>
              <a:pathLst>
                <a:path w="100" h="95">
                  <a:moveTo>
                    <a:pt x="14" y="95"/>
                  </a:moveTo>
                  <a:lnTo>
                    <a:pt x="0" y="80"/>
                  </a:lnTo>
                  <a:lnTo>
                    <a:pt x="85" y="0"/>
                  </a:lnTo>
                  <a:lnTo>
                    <a:pt x="100" y="14"/>
                  </a:lnTo>
                  <a:lnTo>
                    <a:pt x="14" y="9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19598" y="2498255"/>
              <a:ext cx="100584" cy="100584"/>
            </a:xfrm>
            <a:custGeom>
              <a:rect l="l" t="t" r="r" b="b"/>
              <a:pathLst>
                <a:path w="32" h="32">
                  <a:moveTo>
                    <a:pt x="16" y="32"/>
                  </a:moveTo>
                  <a:cubicBezTo>
                    <a:pt x="7" y="32"/>
                    <a:pt x="0" y="25"/>
                    <a:pt x="0" y="16"/>
                  </a:cubicBezTo>
                  <a:cubicBezTo>
                    <a:pt x="0" y="7"/>
                    <a:pt x="7" y="0"/>
                    <a:pt x="16" y="0"/>
                  </a:cubicBezTo>
                  <a:cubicBezTo>
                    <a:pt x="25" y="0"/>
                    <a:pt x="32" y="7"/>
                    <a:pt x="32" y="16"/>
                  </a:cubicBezTo>
                  <a:cubicBezTo>
                    <a:pt x="32" y="25"/>
                    <a:pt x="25" y="32"/>
                    <a:pt x="16" y="32"/>
                  </a:cubicBezTo>
                  <a:moveTo>
                    <a:pt x="16" y="8"/>
                  </a:moveTo>
                  <a:cubicBezTo>
                    <a:pt x="12" y="8"/>
                    <a:pt x="8" y="12"/>
                    <a:pt x="8" y="16"/>
                  </a:cubicBezTo>
                  <a:cubicBezTo>
                    <a:pt x="8" y="20"/>
                    <a:pt x="12" y="24"/>
                    <a:pt x="16" y="24"/>
                  </a:cubicBezTo>
                  <a:cubicBezTo>
                    <a:pt x="20" y="24"/>
                    <a:pt x="24" y="20"/>
                    <a:pt x="24" y="16"/>
                  </a:cubicBezTo>
                  <a:cubicBezTo>
                    <a:pt x="24" y="12"/>
                    <a:pt x="20" y="8"/>
                    <a:pt x="16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995036" y="2303755"/>
              <a:ext cx="207835" cy="207835"/>
            </a:xfrm>
            <a:custGeom>
              <a:rect l="l" t="t" r="r" b="b"/>
              <a:pathLst>
                <a:path w="66" h="66">
                  <a:moveTo>
                    <a:pt x="32" y="66"/>
                  </a:moveTo>
                  <a:cubicBezTo>
                    <a:pt x="23" y="66"/>
                    <a:pt x="15" y="63"/>
                    <a:pt x="9" y="57"/>
                  </a:cubicBezTo>
                  <a:cubicBezTo>
                    <a:pt x="3" y="51"/>
                    <a:pt x="0" y="43"/>
                    <a:pt x="0" y="34"/>
                  </a:cubicBezTo>
                  <a:cubicBezTo>
                    <a:pt x="0" y="25"/>
                    <a:pt x="3" y="17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66" y="46"/>
                    <a:pt x="66" y="46"/>
                    <a:pt x="66" y="46"/>
                  </a:cubicBezTo>
                  <a:cubicBezTo>
                    <a:pt x="55" y="57"/>
                    <a:pt x="55" y="57"/>
                    <a:pt x="55" y="57"/>
                  </a:cubicBezTo>
                  <a:cubicBezTo>
                    <a:pt x="49" y="63"/>
                    <a:pt x="41" y="66"/>
                    <a:pt x="32" y="66"/>
                  </a:cubicBezTo>
                  <a:moveTo>
                    <a:pt x="20" y="12"/>
                  </a:moveTo>
                  <a:cubicBezTo>
                    <a:pt x="15" y="17"/>
                    <a:pt x="15" y="17"/>
                    <a:pt x="15" y="17"/>
                  </a:cubicBezTo>
                  <a:cubicBezTo>
                    <a:pt x="10" y="22"/>
                    <a:pt x="8" y="28"/>
                    <a:pt x="8" y="34"/>
                  </a:cubicBezTo>
                  <a:cubicBezTo>
                    <a:pt x="8" y="40"/>
                    <a:pt x="10" y="46"/>
                    <a:pt x="15" y="51"/>
                  </a:cubicBezTo>
                  <a:cubicBezTo>
                    <a:pt x="20" y="56"/>
                    <a:pt x="26" y="58"/>
                    <a:pt x="32" y="58"/>
                  </a:cubicBezTo>
                  <a:cubicBezTo>
                    <a:pt x="38" y="58"/>
                    <a:pt x="44" y="56"/>
                    <a:pt x="49" y="51"/>
                  </a:cubicBezTo>
                  <a:cubicBezTo>
                    <a:pt x="54" y="46"/>
                    <a:pt x="54" y="46"/>
                    <a:pt x="54" y="46"/>
                  </a:cubicBezTo>
                  <a:lnTo>
                    <a:pt x="20" y="1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816347" y="2385765"/>
              <a:ext cx="304419" cy="309753"/>
            </a:xfrm>
            <a:custGeom>
              <a:rect l="l" t="t" r="r" b="b"/>
              <a:pathLst>
                <a:path w="230" h="234">
                  <a:moveTo>
                    <a:pt x="0" y="234"/>
                  </a:moveTo>
                  <a:lnTo>
                    <a:pt x="22" y="49"/>
                  </a:lnTo>
                  <a:lnTo>
                    <a:pt x="112" y="0"/>
                  </a:lnTo>
                  <a:lnTo>
                    <a:pt x="121" y="16"/>
                  </a:lnTo>
                  <a:lnTo>
                    <a:pt x="41" y="61"/>
                  </a:lnTo>
                  <a:lnTo>
                    <a:pt x="24" y="211"/>
                  </a:lnTo>
                  <a:lnTo>
                    <a:pt x="185" y="180"/>
                  </a:lnTo>
                  <a:lnTo>
                    <a:pt x="211" y="111"/>
                  </a:lnTo>
                  <a:lnTo>
                    <a:pt x="230" y="116"/>
                  </a:lnTo>
                  <a:lnTo>
                    <a:pt x="199" y="199"/>
                  </a:lnTo>
                  <a:lnTo>
                    <a:pt x="0" y="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683187" y="3294307"/>
            <a:ext cx="652748" cy="652748"/>
            <a:chOff x="6683187" y="3294307"/>
            <a:chExt cx="652748" cy="652748"/>
          </a:xfrm>
        </p:grpSpPr>
        <p:sp>
          <p:nvSpPr>
            <p:cNvPr id="12" name="AutoShape 12"/>
            <p:cNvSpPr/>
            <p:nvPr/>
          </p:nvSpPr>
          <p:spPr>
            <a:xfrm>
              <a:off x="6683187" y="3294307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6811680" y="3422847"/>
            <a:ext cx="395764" cy="395668"/>
            <a:chOff x="6811680" y="3422847"/>
            <a:chExt cx="395764" cy="395668"/>
          </a:xfrm>
        </p:grpSpPr>
        <p:sp>
          <p:nvSpPr>
            <p:cNvPr id="14" name="Freeform 14"/>
            <p:cNvSpPr/>
            <p:nvPr/>
          </p:nvSpPr>
          <p:spPr>
            <a:xfrm>
              <a:off x="6859305" y="3655733"/>
              <a:ext cx="300419" cy="162782"/>
            </a:xfrm>
            <a:custGeom>
              <a:rect l="l" t="t" r="r" b="b"/>
              <a:pathLst>
                <a:path w="226" h="123">
                  <a:moveTo>
                    <a:pt x="227" y="123"/>
                  </a:moveTo>
                  <a:lnTo>
                    <a:pt x="0" y="123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04"/>
                  </a:lnTo>
                  <a:lnTo>
                    <a:pt x="208" y="104"/>
                  </a:lnTo>
                  <a:lnTo>
                    <a:pt x="208" y="0"/>
                  </a:lnTo>
                  <a:lnTo>
                    <a:pt x="227" y="0"/>
                  </a:lnTo>
                  <a:lnTo>
                    <a:pt x="227" y="12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6811680" y="3422847"/>
              <a:ext cx="395764" cy="228981"/>
            </a:xfrm>
            <a:custGeom>
              <a:rect l="l" t="t" r="r" b="b"/>
              <a:pathLst>
                <a:path w="299" h="173">
                  <a:moveTo>
                    <a:pt x="284" y="173"/>
                  </a:moveTo>
                  <a:lnTo>
                    <a:pt x="149" y="29"/>
                  </a:lnTo>
                  <a:lnTo>
                    <a:pt x="14" y="173"/>
                  </a:lnTo>
                  <a:lnTo>
                    <a:pt x="0" y="159"/>
                  </a:lnTo>
                  <a:lnTo>
                    <a:pt x="149" y="0"/>
                  </a:lnTo>
                  <a:lnTo>
                    <a:pt x="299" y="159"/>
                  </a:lnTo>
                  <a:lnTo>
                    <a:pt x="284" y="17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958650" y="3655733"/>
              <a:ext cx="100584" cy="112490"/>
            </a:xfrm>
            <a:custGeom>
              <a:rect l="l" t="t" r="r" b="b"/>
              <a:pathLst>
                <a:path w="76" h="85">
                  <a:moveTo>
                    <a:pt x="76" y="85"/>
                  </a:moveTo>
                  <a:lnTo>
                    <a:pt x="57" y="85"/>
                  </a:lnTo>
                  <a:lnTo>
                    <a:pt x="57" y="19"/>
                  </a:lnTo>
                  <a:lnTo>
                    <a:pt x="19" y="19"/>
                  </a:lnTo>
                  <a:lnTo>
                    <a:pt x="19" y="85"/>
                  </a:lnTo>
                  <a:lnTo>
                    <a:pt x="0" y="85"/>
                  </a:lnTo>
                  <a:lnTo>
                    <a:pt x="0" y="0"/>
                  </a:lnTo>
                  <a:lnTo>
                    <a:pt x="76" y="0"/>
                  </a:lnTo>
                  <a:lnTo>
                    <a:pt x="76" y="8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6958650" y="3530003"/>
              <a:ext cx="100584" cy="100584"/>
            </a:xfrm>
            <a:custGeom>
              <a:rect l="l" t="t" r="r" b="b"/>
              <a:pathLst>
                <a:path w="32" h="32">
                  <a:moveTo>
                    <a:pt x="16" y="32"/>
                  </a:moveTo>
                  <a:cubicBezTo>
                    <a:pt x="7" y="32"/>
                    <a:pt x="0" y="25"/>
                    <a:pt x="0" y="16"/>
                  </a:cubicBezTo>
                  <a:cubicBezTo>
                    <a:pt x="0" y="7"/>
                    <a:pt x="7" y="0"/>
                    <a:pt x="16" y="0"/>
                  </a:cubicBezTo>
                  <a:cubicBezTo>
                    <a:pt x="25" y="0"/>
                    <a:pt x="32" y="7"/>
                    <a:pt x="32" y="16"/>
                  </a:cubicBezTo>
                  <a:cubicBezTo>
                    <a:pt x="32" y="25"/>
                    <a:pt x="25" y="32"/>
                    <a:pt x="16" y="32"/>
                  </a:cubicBezTo>
                  <a:moveTo>
                    <a:pt x="16" y="8"/>
                  </a:moveTo>
                  <a:cubicBezTo>
                    <a:pt x="12" y="8"/>
                    <a:pt x="8" y="12"/>
                    <a:pt x="8" y="16"/>
                  </a:cubicBezTo>
                  <a:cubicBezTo>
                    <a:pt x="8" y="20"/>
                    <a:pt x="12" y="24"/>
                    <a:pt x="16" y="24"/>
                  </a:cubicBezTo>
                  <a:cubicBezTo>
                    <a:pt x="20" y="24"/>
                    <a:pt x="24" y="20"/>
                    <a:pt x="24" y="16"/>
                  </a:cubicBezTo>
                  <a:cubicBezTo>
                    <a:pt x="24" y="12"/>
                    <a:pt x="20" y="8"/>
                    <a:pt x="16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6692712" y="4617091"/>
            <a:ext cx="652748" cy="652748"/>
            <a:chOff x="6692712" y="4617091"/>
            <a:chExt cx="652748" cy="652748"/>
          </a:xfrm>
        </p:grpSpPr>
        <p:sp>
          <p:nvSpPr>
            <p:cNvPr id="19" name="AutoShape 19"/>
            <p:cNvSpPr/>
            <p:nvPr/>
          </p:nvSpPr>
          <p:spPr>
            <a:xfrm>
              <a:off x="6692712" y="4617091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797440" y="4721819"/>
            <a:ext cx="443293" cy="443294"/>
            <a:chOff x="6797440" y="4721819"/>
            <a:chExt cx="443293" cy="443294"/>
          </a:xfrm>
        </p:grpSpPr>
        <p:sp>
          <p:nvSpPr>
            <p:cNvPr id="21" name="Freeform 21"/>
            <p:cNvSpPr/>
            <p:nvPr/>
          </p:nvSpPr>
          <p:spPr>
            <a:xfrm>
              <a:off x="6797440" y="4902032"/>
              <a:ext cx="97250" cy="165926"/>
            </a:xfrm>
            <a:custGeom>
              <a:rect l="l" t="t" r="r" b="b"/>
              <a:pathLst>
                <a:path w="28" h="48">
                  <a:moveTo>
                    <a:pt x="28" y="48"/>
                  </a:moveTo>
                  <a:cubicBezTo>
                    <a:pt x="24" y="48"/>
                    <a:pt x="24" y="48"/>
                    <a:pt x="24" y="48"/>
                  </a:cubicBezTo>
                  <a:cubicBezTo>
                    <a:pt x="10" y="48"/>
                    <a:pt x="0" y="38"/>
                    <a:pt x="0" y="24"/>
                  </a:cubicBezTo>
                  <a:cubicBezTo>
                    <a:pt x="0" y="10"/>
                    <a:pt x="10" y="0"/>
                    <a:pt x="24" y="0"/>
                  </a:cubicBezTo>
                  <a:cubicBezTo>
                    <a:pt x="28" y="0"/>
                    <a:pt x="28" y="0"/>
                    <a:pt x="28" y="0"/>
                  </a:cubicBezTo>
                  <a:lnTo>
                    <a:pt x="28" y="48"/>
                  </a:lnTo>
                  <a:close/>
                  <a:moveTo>
                    <a:pt x="20" y="8"/>
                  </a:moveTo>
                  <a:cubicBezTo>
                    <a:pt x="13" y="10"/>
                    <a:pt x="8" y="16"/>
                    <a:pt x="8" y="24"/>
                  </a:cubicBezTo>
                  <a:cubicBezTo>
                    <a:pt x="8" y="32"/>
                    <a:pt x="13" y="38"/>
                    <a:pt x="20" y="40"/>
                  </a:cubicBezTo>
                  <a:lnTo>
                    <a:pt x="20" y="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7143483" y="4902032"/>
              <a:ext cx="97250" cy="165926"/>
            </a:xfrm>
            <a:custGeom>
              <a:rect l="l" t="t" r="r" b="b"/>
              <a:pathLst>
                <a:path w="28" h="48">
                  <a:moveTo>
                    <a:pt x="4" y="48"/>
                  </a:moveTo>
                  <a:cubicBezTo>
                    <a:pt x="0" y="48"/>
                    <a:pt x="0" y="48"/>
                    <a:pt x="0" y="48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18" y="0"/>
                    <a:pt x="28" y="10"/>
                    <a:pt x="28" y="24"/>
                  </a:cubicBezTo>
                  <a:cubicBezTo>
                    <a:pt x="28" y="38"/>
                    <a:pt x="18" y="48"/>
                    <a:pt x="4" y="48"/>
                  </a:cubicBezTo>
                  <a:moveTo>
                    <a:pt x="8" y="8"/>
                  </a:moveTo>
                  <a:cubicBezTo>
                    <a:pt x="8" y="40"/>
                    <a:pt x="8" y="40"/>
                    <a:pt x="8" y="40"/>
                  </a:cubicBezTo>
                  <a:cubicBezTo>
                    <a:pt x="15" y="38"/>
                    <a:pt x="20" y="32"/>
                    <a:pt x="20" y="24"/>
                  </a:cubicBezTo>
                  <a:cubicBezTo>
                    <a:pt x="20" y="16"/>
                    <a:pt x="15" y="10"/>
                    <a:pt x="8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7172058" y="5095104"/>
              <a:ext cx="41434" cy="41434"/>
            </a:xfrm>
            <a:custGeom>
              <a:rect l="l" t="t" r="r" b="b"/>
              <a:pathLst>
                <a:path w="12" h="12">
                  <a:moveTo>
                    <a:pt x="0" y="12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2" y="4"/>
                    <a:pt x="4" y="3"/>
                    <a:pt x="4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12" y="7"/>
                    <a:pt x="7" y="12"/>
                    <a:pt x="0" y="1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116337" y="5109391"/>
              <a:ext cx="55817" cy="2714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7040518" y="5082150"/>
              <a:ext cx="82963" cy="82963"/>
            </a:xfrm>
            <a:custGeom>
              <a:rect l="l" t="t" r="r" b="b"/>
              <a:pathLst>
                <a:path w="24" h="24">
                  <a:moveTo>
                    <a:pt x="12" y="24"/>
                  </a:moveTo>
                  <a:cubicBezTo>
                    <a:pt x="5" y="24"/>
                    <a:pt x="0" y="19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9" y="0"/>
                    <a:pt x="24" y="5"/>
                    <a:pt x="24" y="12"/>
                  </a:cubicBezTo>
                  <a:cubicBezTo>
                    <a:pt x="24" y="19"/>
                    <a:pt x="19" y="24"/>
                    <a:pt x="12" y="24"/>
                  </a:cubicBezTo>
                  <a:moveTo>
                    <a:pt x="12" y="8"/>
                  </a:moveTo>
                  <a:cubicBezTo>
                    <a:pt x="10" y="8"/>
                    <a:pt x="8" y="10"/>
                    <a:pt x="8" y="12"/>
                  </a:cubicBezTo>
                  <a:cubicBezTo>
                    <a:pt x="8" y="14"/>
                    <a:pt x="10" y="16"/>
                    <a:pt x="12" y="16"/>
                  </a:cubicBezTo>
                  <a:cubicBezTo>
                    <a:pt x="14" y="16"/>
                    <a:pt x="16" y="14"/>
                    <a:pt x="16" y="12"/>
                  </a:cubicBezTo>
                  <a:cubicBezTo>
                    <a:pt x="16" y="10"/>
                    <a:pt x="14" y="8"/>
                    <a:pt x="12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6867448" y="4721819"/>
              <a:ext cx="304609" cy="151543"/>
            </a:xfrm>
            <a:custGeom>
              <a:rect l="l" t="t" r="r" b="b"/>
              <a:pathLst>
                <a:path w="88" h="44">
                  <a:moveTo>
                    <a:pt x="88" y="44"/>
                  </a:moveTo>
                  <a:cubicBezTo>
                    <a:pt x="80" y="44"/>
                    <a:pt x="80" y="44"/>
                    <a:pt x="80" y="44"/>
                  </a:cubicBezTo>
                  <a:cubicBezTo>
                    <a:pt x="80" y="24"/>
                    <a:pt x="64" y="8"/>
                    <a:pt x="44" y="8"/>
                  </a:cubicBezTo>
                  <a:cubicBezTo>
                    <a:pt x="24" y="8"/>
                    <a:pt x="8" y="24"/>
                    <a:pt x="8" y="44"/>
                  </a:cubicBezTo>
                  <a:cubicBezTo>
                    <a:pt x="0" y="44"/>
                    <a:pt x="0" y="44"/>
                    <a:pt x="0" y="44"/>
                  </a:cubicBezTo>
                  <a:cubicBezTo>
                    <a:pt x="0" y="20"/>
                    <a:pt x="20" y="0"/>
                    <a:pt x="44" y="0"/>
                  </a:cubicBezTo>
                  <a:cubicBezTo>
                    <a:pt x="68" y="0"/>
                    <a:pt x="88" y="20"/>
                    <a:pt x="88" y="4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12494" r="12494"/>
          <a:stretch>
            <a:fillRect/>
          </a:stretch>
        </p:blipFill>
        <p:spPr>
          <a:xfrm>
            <a:off x="573317" y="3848733"/>
            <a:ext cx="2634960" cy="2341801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l="12563" r="12563"/>
          <a:stretch>
            <a:fillRect/>
          </a:stretch>
        </p:blipFill>
        <p:spPr>
          <a:xfrm>
            <a:off x="3337865" y="1324021"/>
            <a:ext cx="2689304" cy="2397530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l="11529" r="11529"/>
          <a:stretch>
            <a:fillRect/>
          </a:stretch>
        </p:blipFill>
        <p:spPr>
          <a:xfrm>
            <a:off x="3337865" y="3848733"/>
            <a:ext cx="2689304" cy="2341801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l="13903" r="13903"/>
          <a:stretch>
            <a:fillRect/>
          </a:stretch>
        </p:blipFill>
        <p:spPr>
          <a:xfrm>
            <a:off x="573317" y="1297445"/>
            <a:ext cx="2634960" cy="2424106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7497384" y="3334317"/>
            <a:ext cx="3914076" cy="71360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强调理论与实践相结合，注重培养护士的实际操作能力和问题解决能力。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7497384" y="4556231"/>
            <a:ext cx="3914076" cy="71360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针对不同层级和岗位的护士，设计个性化的进修计划和课程内容，以满足不同需求。</a:t>
            </a:r>
            <a:endParaRPr lang="en-US" sz="1100"/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课程设计原则与思路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670042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30323" y="4238206"/>
            <a:ext cx="2514113" cy="200105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课程内容涵盖感染控制的基本理论、操作技能、预防措施、应急处置等方面。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5130555" y="2670042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838943" y="4238206"/>
            <a:ext cx="2514113" cy="200105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采用多种教学方法，如讲座、案例分析、小组讨论、模拟演练等，以提高教学效果和护士的学习兴趣。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9139175" y="2670042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847563" y="4238206"/>
            <a:ext cx="2514113" cy="200105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结合临床实际，组织护士参与病房查房、病例讨论等活动，加深对感染控制的理解和掌握。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课程内容及教学方法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设立实践基地，为护士提供真实的临床环境和操作机会，培养实际操作能力。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制定严格的考核标准，包括理论考试、操作考核、案例分析等多个方面，确保进修效果。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对进修合格的护士颁发结业证书，并在医院内部进行公示和表彰，激励更多的护士参与进修学习。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实践环节与考核标准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护士进修对感染控制知识技能的提升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https://d.book118.com/716153034044010100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Arial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2024-09-24T05:22:50.987</cp:lastPrinted>
  <dcterms:created xsi:type="dcterms:W3CDTF">2024-09-23T21:22:51Z</dcterms:created>
  <dcterms:modified xsi:type="dcterms:W3CDTF">2024-09-23T21:22:53Z</dcterms:modified>
</cp:coreProperties>
</file>