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67E97-7B63-47F5-AED1-03D6399E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B2807-0824-4E74-B110-C1A5BE31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3315B-5725-436A-A1B1-23A83AB46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1B101-4517-483D-A360-94234A7B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4A9E7-C1A2-48F1-9431-B4996AFA3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C5626-A26A-47B4-BB94-2B6A9850D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B7DA7-E3AB-4911-9545-52E0967E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1AC76-E6B0-4583-8AD3-8B96B92E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AF90E-ABC5-4380-8143-867CC4E0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4C28E-1CF8-4A0F-9C09-E2F42AFB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C3BA-07E5-4286-B6F1-F63F60E7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50562" name=""/>
          <p:cNvSpPr/>
          <p:nvPr>
            <p:ph type="title"/>
          </p:nvPr>
        </p:nvSpPr>
        <p:spPr>
          <a:xfrm>
            <a:off x="457200" y="981075"/>
            <a:ext cx="8229600" cy="436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336699"/>
                </a:solidFill>
                <a:latin typeface="Arial"/>
                <a:ea typeface="黑体" pitchFamily="2" charset="-122"/>
              </a:defRPr>
            </a:lvl1pPr>
          </a:lstStyle>
          <a:p>
            <a:pPr lvl="0"/>
            <a:r>
              <a:t>小标题</a:t>
            </a:r>
          </a:p>
        </p:txBody>
      </p:sp>
      <p:sp>
        <p:nvSpPr>
          <p:cNvPr id="450563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Tx/>
              <a:buFont typeface="Arial"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Tx/>
              <a:buFont typeface="Arial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Ebene 1</a:t>
            </a:r>
          </a:p>
          <a:p>
            <a:pPr lvl="1"/>
            <a:r>
              <a:t>Ebene 2</a:t>
            </a:r>
          </a:p>
          <a:p>
            <a:pPr lvl="2"/>
            <a:r>
              <a:t>Ebene 3</a:t>
            </a:r>
          </a:p>
          <a:p>
            <a:pPr lvl="2"/>
            <a:r>
              <a:t>Ebene 3</a:t>
            </a:r>
          </a:p>
          <a:p>
            <a:pPr lvl="2"/>
            <a:r>
              <a:t>Ebene 3</a:t>
            </a:r>
          </a:p>
          <a:p>
            <a:pPr lvl="0"/>
            <a:r>
              <a:t>Ebene 1</a:t>
            </a:r>
          </a:p>
          <a:p>
            <a:pPr lvl="1"/>
            <a:r>
              <a:t>Ebene 2</a:t>
            </a:r>
          </a:p>
          <a:p>
            <a:pPr lvl="1"/>
            <a:r>
              <a:t>Ebene 2</a:t>
            </a:r>
          </a:p>
        </p:txBody>
      </p:sp>
      <p:sp>
        <p:nvSpPr>
          <p:cNvPr id="450564" name=""/>
          <p:cNvSpPr/>
          <p:nvPr/>
        </p:nvSpPr>
        <p:spPr>
          <a:xfrm>
            <a:off x="6667500" y="465138"/>
            <a:ext cx="1936750" cy="212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50000"/>
              </a:spcBef>
            </a:pPr>
            <a:r>
              <a:rPr kumimoji="0" sz="1400" b="1" i="1">
                <a:solidFill>
                  <a:srgbClr val="000000"/>
                </a:solidFill>
                <a:latin typeface="Arial"/>
              </a:rPr>
              <a:t>Micro-economics-7</a:t>
            </a:r>
            <a:endParaRPr kumimoji="0" sz="1400" b="1" i="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450565" name=""/>
          <p:cNvCxnSpPr/>
          <p:nvPr/>
        </p:nvCxnSpPr>
        <p:spPr>
          <a:xfrm>
            <a:off x="0" y="762000"/>
            <a:ext cx="9144000" cy="0"/>
          </a:xfrm>
          <a:prstGeom prst="line">
            <a:avLst/>
          </a:prstGeom>
          <a:noFill/>
          <a:ln>
            <a:solidFill>
              <a:srgbClr val="172F37"/>
            </a:solidFill>
            <a:miter lim="800000"/>
          </a:ln>
          <a:effectLst/>
        </p:spPr>
      </p:cxnSp>
      <p:sp>
        <p:nvSpPr>
          <p:cNvPr id="450566" name=""/>
          <p:cNvSpPr/>
          <p:nvPr/>
        </p:nvSpPr>
        <p:spPr>
          <a:xfrm>
            <a:off x="250825" y="6419850"/>
            <a:ext cx="989012" cy="1825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 eaLnBrk="0" hangingPunct="0">
              <a:spcBef>
                <a:spcPct val="50000"/>
              </a:spcBef>
            </a:pPr>
            <a:r>
              <a:rPr kumimoji="0" sz="1200" u="sng">
                <a:solidFill>
                  <a:srgbClr val="000000"/>
                </a:solidFill>
                <a:latin typeface="Arial"/>
              </a:rPr>
              <a:t>张忠根制作</a:t>
            </a:r>
            <a:endParaRPr kumimoji="0" sz="1200" u="sng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45056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8439150" y="158750"/>
            <a:ext cx="492125" cy="531812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0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0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0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50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0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0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0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0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0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0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50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50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0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0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62" grpId="0"/>
      <p:bldP spid="450563" grpId="1" uiExpand="1" build="p"/>
    </p:bldLst>
  </p:timing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rgbClr val="336699"/>
          </a:solidFill>
          <a:latin typeface="Arial"/>
          <a:ea typeface="黑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6600"/>
        </a:buClr>
        <a:buSzPct val="80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6600"/>
        </a:buClr>
        <a:buSzPct val="8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latin typeface="Arial"/>
          <a:ea typeface="黑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6600"/>
        </a:buClr>
        <a:buSzTx/>
        <a:buFont typeface="Arial"/>
        <a:buChar char="–"/>
        <a:defRPr kumimoji="0" sz="2400" b="0" i="0" u="none" baseline="0">
          <a:solidFill>
            <a:schemeClr val="tx1"/>
          </a:solidFill>
          <a:latin typeface="Arial"/>
          <a:ea typeface="黑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rgbClr val="CC6600"/>
        </a:buClr>
        <a:buSzTx/>
        <a:buFont typeface="Arial"/>
        <a:buChar char="–"/>
        <a:defRPr kumimoji="0" sz="2800" b="0" i="0" u="none" baseline="0">
          <a:solidFill>
            <a:schemeClr val="tx1"/>
          </a:solidFill>
          <a:latin typeface="Arial"/>
          <a:ea typeface="黑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1144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108" name=""/>
          <p:cNvSpPr/>
          <p:nvPr>
            <p:ph type="title"/>
          </p:nvPr>
        </p:nvSpPr>
        <p:spPr>
          <a:xfrm>
            <a:off x="1116012" y="1196975"/>
            <a:ext cx="6837362" cy="792162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ctr" anchorCtr="1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336699"/>
                </a:solidFill>
                <a:latin typeface="Arial"/>
                <a:ea typeface="黑体" pitchFamily="2" charset="-122"/>
              </a:defRPr>
            </a:lvl1pPr>
          </a:lstStyle>
          <a:p>
            <a:pPr lvl="0" algn="ctr"/>
            <a:r>
              <a:rPr kumimoji="1" sz="4200"/>
              <a:t>7 </a:t>
            </a:r>
            <a:r>
              <a:rPr kumimoji="1" sz="3800">
                <a:latin typeface="黑体" pitchFamily="2" charset="-122"/>
              </a:rPr>
              <a:t>市场失灵与微观经济政策</a:t>
            </a:r>
            <a:r>
              <a:rPr kumimoji="1"/>
              <a:t> </a:t>
            </a:r>
            <a:endParaRPr kumimoji="1"/>
          </a:p>
        </p:txBody>
      </p:sp>
      <p:sp>
        <p:nvSpPr>
          <p:cNvPr id="431114" name="">
            <a:hlinkClick action="ppaction://noaction" tooltip="返回目录"/>
          </p:cNvPr>
          <p:cNvSpPr/>
          <p:nvPr/>
        </p:nvSpPr>
        <p:spPr>
          <a:xfrm>
            <a:off x="2484438" y="2276475"/>
            <a:ext cx="4319588" cy="3095625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140000"/>
              </a:lnSpc>
            </a:pPr>
            <a:r>
              <a:rPr kumimoji="0" sz="3400" b="1">
                <a:solidFill>
                  <a:srgbClr val="336699"/>
                </a:solidFill>
                <a:latin typeface="Arial"/>
                <a:ea typeface="黑体" pitchFamily="2" charset="-122"/>
              </a:rPr>
              <a:t>7.1  </a:t>
            </a:r>
            <a:r>
              <a:rPr kumimoji="0" sz="3400" b="1">
                <a:solidFill>
                  <a:srgbClr val="336699"/>
                </a:solidFill>
                <a:latin typeface="黑体" pitchFamily="2" charset="-122"/>
                <a:ea typeface="黑体" pitchFamily="2" charset="-122"/>
              </a:rPr>
              <a:t>垄断</a:t>
            </a:r>
            <a:endParaRPr kumimoji="0" sz="2800" b="1">
              <a:solidFill>
                <a:srgbClr val="CC0000"/>
              </a:solidFill>
              <a:ea typeface="黑体" pitchFamily="2" charset="-122"/>
            </a:endParaRPr>
          </a:p>
          <a:p>
            <a:pPr lvl="0" eaLnBrk="0" hangingPunct="0">
              <a:lnSpc>
                <a:spcPct val="140000"/>
              </a:lnSpc>
            </a:pPr>
            <a:r>
              <a:rPr kumimoji="0" sz="3400" b="1">
                <a:solidFill>
                  <a:srgbClr val="336699"/>
                </a:solidFill>
                <a:latin typeface="Arial"/>
                <a:ea typeface="黑体" pitchFamily="2" charset="-122"/>
              </a:rPr>
              <a:t>7.2</a:t>
            </a:r>
            <a:r>
              <a:rPr kumimoji="0" sz="3400" b="1">
                <a:solidFill>
                  <a:srgbClr val="336699"/>
                </a:solidFill>
                <a:latin typeface="黑体" pitchFamily="2" charset="-122"/>
                <a:ea typeface="黑体" pitchFamily="2" charset="-122"/>
              </a:rPr>
              <a:t> 外部性</a:t>
            </a:r>
            <a:endParaRPr kumimoji="0" sz="3400" b="1">
              <a:solidFill>
                <a:srgbClr val="336699"/>
              </a:solidFill>
              <a:latin typeface="黑体" pitchFamily="2" charset="-122"/>
              <a:ea typeface="黑体" pitchFamily="2" charset="-122"/>
            </a:endParaRPr>
          </a:p>
          <a:p>
            <a:pPr lvl="0" eaLnBrk="0" hangingPunct="0">
              <a:lnSpc>
                <a:spcPct val="140000"/>
              </a:lnSpc>
            </a:pPr>
            <a:r>
              <a:rPr kumimoji="0" sz="3400" b="1">
                <a:solidFill>
                  <a:srgbClr val="336699"/>
                </a:solidFill>
                <a:latin typeface="Arial"/>
                <a:ea typeface="黑体" pitchFamily="2" charset="-122"/>
              </a:rPr>
              <a:t>7.3  </a:t>
            </a:r>
            <a:r>
              <a:rPr kumimoji="0" sz="3400" b="1">
                <a:solidFill>
                  <a:srgbClr val="336699"/>
                </a:solidFill>
                <a:latin typeface="黑体" pitchFamily="2" charset="-122"/>
                <a:ea typeface="黑体" pitchFamily="2" charset="-122"/>
              </a:rPr>
              <a:t>信息不对称</a:t>
            </a:r>
            <a:endParaRPr kumimoji="0" sz="2800" b="1">
              <a:solidFill>
                <a:srgbClr val="CC0000"/>
              </a:solidFill>
              <a:ea typeface="黑体" pitchFamily="2" charset="-122"/>
            </a:endParaRPr>
          </a:p>
          <a:p>
            <a:pPr lvl="0" eaLnBrk="0" hangingPunct="0">
              <a:lnSpc>
                <a:spcPct val="140000"/>
              </a:lnSpc>
            </a:pPr>
            <a:r>
              <a:rPr kumimoji="0" sz="3400" b="1">
                <a:solidFill>
                  <a:srgbClr val="336699"/>
                </a:solidFill>
                <a:latin typeface="Arial"/>
                <a:ea typeface="黑体" pitchFamily="2" charset="-122"/>
              </a:rPr>
              <a:t>7.4  </a:t>
            </a:r>
            <a:r>
              <a:rPr kumimoji="0" sz="3400" b="1">
                <a:solidFill>
                  <a:srgbClr val="336699"/>
                </a:solidFill>
                <a:latin typeface="黑体" pitchFamily="2" charset="-122"/>
                <a:ea typeface="黑体" pitchFamily="2" charset="-122"/>
              </a:rPr>
              <a:t>公共物品</a:t>
            </a:r>
            <a:endParaRPr kumimoji="0"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117" name=""/>
          <p:cNvSpPr/>
          <p:nvPr/>
        </p:nvSpPr>
        <p:spPr>
          <a:xfrm>
            <a:off x="7164388" y="2492375"/>
            <a:ext cx="1727200" cy="1295400"/>
          </a:xfrm>
          <a:prstGeom prst="wedgeRoundRectCallout">
            <a:avLst>
              <a:gd name="adj1" fmla="val -77227"/>
              <a:gd name="adj2" fmla="val 54532"/>
              <a:gd name="adj3" fmla="val 16667"/>
            </a:avLst>
          </a:prstGeom>
          <a:noFill/>
          <a:ln w="25400">
            <a:solidFill>
              <a:srgbClr val="008000"/>
            </a:solidFill>
            <a:miter lim="800000"/>
          </a:ln>
          <a:effectLst/>
        </p:spPr>
        <p:txBody>
          <a:bodyPr lIns="72000" tIns="72000" rIns="72000" bIns="7200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sz="1400" b="1">
                <a:solidFill>
                  <a:srgbClr val="800000"/>
                </a:solidFill>
                <a:latin typeface="楷体_GB2312" pitchFamily="49" charset="-122"/>
                <a:ea typeface="楷体_GB2312" pitchFamily="49" charset="-122"/>
              </a:rPr>
              <a:t>市场失灵：是市场机制在有些场合下会导致资源配置不当，即导致无效率的一种状况。</a:t>
            </a:r>
            <a:r>
              <a:rPr kumimoji="0" sz="1300" b="1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kumimoji="0" sz="1300" b="1">
              <a:solidFill>
                <a:srgbClr val="CC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31118" name=""/>
          <p:cNvSpPr/>
          <p:nvPr/>
        </p:nvSpPr>
        <p:spPr>
          <a:xfrm>
            <a:off x="6443662" y="2636838"/>
            <a:ext cx="144462" cy="2592388"/>
          </a:xfrm>
          <a:prstGeom prst="rightBrace">
            <a:avLst>
              <a:gd name="adj1" fmla="val 149542"/>
              <a:gd name="adj2" fmla="val 50000"/>
            </a:avLst>
          </a:prstGeom>
          <a:noFill/>
          <a:ln w="25400">
            <a:solidFill>
              <a:srgbClr val="008000"/>
            </a:solidFill>
            <a:round/>
          </a:ln>
          <a:effectLst/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31119" name="TextBox 4311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浙江大学微观经济学教程课件07m共27页，您现在浏览的是第1页!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31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431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03" name="">
            <a:hlinkClick action="ppaction://noaction" tooltip="返回目录"/>
          </p:cNvPr>
          <p:cNvSpPr/>
          <p:nvPr/>
        </p:nvSpPr>
        <p:spPr>
          <a:xfrm>
            <a:off x="539750" y="1125538"/>
            <a:ext cx="3744912" cy="431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kumimoji="0" sz="2800" b="1">
                <a:solidFill>
                  <a:srgbClr val="336699"/>
                </a:solidFill>
                <a:latin typeface="Arial"/>
                <a:ea typeface="黑体" pitchFamily="2" charset="-122"/>
              </a:rPr>
              <a:t>7.1.1 垄断的低效率</a:t>
            </a:r>
            <a:r>
              <a:rPr kumimoji="0" sz="1300" b="1">
                <a:solidFill>
                  <a:srgbClr val="000000"/>
                </a:solidFill>
                <a:latin typeface="Arial"/>
              </a:rPr>
              <a:t> </a:t>
            </a:r>
            <a:endParaRPr kumimoji="0"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824" name="">
            <a:hlinkClick action="ppaction://noaction" tooltip="返回目录"/>
          </p:cNvPr>
          <p:cNvSpPr/>
          <p:nvPr/>
        </p:nvSpPr>
        <p:spPr>
          <a:xfrm>
            <a:off x="539750" y="225425"/>
            <a:ext cx="4464050" cy="53975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80000"/>
              </a:lnSpc>
            </a:pPr>
            <a:r>
              <a:rPr kumimoji="0" sz="3200" b="1">
                <a:solidFill>
                  <a:srgbClr val="336699"/>
                </a:solidFill>
                <a:latin typeface="Arial"/>
                <a:ea typeface="黑体" pitchFamily="2" charset="-122"/>
              </a:rPr>
              <a:t>7.1  </a:t>
            </a:r>
            <a:r>
              <a:rPr kumimoji="0" sz="3200" b="1">
                <a:solidFill>
                  <a:srgbClr val="336699"/>
                </a:solidFill>
                <a:latin typeface="黑体" pitchFamily="2" charset="-122"/>
                <a:ea typeface="黑体" pitchFamily="2" charset="-122"/>
              </a:rPr>
              <a:t>垄断</a:t>
            </a:r>
            <a:endParaRPr kumimoji="0" sz="3200" b="1">
              <a:solidFill>
                <a:srgbClr val="336699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460870" name=""/>
          <p:cNvGrpSpPr/>
          <p:nvPr/>
        </p:nvGrpSpPr>
        <p:grpSpPr>
          <a:xfrm>
            <a:off x="4643438" y="1773238"/>
            <a:ext cx="3960812" cy="3614738"/>
            <a:chOff x="2925" y="1117"/>
            <a:chExt cx="2495" cy="2277"/>
          </a:xfrm>
        </p:grpSpPr>
        <p:sp>
          <p:nvSpPr>
            <p:cNvPr id="460841" name=""/>
            <p:cNvSpPr/>
            <p:nvPr/>
          </p:nvSpPr>
          <p:spPr>
            <a:xfrm>
              <a:off x="4953" y="1579"/>
              <a:ext cx="322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LAC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2" name=""/>
            <p:cNvSpPr/>
            <p:nvPr/>
          </p:nvSpPr>
          <p:spPr>
            <a:xfrm>
              <a:off x="3820" y="3191"/>
              <a:ext cx="184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0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3" name=""/>
            <p:cNvSpPr/>
            <p:nvPr/>
          </p:nvSpPr>
          <p:spPr>
            <a:xfrm>
              <a:off x="3402" y="1523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A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4" name=""/>
            <p:cNvSpPr/>
            <p:nvPr/>
          </p:nvSpPr>
          <p:spPr>
            <a:xfrm>
              <a:off x="3785" y="2223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F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5" name=""/>
            <p:cNvSpPr/>
            <p:nvPr/>
          </p:nvSpPr>
          <p:spPr>
            <a:xfrm>
              <a:off x="3871" y="1798"/>
              <a:ext cx="160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G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6" name=""/>
            <p:cNvSpPr/>
            <p:nvPr/>
          </p:nvSpPr>
          <p:spPr>
            <a:xfrm>
              <a:off x="3930" y="2521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E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7" name=""/>
            <p:cNvSpPr/>
            <p:nvPr/>
          </p:nvSpPr>
          <p:spPr>
            <a:xfrm>
              <a:off x="2925" y="1897"/>
              <a:ext cx="161" cy="20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48" name=""/>
            <p:cNvSpPr/>
            <p:nvPr/>
          </p:nvSpPr>
          <p:spPr>
            <a:xfrm>
              <a:off x="2925" y="2168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460849" name=""/>
            <p:cNvCxnSpPr/>
            <p:nvPr/>
          </p:nvCxnSpPr>
          <p:spPr>
            <a:xfrm flipH="1" flipV="1">
              <a:off x="3078" y="1326"/>
              <a:ext cx="0" cy="1873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460850" name=""/>
            <p:cNvCxnSpPr/>
            <p:nvPr/>
          </p:nvCxnSpPr>
          <p:spPr>
            <a:xfrm>
              <a:off x="3078" y="3185"/>
              <a:ext cx="2142" cy="0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460851" name=""/>
            <p:cNvSpPr/>
            <p:nvPr/>
          </p:nvSpPr>
          <p:spPr>
            <a:xfrm rot="2280000" flipV="1">
              <a:off x="3555" y="1117"/>
              <a:ext cx="813" cy="1837"/>
            </a:xfrm>
            <a:custGeom>
              <a:avLst>
                <a:gd name="adj0" fmla="val -30963454"/>
                <a:gd name="adj1" fmla="val 10880903"/>
              </a:avLst>
              <a:gdLst>
                <a:gd name="GT10" fmla="*/ adj0 21600 100000"/>
                <a:gd name="GT11" fmla="*/ adj1 21600 100000"/>
                <a:gd name="GT12" fmla="*/ 21600 w 26110"/>
                <a:gd name="GT13" fmla="+- l GT12 0"/>
                <a:gd name="GT14" fmla="*/ 21600 h 3425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476"/>
                </a:cxn>
                <a:cxn ang="0">
                  <a:pos x="22015" y="34254"/>
                </a:cxn>
                <a:cxn ang="0">
                  <a:pos x="4510" y="21600"/>
                </a:cxn>
              </a:cxnLst>
              <a:rect l="l" t="t" r="GT13" b="GT15"/>
              <a:pathLst>
                <a:path w="26109" h="34254" fill="none">
                  <a:moveTo>
                    <a:pt x="0" y="476"/>
                  </a:moveTo>
                  <a:arcTo wR="21600" hR="21600" stAng="-6123107" swAng="8274850"/>
                </a:path>
                <a:path w="26109" h="34254" stroke="0">
                  <a:moveTo>
                    <a:pt x="0" y="476"/>
                  </a:moveTo>
                  <a:arcTo wR="21600" hR="21600" stAng="-6123107" swAng="8274850"/>
                  <a:lnTo>
                    <a:pt x="4510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460852" name=""/>
            <p:cNvSpPr/>
            <p:nvPr/>
          </p:nvSpPr>
          <p:spPr>
            <a:xfrm rot="21420000" flipH="1" flipV="1">
              <a:off x="3487" y="1639"/>
              <a:ext cx="1666" cy="667"/>
            </a:xfrm>
            <a:custGeom>
              <a:avLst>
                <a:gd name="adj0" fmla="val -51555190"/>
                <a:gd name="adj1" fmla="val -9267542"/>
              </a:avLst>
              <a:gdLst>
                <a:gd name="GT10" fmla="*/ adj0 21600 100000"/>
                <a:gd name="GT11" fmla="*/ adj1 21600 100000"/>
                <a:gd name="GT12" fmla="*/ 21600 w 39870"/>
                <a:gd name="GT13" fmla="+- l GT12 0"/>
                <a:gd name="GT14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17820"/>
                </a:cxn>
                <a:cxn ang="0">
                  <a:pos x="39870" y="10623"/>
                </a:cxn>
                <a:cxn ang="0">
                  <a:pos x="21267" y="21600"/>
                </a:cxn>
              </a:cxnLst>
              <a:rect l="l" t="t" r="GT13" b="GT14"/>
              <a:pathLst>
                <a:path w="39870" h="21600" fill="none">
                  <a:moveTo>
                    <a:pt x="0" y="17820"/>
                  </a:moveTo>
                  <a:arcTo wR="21600" hR="21600" stAng="-10195289" swAng="8362684"/>
                </a:path>
                <a:path w="39870" h="21600" stroke="0">
                  <a:moveTo>
                    <a:pt x="0" y="17820"/>
                  </a:moveTo>
                  <a:arcTo wR="21600" hR="21600" stAng="-10195289" swAng="8362684"/>
                  <a:lnTo>
                    <a:pt x="21267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460853" name=""/>
            <p:cNvSpPr/>
            <p:nvPr/>
          </p:nvSpPr>
          <p:spPr>
            <a:xfrm>
              <a:off x="2959" y="3129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O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54" name=""/>
            <p:cNvSpPr/>
            <p:nvPr/>
          </p:nvSpPr>
          <p:spPr>
            <a:xfrm>
              <a:off x="5259" y="3065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55" name=""/>
            <p:cNvSpPr/>
            <p:nvPr/>
          </p:nvSpPr>
          <p:spPr>
            <a:xfrm>
              <a:off x="4842" y="2436"/>
              <a:ext cx="376" cy="20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D=AR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56" name=""/>
            <p:cNvSpPr/>
            <p:nvPr/>
          </p:nvSpPr>
          <p:spPr>
            <a:xfrm>
              <a:off x="4595" y="1320"/>
              <a:ext cx="322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LMC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57" name=""/>
            <p:cNvSpPr/>
            <p:nvPr/>
          </p:nvSpPr>
          <p:spPr>
            <a:xfrm>
              <a:off x="2925" y="1296"/>
              <a:ext cx="161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460858" name=""/>
            <p:cNvCxnSpPr/>
            <p:nvPr/>
          </p:nvCxnSpPr>
          <p:spPr>
            <a:xfrm rot="360000">
              <a:off x="3104" y="1655"/>
              <a:ext cx="1729" cy="710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460859" name=""/>
            <p:cNvCxnSpPr/>
            <p:nvPr/>
          </p:nvCxnSpPr>
          <p:spPr>
            <a:xfrm rot="120000">
              <a:off x="3122" y="1708"/>
              <a:ext cx="1133" cy="1286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460860" name=""/>
            <p:cNvSpPr/>
            <p:nvPr/>
          </p:nvSpPr>
          <p:spPr>
            <a:xfrm>
              <a:off x="4297" y="2868"/>
              <a:ext cx="248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460861" name=""/>
            <p:cNvCxnSpPr/>
            <p:nvPr/>
          </p:nvCxnSpPr>
          <p:spPr>
            <a:xfrm flipH="1">
              <a:off x="3879" y="1979"/>
              <a:ext cx="0" cy="1217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460862" name=""/>
            <p:cNvCxnSpPr/>
            <p:nvPr/>
          </p:nvCxnSpPr>
          <p:spPr>
            <a:xfrm>
              <a:off x="3104" y="1967"/>
              <a:ext cx="775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460863" name=""/>
            <p:cNvCxnSpPr/>
            <p:nvPr/>
          </p:nvCxnSpPr>
          <p:spPr>
            <a:xfrm>
              <a:off x="3104" y="2266"/>
              <a:ext cx="775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</p:grpSp>
      <p:sp>
        <p:nvSpPr>
          <p:cNvPr id="460864" name=""/>
          <p:cNvSpPr/>
          <p:nvPr/>
        </p:nvSpPr>
        <p:spPr>
          <a:xfrm>
            <a:off x="2843212" y="5662612"/>
            <a:ext cx="3798888" cy="2746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wrap="none" lIns="0" tIns="0" rIns="0" bIns="0" anchor="ctr" anchorCtr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solidFill>
                  <a:srgbClr val="33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完全竞争市场与完全垄断市场的比较 </a:t>
            </a:r>
            <a:endParaRPr sz="1800" b="1">
              <a:solidFill>
                <a:srgbClr val="33669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460872" name=""/>
          <p:cNvGrpSpPr/>
          <p:nvPr/>
        </p:nvGrpSpPr>
        <p:grpSpPr>
          <a:xfrm>
            <a:off x="539750" y="2112962"/>
            <a:ext cx="3816350" cy="3260725"/>
            <a:chOff x="340" y="1331"/>
            <a:chExt cx="2404" cy="2054"/>
          </a:xfrm>
        </p:grpSpPr>
        <p:sp>
          <p:nvSpPr>
            <p:cNvPr id="460827" name=""/>
            <p:cNvSpPr/>
            <p:nvPr/>
          </p:nvSpPr>
          <p:spPr>
            <a:xfrm>
              <a:off x="2138" y="2227"/>
              <a:ext cx="501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MR=AR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28" name=""/>
            <p:cNvSpPr/>
            <p:nvPr/>
          </p:nvSpPr>
          <p:spPr>
            <a:xfrm>
              <a:off x="1578" y="3192"/>
              <a:ext cx="177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0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29" name=""/>
            <p:cNvSpPr/>
            <p:nvPr/>
          </p:nvSpPr>
          <p:spPr>
            <a:xfrm>
              <a:off x="2290" y="1615"/>
              <a:ext cx="310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LAC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460830" name=""/>
            <p:cNvCxnSpPr/>
            <p:nvPr/>
          </p:nvCxnSpPr>
          <p:spPr>
            <a:xfrm flipH="1" flipV="1">
              <a:off x="488" y="1434"/>
              <a:ext cx="0" cy="1781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460831" name=""/>
            <p:cNvCxnSpPr/>
            <p:nvPr/>
          </p:nvCxnSpPr>
          <p:spPr>
            <a:xfrm>
              <a:off x="488" y="3203"/>
              <a:ext cx="2063" cy="0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460832" name=""/>
            <p:cNvSpPr/>
            <p:nvPr/>
          </p:nvSpPr>
          <p:spPr>
            <a:xfrm rot="21360000" flipH="1" flipV="1">
              <a:off x="1034" y="1697"/>
              <a:ext cx="1350" cy="673"/>
            </a:xfrm>
            <a:custGeom>
              <a:avLst>
                <a:gd name="adj0" fmla="val -43179162"/>
                <a:gd name="adj1" fmla="val -14067509"/>
              </a:avLst>
              <a:gdLst>
                <a:gd name="GT10" fmla="*/ adj0 21600 100000"/>
                <a:gd name="GT11" fmla="*/ adj1 21600 100000"/>
                <a:gd name="GT12" fmla="*/ 21600 w 35980"/>
                <a:gd name="GT13" fmla="+- l GT12 0"/>
                <a:gd name="GT14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16178"/>
                </a:cxn>
                <a:cxn ang="0">
                  <a:pos x="35980" y="6128"/>
                </a:cxn>
                <a:cxn ang="0">
                  <a:pos x="20908" y="21600"/>
                </a:cxn>
              </a:cxnLst>
              <a:rect l="l" t="t" r="GT13" b="GT14"/>
              <a:pathLst>
                <a:path w="35980" h="21600" fill="none">
                  <a:moveTo>
                    <a:pt x="0" y="16178"/>
                  </a:moveTo>
                  <a:arcTo wR="21600" hR="21600" stAng="-9927716" swAng="7182698"/>
                </a:path>
                <a:path w="35980" h="21600" stroke="0">
                  <a:moveTo>
                    <a:pt x="0" y="16178"/>
                  </a:moveTo>
                  <a:arcTo wR="21600" hR="21600" stAng="-9927716" swAng="7182698"/>
                  <a:lnTo>
                    <a:pt x="20908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460833" name=""/>
            <p:cNvCxnSpPr/>
            <p:nvPr/>
          </p:nvCxnSpPr>
          <p:spPr>
            <a:xfrm>
              <a:off x="482" y="2395"/>
              <a:ext cx="1864" cy="0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460834" name=""/>
            <p:cNvSpPr/>
            <p:nvPr/>
          </p:nvSpPr>
          <p:spPr>
            <a:xfrm>
              <a:off x="373" y="3149"/>
              <a:ext cx="155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O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35" name=""/>
            <p:cNvSpPr/>
            <p:nvPr/>
          </p:nvSpPr>
          <p:spPr>
            <a:xfrm>
              <a:off x="2589" y="3088"/>
              <a:ext cx="155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36" name=""/>
            <p:cNvSpPr/>
            <p:nvPr/>
          </p:nvSpPr>
          <p:spPr>
            <a:xfrm>
              <a:off x="1924" y="1438"/>
              <a:ext cx="333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LMC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37" name=""/>
            <p:cNvSpPr/>
            <p:nvPr/>
          </p:nvSpPr>
          <p:spPr>
            <a:xfrm>
              <a:off x="340" y="1405"/>
              <a:ext cx="155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460838" name=""/>
            <p:cNvSpPr/>
            <p:nvPr/>
          </p:nvSpPr>
          <p:spPr>
            <a:xfrm rot="2280000" flipV="1">
              <a:off x="1014" y="1331"/>
              <a:ext cx="669" cy="1728"/>
            </a:xfrm>
            <a:custGeom>
              <a:avLst>
                <a:gd name="adj0" fmla="val -27347199"/>
                <a:gd name="adj1" fmla="val 10880903"/>
              </a:avLst>
              <a:gdLst>
                <a:gd name="GT10" fmla="*/ adj0 21600 100000"/>
                <a:gd name="GT11" fmla="*/ adj1 21600 100000"/>
                <a:gd name="GT12" fmla="*/ 21600 w 26110"/>
                <a:gd name="GT13" fmla="+- l GT12 0"/>
                <a:gd name="GT14" fmla="*/ 21600 h 3425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476"/>
                </a:cxn>
                <a:cxn ang="0">
                  <a:pos x="22015" y="34254"/>
                </a:cxn>
                <a:cxn ang="0">
                  <a:pos x="4510" y="21600"/>
                </a:cxn>
              </a:cxnLst>
              <a:rect l="l" t="t" r="GT13" b="GT15"/>
              <a:pathLst>
                <a:path w="26109" h="34254" fill="none">
                  <a:moveTo>
                    <a:pt x="0" y="476"/>
                  </a:moveTo>
                  <a:arcTo wR="21600" hR="21600" stAng="-6123107" swAng="8274850"/>
                </a:path>
                <a:path w="26109" h="34254" stroke="0">
                  <a:moveTo>
                    <a:pt x="0" y="476"/>
                  </a:moveTo>
                  <a:arcTo wR="21600" hR="21600" stAng="-6123107" swAng="8274850"/>
                  <a:lnTo>
                    <a:pt x="4510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460839" name=""/>
            <p:cNvCxnSpPr/>
            <p:nvPr/>
          </p:nvCxnSpPr>
          <p:spPr>
            <a:xfrm flipH="1">
              <a:off x="1635" y="2398"/>
              <a:ext cx="0" cy="772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sp>
          <p:nvSpPr>
            <p:cNvPr id="460871" name=""/>
            <p:cNvSpPr/>
            <p:nvPr/>
          </p:nvSpPr>
          <p:spPr>
            <a:xfrm>
              <a:off x="1546" y="2169"/>
              <a:ext cx="155" cy="1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E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</p:grpSp>
      <p:sp>
        <p:nvSpPr>
          <p:cNvPr id="460873" name="TextBox 4608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浙江大学微观经济学教程课件07m共27页，您现在浏览的是第2页!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60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460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460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0" dur="500"/>
                                        <p:tgtEl>
                                          <p:spTgt spid="460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3" dur="500"/>
                                        <p:tgtEl>
                                          <p:spTgt spid="460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03" grpId="0"/>
      <p:bldP spid="460824" grpId="1"/>
      <p:bldP spid="460864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306" name=""/>
          <p:cNvSpPr/>
          <p:nvPr/>
        </p:nvSpPr>
        <p:spPr>
          <a:xfrm>
            <a:off x="1403350" y="1916112"/>
            <a:ext cx="7200900" cy="1296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垄断市场中的厂商效率不高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垄断市场中的厂商生产不足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38308" name=""/>
          <p:cNvSpPr/>
          <p:nvPr/>
        </p:nvSpPr>
        <p:spPr>
          <a:xfrm>
            <a:off x="827088" y="1196975"/>
            <a:ext cx="3168650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垄断的低效率 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38309" name=""/>
          <p:cNvSpPr/>
          <p:nvPr/>
        </p:nvSpPr>
        <p:spPr>
          <a:xfrm>
            <a:off x="827088" y="3502025"/>
            <a:ext cx="3313112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垄断的其他负作用</a:t>
            </a:r>
            <a:r>
              <a:rPr sz="1300" b="1">
                <a:solidFill>
                  <a:srgbClr val="000000"/>
                </a:solidFill>
                <a:latin typeface="Arial"/>
              </a:rPr>
              <a:t> </a:t>
            </a: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38310" name=""/>
          <p:cNvSpPr/>
          <p:nvPr/>
        </p:nvSpPr>
        <p:spPr>
          <a:xfrm>
            <a:off x="1403350" y="4219575"/>
            <a:ext cx="7272338" cy="1657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垄断可能导致厂商管理松懈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垄断可能导致技术研发缓慢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对消费者和其它厂商不公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38311" name="TextBox 7383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浙江大学微观经济学教程课件07m共27页，您现在浏览的是第3页!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3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38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3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38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38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7383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306" grpId="0" uiExpand="1" build="p" bldLvl="2"/>
      <p:bldP spid="738308" grpId="1"/>
      <p:bldP spid="738309" grpId="2"/>
      <p:bldP spid="738310" grpId="3" uiExpand="1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750" name=""/>
          <p:cNvSpPr/>
          <p:nvPr/>
        </p:nvSpPr>
        <p:spPr>
          <a:xfrm flipH="1">
            <a:off x="3706812" y="2205038"/>
            <a:ext cx="1368425" cy="719138"/>
          </a:xfrm>
          <a:prstGeom prst="wedgeRoundRectCallout">
            <a:avLst>
              <a:gd name="adj1" fmla="val -42116"/>
              <a:gd name="adj2" fmla="val 213574"/>
              <a:gd name="adj3" fmla="val 16667"/>
            </a:avLst>
          </a:prstGeom>
          <a:solidFill>
            <a:srgbClr val="CCFFCC"/>
          </a:solidFill>
          <a:ln w="12700" cap="sq">
            <a:solidFill>
              <a:srgbClr val="FFFFFF"/>
            </a:solidFill>
            <a:miter lim="800000"/>
          </a:ln>
          <a:effectLst/>
        </p:spPr>
        <p:txBody>
          <a:bodyPr lIns="72000" tIns="72000" rIns="72000" bIns="7200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latin typeface="楷体_GB2312" pitchFamily="49" charset="-122"/>
                <a:ea typeface="楷体_GB2312" pitchFamily="49" charset="-122"/>
              </a:rPr>
              <a:t>按</a:t>
            </a:r>
            <a:r>
              <a:rPr sz="1800" b="1">
                <a:ea typeface="楷体_GB2312" pitchFamily="49" charset="-122"/>
              </a:rPr>
              <a:t>“P=AC”</a:t>
            </a:r>
            <a:r>
              <a:rPr sz="1800" b="1">
                <a:latin typeface="楷体_GB2312" pitchFamily="49" charset="-122"/>
                <a:ea typeface="楷体_GB2312" pitchFamily="49" charset="-122"/>
              </a:rPr>
              <a:t>原则定价 </a:t>
            </a:r>
            <a:endParaRPr sz="1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0658" name="">
            <a:hlinkClick action="ppaction://noaction" tooltip="返回目录"/>
          </p:cNvPr>
          <p:cNvSpPr/>
          <p:nvPr/>
        </p:nvSpPr>
        <p:spPr>
          <a:xfrm>
            <a:off x="468312" y="836612"/>
            <a:ext cx="4103688" cy="431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kumimoji="0" sz="2800" b="1">
                <a:solidFill>
                  <a:srgbClr val="336699"/>
                </a:solidFill>
                <a:latin typeface="Arial"/>
                <a:ea typeface="黑体" pitchFamily="2" charset="-122"/>
              </a:rPr>
              <a:t>7.1.2 对垄断的公共政府</a:t>
            </a:r>
            <a:r>
              <a:rPr kumimoji="0" sz="1300" b="1">
                <a:solidFill>
                  <a:srgbClr val="000000"/>
                </a:solidFill>
                <a:latin typeface="Arial"/>
              </a:rPr>
              <a:t> </a:t>
            </a:r>
            <a:endParaRPr kumimoji="0"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698" name=""/>
          <p:cNvSpPr/>
          <p:nvPr/>
        </p:nvSpPr>
        <p:spPr>
          <a:xfrm>
            <a:off x="3635375" y="6178550"/>
            <a:ext cx="3338512" cy="2746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wrap="none" lIns="0" tIns="0" rIns="0" bIns="0" anchor="ctr" anchorCtr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solidFill>
                  <a:srgbClr val="33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价格管制：平均成本下降的场合 </a:t>
            </a:r>
            <a:endParaRPr sz="1800" b="1">
              <a:solidFill>
                <a:srgbClr val="33669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710753" name=""/>
          <p:cNvGrpSpPr/>
          <p:nvPr/>
        </p:nvGrpSpPr>
        <p:grpSpPr>
          <a:xfrm>
            <a:off x="2843212" y="1917700"/>
            <a:ext cx="4537075" cy="4103688"/>
            <a:chOff x="1247" y="1208"/>
            <a:chExt cx="2858" cy="2585"/>
          </a:xfrm>
        </p:grpSpPr>
        <p:sp>
          <p:nvSpPr>
            <p:cNvPr id="710700" name=""/>
            <p:cNvSpPr/>
            <p:nvPr/>
          </p:nvSpPr>
          <p:spPr>
            <a:xfrm>
              <a:off x="2271" y="3232"/>
              <a:ext cx="285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1" name=""/>
            <p:cNvSpPr/>
            <p:nvPr/>
          </p:nvSpPr>
          <p:spPr>
            <a:xfrm>
              <a:off x="2701" y="3553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3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2" name=""/>
            <p:cNvSpPr/>
            <p:nvPr/>
          </p:nvSpPr>
          <p:spPr>
            <a:xfrm>
              <a:off x="2486" y="3558"/>
              <a:ext cx="185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2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3" name=""/>
            <p:cNvSpPr/>
            <p:nvPr/>
          </p:nvSpPr>
          <p:spPr>
            <a:xfrm>
              <a:off x="1257" y="2595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r>
                <a:rPr kumimoji="0" sz="1600" b="1" baseline="-25000">
                  <a:solidFill>
                    <a:srgbClr val="336699"/>
                  </a:solidFill>
                </a:rPr>
                <a:t>1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4" name=""/>
            <p:cNvSpPr/>
            <p:nvPr/>
          </p:nvSpPr>
          <p:spPr>
            <a:xfrm>
              <a:off x="3570" y="1789"/>
              <a:ext cx="368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LAC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5" name=""/>
            <p:cNvSpPr/>
            <p:nvPr/>
          </p:nvSpPr>
          <p:spPr>
            <a:xfrm>
              <a:off x="2135" y="3560"/>
              <a:ext cx="184" cy="23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1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6" name=""/>
            <p:cNvSpPr/>
            <p:nvPr/>
          </p:nvSpPr>
          <p:spPr>
            <a:xfrm>
              <a:off x="1247" y="2190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r>
                <a:rPr kumimoji="0" sz="1600" b="1" baseline="-25000">
                  <a:solidFill>
                    <a:srgbClr val="336699"/>
                  </a:solidFill>
                </a:rPr>
                <a:t>3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07" name=""/>
            <p:cNvSpPr/>
            <p:nvPr/>
          </p:nvSpPr>
          <p:spPr>
            <a:xfrm>
              <a:off x="1247" y="2411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r>
                <a:rPr kumimoji="0" sz="1600" b="1" baseline="-25000">
                  <a:solidFill>
                    <a:srgbClr val="336699"/>
                  </a:solidFill>
                </a:rPr>
                <a:t>2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0708" name=""/>
            <p:cNvCxnSpPr/>
            <p:nvPr/>
          </p:nvCxnSpPr>
          <p:spPr>
            <a:xfrm flipH="1" flipV="1">
              <a:off x="1422" y="1448"/>
              <a:ext cx="0" cy="2144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710709" name=""/>
            <p:cNvCxnSpPr/>
            <p:nvPr/>
          </p:nvCxnSpPr>
          <p:spPr>
            <a:xfrm>
              <a:off x="1422" y="3576"/>
              <a:ext cx="2453" cy="0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710710" name=""/>
            <p:cNvSpPr/>
            <p:nvPr/>
          </p:nvSpPr>
          <p:spPr>
            <a:xfrm rot="2280000" flipV="1">
              <a:off x="1969" y="1208"/>
              <a:ext cx="930" cy="2103"/>
            </a:xfrm>
            <a:custGeom>
              <a:avLst>
                <a:gd name="adj0" fmla="val -30963454"/>
                <a:gd name="adj1" fmla="val 10880903"/>
              </a:avLst>
              <a:gdLst>
                <a:gd name="GT10" fmla="*/ adj0 21600 100000"/>
                <a:gd name="GT11" fmla="*/ adj1 21600 100000"/>
                <a:gd name="GT12" fmla="*/ 21600 w 26110"/>
                <a:gd name="GT13" fmla="+- l GT12 0"/>
                <a:gd name="GT14" fmla="*/ 21600 h 3425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476"/>
                </a:cxn>
                <a:cxn ang="0">
                  <a:pos x="22015" y="34254"/>
                </a:cxn>
                <a:cxn ang="0">
                  <a:pos x="4510" y="21600"/>
                </a:cxn>
              </a:cxnLst>
              <a:rect l="l" t="t" r="GT13" b="GT15"/>
              <a:pathLst>
                <a:path w="26109" h="34254" fill="none">
                  <a:moveTo>
                    <a:pt x="0" y="476"/>
                  </a:moveTo>
                  <a:arcTo wR="21600" hR="21600" stAng="-6123107" swAng="8274850"/>
                </a:path>
                <a:path w="26109" h="34254" stroke="0">
                  <a:moveTo>
                    <a:pt x="0" y="476"/>
                  </a:moveTo>
                  <a:arcTo wR="21600" hR="21600" stAng="-6123107" swAng="8274850"/>
                  <a:lnTo>
                    <a:pt x="4510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0711" name=""/>
            <p:cNvSpPr/>
            <p:nvPr/>
          </p:nvSpPr>
          <p:spPr>
            <a:xfrm rot="21420000" flipH="1" flipV="1">
              <a:off x="1727" y="1468"/>
              <a:ext cx="2073" cy="1089"/>
            </a:xfrm>
            <a:custGeom>
              <a:avLst>
                <a:gd name="adj0" fmla="val -44406236"/>
                <a:gd name="adj1" fmla="val -10967806"/>
              </a:avLst>
              <a:gdLst>
                <a:gd name="GT10" fmla="*/ adj0 21600 100000"/>
                <a:gd name="GT11" fmla="*/ adj1 21600 100000"/>
                <a:gd name="GT12" fmla="*/ 21600 w 35424"/>
                <a:gd name="GT13" fmla="+- l GT12 0"/>
                <a:gd name="GT14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9634"/>
                </a:cxn>
                <a:cxn ang="0">
                  <a:pos x="35424" y="8859"/>
                </a:cxn>
                <a:cxn ang="0">
                  <a:pos x="17982" y="21600"/>
                </a:cxn>
              </a:cxnLst>
              <a:rect l="l" t="t" r="GT13" b="GT14"/>
              <a:pathLst>
                <a:path w="35424" h="21600" fill="none">
                  <a:moveTo>
                    <a:pt x="0" y="9634"/>
                  </a:moveTo>
                  <a:arcTo wR="21600" hR="21600" stAng="-8781509" swAng="6612670"/>
                </a:path>
                <a:path w="35424" h="21600" stroke="0">
                  <a:moveTo>
                    <a:pt x="0" y="9634"/>
                  </a:moveTo>
                  <a:arcTo wR="21600" hR="21600" stAng="-8781509" swAng="6612670"/>
                  <a:lnTo>
                    <a:pt x="17982" y="21600"/>
                  </a:lnTo>
                  <a:close/>
                </a:path>
              </a:pathLst>
            </a:custGeom>
            <a:noFill/>
            <a:ln w="38100">
              <a:solidFill>
                <a:srgbClr val="800000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10712" name=""/>
            <p:cNvSpPr/>
            <p:nvPr/>
          </p:nvSpPr>
          <p:spPr>
            <a:xfrm>
              <a:off x="1287" y="3512"/>
              <a:ext cx="183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O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13" name=""/>
            <p:cNvSpPr/>
            <p:nvPr/>
          </p:nvSpPr>
          <p:spPr>
            <a:xfrm>
              <a:off x="3921" y="3438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14" name=""/>
            <p:cNvSpPr/>
            <p:nvPr/>
          </p:nvSpPr>
          <p:spPr>
            <a:xfrm>
              <a:off x="3306" y="2905"/>
              <a:ext cx="432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D=AR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15" name=""/>
            <p:cNvSpPr/>
            <p:nvPr/>
          </p:nvSpPr>
          <p:spPr>
            <a:xfrm>
              <a:off x="3160" y="1440"/>
              <a:ext cx="368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LMC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0716" name=""/>
            <p:cNvSpPr/>
            <p:nvPr/>
          </p:nvSpPr>
          <p:spPr>
            <a:xfrm>
              <a:off x="1247" y="1413"/>
              <a:ext cx="184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0717" name=""/>
            <p:cNvCxnSpPr/>
            <p:nvPr/>
          </p:nvCxnSpPr>
          <p:spPr>
            <a:xfrm rot="360000">
              <a:off x="1374" y="2021"/>
              <a:ext cx="1981" cy="813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0718" name=""/>
            <p:cNvCxnSpPr/>
            <p:nvPr/>
          </p:nvCxnSpPr>
          <p:spPr>
            <a:xfrm rot="120000">
              <a:off x="1374" y="1965"/>
              <a:ext cx="1298" cy="1473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0719" name=""/>
            <p:cNvCxnSpPr/>
            <p:nvPr/>
          </p:nvCxnSpPr>
          <p:spPr>
            <a:xfrm flipH="1">
              <a:off x="2206" y="2347"/>
              <a:ext cx="0" cy="1224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0720" name=""/>
            <p:cNvCxnSpPr/>
            <p:nvPr/>
          </p:nvCxnSpPr>
          <p:spPr>
            <a:xfrm>
              <a:off x="1422" y="2349"/>
              <a:ext cx="779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0721" name=""/>
            <p:cNvCxnSpPr/>
            <p:nvPr/>
          </p:nvCxnSpPr>
          <p:spPr>
            <a:xfrm>
              <a:off x="1416" y="2625"/>
              <a:ext cx="1302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0722" name=""/>
            <p:cNvCxnSpPr/>
            <p:nvPr/>
          </p:nvCxnSpPr>
          <p:spPr>
            <a:xfrm>
              <a:off x="1413" y="2562"/>
              <a:ext cx="1154" cy="0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0723" name=""/>
            <p:cNvCxnSpPr/>
            <p:nvPr/>
          </p:nvCxnSpPr>
          <p:spPr>
            <a:xfrm flipH="1">
              <a:off x="2594" y="2571"/>
              <a:ext cx="0" cy="1013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0724" name=""/>
            <p:cNvCxnSpPr/>
            <p:nvPr/>
          </p:nvCxnSpPr>
          <p:spPr>
            <a:xfrm flipH="1">
              <a:off x="2721" y="2650"/>
              <a:ext cx="0" cy="928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</p:grpSp>
      <p:sp>
        <p:nvSpPr>
          <p:cNvPr id="710752" name=""/>
          <p:cNvSpPr/>
          <p:nvPr/>
        </p:nvSpPr>
        <p:spPr>
          <a:xfrm>
            <a:off x="755650" y="1484312"/>
            <a:ext cx="1871662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价格管制 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0754" name="TextBox 7107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浙江大学微观经济学教程课件07m共27页，您现在浏览的是第4页!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1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10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10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10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107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additive="base">
                                        <p:cTn dur="1" repeatDur="-9223372036854775808" fill="hold" display="0" afterEffect="1"/>
                                        <p:tgtEl>
                                          <p:spTgt spid="710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0750" grpId="0"/>
      <p:bldP spid="710658" grpId="1"/>
      <p:bldP spid="710698" grpId="2"/>
      <p:bldP spid="710752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634" name=""/>
          <p:cNvSpPr/>
          <p:nvPr/>
        </p:nvSpPr>
        <p:spPr>
          <a:xfrm>
            <a:off x="1187450" y="1700212"/>
            <a:ext cx="7345362" cy="4537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许多西方国家都不同程度地制定了反托拉斯法，其中以美国最为典型 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ea typeface="黑体" pitchFamily="2" charset="-122"/>
              </a:rPr>
              <a:t>1890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年起，美国国会通过了一系列反垄断的法案：谢尔曼法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(1890)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；克莱顿法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(1914)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；联邦贸易委员会法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(1914)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；罗宾逊-帕特曼法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(1936)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；惠特-李法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(1938)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；塞勒-凯弗维尔法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(1950)</a:t>
            </a:r>
            <a:endParaRPr sz="2800">
              <a:solidFill>
                <a:srgbClr val="000000"/>
              </a:solidFill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反托拉斯法给予政府限制垄断促进竞争的权力：阻止企业合并；分解公司；禁止厂商削弱市场竞争的行为 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09639" name=""/>
          <p:cNvSpPr/>
          <p:nvPr/>
        </p:nvSpPr>
        <p:spPr>
          <a:xfrm>
            <a:off x="684212" y="981075"/>
            <a:ext cx="2160588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反托拉斯法</a:t>
            </a:r>
            <a:r>
              <a:rPr sz="1300" b="1">
                <a:solidFill>
                  <a:srgbClr val="000000"/>
                </a:solidFill>
                <a:latin typeface="Arial"/>
              </a:rPr>
              <a:t> </a:t>
            </a: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09640" name="TextBox 7096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浙江大学微观经济学教程课件07m共27页，您现在浏览的是第5页!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0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0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9634" grpId="0"/>
      <p:bldP spid="70963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0355" name=""/>
          <p:cNvSpPr/>
          <p:nvPr/>
        </p:nvSpPr>
        <p:spPr>
          <a:xfrm>
            <a:off x="1331912" y="1341438"/>
            <a:ext cx="7200900" cy="417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外部性的具体种类：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35000"/>
              </a:spcBef>
              <a:buClr>
                <a:srgbClr val="FF6600"/>
              </a:buClr>
              <a:buFont typeface="Arial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生产的正外部性---养蜂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35000"/>
              </a:spcBef>
              <a:buClr>
                <a:srgbClr val="FF6600"/>
              </a:buClr>
              <a:buFont typeface="Arial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生产的负外部性---污染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35000"/>
              </a:spcBef>
              <a:buClr>
                <a:srgbClr val="FF6600"/>
              </a:buClr>
              <a:buFont typeface="Arial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消费的正外部性---教育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35000"/>
              </a:spcBef>
              <a:buClr>
                <a:srgbClr val="FF6600"/>
              </a:buClr>
              <a:buFont typeface="Arial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消费的负外部性---吸烟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40356" name="TextBox 7403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浙江大学微观经济学教程课件07m共27页，您现在浏览的是第6页!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4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4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4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4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4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0355" grpId="0" uiExpand="1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41404" name=""/>
          <p:cNvGrpSpPr/>
          <p:nvPr/>
        </p:nvGrpSpPr>
        <p:grpSpPr>
          <a:xfrm>
            <a:off x="2268538" y="1341438"/>
            <a:ext cx="4462462" cy="3897312"/>
            <a:chOff x="1429" y="845"/>
            <a:chExt cx="2811" cy="2455"/>
          </a:xfrm>
        </p:grpSpPr>
        <p:sp>
          <p:nvSpPr>
            <p:cNvPr id="741382" name=""/>
            <p:cNvSpPr/>
            <p:nvPr/>
          </p:nvSpPr>
          <p:spPr>
            <a:xfrm>
              <a:off x="2018" y="1661"/>
              <a:ext cx="107" cy="18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t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83" name=""/>
            <p:cNvSpPr/>
            <p:nvPr/>
          </p:nvSpPr>
          <p:spPr>
            <a:xfrm>
              <a:off x="1465" y="1828"/>
              <a:ext cx="179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P</a:t>
              </a:r>
              <a:r>
                <a:rPr kumimoji="0" sz="1800" b="1" baseline="-25000">
                  <a:solidFill>
                    <a:srgbClr val="336699"/>
                  </a:solidFill>
                </a:rPr>
                <a:t>0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84" name=""/>
            <p:cNvSpPr/>
            <p:nvPr/>
          </p:nvSpPr>
          <p:spPr>
            <a:xfrm>
              <a:off x="2995" y="3069"/>
              <a:ext cx="202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Q</a:t>
              </a:r>
              <a:r>
                <a:rPr kumimoji="0" sz="1800" b="1" baseline="-25000">
                  <a:solidFill>
                    <a:srgbClr val="336699"/>
                  </a:solidFill>
                </a:rPr>
                <a:t>2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85" name=""/>
            <p:cNvSpPr/>
            <p:nvPr/>
          </p:nvSpPr>
          <p:spPr>
            <a:xfrm>
              <a:off x="2466" y="3044"/>
              <a:ext cx="202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Q</a:t>
              </a:r>
              <a:r>
                <a:rPr kumimoji="0" sz="1800" b="1" baseline="-25000">
                  <a:solidFill>
                    <a:srgbClr val="336699"/>
                  </a:solidFill>
                </a:rPr>
                <a:t>1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41386" name=""/>
            <p:cNvCxnSpPr/>
            <p:nvPr/>
          </p:nvCxnSpPr>
          <p:spPr>
            <a:xfrm flipH="1" flipV="1">
              <a:off x="1644" y="918"/>
              <a:ext cx="0" cy="2133"/>
            </a:xfrm>
            <a:prstGeom prst="line">
              <a:avLst/>
            </a:prstGeom>
            <a:noFill/>
            <a:ln w="508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741387" name=""/>
            <p:cNvCxnSpPr/>
            <p:nvPr/>
          </p:nvCxnSpPr>
          <p:spPr>
            <a:xfrm>
              <a:off x="1644" y="3036"/>
              <a:ext cx="2374" cy="0"/>
            </a:xfrm>
            <a:prstGeom prst="line">
              <a:avLst/>
            </a:prstGeom>
            <a:noFill/>
            <a:ln w="508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741388" name=""/>
            <p:cNvSpPr/>
            <p:nvPr/>
          </p:nvSpPr>
          <p:spPr>
            <a:xfrm>
              <a:off x="1512" y="2971"/>
              <a:ext cx="178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O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89" name=""/>
            <p:cNvSpPr/>
            <p:nvPr/>
          </p:nvSpPr>
          <p:spPr>
            <a:xfrm>
              <a:off x="4062" y="2926"/>
              <a:ext cx="178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Q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90" name=""/>
            <p:cNvSpPr/>
            <p:nvPr/>
          </p:nvSpPr>
          <p:spPr>
            <a:xfrm>
              <a:off x="3325" y="1126"/>
              <a:ext cx="357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MC</a:t>
              </a:r>
              <a:r>
                <a:rPr kumimoji="0" sz="1800" b="1" baseline="-25000">
                  <a:solidFill>
                    <a:srgbClr val="336699"/>
                  </a:solidFill>
                </a:rPr>
                <a:t>P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41391" name=""/>
            <p:cNvSpPr/>
            <p:nvPr/>
          </p:nvSpPr>
          <p:spPr>
            <a:xfrm>
              <a:off x="1474" y="845"/>
              <a:ext cx="178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P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41392" name=""/>
            <p:cNvCxnSpPr/>
            <p:nvPr/>
          </p:nvCxnSpPr>
          <p:spPr>
            <a:xfrm flipH="1">
              <a:off x="2532" y="1972"/>
              <a:ext cx="0" cy="1049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41393" name=""/>
            <p:cNvCxnSpPr/>
            <p:nvPr/>
          </p:nvCxnSpPr>
          <p:spPr>
            <a:xfrm>
              <a:off x="1653" y="1944"/>
              <a:ext cx="1964" cy="0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41394" name=""/>
            <p:cNvCxnSpPr/>
            <p:nvPr/>
          </p:nvCxnSpPr>
          <p:spPr>
            <a:xfrm flipH="1">
              <a:off x="3034" y="1589"/>
              <a:ext cx="0" cy="1435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41396" name=""/>
            <p:cNvCxnSpPr/>
            <p:nvPr/>
          </p:nvCxnSpPr>
          <p:spPr>
            <a:xfrm flipV="1">
              <a:off x="1818" y="1306"/>
              <a:ext cx="1587" cy="1155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741397" name=""/>
            <p:cNvSpPr/>
            <p:nvPr/>
          </p:nvSpPr>
          <p:spPr>
            <a:xfrm>
              <a:off x="3692" y="1474"/>
              <a:ext cx="357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MR</a:t>
              </a:r>
              <a:r>
                <a:rPr kumimoji="0" sz="1800" b="1" baseline="-25000">
                  <a:solidFill>
                    <a:srgbClr val="336699"/>
                  </a:solidFill>
                </a:rPr>
                <a:t>S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41398" name=""/>
            <p:cNvCxnSpPr/>
            <p:nvPr/>
          </p:nvCxnSpPr>
          <p:spPr>
            <a:xfrm flipH="1" flipV="1">
              <a:off x="1927" y="1570"/>
              <a:ext cx="0" cy="347"/>
            </a:xfrm>
            <a:prstGeom prst="line">
              <a:avLst/>
            </a:prstGeom>
            <a:noFill/>
            <a:ln w="38100">
              <a:solidFill>
                <a:srgbClr val="00CC00"/>
              </a:solidFill>
              <a:miter lim="800000"/>
              <a:headEnd type="arrow" w="sm" len="sm"/>
              <a:tailEnd type="arrow" w="sm" len="sm"/>
            </a:ln>
          </p:spPr>
        </p:cxnSp>
        <p:sp>
          <p:nvSpPr>
            <p:cNvPr id="741399" name=""/>
            <p:cNvSpPr/>
            <p:nvPr/>
          </p:nvSpPr>
          <p:spPr>
            <a:xfrm>
              <a:off x="3696" y="1843"/>
              <a:ext cx="363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MR</a:t>
              </a:r>
              <a:r>
                <a:rPr kumimoji="0" sz="1300" b="1">
                  <a:solidFill>
                    <a:srgbClr val="336699"/>
                  </a:solidFill>
                </a:rPr>
                <a:t>P</a:t>
              </a:r>
              <a:endParaRPr kumimoji="0" sz="1300" b="1">
                <a:solidFill>
                  <a:srgbClr val="336699"/>
                </a:solidFill>
              </a:endParaRPr>
            </a:p>
          </p:txBody>
        </p:sp>
        <p:cxnSp>
          <p:nvCxnSpPr>
            <p:cNvPr id="741400" name=""/>
            <p:cNvCxnSpPr/>
            <p:nvPr/>
          </p:nvCxnSpPr>
          <p:spPr>
            <a:xfrm>
              <a:off x="1655" y="1570"/>
              <a:ext cx="1964" cy="0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741401" name=""/>
            <p:cNvSpPr/>
            <p:nvPr/>
          </p:nvSpPr>
          <p:spPr>
            <a:xfrm>
              <a:off x="1429" y="1434"/>
              <a:ext cx="179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800" b="1">
                  <a:solidFill>
                    <a:srgbClr val="336699"/>
                  </a:solidFill>
                </a:rPr>
                <a:t>P</a:t>
              </a:r>
              <a:r>
                <a:rPr kumimoji="0" sz="1800" b="1" baseline="-25000">
                  <a:solidFill>
                    <a:srgbClr val="336699"/>
                  </a:solidFill>
                </a:rPr>
                <a:t>1</a:t>
              </a:r>
              <a:endParaRPr kumimoji="0" sz="1800" b="1">
                <a:solidFill>
                  <a:srgbClr val="336699"/>
                </a:solidFill>
                <a:latin typeface="Arial"/>
              </a:endParaRPr>
            </a:p>
          </p:txBody>
        </p:sp>
      </p:grpSp>
      <p:sp>
        <p:nvSpPr>
          <p:cNvPr id="741403" name=""/>
          <p:cNvSpPr/>
          <p:nvPr/>
        </p:nvSpPr>
        <p:spPr>
          <a:xfrm>
            <a:off x="3563938" y="5734050"/>
            <a:ext cx="1657350" cy="2746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wrap="none" lIns="0" tIns="0" rIns="0" bIns="0" anchor="ctr" anchorCtr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solidFill>
                  <a:srgbClr val="33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生产的正外部性</a:t>
            </a:r>
            <a:r>
              <a:rPr sz="1300" b="1">
                <a:solidFill>
                  <a:srgbClr val="000000"/>
                </a:solidFill>
                <a:latin typeface="Arial"/>
              </a:rPr>
              <a:t> </a:t>
            </a:r>
            <a:endParaRPr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405" name="TextBox 7414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浙江大学微观经济学教程课件07m共27页，您现在浏览的是第7页!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41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41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14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5714" name="">
            <a:hlinkClick action="ppaction://noaction" tooltip="返回目录"/>
          </p:cNvPr>
          <p:cNvSpPr/>
          <p:nvPr/>
        </p:nvSpPr>
        <p:spPr>
          <a:xfrm>
            <a:off x="468312" y="981075"/>
            <a:ext cx="6335712" cy="431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kumimoji="0" sz="2800" b="1">
                <a:solidFill>
                  <a:srgbClr val="336699"/>
                </a:solidFill>
                <a:latin typeface="Arial"/>
                <a:ea typeface="黑体" pitchFamily="2" charset="-122"/>
              </a:rPr>
              <a:t>7.2.3 解决外部性的市场方法-科斯定理</a:t>
            </a:r>
            <a:r>
              <a:rPr kumimoji="0" sz="1300" b="1">
                <a:solidFill>
                  <a:srgbClr val="000000"/>
                </a:solidFill>
                <a:latin typeface="Arial"/>
              </a:rPr>
              <a:t> </a:t>
            </a:r>
            <a:endParaRPr kumimoji="0"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715" name=""/>
          <p:cNvSpPr/>
          <p:nvPr/>
        </p:nvSpPr>
        <p:spPr>
          <a:xfrm>
            <a:off x="1547812" y="1484312"/>
            <a:ext cx="7056438" cy="1439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@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科斯定理：只要产权明确，且其交易成本为零或者很小，则无论将产权赋予谁，市场均衡的最终结果都是有效率的</a:t>
            </a:r>
            <a:r>
              <a:rPr sz="1300" b="1">
                <a:solidFill>
                  <a:srgbClr val="000000"/>
                </a:solidFill>
                <a:latin typeface="Arial"/>
                <a:ea typeface="黑体" pitchFamily="2" charset="-122"/>
              </a:rPr>
              <a:t>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55716" name=""/>
          <p:cNvSpPr/>
          <p:nvPr/>
        </p:nvSpPr>
        <p:spPr>
          <a:xfrm>
            <a:off x="755650" y="2924175"/>
            <a:ext cx="1295400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举例 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55717" name=""/>
          <p:cNvSpPr/>
          <p:nvPr/>
        </p:nvSpPr>
        <p:spPr>
          <a:xfrm>
            <a:off x="1619250" y="3429000"/>
            <a:ext cx="7273925" cy="2808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一个工厂冒出的烟尘使附近5户居民所洗晒的衣服受到污染，由此造成每户居民损失75元，总损失375元。假设有两种解决污染的办法：一是在工厂的烟囱上安装除尘器，费用为150元；二是每户居民购买一个烘干机，费用为每户50元，总费用为250元。在这两种办法中，种办法的费用少，是最有效率的解决方案。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55718" name="TextBox 755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浙江大学微观经济学教程课件07m共27页，您现在浏览的是第8页!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55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55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55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55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5714" grpId="0"/>
      <p:bldP spid="755715" grpId="1" build="p" bldLvl="2"/>
      <p:bldP spid="755716" grpId="2"/>
      <p:bldP spid="755717" grpId="3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62" name=""/>
          <p:cNvSpPr/>
          <p:nvPr/>
        </p:nvSpPr>
        <p:spPr>
          <a:xfrm>
            <a:off x="971550" y="1196975"/>
            <a:ext cx="7632700" cy="3067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运用科斯定理解决外部性问题的局限：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20000"/>
              </a:spcBef>
              <a:buClr>
                <a:srgbClr val="FF6600"/>
              </a:buClr>
              <a:buFont typeface="Univers Condensed" pitchFamily="34" charset="0"/>
              <a:buChar char="–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财产权是否能够明确地加以规定？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20000"/>
              </a:spcBef>
              <a:buClr>
                <a:srgbClr val="FF6600"/>
              </a:buClr>
              <a:buFont typeface="Univers Condensed" pitchFamily="34" charset="0"/>
              <a:buChar char="–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财产分配是否能保证公平？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20000"/>
              </a:spcBef>
              <a:buClr>
                <a:srgbClr val="FF6600"/>
              </a:buClr>
              <a:buFont typeface="Univers Condensed" pitchFamily="34" charset="0"/>
              <a:buChar char="–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财产权是否总是能够交易成功？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科斯定理的结论只有在</a:t>
            </a:r>
            <a:r>
              <a:rPr sz="2800" b="1">
                <a:solidFill>
                  <a:srgbClr val="800000"/>
                </a:solidFill>
                <a:latin typeface="楷体_GB2312" pitchFamily="49" charset="-122"/>
                <a:ea typeface="楷体_GB2312" pitchFamily="49" charset="-122"/>
              </a:rPr>
              <a:t>交易成本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为零或者很小的情况下才能得到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757763" name=""/>
          <p:cNvGrpSpPr/>
          <p:nvPr/>
        </p:nvGrpSpPr>
        <p:grpSpPr>
          <a:xfrm>
            <a:off x="4284662" y="3860800"/>
            <a:ext cx="3313112" cy="2592388"/>
            <a:chOff x="4014" y="754"/>
            <a:chExt cx="1270" cy="1089"/>
          </a:xfrm>
        </p:grpSpPr>
        <p:sp>
          <p:nvSpPr>
            <p:cNvPr id="757764" name=""/>
            <p:cNvSpPr/>
            <p:nvPr/>
          </p:nvSpPr>
          <p:spPr>
            <a:xfrm>
              <a:off x="4014" y="1434"/>
              <a:ext cx="227" cy="409"/>
            </a:xfrm>
            <a:solidFill>
              <a:srgbClr val="FF0000"/>
            </a:solidFill>
            <a:ln>
              <a:noFill/>
              <a:miter lim="800000"/>
            </a:ln>
            <a:effectLst>
              <a:outerShdw dist="53882" dir="2700000" algn="ctr">
                <a:srgbClr val="C0C0C0"/>
              </a:outerShdw>
            </a:effectLst>
          </p:spPr>
          <p:txBody>
            <a:bodyPr fromWordArt="1">
              <a:prstTxWarp prst="textFadeRight">
                <a:avLst/>
              </a:prstTxWarp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algn="ctr"/>
              <a:r>
                <a:rPr sz="6000" kern="10">
                  <a:ln>
                    <a:noFill/>
                  </a:ln>
                  <a:solidFill>
                    <a:srgbClr val="FF0000"/>
                  </a:solidFill>
                  <a:effectLst>
                    <a:outerShdw dist="53882" dir="2700000" algn="ctr">
                      <a:srgbClr val="C0C0C0"/>
                    </a:outerShdw>
                  </a:effectLst>
                  <a:latin typeface="幼圆"/>
                </a:rPr>
                <a:t>？</a:t>
              </a:r>
            </a:p>
          </p:txBody>
        </p:sp>
        <p:grpSp>
          <p:nvGrpSpPr>
            <p:cNvPr id="757765" name=""/>
            <p:cNvGrpSpPr/>
            <p:nvPr/>
          </p:nvGrpSpPr>
          <p:grpSpPr>
            <a:xfrm>
              <a:off x="4150" y="754"/>
              <a:ext cx="1134" cy="953"/>
              <a:chOff x="2834" y="1448"/>
              <a:chExt cx="2087" cy="1347"/>
            </a:xfrm>
          </p:grpSpPr>
          <p:grpSp>
            <p:nvGrpSpPr>
              <p:cNvPr id="757766" name=""/>
              <p:cNvGrpSpPr/>
              <p:nvPr/>
            </p:nvGrpSpPr>
            <p:grpSpPr>
              <a:xfrm>
                <a:off x="2834" y="1448"/>
                <a:ext cx="2087" cy="1347"/>
                <a:chOff x="3515" y="1616"/>
                <a:chExt cx="1497" cy="1204"/>
              </a:xfrm>
            </p:grpSpPr>
            <p:sp>
              <p:nvSpPr>
                <p:cNvPr id="757767" name=""/>
                <p:cNvSpPr/>
                <p:nvPr/>
              </p:nvSpPr>
              <p:spPr>
                <a:xfrm>
                  <a:off x="3515" y="1616"/>
                  <a:ext cx="1497" cy="862"/>
                </a:xfrm>
                <a:custGeom>
                  <a:rect l="l" t="t" r="r" b="b"/>
                  <a:pathLst>
                    <a:path w="1149" h="719">
                      <a:moveTo>
                        <a:pt x="1099" y="268"/>
                      </a:moveTo>
                      <a:lnTo>
                        <a:pt x="1096" y="265"/>
                      </a:lnTo>
                      <a:lnTo>
                        <a:pt x="1093" y="262"/>
                      </a:lnTo>
                      <a:lnTo>
                        <a:pt x="1091" y="259"/>
                      </a:lnTo>
                      <a:lnTo>
                        <a:pt x="1088" y="255"/>
                      </a:lnTo>
                      <a:lnTo>
                        <a:pt x="1085" y="252"/>
                      </a:lnTo>
                      <a:lnTo>
                        <a:pt x="1083" y="247"/>
                      </a:lnTo>
                      <a:lnTo>
                        <a:pt x="1080" y="243"/>
                      </a:lnTo>
                      <a:lnTo>
                        <a:pt x="1077" y="238"/>
                      </a:lnTo>
                      <a:lnTo>
                        <a:pt x="1075" y="233"/>
                      </a:lnTo>
                      <a:lnTo>
                        <a:pt x="1072" y="228"/>
                      </a:lnTo>
                      <a:lnTo>
                        <a:pt x="1069" y="222"/>
                      </a:lnTo>
                      <a:lnTo>
                        <a:pt x="1066" y="216"/>
                      </a:lnTo>
                      <a:lnTo>
                        <a:pt x="1064" y="209"/>
                      </a:lnTo>
                      <a:lnTo>
                        <a:pt x="1061" y="203"/>
                      </a:lnTo>
                      <a:lnTo>
                        <a:pt x="1058" y="196"/>
                      </a:lnTo>
                      <a:lnTo>
                        <a:pt x="1055" y="188"/>
                      </a:lnTo>
                      <a:lnTo>
                        <a:pt x="1052" y="181"/>
                      </a:lnTo>
                      <a:lnTo>
                        <a:pt x="1049" y="174"/>
                      </a:lnTo>
                      <a:lnTo>
                        <a:pt x="1046" y="167"/>
                      </a:lnTo>
                      <a:lnTo>
                        <a:pt x="1043" y="160"/>
                      </a:lnTo>
                      <a:lnTo>
                        <a:pt x="1040" y="154"/>
                      </a:lnTo>
                      <a:lnTo>
                        <a:pt x="1037" y="148"/>
                      </a:lnTo>
                      <a:lnTo>
                        <a:pt x="1034" y="142"/>
                      </a:lnTo>
                      <a:lnTo>
                        <a:pt x="1030" y="136"/>
                      </a:lnTo>
                      <a:lnTo>
                        <a:pt x="1027" y="130"/>
                      </a:lnTo>
                      <a:lnTo>
                        <a:pt x="1023" y="125"/>
                      </a:lnTo>
                      <a:lnTo>
                        <a:pt x="1020" y="120"/>
                      </a:lnTo>
                      <a:lnTo>
                        <a:pt x="1016" y="115"/>
                      </a:lnTo>
                      <a:lnTo>
                        <a:pt x="1012" y="110"/>
                      </a:lnTo>
                      <a:lnTo>
                        <a:pt x="1008" y="106"/>
                      </a:lnTo>
                      <a:lnTo>
                        <a:pt x="1005" y="102"/>
                      </a:lnTo>
                      <a:lnTo>
                        <a:pt x="1001" y="98"/>
                      </a:lnTo>
                      <a:lnTo>
                        <a:pt x="997" y="94"/>
                      </a:lnTo>
                      <a:lnTo>
                        <a:pt x="993" y="91"/>
                      </a:lnTo>
                      <a:lnTo>
                        <a:pt x="989" y="88"/>
                      </a:lnTo>
                      <a:lnTo>
                        <a:pt x="985" y="85"/>
                      </a:lnTo>
                      <a:lnTo>
                        <a:pt x="981" y="82"/>
                      </a:lnTo>
                      <a:lnTo>
                        <a:pt x="977" y="79"/>
                      </a:lnTo>
                      <a:lnTo>
                        <a:pt x="973" y="77"/>
                      </a:lnTo>
                      <a:lnTo>
                        <a:pt x="969" y="74"/>
                      </a:lnTo>
                      <a:lnTo>
                        <a:pt x="965" y="72"/>
                      </a:lnTo>
                      <a:lnTo>
                        <a:pt x="962" y="71"/>
                      </a:lnTo>
                      <a:lnTo>
                        <a:pt x="958" y="69"/>
                      </a:lnTo>
                      <a:lnTo>
                        <a:pt x="954" y="68"/>
                      </a:lnTo>
                      <a:lnTo>
                        <a:pt x="950" y="66"/>
                      </a:lnTo>
                      <a:lnTo>
                        <a:pt x="946" y="65"/>
                      </a:lnTo>
                      <a:lnTo>
                        <a:pt x="943" y="65"/>
                      </a:lnTo>
                      <a:lnTo>
                        <a:pt x="939" y="64"/>
                      </a:lnTo>
                      <a:lnTo>
                        <a:pt x="935" y="64"/>
                      </a:lnTo>
                      <a:lnTo>
                        <a:pt x="932" y="64"/>
                      </a:lnTo>
                      <a:lnTo>
                        <a:pt x="928" y="63"/>
                      </a:lnTo>
                      <a:lnTo>
                        <a:pt x="924" y="64"/>
                      </a:lnTo>
                      <a:lnTo>
                        <a:pt x="921" y="64"/>
                      </a:lnTo>
                      <a:lnTo>
                        <a:pt x="917" y="64"/>
                      </a:lnTo>
                      <a:lnTo>
                        <a:pt x="914" y="65"/>
                      </a:lnTo>
                      <a:lnTo>
                        <a:pt x="910" y="65"/>
                      </a:lnTo>
                      <a:lnTo>
                        <a:pt x="907" y="66"/>
                      </a:lnTo>
                      <a:lnTo>
                        <a:pt x="903" y="67"/>
                      </a:lnTo>
                      <a:lnTo>
                        <a:pt x="900" y="68"/>
                      </a:lnTo>
                      <a:lnTo>
                        <a:pt x="896" y="70"/>
                      </a:lnTo>
                      <a:lnTo>
                        <a:pt x="893" y="71"/>
                      </a:lnTo>
                      <a:lnTo>
                        <a:pt x="890" y="73"/>
                      </a:lnTo>
                      <a:lnTo>
                        <a:pt x="886" y="75"/>
                      </a:lnTo>
                      <a:lnTo>
                        <a:pt x="883" y="77"/>
                      </a:lnTo>
                      <a:lnTo>
                        <a:pt x="880" y="79"/>
                      </a:lnTo>
                      <a:lnTo>
                        <a:pt x="877" y="81"/>
                      </a:lnTo>
                      <a:lnTo>
                        <a:pt x="874" y="83"/>
                      </a:lnTo>
                      <a:lnTo>
                        <a:pt x="871" y="85"/>
                      </a:lnTo>
                      <a:lnTo>
                        <a:pt x="869" y="87"/>
                      </a:lnTo>
                      <a:lnTo>
                        <a:pt x="867" y="89"/>
                      </a:lnTo>
                      <a:lnTo>
                        <a:pt x="865" y="92"/>
                      </a:lnTo>
                      <a:lnTo>
                        <a:pt x="863" y="94"/>
                      </a:lnTo>
                      <a:lnTo>
                        <a:pt x="861" y="96"/>
                      </a:lnTo>
                      <a:lnTo>
                        <a:pt x="860" y="98"/>
                      </a:lnTo>
                      <a:lnTo>
                        <a:pt x="859" y="101"/>
                      </a:lnTo>
                      <a:lnTo>
                        <a:pt x="858" y="103"/>
                      </a:lnTo>
                      <a:lnTo>
                        <a:pt x="857" y="106"/>
                      </a:lnTo>
                      <a:lnTo>
                        <a:pt x="857" y="108"/>
                      </a:lnTo>
                      <a:lnTo>
                        <a:pt x="856" y="111"/>
                      </a:lnTo>
                      <a:lnTo>
                        <a:pt x="856" y="113"/>
                      </a:lnTo>
                      <a:lnTo>
                        <a:pt x="856" y="116"/>
                      </a:lnTo>
                      <a:lnTo>
                        <a:pt x="856" y="118"/>
                      </a:lnTo>
                      <a:lnTo>
                        <a:pt x="856" y="120"/>
                      </a:lnTo>
                      <a:lnTo>
                        <a:pt x="856" y="121"/>
                      </a:lnTo>
                      <a:lnTo>
                        <a:pt x="856" y="122"/>
                      </a:lnTo>
                      <a:lnTo>
                        <a:pt x="856" y="123"/>
                      </a:lnTo>
                      <a:lnTo>
                        <a:pt x="856" y="123"/>
                      </a:lnTo>
                      <a:lnTo>
                        <a:pt x="856" y="124"/>
                      </a:lnTo>
                      <a:lnTo>
                        <a:pt x="856" y="123"/>
                      </a:lnTo>
                      <a:lnTo>
                        <a:pt x="856" y="123"/>
                      </a:lnTo>
                      <a:lnTo>
                        <a:pt x="856" y="122"/>
                      </a:lnTo>
                      <a:lnTo>
                        <a:pt x="856" y="121"/>
                      </a:lnTo>
                      <a:lnTo>
                        <a:pt x="856" y="120"/>
                      </a:lnTo>
                      <a:lnTo>
                        <a:pt x="856" y="118"/>
                      </a:lnTo>
                      <a:lnTo>
                        <a:pt x="856" y="116"/>
                      </a:lnTo>
                      <a:lnTo>
                        <a:pt x="856" y="113"/>
                      </a:lnTo>
                      <a:lnTo>
                        <a:pt x="856" y="111"/>
                      </a:lnTo>
                      <a:lnTo>
                        <a:pt x="856" y="108"/>
                      </a:lnTo>
                      <a:lnTo>
                        <a:pt x="856" y="105"/>
                      </a:lnTo>
                      <a:lnTo>
                        <a:pt x="855" y="102"/>
                      </a:lnTo>
                      <a:lnTo>
                        <a:pt x="854" y="100"/>
                      </a:lnTo>
                      <a:lnTo>
                        <a:pt x="853" y="97"/>
                      </a:lnTo>
                      <a:lnTo>
                        <a:pt x="852" y="94"/>
                      </a:lnTo>
                      <a:lnTo>
                        <a:pt x="851" y="91"/>
                      </a:lnTo>
                      <a:lnTo>
                        <a:pt x="849" y="88"/>
                      </a:lnTo>
                      <a:lnTo>
                        <a:pt x="848" y="84"/>
                      </a:lnTo>
                      <a:lnTo>
                        <a:pt x="846" y="81"/>
                      </a:lnTo>
                      <a:lnTo>
                        <a:pt x="844" y="78"/>
                      </a:lnTo>
                      <a:lnTo>
                        <a:pt x="842" y="75"/>
                      </a:lnTo>
                      <a:lnTo>
                        <a:pt x="840" y="71"/>
                      </a:lnTo>
                      <a:lnTo>
                        <a:pt x="837" y="68"/>
                      </a:lnTo>
                      <a:lnTo>
                        <a:pt x="835" y="64"/>
                      </a:lnTo>
                      <a:lnTo>
                        <a:pt x="832" y="61"/>
                      </a:lnTo>
                      <a:lnTo>
                        <a:pt x="829" y="57"/>
                      </a:lnTo>
                      <a:lnTo>
                        <a:pt x="826" y="54"/>
                      </a:lnTo>
                      <a:lnTo>
                        <a:pt x="823" y="51"/>
                      </a:lnTo>
                      <a:lnTo>
                        <a:pt x="820" y="48"/>
                      </a:lnTo>
                      <a:lnTo>
                        <a:pt x="817" y="45"/>
                      </a:lnTo>
                      <a:lnTo>
                        <a:pt x="814" y="42"/>
                      </a:lnTo>
                      <a:lnTo>
                        <a:pt x="810" y="39"/>
                      </a:lnTo>
                      <a:lnTo>
                        <a:pt x="807" y="36"/>
                      </a:lnTo>
                      <a:lnTo>
                        <a:pt x="803" y="34"/>
                      </a:lnTo>
                      <a:lnTo>
                        <a:pt x="800" y="31"/>
                      </a:lnTo>
                      <a:lnTo>
                        <a:pt x="796" y="29"/>
                      </a:lnTo>
                      <a:lnTo>
                        <a:pt x="792" y="27"/>
                      </a:lnTo>
                      <a:lnTo>
                        <a:pt x="789" y="24"/>
                      </a:lnTo>
                      <a:lnTo>
                        <a:pt x="785" y="22"/>
                      </a:lnTo>
                      <a:lnTo>
                        <a:pt x="781" y="20"/>
                      </a:lnTo>
                      <a:lnTo>
                        <a:pt x="777" y="18"/>
                      </a:lnTo>
                      <a:lnTo>
                        <a:pt x="773" y="17"/>
                      </a:lnTo>
                      <a:lnTo>
                        <a:pt x="769" y="15"/>
                      </a:lnTo>
                      <a:lnTo>
                        <a:pt x="764" y="13"/>
                      </a:lnTo>
                      <a:lnTo>
                        <a:pt x="760" y="12"/>
                      </a:lnTo>
                      <a:lnTo>
                        <a:pt x="756" y="11"/>
                      </a:lnTo>
                      <a:lnTo>
                        <a:pt x="751" y="9"/>
                      </a:lnTo>
                      <a:lnTo>
                        <a:pt x="747" y="8"/>
                      </a:lnTo>
                      <a:lnTo>
                        <a:pt x="742" y="7"/>
                      </a:lnTo>
                      <a:lnTo>
                        <a:pt x="738" y="6"/>
                      </a:lnTo>
                      <a:lnTo>
                        <a:pt x="733" y="5"/>
                      </a:lnTo>
                      <a:lnTo>
                        <a:pt x="728" y="4"/>
                      </a:lnTo>
                      <a:lnTo>
                        <a:pt x="724" y="3"/>
                      </a:lnTo>
                      <a:lnTo>
                        <a:pt x="719" y="3"/>
                      </a:lnTo>
                      <a:lnTo>
                        <a:pt x="714" y="2"/>
                      </a:lnTo>
                      <a:lnTo>
                        <a:pt x="709" y="2"/>
                      </a:lnTo>
                      <a:lnTo>
                        <a:pt x="704" y="1"/>
                      </a:lnTo>
                      <a:lnTo>
                        <a:pt x="699" y="1"/>
                      </a:lnTo>
                      <a:lnTo>
                        <a:pt x="694" y="1"/>
                      </a:lnTo>
                      <a:lnTo>
                        <a:pt x="690" y="0"/>
                      </a:lnTo>
                      <a:lnTo>
                        <a:pt x="685" y="0"/>
                      </a:lnTo>
                      <a:lnTo>
                        <a:pt x="681" y="0"/>
                      </a:lnTo>
                      <a:lnTo>
                        <a:pt x="676" y="0"/>
                      </a:lnTo>
                      <a:lnTo>
                        <a:pt x="672" y="0"/>
                      </a:lnTo>
                      <a:lnTo>
                        <a:pt x="667" y="1"/>
                      </a:lnTo>
                      <a:lnTo>
                        <a:pt x="663" y="1"/>
                      </a:lnTo>
                      <a:lnTo>
                        <a:pt x="659" y="1"/>
                      </a:lnTo>
                      <a:lnTo>
                        <a:pt x="655" y="2"/>
                      </a:lnTo>
                      <a:lnTo>
                        <a:pt x="651" y="2"/>
                      </a:lnTo>
                      <a:lnTo>
                        <a:pt x="647" y="3"/>
                      </a:lnTo>
                      <a:lnTo>
                        <a:pt x="643" y="4"/>
                      </a:lnTo>
                      <a:lnTo>
                        <a:pt x="639" y="4"/>
                      </a:lnTo>
                      <a:lnTo>
                        <a:pt x="635" y="5"/>
                      </a:lnTo>
                      <a:lnTo>
                        <a:pt x="631" y="6"/>
                      </a:lnTo>
                      <a:lnTo>
                        <a:pt x="628" y="7"/>
                      </a:lnTo>
                      <a:lnTo>
                        <a:pt x="624" y="8"/>
                      </a:lnTo>
                      <a:lnTo>
                        <a:pt x="621" y="9"/>
                      </a:lnTo>
                      <a:lnTo>
                        <a:pt x="617" y="10"/>
                      </a:lnTo>
                      <a:lnTo>
                        <a:pt x="614" y="11"/>
                      </a:lnTo>
                      <a:lnTo>
                        <a:pt x="611" y="12"/>
                      </a:lnTo>
                      <a:lnTo>
                        <a:pt x="608" y="13"/>
                      </a:lnTo>
                      <a:lnTo>
                        <a:pt x="605" y="14"/>
                      </a:lnTo>
                      <a:lnTo>
                        <a:pt x="602" y="15"/>
                      </a:lnTo>
                      <a:lnTo>
                        <a:pt x="599" y="16"/>
                      </a:lnTo>
                      <a:lnTo>
                        <a:pt x="596" y="17"/>
                      </a:lnTo>
                      <a:lnTo>
                        <a:pt x="593" y="19"/>
                      </a:lnTo>
                      <a:lnTo>
                        <a:pt x="590" y="20"/>
                      </a:lnTo>
                      <a:lnTo>
                        <a:pt x="587" y="21"/>
                      </a:lnTo>
                      <a:lnTo>
                        <a:pt x="585" y="23"/>
                      </a:lnTo>
                      <a:lnTo>
                        <a:pt x="582" y="24"/>
                      </a:lnTo>
                      <a:lnTo>
                        <a:pt x="580" y="26"/>
                      </a:lnTo>
                      <a:lnTo>
                        <a:pt x="577" y="27"/>
                      </a:lnTo>
                      <a:lnTo>
                        <a:pt x="575" y="29"/>
                      </a:lnTo>
                      <a:lnTo>
                        <a:pt x="573" y="30"/>
                      </a:lnTo>
                      <a:lnTo>
                        <a:pt x="571" y="32"/>
                      </a:lnTo>
                      <a:lnTo>
                        <a:pt x="569" y="34"/>
                      </a:lnTo>
                      <a:lnTo>
                        <a:pt x="567" y="36"/>
                      </a:lnTo>
                      <a:lnTo>
                        <a:pt x="565" y="37"/>
                      </a:lnTo>
                      <a:lnTo>
                        <a:pt x="563" y="39"/>
                      </a:lnTo>
                      <a:lnTo>
                        <a:pt x="561" y="41"/>
                      </a:lnTo>
                      <a:lnTo>
                        <a:pt x="559" y="43"/>
                      </a:lnTo>
                      <a:lnTo>
                        <a:pt x="557" y="45"/>
                      </a:lnTo>
                      <a:lnTo>
                        <a:pt x="556" y="48"/>
                      </a:lnTo>
                      <a:lnTo>
                        <a:pt x="554" y="50"/>
                      </a:lnTo>
                      <a:lnTo>
                        <a:pt x="553" y="52"/>
                      </a:lnTo>
                      <a:lnTo>
                        <a:pt x="551" y="54"/>
                      </a:lnTo>
                      <a:lnTo>
                        <a:pt x="551" y="56"/>
                      </a:lnTo>
                      <a:lnTo>
                        <a:pt x="550" y="58"/>
                      </a:lnTo>
                      <a:lnTo>
                        <a:pt x="550" y="60"/>
                      </a:lnTo>
                      <a:lnTo>
                        <a:pt x="550" y="61"/>
                      </a:lnTo>
                      <a:lnTo>
                        <a:pt x="551" y="63"/>
                      </a:lnTo>
                      <a:lnTo>
                        <a:pt x="552" y="64"/>
                      </a:lnTo>
                      <a:lnTo>
                        <a:pt x="553" y="65"/>
                      </a:lnTo>
                      <a:lnTo>
                        <a:pt x="554" y="66"/>
                      </a:lnTo>
                      <a:lnTo>
                        <a:pt x="556" y="67"/>
                      </a:lnTo>
                      <a:lnTo>
                        <a:pt x="558" y="68"/>
                      </a:lnTo>
                      <a:lnTo>
                        <a:pt x="560" y="69"/>
                      </a:lnTo>
                      <a:lnTo>
                        <a:pt x="563" y="69"/>
                      </a:lnTo>
                      <a:lnTo>
                        <a:pt x="566" y="70"/>
                      </a:lnTo>
                      <a:lnTo>
                        <a:pt x="570" y="70"/>
                      </a:lnTo>
                      <a:lnTo>
                        <a:pt x="573" y="71"/>
                      </a:lnTo>
                      <a:lnTo>
                        <a:pt x="576" y="71"/>
                      </a:lnTo>
                      <a:lnTo>
                        <a:pt x="580" y="72"/>
                      </a:lnTo>
                      <a:lnTo>
                        <a:pt x="583" y="72"/>
                      </a:lnTo>
                      <a:lnTo>
                        <a:pt x="586" y="73"/>
                      </a:lnTo>
                      <a:lnTo>
                        <a:pt x="589" y="74"/>
                      </a:lnTo>
                      <a:lnTo>
                        <a:pt x="592" y="75"/>
                      </a:lnTo>
                      <a:lnTo>
                        <a:pt x="595" y="76"/>
                      </a:lnTo>
                      <a:lnTo>
                        <a:pt x="598" y="77"/>
                      </a:lnTo>
                      <a:lnTo>
                        <a:pt x="600" y="78"/>
                      </a:lnTo>
                      <a:lnTo>
                        <a:pt x="603" y="80"/>
                      </a:lnTo>
                      <a:lnTo>
                        <a:pt x="606" y="81"/>
                      </a:lnTo>
                      <a:lnTo>
                        <a:pt x="608" y="82"/>
                      </a:lnTo>
                      <a:lnTo>
                        <a:pt x="610" y="84"/>
                      </a:lnTo>
                      <a:lnTo>
                        <a:pt x="613" y="86"/>
                      </a:lnTo>
                      <a:lnTo>
                        <a:pt x="615" y="87"/>
                      </a:lnTo>
                      <a:lnTo>
                        <a:pt x="617" y="89"/>
                      </a:lnTo>
                      <a:close/>
                    </a:path>
                  </a:pathLst>
                </a:custGeom>
                <a:solidFill>
                  <a:srgbClr val="EEEEEE"/>
                </a:solidFill>
                <a:ln w="0" cap="flat">
                  <a:solidFill>
                    <a:srgbClr val="000000"/>
                  </a:solidFill>
                  <a:prstDash val="solid"/>
                  <a:miter lim="800000"/>
                </a:ln>
              </p:spPr>
              <p:txBody>
                <a:bodyPr/>
                <a:lstStyle>
                  <a:defPPr algn="l" rtl="0" eaLnBrk="0" hangingPunct="0">
                    <a:defRPr kumimoji="0" lang="zh-CN" altLang="en-US" sz="1300" b="1">
                      <a:solidFill>
                        <a:srgbClr val="000000"/>
                      </a:solidFill>
                      <a:latin typeface="Arial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grpSp>
              <p:nvGrpSpPr>
                <p:cNvPr id="757768" name=""/>
                <p:cNvGrpSpPr/>
                <p:nvPr/>
              </p:nvGrpSpPr>
              <p:grpSpPr>
                <a:xfrm>
                  <a:off x="3696" y="2568"/>
                  <a:ext cx="216" cy="252"/>
                  <a:chOff x="3296" y="2456"/>
                  <a:chExt cx="216" cy="252"/>
                </a:xfrm>
              </p:grpSpPr>
              <p:sp>
                <p:nvSpPr>
                  <p:cNvPr id="757769" name=""/>
                  <p:cNvSpPr/>
                  <p:nvPr/>
                </p:nvSpPr>
                <p:spPr>
                  <a:xfrm>
                    <a:off x="3414" y="2456"/>
                    <a:ext cx="98" cy="84"/>
                  </a:xfrm>
                  <a:prstGeom prst="ellipse">
                    <a:avLst/>
                  </a:prstGeom>
                  <a:solidFill>
                    <a:srgbClr val="EEEEEE"/>
                  </a:solidFill>
                  <a:ln w="0">
                    <a:solidFill>
                      <a:prstClr val="black"/>
                    </a:solidFill>
                    <a:miter lim="800000"/>
                  </a:ln>
                </p:spPr>
                <p:txBody>
                  <a:bodyPr/>
                  <a:lstStyle>
                    <a:defPPr algn="l" rtl="0" eaLnBrk="0" hangingPunct="0">
                      <a:defRPr kumimoji="0" lang="zh-CN" altLang="en-US" sz="1300" b="1">
                        <a:solidFill>
                          <a:srgbClr val="000000"/>
                        </a:solidFill>
                        <a:latin typeface="Arial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sp>
                <p:nvSpPr>
                  <p:cNvPr id="757770" name=""/>
                  <p:cNvSpPr/>
                  <p:nvPr/>
                </p:nvSpPr>
                <p:spPr>
                  <a:xfrm>
                    <a:off x="3355" y="2582"/>
                    <a:ext cx="78" cy="42"/>
                  </a:xfrm>
                  <a:prstGeom prst="ellipse">
                    <a:avLst/>
                  </a:prstGeom>
                  <a:solidFill>
                    <a:srgbClr val="EEEEEE"/>
                  </a:solidFill>
                  <a:ln w="0">
                    <a:solidFill>
                      <a:prstClr val="black"/>
                    </a:solidFill>
                    <a:miter lim="800000"/>
                  </a:ln>
                </p:spPr>
                <p:txBody>
                  <a:bodyPr/>
                  <a:lstStyle>
                    <a:defPPr algn="l" rtl="0" eaLnBrk="0" hangingPunct="0">
                      <a:defRPr kumimoji="0" lang="zh-CN" altLang="en-US" sz="1300" b="1">
                        <a:solidFill>
                          <a:srgbClr val="000000"/>
                        </a:solidFill>
                        <a:latin typeface="Arial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sp>
                <p:nvSpPr>
                  <p:cNvPr id="757771" name=""/>
                  <p:cNvSpPr/>
                  <p:nvPr/>
                </p:nvSpPr>
                <p:spPr>
                  <a:xfrm>
                    <a:off x="3296" y="2666"/>
                    <a:ext cx="59" cy="42"/>
                  </a:xfrm>
                  <a:prstGeom prst="ellipse">
                    <a:avLst/>
                  </a:prstGeom>
                  <a:solidFill>
                    <a:srgbClr val="EEEEEE"/>
                  </a:solidFill>
                  <a:ln w="0">
                    <a:solidFill>
                      <a:prstClr val="black"/>
                    </a:solidFill>
                    <a:miter lim="800000"/>
                  </a:ln>
                </p:spPr>
                <p:txBody>
                  <a:bodyPr/>
                  <a:lstStyle>
                    <a:defPPr algn="l" rtl="0" eaLnBrk="0" hangingPunct="0">
                      <a:defRPr kumimoji="0" lang="zh-CN" altLang="en-US" sz="1300" b="1">
                        <a:solidFill>
                          <a:srgbClr val="000000"/>
                        </a:solidFill>
                        <a:latin typeface="Arial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</p:grpSp>
          </p:grpSp>
          <p:sp>
            <p:nvSpPr>
              <p:cNvPr id="757772" name=""/>
              <p:cNvSpPr/>
              <p:nvPr/>
            </p:nvSpPr>
            <p:spPr>
              <a:xfrm>
                <a:off x="3064" y="1721"/>
                <a:ext cx="1677" cy="490"/>
              </a:xfrm>
              <a:prstGeom prst="rect">
                <a:avLst/>
              </a:prstGeom>
              <a:noFill/>
              <a:ln w="12700">
                <a:noFill/>
                <a:miter lim="800000"/>
              </a:ln>
              <a:effectLst/>
            </p:spPr>
            <p:txBody>
              <a:bodyPr lIns="0" tIns="0" rIns="0" bIns="0">
                <a:spAutoFit/>
              </a:bodyPr>
              <a:lstStyle>
                <a:defPPr algn="l" rtl="0" eaLnBrk="0" hangingPunct="0">
                  <a:defRPr kumimoji="0" lang="zh-CN" altLang="en-US" sz="1300" b="1">
                    <a:solidFill>
                      <a:srgbClr val="000000"/>
                    </a:solidFill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 eaLnBrk="0" hangingPunct="0">
                  <a:spcBef>
                    <a:spcPct val="50000"/>
                  </a:spcBef>
                </a:pPr>
                <a:r>
                  <a:rPr sz="1800" b="1">
                    <a:solidFill>
                      <a:srgbClr val="990000"/>
                    </a:solidFill>
                    <a:latin typeface="楷体_GB2312" pitchFamily="49" charset="-122"/>
                    <a:ea typeface="楷体_GB2312" pitchFamily="49" charset="-122"/>
                  </a:rPr>
                  <a:t>考虑工厂具有排烟的权利、5户居民共同行动的费用为125的情况？</a:t>
                </a:r>
                <a:r>
                  <a:rPr sz="1800" b="1">
                    <a:solidFill>
                      <a:srgbClr val="000000"/>
                    </a:solidFill>
                    <a:latin typeface="楷体_GB2312" pitchFamily="49" charset="-122"/>
                    <a:ea typeface="楷体_GB2312" pitchFamily="49" charset="-122"/>
                  </a:rPr>
                  <a:t> </a:t>
                </a:r>
                <a:endParaRPr sz="1800" b="1">
                  <a:latin typeface="楷体_GB2312" pitchFamily="49" charset="-122"/>
                  <a:ea typeface="楷体_GB2312" pitchFamily="49" charset="-122"/>
                </a:endParaRPr>
              </a:p>
            </p:txBody>
          </p:sp>
        </p:grpSp>
      </p:grpSp>
      <p:sp>
        <p:nvSpPr>
          <p:cNvPr id="757773" name=""/>
          <p:cNvSpPr/>
          <p:nvPr/>
        </p:nvSpPr>
        <p:spPr>
          <a:xfrm>
            <a:off x="755650" y="4510088"/>
            <a:ext cx="2663825" cy="1582738"/>
          </a:xfrm>
          <a:prstGeom prst="wedgeRoundRectCallout">
            <a:avLst>
              <a:gd name="adj1" fmla="val 115435"/>
              <a:gd name="adj2" fmla="val -98444"/>
              <a:gd name="adj3" fmla="val 16667"/>
            </a:avLst>
          </a:prstGeom>
          <a:noFill/>
          <a:ln w="25400">
            <a:solidFill>
              <a:srgbClr val="008000"/>
            </a:solidFill>
            <a:miter lim="800000"/>
          </a:ln>
          <a:effectLst/>
        </p:spPr>
        <p:txBody>
          <a:bodyPr lIns="72000" tIns="72000" rIns="72000" bIns="7200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sz="1400" b="1">
                <a:solidFill>
                  <a:srgbClr val="800000"/>
                </a:solidFill>
                <a:latin typeface="楷体_GB2312" pitchFamily="49" charset="-122"/>
                <a:ea typeface="楷体_GB2312" pitchFamily="49" charset="-122"/>
              </a:rPr>
              <a:t>交易成本</a:t>
            </a:r>
            <a:r>
              <a:rPr kumimoji="0" sz="1400" b="1">
                <a:solidFill>
                  <a:srgbClr val="800000"/>
                </a:solidFill>
                <a:ea typeface="楷体_GB2312" pitchFamily="49" charset="-122"/>
              </a:rPr>
              <a:t>(transaction cost)</a:t>
            </a:r>
            <a:r>
              <a:rPr kumimoji="0" sz="1400" b="1">
                <a:solidFill>
                  <a:srgbClr val="800000"/>
                </a:solidFill>
                <a:latin typeface="楷体_GB2312" pitchFamily="49" charset="-122"/>
                <a:ea typeface="楷体_GB2312" pitchFamily="49" charset="-122"/>
              </a:rPr>
              <a:t>：利益各方达成协议和遵守协议过程中所发生的成本，包括搜寻信息的成本、协商与决策成本、契约成本、监督成本、执行成本等</a:t>
            </a:r>
            <a:endParaRPr kumimoji="0" sz="1400" b="1">
              <a:solidFill>
                <a:srgbClr val="8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57774" name="TextBox 7577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浙江大学微观经济学教程课件07m共27页，您现在浏览的是第9页!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57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577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577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577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577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57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57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57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7577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0" dur="1000"/>
                                        <p:tgtEl>
                                          <p:spTgt spid="757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62" grpId="0" uiExpand="1" build="p" bldLvl="2"/>
      <p:bldP spid="75777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5825" name=""/>
          <p:cNvGrpSpPr/>
          <p:nvPr/>
        </p:nvGrpSpPr>
        <p:grpSpPr>
          <a:xfrm>
            <a:off x="4859338" y="1628775"/>
            <a:ext cx="4032250" cy="3694112"/>
            <a:chOff x="3061" y="1026"/>
            <a:chExt cx="2540" cy="2327"/>
          </a:xfrm>
        </p:grpSpPr>
        <p:sp>
          <p:nvSpPr>
            <p:cNvPr id="715799" name=""/>
            <p:cNvSpPr/>
            <p:nvPr/>
          </p:nvSpPr>
          <p:spPr>
            <a:xfrm>
              <a:off x="4379" y="3128"/>
              <a:ext cx="181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2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800" name=""/>
            <p:cNvSpPr/>
            <p:nvPr/>
          </p:nvSpPr>
          <p:spPr>
            <a:xfrm>
              <a:off x="3972" y="3132"/>
              <a:ext cx="181" cy="22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1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801" name=""/>
            <p:cNvCxnSpPr/>
            <p:nvPr/>
          </p:nvCxnSpPr>
          <p:spPr>
            <a:xfrm flipH="1" flipV="1">
              <a:off x="3217" y="1095"/>
              <a:ext cx="0" cy="2035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715802" name=""/>
            <p:cNvCxnSpPr/>
            <p:nvPr/>
          </p:nvCxnSpPr>
          <p:spPr>
            <a:xfrm>
              <a:off x="3217" y="3115"/>
              <a:ext cx="2180" cy="0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715803" name=""/>
            <p:cNvSpPr/>
            <p:nvPr/>
          </p:nvSpPr>
          <p:spPr>
            <a:xfrm>
              <a:off x="3096" y="3054"/>
              <a:ext cx="163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O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804" name=""/>
            <p:cNvSpPr/>
            <p:nvPr/>
          </p:nvSpPr>
          <p:spPr>
            <a:xfrm>
              <a:off x="5437" y="2984"/>
              <a:ext cx="164" cy="22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805" name=""/>
            <p:cNvSpPr/>
            <p:nvPr/>
          </p:nvSpPr>
          <p:spPr>
            <a:xfrm>
              <a:off x="5186" y="1908"/>
              <a:ext cx="351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MC</a:t>
              </a:r>
              <a:r>
                <a:rPr kumimoji="0" sz="1600" b="1" baseline="-25000">
                  <a:solidFill>
                    <a:srgbClr val="336699"/>
                  </a:solidFill>
                </a:rPr>
                <a:t>P1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806" name=""/>
            <p:cNvSpPr/>
            <p:nvPr/>
          </p:nvSpPr>
          <p:spPr>
            <a:xfrm>
              <a:off x="3061" y="1026"/>
              <a:ext cx="164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807" name=""/>
            <p:cNvCxnSpPr/>
            <p:nvPr/>
          </p:nvCxnSpPr>
          <p:spPr>
            <a:xfrm flipH="1">
              <a:off x="4059" y="2365"/>
              <a:ext cx="0" cy="721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5808" name=""/>
            <p:cNvCxnSpPr/>
            <p:nvPr/>
          </p:nvCxnSpPr>
          <p:spPr>
            <a:xfrm flipH="1">
              <a:off x="4412" y="2079"/>
              <a:ext cx="0" cy="1001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sp>
          <p:nvSpPr>
            <p:cNvPr id="715809" name=""/>
            <p:cNvSpPr/>
            <p:nvPr/>
          </p:nvSpPr>
          <p:spPr>
            <a:xfrm>
              <a:off x="4822" y="1467"/>
              <a:ext cx="327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MC</a:t>
              </a:r>
              <a:r>
                <a:rPr kumimoji="0" sz="1600" b="1" baseline="-25000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810" name=""/>
            <p:cNvCxnSpPr/>
            <p:nvPr/>
          </p:nvCxnSpPr>
          <p:spPr>
            <a:xfrm flipV="1">
              <a:off x="3470" y="1687"/>
              <a:ext cx="1352" cy="1199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5811" name=""/>
            <p:cNvCxnSpPr/>
            <p:nvPr/>
          </p:nvCxnSpPr>
          <p:spPr>
            <a:xfrm>
              <a:off x="3547" y="1908"/>
              <a:ext cx="1092" cy="992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5812" name=""/>
            <p:cNvCxnSpPr/>
            <p:nvPr/>
          </p:nvCxnSpPr>
          <p:spPr>
            <a:xfrm>
              <a:off x="3850" y="1577"/>
              <a:ext cx="1093" cy="992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715813" name=""/>
            <p:cNvSpPr/>
            <p:nvPr/>
          </p:nvSpPr>
          <p:spPr>
            <a:xfrm>
              <a:off x="4700" y="2789"/>
              <a:ext cx="328" cy="22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</a:t>
              </a:r>
              <a:r>
                <a:rPr kumimoji="0" sz="1600" b="1" baseline="-25000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814" name=""/>
            <p:cNvSpPr/>
            <p:nvPr/>
          </p:nvSpPr>
          <p:spPr>
            <a:xfrm>
              <a:off x="4943" y="2459"/>
              <a:ext cx="328" cy="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</a:t>
              </a:r>
              <a:r>
                <a:rPr kumimoji="0" sz="1600" b="1" baseline="-25000">
                  <a:solidFill>
                    <a:srgbClr val="336699"/>
                  </a:solidFill>
                </a:rPr>
                <a:t>s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815" name=""/>
            <p:cNvCxnSpPr/>
            <p:nvPr/>
          </p:nvCxnSpPr>
          <p:spPr>
            <a:xfrm flipV="1">
              <a:off x="4105" y="2005"/>
              <a:ext cx="1055" cy="971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</p:grpSp>
      <p:sp>
        <p:nvSpPr>
          <p:cNvPr id="715816" name=""/>
          <p:cNvSpPr/>
          <p:nvPr/>
        </p:nvSpPr>
        <p:spPr>
          <a:xfrm>
            <a:off x="1187450" y="5661025"/>
            <a:ext cx="1841500" cy="2746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wrap="none" lIns="0" tIns="0" rIns="0" bIns="0" anchor="ctr" anchorCtr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solidFill>
                  <a:srgbClr val="33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税收纠正负外部性</a:t>
            </a:r>
            <a:endParaRPr sz="1800" b="1">
              <a:solidFill>
                <a:srgbClr val="33669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15817" name=""/>
          <p:cNvSpPr/>
          <p:nvPr/>
        </p:nvSpPr>
        <p:spPr>
          <a:xfrm>
            <a:off x="5724525" y="5632450"/>
            <a:ext cx="1887538" cy="2746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wrap="none" lIns="0" tIns="0" rIns="0" bIns="0" anchor="ctr" anchorCtr="0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800" b="1">
                <a:solidFill>
                  <a:srgbClr val="33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补贴纠正正外部性</a:t>
            </a:r>
            <a:r>
              <a:rPr sz="1300" b="1">
                <a:solidFill>
                  <a:srgbClr val="000000"/>
                </a:solidFill>
                <a:latin typeface="Arial"/>
              </a:rPr>
              <a:t> </a:t>
            </a:r>
            <a:endParaRPr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820" name="">
            <a:hlinkClick action="ppaction://noaction" tooltip="返回目录"/>
          </p:cNvPr>
          <p:cNvSpPr/>
          <p:nvPr/>
        </p:nvSpPr>
        <p:spPr>
          <a:xfrm flipH="1">
            <a:off x="4140200" y="6092825"/>
            <a:ext cx="468312" cy="539750"/>
          </a:xfrm>
          <a:prstGeom prst="rightArrow">
            <a:avLst>
              <a:gd name="adj1" fmla="val 50000"/>
              <a:gd name="adj2" fmla="val 25000"/>
            </a:avLst>
          </a:prstGeom>
          <a:noFill/>
          <a:ln w="6350">
            <a:solidFill>
              <a:srgbClr val="CCCCFF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715824" name=""/>
          <p:cNvGrpSpPr/>
          <p:nvPr/>
        </p:nvGrpSpPr>
        <p:grpSpPr>
          <a:xfrm>
            <a:off x="611188" y="1628775"/>
            <a:ext cx="3917950" cy="3648075"/>
            <a:chOff x="385" y="1026"/>
            <a:chExt cx="2468" cy="2298"/>
          </a:xfrm>
        </p:grpSpPr>
        <p:sp>
          <p:nvSpPr>
            <p:cNvPr id="715781" name=""/>
            <p:cNvSpPr/>
            <p:nvPr/>
          </p:nvSpPr>
          <p:spPr>
            <a:xfrm>
              <a:off x="1867" y="1730"/>
              <a:ext cx="95" cy="18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t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82" name=""/>
            <p:cNvSpPr/>
            <p:nvPr/>
          </p:nvSpPr>
          <p:spPr>
            <a:xfrm>
              <a:off x="385" y="1958"/>
              <a:ext cx="158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r>
                <a:rPr kumimoji="0" sz="1600" b="1" baseline="-25000">
                  <a:solidFill>
                    <a:srgbClr val="336699"/>
                  </a:solidFill>
                </a:rPr>
                <a:t>0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83" name=""/>
            <p:cNvSpPr/>
            <p:nvPr/>
          </p:nvSpPr>
          <p:spPr>
            <a:xfrm>
              <a:off x="1750" y="3102"/>
              <a:ext cx="181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2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84" name=""/>
            <p:cNvSpPr/>
            <p:nvPr/>
          </p:nvSpPr>
          <p:spPr>
            <a:xfrm>
              <a:off x="1282" y="3105"/>
              <a:ext cx="181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r>
                <a:rPr kumimoji="0" sz="1600" b="1" baseline="-25000">
                  <a:solidFill>
                    <a:srgbClr val="336699"/>
                  </a:solidFill>
                </a:rPr>
                <a:t>1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785" name=""/>
            <p:cNvCxnSpPr/>
            <p:nvPr/>
          </p:nvCxnSpPr>
          <p:spPr>
            <a:xfrm flipH="1" flipV="1">
              <a:off x="555" y="1095"/>
              <a:ext cx="0" cy="2023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cxnSp>
          <p:nvCxnSpPr>
            <p:cNvPr id="715786" name=""/>
            <p:cNvCxnSpPr/>
            <p:nvPr/>
          </p:nvCxnSpPr>
          <p:spPr>
            <a:xfrm>
              <a:off x="555" y="3103"/>
              <a:ext cx="2101" cy="0"/>
            </a:xfrm>
            <a:prstGeom prst="line">
              <a:avLst/>
            </a:prstGeom>
            <a:noFill/>
            <a:ln w="38100">
              <a:solidFill>
                <a:srgbClr val="336699"/>
              </a:solidFill>
              <a:miter lim="800000"/>
              <a:tailEnd type="triangle"/>
            </a:ln>
          </p:spPr>
        </p:cxnSp>
        <p:sp>
          <p:nvSpPr>
            <p:cNvPr id="715787" name=""/>
            <p:cNvSpPr/>
            <p:nvPr/>
          </p:nvSpPr>
          <p:spPr>
            <a:xfrm>
              <a:off x="437" y="3042"/>
              <a:ext cx="158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O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88" name=""/>
            <p:cNvSpPr/>
            <p:nvPr/>
          </p:nvSpPr>
          <p:spPr>
            <a:xfrm>
              <a:off x="2695" y="2973"/>
              <a:ext cx="158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Q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89" name=""/>
            <p:cNvSpPr/>
            <p:nvPr/>
          </p:nvSpPr>
          <p:spPr>
            <a:xfrm>
              <a:off x="2043" y="1292"/>
              <a:ext cx="316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MC</a:t>
              </a:r>
              <a:r>
                <a:rPr kumimoji="0" sz="1600" b="1" baseline="-25000">
                  <a:solidFill>
                    <a:srgbClr val="336699"/>
                  </a:solidFill>
                </a:rPr>
                <a:t>s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sp>
          <p:nvSpPr>
            <p:cNvPr id="715790" name=""/>
            <p:cNvSpPr/>
            <p:nvPr/>
          </p:nvSpPr>
          <p:spPr>
            <a:xfrm>
              <a:off x="404" y="1026"/>
              <a:ext cx="158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791" name=""/>
            <p:cNvCxnSpPr/>
            <p:nvPr/>
          </p:nvCxnSpPr>
          <p:spPr>
            <a:xfrm flipH="1">
              <a:off x="1341" y="2094"/>
              <a:ext cx="0" cy="996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5792" name=""/>
            <p:cNvCxnSpPr/>
            <p:nvPr/>
          </p:nvCxnSpPr>
          <p:spPr>
            <a:xfrm>
              <a:off x="563" y="2068"/>
              <a:ext cx="1738" cy="0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5793" name=""/>
            <p:cNvCxnSpPr/>
            <p:nvPr/>
          </p:nvCxnSpPr>
          <p:spPr>
            <a:xfrm flipH="1">
              <a:off x="1790" y="2084"/>
              <a:ext cx="0" cy="995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715794" name=""/>
            <p:cNvCxnSpPr/>
            <p:nvPr/>
          </p:nvCxnSpPr>
          <p:spPr>
            <a:xfrm flipV="1">
              <a:off x="672" y="1511"/>
              <a:ext cx="1404" cy="1096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cxnSp>
          <p:nvCxnSpPr>
            <p:cNvPr id="715795" name=""/>
            <p:cNvCxnSpPr/>
            <p:nvPr/>
          </p:nvCxnSpPr>
          <p:spPr>
            <a:xfrm flipV="1">
              <a:off x="931" y="1650"/>
              <a:ext cx="1405" cy="1096"/>
            </a:xfrm>
            <a:prstGeom prst="line">
              <a:avLst/>
            </a:prstGeom>
            <a:noFill/>
            <a:ln w="38100">
              <a:solidFill>
                <a:srgbClr val="800000"/>
              </a:solidFill>
              <a:miter lim="800000"/>
            </a:ln>
          </p:spPr>
        </p:cxnSp>
        <p:sp>
          <p:nvSpPr>
            <p:cNvPr id="715796" name=""/>
            <p:cNvSpPr/>
            <p:nvPr/>
          </p:nvSpPr>
          <p:spPr>
            <a:xfrm>
              <a:off x="2336" y="1511"/>
              <a:ext cx="316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18000" tIns="10800" rIns="18000" bIns="10800"/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MC</a:t>
              </a:r>
              <a:r>
                <a:rPr kumimoji="0" sz="1600" b="1" baseline="-25000">
                  <a:solidFill>
                    <a:srgbClr val="336699"/>
                  </a:solidFill>
                </a:rPr>
                <a:t>p</a:t>
              </a:r>
              <a:endParaRPr kumimoji="0" sz="1600" b="1">
                <a:solidFill>
                  <a:srgbClr val="336699"/>
                </a:solidFill>
                <a:latin typeface="Arial"/>
              </a:endParaRPr>
            </a:p>
          </p:txBody>
        </p:sp>
        <p:cxnSp>
          <p:nvCxnSpPr>
            <p:cNvPr id="715797" name=""/>
            <p:cNvCxnSpPr/>
            <p:nvPr/>
          </p:nvCxnSpPr>
          <p:spPr>
            <a:xfrm flipH="1" flipV="1">
              <a:off x="1809" y="1730"/>
              <a:ext cx="0" cy="329"/>
            </a:xfrm>
            <a:prstGeom prst="line">
              <a:avLst/>
            </a:prstGeom>
            <a:noFill/>
            <a:ln w="38100">
              <a:solidFill>
                <a:srgbClr val="00CC00"/>
              </a:solidFill>
              <a:miter lim="800000"/>
              <a:headEnd type="arrow" w="sm" len="sm"/>
              <a:tailEnd type="arrow" w="sm" len="sm"/>
            </a:ln>
          </p:spPr>
        </p:cxnSp>
        <p:sp>
          <p:nvSpPr>
            <p:cNvPr id="715821" name=""/>
            <p:cNvSpPr/>
            <p:nvPr/>
          </p:nvSpPr>
          <p:spPr>
            <a:xfrm>
              <a:off x="2335" y="1979"/>
              <a:ext cx="295" cy="2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noAutofit/>
            </a:bodyPr>
            <a:lstStyle>
              <a:defPPr algn="l" rtl="0" eaLnBrk="0" hangingPunct="0">
                <a:defRPr kumimoji="0" lang="zh-CN" altLang="en-US" sz="1300" b="1">
                  <a:solidFill>
                    <a:srgbClr val="000000"/>
                  </a:solidFill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kumimoji="0" sz="1600" b="1">
                  <a:solidFill>
                    <a:srgbClr val="336699"/>
                  </a:solidFill>
                </a:rPr>
                <a:t>MR</a:t>
              </a:r>
              <a:r>
                <a:rPr kumimoji="0" sz="1600" b="1" baseline="-25000">
                  <a:solidFill>
                    <a:srgbClr val="336699"/>
                  </a:solidFill>
                </a:rPr>
                <a:t>P</a:t>
              </a:r>
              <a:endParaRPr kumimoji="0" sz="1600" b="1" baseline="-25000">
                <a:solidFill>
                  <a:srgbClr val="336699"/>
                </a:solidFill>
              </a:endParaRPr>
            </a:p>
          </p:txBody>
        </p:sp>
      </p:grpSp>
      <p:sp>
        <p:nvSpPr>
          <p:cNvPr id="715826" name="TextBox 7158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浙江大学微观经济学教程课件07m共27页，您现在浏览的是第10页!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15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15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15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15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5816" grpId="0"/>
      <p:bldP spid="71581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946" name="">
            <a:hlinkClick action="ppaction://noaction" tooltip="返回目录"/>
          </p:cNvPr>
          <p:cNvSpPr/>
          <p:nvPr/>
        </p:nvSpPr>
        <p:spPr>
          <a:xfrm>
            <a:off x="539750" y="981075"/>
            <a:ext cx="4752975" cy="431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kumimoji="0" sz="2800" b="1">
                <a:solidFill>
                  <a:srgbClr val="336699"/>
                </a:solidFill>
                <a:latin typeface="Arial"/>
                <a:ea typeface="黑体" pitchFamily="2" charset="-122"/>
              </a:rPr>
              <a:t>7.3.2 道德风险和逆向选择 </a:t>
            </a:r>
            <a:r>
              <a:rPr kumimoji="0" sz="1300" b="1">
                <a:solidFill>
                  <a:srgbClr val="000000"/>
                </a:solidFill>
                <a:latin typeface="Arial"/>
              </a:rPr>
              <a:t> </a:t>
            </a:r>
            <a:endParaRPr kumimoji="0" sz="13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948" name=""/>
          <p:cNvSpPr/>
          <p:nvPr/>
        </p:nvSpPr>
        <p:spPr>
          <a:xfrm>
            <a:off x="1042988" y="2420938"/>
            <a:ext cx="7777162" cy="3816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@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道德风险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(Moral Hazard)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是指交易双方在交易协议签订后，具有信息优势的一方做出的损人利己的行为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以保险市场为例：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spcBef>
                <a:spcPct val="20000"/>
              </a:spcBef>
              <a:buClr>
                <a:srgbClr val="FF6600"/>
              </a:buClr>
              <a:buFont typeface="黑体" pitchFamily="2" charset="-122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在现实中，投保人在购买了保险之后，其行为往往会变得不合情理(道德风险)</a:t>
            </a:r>
            <a:r>
              <a:rPr sz="1300" b="1">
                <a:solidFill>
                  <a:srgbClr val="000000"/>
                </a:solidFill>
                <a:latin typeface="Arial"/>
              </a:rPr>
              <a:t> </a:t>
            </a:r>
            <a:endParaRPr sz="1300" b="1">
              <a:solidFill>
                <a:srgbClr val="000000"/>
              </a:solidFill>
              <a:latin typeface="Arial"/>
            </a:endParaRPr>
          </a:p>
          <a:p>
            <a:pPr marL="742950" lvl="1" indent="-285750">
              <a:spcBef>
                <a:spcPct val="20000"/>
              </a:spcBef>
              <a:buClr>
                <a:srgbClr val="FF6600"/>
              </a:buClr>
              <a:buFont typeface="黑体" pitchFamily="2" charset="-122"/>
              <a:buChar char="-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投保人的道德风险提高了损失发生的概率，对保险公司不利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22949" name=""/>
          <p:cNvSpPr/>
          <p:nvPr/>
        </p:nvSpPr>
        <p:spPr>
          <a:xfrm>
            <a:off x="827088" y="1701800"/>
            <a:ext cx="1800225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道德风险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22950" name="TextBox 7229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浙江大学微观经济学教程课件07m共27页，您现在浏览的是第11页!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2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2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22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22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22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22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2946" grpId="0"/>
      <p:bldP spid="722948" grpId="1" uiExpand="1" build="p" bldLvl="2"/>
      <p:bldP spid="722949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995" name=""/>
          <p:cNvSpPr/>
          <p:nvPr/>
        </p:nvSpPr>
        <p:spPr>
          <a:xfrm>
            <a:off x="1331912" y="2060575"/>
            <a:ext cx="7416800" cy="3889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@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逆向选择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(Adverse selection)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指由于交易双方信息不对称而产生的劣质品驱逐优质品，进而出现市场交易产品质量下降的现象</a:t>
            </a:r>
            <a:r>
              <a:rPr sz="1300" b="1">
                <a:solidFill>
                  <a:srgbClr val="000000"/>
                </a:solidFill>
                <a:latin typeface="Arial"/>
                <a:ea typeface="黑体" pitchFamily="2" charset="-122"/>
              </a:rPr>
              <a:t> </a:t>
            </a:r>
            <a:endParaRPr sz="1300" b="1">
              <a:solidFill>
                <a:srgbClr val="000000"/>
              </a:solidFill>
              <a:latin typeface="Arial"/>
              <a:ea typeface="黑体" pitchFamily="2" charset="-122"/>
            </a:endParaRPr>
          </a:p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商品市场是典型的信息不对称市场(卖方对所卖商品的情况了如指掌，买方很难了解产品的内在质量)</a:t>
            </a:r>
            <a:r>
              <a:rPr sz="1300" b="1">
                <a:solidFill>
                  <a:srgbClr val="000000"/>
                </a:solidFill>
                <a:latin typeface="Arial"/>
                <a:ea typeface="黑体" pitchFamily="2" charset="-122"/>
              </a:rPr>
              <a:t>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美国经济学家阿克洛夫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（G</a:t>
            </a:r>
            <a:r>
              <a:rPr lang="en-US" altLang="en-US" sz="2800">
                <a:solidFill>
                  <a:srgbClr val="000000"/>
                </a:solidFill>
                <a:latin typeface="Arial"/>
                <a:ea typeface="黑体" pitchFamily="2" charset="-122"/>
              </a:rPr>
              <a:t>·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Akerlof）1970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年提出了旧车市场模型。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24996" name=""/>
          <p:cNvSpPr/>
          <p:nvPr/>
        </p:nvSpPr>
        <p:spPr>
          <a:xfrm>
            <a:off x="611188" y="1125538"/>
            <a:ext cx="1800225" cy="431800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>
            <a:solidFill>
              <a:schemeClr val="bg1"/>
            </a:solidFill>
            <a:miter lim="800000"/>
          </a:ln>
          <a:effectLst>
            <a:outerShdw dist="53882" dir="2700000" algn="ctr">
              <a:srgbClr val="B2B2B2"/>
            </a:outerShdw>
          </a:effectLst>
        </p:spPr>
        <p:txBody>
          <a:bodyPr tIns="36000" bIns="36000"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</a:pPr>
            <a:r>
              <a:rPr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逆向选择</a:t>
            </a:r>
            <a:endParaRPr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24997" name="TextBox 7249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浙江大学微观经济学教程课件07m共27页，您现在浏览的是第12页!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2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2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2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2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4995" grpId="0" uiExpand="1" build="p" bldLvl="2"/>
      <p:bldP spid="72499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018" name=""/>
          <p:cNvSpPr/>
          <p:nvPr/>
        </p:nvSpPr>
        <p:spPr>
          <a:xfrm>
            <a:off x="900112" y="1412875"/>
            <a:ext cx="7993062" cy="5111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buClr>
                <a:srgbClr val="FF6600"/>
              </a:buClr>
              <a:buFont typeface="Wingdings" pitchFamily="2" charset="2"/>
              <a:buChar char="@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筛选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(screening)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：无信息的一方设法让有信息的一方披露私人信息</a:t>
            </a:r>
            <a:r>
              <a:rPr sz="2800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rPr>
              <a:t>(解决道德风险)</a:t>
            </a:r>
            <a:endParaRPr sz="2800">
              <a:solidFill>
                <a:srgbClr val="CC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如保险公司提供不同的保险政策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@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信号显示</a:t>
            </a:r>
            <a:r>
              <a:rPr sz="2800">
                <a:solidFill>
                  <a:srgbClr val="000000"/>
                </a:solidFill>
                <a:ea typeface="黑体" pitchFamily="2" charset="-122"/>
              </a:rPr>
              <a:t>(signaling)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：有信息的一方主动披露自己的私人信息</a:t>
            </a:r>
            <a:r>
              <a:rPr sz="2800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rPr>
              <a:t>(解决逆向选择)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提供质量保证书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创建名牌 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传送“二次信号”：增加防伪标志；名厂与名店结合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342900" lvl="0" indent="-342900">
              <a:spcBef>
                <a:spcPct val="35000"/>
              </a:spcBef>
              <a:buClr>
                <a:srgbClr val="FF6600"/>
              </a:buClr>
              <a:buFont typeface="Wingdings" pitchFamily="2" charset="2"/>
              <a:buChar char="§"/>
            </a:pP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政府干预</a:t>
            </a:r>
            <a:r>
              <a:rPr sz="2800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rPr>
              <a:t>(解决逆向选择)</a:t>
            </a:r>
            <a:r>
              <a:rPr sz="28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endParaRPr sz="2800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质量监督部门定期不定期检查产品质量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对产品和企业评定质量和信用等级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742950" lvl="1" indent="-285750">
              <a:buClr>
                <a:srgbClr val="FF6600"/>
              </a:buClr>
              <a:buFont typeface="Univers Condensed" pitchFamily="34" charset="0"/>
              <a:buChar char="–"/>
            </a:pPr>
            <a:r>
              <a:rPr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打击假冒伪劣产品的制造商</a:t>
            </a:r>
            <a:endParaRPr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26021" name="">
            <a:hlinkClick action="ppaction://noaction" tooltip="返回目录"/>
          </p:cNvPr>
          <p:cNvSpPr/>
          <p:nvPr/>
        </p:nvSpPr>
        <p:spPr>
          <a:xfrm>
            <a:off x="539750" y="908050"/>
            <a:ext cx="4752975" cy="431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17961" dir="2700000" algn="ctr">
              <a:srgbClr val="B2B2B2"/>
            </a:outerShdw>
          </a:effectLst>
        </p:spPr>
        <p:txBody>
          <a:bodyPr anchor="ctr" anchorCtr="0">
            <a:no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kumimoji="0" sz="2800" b="1">
                <a:solidFill>
                  <a:srgbClr val="336699"/>
                </a:solidFill>
                <a:latin typeface="Arial"/>
                <a:ea typeface="黑体" pitchFamily="2" charset="-122"/>
              </a:rPr>
              <a:t>7.3.3 解决信息不对称的措施  </a:t>
            </a:r>
            <a:endParaRPr kumimoji="0" sz="2800" b="1">
              <a:solidFill>
                <a:srgbClr val="336699"/>
              </a:solidFill>
              <a:latin typeface="Arial"/>
              <a:ea typeface="黑体" pitchFamily="2" charset="-122"/>
            </a:endParaRPr>
          </a:p>
        </p:txBody>
      </p:sp>
      <p:sp>
        <p:nvSpPr>
          <p:cNvPr id="726022" name="TextBox 7260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 sz="1300" b="1">
                <a:solidFill>
                  <a:srgbClr val="000000"/>
                </a:solidFill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浙江大学微观经济学教程课件07m共27页，您现在浏览的是第13页!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260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2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26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26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26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26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7260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7260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7260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2" dur="500"/>
                                        <p:tgtEl>
                                          <p:spTgt spid="7260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7" dur="500"/>
                                        <p:tgtEl>
                                          <p:spTgt spid="7260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6018" grpId="0" uiExpand="1" build="p" bldLvl="2"/>
      <p:bldP spid="726021" grpI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https://d.book118.com/716211144210010040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常用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黑体</vt:lpstr>
      <vt:lpstr>Wingdings</vt:lpstr>
      <vt:lpstr>宋体</vt:lpstr>
      <vt:lpstr>Times New Roman</vt:lpstr>
      <vt:lpstr>楷体_GB2312</vt:lpstr>
      <vt:lpstr>Univers Condensed</vt:lpstr>
      <vt:lpstr>幼圆</vt:lpstr>
      <vt:lpstr>Office Theme</vt:lpstr>
      <vt:lpstr>7 市场失灵与微观经济政策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2024-09-07T08:18:24.810</cp:lastPrinted>
  <dcterms:created xsi:type="dcterms:W3CDTF">2024-09-07T00:18:24Z</dcterms:created>
  <dcterms:modified xsi:type="dcterms:W3CDTF">2024-09-07T00:18:26Z</dcterms:modified>
</cp:coreProperties>
</file>