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emf" ContentType="image/x-emf"/>
  <Default Extension="wmf" ContentType="image/x-w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wmf" /><Relationship Id="rId2" Type="http://schemas.openxmlformats.org/officeDocument/2006/relationships/image" Target="../media/image6.wmf" /><Relationship Id="rId3" Type="http://schemas.openxmlformats.org/officeDocument/2006/relationships/image" Target="../media/image7.wmf" /><Relationship Id="rId4" Type="http://schemas.openxmlformats.org/officeDocument/2006/relationships/image" Target="../media/image8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wmf" /><Relationship Id="rId2" Type="http://schemas.openxmlformats.org/officeDocument/2006/relationships/image" Target="../media/image11.wmf" /><Relationship Id="rId3" Type="http://schemas.openxmlformats.org/officeDocument/2006/relationships/image" Target="../media/image12.wmf" /><Relationship Id="rId4" Type="http://schemas.openxmlformats.org/officeDocument/2006/relationships/image" Target="../media/image13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wmf" /><Relationship Id="rId2" Type="http://schemas.openxmlformats.org/officeDocument/2006/relationships/image" Target="../media/image15.wmf" /><Relationship Id="rId3" Type="http://schemas.openxmlformats.org/officeDocument/2006/relationships/image" Target="../media/image16.wmf" /><Relationship Id="rId4" Type="http://schemas.openxmlformats.org/officeDocument/2006/relationships/image" Target="../media/image17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wmf" /><Relationship Id="rId2" Type="http://schemas.openxmlformats.org/officeDocument/2006/relationships/image" Target="../media/image20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FF370-4161-4BE8-B5DC-79DA04710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8B8AC-8F28-4A5A-855D-E42780371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24A56-54D9-4642-96EE-C9D26A19C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04CF2-1AA4-42D6-B786-E1FC53B8E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38C709-D029-4911-859D-9EEB3E896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6206C4-0BAE-4401-B23D-96F042E14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56E0E7-6149-4F85-AC32-A3D537EBE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A61E3-E42C-458A-BB9E-211EA7BB1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0CF08-5386-462C-AFC9-504F97154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C1D7D-B478-4EE4-AB26-B5002180D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F7F19-7E9E-4F78-9EB8-EB074E411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746BA-34D2-43FA-9EEC-AEA4CC0378A6}" type="datetimeFigureOut">
              <a:rPr lang="zh-CN" altLang="en-US" smtClean="0"/>
              <a:t>2011/2/25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B5EA5-7BF0-4E02-A988-330517C3BED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746BA-34D2-43FA-9EEC-AEA4CC0378A6}" type="datetimeFigureOut">
              <a:rPr lang="zh-CN" altLang="en-US" smtClean="0"/>
              <a:t>2011/2/25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B5EA5-7BF0-4E02-A988-330517C3BED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746BA-34D2-43FA-9EEC-AEA4CC0378A6}" type="datetimeFigureOut">
              <a:rPr lang="zh-CN" altLang="en-US" smtClean="0"/>
              <a:t>2011/2/25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B5EA5-7BF0-4E02-A988-330517C3BED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746BA-34D2-43FA-9EEC-AEA4CC0378A6}" type="datetimeFigureOut">
              <a:rPr lang="zh-CN" altLang="en-US" smtClean="0"/>
              <a:t>2011/2/25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B5EA5-7BF0-4E02-A988-330517C3BED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746BA-34D2-43FA-9EEC-AEA4CC0378A6}" type="datetimeFigureOut">
              <a:rPr lang="zh-CN" altLang="en-US" smtClean="0"/>
              <a:t>2011/2/25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B5EA5-7BF0-4E02-A988-330517C3BED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746BA-34D2-43FA-9EEC-AEA4CC0378A6}" type="datetimeFigureOut">
              <a:rPr lang="zh-CN" altLang="en-US" smtClean="0"/>
              <a:t>2011/2/25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B5EA5-7BF0-4E02-A988-330517C3BED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746BA-34D2-43FA-9EEC-AEA4CC0378A6}" type="datetimeFigureOut">
              <a:rPr lang="zh-CN" altLang="en-US" smtClean="0"/>
              <a:t>2011/2/25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B5EA5-7BF0-4E02-A988-330517C3BED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746BA-34D2-43FA-9EEC-AEA4CC0378A6}" type="datetimeFigureOut">
              <a:rPr lang="zh-CN" altLang="en-US" smtClean="0"/>
              <a:t>2011/2/25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B5EA5-7BF0-4E02-A988-330517C3BED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746BA-34D2-43FA-9EEC-AEA4CC0378A6}" type="datetimeFigureOut">
              <a:rPr lang="zh-CN" altLang="en-US" smtClean="0"/>
              <a:t>2011/2/25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B5EA5-7BF0-4E02-A988-330517C3BED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746BA-34D2-43FA-9EEC-AEA4CC0378A6}" type="datetimeFigureOut">
              <a:rPr lang="zh-CN" altLang="en-US" smtClean="0"/>
              <a:t>2011/2/25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B5EA5-7BF0-4E02-A988-330517C3BED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746BA-34D2-43FA-9EEC-AEA4CC0378A6}" type="datetimeFigureOut">
              <a:rPr lang="zh-CN" altLang="en-US" smtClean="0"/>
              <a:t>2011/2/25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B5EA5-7BF0-4E02-A988-330517C3BED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1746BA-34D2-43FA-9EEC-AEA4CC0378A6}" type="datetimeFigureOut">
              <a:rPr lang="zh-CN" altLang="en-US" smtClean="0"/>
              <a:t>2011/2/25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3B5EA5-7BF0-4E02-A988-330517C3BED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emf" /><Relationship Id="rId3" Type="http://schemas.openxmlformats.org/officeDocument/2006/relationships/hyperlink" Target="../../&#27700;&#21147;&#23398;&#30005;&#23376;&#25945;&#26696;.ppt" TargetMode="Externa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emf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2.png" /><Relationship Id="rId5" Type="http://schemas.openxmlformats.org/officeDocument/2006/relationships/vmlDrawing" Target="../drawings/vmlDrawing1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em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oleObject" Target="../embeddings/oleObject9.bin" TargetMode="Internal" /><Relationship Id="rId11" Type="http://schemas.openxmlformats.org/officeDocument/2006/relationships/image" Target="../media/image8.wmf" /><Relationship Id="rId12" Type="http://schemas.openxmlformats.org/officeDocument/2006/relationships/vmlDrawing" Target="../drawings/vmlDrawing2.vml" /><Relationship Id="rId2" Type="http://schemas.openxmlformats.org/officeDocument/2006/relationships/image" Target="../media/image1.emf" /><Relationship Id="rId3" Type="http://schemas.openxmlformats.org/officeDocument/2006/relationships/oleObject" Target="../embeddings/oleObject5.bin" TargetMode="Internal" /><Relationship Id="rId4" Type="http://schemas.openxmlformats.org/officeDocument/2006/relationships/image" Target="../media/image5.wmf" /><Relationship Id="rId5" Type="http://schemas.openxmlformats.org/officeDocument/2006/relationships/oleObject" Target="../embeddings/oleObject6.bin" TargetMode="Internal" /><Relationship Id="rId6" Type="http://schemas.openxmlformats.org/officeDocument/2006/relationships/image" Target="../media/image6.wmf" /><Relationship Id="rId7" Type="http://schemas.openxmlformats.org/officeDocument/2006/relationships/oleObject" Target="../embeddings/oleObject7.bin" TargetMode="Internal" /><Relationship Id="rId8" Type="http://schemas.openxmlformats.org/officeDocument/2006/relationships/image" Target="../media/image7.wmf" /><Relationship Id="rId9" Type="http://schemas.openxmlformats.org/officeDocument/2006/relationships/oleObject" Target="../embeddings/oleObject8.bin" TargetMode="In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emf" /><Relationship Id="rId3" Type="http://schemas.openxmlformats.org/officeDocument/2006/relationships/slide" Target="slide6.xml" TargetMode="In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emf" /><Relationship Id="rId3" Type="http://schemas.openxmlformats.org/officeDocument/2006/relationships/oleObject" Target="../embeddings/oleObject10.bin" TargetMode="Internal" /><Relationship Id="rId4" Type="http://schemas.openxmlformats.org/officeDocument/2006/relationships/image" Target="../media/image9.wmf" /><Relationship Id="rId5" Type="http://schemas.openxmlformats.org/officeDocument/2006/relationships/vmlDrawing" Target="../drawings/vmlDrawing3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13.wmf" /><Relationship Id="rId11" Type="http://schemas.openxmlformats.org/officeDocument/2006/relationships/slide" Target="slide6.xml" TargetMode="Internal" /><Relationship Id="rId12" Type="http://schemas.openxmlformats.org/officeDocument/2006/relationships/vmlDrawing" Target="../drawings/vmlDrawing4.vml" /><Relationship Id="rId2" Type="http://schemas.openxmlformats.org/officeDocument/2006/relationships/image" Target="../media/image1.emf" /><Relationship Id="rId3" Type="http://schemas.openxmlformats.org/officeDocument/2006/relationships/oleObject" Target="../embeddings/oleObject11.bin" TargetMode="Internal" /><Relationship Id="rId4" Type="http://schemas.openxmlformats.org/officeDocument/2006/relationships/image" Target="../media/image10.wmf" /><Relationship Id="rId5" Type="http://schemas.openxmlformats.org/officeDocument/2006/relationships/oleObject" Target="../embeddings/oleObject12.bin" TargetMode="Internal" /><Relationship Id="rId6" Type="http://schemas.openxmlformats.org/officeDocument/2006/relationships/image" Target="../media/image11.wmf" /><Relationship Id="rId7" Type="http://schemas.openxmlformats.org/officeDocument/2006/relationships/oleObject" Target="../embeddings/oleObject13.bin" TargetMode="Internal" /><Relationship Id="rId8" Type="http://schemas.openxmlformats.org/officeDocument/2006/relationships/image" Target="../media/image12.wmf" /><Relationship Id="rId9" Type="http://schemas.openxmlformats.org/officeDocument/2006/relationships/oleObject" Target="../embeddings/oleObject14.bin" TargetMode="In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17.wmf" /><Relationship Id="rId11" Type="http://schemas.openxmlformats.org/officeDocument/2006/relationships/image" Target="../media/image18.jpeg" /><Relationship Id="rId12" Type="http://schemas.openxmlformats.org/officeDocument/2006/relationships/vmlDrawing" Target="../drawings/vmlDrawing5.vml" /><Relationship Id="rId2" Type="http://schemas.openxmlformats.org/officeDocument/2006/relationships/image" Target="../media/image1.emf" /><Relationship Id="rId3" Type="http://schemas.openxmlformats.org/officeDocument/2006/relationships/oleObject" Target="../embeddings/oleObject15.bin" TargetMode="Internal" /><Relationship Id="rId4" Type="http://schemas.openxmlformats.org/officeDocument/2006/relationships/image" Target="../media/image14.wmf" /><Relationship Id="rId5" Type="http://schemas.openxmlformats.org/officeDocument/2006/relationships/oleObject" Target="../embeddings/oleObject16.bin" TargetMode="Internal" /><Relationship Id="rId6" Type="http://schemas.openxmlformats.org/officeDocument/2006/relationships/image" Target="../media/image15.wmf" /><Relationship Id="rId7" Type="http://schemas.openxmlformats.org/officeDocument/2006/relationships/oleObject" Target="../embeddings/oleObject17.bin" TargetMode="Internal" /><Relationship Id="rId8" Type="http://schemas.openxmlformats.org/officeDocument/2006/relationships/image" Target="../media/image16.wmf" /><Relationship Id="rId9" Type="http://schemas.openxmlformats.org/officeDocument/2006/relationships/oleObject" Target="../embeddings/oleObject18.bin" TargetMode="Interna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emf" /><Relationship Id="rId3" Type="http://schemas.openxmlformats.org/officeDocument/2006/relationships/oleObject" Target="../embeddings/oleObject19.bin" TargetMode="Internal" /><Relationship Id="rId4" Type="http://schemas.openxmlformats.org/officeDocument/2006/relationships/image" Target="../media/image19.wmf" /><Relationship Id="rId5" Type="http://schemas.openxmlformats.org/officeDocument/2006/relationships/oleObject" Target="../embeddings/oleObject20.bin" TargetMode="Internal" /><Relationship Id="rId6" Type="http://schemas.openxmlformats.org/officeDocument/2006/relationships/image" Target="../media/image20.wmf" /><Relationship Id="rId7" Type="http://schemas.openxmlformats.org/officeDocument/2006/relationships/image" Target="../media/image21.jpeg" /><Relationship Id="rId8" Type="http://schemas.openxmlformats.org/officeDocument/2006/relationships/vmlDrawing" Target="../drawings/vmlDrawing6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14242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2" name="Rectangle 17"/>
          <p:cNvSpPr>
            <a:spLocks noChangeArrowheads="1"/>
          </p:cNvSpPr>
          <p:nvPr/>
        </p:nvSpPr>
        <p:spPr bwMode="auto">
          <a:xfrm>
            <a:off x="70104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2075" tIns="46037" rIns="92075" bIns="46037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ˎ̥"/>
              </a:rPr>
              <a:t>‹#›</a:t>
            </a:r>
            <a:r>
              <a:rPr kumimoji="1" lang="en-US" altLang="zh-CN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en-US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pic>
        <p:nvPicPr>
          <p:cNvPr id="56336" name="Picture 40" descr="logo"/>
          <p:cNvPicPr>
            <a:picLocks noChangeAspect="1" noChangeArrowheads="1" noCrop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914400" cy="914400"/>
          </a:xfrm>
          <a:prstGeom prst="rect">
            <a:avLst/>
          </a:prstGeom>
          <a:noFill/>
        </p:spPr>
      </p:pic>
      <p:sp>
        <p:nvSpPr>
          <p:cNvPr id="56335" name="Text Box 15"/>
          <p:cNvSpPr txBox="1">
            <a:spLocks noGrp="1"/>
          </p:cNvSpPr>
          <p:nvPr/>
        </p:nvSpPr>
        <p:spPr bwMode="auto">
          <a:xfrm>
            <a:off x="70104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2075" tIns="46036" rIns="92075" bIns="46036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ˎ̥"/>
              </a:rPr>
              <a:t>1</a:t>
            </a:r>
            <a:endParaRPr kumimoji="0" lang="en-US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71778" name="Rectangle 13"/>
          <p:cNvSpPr>
            <a:spLocks noChangeArrowheads="1"/>
          </p:cNvSpPr>
          <p:nvPr/>
        </p:nvSpPr>
        <p:spPr bwMode="auto">
          <a:xfrm>
            <a:off x="1476375" y="1125538"/>
            <a:ext cx="7056438" cy="53292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2075" tIns="46036" rIns="92075" bIns="46036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Tx/>
              <a:buNone/>
            </a:pPr>
            <a:r>
              <a:rPr kumimoji="1" lang="en-US" altLang="zh-CN" sz="2400" b="0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宋体" pitchFamily="2" charset="-122"/>
                <a:ea typeface="ˎ̥"/>
              </a:rPr>
              <a:t>15-1  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宋体" pitchFamily="2" charset="-122"/>
                <a:ea typeface="ˎ̥"/>
              </a:rPr>
              <a:t>渗流的基本概念 </a:t>
            </a:r>
            <a:endParaRPr kumimoji="1" lang="zh-CN" altLang="en-US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ˎ̥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Tx/>
              <a:buNone/>
            </a:pPr>
            <a:r>
              <a:rPr kumimoji="1" lang="en-US" altLang="zh-CN" sz="2400" b="0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宋体" pitchFamily="2" charset="-122"/>
                <a:ea typeface="ˎ̥"/>
              </a:rPr>
              <a:t>15-2  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宋体" pitchFamily="2" charset="-122"/>
                <a:ea typeface="ˎ̥"/>
              </a:rPr>
              <a:t>渗流的基本定律 </a:t>
            </a:r>
            <a:endParaRPr kumimoji="1" lang="zh-CN" altLang="en-US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ˎ̥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Tx/>
              <a:buNone/>
            </a:pPr>
            <a:r>
              <a:rPr kumimoji="1" lang="en-US" altLang="zh-CN" sz="2400" b="0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宋体" pitchFamily="2" charset="-122"/>
                <a:ea typeface="ˎ̥"/>
              </a:rPr>
              <a:t>15-3  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宋体" pitchFamily="2" charset="-122"/>
                <a:ea typeface="ˎ̥"/>
              </a:rPr>
              <a:t>地下河槽中恒定均匀渗流和非均匀渐变渗流 </a:t>
            </a:r>
            <a:endParaRPr kumimoji="1" lang="zh-CN" altLang="en-US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ˎ̥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Tx/>
              <a:buNone/>
            </a:pPr>
            <a:r>
              <a:rPr kumimoji="1" lang="en-US" altLang="zh-CN" sz="2400" b="0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宋体" pitchFamily="2" charset="-122"/>
                <a:ea typeface="ˎ̥"/>
              </a:rPr>
              <a:t>15-4  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宋体" pitchFamily="2" charset="-122"/>
                <a:ea typeface="ˎ̥"/>
              </a:rPr>
              <a:t>棱柱体地下河槽中恒定渐变渗流的浸润曲线 </a:t>
            </a:r>
            <a:endParaRPr kumimoji="1" lang="zh-CN" altLang="en-US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ˎ̥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Tx/>
              <a:buNone/>
            </a:pPr>
            <a:r>
              <a:rPr kumimoji="1" lang="en-US" altLang="zh-CN" sz="2400" b="0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宋体" pitchFamily="2" charset="-122"/>
                <a:ea typeface="ˎ̥"/>
              </a:rPr>
              <a:t>15-5  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宋体" pitchFamily="2" charset="-122"/>
                <a:ea typeface="ˎ̥"/>
              </a:rPr>
              <a:t>普通井及井群的计算 </a:t>
            </a:r>
            <a:endParaRPr kumimoji="1" lang="zh-CN" altLang="en-US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ˎ̥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Tx/>
              <a:buNone/>
            </a:pPr>
            <a:r>
              <a:rPr kumimoji="1" lang="en-US" altLang="zh-CN" sz="2400" b="0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宋体" pitchFamily="2" charset="-122"/>
                <a:ea typeface="ˎ̥"/>
              </a:rPr>
              <a:t>15-6  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itchFamily="2" charset="-122"/>
                <a:ea typeface="宋体" pitchFamily="2" charset="-122"/>
              </a:rPr>
              <a:t>水平不透水层上均质土坝的渗流计算 </a:t>
            </a:r>
            <a:endParaRPr kumimoji="1" lang="zh-CN" altLang="en-US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ˎ̥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Tx/>
              <a:buNone/>
            </a:pPr>
            <a:r>
              <a:rPr kumimoji="1" lang="en-US" altLang="zh-CN" sz="2400" b="0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宋体" pitchFamily="2" charset="-122"/>
                <a:ea typeface="ˎ̥"/>
              </a:rPr>
              <a:t>15-7  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itchFamily="2" charset="-122"/>
                <a:ea typeface="宋体" pitchFamily="2" charset="-122"/>
              </a:rPr>
              <a:t>渗流场的基本微分方程式及其解法简介 </a:t>
            </a:r>
            <a:endParaRPr kumimoji="1" lang="zh-CN" altLang="en-US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ˎ̥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Tx/>
              <a:buNone/>
            </a:pPr>
            <a:r>
              <a:rPr kumimoji="1" lang="en-US" altLang="zh-CN" sz="2400" b="0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宋体" pitchFamily="2" charset="-122"/>
                <a:ea typeface="ˎ̥"/>
              </a:rPr>
              <a:t>15-8  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宋体" pitchFamily="2" charset="-122"/>
                <a:ea typeface="ˎ̥"/>
              </a:rPr>
              <a:t>用流网法求解平面渗流 </a:t>
            </a:r>
            <a:endParaRPr kumimoji="1" lang="zh-CN" altLang="en-US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ˎ̥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Tx/>
              <a:buNone/>
            </a:pPr>
            <a:r>
              <a:rPr kumimoji="1" lang="en-US" altLang="zh-CN" sz="2400" b="0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宋体" pitchFamily="2" charset="-122"/>
                <a:ea typeface="ˎ̥"/>
              </a:rPr>
              <a:t>15-9  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itchFamily="2" charset="-122"/>
                <a:ea typeface="宋体" pitchFamily="2" charset="-122"/>
              </a:rPr>
              <a:t>水电比拟法绘制流网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宋体" pitchFamily="2" charset="-122"/>
                <a:ea typeface="ˎ̥"/>
              </a:rPr>
              <a:t> </a:t>
            </a:r>
            <a:endParaRPr kumimoji="1" lang="zh-CN" altLang="en-US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ˎ̥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宋体" pitchFamily="2" charset="-122"/>
                <a:ea typeface="ˎ̥"/>
              </a:rPr>
              <a:t> </a:t>
            </a:r>
            <a:endParaRPr kumimoji="1" lang="zh-CN" altLang="en-US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ˎ̥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宋体" pitchFamily="2" charset="-122"/>
                <a:ea typeface="ˎ̥"/>
              </a:rPr>
              <a:t> </a:t>
            </a:r>
            <a:endParaRPr kumimoji="1" lang="zh-CN" altLang="en-US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ˎ̥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宋体" pitchFamily="2" charset="-122"/>
                <a:ea typeface="ˎ̥"/>
              </a:rPr>
              <a:t> </a:t>
            </a:r>
            <a:endParaRPr kumimoji="0" lang="zh-CN" altLang="en-US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56331" name="Rectangle 11"/>
          <p:cNvSpPr>
            <a:spLocks noChangeArrowheads="1"/>
          </p:cNvSpPr>
          <p:nvPr/>
        </p:nvSpPr>
        <p:spPr bwMode="auto">
          <a:xfrm>
            <a:off x="1763713" y="0"/>
            <a:ext cx="3787775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2075" tIns="46036" rIns="92075" bIns="46036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4400" b="1" i="0" u="none" strike="noStrike" cap="none" normalizeH="0" baseline="0" smtClean="0">
                <a:ln>
                  <a:noFill/>
                </a:ln>
                <a:solidFill>
                  <a:schemeClr val="hlink"/>
                </a:solidFill>
                <a:effectLst/>
                <a:latin typeface="Times New Roman" pitchFamily="18" charset="0"/>
                <a:ea typeface="宋体" pitchFamily="2" charset="-122"/>
              </a:rPr>
              <a:t>第十五章</a:t>
            </a:r>
            <a:r>
              <a:rPr kumimoji="1" lang="zh-CN" altLang="en-US" sz="4400" b="1" i="0" u="none" strike="noStrike" cap="none" normalizeH="0" baseline="0" smtClean="0">
                <a:ln>
                  <a:noFill/>
                </a:ln>
                <a:solidFill>
                  <a:schemeClr val="hlink"/>
                </a:solidFill>
                <a:effectLst/>
                <a:latin typeface="Times New Roman" pitchFamily="18" charset="0"/>
                <a:ea typeface="ˎ̥"/>
              </a:rPr>
              <a:t> </a:t>
            </a:r>
            <a:r>
              <a:rPr kumimoji="1" lang="zh-CN" altLang="en-US" sz="4400" b="1" i="0" u="none" strike="noStrike" cap="none" normalizeH="0" baseline="0" smtClean="0">
                <a:ln>
                  <a:noFill/>
                </a:ln>
                <a:solidFill>
                  <a:schemeClr val="hlink"/>
                </a:solidFill>
                <a:effectLst/>
                <a:latin typeface="Times New Roman" pitchFamily="18" charset="0"/>
                <a:ea typeface="宋体" pitchFamily="2" charset="-122"/>
              </a:rPr>
              <a:t>渗流</a:t>
            </a:r>
            <a:endParaRPr kumimoji="0" lang="zh-CN" altLang="en-US" sz="4400" b="0" i="0" u="none" strike="noStrike" cap="none" normalizeH="0" baseline="0" smtClean="0">
              <a:ln>
                <a:noFill/>
              </a:ln>
              <a:solidFill>
                <a:schemeClr val="tx2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56330" name="AutoShape 10"/>
          <p:cNvSpPr>
            <a:spLocks noChangeArrowheads="1"/>
          </p:cNvSpPr>
          <p:nvPr/>
        </p:nvSpPr>
        <p:spPr bwMode="auto">
          <a:xfrm>
            <a:off x="755650" y="1268413"/>
            <a:ext cx="576263" cy="288925"/>
          </a:xfrm>
          <a:prstGeom prst="actionButtonForwardNext">
            <a:avLst/>
          </a:prstGeom>
          <a:solidFill>
            <a:srgbClr val="00FFFF"/>
          </a:solidFill>
          <a:ln w="9525">
            <a:noFill/>
            <a:miter lim="800000"/>
          </a:ln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56329" name="AutoShape 9"/>
          <p:cNvSpPr>
            <a:spLocks noChangeArrowheads="1"/>
          </p:cNvSpPr>
          <p:nvPr/>
        </p:nvSpPr>
        <p:spPr bwMode="auto">
          <a:xfrm>
            <a:off x="755650" y="1700213"/>
            <a:ext cx="576263" cy="288925"/>
          </a:xfrm>
          <a:prstGeom prst="actionButtonForwardNext">
            <a:avLst/>
          </a:prstGeom>
          <a:solidFill>
            <a:srgbClr val="00FFFF"/>
          </a:solidFill>
          <a:ln w="9525">
            <a:noFill/>
            <a:miter lim="800000"/>
          </a:ln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56328" name="AutoShape 8"/>
          <p:cNvSpPr>
            <a:spLocks noChangeArrowheads="1"/>
          </p:cNvSpPr>
          <p:nvPr/>
        </p:nvSpPr>
        <p:spPr bwMode="auto">
          <a:xfrm>
            <a:off x="755650" y="2133600"/>
            <a:ext cx="576263" cy="288925"/>
          </a:xfrm>
          <a:prstGeom prst="actionButtonForwardNext">
            <a:avLst/>
          </a:prstGeom>
          <a:solidFill>
            <a:srgbClr val="00FFFF"/>
          </a:solidFill>
          <a:ln w="9525">
            <a:noFill/>
            <a:miter lim="800000"/>
          </a:ln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56327" name="AutoShape 7"/>
          <p:cNvSpPr>
            <a:spLocks noChangeArrowheads="1"/>
          </p:cNvSpPr>
          <p:nvPr/>
        </p:nvSpPr>
        <p:spPr bwMode="auto">
          <a:xfrm>
            <a:off x="755650" y="2565400"/>
            <a:ext cx="576263" cy="288925"/>
          </a:xfrm>
          <a:prstGeom prst="actionButtonForwardNext">
            <a:avLst/>
          </a:prstGeom>
          <a:solidFill>
            <a:srgbClr val="00FFFF"/>
          </a:solidFill>
          <a:ln w="9525">
            <a:noFill/>
            <a:miter lim="800000"/>
          </a:ln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56326" name="AutoShape 6"/>
          <p:cNvSpPr>
            <a:spLocks noChangeArrowheads="1"/>
          </p:cNvSpPr>
          <p:nvPr/>
        </p:nvSpPr>
        <p:spPr bwMode="auto">
          <a:xfrm>
            <a:off x="755650" y="2997200"/>
            <a:ext cx="576263" cy="288925"/>
          </a:xfrm>
          <a:prstGeom prst="actionButtonForwardNext">
            <a:avLst/>
          </a:prstGeom>
          <a:solidFill>
            <a:srgbClr val="00FFFF"/>
          </a:solidFill>
          <a:ln w="9525">
            <a:noFill/>
            <a:miter lim="800000"/>
          </a:ln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56325" name="AutoShape 5"/>
          <p:cNvSpPr>
            <a:spLocks noChangeArrowheads="1"/>
          </p:cNvSpPr>
          <p:nvPr/>
        </p:nvSpPr>
        <p:spPr bwMode="auto">
          <a:xfrm>
            <a:off x="755650" y="3429000"/>
            <a:ext cx="576263" cy="288925"/>
          </a:xfrm>
          <a:prstGeom prst="actionButtonForwardNext">
            <a:avLst/>
          </a:prstGeom>
          <a:solidFill>
            <a:srgbClr val="00FFFF"/>
          </a:solidFill>
          <a:ln w="9525">
            <a:noFill/>
            <a:miter lim="800000"/>
          </a:ln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56324" name="AutoShape 4"/>
          <p:cNvSpPr>
            <a:spLocks noChangeArrowheads="1"/>
          </p:cNvSpPr>
          <p:nvPr/>
        </p:nvSpPr>
        <p:spPr bwMode="auto">
          <a:xfrm>
            <a:off x="755650" y="3860800"/>
            <a:ext cx="576263" cy="288925"/>
          </a:xfrm>
          <a:prstGeom prst="actionButtonForwardNext">
            <a:avLst/>
          </a:prstGeom>
          <a:solidFill>
            <a:srgbClr val="00FFFF"/>
          </a:solidFill>
          <a:ln w="9525">
            <a:noFill/>
            <a:miter lim="800000"/>
          </a:ln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56323" name="AutoShape 3"/>
          <p:cNvSpPr>
            <a:spLocks noChangeArrowheads="1"/>
          </p:cNvSpPr>
          <p:nvPr/>
        </p:nvSpPr>
        <p:spPr bwMode="auto">
          <a:xfrm>
            <a:off x="755650" y="4292600"/>
            <a:ext cx="576263" cy="288925"/>
          </a:xfrm>
          <a:prstGeom prst="actionButtonForwardNext">
            <a:avLst/>
          </a:prstGeom>
          <a:solidFill>
            <a:srgbClr val="00FFFF"/>
          </a:solidFill>
          <a:ln w="9525">
            <a:noFill/>
            <a:miter lim="800000"/>
          </a:ln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56322" name="AutoShape 2"/>
          <p:cNvSpPr>
            <a:spLocks noChangeArrowheads="1"/>
          </p:cNvSpPr>
          <p:nvPr/>
        </p:nvSpPr>
        <p:spPr bwMode="auto">
          <a:xfrm>
            <a:off x="755650" y="4724400"/>
            <a:ext cx="576263" cy="288925"/>
          </a:xfrm>
          <a:prstGeom prst="actionButtonForwardNext">
            <a:avLst/>
          </a:prstGeom>
          <a:solidFill>
            <a:srgbClr val="00FFFF"/>
          </a:solidFill>
          <a:ln w="9525">
            <a:noFill/>
            <a:miter lim="800000"/>
          </a:ln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56321" name="AutoShape 1">
            <a:hlinkClick r:id="rId3" action="ppaction://hlinkpres?slideindex=3&amp;slidetitle=幻灯片 3" highlightClick="1"/>
          </p:cNvPr>
          <p:cNvSpPr>
            <a:spLocks noChangeArrowheads="1"/>
          </p:cNvSpPr>
          <p:nvPr/>
        </p:nvSpPr>
        <p:spPr bwMode="auto">
          <a:xfrm>
            <a:off x="755650" y="5229225"/>
            <a:ext cx="1512888" cy="358775"/>
          </a:xfrm>
          <a:prstGeom prst="actionButtonBlank">
            <a:avLst/>
          </a:prstGeom>
          <a:solidFill>
            <a:srgbClr val="00FFFF"/>
          </a:solidFill>
          <a:ln w="9525">
            <a:noFill/>
            <a:miter lim="800000"/>
          </a:ln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2400" b="1" i="0" u="none" strike="noStrike" cap="none" normalizeH="0" baseline="0" smtClean="0">
                <a:ln>
                  <a:noFill/>
                </a:ln>
                <a:solidFill>
                  <a:srgbClr val="FF3300"/>
                </a:solidFill>
                <a:effectLst/>
                <a:latin typeface="Arial" pitchFamily="34" charset="0"/>
                <a:ea typeface="宋体" pitchFamily="2" charset="-122"/>
              </a:rPr>
              <a:t>返回目录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12" name="Picture 1064" descr="logo"/>
          <p:cNvPicPr>
            <a:picLocks noChangeAspect="1" noChangeArrowheads="1" noCrop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6200" y="76200"/>
            <a:ext cx="914400" cy="914400"/>
          </a:xfrm>
          <a:prstGeom prst="rect">
            <a:avLst/>
          </a:prstGeom>
          <a:noFill/>
        </p:spPr>
      </p:pic>
      <p:sp>
        <p:nvSpPr>
          <p:cNvPr id="11" name="Rectangle 11"/>
          <p:cNvSpPr>
            <a:spLocks noChangeArrowheads="1"/>
          </p:cNvSpPr>
          <p:nvPr/>
        </p:nvSpPr>
        <p:spPr bwMode="auto">
          <a:xfrm>
            <a:off x="70104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2075" tIns="46037" rIns="92075" bIns="46037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ˎ̥"/>
              </a:rPr>
              <a:t>‹#›</a:t>
            </a:r>
            <a:r>
              <a:rPr kumimoji="1" lang="en-US" altLang="zh-CN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en-US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51210" name="Text Box 10"/>
          <p:cNvSpPr txBox="1">
            <a:spLocks noGrp="1" noChangeArrowheads="1"/>
          </p:cNvSpPr>
          <p:nvPr/>
        </p:nvSpPr>
        <p:spPr bwMode="auto">
          <a:xfrm>
            <a:off x="70104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2075" tIns="46036" rIns="92075" bIns="46036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ˎ̥"/>
              </a:rPr>
              <a:t>2</a:t>
            </a:r>
            <a:endParaRPr kumimoji="0" lang="en-US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44132" name="Text Box 9"/>
          <p:cNvSpPr txBox="1">
            <a:spLocks noChangeArrowheads="1"/>
          </p:cNvSpPr>
          <p:nvPr/>
        </p:nvSpPr>
        <p:spPr bwMode="auto">
          <a:xfrm>
            <a:off x="2438400" y="304800"/>
            <a:ext cx="3497263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40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隶书" pitchFamily="49" charset="-122"/>
                <a:ea typeface="隶书" pitchFamily="49" charset="-122"/>
              </a:rPr>
              <a:t>第十五章 渗流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44133" name="Text Box 8"/>
          <p:cNvSpPr txBox="1">
            <a:spLocks noChangeArrowheads="1"/>
          </p:cNvSpPr>
          <p:nvPr/>
        </p:nvSpPr>
        <p:spPr bwMode="auto">
          <a:xfrm>
            <a:off x="528638" y="1241425"/>
            <a:ext cx="5060950" cy="5857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宋体" pitchFamily="2" charset="-122"/>
              </a:rPr>
              <a:t>流体在孔隙介质中的流动称为</a:t>
            </a:r>
            <a:r>
              <a:rPr kumimoji="1" lang="zh-CN" altLang="en-US" sz="2400" b="0" i="1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黑体" pitchFamily="49" charset="-122"/>
              </a:rPr>
              <a:t>渗流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宋体" pitchFamily="2" charset="-122"/>
              </a:rPr>
              <a:t>。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44134" name="Text Box 7"/>
          <p:cNvSpPr txBox="1">
            <a:spLocks noChangeArrowheads="1"/>
          </p:cNvSpPr>
          <p:nvPr/>
        </p:nvSpPr>
        <p:spPr bwMode="auto">
          <a:xfrm>
            <a:off x="315913" y="2092325"/>
            <a:ext cx="445135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黑体" pitchFamily="49" charset="-122"/>
              </a:rPr>
              <a:t>常见的渗流问题有以下几方面：</a:t>
            </a:r>
            <a:r>
              <a:rPr kumimoji="1" lang="zh-CN" altLang="en-US" sz="3600" b="1" i="0" u="none" strike="noStrike" cap="none" normalizeH="0" baseline="-25000" smtClean="0">
                <a:ln>
                  <a:noFill/>
                </a:ln>
                <a:solidFill>
                  <a:srgbClr val="FFFF00"/>
                </a:solidFill>
                <a:effectLst/>
                <a:latin typeface="Times New Roman" pitchFamily="18" charset="0"/>
                <a:ea typeface="黑体" pitchFamily="49" charset="-122"/>
              </a:rPr>
              <a:t> 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44135" name="Text Box 6"/>
          <p:cNvSpPr txBox="1">
            <a:spLocks noChangeArrowheads="1"/>
          </p:cNvSpPr>
          <p:nvPr/>
        </p:nvSpPr>
        <p:spPr bwMode="auto">
          <a:xfrm>
            <a:off x="452438" y="2854325"/>
            <a:ext cx="368935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ˎ̥"/>
              </a:rPr>
              <a:t>1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宋体" pitchFamily="2" charset="-122"/>
              </a:rPr>
              <a:t>、经过挡水建筑物的渗流</a:t>
            </a:r>
            <a:r>
              <a:rPr kumimoji="1" lang="zh-CN" altLang="en-US" sz="3600" b="1" i="0" u="none" strike="noStrike" cap="none" normalizeH="0" baseline="-25000" smtClean="0">
                <a:ln>
                  <a:noFill/>
                </a:ln>
                <a:solidFill>
                  <a:srgbClr val="FFFF00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44136" name="Text Box 5"/>
          <p:cNvSpPr txBox="1">
            <a:spLocks noChangeArrowheads="1"/>
          </p:cNvSpPr>
          <p:nvPr/>
        </p:nvSpPr>
        <p:spPr bwMode="auto">
          <a:xfrm>
            <a:off x="468313" y="3463925"/>
            <a:ext cx="399415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ˎ̥"/>
              </a:rPr>
              <a:t>2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宋体" pitchFamily="2" charset="-122"/>
              </a:rPr>
              <a:t>、水工建筑物地基中的渗流</a:t>
            </a:r>
            <a:r>
              <a:rPr kumimoji="1" lang="zh-CN" altLang="en-US" sz="3600" b="1" i="0" u="none" strike="noStrike" cap="none" normalizeH="0" baseline="-25000" smtClean="0">
                <a:ln>
                  <a:noFill/>
                </a:ln>
                <a:solidFill>
                  <a:srgbClr val="FFFF00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44137" name="Text Box 4"/>
          <p:cNvSpPr txBox="1">
            <a:spLocks noChangeArrowheads="1"/>
          </p:cNvSpPr>
          <p:nvPr/>
        </p:nvSpPr>
        <p:spPr bwMode="auto">
          <a:xfrm>
            <a:off x="468313" y="4149725"/>
            <a:ext cx="307975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ˎ̥"/>
              </a:rPr>
              <a:t>3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宋体" pitchFamily="2" charset="-122"/>
              </a:rPr>
              <a:t>、集水建筑物的渗流</a:t>
            </a:r>
            <a:r>
              <a:rPr kumimoji="1" lang="zh-CN" altLang="en-US" sz="3600" b="1" i="0" u="none" strike="noStrike" cap="none" normalizeH="0" baseline="-25000" smtClean="0">
                <a:ln>
                  <a:noFill/>
                </a:ln>
                <a:solidFill>
                  <a:srgbClr val="FFFF00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44139" name="Text Box 3"/>
          <p:cNvSpPr txBox="1">
            <a:spLocks noChangeArrowheads="1"/>
          </p:cNvSpPr>
          <p:nvPr/>
        </p:nvSpPr>
        <p:spPr bwMode="auto">
          <a:xfrm>
            <a:off x="468313" y="4759325"/>
            <a:ext cx="307975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ˎ̥"/>
              </a:rPr>
              <a:t>4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宋体" pitchFamily="2" charset="-122"/>
              </a:rPr>
              <a:t>、水库及河渠的渗流</a:t>
            </a:r>
            <a:r>
              <a:rPr kumimoji="1" lang="zh-CN" altLang="en-US" sz="3600" b="1" i="0" u="none" strike="noStrike" cap="none" normalizeH="0" baseline="-25000" smtClean="0">
                <a:ln>
                  <a:noFill/>
                </a:ln>
                <a:solidFill>
                  <a:srgbClr val="FFFF00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graphicFrame>
        <p:nvGraphicFramePr>
          <p:cNvPr id="944140" name="Object 12"/>
          <p:cNvGraphicFramePr>
            <a:graphicFrameLocks noChangeAspect="1"/>
          </p:cNvGraphicFramePr>
          <p:nvPr/>
        </p:nvGraphicFramePr>
        <p:xfrm>
          <a:off x="4859338" y="2205038"/>
          <a:ext cx="4067175" cy="24590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位图图像" r:id="rId3" progId="Paint.Picture">
                  <p:embed/>
                </p:oleObj>
              </mc:Choice>
              <mc:Fallback>
                <p:oleObj name="位图图像" r:id="rId3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859338" y="2205038"/>
                        <a:ext cx="4067175" cy="245903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944141" name="Text Box 1"/>
          <p:cNvSpPr txBox="1">
            <a:spLocks noChangeArrowheads="1"/>
          </p:cNvSpPr>
          <p:nvPr/>
        </p:nvSpPr>
        <p:spPr bwMode="auto">
          <a:xfrm>
            <a:off x="5651500" y="4921250"/>
            <a:ext cx="231775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宋体" pitchFamily="2" charset="-122"/>
              </a:rPr>
              <a:t>大坝破坏示意图</a:t>
            </a:r>
            <a:r>
              <a:rPr kumimoji="1" lang="zh-CN" altLang="en-US" sz="3600" b="1" i="0" u="none" strike="noStrike" cap="none" normalizeH="0" baseline="-25000" smtClean="0">
                <a:ln>
                  <a:noFill/>
                </a:ln>
                <a:solidFill>
                  <a:srgbClr val="FFFF00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4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44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4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44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4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44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44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2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4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3" dur="500"/>
                                        <p:tgtEl>
                                          <p:spTgt spid="944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2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4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8" dur="500"/>
                                        <p:tgtEl>
                                          <p:spTgt spid="944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2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4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33" dur="500"/>
                                        <p:tgtEl>
                                          <p:spTgt spid="944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2" presetClass="entr" presetSubtype="2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4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38" dur="500"/>
                                        <p:tgtEl>
                                          <p:spTgt spid="944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4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44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44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4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944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4132" grpId="0"/>
      <p:bldP spid="944133" grpId="1"/>
      <p:bldP spid="944134" grpId="2"/>
      <p:bldP spid="944135" grpId="3"/>
      <p:bldP spid="944136" grpId="4"/>
      <p:bldP spid="944137" grpId="5"/>
      <p:bldP spid="944139" grpId="6"/>
      <p:bldP spid="944141" grpId="7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0186" name="Picture 1064" descr="logo"/>
          <p:cNvPicPr>
            <a:picLocks noChangeAspect="1" noChangeArrowheads="1" noCrop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6200" y="76200"/>
            <a:ext cx="914400" cy="914400"/>
          </a:xfrm>
          <a:prstGeom prst="rect">
            <a:avLst/>
          </a:prstGeom>
          <a:noFill/>
        </p:spPr>
      </p:pic>
      <p:sp>
        <p:nvSpPr>
          <p:cNvPr id="11" name="Rectangle 9"/>
          <p:cNvSpPr>
            <a:spLocks noChangeArrowheads="1"/>
          </p:cNvSpPr>
          <p:nvPr/>
        </p:nvSpPr>
        <p:spPr bwMode="auto">
          <a:xfrm>
            <a:off x="70104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2075" tIns="46037" rIns="92075" bIns="46037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ˎ̥"/>
              </a:rPr>
              <a:t>‹#›</a:t>
            </a:r>
            <a:r>
              <a:rPr kumimoji="1" lang="en-US" altLang="zh-CN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en-US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50184" name="Text Box 8"/>
          <p:cNvSpPr txBox="1">
            <a:spLocks noGrp="1" noChangeArrowheads="1"/>
          </p:cNvSpPr>
          <p:nvPr/>
        </p:nvSpPr>
        <p:spPr bwMode="auto">
          <a:xfrm>
            <a:off x="70104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2075" tIns="46036" rIns="92075" bIns="46036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ˎ̥"/>
              </a:rPr>
              <a:t>3</a:t>
            </a:r>
            <a:endParaRPr kumimoji="0" lang="en-US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52323" name="Text Box 7"/>
          <p:cNvSpPr txBox="1">
            <a:spLocks noChangeArrowheads="1"/>
          </p:cNvSpPr>
          <p:nvPr/>
        </p:nvSpPr>
        <p:spPr bwMode="auto">
          <a:xfrm>
            <a:off x="1143000" y="304800"/>
            <a:ext cx="2927350" cy="9318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23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黑体" pitchFamily="49" charset="-122"/>
              </a:rPr>
              <a:t>达西定律的适用条件</a:t>
            </a:r>
            <a:r>
              <a:rPr kumimoji="1" lang="zh-CN" altLang="en-US" sz="3600" b="1" i="0" u="none" strike="noStrike" cap="none" normalizeH="0" baseline="-25000" smtClean="0">
                <a:ln>
                  <a:noFill/>
                </a:ln>
                <a:solidFill>
                  <a:srgbClr val="FFFF00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52324" name="Text Box 6"/>
          <p:cNvSpPr txBox="1">
            <a:spLocks noChangeArrowheads="1"/>
          </p:cNvSpPr>
          <p:nvPr/>
        </p:nvSpPr>
        <p:spPr bwMode="auto">
          <a:xfrm>
            <a:off x="457200" y="1371600"/>
            <a:ext cx="7804150" cy="8223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ˎ̥"/>
              </a:rPr>
              <a:t>        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宋体" pitchFamily="2" charset="-122"/>
              </a:rPr>
              <a:t>水头损失和流速一次方成比例，乃是液体作层流运动 </a:t>
            </a: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宋体" pitchFamily="2" charset="-122"/>
              </a:rPr>
              <a:t>所遵循的规律，由此可见达西定律只能适用于层流渗流。</a:t>
            </a:r>
            <a:r>
              <a:rPr kumimoji="1" lang="zh-CN" altLang="en-US" sz="3600" b="1" i="0" u="none" strike="noStrike" cap="none" normalizeH="0" baseline="-25000" smtClean="0">
                <a:ln>
                  <a:noFill/>
                </a:ln>
                <a:solidFill>
                  <a:srgbClr val="FFFF00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52325" name="Text Box 5"/>
          <p:cNvSpPr txBox="1">
            <a:spLocks noChangeArrowheads="1"/>
          </p:cNvSpPr>
          <p:nvPr/>
        </p:nvSpPr>
        <p:spPr bwMode="auto">
          <a:xfrm>
            <a:off x="593725" y="2486025"/>
            <a:ext cx="1403350" cy="603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4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黑体" pitchFamily="49" charset="-122"/>
              </a:rPr>
              <a:t>渗透系数</a:t>
            </a:r>
            <a:r>
              <a:rPr kumimoji="1" lang="zh-CN" altLang="en-US" sz="3600" b="1" i="0" u="none" strike="noStrike" cap="none" normalizeH="0" baseline="-25000" smtClean="0">
                <a:ln>
                  <a:noFill/>
                </a:ln>
                <a:solidFill>
                  <a:srgbClr val="FFFF00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52326" name="Text Box 4"/>
          <p:cNvSpPr txBox="1">
            <a:spLocks noChangeArrowheads="1"/>
          </p:cNvSpPr>
          <p:nvPr/>
        </p:nvSpPr>
        <p:spPr bwMode="auto">
          <a:xfrm>
            <a:off x="609600" y="3124200"/>
            <a:ext cx="8167688" cy="10795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400" b="0" i="1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黑体" pitchFamily="49" charset="-122"/>
                <a:ea typeface="黑体" pitchFamily="49" charset="-122"/>
              </a:rPr>
              <a:t>    </a:t>
            </a:r>
            <a:r>
              <a:rPr kumimoji="1" lang="zh-CN" altLang="en-US" sz="2400" b="0" i="1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黑体" pitchFamily="49" charset="-122"/>
                <a:ea typeface="黑体" pitchFamily="49" charset="-122"/>
              </a:rPr>
              <a:t>渗透系数 </a:t>
            </a:r>
            <a:r>
              <a:rPr kumimoji="1" lang="en-US" altLang="zh-CN" sz="2400" b="0" i="1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ˎ̥"/>
              </a:rPr>
              <a:t>k 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宋体" pitchFamily="2" charset="-122"/>
              </a:rPr>
              <a:t>值是反映土的渗流特性的一个综合指标，常 </a:t>
            </a: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  <a:p>
            <a:pPr marL="0" marR="0" lvl="0" indent="0" algn="l" defTabSz="914400" rtl="0" eaLnBrk="0" fontAlgn="base" latinLnBrk="0" hangingPunct="0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宋体" pitchFamily="2" charset="-122"/>
              </a:rPr>
              <a:t>用以下几种方法：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52327" name="Text Box 3"/>
          <p:cNvSpPr txBox="1">
            <a:spLocks noChangeArrowheads="1"/>
          </p:cNvSpPr>
          <p:nvPr/>
        </p:nvSpPr>
        <p:spPr bwMode="auto">
          <a:xfrm>
            <a:off x="914400" y="4495800"/>
            <a:ext cx="155575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ˎ̥"/>
              </a:rPr>
              <a:t>1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ˎ̥"/>
              </a:rPr>
              <a:t>、经验法</a:t>
            </a:r>
            <a:r>
              <a:rPr kumimoji="1" lang="zh-CN" altLang="en-US" sz="3600" b="1" i="0" u="none" strike="noStrike" cap="none" normalizeH="0" baseline="-25000" smtClean="0">
                <a:ln>
                  <a:noFill/>
                </a:ln>
                <a:solidFill>
                  <a:srgbClr val="FFFF00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52328" name="Text Box 2"/>
          <p:cNvSpPr txBox="1">
            <a:spLocks noChangeArrowheads="1"/>
          </p:cNvSpPr>
          <p:nvPr/>
        </p:nvSpPr>
        <p:spPr bwMode="auto">
          <a:xfrm>
            <a:off x="914400" y="5105400"/>
            <a:ext cx="216535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ˎ̥"/>
              </a:rPr>
              <a:t>2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ˎ̥"/>
              </a:rPr>
              <a:t>、室内测定法</a:t>
            </a:r>
            <a:r>
              <a:rPr kumimoji="1" lang="zh-CN" altLang="en-US" sz="3600" b="1" i="0" u="none" strike="noStrike" cap="none" normalizeH="0" baseline="-25000" smtClean="0">
                <a:ln>
                  <a:noFill/>
                </a:ln>
                <a:solidFill>
                  <a:srgbClr val="FFFF00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52329" name="Text Box 1"/>
          <p:cNvSpPr txBox="1">
            <a:spLocks noChangeArrowheads="1"/>
          </p:cNvSpPr>
          <p:nvPr/>
        </p:nvSpPr>
        <p:spPr bwMode="auto">
          <a:xfrm>
            <a:off x="914400" y="5638800"/>
            <a:ext cx="216535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ˎ̥"/>
              </a:rPr>
              <a:t>3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ˎ̥"/>
              </a:rPr>
              <a:t>、野外测定法</a:t>
            </a:r>
            <a:r>
              <a:rPr kumimoji="1" lang="zh-CN" altLang="en-US" sz="3600" b="1" i="0" u="none" strike="noStrike" cap="none" normalizeH="0" baseline="-25000" smtClean="0">
                <a:ln>
                  <a:noFill/>
                </a:ln>
                <a:solidFill>
                  <a:srgbClr val="FFFF00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523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523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42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3" dur="500"/>
                                        <p:tgtEl>
                                          <p:spTgt spid="952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523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523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6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4" dur="500"/>
                                        <p:tgtEl>
                                          <p:spTgt spid="952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29" dur="500"/>
                                        <p:tgtEl>
                                          <p:spTgt spid="952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8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34" dur="500"/>
                                        <p:tgtEl>
                                          <p:spTgt spid="952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8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39" dur="500"/>
                                        <p:tgtEl>
                                          <p:spTgt spid="952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23" grpId="0"/>
      <p:bldP spid="952324" grpId="1"/>
      <p:bldP spid="952325" grpId="2"/>
      <p:bldP spid="952326" grpId="3"/>
      <p:bldP spid="952327" grpId="4"/>
      <p:bldP spid="952328" grpId="5"/>
      <p:bldP spid="952329" grpId="6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46192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47208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7113" name="Picture 1064" descr="logo"/>
          <p:cNvPicPr>
            <a:picLocks noChangeAspect="1" noChangeArrowheads="1" noCrop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6200" y="76200"/>
            <a:ext cx="914400" cy="914400"/>
          </a:xfrm>
          <a:prstGeom prst="rect">
            <a:avLst/>
          </a:prstGeom>
          <a:noFill/>
        </p:spPr>
      </p:pic>
      <p:sp>
        <p:nvSpPr>
          <p:cNvPr id="11" name="Rectangle 8"/>
          <p:cNvSpPr>
            <a:spLocks noChangeArrowheads="1"/>
          </p:cNvSpPr>
          <p:nvPr/>
        </p:nvSpPr>
        <p:spPr bwMode="auto">
          <a:xfrm>
            <a:off x="70104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2075" tIns="46037" rIns="92075" bIns="46037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ˎ̥"/>
              </a:rPr>
              <a:t>‹#›</a:t>
            </a:r>
            <a:r>
              <a:rPr kumimoji="1" lang="en-US" altLang="zh-CN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en-US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47111" name="Text Box 7"/>
          <p:cNvSpPr txBox="1">
            <a:spLocks noGrp="1" noChangeArrowheads="1"/>
          </p:cNvSpPr>
          <p:nvPr/>
        </p:nvSpPr>
        <p:spPr bwMode="auto">
          <a:xfrm>
            <a:off x="70104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2075" tIns="46036" rIns="92075" bIns="46036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ˎ̥"/>
              </a:rPr>
              <a:t>6</a:t>
            </a:r>
            <a:endParaRPr kumimoji="0" lang="en-US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48234" name="Text Box 6"/>
          <p:cNvSpPr txBox="1">
            <a:spLocks noChangeArrowheads="1"/>
          </p:cNvSpPr>
          <p:nvPr/>
        </p:nvSpPr>
        <p:spPr bwMode="auto">
          <a:xfrm>
            <a:off x="838200" y="990600"/>
            <a:ext cx="7575550" cy="19177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宋体" pitchFamily="2" charset="-122"/>
              </a:rPr>
              <a:t>式中：    为通过微小过水断面    的渗流流量；  为 </a:t>
            </a: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宋体" pitchFamily="2" charset="-122"/>
              </a:rPr>
              <a:t>包括土粒骨架所占横截面积在内的假想过水面积。很显 </a:t>
            </a: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宋体" pitchFamily="2" charset="-122"/>
              </a:rPr>
              <a:t>然，真实的过水面积比    小。若土系均质土，其孔隙 </a:t>
            </a: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宋体" pitchFamily="2" charset="-122"/>
              </a:rPr>
              <a:t>率为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ˎ̥"/>
              </a:rPr>
              <a:t> </a:t>
            </a:r>
            <a:r>
              <a:rPr kumimoji="1" lang="en-US" altLang="zh-CN" sz="2400" b="0" i="1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ˎ̥"/>
              </a:rPr>
              <a:t>n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宋体" pitchFamily="2" charset="-122"/>
              </a:rPr>
              <a:t>，真实的过水面积应为</a:t>
            </a:r>
            <a:r>
              <a:rPr kumimoji="1" lang="en-US" altLang="zh-CN" sz="2400" b="0" i="1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ˎ̥"/>
              </a:rPr>
              <a:t>n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宋体" pitchFamily="2" charset="-122"/>
              </a:rPr>
              <a:t>，故通过该断面孔隙内的 </a:t>
            </a: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宋体" pitchFamily="2" charset="-122"/>
              </a:rPr>
              <a:t>真实流速应为</a:t>
            </a:r>
            <a:r>
              <a:rPr kumimoji="1" lang="zh-CN" altLang="en-US" sz="3600" b="1" i="0" u="none" strike="noStrike" cap="none" normalizeH="0" baseline="-25000" smtClean="0">
                <a:ln>
                  <a:noFill/>
                </a:ln>
                <a:solidFill>
                  <a:srgbClr val="FFFF00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graphicFrame>
        <p:nvGraphicFramePr>
          <p:cNvPr id="948227" name="Object 3"/>
          <p:cNvGraphicFramePr>
            <a:graphicFrameLocks noChangeAspect="1"/>
          </p:cNvGraphicFramePr>
          <p:nvPr/>
        </p:nvGraphicFramePr>
        <p:xfrm>
          <a:off x="1981200" y="1066800"/>
          <a:ext cx="431800" cy="3460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Equation" r:id="rId3" progId="Equation.DSMT4">
                  <p:embed/>
                </p:oleObj>
              </mc:Choice>
              <mc:Fallback>
                <p:oleObj name="Equation" r:id="rId3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981200" y="1066800"/>
                        <a:ext cx="431800" cy="3460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48228" name="Object 4"/>
          <p:cNvGraphicFramePr>
            <a:graphicFrameLocks noChangeAspect="1"/>
          </p:cNvGraphicFramePr>
          <p:nvPr/>
        </p:nvGraphicFramePr>
        <p:xfrm>
          <a:off x="5257800" y="1066800"/>
          <a:ext cx="495300" cy="3587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Equation" r:id="rId5" progId="Equation.DSMT4">
                  <p:embed/>
                </p:oleObj>
              </mc:Choice>
              <mc:Fallback>
                <p:oleObj name="Equation" r:id="rId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257800" y="1066800"/>
                        <a:ext cx="495300" cy="3587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48229" name="Object 5"/>
          <p:cNvGraphicFramePr>
            <a:graphicFrameLocks noChangeAspect="1"/>
          </p:cNvGraphicFramePr>
          <p:nvPr/>
        </p:nvGraphicFramePr>
        <p:xfrm>
          <a:off x="4038600" y="1752600"/>
          <a:ext cx="495300" cy="3587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Equation" r:id="rId7" progId="Equation.DSMT4">
                  <p:embed/>
                </p:oleObj>
              </mc:Choice>
              <mc:Fallback>
                <p:oleObj name="Equation" r:id="rId7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4038600" y="1752600"/>
                        <a:ext cx="495300" cy="3587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48230" name="Object 6"/>
          <p:cNvGraphicFramePr>
            <a:graphicFrameLocks noChangeAspect="1"/>
          </p:cNvGraphicFramePr>
          <p:nvPr/>
        </p:nvGraphicFramePr>
        <p:xfrm>
          <a:off x="7467600" y="1066800"/>
          <a:ext cx="495300" cy="3587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Equation" r:id="rId9" progId="Equation.DSMT4">
                  <p:embed/>
                </p:oleObj>
              </mc:Choice>
              <mc:Fallback>
                <p:oleObj name="Equation" r:id="rId9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7467600" y="1066800"/>
                        <a:ext cx="495300" cy="3587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48232" name="Object 8"/>
          <p:cNvGraphicFramePr>
            <a:graphicFrameLocks noChangeAspect="1"/>
          </p:cNvGraphicFramePr>
          <p:nvPr/>
        </p:nvGraphicFramePr>
        <p:xfrm>
          <a:off x="2133600" y="3124200"/>
          <a:ext cx="1454150" cy="920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Equation" r:id="rId10" progId="Equation.DSMT4">
                  <p:embed/>
                </p:oleObj>
              </mc:Choice>
              <mc:Fallback>
                <p:oleObj name="Equation" r:id="rId1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2133600" y="3124200"/>
                        <a:ext cx="1454150" cy="920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8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48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8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948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9" presetClass="entr" presetSubtype="0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8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948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9" presetClass="entr" presetSubtype="0" dur="5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8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948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1" presetID="9" presetClass="entr" presetSubtype="0" dur="5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8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948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8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948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823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6091" name="Picture 1064" descr="logo"/>
          <p:cNvPicPr>
            <a:picLocks noChangeAspect="1" noChangeArrowheads="1" noCrop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6200" y="76200"/>
            <a:ext cx="914400" cy="914400"/>
          </a:xfrm>
          <a:prstGeom prst="rect">
            <a:avLst/>
          </a:prstGeom>
          <a:noFill/>
        </p:spPr>
      </p:pic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70104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2075" tIns="46037" rIns="92075" bIns="46037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ˎ̥"/>
              </a:rPr>
              <a:t>‹#›</a:t>
            </a:r>
            <a:r>
              <a:rPr kumimoji="1" lang="en-US" altLang="zh-CN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en-US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46089" name="Text Box 9"/>
          <p:cNvSpPr txBox="1">
            <a:spLocks noGrp="1" noChangeArrowheads="1"/>
          </p:cNvSpPr>
          <p:nvPr/>
        </p:nvSpPr>
        <p:spPr bwMode="auto">
          <a:xfrm>
            <a:off x="70104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2075" tIns="46036" rIns="92075" bIns="46036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ˎ̥"/>
              </a:rPr>
              <a:t>7</a:t>
            </a:r>
            <a:endParaRPr kumimoji="0" lang="en-US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49250" name="Rectangle 7"/>
          <p:cNvSpPr>
            <a:spLocks noChangeArrowheads="1"/>
          </p:cNvSpPr>
          <p:nvPr/>
        </p:nvSpPr>
        <p:spPr bwMode="auto">
          <a:xfrm>
            <a:off x="457200" y="5105400"/>
            <a:ext cx="8686800" cy="8223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ˎ̥"/>
              </a:rPr>
              <a:t>        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宋体" pitchFamily="2" charset="-122"/>
              </a:rPr>
              <a:t>恒定渗流及非恒定渗流，均匀渗流及非均匀渗流，渐变 </a:t>
            </a: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75000"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宋体" pitchFamily="2" charset="-122"/>
              </a:rPr>
              <a:t>渗流及急变渗流，有压渗流和无压渗流等等。</a:t>
            </a:r>
            <a:endParaRPr kumimoji="0" lang="zh-CN" altLang="en-US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49251" name="Text Box 6"/>
          <p:cNvSpPr txBox="1">
            <a:spLocks noChangeArrowheads="1"/>
          </p:cNvSpPr>
          <p:nvPr/>
        </p:nvSpPr>
        <p:spPr bwMode="auto">
          <a:xfrm>
            <a:off x="685800" y="685800"/>
            <a:ext cx="7499350" cy="5857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宋体" pitchFamily="2" charset="-122"/>
              </a:rPr>
              <a:t>以渗流模型取代真实的渗流，必须遵守以下几个原则：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49252" name="Text Box 5"/>
          <p:cNvSpPr txBox="1">
            <a:spLocks noChangeArrowheads="1"/>
          </p:cNvSpPr>
          <p:nvPr/>
        </p:nvSpPr>
        <p:spPr bwMode="auto">
          <a:xfrm>
            <a:off x="609600" y="1447800"/>
            <a:ext cx="734695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ˎ̥"/>
              </a:rPr>
              <a:t>(1)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ˎ̥"/>
              </a:rPr>
              <a:t>通过渗流模型的流量必须和实际渗流的流量相等。</a:t>
            </a:r>
            <a:r>
              <a:rPr kumimoji="1" lang="zh-CN" altLang="en-US" sz="3600" b="1" i="0" u="none" strike="noStrike" cap="none" normalizeH="0" baseline="-25000" smtClean="0">
                <a:ln>
                  <a:noFill/>
                </a:ln>
                <a:solidFill>
                  <a:srgbClr val="FFFF00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49253" name="Text Box 4"/>
          <p:cNvSpPr txBox="1">
            <a:spLocks noChangeArrowheads="1"/>
          </p:cNvSpPr>
          <p:nvPr/>
        </p:nvSpPr>
        <p:spPr bwMode="auto">
          <a:xfrm>
            <a:off x="609600" y="2133600"/>
            <a:ext cx="7956550" cy="8223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ˎ̥"/>
              </a:rPr>
              <a:t>(2)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ˎ̥"/>
              </a:rPr>
              <a:t>对某一确定的作用面，从渗流模型所得出的动水压力， </a:t>
            </a: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宋体" pitchFamily="2" charset="-122"/>
              </a:rPr>
              <a:t>当和真实渗流的动水压力相等。</a:t>
            </a:r>
            <a:r>
              <a:rPr kumimoji="1" lang="zh-CN" altLang="en-US" sz="3600" b="1" i="0" u="none" strike="noStrike" cap="none" normalizeH="0" baseline="-25000" smtClean="0">
                <a:ln>
                  <a:noFill/>
                </a:ln>
                <a:solidFill>
                  <a:srgbClr val="FFFF00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49254" name="Text Box 3"/>
          <p:cNvSpPr txBox="1">
            <a:spLocks noChangeArrowheads="1"/>
          </p:cNvSpPr>
          <p:nvPr/>
        </p:nvSpPr>
        <p:spPr bwMode="auto">
          <a:xfrm>
            <a:off x="609600" y="3200400"/>
            <a:ext cx="7651750" cy="8223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ˎ̥"/>
              </a:rPr>
              <a:t>(3)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ˎ̥"/>
              </a:rPr>
              <a:t>渗流模型的阻力和实际渗流应当相等，也就是说水头 </a:t>
            </a: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宋体" pitchFamily="2" charset="-122"/>
              </a:rPr>
              <a:t>损失应当相等。</a:t>
            </a:r>
            <a:r>
              <a:rPr kumimoji="1" lang="zh-CN" altLang="en-US" sz="3600" b="1" i="0" u="none" strike="noStrike" cap="none" normalizeH="0" baseline="-25000" smtClean="0">
                <a:ln>
                  <a:noFill/>
                </a:ln>
                <a:solidFill>
                  <a:srgbClr val="FFFF00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49255" name="Text Box 2"/>
          <p:cNvSpPr txBox="1">
            <a:spLocks noChangeArrowheads="1"/>
          </p:cNvSpPr>
          <p:nvPr/>
        </p:nvSpPr>
        <p:spPr bwMode="auto">
          <a:xfrm>
            <a:off x="609600" y="4267200"/>
            <a:ext cx="1409700" cy="603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4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1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宋体" pitchFamily="2" charset="-122"/>
              </a:rPr>
              <a:t>渗流类型</a:t>
            </a:r>
            <a:r>
              <a:rPr kumimoji="1" lang="zh-CN" altLang="en-US" sz="3600" b="1" i="0" u="none" strike="noStrike" cap="none" normalizeH="0" baseline="-25000" smtClean="0">
                <a:ln>
                  <a:noFill/>
                </a:ln>
                <a:solidFill>
                  <a:srgbClr val="FFFF00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46081" name="AutoShape 1">
            <a:hlinkClick r:id="rId3" action="ppaction://hlinksldjump?num=6" highlightClick="1"/>
          </p:cNvPr>
          <p:cNvSpPr>
            <a:spLocks noChangeArrowheads="1"/>
          </p:cNvSpPr>
          <p:nvPr/>
        </p:nvSpPr>
        <p:spPr bwMode="auto">
          <a:xfrm>
            <a:off x="7740650" y="5876925"/>
            <a:ext cx="647700" cy="431800"/>
          </a:xfrm>
          <a:prstGeom prst="actionButtonBackPrevious">
            <a:avLst/>
          </a:prstGeom>
          <a:solidFill>
            <a:srgbClr val="00FFFF"/>
          </a:solidFill>
          <a:ln w="9525">
            <a:noFill/>
            <a:miter lim="800000"/>
          </a:ln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9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49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49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9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949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9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949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9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949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9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492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492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37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9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4" dur="500"/>
                                        <p:tgtEl>
                                          <p:spTgt spid="949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9250" grpId="0"/>
      <p:bldP spid="949251" grpId="1"/>
      <p:bldP spid="949252" grpId="2"/>
      <p:bldP spid="949253" grpId="3"/>
      <p:bldP spid="949254" grpId="4"/>
      <p:bldP spid="949255" grpId="5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5065" name="Picture 1064" descr="logo"/>
          <p:cNvPicPr>
            <a:picLocks noChangeAspect="1" noChangeArrowheads="1" noCrop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6200" y="76200"/>
            <a:ext cx="914400" cy="914400"/>
          </a:xfrm>
          <a:prstGeom prst="rect">
            <a:avLst/>
          </a:prstGeom>
          <a:noFill/>
        </p:spPr>
      </p:pic>
      <p:sp>
        <p:nvSpPr>
          <p:cNvPr id="11" name="Rectangle 8"/>
          <p:cNvSpPr>
            <a:spLocks noChangeArrowheads="1"/>
          </p:cNvSpPr>
          <p:nvPr/>
        </p:nvSpPr>
        <p:spPr bwMode="auto">
          <a:xfrm>
            <a:off x="70104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2075" tIns="46037" rIns="92075" bIns="46037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ˎ̥"/>
              </a:rPr>
              <a:t>‹#›</a:t>
            </a:r>
            <a:r>
              <a:rPr kumimoji="1" lang="en-US" altLang="zh-CN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en-US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45063" name="Text Box 7"/>
          <p:cNvSpPr txBox="1">
            <a:spLocks noGrp="1" noChangeArrowheads="1"/>
          </p:cNvSpPr>
          <p:nvPr/>
        </p:nvSpPr>
        <p:spPr bwMode="auto">
          <a:xfrm>
            <a:off x="70104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2075" tIns="46036" rIns="92075" bIns="46036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ˎ̥"/>
              </a:rPr>
              <a:t>8</a:t>
            </a:r>
            <a:endParaRPr kumimoji="0" lang="en-US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graphicFrame>
        <p:nvGraphicFramePr>
          <p:cNvPr id="950275" name="Object 3"/>
          <p:cNvGraphicFramePr>
            <a:graphicFrameLocks noChangeAspect="1"/>
          </p:cNvGraphicFramePr>
          <p:nvPr/>
        </p:nvGraphicFramePr>
        <p:xfrm>
          <a:off x="2133600" y="2133600"/>
          <a:ext cx="2286000" cy="8747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Equation" r:id="rId3" progId="Equation.DSMT4">
                  <p:embed/>
                </p:oleObj>
              </mc:Choice>
              <mc:Fallback>
                <p:oleObj name="Equation" r:id="rId3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33600" y="2133600"/>
                        <a:ext cx="2286000" cy="87471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0276" name="Rectangle 5"/>
          <p:cNvSpPr>
            <a:spLocks noChangeArrowheads="1"/>
          </p:cNvSpPr>
          <p:nvPr/>
        </p:nvSpPr>
        <p:spPr bwMode="auto">
          <a:xfrm>
            <a:off x="3962400" y="1295400"/>
            <a:ext cx="2012950" cy="5857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宋体" pitchFamily="2" charset="-122"/>
              </a:rPr>
              <a:t>达西实验装置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50277" name="Text Box 4"/>
          <p:cNvSpPr txBox="1">
            <a:spLocks noChangeArrowheads="1"/>
          </p:cNvSpPr>
          <p:nvPr/>
        </p:nvSpPr>
        <p:spPr bwMode="auto">
          <a:xfrm>
            <a:off x="1219200" y="381000"/>
            <a:ext cx="7543800" cy="833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36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楷体_GB2312"/>
                <a:ea typeface="楷体_GB2312"/>
              </a:rPr>
              <a:t>15-2    </a:t>
            </a:r>
            <a:r>
              <a:rPr kumimoji="1" lang="zh-CN" altLang="en-US" sz="36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楷体_GB2312"/>
                <a:ea typeface="楷体_GB2312"/>
              </a:rPr>
              <a:t>渗流的基本定律－达西定律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50278" name="Text Box 3"/>
          <p:cNvSpPr txBox="1">
            <a:spLocks noChangeArrowheads="1"/>
          </p:cNvSpPr>
          <p:nvPr/>
        </p:nvSpPr>
        <p:spPr bwMode="auto">
          <a:xfrm>
            <a:off x="1066800" y="1143000"/>
            <a:ext cx="1403350" cy="749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黑体" pitchFamily="49" charset="-122"/>
              </a:rPr>
              <a:t>达西定律</a:t>
            </a:r>
            <a:r>
              <a:rPr kumimoji="1" lang="zh-CN" altLang="en-US" sz="2400" b="0" i="0" u="none" strike="noStrike" cap="none" normalizeH="0" baseline="-25000" smtClean="0">
                <a:ln>
                  <a:noFill/>
                </a:ln>
                <a:solidFill>
                  <a:srgbClr val="FFFF00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50280" name="Text Box 2"/>
          <p:cNvSpPr txBox="1">
            <a:spLocks noChangeArrowheads="1"/>
          </p:cNvSpPr>
          <p:nvPr/>
        </p:nvSpPr>
        <p:spPr bwMode="auto">
          <a:xfrm>
            <a:off x="533400" y="3581400"/>
            <a:ext cx="8015288" cy="8223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宋体" pitchFamily="2" charset="-122"/>
              </a:rPr>
              <a:t>式中：</a:t>
            </a:r>
            <a:r>
              <a:rPr kumimoji="1" lang="en-US" altLang="zh-CN" sz="2400" b="0" i="1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ˎ̥"/>
              </a:rPr>
              <a:t>k</a:t>
            </a:r>
            <a:r>
              <a:rPr kumimoji="1" lang="en-US" altLang="zh-CN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ˎ̥"/>
              </a:rPr>
              <a:t> 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宋体" pitchFamily="2" charset="-122"/>
              </a:rPr>
              <a:t>为反映土的透水性质的比例系数，称为</a:t>
            </a:r>
            <a:r>
              <a:rPr kumimoji="1" lang="zh-CN" altLang="en-US" sz="2400" b="0" i="1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黑体" pitchFamily="49" charset="-122"/>
                <a:ea typeface="黑体" pitchFamily="49" charset="-122"/>
              </a:rPr>
              <a:t>渗透系数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宋体" pitchFamily="2" charset="-122"/>
              </a:rPr>
              <a:t>。 </a:t>
            </a: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ˎ̥"/>
              </a:rPr>
              <a:t>        渗透系数具有流速的量纲。</a:t>
            </a:r>
            <a:r>
              <a:rPr kumimoji="1" lang="zh-CN" altLang="en-US" sz="3600" b="1" i="0" u="none" strike="noStrike" cap="none" normalizeH="0" baseline="-25000" smtClean="0">
                <a:ln>
                  <a:noFill/>
                </a:ln>
                <a:solidFill>
                  <a:srgbClr val="FFFF00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50281" name="Text Box 1"/>
          <p:cNvSpPr txBox="1">
            <a:spLocks noChangeArrowheads="1"/>
          </p:cNvSpPr>
          <p:nvPr/>
        </p:nvSpPr>
        <p:spPr bwMode="auto">
          <a:xfrm>
            <a:off x="457200" y="4724400"/>
            <a:ext cx="7804150" cy="11874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ˎ̥"/>
              </a:rPr>
              <a:t>    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ˎ̥"/>
              </a:rPr>
              <a:t>达西公式表明在均质孔隙介质中渗流流速与水力坡度 </a:t>
            </a: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宋体" pitchFamily="2" charset="-122"/>
              </a:rPr>
              <a:t>的一次方成比例并与土的性质有关，此即为著名的达西定 </a:t>
            </a: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宋体" pitchFamily="2" charset="-122"/>
              </a:rPr>
              <a:t>律。</a:t>
            </a:r>
            <a:r>
              <a:rPr kumimoji="1" lang="zh-CN" altLang="en-US" sz="3600" b="1" i="0" u="none" strike="noStrike" cap="none" normalizeH="0" baseline="-25000" smtClean="0">
                <a:ln>
                  <a:noFill/>
                </a:ln>
                <a:solidFill>
                  <a:srgbClr val="FFFF00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0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50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0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502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502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0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950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0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950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1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0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28" dur="500"/>
                                        <p:tgtEl>
                                          <p:spTgt spid="950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37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0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3" dur="500"/>
                                        <p:tgtEl>
                                          <p:spTgt spid="950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0276" grpId="0"/>
      <p:bldP spid="950277" grpId="1"/>
      <p:bldP spid="950278" grpId="2"/>
      <p:bldP spid="950280" grpId="3"/>
      <p:bldP spid="950281" grpId="4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4043" name="Picture 1064" descr="logo"/>
          <p:cNvPicPr>
            <a:picLocks noChangeAspect="1" noChangeArrowheads="1" noCrop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6200" y="76200"/>
            <a:ext cx="914400" cy="914400"/>
          </a:xfrm>
          <a:prstGeom prst="rect">
            <a:avLst/>
          </a:prstGeom>
          <a:noFill/>
        </p:spPr>
      </p:pic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70104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2075" tIns="46037" rIns="92075" bIns="46037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ˎ̥"/>
              </a:rPr>
              <a:t>‹#›</a:t>
            </a:r>
            <a:r>
              <a:rPr kumimoji="1" lang="en-US" altLang="zh-CN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en-US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44041" name="Text Box 9"/>
          <p:cNvSpPr txBox="1">
            <a:spLocks noGrp="1" noChangeArrowheads="1"/>
          </p:cNvSpPr>
          <p:nvPr/>
        </p:nvSpPr>
        <p:spPr bwMode="auto">
          <a:xfrm>
            <a:off x="70104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2075" tIns="46036" rIns="92075" bIns="46036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ˎ̥"/>
              </a:rPr>
              <a:t>9</a:t>
            </a:r>
            <a:endParaRPr kumimoji="0" lang="en-US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51304" name="Text Box 8"/>
          <p:cNvSpPr txBox="1">
            <a:spLocks noChangeArrowheads="1"/>
          </p:cNvSpPr>
          <p:nvPr/>
        </p:nvSpPr>
        <p:spPr bwMode="auto">
          <a:xfrm>
            <a:off x="685800" y="511175"/>
            <a:ext cx="7710488" cy="15525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ˎ̥"/>
              </a:rPr>
              <a:t>    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ˎ̥"/>
              </a:rPr>
              <a:t>若渗流的水力坡度 </a:t>
            </a:r>
            <a:r>
              <a:rPr kumimoji="1" lang="en-US" altLang="zh-CN" sz="2400" b="0" i="1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ˎ̥"/>
              </a:rPr>
              <a:t>J 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宋体" pitchFamily="2" charset="-122"/>
              </a:rPr>
              <a:t>以微分形式表示，则       ， </a:t>
            </a: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400" b="0" i="1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ˎ̥"/>
              </a:rPr>
              <a:t>H 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宋体" pitchFamily="2" charset="-122"/>
              </a:rPr>
              <a:t>为渗流的总水头。由于一般渗流流速很小，其流速水 </a:t>
            </a: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宋体" pitchFamily="2" charset="-122"/>
              </a:rPr>
              <a:t>头可以不计，所以总水头</a:t>
            </a:r>
            <a:r>
              <a:rPr kumimoji="1" lang="en-US" altLang="zh-CN" sz="2400" b="0" i="1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ˎ̥"/>
              </a:rPr>
              <a:t>H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宋体" pitchFamily="2" charset="-122"/>
              </a:rPr>
              <a:t>可用测压管水头来代替。即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graphicFrame>
        <p:nvGraphicFramePr>
          <p:cNvPr id="987136" name="Object 0"/>
          <p:cNvGraphicFramePr>
            <a:graphicFrameLocks noChangeAspect="1"/>
          </p:cNvGraphicFramePr>
          <p:nvPr/>
        </p:nvGraphicFramePr>
        <p:xfrm>
          <a:off x="7010400" y="457200"/>
          <a:ext cx="990600" cy="6286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Equation" r:id="rId3" progId="Equation.DSMT4">
                  <p:embed/>
                </p:oleObj>
              </mc:Choice>
              <mc:Fallback>
                <p:oleObj name="Equation" r:id="rId3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7010400" y="457200"/>
                        <a:ext cx="990600" cy="6286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87137" name="Object 1"/>
          <p:cNvGraphicFramePr>
            <a:graphicFrameLocks noChangeAspect="1"/>
          </p:cNvGraphicFramePr>
          <p:nvPr/>
        </p:nvGraphicFramePr>
        <p:xfrm>
          <a:off x="2819400" y="1981200"/>
          <a:ext cx="1670050" cy="9350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Equation" r:id="rId5" progId="Equation.DSMT4">
                  <p:embed/>
                </p:oleObj>
              </mc:Choice>
              <mc:Fallback>
                <p:oleObj name="Equation" r:id="rId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819400" y="1981200"/>
                        <a:ext cx="1670050" cy="93503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87138" name="Object 2"/>
          <p:cNvGraphicFramePr>
            <a:graphicFrameLocks noChangeAspect="1"/>
          </p:cNvGraphicFramePr>
          <p:nvPr/>
        </p:nvGraphicFramePr>
        <p:xfrm>
          <a:off x="2755900" y="3581400"/>
          <a:ext cx="1420813" cy="8159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Equation" r:id="rId7" progId="Equation.DSMT4">
                  <p:embed/>
                </p:oleObj>
              </mc:Choice>
              <mc:Fallback>
                <p:oleObj name="Equation" r:id="rId7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2755900" y="3581400"/>
                        <a:ext cx="1420813" cy="8159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87139" name="Object 3"/>
          <p:cNvGraphicFramePr>
            <a:graphicFrameLocks noChangeAspect="1"/>
          </p:cNvGraphicFramePr>
          <p:nvPr/>
        </p:nvGraphicFramePr>
        <p:xfrm>
          <a:off x="2971800" y="5410200"/>
          <a:ext cx="1752600" cy="987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Equation" r:id="rId9" progId="Equation.DSMT4">
                  <p:embed/>
                </p:oleObj>
              </mc:Choice>
              <mc:Fallback>
                <p:oleObj name="Equation" r:id="rId9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2971800" y="5410200"/>
                        <a:ext cx="1752600" cy="98742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951305" name="Text Box 3"/>
          <p:cNvSpPr txBox="1">
            <a:spLocks noChangeArrowheads="1"/>
          </p:cNvSpPr>
          <p:nvPr/>
        </p:nvSpPr>
        <p:spPr bwMode="auto">
          <a:xfrm>
            <a:off x="609600" y="2971800"/>
            <a:ext cx="475615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宋体" pitchFamily="2" charset="-122"/>
              </a:rPr>
              <a:t>由此可知均匀渗流断面平均流速为</a:t>
            </a:r>
            <a:r>
              <a:rPr kumimoji="1" lang="zh-CN" altLang="en-US" sz="3600" b="1" i="0" u="none" strike="noStrike" cap="none" normalizeH="0" baseline="-25000" smtClean="0">
                <a:ln>
                  <a:noFill/>
                </a:ln>
                <a:solidFill>
                  <a:srgbClr val="FFFF00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51307" name="Text Box 2"/>
          <p:cNvSpPr txBox="1">
            <a:spLocks noChangeArrowheads="1"/>
          </p:cNvSpPr>
          <p:nvPr/>
        </p:nvSpPr>
        <p:spPr bwMode="auto">
          <a:xfrm>
            <a:off x="685800" y="4724400"/>
            <a:ext cx="353695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宋体" pitchFamily="2" charset="-122"/>
              </a:rPr>
              <a:t>则渗流场中任意点流速为</a:t>
            </a:r>
            <a:r>
              <a:rPr kumimoji="1" lang="zh-CN" altLang="en-US" sz="3600" b="1" i="0" u="none" strike="noStrike" cap="none" normalizeH="0" baseline="-25000" smtClean="0">
                <a:ln>
                  <a:noFill/>
                </a:ln>
                <a:solidFill>
                  <a:srgbClr val="FFFF00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44033" name="AutoShape 1">
            <a:hlinkClick r:id="rId11" action="ppaction://hlinksldjump?num=6" highlightClick="1"/>
          </p:cNvPr>
          <p:cNvSpPr>
            <a:spLocks noChangeArrowheads="1"/>
          </p:cNvSpPr>
          <p:nvPr/>
        </p:nvSpPr>
        <p:spPr bwMode="auto">
          <a:xfrm>
            <a:off x="7740650" y="5876925"/>
            <a:ext cx="647700" cy="431800"/>
          </a:xfrm>
          <a:prstGeom prst="actionButtonBackPrevious">
            <a:avLst/>
          </a:prstGeom>
          <a:solidFill>
            <a:srgbClr val="00FFFF"/>
          </a:solidFill>
          <a:ln w="9525">
            <a:noFill/>
            <a:miter lim="800000"/>
          </a:ln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1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51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7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987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7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987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1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513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513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7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987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1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513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513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7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987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1304" grpId="0"/>
      <p:bldP spid="951305" grpId="1"/>
      <p:bldP spid="951307" grpId="2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3021" name="Picture 1064" descr="logo"/>
          <p:cNvPicPr>
            <a:picLocks noChangeAspect="1" noChangeArrowheads="1" noCrop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6200" y="76200"/>
            <a:ext cx="914400" cy="914400"/>
          </a:xfrm>
          <a:prstGeom prst="rect">
            <a:avLst/>
          </a:prstGeom>
          <a:noFill/>
        </p:spPr>
      </p:pic>
      <p:sp>
        <p:nvSpPr>
          <p:cNvPr id="11" name="Rectangle 12"/>
          <p:cNvSpPr>
            <a:spLocks noChangeArrowheads="1"/>
          </p:cNvSpPr>
          <p:nvPr/>
        </p:nvSpPr>
        <p:spPr bwMode="auto">
          <a:xfrm>
            <a:off x="70104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2075" tIns="46037" rIns="92075" bIns="46037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ˎ̥"/>
              </a:rPr>
              <a:t>‹#›</a:t>
            </a:r>
            <a:r>
              <a:rPr kumimoji="1" lang="en-US" altLang="zh-CN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en-US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43019" name="Text Box 11"/>
          <p:cNvSpPr txBox="1">
            <a:spLocks noGrp="1" noChangeArrowheads="1"/>
          </p:cNvSpPr>
          <p:nvPr/>
        </p:nvSpPr>
        <p:spPr bwMode="auto">
          <a:xfrm>
            <a:off x="70104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2075" tIns="46036" rIns="92075" bIns="46036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ˎ̥"/>
              </a:rPr>
              <a:t>10</a:t>
            </a:r>
            <a:endParaRPr kumimoji="0" lang="en-US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53354" name="Text Box 10"/>
          <p:cNvSpPr txBox="1">
            <a:spLocks noChangeArrowheads="1"/>
          </p:cNvSpPr>
          <p:nvPr/>
        </p:nvSpPr>
        <p:spPr bwMode="auto">
          <a:xfrm>
            <a:off x="533400" y="2971800"/>
            <a:ext cx="3841750" cy="8223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宋体" pitchFamily="2" charset="-122"/>
              </a:rPr>
              <a:t>按照达西定律，断面平均流 </a:t>
            </a: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宋体" pitchFamily="2" charset="-122"/>
              </a:rPr>
              <a:t>速为</a:t>
            </a:r>
            <a:r>
              <a:rPr kumimoji="1" lang="zh-CN" altLang="en-US" sz="3600" b="1" i="0" u="none" strike="noStrike" cap="none" normalizeH="0" baseline="-25000" smtClean="0">
                <a:ln>
                  <a:noFill/>
                </a:ln>
                <a:solidFill>
                  <a:srgbClr val="FFFF00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graphicFrame>
        <p:nvGraphicFramePr>
          <p:cNvPr id="953347" name="Object 3"/>
          <p:cNvGraphicFramePr>
            <a:graphicFrameLocks noChangeAspect="1"/>
          </p:cNvGraphicFramePr>
          <p:nvPr/>
        </p:nvGraphicFramePr>
        <p:xfrm>
          <a:off x="1311275" y="3352800"/>
          <a:ext cx="927100" cy="431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Equation" r:id="rId3" progId="Equation.DSMT4">
                  <p:embed/>
                </p:oleObj>
              </mc:Choice>
              <mc:Fallback>
                <p:oleObj name="Equation" r:id="rId3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311275" y="3352800"/>
                        <a:ext cx="927100" cy="4318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53348" name="Object 4"/>
          <p:cNvGraphicFramePr>
            <a:graphicFrameLocks noChangeAspect="1"/>
          </p:cNvGraphicFramePr>
          <p:nvPr/>
        </p:nvGraphicFramePr>
        <p:xfrm>
          <a:off x="609600" y="4648200"/>
          <a:ext cx="1752600" cy="5270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name="Equation" r:id="rId5" progId="Equation.DSMT4">
                  <p:embed/>
                </p:oleObj>
              </mc:Choice>
              <mc:Fallback>
                <p:oleObj name="Equation" r:id="rId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609600" y="4648200"/>
                        <a:ext cx="1752600" cy="5270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53349" name="Object 5"/>
          <p:cNvGraphicFramePr>
            <a:graphicFrameLocks noChangeAspect="1"/>
          </p:cNvGraphicFramePr>
          <p:nvPr/>
        </p:nvGraphicFramePr>
        <p:xfrm>
          <a:off x="2438400" y="4648200"/>
          <a:ext cx="1371600" cy="5143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name="Equation" r:id="rId7" progId="Equation.DSMT4">
                  <p:embed/>
                </p:oleObj>
              </mc:Choice>
              <mc:Fallback>
                <p:oleObj name="Equation" r:id="rId7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2438400" y="4648200"/>
                        <a:ext cx="1371600" cy="5143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53350" name="Object 6"/>
          <p:cNvGraphicFramePr>
            <a:graphicFrameLocks noChangeAspect="1"/>
          </p:cNvGraphicFramePr>
          <p:nvPr/>
        </p:nvGraphicFramePr>
        <p:xfrm>
          <a:off x="4953000" y="5638800"/>
          <a:ext cx="1295400" cy="5826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name="Equation" r:id="rId9" progId="Equation.DSMT4">
                  <p:embed/>
                </p:oleObj>
              </mc:Choice>
              <mc:Fallback>
                <p:oleObj name="Equation" r:id="rId9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4953000" y="5638800"/>
                        <a:ext cx="1295400" cy="58261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53351" name="Picture 7" descr="15"/>
          <p:cNvPicPr>
            <a:picLocks noChangeAspect="1" noChangeArrowheads="1"/>
          </p:cNvPicPr>
          <p:nvPr/>
        </p:nvPicPr>
        <p:blipFill>
          <a:blip r:embed="rId11"/>
          <a:stretch>
            <a:fillRect/>
          </a:stretch>
        </p:blipFill>
        <p:spPr bwMode="auto">
          <a:xfrm>
            <a:off x="4419600" y="2971800"/>
            <a:ext cx="4062413" cy="2224088"/>
          </a:xfrm>
          <a:prstGeom prst="rect">
            <a:avLst/>
          </a:prstGeom>
          <a:noFill/>
        </p:spPr>
      </p:pic>
      <p:sp>
        <p:nvSpPr>
          <p:cNvPr id="953352" name="Text Box 4"/>
          <p:cNvSpPr txBox="1">
            <a:spLocks noChangeArrowheads="1"/>
          </p:cNvSpPr>
          <p:nvPr/>
        </p:nvSpPr>
        <p:spPr bwMode="auto">
          <a:xfrm>
            <a:off x="1066800" y="381000"/>
            <a:ext cx="7042150" cy="157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36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楷体_GB2312"/>
                <a:ea typeface="楷体_GB2312"/>
              </a:rPr>
              <a:t>15-3  </a:t>
            </a:r>
            <a:r>
              <a:rPr kumimoji="1" lang="zh-CN" altLang="en-US" sz="36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楷体_GB2312"/>
                <a:ea typeface="楷体_GB2312"/>
              </a:rPr>
              <a:t>地下河槽中恒定均匀渗流和 </a:t>
            </a: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  <a:p>
            <a:pPr marL="0" marR="0" lvl="0" indent="0" algn="l" defTabSz="914400" rtl="0" eaLnBrk="0" fontAlgn="base" latinLnBrk="0" hangingPunct="0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36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楷体_GB2312"/>
                <a:ea typeface="楷体_GB2312"/>
              </a:rPr>
              <a:t>          非均匀渐变渗流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53353" name="Text Box 3"/>
          <p:cNvSpPr txBox="1">
            <a:spLocks noChangeArrowheads="1"/>
          </p:cNvSpPr>
          <p:nvPr/>
        </p:nvSpPr>
        <p:spPr bwMode="auto">
          <a:xfrm>
            <a:off x="533400" y="1981200"/>
            <a:ext cx="3740150" cy="8175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7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8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黑体" pitchFamily="49" charset="-122"/>
              </a:rPr>
              <a:t>地下河槽中的均匀渗流</a:t>
            </a:r>
            <a:r>
              <a:rPr kumimoji="1" lang="zh-CN" altLang="en-US" sz="3600" b="1" i="0" u="none" strike="noStrike" cap="none" normalizeH="0" baseline="-25000" smtClean="0">
                <a:ln>
                  <a:noFill/>
                </a:ln>
                <a:solidFill>
                  <a:srgbClr val="FFFF00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53355" name="Text Box 2"/>
          <p:cNvSpPr txBox="1">
            <a:spLocks noChangeArrowheads="1"/>
          </p:cNvSpPr>
          <p:nvPr/>
        </p:nvSpPr>
        <p:spPr bwMode="auto">
          <a:xfrm>
            <a:off x="533400" y="3810000"/>
            <a:ext cx="3841750" cy="749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宋体" pitchFamily="2" charset="-122"/>
              </a:rPr>
              <a:t>通过过水断面的渗流流量为</a:t>
            </a:r>
            <a:r>
              <a:rPr kumimoji="1" lang="zh-CN" altLang="en-US" sz="3600" b="1" i="0" u="none" strike="noStrike" cap="none" normalizeH="0" baseline="-25000" smtClean="0">
                <a:ln>
                  <a:noFill/>
                </a:ln>
                <a:solidFill>
                  <a:srgbClr val="FFFF00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53357" name="Text Box 1"/>
          <p:cNvSpPr txBox="1">
            <a:spLocks noChangeArrowheads="1"/>
          </p:cNvSpPr>
          <p:nvPr/>
        </p:nvSpPr>
        <p:spPr bwMode="auto">
          <a:xfrm>
            <a:off x="838200" y="5562600"/>
            <a:ext cx="5670550" cy="5857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宋体" pitchFamily="2" charset="-122"/>
              </a:rPr>
              <a:t>通过地下河槽的单宽流量则为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3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53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3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533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533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" presetID="18" presetClass="entr" presetSubtype="12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3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953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3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953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4" presetID="9" presetClass="entr" presetSubtype="0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3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953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3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31" dur="500"/>
                                        <p:tgtEl>
                                          <p:spTgt spid="953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3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953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8" presetID="9" presetClass="entr" presetSubtype="0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3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953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3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953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7" presetID="9" presetClass="entr" presetSubtype="0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3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953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3354" grpId="0"/>
      <p:bldP spid="953352" grpId="1"/>
      <p:bldP spid="953353" grpId="2"/>
      <p:bldP spid="953355" grpId="3"/>
      <p:bldP spid="953357" grpId="4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1994" name="Picture 1064" descr="logo"/>
          <p:cNvPicPr>
            <a:picLocks noChangeAspect="1" noChangeArrowheads="1" noCrop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6200" y="76200"/>
            <a:ext cx="914400" cy="914400"/>
          </a:xfrm>
          <a:prstGeom prst="rect">
            <a:avLst/>
          </a:prstGeom>
          <a:noFill/>
        </p:spPr>
      </p:pic>
      <p:sp>
        <p:nvSpPr>
          <p:cNvPr id="11" name="Rectangle 9"/>
          <p:cNvSpPr>
            <a:spLocks noChangeArrowheads="1"/>
          </p:cNvSpPr>
          <p:nvPr/>
        </p:nvSpPr>
        <p:spPr bwMode="auto">
          <a:xfrm>
            <a:off x="70104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2075" tIns="46037" rIns="92075" bIns="46037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ˎ̥"/>
              </a:rPr>
              <a:t>‹#›</a:t>
            </a:r>
            <a:r>
              <a:rPr kumimoji="1" lang="en-US" altLang="zh-CN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en-US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41992" name="Text Box 8"/>
          <p:cNvSpPr txBox="1">
            <a:spLocks noGrp="1" noChangeArrowheads="1"/>
          </p:cNvSpPr>
          <p:nvPr/>
        </p:nvSpPr>
        <p:spPr bwMode="auto">
          <a:xfrm>
            <a:off x="70104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2075" tIns="46036" rIns="92075" bIns="46036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ˎ̥"/>
              </a:rPr>
              <a:t>11</a:t>
            </a:r>
            <a:endParaRPr kumimoji="0" lang="en-US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graphicFrame>
        <p:nvGraphicFramePr>
          <p:cNvPr id="954371" name="Object 1027"/>
          <p:cNvGraphicFramePr>
            <a:graphicFrameLocks noChangeAspect="1"/>
          </p:cNvGraphicFramePr>
          <p:nvPr/>
        </p:nvGraphicFramePr>
        <p:xfrm>
          <a:off x="1143000" y="2057400"/>
          <a:ext cx="1371600" cy="7731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name="Equation" r:id="rId3" progId="Equation.DSMT4">
                  <p:embed/>
                </p:oleObj>
              </mc:Choice>
              <mc:Fallback>
                <p:oleObj name="Equation" r:id="rId3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143000" y="2057400"/>
                        <a:ext cx="1371600" cy="77311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54372" name="Object 1028"/>
          <p:cNvGraphicFramePr>
            <a:graphicFrameLocks noChangeAspect="1"/>
          </p:cNvGraphicFramePr>
          <p:nvPr/>
        </p:nvGraphicFramePr>
        <p:xfrm>
          <a:off x="582613" y="3886200"/>
          <a:ext cx="2913062" cy="8366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name="Equation" r:id="rId5" progId="Equation.DSMT4">
                  <p:embed/>
                </p:oleObj>
              </mc:Choice>
              <mc:Fallback>
                <p:oleObj name="Equation" r:id="rId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82613" y="3886200"/>
                        <a:ext cx="2913062" cy="83661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54373" name="Picture 1029" descr="15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733800" y="1676400"/>
            <a:ext cx="4953000" cy="3046413"/>
          </a:xfrm>
          <a:prstGeom prst="rect">
            <a:avLst/>
          </a:prstGeom>
          <a:noFill/>
        </p:spPr>
      </p:pic>
      <p:sp>
        <p:nvSpPr>
          <p:cNvPr id="954375" name="Text Box 4"/>
          <p:cNvSpPr txBox="1">
            <a:spLocks noChangeArrowheads="1"/>
          </p:cNvSpPr>
          <p:nvPr/>
        </p:nvSpPr>
        <p:spPr bwMode="auto">
          <a:xfrm>
            <a:off x="1050925" y="401638"/>
            <a:ext cx="5365750" cy="895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黑体" pitchFamily="49" charset="-122"/>
                <a:ea typeface="黑体" pitchFamily="49" charset="-122"/>
              </a:rPr>
              <a:t>地下河槽中非均匀渐变渗流的基本公式 </a:t>
            </a: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黑体" pitchFamily="49" charset="-122"/>
                <a:ea typeface="黑体" pitchFamily="49" charset="-122"/>
              </a:rPr>
              <a:t>    －杜比</a:t>
            </a:r>
            <a:r>
              <a:rPr kumimoji="1" lang="en-US" altLang="zh-CN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黑体" pitchFamily="49" charset="-122"/>
              </a:rPr>
              <a:t>J. Dupuit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黑体" pitchFamily="49" charset="-122"/>
                <a:ea typeface="黑体" pitchFamily="49" charset="-122"/>
              </a:rPr>
              <a:t>）公式</a:t>
            </a:r>
            <a:r>
              <a:rPr kumimoji="1" lang="zh-CN" altLang="en-US" sz="2400" b="1" i="0" u="none" strike="noStrike" cap="none" normalizeH="0" baseline="-25000" smtClean="0">
                <a:ln>
                  <a:noFill/>
                </a:ln>
                <a:solidFill>
                  <a:srgbClr val="FFFF00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54376" name="Text Box 3"/>
          <p:cNvSpPr txBox="1">
            <a:spLocks noChangeArrowheads="1"/>
          </p:cNvSpPr>
          <p:nvPr/>
        </p:nvSpPr>
        <p:spPr bwMode="auto">
          <a:xfrm>
            <a:off x="457200" y="1447800"/>
            <a:ext cx="3113088" cy="5667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宋体" pitchFamily="2" charset="-122"/>
              </a:rPr>
              <a:t>微小流束的</a:t>
            </a:r>
            <a:r>
              <a:rPr kumimoji="1" lang="en-US" altLang="zh-CN" sz="2400" b="0" i="1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ˎ̥"/>
              </a:rPr>
              <a:t>A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宋体" pitchFamily="2" charset="-122"/>
              </a:rPr>
              <a:t>点处流速</a:t>
            </a:r>
            <a:r>
              <a:rPr kumimoji="1" lang="zh-CN" altLang="en-US" sz="2400" b="1" i="0" u="none" strike="noStrike" cap="none" normalizeH="0" baseline="-25000" smtClean="0">
                <a:ln>
                  <a:noFill/>
                </a:ln>
                <a:solidFill>
                  <a:schemeClr val="bg2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54377" name="Text Box 2"/>
          <p:cNvSpPr txBox="1">
            <a:spLocks noChangeArrowheads="1"/>
          </p:cNvSpPr>
          <p:nvPr/>
        </p:nvSpPr>
        <p:spPr bwMode="auto">
          <a:xfrm>
            <a:off x="609600" y="3124200"/>
            <a:ext cx="247015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ˎ̥"/>
              </a:rPr>
              <a:t>1-1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ˎ̥"/>
              </a:rPr>
              <a:t>断面平均流速</a:t>
            </a:r>
            <a:r>
              <a:rPr kumimoji="1" lang="zh-CN" altLang="en-US" sz="3600" b="1" i="0" u="none" strike="noStrike" cap="none" normalizeH="0" baseline="-25000" smtClean="0">
                <a:ln>
                  <a:noFill/>
                </a:ln>
                <a:solidFill>
                  <a:srgbClr val="FFFF00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  <p:sp>
        <p:nvSpPr>
          <p:cNvPr id="954379" name="Text Box 1"/>
          <p:cNvSpPr txBox="1">
            <a:spLocks noChangeArrowheads="1"/>
          </p:cNvSpPr>
          <p:nvPr/>
        </p:nvSpPr>
        <p:spPr bwMode="auto">
          <a:xfrm>
            <a:off x="609600" y="5181600"/>
            <a:ext cx="7804150" cy="8223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ˎ̥"/>
              </a:rPr>
              <a:t>    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ˎ̥"/>
              </a:rPr>
              <a:t>上式就是著名的</a:t>
            </a:r>
            <a:r>
              <a:rPr kumimoji="1" lang="zh-CN" altLang="en-US" sz="2400" b="0" i="1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黑体" pitchFamily="49" charset="-122"/>
                <a:ea typeface="黑体" pitchFamily="49" charset="-122"/>
              </a:rPr>
              <a:t>杜比公式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宋体" pitchFamily="2" charset="-122"/>
              </a:rPr>
              <a:t>，系法国学者杜比于</a:t>
            </a:r>
            <a:r>
              <a:rPr kumimoji="1" lang="en-US" altLang="zh-CN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宋体" pitchFamily="2" charset="-122"/>
              </a:rPr>
              <a:t>1857</a:t>
            </a: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宋体" pitchFamily="2" charset="-122"/>
              </a:rPr>
              <a:t>年 </a:t>
            </a: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zh-CN" altLang="en-US" sz="2400" b="0" i="0" u="none" strike="noStrike" cap="none" normalizeH="0" baseline="0" smtClean="0">
                <a:ln>
                  <a:noFill/>
                </a:ln>
                <a:solidFill>
                  <a:schemeClr val="bg2"/>
                </a:solidFill>
                <a:effectLst/>
                <a:latin typeface="宋体" pitchFamily="2" charset="-122"/>
                <a:ea typeface="宋体" pitchFamily="2" charset="-122"/>
              </a:rPr>
              <a:t>首先推导出来。</a:t>
            </a:r>
            <a:r>
              <a:rPr kumimoji="1" lang="zh-CN" altLang="en-US" sz="3600" b="1" i="0" u="none" strike="noStrike" cap="none" normalizeH="0" baseline="-25000" smtClean="0">
                <a:ln>
                  <a:noFill/>
                </a:ln>
                <a:solidFill>
                  <a:srgbClr val="FFFF00"/>
                </a:solidFill>
                <a:effectLst/>
                <a:latin typeface="Times New Roman" pitchFamily="18" charset="0"/>
                <a:ea typeface="宋体" pitchFamily="2" charset="-122"/>
              </a:rPr>
              <a:t> </a:t>
            </a: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  <a:cs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4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543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543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4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954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4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543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543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4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954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4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543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543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4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954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37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4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0" dur="500"/>
                                        <p:tgtEl>
                                          <p:spTgt spid="954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4375" grpId="0"/>
      <p:bldP spid="954376" grpId="1"/>
      <p:bldP spid="954377" grpId="2"/>
      <p:bldP spid="954379" grpId="3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https://d.book118.com/716214242002010100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宋体</vt:lpstr>
      <vt:lpstr>Times New Roman</vt:lpstr>
      <vt:lpstr>ˎ̥</vt:lpstr>
      <vt:lpstr>隶书</vt:lpstr>
      <vt:lpstr>黑体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2024-09-23T18:19:55.717</cp:lastPrinted>
  <dcterms:created xsi:type="dcterms:W3CDTF">2024-09-23T10:19:55Z</dcterms:created>
  <dcterms:modified xsi:type="dcterms:W3CDTF">2024-09-23T10:19:57Z</dcterms:modified>
</cp:coreProperties>
</file>