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216617-167F-4D7A-B9F7-322FC6FD01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D7557F-FEEF-438E-8546-73C0910D26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4B138E-6436-483D-B1ED-1667CDA53A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8F6688-9748-4639-970D-0E1EEAE6F5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44AF9B4-645A-493E-AF88-97C02AAF90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DB13A57-62E3-49ED-995A-B90AC6A768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D74ED9B-28E9-46B1-A13B-B476C63C5C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EA1431-70CC-45CA-B864-41FD7564B6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7786AA-9D8A-463B-8CAB-C3ACC98447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1E6F70-D967-43FB-87F9-E070D2C14E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28193B-382D-4F74-92E3-9C034F64E3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8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emf" /><Relationship Id="rId3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6232044005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心脏介入护理措施PPT\n## 1.心脏介入治疗概述\n### 1.1心脏介入治疗的定义与分类\n### 1.2心脏介入治疗的发展历程\n### 1.3心脏介入治疗的优缺点\n## 2.心脏介入手术前的护理准备\n### 2.1患者心理护理与沟通\n### 2.2患者身体状况评估与准备\n### 2.3手术器械与物品准备\n## 3.心脏介入手术中的护理配合\n### 3.1手术过程中的护理观察与监测\n### 3.2手术器械与物品的管理与传递\n### 3.3患者舒适度与心理支持\n## 4.心脏介入手术后的护理措施\n### 4.1术后创口护理与观察\n### 4.2药物治疗与观察\n### 4.3患者康复训练与指导\n## 5.心脏介入治疗并发症的预防与护理\n### 5.1并发症的预防措施\n### 5.2并发症的早期发现与处理\n### 5.3并发症的护理措施与康复指导\n## 6.心脏介入护理团队的建设与管理\n### 6.1护理团队的组织架构与职责\n### 6.2护理团队的专业培训与继续教育\n### 6.3护理团队的质量监控与持续改进\n&quot;,&quot;templateId&quot;:&quot;nagpdhr1t7f5bfz8ouwztpjxgw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心脏介入护理措施PPT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97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心脏介入治疗概述</a:t>
            </a:r>
            <a:endParaRPr/>
          </a:p>
        </p:txBody>
      </p:sp>
      <p:sp>
        <p:nvSpPr>
          <p:cNvPr id="98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5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59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6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定义：心脏介入治疗是一种通过微创技术进行的心脏病治疗方法，包括导管消融、支架植入等多种技术。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导管消融：通过导管进入心脏内，利用高频电流消除异常的心律起源点。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支架植入：将支架放置在狭窄的冠状动脉内，以扩张血管，改善血流。</a:t>
                </a:r>
                <a:endParaRPr/>
              </a:p>
            </p:txBody>
          </p:sp>
        </p:grpSp>
        <p:grpSp>
          <p:nvGrpSpPr>
            <p:cNvPr id="162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6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分类：根据治疗部位的不同，心脏介入治疗可分为冠状动脉介入、心律失常介入等。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冠状动脉介入：包括冠状动脉球囊扩张术、支架植入术等，用于治疗冠心病。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心律失常介入：包括导管消融术、心脏起搏器植入术等，用于治疗心律失常。</a:t>
                </a:r>
                <a:endParaRPr/>
              </a:p>
            </p:txBody>
          </p:sp>
        </p:grpSp>
      </p:grpSp>
      <p:sp>
        <p:nvSpPr>
          <p:cNvPr id="16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心脏介入治疗的定义与分类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168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16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20世纪60年代：心脏介入治疗开始兴起，最早的介入技术为心脏导管造影。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心脏导管造影：通过导管进入心脏内，注入造影剂，显示心脏血管的形态。</a:t>
                </a:r>
                <a:endParaRPr/>
              </a:p>
            </p:txBody>
          </p:sp>
        </p:grpSp>
        <p:grpSp>
          <p:nvGrpSpPr>
            <p:cNvPr id="171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17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20世纪70年代：冠状动脉球囊扩张术和心脏起搏器植入术问世。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冠状动脉球囊扩张术：通过导管将球囊送入狭窄的冠状动脉内，扩张血管，改善血流。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心脏起搏器植入术：将起搏器植入心脏内，调整心脏的起搏频率，治疗心律失常。</a:t>
                </a:r>
                <a:endParaRPr/>
              </a:p>
            </p:txBody>
          </p:sp>
        </p:grpSp>
        <p:grpSp>
          <p:nvGrpSpPr>
            <p:cNvPr id="174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17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20世纪80年代：导管消融术和支架植入术逐渐成熟。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导管消融术：通过导管进入心脏内，利用高频电流消除异常的心律起源点。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支架植入术：将支架放置在狭窄的冠状动脉内，以扩张血管，改善血流。</a:t>
                </a:r>
                <a:endParaRPr/>
              </a:p>
            </p:txBody>
          </p:sp>
        </p:grpSp>
      </p:grpSp>
      <p:sp>
        <p:nvSpPr>
          <p:cNvPr id="17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心脏介入治疗的发展历程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优点：</a:t>
                </a:r>
                <a:endParaRPr/>
              </a:p>
            </p:txBody>
          </p:sp>
          <p:sp>
            <p:nvSpPr>
              <p:cNvPr id="18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微创：相对于传统手术，心脏介入治疗创伤小，恢复快。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高效：对于某些心脏病，介入治疗可以迅速解决问题，提高治疗效果。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精准：介入治疗可以通过导管直接到达病变部位，提高治疗的精准度。</a:t>
                </a:r>
                <a:endParaRPr/>
              </a:p>
            </p:txBody>
          </p:sp>
          <p:sp>
            <p:nvSpPr>
              <p:cNvPr id="18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8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8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缺点：</a:t>
                </a:r>
                <a:endParaRPr/>
              </a:p>
            </p:txBody>
          </p:sp>
          <p:sp>
            <p:nvSpPr>
              <p:cNvPr id="19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成本：心脏介入治疗所需的器械和设备成本较高，可能导致治疗费用增加。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风险：虽然介入治疗相对安全，但仍存在一定的风险和并发症。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技术要求：介入治疗需要高度专业的医生和技术团队，否则可能导致治疗失败。</a:t>
                </a:r>
                <a:endParaRPr/>
              </a:p>
            </p:txBody>
          </p:sp>
          <p:sp>
            <p:nvSpPr>
              <p:cNvPr id="19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9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心脏介入治疗的优缺点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97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心脏介入手术前的护理准备</a:t>
            </a:r>
            <a:endParaRPr/>
          </a:p>
        </p:txBody>
      </p:sp>
      <p:sp>
        <p:nvSpPr>
          <p:cNvPr id="198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0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1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2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3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04" name="Group 182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809821" y="1823726"/>
            <a:ext cx="3286271" cy="4300566"/>
            <a:chOff x="7809821" y="1823726"/>
            <a:chExt cx="3286271" cy="4300566"/>
          </a:xfrm>
        </p:grpSpPr>
        <p:grpSp>
          <p:nvGrpSpPr>
            <p:cNvPr id="205" name="Group 43"/>
            <p:cNvGrpSpPr/>
            <p:nvPr/>
          </p:nvGrpSpPr>
          <p:grpSpPr>
            <a:xfrm>
              <a:off x="7809821" y="1823726"/>
              <a:ext cx="3286271" cy="1875094"/>
              <a:chOff x="7809821" y="1823726"/>
              <a:chExt cx="3286271" cy="1875094"/>
            </a:xfrm>
          </p:grpSpPr>
          <p:sp>
            <p:nvSpPr>
              <p:cNvPr id="206" name="TextBox 44" descr="{&quot;isTemplate&quot;:true,&quot;type&quot;:&quot;title&quot;,&quot;canOmit&quot;:true,&quot;range&quot;:0}"/>
              <p:cNvSpPr txBox="1"/>
              <p:nvPr/>
            </p:nvSpPr>
            <p:spPr>
              <a:xfrm>
                <a:off x="7809821" y="1823726"/>
                <a:ext cx="3286271" cy="187509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30000"/>
                  </a:lnSpc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心理护理：手术前患者可能出现紧张、焦虑等情绪，护士应给予关爱和支持，解释手术过程和效果，缓解患者的心理压力。</a:t>
                </a:r>
                <a:endParaRPr/>
              </a:p>
            </p:txBody>
          </p:sp>
        </p:grpSp>
        <p:grpSp>
          <p:nvGrpSpPr>
            <p:cNvPr id="207" name="Group 45"/>
            <p:cNvGrpSpPr/>
            <p:nvPr/>
          </p:nvGrpSpPr>
          <p:grpSpPr>
            <a:xfrm>
              <a:off x="7809821" y="4249198"/>
              <a:ext cx="3286271" cy="1875094"/>
              <a:chOff x="7809821" y="4249198"/>
              <a:chExt cx="3286271" cy="1875094"/>
            </a:xfrm>
          </p:grpSpPr>
          <p:sp>
            <p:nvSpPr>
              <p:cNvPr id="208" name="TextBox 46" descr="{&quot;isTemplate&quot;:true,&quot;type&quot;:&quot;title&quot;,&quot;canOmit&quot;:true,&quot;range&quot;:0}"/>
              <p:cNvSpPr txBox="1"/>
              <p:nvPr/>
            </p:nvSpPr>
            <p:spPr>
              <a:xfrm>
                <a:off x="7809821" y="4249198"/>
                <a:ext cx="3286271" cy="187509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30000"/>
                  </a:lnSpc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沟通：护士应与患者及家属充分沟通，了解患者的病情、需求和顾虑，解答疑问，建立良好的医患关系。</a:t>
                </a:r>
                <a:endParaRPr/>
              </a:p>
            </p:txBody>
          </p:sp>
        </p:grpSp>
      </p:grpSp>
      <p:sp>
        <p:nvSpPr>
          <p:cNvPr id="20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435696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患者心理护理与沟通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1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2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患者身体状况评估与准备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213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评估：手术前应对患者的心功能、肝肾功能、凝血功能等进行全面评估，确保患者具备手术条件。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准备：根据评估结果，做好患者的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皮肤准备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饮食准备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和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药物准备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等。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皮肤准备：手术部位需彻底清洁，防止感染。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饮食准备：根据患者的情况，合理安排手术前的饮食，如空腹、低脂等。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药物准备：术前应按医嘱给予患者抗凝药物、镇静药物等。</a:t>
            </a:r>
            <a:endParaRPr/>
          </a:p>
        </p:txBody>
      </p:sp>
      <p:cxnSp>
        <p:nvCxnSpPr>
          <p:cNvPr id="214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7" name="Tencent" descr="{&quot;isTemplate&quot;:true,&quot;type&quot;:&quot;title&quot;,&quot;canOmit&quot;:false,&quot;range&quot;:0}"/>
          <p:cNvSpPr txBox="1"/>
          <p:nvPr/>
        </p:nvSpPr>
        <p:spPr>
          <a:xfrm>
            <a:off x="753805" y="643889"/>
            <a:ext cx="106997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3600" b="1">
                <a:latin typeface="微软雅黑"/>
                <a:ea typeface="微软雅黑"/>
              </a:rPr>
              <a:t>手术器械与物品准备</a:t>
            </a:r>
            <a:endParaRPr lang="en-US" sz="3600" b="1">
              <a:latin typeface="微软雅黑"/>
              <a:ea typeface="微软雅黑"/>
            </a:endParaRPr>
          </a:p>
        </p:txBody>
      </p:sp>
      <p:grpSp>
        <p:nvGrpSpPr>
          <p:cNvPr id="21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2826111" y="2144759"/>
            <a:ext cx="6539782" cy="4397325"/>
            <a:chOff x="2826110" y="2144759"/>
            <a:chExt cx="6539782" cy="4397325"/>
          </a:xfrm>
        </p:grpSpPr>
        <p:grpSp>
          <p:nvGrpSpPr>
            <p:cNvPr id="219" name=""/>
            <p:cNvGrpSpPr/>
            <p:nvPr/>
          </p:nvGrpSpPr>
          <p:grpSpPr>
            <a:xfrm>
              <a:off x="2826110" y="2144759"/>
              <a:ext cx="2880000" cy="4397325"/>
              <a:chOff x="2826109" y="2144759"/>
              <a:chExt cx="2880000" cy="4397325"/>
            </a:xfrm>
          </p:grpSpPr>
          <p:sp>
            <p:nvSpPr>
              <p:cNvPr id="220" name="椭圆 10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2826109" y="2144759"/>
                <a:ext cx="2880000" cy="288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器械：心脏介入手术所需的器械包括导管、导丝、球囊、支架等，应确保器械完好无损，处于备用状态。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1" name="Tencent"/>
              <p:cNvSpPr/>
              <p:nvPr/>
            </p:nvSpPr>
            <p:spPr>
              <a:xfrm>
                <a:off x="4015079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1"/>
                    </a:solidFill>
                    <a:latin typeface="+mj-ea"/>
                    <a:ea typeface="+mj-ea"/>
                  </a:rPr>
                  <a:t>01</a:t>
                </a:r>
                <a:endParaRPr/>
              </a:p>
            </p:txBody>
          </p:sp>
        </p:grpSp>
        <p:grpSp>
          <p:nvGrpSpPr>
            <p:cNvPr id="222" name=""/>
            <p:cNvGrpSpPr/>
            <p:nvPr/>
          </p:nvGrpSpPr>
          <p:grpSpPr>
            <a:xfrm>
              <a:off x="6485892" y="2144759"/>
              <a:ext cx="2880000" cy="4397325"/>
              <a:chOff x="6485892" y="2144759"/>
              <a:chExt cx="2880000" cy="4397325"/>
            </a:xfrm>
          </p:grpSpPr>
          <p:sp>
            <p:nvSpPr>
              <p:cNvPr id="223" name="椭圆 11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6485892" y="2144759"/>
                <a:ext cx="2880000" cy="288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物品：手术所需的物品包括造影剂、麻醉药、抢救药物等，应提前准备好，确保手术顺利进行。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4" name="Tencent"/>
              <p:cNvSpPr/>
              <p:nvPr/>
            </p:nvSpPr>
            <p:spPr>
              <a:xfrm>
                <a:off x="7674862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2"/>
                    </a:solidFill>
                    <a:latin typeface="+mj-ea"/>
                    <a:ea typeface="+mj-ea"/>
                  </a:rPr>
                  <a:t>02</a:t>
                </a:r>
                <a:endParaRPr/>
              </a:p>
            </p:txBody>
          </p:sp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心脏介入手术中的护理配合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21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866575" y="1364743"/>
            <a:ext cx="10458850" cy="4866820"/>
            <a:chOff x="866575" y="1250443"/>
            <a:chExt cx="10458850" cy="4866820"/>
          </a:xfrm>
        </p:grpSpPr>
        <p:grpSp>
          <p:nvGrpSpPr>
            <p:cNvPr id="12" name="Group 214"/>
            <p:cNvGrpSpPr/>
            <p:nvPr/>
          </p:nvGrpSpPr>
          <p:grpSpPr>
            <a:xfrm>
              <a:off x="866575" y="1250443"/>
              <a:ext cx="10458850" cy="2287219"/>
              <a:chOff x="866575" y="1250443"/>
              <a:chExt cx="10458850" cy="2287219"/>
            </a:xfrm>
          </p:grpSpPr>
          <p:sp>
            <p:nvSpPr>
              <p:cNvPr id="13" name="AutoShape 2"/>
              <p:cNvSpPr/>
              <p:nvPr/>
            </p:nvSpPr>
            <p:spPr>
              <a:xfrm>
                <a:off x="866575" y="1250443"/>
                <a:ext cx="10458850" cy="2287219"/>
              </a:xfrm>
              <a:prstGeom prst="round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1304547" y="1787738"/>
                <a:ext cx="9588500" cy="10795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观察：护士应密切观察患者的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心率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血压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血氧饱和度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等生命体征，以及手术过程中的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造影图像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，及时发现异常情况。</a:t>
                </a:r>
                <a:endParaRPr/>
              </a:p>
            </p:txBody>
          </p:sp>
        </p:grpSp>
        <p:grpSp>
          <p:nvGrpSpPr>
            <p:cNvPr id="15" name="Group 217"/>
            <p:cNvGrpSpPr/>
            <p:nvPr/>
          </p:nvGrpSpPr>
          <p:grpSpPr>
            <a:xfrm>
              <a:off x="866575" y="3830586"/>
              <a:ext cx="10458850" cy="2286677"/>
              <a:chOff x="866575" y="3830586"/>
              <a:chExt cx="10458850" cy="2286677"/>
            </a:xfrm>
          </p:grpSpPr>
          <p:sp>
            <p:nvSpPr>
              <p:cNvPr id="16" name="AutoShape 4"/>
              <p:cNvSpPr/>
              <p:nvPr/>
            </p:nvSpPr>
            <p:spPr>
              <a:xfrm>
                <a:off x="866575" y="3830586"/>
                <a:ext cx="10458850" cy="2286677"/>
              </a:xfrm>
              <a:prstGeom prst="roundRect">
                <a:avLst/>
              </a:prstGeom>
              <a:solidFill>
                <a:schemeClr val="accent1">
                  <a:alpha val="15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1218874" y="4371944"/>
                <a:ext cx="9582150" cy="10795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zh-CN" sz="1400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监测：护士应定期记录患者的各项监测指标，如有异常应及时报告手术医生。</a:t>
                </a:r>
                <a:endParaRPr/>
              </a:p>
            </p:txBody>
          </p:sp>
        </p:grpSp>
      </p:grpSp>
      <p:sp>
        <p:nvSpPr>
          <p:cNvPr id="1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65029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手术过程中的护理观察与监测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79020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手术器械与物品的管理与传递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6" y="1933268"/>
            <a:ext cx="10790200" cy="3973136"/>
            <a:chOff x="660396" y="1933268"/>
            <a:chExt cx="10790200" cy="3973136"/>
          </a:xfrm>
        </p:grpSpPr>
        <p:grpSp>
          <p:nvGrpSpPr>
            <p:cNvPr id="22" name="Group 19"/>
            <p:cNvGrpSpPr/>
            <p:nvPr/>
          </p:nvGrpSpPr>
          <p:grpSpPr>
            <a:xfrm>
              <a:off x="660396" y="1933268"/>
              <a:ext cx="10790199" cy="1854580"/>
              <a:chOff x="660395" y="1262089"/>
              <a:chExt cx="10790199" cy="1044000"/>
            </a:xfrm>
          </p:grpSpPr>
          <p:sp>
            <p:nvSpPr>
              <p:cNvPr id="23" name="Tencent"/>
              <p:cNvSpPr/>
              <p:nvPr/>
            </p:nvSpPr>
            <p:spPr>
              <a:xfrm>
                <a:off x="660395" y="1262089"/>
                <a:ext cx="10790199" cy="1044000"/>
              </a:xfrm>
              <a:prstGeom prst="rect">
                <a:avLst/>
              </a:prstGeom>
              <a:solidFill>
                <a:schemeClr val="accent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" name="Tencent"/>
              <p:cNvSpPr txBox="1"/>
              <p:nvPr/>
            </p:nvSpPr>
            <p:spPr>
              <a:xfrm>
                <a:off x="815343" y="1272202"/>
                <a:ext cx="798327" cy="1033886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4000">
                    <a:solidFill>
                      <a:schemeClr val="accent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01</a:t>
                </a:r>
                <a:endParaRPr/>
              </a:p>
            </p:txBody>
          </p:sp>
          <p:sp>
            <p:nvSpPr>
              <p:cNvPr id="2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1728483" y="1272202"/>
                <a:ext cx="9722111" cy="1023774"/>
              </a:xfrm>
              <a:prstGeom prst="rect">
                <a:avLst/>
              </a:prstGeom>
              <a:noFill/>
            </p:spPr>
            <p:txBody>
              <a:bodyPr vert="horz"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l">
                  <a:lnSpc>
                    <a:spcPct val="130000"/>
                  </a:lnSpc>
                  <a:buClrTx/>
                  <a:buSzPct val="25000"/>
                  <a:buFontTx/>
                  <a:buNone/>
                  <a:defRPr sz="1400">
                    <a:solidFill>
                      <a:schemeClr val="tx1">
                        <a:alpha val="100000"/>
                      </a:schemeClr>
                    </a:solidFill>
                    <a:latin typeface="Arial"/>
                    <a:ea typeface="黑体"/>
                  </a:defRPr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管理：护士应妥善保管手术器械和物品，确保其在手术过程中的正常使用。</a:t>
                </a:r>
                <a:endParaRPr/>
              </a:p>
            </p:txBody>
          </p:sp>
          <p:cxnSp>
            <p:nvCxnSpPr>
              <p:cNvPr id="26" name="直线连接符 31"/>
              <p:cNvCxnSpPr/>
              <p:nvPr/>
            </p:nvCxnSpPr>
            <p:spPr>
              <a:xfrm>
                <a:off x="660395" y="1262089"/>
                <a:ext cx="10790199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18"/>
            <p:cNvGrpSpPr/>
            <p:nvPr/>
          </p:nvGrpSpPr>
          <p:grpSpPr>
            <a:xfrm>
              <a:off x="660397" y="4036590"/>
              <a:ext cx="10790199" cy="1869814"/>
              <a:chOff x="660395" y="2380713"/>
              <a:chExt cx="10790199" cy="1052575"/>
            </a:xfrm>
          </p:grpSpPr>
          <p:sp>
            <p:nvSpPr>
              <p:cNvPr id="28" name="Tencent"/>
              <p:cNvSpPr/>
              <p:nvPr/>
            </p:nvSpPr>
            <p:spPr>
              <a:xfrm>
                <a:off x="660395" y="2380713"/>
                <a:ext cx="10790199" cy="1044000"/>
              </a:xfrm>
              <a:prstGeom prst="rect">
                <a:avLst/>
              </a:prstGeom>
              <a:solidFill>
                <a:schemeClr val="accent2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" name="Tencent"/>
              <p:cNvSpPr txBox="1"/>
              <p:nvPr/>
            </p:nvSpPr>
            <p:spPr>
              <a:xfrm>
                <a:off x="815343" y="2389202"/>
                <a:ext cx="792001" cy="1044086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4000">
                    <a:solidFill>
                      <a:schemeClr val="accent2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02</a:t>
                </a:r>
                <a:endParaRPr lang="en-GB" sz="4000">
                  <a:solidFill>
                    <a:schemeClr val="accent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cxnSp>
            <p:nvCxnSpPr>
              <p:cNvPr id="30" name="直线连接符 39"/>
              <p:cNvCxnSpPr/>
              <p:nvPr/>
            </p:nvCxnSpPr>
            <p:spPr>
              <a:xfrm>
                <a:off x="660395" y="2380713"/>
                <a:ext cx="10790199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1728482" y="2389202"/>
                <a:ext cx="9722111" cy="102377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Low">
                  <a:lnSpc>
                    <a:spcPct val="130000"/>
                  </a:lnSpc>
                  <a:buClrTx/>
                  <a:buSzPct val="25000"/>
                  <a:buFontTx/>
                  <a:buNone/>
                  <a:defRPr sz="1400">
                    <a:solidFill>
                      <a:schemeClr val="tx1">
                        <a:alpha val="100000"/>
                      </a:schemeClr>
                    </a:solidFill>
                    <a:latin typeface="Arial"/>
                    <a:ea typeface="黑体"/>
                  </a:defRPr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传递：护士应根据手术医生的需求，迅速、准确地传递手术器械和物品，确保手术顺利进行。</a:t>
                </a:r>
                <a:endParaRPr/>
              </a:p>
            </p:txBody>
          </p:sp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3" name="Tencent" descr="{&quot;isTemplate&quot;:true,&quot;type&quot;:&quot;title&quot;,&quot;canOmit&quot;:false,&quot;range&quot;:0}"/>
          <p:cNvSpPr txBox="1"/>
          <p:nvPr/>
        </p:nvSpPr>
        <p:spPr>
          <a:xfrm>
            <a:off x="753805" y="643889"/>
            <a:ext cx="106997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3600" b="1">
                <a:latin typeface="微软雅黑"/>
                <a:ea typeface="微软雅黑"/>
              </a:rPr>
              <a:t>患者舒适度与心理支持</a:t>
            </a:r>
            <a:endParaRPr lang="en-US" sz="3600" b="1">
              <a:latin typeface="微软雅黑"/>
              <a:ea typeface="微软雅黑"/>
            </a:endParaRPr>
          </a:p>
        </p:txBody>
      </p:sp>
      <p:grpSp>
        <p:nvGrpSpPr>
          <p:cNvPr id="3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2826111" y="2144759"/>
            <a:ext cx="6539782" cy="4397325"/>
            <a:chOff x="2826110" y="2144759"/>
            <a:chExt cx="6539782" cy="4397325"/>
          </a:xfrm>
        </p:grpSpPr>
        <p:grpSp>
          <p:nvGrpSpPr>
            <p:cNvPr id="35" name=""/>
            <p:cNvGrpSpPr/>
            <p:nvPr/>
          </p:nvGrpSpPr>
          <p:grpSpPr>
            <a:xfrm>
              <a:off x="2826110" y="2144759"/>
              <a:ext cx="2880000" cy="4397325"/>
              <a:chOff x="2826109" y="2144759"/>
              <a:chExt cx="2880000" cy="4397325"/>
            </a:xfrm>
          </p:grpSpPr>
          <p:sp>
            <p:nvSpPr>
              <p:cNvPr id="36" name="椭圆 10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2826109" y="2144759"/>
                <a:ext cx="2880000" cy="288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舒适度：护士应关注患者的舒适度，如调整手术床的角度、提供保暖措施等，以减轻患者的痛苦。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7" name="Tencent"/>
              <p:cNvSpPr/>
              <p:nvPr/>
            </p:nvSpPr>
            <p:spPr>
              <a:xfrm>
                <a:off x="4015079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1"/>
                    </a:solidFill>
                    <a:latin typeface="+mj-ea"/>
                    <a:ea typeface="+mj-ea"/>
                  </a:rPr>
                  <a:t>01</a:t>
                </a:r>
                <a:endParaRPr/>
              </a:p>
            </p:txBody>
          </p:sp>
        </p:grpSp>
        <p:grpSp>
          <p:nvGrpSpPr>
            <p:cNvPr id="38" name=""/>
            <p:cNvGrpSpPr/>
            <p:nvPr/>
          </p:nvGrpSpPr>
          <p:grpSpPr>
            <a:xfrm>
              <a:off x="6485892" y="2144759"/>
              <a:ext cx="2880000" cy="4397325"/>
              <a:chOff x="6485892" y="2144759"/>
              <a:chExt cx="2880000" cy="4397325"/>
            </a:xfrm>
          </p:grpSpPr>
          <p:sp>
            <p:nvSpPr>
              <p:cNvPr id="39" name="椭圆 11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6485892" y="2144759"/>
                <a:ext cx="2880000" cy="288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心理支持：护士应随时关注患者的心理状态，给予安慰和鼓励，增强患者的信心和安全感。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40" name="Tencent"/>
              <p:cNvSpPr/>
              <p:nvPr/>
            </p:nvSpPr>
            <p:spPr>
              <a:xfrm>
                <a:off x="7674862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2"/>
                    </a:solidFill>
                    <a:latin typeface="+mj-ea"/>
                    <a:ea typeface="+mj-ea"/>
                  </a:rPr>
                  <a:t>02</a:t>
                </a:r>
                <a:endParaRPr/>
              </a:p>
            </p:txBody>
          </p:sp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https://d.book118.com/716232044005010050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red">
      <a:dk1>
        <a:srgbClr val="000000"/>
      </a:dk1>
      <a:lt1>
        <a:srgbClr val="FFFFFF"/>
      </a:lt1>
      <a:dk2>
        <a:srgbClr val="2B111D"/>
      </a:dk2>
      <a:lt2>
        <a:srgbClr val="FEF2FD"/>
      </a:lt2>
      <a:accent1>
        <a:srgbClr val="F777C1"/>
      </a:accent1>
      <a:accent2>
        <a:srgbClr val="FCA1DA"/>
      </a:accent2>
      <a:accent3>
        <a:srgbClr val="F8498D"/>
      </a:accent3>
      <a:accent4>
        <a:srgbClr val="C62C5E"/>
      </a:accent4>
      <a:accent5>
        <a:srgbClr val="F8BCCE"/>
      </a:accent5>
      <a:accent6>
        <a:srgbClr val="FE94B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心脏介入护理措施PPT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2024-09-15T02:38:06.386</cp:lastPrinted>
  <dcterms:created xsi:type="dcterms:W3CDTF">2024-09-14T18:38:06Z</dcterms:created>
  <dcterms:modified xsi:type="dcterms:W3CDTF">2024-09-14T18:38:08Z</dcterms:modified>
</cp:coreProperties>
</file>