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54" r:id="rId2"/>
    <p:sldMasterId id="2147483784"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9144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fill>
          <a:solidFill>
            <a:schemeClr val="accent3">
              <a:alpha val="20000"/>
            </a:schemeClr>
          </a:solidFill>
        </a:fill>
      </a:tcStyle>
    </a:band1H>
    <a:band1V>
      <a:tcStyle>
        <a:fill>
          <a:solidFill>
            <a:schemeClr val="accent3">
              <a:alpha val="20000"/>
            </a:schemeClr>
          </a:solidFill>
        </a:fill>
      </a:tcStyle>
    </a:band1V>
    <a:lastCol>
      <a:tcTxStyle b="on"/>
    </a:lastCol>
    <a:firstCol>
      <a:tcTxStyle b="on"/>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fill>
          <a:solidFill>
            <a:schemeClr val="accent3">
              <a:tint val="40000"/>
            </a:schemeClr>
          </a:solidFill>
        </a:fill>
      </a:tcStyle>
    </a:band1H>
    <a:band1V>
      <a:tcStyle>
        <a:fill>
          <a:solidFill>
            <a:schemeClr val="accent3">
              <a:tint val="40000"/>
            </a:schemeClr>
          </a:solidFill>
        </a:fill>
      </a:tcStyle>
    </a:band1V>
    <a:lastCol>
      <a:tcTxStyle b="on">
        <a:fontRef idx="minor">
          <a:prstClr val="black"/>
        </a:fontRef>
        <a:schemeClr val="lt1"/>
      </a:tcTxStyle>
      <a:tcStyle>
        <a:fill>
          <a:solidFill>
            <a:schemeClr val="accent3"/>
          </a:solidFill>
        </a:fill>
      </a:tcStyle>
    </a:lastCol>
    <a:firstCol>
      <a:tcTxStyle b="on">
        <a:fontRef idx="minor">
          <a:prstClr val="black"/>
        </a:fontRef>
        <a:schemeClr val="lt1"/>
      </a:tcTxStyle>
      <a:tcStyle>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5BE263C-DBD7-4A20-BB59-AAB30ACAA65A}" styleName="Medium Style 3 - Accent 2">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fill>
          <a:solidFill>
            <a:schemeClr val="dk1">
              <a:tint val="20000"/>
            </a:schemeClr>
          </a:solidFill>
        </a:fill>
      </a:tcStyle>
    </a:band1H>
    <a:band1V>
      <a:tcStyle>
        <a:fill>
          <a:solidFill>
            <a:schemeClr val="dk1">
              <a:tint val="20000"/>
            </a:schemeClr>
          </a:solidFill>
        </a:fill>
      </a:tcStyle>
    </a:band1V>
    <a:lastCol>
      <a:tcTxStyle b="on">
        <a:fontRef idx="minor"/>
        <a:schemeClr val="lt1"/>
      </a:tcTxStyle>
      <a:tcStyle>
        <a:fill>
          <a:solidFill>
            <a:schemeClr val="accent2"/>
          </a:solidFill>
        </a:fill>
      </a:tcStyle>
    </a:lastCol>
    <a:firstCol>
      <a:tcTxStyle b="on">
        <a:fontRef idx="minor"/>
        <a:schemeClr val="lt1"/>
      </a:tcTxStyle>
      <a:tcStyle>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hemeClr val="dk1"/>
      </a:tcTxStyle>
    </a:seCell>
    <a:swCell>
      <a:tcTxStyle b="on">
        <a:fontRef idx="minor"/>
        <a:schemeClr val="dk1"/>
      </a:tcTxStyle>
    </a:swCell>
    <a:firstRow>
      <a:tcTxStyle b="on">
        <a:fontRef idx="minor"/>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7.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oleObject" Target="file:///\\FILE-AP1-02\USERDATA2$\sabri788\Desktop\&#21442;&#19982;&#39033;&#30446;\7.%20&#24191;&#21457;&#38134;&#34892;\33.%20&#32534;&#21046;\&#20998;&#34892;&#24635;&#20154;&#25968;&#32534;&#21046;&#27979;&#31639;%2020140717.xlsx" TargetMode="External" /></Relationships>
</file>

<file path=ppt/charts/_rels/chart2.xml.rels>&#65279;<?xml version="1.0" encoding="utf-8" standalone="yes"?><Relationships xmlns="http://schemas.openxmlformats.org/package/2006/relationships"><Relationship Id="rId1" Type="http://schemas.openxmlformats.org/officeDocument/2006/relationships/oleObject" Target="file:///\\FILE-AP1-02\USERDATA2$\sabri788\Desktop\&#21442;&#19982;&#39033;&#30446;\7.%20&#24191;&#21457;&#38134;&#34892;\33.%20&#32534;&#21046;\&#20998;&#34892;&#24635;&#20154;&#25968;&#32534;&#21046;&#27979;&#31639;%2020140717.xlsx" TargetMode="External" /></Relationships>
</file>

<file path=ppt/charts/_rels/chart3.xml.rels>&#65279;<?xml version="1.0" encoding="utf-8" standalone="yes"?><Relationships xmlns="http://schemas.openxmlformats.org/package/2006/relationships"><Relationship Id="rId1" Type="http://schemas.openxmlformats.org/officeDocument/2006/relationships/oleObject" Target="file:///\\FILE-AP1-02\USERDATA2$\sabri788\Desktop\&#21442;&#19982;&#39033;&#30446;\7.%20&#24191;&#21457;&#38134;&#34892;\33.%20&#32534;&#21046;\&#20998;&#34892;&#24635;&#20154;&#25968;&#32534;&#21046;&#27979;&#31639;%2020140829.xlsx" TargetMode="External" /></Relationships>
</file>

<file path=ppt/charts/_rels/chart4.xml.rels>&#65279;<?xml version="1.0" encoding="utf-8" standalone="yes"?><Relationships xmlns="http://schemas.openxmlformats.org/package/2006/relationships"><Relationship Id="rId1" Type="http://schemas.openxmlformats.org/officeDocument/2006/relationships/oleObject" Target="file:///\\FILE-AP1-02\USERDATA2$\sabri788\Desktop\&#21442;&#19982;&#39033;&#30446;\7.%20&#24191;&#21457;&#38134;&#34892;\33.%20&#32534;&#21046;\&#20998;&#34892;&#24635;&#20154;&#25968;&#32534;&#21046;&#27979;&#31639;%2020140829.xlsx" TargetMode="External" /></Relationships>
</file>

<file path=ppt/charts/_rels/chart5.xml.rels>&#65279;<?xml version="1.0" encoding="utf-8" standalone="yes"?><Relationships xmlns="http://schemas.openxmlformats.org/package/2006/relationships"><Relationship Id="rId1" Type="http://schemas.openxmlformats.org/officeDocument/2006/relationships/oleObject" Target="file:///\\FILE-AP1-02\USERDATA2$\sabri788\Desktop\&#21442;&#19982;&#39033;&#30446;\7.%20&#24191;&#21457;&#38134;&#34892;\33.%20&#32534;&#21046;\&#20998;&#34892;&#24635;&#20154;&#25968;&#32534;&#21046;&#27979;&#31639;%2020140717.xlsx" TargetMode="External" /></Relationships>
</file>

<file path=ppt/charts/_rels/chart6.xml.rels>&#65279;<?xml version="1.0" encoding="utf-8" standalone="yes"?><Relationships xmlns="http://schemas.openxmlformats.org/package/2006/relationships"><Relationship Id="rId1" Type="http://schemas.openxmlformats.org/officeDocument/2006/relationships/oleObject" Target="file:///\\FILE-AP1-02\USERDATA2$\sabri788\Desktop\&#21442;&#19982;&#39033;&#30446;\7.%20&#24191;&#21457;&#38134;&#34892;\33.%20&#32534;&#21046;\&#20998;&#34892;&#24635;&#20154;&#25968;&#32534;&#21046;&#27979;&#31639;%2020140829.xlsx" TargetMode="External" /></Relationships>
</file>

<file path=ppt/charts/_rels/chart7.xml.rels>&#65279;<?xml version="1.0" encoding="utf-8" standalone="yes"?><Relationships xmlns="http://schemas.openxmlformats.org/package/2006/relationships"><Relationship Id="rId1" Type="http://schemas.openxmlformats.org/officeDocument/2006/relationships/oleObject" Target="file:///\\FILE-AP1-02\USERDATA2$\sabri788\Desktop\&#21442;&#19982;&#39033;&#30446;\7.%20&#24191;&#21457;&#38134;&#34892;\33.%20&#32534;&#21046;\&#20998;&#34892;&#24635;&#20154;&#25968;&#32534;&#21046;&#27979;&#31639;%2020140829.xlsx" TargetMode="External" /></Relationships>
</file>

<file path=ppt/charts/_rels/chart8.xml.rels>&#65279;<?xml version="1.0" encoding="utf-8" standalone="yes"?><Relationships xmlns="http://schemas.openxmlformats.org/package/2006/relationships"><Relationship Id="rId1" Type="http://schemas.openxmlformats.org/officeDocument/2006/relationships/oleObject" Target="file:///\\FILE-AP1-02\USERDATA2$\sabri788\Desktop\&#21442;&#19982;&#39033;&#30446;\7.%20&#24191;&#21457;&#38134;&#34892;\33.%20&#32534;&#21046;\&#24191;&#21457;&#25552;&#20379;&#25968;&#25454;\&#12304;201408015&#12305;&#24191;&#21457;&#38134;&#34892;&#19978;&#28023;&#20998;&#34892;_&#32534;&#21046;&#21442;&#32771;&#25351;&#26631;&#25910;&#38598;_20140612.xlsx" TargetMode="External" /></Relationships>
</file>

<file path=ppt/charts/_rels/chart9.xml.rels>&#65279;<?xml version="1.0" encoding="utf-8" standalone="yes"?><Relationships xmlns="http://schemas.openxmlformats.org/package/2006/relationships"><Relationship Id="rId1" Type="http://schemas.openxmlformats.org/officeDocument/2006/relationships/oleObject" Target="file:///\\FILE-AP1-02\USERDATA2$\sabri788\Desktop\&#21442;&#19982;&#39033;&#30446;\7.%20&#24191;&#21457;&#38134;&#34892;\33.%20&#32534;&#21046;\&#21508;&#22823;&#32929;&#20221;&#21046;&#21830;&#19994;&#38134;&#34892;&#19968;&#32447;&#20998;&#34892;&#37096;&#38376;&#20154;&#25968;&#32479;&#35745;&#19982;&#23545;&#27604;%2020140817.xlsx" TargetMode="Externa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tx>
            <c:strRef>
              <c:f>数据整理!$I$34</c:f>
              <c:strCache>
                <c:ptCount val="1"/>
                <c:pt idx="0">
                  <c:v>北京分行</c:v>
                </c:pt>
              </c:strCache>
            </c:strRef>
          </c:tx>
          <c:invertIfNegative val="0"/>
          <c:cat>
            <c:strRef>
              <c:f>数据整理!$H$35:$H$41</c:f>
              <c:strCache>
                <c:ptCount val="7"/>
                <c:pt idx="0">
                  <c:v>民生银行</c:v>
                </c:pt>
                <c:pt idx="1">
                  <c:v>光大银行</c:v>
                </c:pt>
                <c:pt idx="2">
                  <c:v>兴业银行</c:v>
                </c:pt>
                <c:pt idx="3">
                  <c:v>华夏银行</c:v>
                </c:pt>
                <c:pt idx="4">
                  <c:v>浦发银行</c:v>
                </c:pt>
                <c:pt idx="5">
                  <c:v>平安银行</c:v>
                </c:pt>
                <c:pt idx="6">
                  <c:v>广发银行</c:v>
                </c:pt>
              </c:strCache>
            </c:strRef>
          </c:cat>
          <c:val>
            <c:numRef>
              <c:f>数据整理!$I$35:$I$41</c:f>
              <c:numCache>
                <c:formatCode>_ * #,##0_ ;_ * \-#,##0_ ;_ * "-"??_ ;_ @_ </c:formatCode>
                <c:ptCount val="7"/>
                <c:pt idx="0">
                  <c:v>5523.12</c:v>
                </c:pt>
                <c:pt idx="1">
                  <c:v>3721.18</c:v>
                </c:pt>
                <c:pt idx="2">
                  <c:v>2549.94</c:v>
                </c:pt>
                <c:pt idx="3">
                  <c:v>2241.47</c:v>
                </c:pt>
                <c:pt idx="4">
                  <c:v>2518.6</c:v>
                </c:pt>
                <c:pt idx="5">
                  <c:v>1820.66</c:v>
                </c:pt>
                <c:pt idx="6">
                  <c:v>2360.0856925958</c:v>
                </c:pt>
              </c:numCache>
            </c:numRef>
          </c:val>
        </c:ser>
        <c:ser>
          <c:idx val="1"/>
          <c:order val="1"/>
          <c:tx>
            <c:strRef>
              <c:f>数据整理!$J$34</c:f>
              <c:strCache>
                <c:ptCount val="1"/>
                <c:pt idx="0">
                  <c:v>上海分行</c:v>
                </c:pt>
              </c:strCache>
            </c:strRef>
          </c:tx>
          <c:invertIfNegative val="0"/>
          <c:cat>
            <c:strRef>
              <c:f>数据整理!$H$35:$H$41</c:f>
              <c:strCache>
                <c:ptCount val="7"/>
                <c:pt idx="0">
                  <c:v>民生银行</c:v>
                </c:pt>
                <c:pt idx="1">
                  <c:v>光大银行</c:v>
                </c:pt>
                <c:pt idx="2">
                  <c:v>兴业银行</c:v>
                </c:pt>
                <c:pt idx="3">
                  <c:v>华夏银行</c:v>
                </c:pt>
                <c:pt idx="4">
                  <c:v>浦发银行</c:v>
                </c:pt>
                <c:pt idx="5">
                  <c:v>平安银行</c:v>
                </c:pt>
                <c:pt idx="6">
                  <c:v>广发银行</c:v>
                </c:pt>
              </c:strCache>
            </c:strRef>
          </c:cat>
          <c:val>
            <c:numRef>
              <c:f>数据整理!$J$35:$J$41</c:f>
              <c:numCache>
                <c:formatCode>_ * #,##0_ ;_ * \-#,##0_ ;_ * "-"??_ ;_ @_ </c:formatCode>
                <c:ptCount val="7"/>
                <c:pt idx="0">
                  <c:v>2981.5</c:v>
                </c:pt>
                <c:pt idx="1">
                  <c:v>1697.38</c:v>
                </c:pt>
                <c:pt idx="2">
                  <c:v>2894.3</c:v>
                </c:pt>
                <c:pt idx="3">
                  <c:v>577.84</c:v>
                </c:pt>
                <c:pt idx="4">
                  <c:v>4415.63</c:v>
                </c:pt>
                <c:pt idx="5">
                  <c:v>1941.07</c:v>
                </c:pt>
                <c:pt idx="6">
                  <c:v>728.3765944178</c:v>
                </c:pt>
              </c:numCache>
            </c:numRef>
          </c:val>
        </c:ser>
        <c:ser>
          <c:idx val="2"/>
          <c:order val="2"/>
          <c:tx>
            <c:strRef>
              <c:f>数据整理!$K$34</c:f>
              <c:strCache>
                <c:ptCount val="1"/>
                <c:pt idx="0">
                  <c:v>广州分行</c:v>
                </c:pt>
              </c:strCache>
            </c:strRef>
          </c:tx>
          <c:invertIfNegative val="0"/>
          <c:cat>
            <c:strRef>
              <c:f>数据整理!$H$35:$H$41</c:f>
              <c:strCache>
                <c:ptCount val="7"/>
                <c:pt idx="0">
                  <c:v>民生银行</c:v>
                </c:pt>
                <c:pt idx="1">
                  <c:v>光大银行</c:v>
                </c:pt>
                <c:pt idx="2">
                  <c:v>兴业银行</c:v>
                </c:pt>
                <c:pt idx="3">
                  <c:v>华夏银行</c:v>
                </c:pt>
                <c:pt idx="4">
                  <c:v>浦发银行</c:v>
                </c:pt>
                <c:pt idx="5">
                  <c:v>平安银行</c:v>
                </c:pt>
                <c:pt idx="6">
                  <c:v>广发银行</c:v>
                </c:pt>
              </c:strCache>
            </c:strRef>
          </c:cat>
          <c:val>
            <c:numRef>
              <c:f>数据整理!$K$35:$K$41</c:f>
              <c:numCache>
                <c:formatCode>_ * #,##0_ ;_ * \-#,##0_ ;_ * "-"??_ ;_ @_ </c:formatCode>
                <c:ptCount val="7"/>
                <c:pt idx="0">
                  <c:v>1566.26</c:v>
                </c:pt>
                <c:pt idx="1">
                  <c:v>1076.19</c:v>
                </c:pt>
                <c:pt idx="2">
                  <c:v>2456.16</c:v>
                </c:pt>
                <c:pt idx="3">
                  <c:v>657.26</c:v>
                </c:pt>
                <c:pt idx="4">
                  <c:v>1095.64</c:v>
                </c:pt>
                <c:pt idx="5">
                  <c:v>1392.72</c:v>
                </c:pt>
                <c:pt idx="6">
                  <c:v>1810.6071939513</c:v>
                </c:pt>
              </c:numCache>
            </c:numRef>
          </c:val>
        </c:ser>
        <c:ser>
          <c:idx val="3"/>
          <c:order val="3"/>
          <c:tx>
            <c:strRef>
              <c:f>数据整理!$L$34</c:f>
              <c:strCache>
                <c:ptCount val="1"/>
                <c:pt idx="0">
                  <c:v>深圳分行</c:v>
                </c:pt>
              </c:strCache>
            </c:strRef>
          </c:tx>
          <c:invertIfNegative val="0"/>
          <c:cat>
            <c:strRef>
              <c:f>数据整理!$H$35:$H$41</c:f>
              <c:strCache>
                <c:ptCount val="7"/>
                <c:pt idx="0">
                  <c:v>民生银行</c:v>
                </c:pt>
                <c:pt idx="1">
                  <c:v>光大银行</c:v>
                </c:pt>
                <c:pt idx="2">
                  <c:v>兴业银行</c:v>
                </c:pt>
                <c:pt idx="3">
                  <c:v>华夏银行</c:v>
                </c:pt>
                <c:pt idx="4">
                  <c:v>浦发银行</c:v>
                </c:pt>
                <c:pt idx="5">
                  <c:v>平安银行</c:v>
                </c:pt>
                <c:pt idx="6">
                  <c:v>广发银行</c:v>
                </c:pt>
              </c:strCache>
            </c:strRef>
          </c:cat>
          <c:val>
            <c:numRef>
              <c:f>数据整理!$L$35:$L$41</c:f>
              <c:numCache>
                <c:formatCode>_ * #,##0_ ;_ * \-#,##0_ ;_ * "-"??_ ;_ @_ </c:formatCode>
                <c:ptCount val="7"/>
                <c:pt idx="0">
                  <c:v>1184.18</c:v>
                </c:pt>
                <c:pt idx="1">
                  <c:v>989.04</c:v>
                </c:pt>
                <c:pt idx="2">
                  <c:v>1603.09</c:v>
                </c:pt>
                <c:pt idx="3">
                  <c:v>557.4</c:v>
                </c:pt>
                <c:pt idx="4">
                  <c:v>1602.84</c:v>
                </c:pt>
                <c:pt idx="5">
                  <c:v>3586.69</c:v>
                </c:pt>
              </c:numCache>
            </c:numRef>
          </c:val>
        </c:ser>
        <c:dLbls>
          <c:showLegendKey val="0"/>
          <c:showVal val="0"/>
          <c:showCatName val="0"/>
          <c:showSerName val="0"/>
          <c:showPercent val="0"/>
          <c:showBubbleSize val="0"/>
          <c:showLeaderLines val="0"/>
        </c:dLbls>
        <c:gapWidth val="75"/>
        <c:overlap/>
        <c:axId val="300244352"/>
        <c:axId val="300565632"/>
      </c:barChart>
      <c:catAx>
        <c:axId val="300244352"/>
        <c:scaling>
          <c:orientation/>
        </c:scaling>
        <c:delete val="0"/>
        <c:axPos val="b"/>
        <c:majorTickMark val="none"/>
        <c:minorTickMark val="none"/>
        <c:crossAx val="300565632"/>
        <c:crosses val="autoZero"/>
        <c:auto val="0"/>
        <c:lblAlgn val="ctr"/>
        <c:lblOffset/>
        <c:noMultiLvlLbl val="0"/>
      </c:catAx>
      <c:valAx>
        <c:axId val="300565632"/>
        <c:scaling>
          <c:orientation/>
        </c:scaling>
        <c:delete val="0"/>
        <c:axPos val="l"/>
        <c:numFmt formatCode="_ * #,##0_ ;_ * \-#,##0_ ;_ * &quot;-&quot;??_ ;_ @_ " sourceLinked="1"/>
        <c:majorTickMark val="none"/>
        <c:minorTickMark val="none"/>
        <c:crossAx val="300244352"/>
        <c:crosses val="autoZero"/>
        <c:crossBetween val="between"/>
      </c:valAx>
    </c:plotArea>
    <c:legend>
      <c:legendPos val="t"/>
      <c:layout>
        <c:manualLayout>
          <c:xMode val="edge"/>
          <c:yMode val="edge"/>
          <c:x val="0.27316108345985413"/>
          <c:y val="0.087962962687015533"/>
          <c:w val="0.44776234030723572"/>
          <c:h val="0.078996427357196808"/>
        </c:manualLayout>
      </c:layout>
      <c:overlay val="0"/>
    </c:legend>
    <c:plotVisOnly val="1"/>
    <c:dispBlanksAs val="gap"/>
    <c:showDLblsOverMax val="0"/>
  </c:chart>
  <c:spPr>
    <a:ln>
      <a:solidFill>
        <a:schemeClr val="bg1">
          <a:lumMod val="50000"/>
        </a:schemeClr>
      </a:solidFill>
    </a:ln>
  </c:sp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tx>
            <c:strRef>
              <c:f>'人均资产分析与测算（1）'!$B$14</c:f>
              <c:strCache>
                <c:ptCount val="1"/>
                <c:pt idx="0">
                  <c:v>北京分行</c:v>
                </c:pt>
              </c:strCache>
            </c:strRef>
          </c:tx>
          <c:invertIfNegative val="0"/>
          <c:cat>
            <c:strRef>
              <c:f>'人均资产分析与测算（1）'!$A$15:$A$21</c:f>
              <c:strCache>
                <c:ptCount val="7"/>
                <c:pt idx="0">
                  <c:v>民生银行</c:v>
                </c:pt>
                <c:pt idx="1">
                  <c:v>光大银行</c:v>
                </c:pt>
                <c:pt idx="2">
                  <c:v>兴业银行</c:v>
                </c:pt>
                <c:pt idx="3">
                  <c:v>华夏银行</c:v>
                </c:pt>
                <c:pt idx="4">
                  <c:v>浦发银行</c:v>
                </c:pt>
                <c:pt idx="5">
                  <c:v>平安银行</c:v>
                </c:pt>
                <c:pt idx="6">
                  <c:v>广发银行</c:v>
                </c:pt>
              </c:strCache>
            </c:strRef>
          </c:cat>
          <c:val>
            <c:numRef>
              <c:f>'人均资产分析与测算（1）'!$B$15:$B$21</c:f>
              <c:numCache>
                <c:formatCode>_(* #,##0.00_);_(* \(#,##0.00\);_(* "-"??_);_(@_)</c:formatCode>
                <c:ptCount val="7"/>
                <c:pt idx="0">
                  <c:v>1.89667582417582</c:v>
                </c:pt>
                <c:pt idx="1">
                  <c:v>1.50108108108108</c:v>
                </c:pt>
                <c:pt idx="2">
                  <c:v>1.34490506329114</c:v>
                </c:pt>
                <c:pt idx="3">
                  <c:v>0.937069397993311</c:v>
                </c:pt>
                <c:pt idx="4">
                  <c:v>1.75389972144847</c:v>
                </c:pt>
                <c:pt idx="5">
                  <c:v>1.28215492957746</c:v>
                </c:pt>
                <c:pt idx="6">
                  <c:v>1.26954582710909</c:v>
                </c:pt>
              </c:numCache>
            </c:numRef>
          </c:val>
        </c:ser>
        <c:ser>
          <c:idx val="1"/>
          <c:order val="1"/>
          <c:tx>
            <c:strRef>
              <c:f>'人均资产分析与测算（1）'!$C$14</c:f>
              <c:strCache>
                <c:ptCount val="1"/>
                <c:pt idx="0">
                  <c:v>上海分行</c:v>
                </c:pt>
              </c:strCache>
            </c:strRef>
          </c:tx>
          <c:invertIfNegative val="0"/>
          <c:cat>
            <c:strRef>
              <c:f>'人均资产分析与测算（1）'!$A$15:$A$21</c:f>
              <c:strCache>
                <c:ptCount val="7"/>
                <c:pt idx="0">
                  <c:v>民生银行</c:v>
                </c:pt>
                <c:pt idx="1">
                  <c:v>光大银行</c:v>
                </c:pt>
                <c:pt idx="2">
                  <c:v>兴业银行</c:v>
                </c:pt>
                <c:pt idx="3">
                  <c:v>华夏银行</c:v>
                </c:pt>
                <c:pt idx="4">
                  <c:v>浦发银行</c:v>
                </c:pt>
                <c:pt idx="5">
                  <c:v>平安银行</c:v>
                </c:pt>
                <c:pt idx="6">
                  <c:v>广发银行</c:v>
                </c:pt>
              </c:strCache>
            </c:strRef>
          </c:cat>
          <c:val>
            <c:numRef>
              <c:f>'人均资产分析与测算（1）'!$C$15:$C$21</c:f>
              <c:numCache>
                <c:formatCode>_(* #,##0.00_);_(* \(#,##0.00\);_(* "-"??_);_(@_)</c:formatCode>
                <c:ptCount val="7"/>
                <c:pt idx="0">
                  <c:v>1.10262573964497</c:v>
                </c:pt>
                <c:pt idx="1">
                  <c:v>0.94089800443459</c:v>
                </c:pt>
                <c:pt idx="2">
                  <c:v>1.38086832061069</c:v>
                </c:pt>
                <c:pt idx="3">
                  <c:v>0.587833163784334</c:v>
                </c:pt>
                <c:pt idx="4">
                  <c:v>1.21075678639978</c:v>
                </c:pt>
                <c:pt idx="5">
                  <c:v>0.90450605778192</c:v>
                </c:pt>
                <c:pt idx="6">
                  <c:v>0.677559622714233</c:v>
                </c:pt>
              </c:numCache>
            </c:numRef>
          </c:val>
        </c:ser>
        <c:ser>
          <c:idx val="2"/>
          <c:order val="2"/>
          <c:tx>
            <c:strRef>
              <c:f>'人均资产分析与测算（1）'!$D$14</c:f>
              <c:strCache>
                <c:ptCount val="1"/>
                <c:pt idx="0">
                  <c:v>广州分行</c:v>
                </c:pt>
              </c:strCache>
            </c:strRef>
          </c:tx>
          <c:invertIfNegative val="0"/>
          <c:cat>
            <c:strRef>
              <c:f>'人均资产分析与测算（1）'!$A$15:$A$21</c:f>
              <c:strCache>
                <c:ptCount val="7"/>
                <c:pt idx="0">
                  <c:v>民生银行</c:v>
                </c:pt>
                <c:pt idx="1">
                  <c:v>光大银行</c:v>
                </c:pt>
                <c:pt idx="2">
                  <c:v>兴业银行</c:v>
                </c:pt>
                <c:pt idx="3">
                  <c:v>华夏银行</c:v>
                </c:pt>
                <c:pt idx="4">
                  <c:v>浦发银行</c:v>
                </c:pt>
                <c:pt idx="5">
                  <c:v>平安银行</c:v>
                </c:pt>
                <c:pt idx="6">
                  <c:v>广发银行</c:v>
                </c:pt>
              </c:strCache>
            </c:strRef>
          </c:cat>
          <c:val>
            <c:numRef>
              <c:f>'人均资产分析与测算（1）'!$D$15:$D$21</c:f>
              <c:numCache>
                <c:formatCode>_(* #,##0.00_);_(* \(#,##0.00\);_(* "-"??_);_(@_)</c:formatCode>
                <c:ptCount val="7"/>
                <c:pt idx="0">
                  <c:v>0.814911550468262</c:v>
                </c:pt>
                <c:pt idx="1">
                  <c:v>0.516653864618339</c:v>
                </c:pt>
                <c:pt idx="2">
                  <c:v>0.721551116333725</c:v>
                </c:pt>
                <c:pt idx="3">
                  <c:v>0.753738532110092</c:v>
                </c:pt>
                <c:pt idx="4">
                  <c:v>0.882868654311039</c:v>
                </c:pt>
                <c:pt idx="5">
                  <c:v>0.775456570155902</c:v>
                </c:pt>
                <c:pt idx="6">
                  <c:v>0.973968366837708</c:v>
                </c:pt>
              </c:numCache>
            </c:numRef>
          </c:val>
        </c:ser>
        <c:ser>
          <c:idx val="3"/>
          <c:order val="3"/>
          <c:tx>
            <c:strRef>
              <c:f>'人均资产分析与测算（1）'!$E$14</c:f>
              <c:strCache>
                <c:ptCount val="1"/>
                <c:pt idx="0">
                  <c:v>深圳分行</c:v>
                </c:pt>
              </c:strCache>
            </c:strRef>
          </c:tx>
          <c:invertIfNegative val="0"/>
          <c:cat>
            <c:strRef>
              <c:f>'人均资产分析与测算（1）'!$A$15:$A$21</c:f>
              <c:strCache>
                <c:ptCount val="7"/>
                <c:pt idx="0">
                  <c:v>民生银行</c:v>
                </c:pt>
                <c:pt idx="1">
                  <c:v>光大银行</c:v>
                </c:pt>
                <c:pt idx="2">
                  <c:v>兴业银行</c:v>
                </c:pt>
                <c:pt idx="3">
                  <c:v>华夏银行</c:v>
                </c:pt>
                <c:pt idx="4">
                  <c:v>浦发银行</c:v>
                </c:pt>
                <c:pt idx="5">
                  <c:v>平安银行</c:v>
                </c:pt>
                <c:pt idx="6">
                  <c:v>广发银行</c:v>
                </c:pt>
              </c:strCache>
            </c:strRef>
          </c:cat>
          <c:val>
            <c:numRef>
              <c:f>'人均资产分析与测算（1）'!$E$15:$E$21</c:f>
              <c:numCache>
                <c:formatCode>_(* #,##0.00_);_(* \(#,##0.00\);_(* "-"??_);_(@_)</c:formatCode>
                <c:ptCount val="7"/>
                <c:pt idx="0">
                  <c:v>0.776002621231979</c:v>
                </c:pt>
                <c:pt idx="1">
                  <c:v>0.7726875</c:v>
                </c:pt>
                <c:pt idx="2">
                  <c:v>1.1337270155587</c:v>
                </c:pt>
                <c:pt idx="3">
                  <c:v>0.690706319702602</c:v>
                </c:pt>
                <c:pt idx="4">
                  <c:v>1.68542586750789</c:v>
                </c:pt>
                <c:pt idx="5">
                  <c:v>0.761667020598853</c:v>
                </c:pt>
              </c:numCache>
            </c:numRef>
          </c:val>
        </c:ser>
        <c:dLbls>
          <c:showLegendKey val="0"/>
          <c:showVal val="0"/>
          <c:showCatName val="0"/>
          <c:showSerName val="0"/>
          <c:showPercent val="0"/>
          <c:showBubbleSize val="0"/>
          <c:showLeaderLines val="0"/>
        </c:dLbls>
        <c:gapWidth val="75"/>
        <c:overlap/>
        <c:axId val="301396352"/>
        <c:axId val="301397888"/>
      </c:barChart>
      <c:catAx>
        <c:axId val="301396352"/>
        <c:scaling>
          <c:orientation/>
        </c:scaling>
        <c:delete val="0"/>
        <c:axPos val="b"/>
        <c:majorTickMark val="none"/>
        <c:minorTickMark val="none"/>
        <c:crossAx val="301397888"/>
        <c:crosses val="autoZero"/>
        <c:auto val="0"/>
        <c:lblAlgn val="ctr"/>
        <c:lblOffset/>
        <c:noMultiLvlLbl val="0"/>
      </c:catAx>
      <c:valAx>
        <c:axId val="301397888"/>
        <c:scaling>
          <c:orientation/>
        </c:scaling>
        <c:delete val="0"/>
        <c:axPos val="l"/>
        <c:numFmt formatCode="_(* #,##0.00_);_(* \(#,##0.00\);_(* &quot;-&quot;??_);_(@_)" sourceLinked="1"/>
        <c:majorTickMark val="none"/>
        <c:minorTickMark val="none"/>
        <c:crossAx val="301396352"/>
        <c:crosses val="autoZero"/>
        <c:crossBetween val="between"/>
      </c:valAx>
    </c:plotArea>
    <c:legend>
      <c:legendPos val="t"/>
      <c:layout>
        <c:manualLayout>
          <c:xMode val="edge"/>
          <c:yMode val="edge"/>
          <c:x val="0.28066742420196533"/>
          <c:y val="0.077871628105640411"/>
          <c:w val="0.44609129428863525"/>
          <c:h val="0.0818365141749382"/>
        </c:manualLayout>
      </c:layout>
      <c:overlay val="0"/>
    </c:legend>
    <c:plotVisOnly val="1"/>
    <c:dispBlanksAs val="gap"/>
    <c:showDLblsOverMax val="0"/>
  </c:chart>
  <c:spPr>
    <a:ln>
      <a:solidFill>
        <a:schemeClr val="bg1">
          <a:lumMod val="50000"/>
        </a:schemeClr>
      </a:solidFill>
    </a:ln>
  </c:spPr>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invertIfNegative val="0"/>
          <c:cat>
            <c:strRef>
              <c:f>营收测算!$A$29:$A$39</c:f>
              <c:strCache>
                <c:ptCount val="11"/>
                <c:pt idx="0">
                  <c:v>民生银行</c:v>
                </c:pt>
                <c:pt idx="1">
                  <c:v>交通银行</c:v>
                </c:pt>
                <c:pt idx="2">
                  <c:v>光大银行</c:v>
                </c:pt>
                <c:pt idx="3">
                  <c:v>兴业银行</c:v>
                </c:pt>
                <c:pt idx="4">
                  <c:v>华夏银行</c:v>
                </c:pt>
                <c:pt idx="5">
                  <c:v>浦发银行</c:v>
                </c:pt>
                <c:pt idx="6">
                  <c:v>招商银行</c:v>
                </c:pt>
                <c:pt idx="7">
                  <c:v>广发银行</c:v>
                </c:pt>
                <c:pt idx="8">
                  <c:v>广发北京</c:v>
                </c:pt>
                <c:pt idx="9">
                  <c:v>广发广州</c:v>
                </c:pt>
                <c:pt idx="10">
                  <c:v>广发上海</c:v>
                </c:pt>
              </c:strCache>
            </c:strRef>
          </c:cat>
          <c:val>
            <c:numRef>
              <c:f>营收测算!$E$29:$E$39</c:f>
              <c:numCache>
                <c:formatCode>_ * #,##0_ ;_ * \-#,##0_ ;_ * "-"??_ ;_ @_ </c:formatCode>
                <c:ptCount val="11"/>
                <c:pt idx="0">
                  <c:v>208.866651590532</c:v>
                </c:pt>
                <c:pt idx="1">
                  <c:v>161.14274053668</c:v>
                </c:pt>
                <c:pt idx="2">
                  <c:v>177.891981262056</c:v>
                </c:pt>
                <c:pt idx="3">
                  <c:v>222.732078663565</c:v>
                </c:pt>
                <c:pt idx="4">
                  <c:v>179.60308269776</c:v>
                </c:pt>
                <c:pt idx="5">
                  <c:v>258.825692893734</c:v>
                </c:pt>
                <c:pt idx="6">
                  <c:v>185.415258967655</c:v>
                </c:pt>
                <c:pt idx="7">
                  <c:v>147.570571844993</c:v>
                </c:pt>
                <c:pt idx="8">
                  <c:v>189.510489510489</c:v>
                </c:pt>
                <c:pt idx="9">
                  <c:v>192.200107584723</c:v>
                </c:pt>
                <c:pt idx="10">
                  <c:v>155.720930232558</c:v>
                </c:pt>
              </c:numCache>
            </c:numRef>
          </c:val>
        </c:ser>
        <c:dLbls>
          <c:showLegendKey val="0"/>
          <c:showVal val="0"/>
          <c:showCatName val="0"/>
          <c:showSerName val="0"/>
          <c:showPercent val="0"/>
          <c:showBubbleSize val="0"/>
          <c:showLeaderLines val="0"/>
        </c:dLbls>
        <c:gapWidth val="75"/>
        <c:overlap/>
        <c:axId val="302241280"/>
        <c:axId val="302242816"/>
      </c:barChart>
      <c:catAx>
        <c:axId val="302241280"/>
        <c:scaling>
          <c:orientation/>
        </c:scaling>
        <c:delete val="0"/>
        <c:axPos val="b"/>
        <c:majorTickMark val="none"/>
        <c:minorTickMark val="none"/>
        <c:txPr>
          <a:bodyPr/>
          <a:p>
            <a:pPr>
              <a:defRPr sz="900" smtId="4294967295"/>
            </a:pPr>
            <a:endParaRPr sz="900" smtId="4294967295"/>
          </a:p>
        </c:txPr>
        <c:crossAx val="302242816"/>
        <c:crosses val="autoZero"/>
        <c:auto val="0"/>
        <c:lblAlgn val="ctr"/>
        <c:lblOffset/>
        <c:noMultiLvlLbl val="0"/>
      </c:catAx>
      <c:valAx>
        <c:axId val="302242816"/>
        <c:scaling>
          <c:orientation/>
        </c:scaling>
        <c:delete val="0"/>
        <c:axPos val="l"/>
        <c:numFmt formatCode="_ * #,##0_ ;_ * \-#,##0_ ;_ * &quot;-&quot;??_ ;_ @_ " sourceLinked="1"/>
        <c:majorTickMark val="none"/>
        <c:minorTickMark val="none"/>
        <c:crossAx val="302241280"/>
        <c:crosses val="autoZero"/>
        <c:crossBetween val="between"/>
      </c:valAx>
    </c:plotArea>
    <c:plotVisOnly val="1"/>
    <c:dispBlanksAs val="gap"/>
    <c:showDLblsOverMax val="0"/>
  </c:chart>
  <c:spPr>
    <a:ln>
      <a:solidFill>
        <a:schemeClr val="bg1">
          <a:lumMod val="50000"/>
        </a:schemeClr>
      </a:solidFill>
    </a:ln>
  </c:spPr>
  <c:externalData r:id="rId1">
    <c:autoUpdate val="0"/>
  </c:externalData>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invertIfNegative val="0"/>
          <c:cat>
            <c:strRef>
              <c:f>营收测算!$A$29:$A$39</c:f>
              <c:strCache>
                <c:ptCount val="11"/>
                <c:pt idx="0">
                  <c:v>民生银行</c:v>
                </c:pt>
                <c:pt idx="1">
                  <c:v>交通银行</c:v>
                </c:pt>
                <c:pt idx="2">
                  <c:v>光大银行</c:v>
                </c:pt>
                <c:pt idx="3">
                  <c:v>兴业银行</c:v>
                </c:pt>
                <c:pt idx="4">
                  <c:v>华夏银行</c:v>
                </c:pt>
                <c:pt idx="5">
                  <c:v>浦发银行</c:v>
                </c:pt>
                <c:pt idx="6">
                  <c:v>招商银行</c:v>
                </c:pt>
                <c:pt idx="7">
                  <c:v>广发银行</c:v>
                </c:pt>
                <c:pt idx="8">
                  <c:v>广发北京</c:v>
                </c:pt>
                <c:pt idx="9">
                  <c:v>广发广州</c:v>
                </c:pt>
                <c:pt idx="10">
                  <c:v>广发上海</c:v>
                </c:pt>
              </c:strCache>
            </c:strRef>
          </c:cat>
          <c:val>
            <c:numRef>
              <c:f>营收测算!$F$29:$F$39</c:f>
              <c:numCache>
                <c:formatCode>_ * #,##0_ ;_ * \-#,##0_ ;_ * "-"??_ ;_ @_ </c:formatCode>
                <c:ptCount val="11"/>
                <c:pt idx="0">
                  <c:v>34.9728629579376</c:v>
                </c:pt>
                <c:pt idx="1">
                  <c:v>21.8947046219774</c:v>
                </c:pt>
                <c:pt idx="2">
                  <c:v>31.9922843758611</c:v>
                </c:pt>
                <c:pt idx="3">
                  <c:v>35.6142947769084</c:v>
                </c:pt>
                <c:pt idx="4">
                  <c:v>35.3671684702312</c:v>
                </c:pt>
                <c:pt idx="5">
                  <c:v>40.8827006436359</c:v>
                </c:pt>
                <c:pt idx="6">
                  <c:v>27.3847645347983</c:v>
                </c:pt>
                <c:pt idx="7">
                  <c:v>33.4622299382716</c:v>
                </c:pt>
                <c:pt idx="8">
                  <c:v>32.57005622539</c:v>
                </c:pt>
                <c:pt idx="9">
                  <c:v>28.7865275857988</c:v>
                </c:pt>
                <c:pt idx="10" formatCode="_ * #,##0.0_ ;_ * \-#,##0.0_ ;_ * &quot;-&quot;??_ ;_ @_ ">
                  <c:v>29.9710567525581</c:v>
                </c:pt>
              </c:numCache>
            </c:numRef>
          </c:val>
        </c:ser>
        <c:dLbls>
          <c:showLegendKey val="0"/>
          <c:showVal val="0"/>
          <c:showCatName val="0"/>
          <c:showSerName val="0"/>
          <c:showPercent val="0"/>
          <c:showBubbleSize val="0"/>
          <c:showLeaderLines val="0"/>
        </c:dLbls>
        <c:gapWidth val="75"/>
        <c:overlap/>
        <c:axId val="302642688"/>
        <c:axId val="302644224"/>
      </c:barChart>
      <c:catAx>
        <c:axId val="302642688"/>
        <c:scaling>
          <c:orientation/>
        </c:scaling>
        <c:delete val="0"/>
        <c:axPos val="b"/>
        <c:majorTickMark val="none"/>
        <c:minorTickMark val="none"/>
        <c:txPr>
          <a:bodyPr/>
          <a:p>
            <a:pPr>
              <a:defRPr sz="900" smtId="4294967295"/>
            </a:pPr>
            <a:endParaRPr sz="900" smtId="4294967295"/>
          </a:p>
        </c:txPr>
        <c:crossAx val="302644224"/>
        <c:crosses val="autoZero"/>
        <c:auto val="0"/>
        <c:lblAlgn val="ctr"/>
        <c:lblOffset/>
        <c:noMultiLvlLbl val="0"/>
      </c:catAx>
      <c:valAx>
        <c:axId val="302644224"/>
        <c:scaling>
          <c:orientation/>
        </c:scaling>
        <c:delete val="0"/>
        <c:axPos val="l"/>
        <c:numFmt formatCode="_ * #,##0_ ;_ * \-#,##0_ ;_ * &quot;-&quot;??_ ;_ @_ " sourceLinked="1"/>
        <c:majorTickMark val="none"/>
        <c:minorTickMark val="none"/>
        <c:crossAx val="302642688"/>
        <c:crosses val="autoZero"/>
        <c:crossBetween val="between"/>
      </c:valAx>
    </c:plotArea>
    <c:plotVisOnly val="1"/>
    <c:dispBlanksAs val="gap"/>
    <c:showDLblsOverMax val="0"/>
  </c:chart>
  <c:spPr>
    <a:ln>
      <a:solidFill>
        <a:schemeClr val="bg1">
          <a:lumMod val="50000"/>
        </a:schemeClr>
      </a:solidFill>
    </a:ln>
  </c:spPr>
  <c:externalData r:id="rId1">
    <c:autoUpdate val="0"/>
  </c:externalData>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invertIfNegative val="0"/>
          <c:cat>
            <c:strRef>
              <c:f>营收测算!$A$3:$A$13</c:f>
              <c:strCache>
                <c:ptCount val="11"/>
                <c:pt idx="0">
                  <c:v>民生银行</c:v>
                </c:pt>
                <c:pt idx="1">
                  <c:v>交通银行</c:v>
                </c:pt>
                <c:pt idx="2">
                  <c:v>光大银行</c:v>
                </c:pt>
                <c:pt idx="3">
                  <c:v>兴业银行</c:v>
                </c:pt>
                <c:pt idx="4">
                  <c:v>华夏银行</c:v>
                </c:pt>
                <c:pt idx="5">
                  <c:v>浦发银行</c:v>
                </c:pt>
                <c:pt idx="6">
                  <c:v>招商银行</c:v>
                </c:pt>
                <c:pt idx="7">
                  <c:v>广发银行</c:v>
                </c:pt>
                <c:pt idx="8">
                  <c:v>广发北京</c:v>
                </c:pt>
                <c:pt idx="9">
                  <c:v>广发广州</c:v>
                </c:pt>
                <c:pt idx="10">
                  <c:v>广发上海</c:v>
                </c:pt>
              </c:strCache>
            </c:strRef>
          </c:cat>
          <c:val>
            <c:numRef>
              <c:f>营收测算!$D$3:$D$13</c:f>
              <c:numCache>
                <c:formatCode>_(* #,##0.00_);_(* \(#,##0.00\);_(* "-"??_);_(@_)</c:formatCode>
                <c:ptCount val="11"/>
                <c:pt idx="0">
                  <c:v>5.97224916478069</c:v>
                </c:pt>
                <c:pt idx="1">
                  <c:v>7.35989561489352</c:v>
                </c:pt>
                <c:pt idx="2">
                  <c:v>5.56046511627907</c:v>
                </c:pt>
                <c:pt idx="3">
                  <c:v>6.25400783754898</c:v>
                </c:pt>
                <c:pt idx="4">
                  <c:v>5.07824319747093</c:v>
                </c:pt>
                <c:pt idx="5">
                  <c:v>6.3309343272073</c:v>
                </c:pt>
                <c:pt idx="6">
                  <c:v>6.77074505176206</c:v>
                </c:pt>
                <c:pt idx="7">
                  <c:v>4.41006388747012</c:v>
                </c:pt>
                <c:pt idx="8">
                  <c:v>5.81854965797561</c:v>
                </c:pt>
                <c:pt idx="9">
                  <c:v>6.67673817246164</c:v>
                </c:pt>
                <c:pt idx="10">
                  <c:v>5.19571036544338</c:v>
                </c:pt>
              </c:numCache>
            </c:numRef>
          </c:val>
        </c:ser>
        <c:dLbls>
          <c:showLegendKey val="0"/>
          <c:showVal val="0"/>
          <c:showCatName val="0"/>
          <c:showSerName val="0"/>
          <c:showPercent val="0"/>
          <c:showBubbleSize val="0"/>
          <c:showLeaderLines val="0"/>
        </c:dLbls>
        <c:gapWidth val="75"/>
        <c:overlap/>
        <c:axId val="302971136"/>
        <c:axId val="302993408"/>
      </c:barChart>
      <c:catAx>
        <c:axId val="302971136"/>
        <c:scaling>
          <c:orientation/>
        </c:scaling>
        <c:delete val="0"/>
        <c:axPos val="b"/>
        <c:majorTickMark val="none"/>
        <c:minorTickMark val="none"/>
        <c:txPr>
          <a:bodyPr/>
          <a:p>
            <a:pPr>
              <a:defRPr sz="900" smtId="4294967295"/>
            </a:pPr>
            <a:endParaRPr sz="900" smtId="4294967295"/>
          </a:p>
        </c:txPr>
        <c:crossAx val="302993408"/>
        <c:crosses val="autoZero"/>
        <c:auto val="0"/>
        <c:lblAlgn val="ctr"/>
        <c:lblOffset/>
        <c:noMultiLvlLbl val="0"/>
      </c:catAx>
      <c:valAx>
        <c:axId val="302993408"/>
        <c:scaling>
          <c:orientation/>
        </c:scaling>
        <c:delete val="0"/>
        <c:axPos val="l"/>
        <c:numFmt formatCode="_(* #,##0.00_);_(* \(#,##0.00\);_(* &quot;-&quot;??_);_(@_)" sourceLinked="1"/>
        <c:majorTickMark val="none"/>
        <c:minorTickMark val="none"/>
        <c:crossAx val="302971136"/>
        <c:crosses val="autoZero"/>
        <c:crossBetween val="between"/>
      </c:valAx>
    </c:plotArea>
    <c:plotVisOnly val="1"/>
    <c:dispBlanksAs val="gap"/>
    <c:showDLblsOverMax val="0"/>
  </c:chart>
  <c:spPr>
    <a:ln>
      <a:solidFill>
        <a:schemeClr val="bg1">
          <a:lumMod val="50000"/>
        </a:schemeClr>
      </a:solidFill>
    </a:ln>
  </c:spPr>
  <c:externalData r:id="rId1">
    <c:autoUpdate val="0"/>
  </c:externalData>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invertIfNegative val="0"/>
          <c:cat>
            <c:strRef>
              <c:f>营收测算!$A$29:$A$39</c:f>
              <c:strCache>
                <c:ptCount val="11"/>
                <c:pt idx="0">
                  <c:v>民生银行</c:v>
                </c:pt>
                <c:pt idx="1">
                  <c:v>交通银行</c:v>
                </c:pt>
                <c:pt idx="2">
                  <c:v>光大银行</c:v>
                </c:pt>
                <c:pt idx="3">
                  <c:v>兴业银行</c:v>
                </c:pt>
                <c:pt idx="4">
                  <c:v>华夏银行</c:v>
                </c:pt>
                <c:pt idx="5">
                  <c:v>浦发银行</c:v>
                </c:pt>
                <c:pt idx="6">
                  <c:v>招商银行</c:v>
                </c:pt>
                <c:pt idx="7">
                  <c:v>广发银行</c:v>
                </c:pt>
                <c:pt idx="8">
                  <c:v>广发北京</c:v>
                </c:pt>
                <c:pt idx="9">
                  <c:v>广发广州</c:v>
                </c:pt>
                <c:pt idx="10">
                  <c:v>广发上海</c:v>
                </c:pt>
              </c:strCache>
            </c:strRef>
          </c:cat>
          <c:val>
            <c:numRef>
              <c:f>营收测算!$F$29:$F$39</c:f>
              <c:numCache>
                <c:formatCode>_ * #,##0_ ;_ * \-#,##0_ ;_ * "-"??_ ;_ @_ </c:formatCode>
                <c:ptCount val="11"/>
                <c:pt idx="0">
                  <c:v>34.9728629579376</c:v>
                </c:pt>
                <c:pt idx="1">
                  <c:v>21.8947046219774</c:v>
                </c:pt>
                <c:pt idx="2">
                  <c:v>31.9922843758611</c:v>
                </c:pt>
                <c:pt idx="3">
                  <c:v>35.6142947769084</c:v>
                </c:pt>
                <c:pt idx="4">
                  <c:v>35.3671684702312</c:v>
                </c:pt>
                <c:pt idx="5">
                  <c:v>40.8827006436359</c:v>
                </c:pt>
                <c:pt idx="6">
                  <c:v>27.3847645347983</c:v>
                </c:pt>
                <c:pt idx="7">
                  <c:v>33.4622299382716</c:v>
                </c:pt>
                <c:pt idx="8">
                  <c:v>32.57005622539</c:v>
                </c:pt>
                <c:pt idx="9">
                  <c:v>28.7865275857988</c:v>
                </c:pt>
                <c:pt idx="10" formatCode="_ * #,##0.0_ ;_ * \-#,##0.0_ ;_ * &quot;-&quot;??_ ;_ @_ ">
                  <c:v>29.9710567525581</c:v>
                </c:pt>
              </c:numCache>
            </c:numRef>
          </c:val>
        </c:ser>
        <c:dLbls>
          <c:showLegendKey val="0"/>
          <c:showVal val="0"/>
          <c:showCatName val="0"/>
          <c:showSerName val="0"/>
          <c:showPercent val="0"/>
          <c:showBubbleSize val="0"/>
          <c:showLeaderLines val="0"/>
        </c:dLbls>
        <c:gapWidth val="75"/>
        <c:overlap/>
        <c:axId val="303225856"/>
        <c:axId val="307364608"/>
      </c:barChart>
      <c:catAx>
        <c:axId val="303225856"/>
        <c:scaling>
          <c:orientation/>
        </c:scaling>
        <c:delete val="0"/>
        <c:axPos val="b"/>
        <c:majorTickMark val="none"/>
        <c:minorTickMark val="none"/>
        <c:txPr>
          <a:bodyPr/>
          <a:p>
            <a:pPr>
              <a:defRPr sz="900" smtId="4294967295"/>
            </a:pPr>
            <a:endParaRPr sz="900" smtId="4294967295"/>
          </a:p>
        </c:txPr>
        <c:crossAx val="307364608"/>
        <c:crosses val="autoZero"/>
        <c:auto val="0"/>
        <c:lblAlgn val="ctr"/>
        <c:lblOffset/>
        <c:noMultiLvlLbl val="0"/>
      </c:catAx>
      <c:valAx>
        <c:axId val="307364608"/>
        <c:scaling>
          <c:orientation/>
        </c:scaling>
        <c:delete val="0"/>
        <c:axPos val="l"/>
        <c:numFmt formatCode="_ * #,##0_ ;_ * \-#,##0_ ;_ * &quot;-&quot;??_ ;_ @_ " sourceLinked="1"/>
        <c:majorTickMark val="none"/>
        <c:minorTickMark val="none"/>
        <c:crossAx val="303225856"/>
        <c:crosses val="autoZero"/>
        <c:crossBetween val="between"/>
      </c:valAx>
    </c:plotArea>
    <c:plotVisOnly val="1"/>
    <c:dispBlanksAs val="gap"/>
    <c:showDLblsOverMax val="0"/>
  </c:chart>
  <c:spPr>
    <a:ln>
      <a:solidFill>
        <a:schemeClr val="bg1">
          <a:lumMod val="50000"/>
        </a:schemeClr>
      </a:solidFill>
    </a:ln>
  </c:spPr>
  <c:externalData r:id="rId1">
    <c:autoUpdate val="0"/>
  </c:externalData>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invertIfNegative val="0"/>
          <c:cat>
            <c:strRef>
              <c:f>营收测算!$A$29:$A$39</c:f>
              <c:strCache>
                <c:ptCount val="11"/>
                <c:pt idx="0">
                  <c:v>民生银行</c:v>
                </c:pt>
                <c:pt idx="1">
                  <c:v>交通银行</c:v>
                </c:pt>
                <c:pt idx="2">
                  <c:v>光大银行</c:v>
                </c:pt>
                <c:pt idx="3">
                  <c:v>兴业银行</c:v>
                </c:pt>
                <c:pt idx="4">
                  <c:v>华夏银行</c:v>
                </c:pt>
                <c:pt idx="5">
                  <c:v>浦发银行</c:v>
                </c:pt>
                <c:pt idx="6">
                  <c:v>招商银行</c:v>
                </c:pt>
                <c:pt idx="7">
                  <c:v>广发银行</c:v>
                </c:pt>
                <c:pt idx="8">
                  <c:v>广发北京</c:v>
                </c:pt>
                <c:pt idx="9">
                  <c:v>广发广州</c:v>
                </c:pt>
                <c:pt idx="10">
                  <c:v>广发上海</c:v>
                </c:pt>
              </c:strCache>
            </c:strRef>
          </c:cat>
          <c:val>
            <c:numRef>
              <c:f>营收测算!$E$29:$E$39</c:f>
              <c:numCache>
                <c:formatCode>_ * #,##0_ ;_ * \-#,##0_ ;_ * "-"??_ ;_ @_ </c:formatCode>
                <c:ptCount val="11"/>
                <c:pt idx="0">
                  <c:v>208.866651590532</c:v>
                </c:pt>
                <c:pt idx="1">
                  <c:v>161.14274053668</c:v>
                </c:pt>
                <c:pt idx="2">
                  <c:v>177.891981262056</c:v>
                </c:pt>
                <c:pt idx="3">
                  <c:v>222.732078663565</c:v>
                </c:pt>
                <c:pt idx="4">
                  <c:v>179.60308269776</c:v>
                </c:pt>
                <c:pt idx="5">
                  <c:v>258.825692893734</c:v>
                </c:pt>
                <c:pt idx="6">
                  <c:v>185.415258967655</c:v>
                </c:pt>
                <c:pt idx="7">
                  <c:v>147.570571844993</c:v>
                </c:pt>
                <c:pt idx="8">
                  <c:v>189.510489510489</c:v>
                </c:pt>
                <c:pt idx="9">
                  <c:v>192.200107584723</c:v>
                </c:pt>
                <c:pt idx="10">
                  <c:v>155.720930232558</c:v>
                </c:pt>
              </c:numCache>
            </c:numRef>
          </c:val>
        </c:ser>
        <c:dLbls>
          <c:showLegendKey val="0"/>
          <c:showVal val="0"/>
          <c:showCatName val="0"/>
          <c:showSerName val="0"/>
          <c:showPercent val="0"/>
          <c:showBubbleSize val="0"/>
          <c:showLeaderLines val="0"/>
        </c:dLbls>
        <c:gapWidth val="75"/>
        <c:overlap/>
        <c:axId val="307381376"/>
        <c:axId val="307382912"/>
      </c:barChart>
      <c:catAx>
        <c:axId val="307381376"/>
        <c:scaling>
          <c:orientation/>
        </c:scaling>
        <c:delete val="0"/>
        <c:axPos val="b"/>
        <c:majorTickMark val="none"/>
        <c:minorTickMark val="none"/>
        <c:txPr>
          <a:bodyPr/>
          <a:p>
            <a:pPr>
              <a:defRPr sz="900" smtId="4294967295"/>
            </a:pPr>
            <a:endParaRPr sz="900" smtId="4294967295"/>
          </a:p>
        </c:txPr>
        <c:crossAx val="307382912"/>
        <c:crosses val="autoZero"/>
        <c:auto val="0"/>
        <c:lblAlgn val="ctr"/>
        <c:lblOffset/>
        <c:noMultiLvlLbl val="0"/>
      </c:catAx>
      <c:valAx>
        <c:axId val="307382912"/>
        <c:scaling>
          <c:orientation/>
        </c:scaling>
        <c:delete val="0"/>
        <c:axPos val="l"/>
        <c:numFmt formatCode="_ * #,##0_ ;_ * \-#,##0_ ;_ * &quot;-&quot;??_ ;_ @_ " sourceLinked="1"/>
        <c:majorTickMark val="none"/>
        <c:minorTickMark val="none"/>
        <c:crossAx val="307381376"/>
        <c:crosses val="autoZero"/>
        <c:crossBetween val="between"/>
      </c:valAx>
    </c:plotArea>
    <c:plotVisOnly val="1"/>
    <c:dispBlanksAs val="gap"/>
    <c:showDLblsOverMax val="0"/>
  </c:chart>
  <c:spPr>
    <a:ln>
      <a:solidFill>
        <a:schemeClr val="bg1">
          <a:lumMod val="50000"/>
        </a:schemeClr>
      </a:solidFill>
    </a:ln>
  </c:spPr>
  <c:externalData r:id="rId1">
    <c:autoUpdate val="0"/>
  </c:externalData>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invertIfNegative val="0"/>
          <c:dLbls>
            <c:showLegendKey val="0"/>
            <c:showVal val="1"/>
            <c:showCatName val="0"/>
            <c:showSerName val="0"/>
            <c:showPercent val="0"/>
            <c:showBubbleSize val="0"/>
            <c:showLeaderLines val="0"/>
            <c:extLst/>
          </c:dLbls>
          <c:cat>
            <c:strRef>
              <c:f>广发各分行部门人数比例及服务人数!$C$35:$C$37</c:f>
              <c:strCache>
                <c:ptCount val="3"/>
                <c:pt idx="0">
                  <c:v>广发上海分行</c:v>
                </c:pt>
                <c:pt idx="1">
                  <c:v>广发北京分行</c:v>
                </c:pt>
                <c:pt idx="2">
                  <c:v>广发广州分行</c:v>
                </c:pt>
              </c:strCache>
            </c:strRef>
          </c:cat>
          <c:val>
            <c:numRef>
              <c:f>广发各分行部门人数比例及服务人数!$D$35:$D$37</c:f>
              <c:numCache>
                <c:formatCode>0.00%</c:formatCode>
                <c:ptCount val="3"/>
                <c:pt idx="0">
                  <c:v>0.268837209302326</c:v>
                </c:pt>
                <c:pt idx="1">
                  <c:v>0.193652501344809</c:v>
                </c:pt>
                <c:pt idx="2">
                  <c:v>0.223238300161377</c:v>
                </c:pt>
              </c:numCache>
            </c:numRef>
          </c:val>
        </c:ser>
        <c:dLbls>
          <c:showLegendKey val="0"/>
          <c:showVal val="0"/>
          <c:showCatName val="0"/>
          <c:showSerName val="0"/>
          <c:showPercent val="0"/>
          <c:showBubbleSize val="0"/>
          <c:showLeaderLines val="0"/>
        </c:dLbls>
        <c:gapWidth val="75"/>
        <c:overlap/>
        <c:axId val="307967488"/>
        <c:axId val="307969024"/>
      </c:barChart>
      <c:catAx>
        <c:axId val="307967488"/>
        <c:scaling>
          <c:orientation/>
        </c:scaling>
        <c:delete val="0"/>
        <c:axPos val="b"/>
        <c:majorTickMark val="none"/>
        <c:minorTickMark val="none"/>
        <c:crossAx val="307969024"/>
        <c:crosses val="autoZero"/>
        <c:auto val="0"/>
        <c:lblAlgn val="ctr"/>
        <c:lblOffset/>
        <c:noMultiLvlLbl val="0"/>
      </c:catAx>
      <c:valAx>
        <c:axId val="307969024"/>
        <c:scaling>
          <c:orientation/>
        </c:scaling>
        <c:delete val="0"/>
        <c:axPos val="l"/>
        <c:numFmt formatCode="0.00%" sourceLinked="1"/>
        <c:majorTickMark val="none"/>
        <c:minorTickMark val="none"/>
        <c:crossAx val="307967488"/>
        <c:crosses val="autoZero"/>
        <c:crossBetween val="between"/>
      </c:valAx>
    </c:plotArea>
    <c:plotVisOnly val="1"/>
    <c:dispBlanksAs val="gap"/>
    <c:showDLblsOverMax val="0"/>
  </c:chart>
  <c:externalData r:id="rId1">
    <c:autoUpdate val="0"/>
  </c:externalData>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invertIfNegative val="0"/>
          <c:dLbls>
            <c:showLegendKey val="0"/>
            <c:showVal val="1"/>
            <c:showCatName val="0"/>
            <c:showSerName val="0"/>
            <c:showPercent val="0"/>
            <c:showBubbleSize val="0"/>
            <c:showLeaderLines val="0"/>
            <c:extLst/>
          </c:dLbls>
          <c:cat>
            <c:strRef>
              <c:f>原始数据!$A$35:$A$39</c:f>
              <c:strCache>
                <c:ptCount val="5"/>
                <c:pt idx="0">
                  <c:v>P10</c:v>
                </c:pt>
                <c:pt idx="1">
                  <c:v>P25</c:v>
                </c:pt>
                <c:pt idx="2">
                  <c:v>P50</c:v>
                </c:pt>
                <c:pt idx="3">
                  <c:v>P75</c:v>
                </c:pt>
                <c:pt idx="4">
                  <c:v>P90</c:v>
                </c:pt>
              </c:strCache>
            </c:strRef>
          </c:cat>
          <c:val>
            <c:numRef>
              <c:f>原始数据!$B$35:$B$39</c:f>
              <c:numCache>
                <c:formatCode>0%</c:formatCode>
                <c:ptCount val="5"/>
                <c:pt idx="0">
                  <c:v>0.19</c:v>
                </c:pt>
                <c:pt idx="1">
                  <c:v>0.22</c:v>
                </c:pt>
                <c:pt idx="2">
                  <c:v>0.25</c:v>
                </c:pt>
                <c:pt idx="3">
                  <c:v>0.27</c:v>
                </c:pt>
                <c:pt idx="4">
                  <c:v>0.32</c:v>
                </c:pt>
              </c:numCache>
            </c:numRef>
          </c:val>
        </c:ser>
        <c:dLbls>
          <c:showLegendKey val="0"/>
          <c:showVal val="0"/>
          <c:showCatName val="0"/>
          <c:showSerName val="0"/>
          <c:showPercent val="0"/>
          <c:showBubbleSize val="0"/>
          <c:showLeaderLines val="0"/>
        </c:dLbls>
        <c:gapWidth val="75"/>
        <c:overlap/>
        <c:axId val="308550656"/>
        <c:axId val="308564736"/>
      </c:barChart>
      <c:catAx>
        <c:axId val="308550656"/>
        <c:scaling>
          <c:orientation/>
        </c:scaling>
        <c:delete val="0"/>
        <c:axPos val="b"/>
        <c:majorTickMark val="none"/>
        <c:minorTickMark val="none"/>
        <c:crossAx val="308564736"/>
        <c:crosses val="autoZero"/>
        <c:auto val="0"/>
        <c:lblAlgn val="ctr"/>
        <c:lblOffset/>
        <c:noMultiLvlLbl val="0"/>
      </c:catAx>
      <c:valAx>
        <c:axId val="308564736"/>
        <c:scaling>
          <c:orientation/>
        </c:scaling>
        <c:delete val="0"/>
        <c:axPos val="l"/>
        <c:numFmt formatCode="0%" sourceLinked="1"/>
        <c:majorTickMark val="none"/>
        <c:minorTickMark val="none"/>
        <c:crossAx val="308550656"/>
        <c:crosses val="autoZero"/>
        <c:crossBetween val="between"/>
      </c:valAx>
    </c:plotArea>
    <c:plotVisOnly val="1"/>
    <c:dispBlanksAs val="gap"/>
    <c:showDLblsOverMax val="0"/>
  </c:chart>
  <c:externalData r:id="rId1">
    <c:autoUpdate val="0"/>
  </c:externalData>
</c:chartSpace>
</file>

<file path=ppt/diagrams/colors1.xml><?xml version="1.0" encoding="utf-8"?>
<dgm:colorsDef xmlns:a="http://schemas.openxmlformats.org/drawingml/2006/main" xmlns:dgm="http://schemas.openxmlformats.org/drawingml/2006/diagram"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5B5D9012-843E-4918-A3AD-5E9BD9EA1E98}" type="doc">
      <dgm:prSet loTypeId="urn:microsoft.com/office/officeart/2005/8/layout/list1" loCatId="list" qsTypeId="urn:microsoft.com/office/officeart/2005/8/quickstyle/simple1" qsCatId="simple" csTypeId="urn:microsoft.com/office/officeart/2005/8/colors/accent2_2" csCatId="accent2" phldr="1"/>
      <dgm:spPr/>
      <dgm:t>
        <a:bodyPr/>
        <a:lstStyle/>
        <a:p>
          <a:endParaRPr lang="en-US"/>
        </a:p>
      </dgm:t>
    </dgm:pt>
    <dgm:pt modelId="{B1DCB212-2A2E-423D-AAA6-A3E4CA85D105}" type="parTrans" cxnId="{CEA84A92-1C70-424E-9E0E-1A5255646D6E}">
      <dgm:prSet custT="1"/>
      <dgm:spPr/>
      <dgm:t>
        <a:bodyPr/>
        <a:lstStyle/>
        <a:p>
          <a:endParaRPr lang="en-US" sz="2000">
            <a:latin typeface="宋体" pitchFamily="2" charset="-122"/>
            <a:ea typeface="宋体" pitchFamily="2" charset="-122"/>
          </a:endParaRPr>
        </a:p>
      </dgm:t>
    </dgm:pt>
    <dgm:pt modelId="{8F7DADB5-269B-4332-95F9-801A2AAE7A32}">
      <dgm:prSet phldrT="[Text]" custT="1"/>
      <dgm:spPr>
        <a:solidFill>
          <a:schemeClr val="accent2">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500" b="1" smtClean="0">
              <a:latin typeface="宋体" pitchFamily="2" charset="-122"/>
              <a:ea typeface="宋体" pitchFamily="2" charset="-122"/>
            </a:rPr>
            <a:t>可量化预测</a:t>
          </a:r>
          <a:endParaRPr lang="en-US" sz="1500" b="1">
            <a:latin typeface="宋体" pitchFamily="2" charset="-122"/>
            <a:ea typeface="宋体" pitchFamily="2" charset="-122"/>
          </a:endParaRPr>
        </a:p>
      </dgm:t>
    </dgm:pt>
    <dgm:pt modelId="{103F486A-6AF4-4B15-8313-CEB2B1FF968A}" type="parTrans" cxnId="{0482736E-33C9-4C06-8A9F-95782BAF8E52}">
      <dgm:prSet custT="1"/>
      <dgm:spPr/>
      <dgm:t>
        <a:bodyPr/>
        <a:lstStyle/>
        <a:p>
          <a:endParaRPr lang="en-US" sz="2000">
            <a:latin typeface="宋体" pitchFamily="2" charset="-122"/>
            <a:ea typeface="宋体" pitchFamily="2" charset="-122"/>
          </a:endParaRPr>
        </a:p>
      </dgm:t>
    </dgm:pt>
    <dgm:pt modelId="{3EAEE3A7-1269-431E-BBF3-11FC6A7DDC27}">
      <dgm:prSet phldrT="[Text]" custT="1"/>
      <dgm:spPr>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dgm:spPr>
      <dgm:t>
        <a:bodyPr/>
        <a:lstStyle/>
        <a:p>
          <a:r>
            <a:rPr lang="zh-CN" altLang="en-GB" sz="1400" b="0" u="none" smtClean="0">
              <a:latin typeface="宋体" pitchFamily="2" charset="-122"/>
              <a:ea typeface="宋体" pitchFamily="2" charset="-122"/>
              <a:cs typeface="+mn-cs"/>
            </a:rPr>
            <a:t>人员编制规划必须有企业自身或同业数据的量化分析作为基础，有一定透明度</a:t>
          </a:r>
          <a:endParaRPr lang="en-US" sz="1400">
            <a:latin typeface="宋体" pitchFamily="2" charset="-122"/>
            <a:ea typeface="宋体" pitchFamily="2" charset="-122"/>
          </a:endParaRPr>
        </a:p>
      </dgm:t>
    </dgm:pt>
    <dgm:pt modelId="{F56F7750-88FD-4856-9B93-562FDB9A885B}" type="sibTrans" cxnId="{0482736E-33C9-4C06-8A9F-95782BAF8E52}">
      <dgm:prSet custT="1"/>
      <dgm:spPr/>
      <dgm:t>
        <a:bodyPr/>
        <a:lstStyle/>
        <a:p>
          <a:endParaRPr lang="en-US" sz="2000">
            <a:latin typeface="宋体" pitchFamily="2" charset="-122"/>
            <a:ea typeface="宋体" pitchFamily="2" charset="-122"/>
          </a:endParaRPr>
        </a:p>
      </dgm:t>
    </dgm:pt>
    <dgm:pt modelId="{EBEBC816-7756-4F98-A18E-6AB019C5A5CD}" type="parTrans" cxnId="{DF9CC2BB-3A38-404E-A643-E7EBE20EA18E}">
      <dgm:prSet custT="1"/>
      <dgm:spPr/>
      <dgm:t>
        <a:bodyPr/>
        <a:lstStyle/>
        <a:p>
          <a:endParaRPr lang="en-US" sz="2000">
            <a:latin typeface="宋体" pitchFamily="2" charset="-122"/>
            <a:ea typeface="宋体" pitchFamily="2" charset="-122"/>
          </a:endParaRPr>
        </a:p>
      </dgm:t>
    </dgm:pt>
    <dgm:pt modelId="{2CFF77CA-CD98-4675-A327-A9294FE8B3BF}">
      <dgm:prSet custT="1"/>
      <dgm:spPr>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dgm:spPr>
      <dgm:t>
        <a:bodyPr/>
        <a:lstStyle/>
        <a:p>
          <a:r>
            <a:rPr lang="zh-CN" altLang="en-GB" sz="1400" b="0" u="none" smtClean="0">
              <a:latin typeface="宋体" pitchFamily="2" charset="-122"/>
              <a:ea typeface="宋体" pitchFamily="2" charset="-122"/>
              <a:cs typeface="+mn-cs"/>
            </a:rPr>
            <a:t>未来人员编制设计需逐步实现可量化预测，减少人为影响因素</a:t>
          </a:r>
          <a:endParaRPr lang="zh-CN" altLang="en-GB" sz="1400" b="0" u="none" smtClean="0">
            <a:latin typeface="宋体" pitchFamily="2" charset="-122"/>
            <a:ea typeface="宋体" pitchFamily="2" charset="-122"/>
            <a:cs typeface="+mn-cs"/>
          </a:endParaRPr>
        </a:p>
      </dgm:t>
    </dgm:pt>
    <dgm:pt modelId="{345A0FEA-AA8D-4529-BC66-5F63D2187BC0}" type="sibTrans" cxnId="{DF9CC2BB-3A38-404E-A643-E7EBE20EA18E}">
      <dgm:prSet custT="1"/>
      <dgm:spPr/>
      <dgm:t>
        <a:bodyPr/>
        <a:lstStyle/>
        <a:p>
          <a:endParaRPr lang="en-US" sz="2000">
            <a:latin typeface="宋体" pitchFamily="2" charset="-122"/>
            <a:ea typeface="宋体" pitchFamily="2" charset="-122"/>
          </a:endParaRPr>
        </a:p>
      </dgm:t>
    </dgm:pt>
    <dgm:pt modelId="{1C99B3EE-CAC1-481B-8FB9-0EF1317F7CC4}" type="sibTrans" cxnId="{CEA84A92-1C70-424E-9E0E-1A5255646D6E}">
      <dgm:prSet custT="1"/>
      <dgm:spPr/>
      <dgm:t>
        <a:bodyPr/>
        <a:lstStyle/>
        <a:p>
          <a:endParaRPr lang="en-US" sz="2000">
            <a:latin typeface="宋体" pitchFamily="2" charset="-122"/>
            <a:ea typeface="宋体" pitchFamily="2" charset="-122"/>
          </a:endParaRPr>
        </a:p>
      </dgm:t>
    </dgm:pt>
    <dgm:pt modelId="{C6F33564-E902-470C-B278-6EF6E73E61FF}" type="parTrans" cxnId="{D6904A97-D5D1-48DC-97EC-828B76598F54}">
      <dgm:prSet custT="1"/>
      <dgm:spPr/>
      <dgm:t>
        <a:bodyPr/>
        <a:lstStyle/>
        <a:p>
          <a:endParaRPr lang="en-US" sz="2000">
            <a:latin typeface="宋体" pitchFamily="2" charset="-122"/>
            <a:ea typeface="宋体" pitchFamily="2" charset="-122"/>
          </a:endParaRPr>
        </a:p>
      </dgm:t>
    </dgm:pt>
    <dgm:pt modelId="{3148A7D4-61CC-4BD7-914D-4666AC15EEC7}">
      <dgm:prSet phldrT="[Text]" custT="1"/>
      <dgm:spPr>
        <a:solidFill>
          <a:schemeClr val="accent2">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500" b="1" smtClean="0">
              <a:latin typeface="宋体" pitchFamily="2" charset="-122"/>
              <a:ea typeface="宋体" pitchFamily="2" charset="-122"/>
            </a:rPr>
            <a:t>标杆同业</a:t>
          </a:r>
          <a:endParaRPr lang="en-US" sz="1500" b="1">
            <a:latin typeface="宋体" pitchFamily="2" charset="-122"/>
            <a:ea typeface="宋体" pitchFamily="2" charset="-122"/>
          </a:endParaRPr>
        </a:p>
      </dgm:t>
    </dgm:pt>
    <dgm:pt modelId="{55513592-9342-465A-814E-DAB504E79F92}" type="parTrans" cxnId="{CF25C05B-4656-4C42-84A0-6BAFBA20962F}">
      <dgm:prSet custT="1"/>
      <dgm:spPr/>
      <dgm:t>
        <a:bodyPr/>
        <a:lstStyle/>
        <a:p>
          <a:endParaRPr lang="en-US" sz="2000">
            <a:latin typeface="宋体" pitchFamily="2" charset="-122"/>
            <a:ea typeface="宋体" pitchFamily="2" charset="-122"/>
          </a:endParaRPr>
        </a:p>
      </dgm:t>
    </dgm:pt>
    <dgm:pt modelId="{122DE22B-E3F7-4D9C-B36F-5A03DEFB119D}">
      <dgm:prSet phldrT="[Text]" custT="1"/>
      <dgm:spPr>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dgm:spPr>
      <dgm:t>
        <a:bodyPr/>
        <a:lstStyle/>
        <a:p>
          <a:r>
            <a:rPr lang="zh-CN" altLang="en-US" sz="1400" b="0" u="none" smtClean="0">
              <a:latin typeface="宋体" pitchFamily="2" charset="-122"/>
              <a:ea typeface="宋体" pitchFamily="2" charset="-122"/>
              <a:cs typeface="Arial Unicode MS" pitchFamily="34" charset="-122"/>
            </a:rPr>
            <a:t>选择与同行业领先银行所确立的标准相比较，实现银行组织各职能精干充实、人员劳动生产率逐步提高的长期要求</a:t>
          </a:r>
          <a:endParaRPr lang="en-US" sz="1400">
            <a:latin typeface="宋体" pitchFamily="2" charset="-122"/>
            <a:ea typeface="宋体" pitchFamily="2" charset="-122"/>
          </a:endParaRPr>
        </a:p>
      </dgm:t>
    </dgm:pt>
    <dgm:pt modelId="{AA2D8311-C814-43E7-9141-2AB37EC58E92}" type="sibTrans" cxnId="{CF25C05B-4656-4C42-84A0-6BAFBA20962F}">
      <dgm:prSet custT="1"/>
      <dgm:spPr/>
      <dgm:t>
        <a:bodyPr/>
        <a:lstStyle/>
        <a:p>
          <a:endParaRPr lang="en-US" sz="2000">
            <a:latin typeface="宋体" pitchFamily="2" charset="-122"/>
            <a:ea typeface="宋体" pitchFamily="2" charset="-122"/>
          </a:endParaRPr>
        </a:p>
      </dgm:t>
    </dgm:pt>
    <dgm:pt modelId="{63A3C3AA-F7A0-4080-B98A-905B9ABB003A}" type="sibTrans" cxnId="{D6904A97-D5D1-48DC-97EC-828B76598F54}">
      <dgm:prSet custT="1"/>
      <dgm:spPr/>
      <dgm:t>
        <a:bodyPr/>
        <a:lstStyle/>
        <a:p>
          <a:endParaRPr lang="en-US" sz="2000">
            <a:latin typeface="宋体" pitchFamily="2" charset="-122"/>
            <a:ea typeface="宋体" pitchFamily="2" charset="-122"/>
          </a:endParaRPr>
        </a:p>
      </dgm:t>
    </dgm:pt>
    <dgm:pt modelId="{0D73074C-B431-474D-A37B-4606A020A5D9}" type="parTrans" cxnId="{678DFB63-52FB-482C-91FA-8E90F07FE684}">
      <dgm:prSet custT="1"/>
      <dgm:spPr/>
      <dgm:t>
        <a:bodyPr/>
        <a:lstStyle/>
        <a:p>
          <a:endParaRPr lang="en-US" sz="2000">
            <a:latin typeface="宋体" pitchFamily="2" charset="-122"/>
            <a:ea typeface="宋体" pitchFamily="2" charset="-122"/>
          </a:endParaRPr>
        </a:p>
      </dgm:t>
    </dgm:pt>
    <dgm:pt modelId="{FED5EE60-CAB7-4800-8E06-3884FD638DE5}">
      <dgm:prSet phldrT="[Text]" custT="1"/>
      <dgm:spPr>
        <a:solidFill>
          <a:schemeClr val="accent2">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500" b="1" smtClean="0">
              <a:latin typeface="宋体" pitchFamily="2" charset="-122"/>
              <a:ea typeface="宋体" pitchFamily="2" charset="-122"/>
            </a:rPr>
            <a:t>有效支持战略</a:t>
          </a:r>
          <a:endParaRPr lang="en-US" sz="1500" b="1">
            <a:latin typeface="宋体" pitchFamily="2" charset="-122"/>
            <a:ea typeface="宋体" pitchFamily="2" charset="-122"/>
          </a:endParaRPr>
        </a:p>
      </dgm:t>
    </dgm:pt>
    <dgm:pt modelId="{873A1E7E-F40C-4C6A-BFE2-ED9919FB79D1}" type="parTrans" cxnId="{EF699455-F443-416F-808A-CBF1D401D49A}">
      <dgm:prSet custT="1"/>
      <dgm:spPr/>
      <dgm:t>
        <a:bodyPr/>
        <a:lstStyle/>
        <a:p>
          <a:endParaRPr lang="en-US" sz="2000">
            <a:latin typeface="宋体" pitchFamily="2" charset="-122"/>
            <a:ea typeface="宋体" pitchFamily="2" charset="-122"/>
          </a:endParaRPr>
        </a:p>
      </dgm:t>
    </dgm:pt>
    <dgm:pt modelId="{DD4B56D2-8DCD-4DF2-9909-08A96C2A532D}">
      <dgm:prSet phldrT="[Text]" custT="1"/>
      <dgm:spPr>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dgm:spPr>
      <dgm:t>
        <a:bodyPr/>
        <a:lstStyle/>
        <a:p>
          <a:r>
            <a:rPr lang="zh-CN" altLang="en-GB" sz="1400" b="0" u="none" smtClean="0">
              <a:latin typeface="宋体" pitchFamily="2" charset="-122"/>
              <a:ea typeface="宋体" pitchFamily="2" charset="-122"/>
              <a:cs typeface="+mn-cs"/>
            </a:rPr>
            <a:t>人员编制规划必须有效支持</a:t>
          </a:r>
          <a:r>
            <a:rPr lang="zh-CN" altLang="en-US" sz="1400" b="0" u="none" smtClean="0">
              <a:latin typeface="宋体" pitchFamily="2" charset="-122"/>
              <a:ea typeface="宋体" pitchFamily="2" charset="-122"/>
              <a:cs typeface="+mn-cs"/>
            </a:rPr>
            <a:t>银行</a:t>
          </a:r>
          <a:r>
            <a:rPr lang="zh-CN" altLang="en-GB" sz="1400" b="0" u="none" smtClean="0">
              <a:latin typeface="宋体" pitchFamily="2" charset="-122"/>
              <a:ea typeface="宋体" pitchFamily="2" charset="-122"/>
              <a:cs typeface="+mn-cs"/>
            </a:rPr>
            <a:t>业务发展方向。在编制实践中，结合各种编制办法，通过参照行业最佳实践，结合企业历史数据、战略重点与集分权确定</a:t>
          </a:r>
          <a:r>
            <a:rPr lang="zh-CN" altLang="en-US" sz="1400" b="0" u="none" smtClean="0">
              <a:latin typeface="宋体" pitchFamily="2" charset="-122"/>
              <a:ea typeface="宋体" pitchFamily="2" charset="-122"/>
              <a:cs typeface="+mn-cs"/>
            </a:rPr>
            <a:t>银行</a:t>
          </a:r>
          <a:r>
            <a:rPr lang="zh-CN" altLang="en-GB" sz="1400" b="0" u="none" smtClean="0">
              <a:latin typeface="宋体" pitchFamily="2" charset="-122"/>
              <a:ea typeface="宋体" pitchFamily="2" charset="-122"/>
              <a:cs typeface="+mn-cs"/>
            </a:rPr>
            <a:t>各机构人员数量</a:t>
          </a:r>
          <a:endParaRPr lang="en-US" sz="1400">
            <a:latin typeface="宋体" pitchFamily="2" charset="-122"/>
            <a:ea typeface="宋体" pitchFamily="2" charset="-122"/>
          </a:endParaRPr>
        </a:p>
      </dgm:t>
    </dgm:pt>
    <dgm:pt modelId="{2B9A90E0-E875-402B-AECE-FFFF7C3882FB}" type="sibTrans" cxnId="{EF699455-F443-416F-808A-CBF1D401D49A}">
      <dgm:prSet custT="1"/>
      <dgm:spPr/>
      <dgm:t>
        <a:bodyPr/>
        <a:lstStyle/>
        <a:p>
          <a:endParaRPr lang="en-US" sz="2000">
            <a:latin typeface="宋体" pitchFamily="2" charset="-122"/>
            <a:ea typeface="宋体" pitchFamily="2" charset="-122"/>
          </a:endParaRPr>
        </a:p>
      </dgm:t>
    </dgm:pt>
    <dgm:pt modelId="{E379408E-2880-416F-8719-C7015C815C74}" type="sibTrans" cxnId="{678DFB63-52FB-482C-91FA-8E90F07FE684}">
      <dgm:prSet custT="1"/>
      <dgm:spPr/>
      <dgm:t>
        <a:bodyPr/>
        <a:lstStyle/>
        <a:p>
          <a:endParaRPr lang="en-US" sz="2000">
            <a:latin typeface="宋体" pitchFamily="2" charset="-122"/>
            <a:ea typeface="宋体" pitchFamily="2" charset="-122"/>
          </a:endParaRPr>
        </a:p>
      </dgm:t>
    </dgm:pt>
    <dgm:pt modelId="{9D81D7C6-7801-4C23-B53D-D7A5538E74C4}" type="parTrans" cxnId="{DFDB8105-A15F-428C-AB35-F213B3D92859}">
      <dgm:prSet custT="1"/>
      <dgm:spPr/>
      <dgm:t>
        <a:bodyPr/>
        <a:lstStyle/>
        <a:p>
          <a:endParaRPr lang="en-US" sz="2000">
            <a:latin typeface="宋体" pitchFamily="2" charset="-122"/>
            <a:ea typeface="宋体" pitchFamily="2" charset="-122"/>
          </a:endParaRPr>
        </a:p>
      </dgm:t>
    </dgm:pt>
    <dgm:pt modelId="{342C2A79-0F37-4C44-B9C0-F640ACE32A65}">
      <dgm:prSet phldrT="[Text]" custT="1"/>
      <dgm:spPr>
        <a:solidFill>
          <a:schemeClr val="accent2">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500" b="1" smtClean="0">
              <a:latin typeface="宋体" pitchFamily="2" charset="-122"/>
              <a:ea typeface="宋体" pitchFamily="2" charset="-122"/>
            </a:rPr>
            <a:t>可实施性</a:t>
          </a:r>
          <a:endParaRPr lang="en-US" sz="1500" b="1">
            <a:latin typeface="宋体" pitchFamily="2" charset="-122"/>
            <a:ea typeface="宋体" pitchFamily="2" charset="-122"/>
          </a:endParaRPr>
        </a:p>
      </dgm:t>
    </dgm:pt>
    <dgm:pt modelId="{7101D7F8-1A32-45CB-BFB8-8C6ACD204A3E}" type="parTrans" cxnId="{FBD5116D-CF3D-4544-9EDE-8C903AABEE6C}">
      <dgm:prSet custT="1"/>
      <dgm:spPr/>
      <dgm:t>
        <a:bodyPr/>
        <a:lstStyle/>
        <a:p>
          <a:endParaRPr lang="en-US" sz="2000">
            <a:latin typeface="宋体" pitchFamily="2" charset="-122"/>
            <a:ea typeface="宋体" pitchFamily="2" charset="-122"/>
          </a:endParaRPr>
        </a:p>
      </dgm:t>
    </dgm:pt>
    <dgm:pt modelId="{338BC7D7-1094-46C1-98D5-3C74C876656C}">
      <dgm:prSet phldrT="[Text]" custT="1"/>
      <dgm:spPr>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dgm:spPr>
      <dgm:t>
        <a:bodyPr/>
        <a:lstStyle/>
        <a:p>
          <a:r>
            <a:rPr lang="zh-CN" altLang="en-GB" sz="1400" b="0" u="none" smtClean="0">
              <a:latin typeface="宋体" pitchFamily="2" charset="-122"/>
              <a:ea typeface="宋体" pitchFamily="2" charset="-122"/>
              <a:cs typeface="+mn-cs"/>
            </a:rPr>
            <a:t>考虑到人员编制规划的应用必须与近期</a:t>
          </a:r>
          <a:r>
            <a:rPr lang="zh-CN" altLang="en-US" sz="1400" b="0" u="none" smtClean="0">
              <a:latin typeface="宋体" pitchFamily="2" charset="-122"/>
              <a:ea typeface="宋体" pitchFamily="2" charset="-122"/>
              <a:cs typeface="+mn-cs"/>
            </a:rPr>
            <a:t>银行</a:t>
          </a:r>
          <a:r>
            <a:rPr lang="zh-CN" altLang="en-GB" sz="1400" b="0" u="none" smtClean="0">
              <a:latin typeface="宋体" pitchFamily="2" charset="-122"/>
              <a:ea typeface="宋体" pitchFamily="2" charset="-122"/>
              <a:cs typeface="+mn-cs"/>
            </a:rPr>
            <a:t>实际情况相结合。在初步确定全行各机构人员数后，可结合企业历史数据进行反向修正。</a:t>
          </a:r>
          <a:endParaRPr lang="en-US" sz="1400">
            <a:latin typeface="宋体" pitchFamily="2" charset="-122"/>
            <a:ea typeface="宋体" pitchFamily="2" charset="-122"/>
          </a:endParaRPr>
        </a:p>
      </dgm:t>
    </dgm:pt>
    <dgm:pt modelId="{8D1A1EDB-9D50-4969-BFA5-75ED4FCC8AB6}" type="sibTrans" cxnId="{FBD5116D-CF3D-4544-9EDE-8C903AABEE6C}">
      <dgm:prSet custT="1"/>
      <dgm:spPr/>
      <dgm:t>
        <a:bodyPr/>
        <a:lstStyle/>
        <a:p>
          <a:endParaRPr lang="en-US" sz="2000">
            <a:latin typeface="宋体" pitchFamily="2" charset="-122"/>
            <a:ea typeface="宋体" pitchFamily="2" charset="-122"/>
          </a:endParaRPr>
        </a:p>
      </dgm:t>
    </dgm:pt>
    <dgm:pt modelId="{BB2B19C0-EFC0-4FFA-A84A-32FA7E84F9E9}" type="sibTrans" cxnId="{DFDB8105-A15F-428C-AB35-F213B3D92859}">
      <dgm:prSet custT="1"/>
      <dgm:spPr/>
      <dgm:t>
        <a:bodyPr/>
        <a:lstStyle/>
        <a:p>
          <a:endParaRPr lang="en-US" sz="2000">
            <a:latin typeface="宋体" pitchFamily="2" charset="-122"/>
            <a:ea typeface="宋体" pitchFamily="2" charset="-122"/>
          </a:endParaRPr>
        </a:p>
      </dgm:t>
    </dgm:pt>
    <dgm:pt modelId="{F7F8262E-7F0A-4059-B8AB-40929DBBB591}" type="pres">
      <dgm:prSet presAssocID="{5B5D9012-843E-4918-A3AD-5E9BD9EA1E98}" presName="linear">
        <dgm:presLayoutVars>
          <dgm:dir/>
          <dgm:animLvl val="lvl"/>
          <dgm:resizeHandles val="exact"/>
        </dgm:presLayoutVars>
      </dgm:prSet>
      <dgm:spPr/>
      <dgm:t>
        <a:bodyPr/>
        <a:lstStyle/>
        <a:p>
          <a:endParaRPr lang="en-US"/>
        </a:p>
      </dgm:t>
    </dgm:pt>
    <dgm:pt modelId="{CCA7AA60-BF7B-432E-B449-79DE0871D794}" type="pres">
      <dgm:prSet presAssocID="{8F7DADB5-269B-4332-95F9-801A2AAE7A32}" presName="parentLin"/>
      <dgm:spPr/>
      <dgm:t>
        <a:bodyPr/>
        <a:lstStyle/>
        <a:p/>
      </dgm:t>
    </dgm:pt>
    <dgm:pt modelId="{3D35ACFE-BFFB-415B-B849-F30C2561D9BB}" type="pres">
      <dgm:prSet presAssocID="{8F7DADB5-269B-4332-95F9-801A2AAE7A32}" presName="parentLeftMargin" presStyleLbl="node1" presStyleCnt="4"/>
      <dgm:spPr/>
      <dgm:t>
        <a:bodyPr/>
        <a:lstStyle/>
        <a:p>
          <a:endParaRPr lang="en-US"/>
        </a:p>
      </dgm:t>
    </dgm:pt>
    <dgm:pt modelId="{7B390537-3E94-4AC3-9A93-2DB016648B20}" type="pres">
      <dgm:prSet presAssocID="{8F7DADB5-269B-4332-95F9-801A2AAE7A32}" presName="parentText" presStyleLbl="node1" presStyleCnt="4">
        <dgm:presLayoutVars>
          <dgm:chMax val="0"/>
          <dgm:bulletEnabled val="1"/>
        </dgm:presLayoutVars>
      </dgm:prSet>
      <dgm:spPr/>
      <dgm:t>
        <a:bodyPr/>
        <a:lstStyle/>
        <a:p>
          <a:endParaRPr lang="en-US"/>
        </a:p>
      </dgm:t>
    </dgm:pt>
    <dgm:pt modelId="{644AE465-5C3C-4155-AF76-29889B7B5188}" type="pres">
      <dgm:prSet presAssocID="{8F7DADB5-269B-4332-95F9-801A2AAE7A32}" presName="negativeSpace"/>
      <dgm:spPr/>
      <dgm:t>
        <a:bodyPr/>
        <a:lstStyle/>
        <a:p/>
      </dgm:t>
    </dgm:pt>
    <dgm:pt modelId="{9E7B2405-0CEB-493C-8C35-96ADB523C28A}" type="pres">
      <dgm:prSet presAssocID="{8F7DADB5-269B-4332-95F9-801A2AAE7A32}" presName="childText" presStyleLbl="conFgAcc1" presStyleCnt="4">
        <dgm:presLayoutVars>
          <dgm:bulletEnabled val="1"/>
        </dgm:presLayoutVars>
      </dgm:prSet>
      <dgm:spPr/>
      <dgm:t>
        <a:bodyPr/>
        <a:lstStyle/>
        <a:p>
          <a:endParaRPr lang="en-US"/>
        </a:p>
      </dgm:t>
    </dgm:pt>
    <dgm:pt modelId="{71F312C5-BEB3-4A2E-B695-8950E7914747}" type="pres">
      <dgm:prSet presAssocID="{1C99B3EE-CAC1-481B-8FB9-0EF1317F7CC4}" presName="spaceBetweenRectangles"/>
      <dgm:spPr/>
      <dgm:t>
        <a:bodyPr/>
        <a:lstStyle/>
        <a:p/>
      </dgm:t>
    </dgm:pt>
    <dgm:pt modelId="{FC095087-C329-444C-9742-3D0AC99B0A64}" type="pres">
      <dgm:prSet presAssocID="{3148A7D4-61CC-4BD7-914D-4666AC15EEC7}" presName="parentLin"/>
      <dgm:spPr/>
      <dgm:t>
        <a:bodyPr/>
        <a:lstStyle/>
        <a:p/>
      </dgm:t>
    </dgm:pt>
    <dgm:pt modelId="{7F145ADF-8C9E-4055-B285-0503C9E9B0D7}" type="pres">
      <dgm:prSet presAssocID="{3148A7D4-61CC-4BD7-914D-4666AC15EEC7}" presName="parentLeftMargin" presStyleLbl="node1" presStyleIdx="1" presStyleCnt="4"/>
      <dgm:spPr/>
      <dgm:t>
        <a:bodyPr/>
        <a:lstStyle/>
        <a:p>
          <a:endParaRPr lang="en-US"/>
        </a:p>
      </dgm:t>
    </dgm:pt>
    <dgm:pt modelId="{206F29E8-D260-493F-A403-07C85964251A}" type="pres">
      <dgm:prSet presAssocID="{3148A7D4-61CC-4BD7-914D-4666AC15EEC7}" presName="parentText" presStyleLbl="node1" presStyleIdx="1" presStyleCnt="4">
        <dgm:presLayoutVars>
          <dgm:chMax val="0"/>
          <dgm:bulletEnabled val="1"/>
        </dgm:presLayoutVars>
      </dgm:prSet>
      <dgm:spPr/>
      <dgm:t>
        <a:bodyPr/>
        <a:lstStyle/>
        <a:p>
          <a:endParaRPr lang="en-US"/>
        </a:p>
      </dgm:t>
    </dgm:pt>
    <dgm:pt modelId="{A57DDF9B-5C68-4BD1-A0BE-352983425114}" type="pres">
      <dgm:prSet presAssocID="{3148A7D4-61CC-4BD7-914D-4666AC15EEC7}" presName="negativeSpace"/>
      <dgm:spPr/>
      <dgm:t>
        <a:bodyPr/>
        <a:lstStyle/>
        <a:p/>
      </dgm:t>
    </dgm:pt>
    <dgm:pt modelId="{F0684FCF-DAE0-4803-AE94-7E80DD9BC85C}" type="pres">
      <dgm:prSet presAssocID="{3148A7D4-61CC-4BD7-914D-4666AC15EEC7}" presName="childText" presStyleLbl="conFgAcc1" presStyleIdx="1" presStyleCnt="4">
        <dgm:presLayoutVars>
          <dgm:bulletEnabled val="1"/>
        </dgm:presLayoutVars>
      </dgm:prSet>
      <dgm:spPr/>
      <dgm:t>
        <a:bodyPr/>
        <a:lstStyle/>
        <a:p>
          <a:endParaRPr lang="en-US"/>
        </a:p>
      </dgm:t>
    </dgm:pt>
    <dgm:pt modelId="{D13C57E7-C733-4C13-98D4-8909708372A2}" type="pres">
      <dgm:prSet presAssocID="{63A3C3AA-F7A0-4080-B98A-905B9ABB003A}" presName="spaceBetweenRectangles"/>
      <dgm:spPr/>
      <dgm:t>
        <a:bodyPr/>
        <a:lstStyle/>
        <a:p/>
      </dgm:t>
    </dgm:pt>
    <dgm:pt modelId="{C22D7834-CD3A-4D4A-819A-D426D8479DF6}" type="pres">
      <dgm:prSet presAssocID="{FED5EE60-CAB7-4800-8E06-3884FD638DE5}" presName="parentLin"/>
      <dgm:spPr/>
      <dgm:t>
        <a:bodyPr/>
        <a:lstStyle/>
        <a:p/>
      </dgm:t>
    </dgm:pt>
    <dgm:pt modelId="{C5FFA753-C030-4BFA-B195-77A2D5963D9D}" type="pres">
      <dgm:prSet presAssocID="{FED5EE60-CAB7-4800-8E06-3884FD638DE5}" presName="parentLeftMargin" presStyleLbl="node1" presStyleIdx="2" presStyleCnt="4"/>
      <dgm:spPr/>
      <dgm:t>
        <a:bodyPr/>
        <a:lstStyle/>
        <a:p>
          <a:endParaRPr lang="en-US"/>
        </a:p>
      </dgm:t>
    </dgm:pt>
    <dgm:pt modelId="{D9106ADA-C004-44A9-B245-4E79D0CF82A6}" type="pres">
      <dgm:prSet presAssocID="{FED5EE60-CAB7-4800-8E06-3884FD638DE5}" presName="parentText" presStyleLbl="node1" presStyleIdx="2" presStyleCnt="4">
        <dgm:presLayoutVars>
          <dgm:chMax val="0"/>
          <dgm:bulletEnabled val="1"/>
        </dgm:presLayoutVars>
      </dgm:prSet>
      <dgm:spPr/>
      <dgm:t>
        <a:bodyPr/>
        <a:lstStyle/>
        <a:p>
          <a:endParaRPr lang="en-US"/>
        </a:p>
      </dgm:t>
    </dgm:pt>
    <dgm:pt modelId="{DA68CF7B-7F47-4A93-8DF2-82C30D94070D}" type="pres">
      <dgm:prSet presAssocID="{FED5EE60-CAB7-4800-8E06-3884FD638DE5}" presName="negativeSpace"/>
      <dgm:spPr/>
      <dgm:t>
        <a:bodyPr/>
        <a:lstStyle/>
        <a:p/>
      </dgm:t>
    </dgm:pt>
    <dgm:pt modelId="{E5BC8CFE-908B-4E41-AB26-92D1A5BEB0C5}" type="pres">
      <dgm:prSet presAssocID="{FED5EE60-CAB7-4800-8E06-3884FD638DE5}" presName="childText" presStyleLbl="conFgAcc1" presStyleIdx="2" presStyleCnt="4">
        <dgm:presLayoutVars>
          <dgm:bulletEnabled val="1"/>
        </dgm:presLayoutVars>
      </dgm:prSet>
      <dgm:spPr/>
      <dgm:t>
        <a:bodyPr/>
        <a:lstStyle/>
        <a:p>
          <a:endParaRPr lang="en-US"/>
        </a:p>
      </dgm:t>
    </dgm:pt>
    <dgm:pt modelId="{6068BAFC-C3F8-4F12-BEB3-9462C96E8070}" type="pres">
      <dgm:prSet presAssocID="{E379408E-2880-416F-8719-C7015C815C74}" presName="spaceBetweenRectangles"/>
      <dgm:spPr/>
      <dgm:t>
        <a:bodyPr/>
        <a:lstStyle/>
        <a:p/>
      </dgm:t>
    </dgm:pt>
    <dgm:pt modelId="{85177149-BC6D-4168-A213-040ED2F31764}" type="pres">
      <dgm:prSet presAssocID="{342C2A79-0F37-4C44-B9C0-F640ACE32A65}" presName="parentLin"/>
      <dgm:spPr/>
      <dgm:t>
        <a:bodyPr/>
        <a:lstStyle/>
        <a:p/>
      </dgm:t>
    </dgm:pt>
    <dgm:pt modelId="{E61FFA67-69D5-461C-9972-F8FB2855313B}" type="pres">
      <dgm:prSet presAssocID="{342C2A79-0F37-4C44-B9C0-F640ACE32A65}" presName="parentLeftMargin" presStyleLbl="node1" presStyleIdx="3" presStyleCnt="4"/>
      <dgm:spPr/>
      <dgm:t>
        <a:bodyPr/>
        <a:lstStyle/>
        <a:p>
          <a:endParaRPr lang="en-US"/>
        </a:p>
      </dgm:t>
    </dgm:pt>
    <dgm:pt modelId="{3426D767-4B69-4D24-B600-4197BA5D3A89}" type="pres">
      <dgm:prSet presAssocID="{342C2A79-0F37-4C44-B9C0-F640ACE32A65}" presName="parentText" presStyleLbl="node1" presStyleIdx="3" presStyleCnt="4">
        <dgm:presLayoutVars>
          <dgm:chMax val="0"/>
          <dgm:bulletEnabled val="1"/>
        </dgm:presLayoutVars>
      </dgm:prSet>
      <dgm:spPr/>
      <dgm:t>
        <a:bodyPr/>
        <a:lstStyle/>
        <a:p>
          <a:endParaRPr lang="en-US"/>
        </a:p>
      </dgm:t>
    </dgm:pt>
    <dgm:pt modelId="{16E1E061-00E0-47A5-AC94-56E8B4BEB784}" type="pres">
      <dgm:prSet presAssocID="{342C2A79-0F37-4C44-B9C0-F640ACE32A65}" presName="negativeSpace"/>
      <dgm:spPr/>
      <dgm:t>
        <a:bodyPr/>
        <a:lstStyle/>
        <a:p/>
      </dgm:t>
    </dgm:pt>
    <dgm:pt modelId="{EFCC2285-F5F5-420E-9727-E45BC9EAC597}" type="pres">
      <dgm:prSet presAssocID="{342C2A79-0F37-4C44-B9C0-F640ACE32A65}" presName="childText" presStyleLbl="conFgAcc1" presStyleIdx="3" presStyleCnt="4">
        <dgm:presLayoutVars>
          <dgm:bulletEnabled val="1"/>
        </dgm:presLayoutVars>
      </dgm:prSet>
      <dgm:spPr/>
      <dgm:t>
        <a:bodyPr/>
        <a:lstStyle/>
        <a:p>
          <a:endParaRPr lang="en-US"/>
        </a:p>
      </dgm:t>
    </dgm:pt>
  </dgm:ptLst>
  <dgm:cxnLst>
    <dgm:cxn modelId="{CEA84A92-1C70-424E-9E0E-1A5255646D6E}" srcId="{5B5D9012-843E-4918-A3AD-5E9BD9EA1E98}" destId="{8F7DADB5-269B-4332-95F9-801A2AAE7A32}" srcOrd="0" destOrd="0" parTransId="{B1DCB212-2A2E-423D-AAA6-A3E4CA85D105}" sibTransId="{1C99B3EE-CAC1-481B-8FB9-0EF1317F7CC4}"/>
    <dgm:cxn modelId="{0482736E-33C9-4C06-8A9F-95782BAF8E52}" srcId="{8F7DADB5-269B-4332-95F9-801A2AAE7A32}" destId="{3EAEE3A7-1269-431E-BBF3-11FC6A7DDC27}" srcOrd="0" destOrd="0" parTransId="{103F486A-6AF4-4B15-8313-CEB2B1FF968A}" sibTransId="{F56F7750-88FD-4856-9B93-562FDB9A885B}"/>
    <dgm:cxn modelId="{DF9CC2BB-3A38-404E-A643-E7EBE20EA18E}" srcId="{8F7DADB5-269B-4332-95F9-801A2AAE7A32}" destId="{2CFF77CA-CD98-4675-A327-A9294FE8B3BF}" srcOrd="1" destOrd="0" parTransId="{EBEBC816-7756-4F98-A18E-6AB019C5A5CD}" sibTransId="{345A0FEA-AA8D-4529-BC66-5F63D2187BC0}"/>
    <dgm:cxn modelId="{D6904A97-D5D1-48DC-97EC-828B76598F54}" srcId="{5B5D9012-843E-4918-A3AD-5E9BD9EA1E98}" destId="{3148A7D4-61CC-4BD7-914D-4666AC15EEC7}" srcOrd="1" destOrd="0" parTransId="{C6F33564-E902-470C-B278-6EF6E73E61FF}" sibTransId="{63A3C3AA-F7A0-4080-B98A-905B9ABB003A}"/>
    <dgm:cxn modelId="{CF25C05B-4656-4C42-84A0-6BAFBA20962F}" srcId="{3148A7D4-61CC-4BD7-914D-4666AC15EEC7}" destId="{122DE22B-E3F7-4D9C-B36F-5A03DEFB119D}" srcOrd="0" destOrd="0" parTransId="{55513592-9342-465A-814E-DAB504E79F92}" sibTransId="{AA2D8311-C814-43E7-9141-2AB37EC58E92}"/>
    <dgm:cxn modelId="{678DFB63-52FB-482C-91FA-8E90F07FE684}" srcId="{5B5D9012-843E-4918-A3AD-5E9BD9EA1E98}" destId="{FED5EE60-CAB7-4800-8E06-3884FD638DE5}" srcOrd="2" destOrd="0" parTransId="{0D73074C-B431-474D-A37B-4606A020A5D9}" sibTransId="{E379408E-2880-416F-8719-C7015C815C74}"/>
    <dgm:cxn modelId="{EF699455-F443-416F-808A-CBF1D401D49A}" srcId="{FED5EE60-CAB7-4800-8E06-3884FD638DE5}" destId="{DD4B56D2-8DCD-4DF2-9909-08A96C2A532D}" srcOrd="0" destOrd="0" parTransId="{873A1E7E-F40C-4C6A-BFE2-ED9919FB79D1}" sibTransId="{2B9A90E0-E875-402B-AECE-FFFF7C3882FB}"/>
    <dgm:cxn modelId="{DFDB8105-A15F-428C-AB35-F213B3D92859}" srcId="{5B5D9012-843E-4918-A3AD-5E9BD9EA1E98}" destId="{342C2A79-0F37-4C44-B9C0-F640ACE32A65}" srcOrd="3" destOrd="0" parTransId="{9D81D7C6-7801-4C23-B53D-D7A5538E74C4}" sibTransId="{BB2B19C0-EFC0-4FFA-A84A-32FA7E84F9E9}"/>
    <dgm:cxn modelId="{FBD5116D-CF3D-4544-9EDE-8C903AABEE6C}" srcId="{342C2A79-0F37-4C44-B9C0-F640ACE32A65}" destId="{338BC7D7-1094-46C1-98D5-3C74C876656C}" srcOrd="0" destOrd="0" parTransId="{7101D7F8-1A32-45CB-BFB8-8C6ACD204A3E}" sibTransId="{8D1A1EDB-9D50-4969-BFA5-75ED4FCC8AB6}"/>
    <dgm:cxn modelId="{0A86A60A-F7FD-45CC-A875-EAC8AB538525}" type="presOf" srcId="{5B5D9012-843E-4918-A3AD-5E9BD9EA1E98}" destId="{F7F8262E-7F0A-4059-B8AB-40929DBBB591}" srcOrd="0" destOrd="0" presId="urn:microsoft.com/office/officeart/2005/8/layout/list1"/>
    <dgm:cxn modelId="{5B27C084-5395-4231-9B8D-A336CEA5CB69}" type="presParOf" srcId="{F7F8262E-7F0A-4059-B8AB-40929DBBB591}" destId="{CCA7AA60-BF7B-432E-B449-79DE0871D794}" srcOrd="0" destOrd="0" presId="urn:microsoft.com/office/officeart/2005/8/layout/list1"/>
    <dgm:cxn modelId="{DF8671E1-BF21-4276-A2B4-3C58C128D353}" type="presParOf" srcId="{CCA7AA60-BF7B-432E-B449-79DE0871D794}" destId="{3D35ACFE-BFFB-415B-B849-F30C2561D9BB}" srcOrd="0" destOrd="0" presId="urn:microsoft.com/office/officeart/2005/8/layout/list1"/>
    <dgm:cxn modelId="{4243FD87-5871-47F6-B204-AD3E00DC1F95}" type="presOf" srcId="{8F7DADB5-269B-4332-95F9-801A2AAE7A32}" destId="{3D35ACFE-BFFB-415B-B849-F30C2561D9BB}" srcOrd="0" destOrd="0" presId="urn:microsoft.com/office/officeart/2005/8/layout/list1"/>
    <dgm:cxn modelId="{00E30AF4-773F-44B9-939F-F5611422D119}" type="presParOf" srcId="{CCA7AA60-BF7B-432E-B449-79DE0871D794}" destId="{7B390537-3E94-4AC3-9A93-2DB016648B20}" srcOrd="1" destOrd="0" presId="urn:microsoft.com/office/officeart/2005/8/layout/list1"/>
    <dgm:cxn modelId="{5B46FAE0-0859-47DD-899D-3907B3C0945D}" type="presOf" srcId="{8F7DADB5-269B-4332-95F9-801A2AAE7A32}" destId="{7B390537-3E94-4AC3-9A93-2DB016648B20}" srcOrd="1" destOrd="0" presId="urn:microsoft.com/office/officeart/2005/8/layout/list1"/>
    <dgm:cxn modelId="{60BF4C2D-39B6-4E22-8213-90076F82F62D}" type="presParOf" srcId="{F7F8262E-7F0A-4059-B8AB-40929DBBB591}" destId="{644AE465-5C3C-4155-AF76-29889B7B5188}" srcOrd="1" destOrd="0" presId="urn:microsoft.com/office/officeart/2005/8/layout/list1"/>
    <dgm:cxn modelId="{D69421D7-A926-425C-A8E3-494B473A9B6E}" type="presParOf" srcId="{F7F8262E-7F0A-4059-B8AB-40929DBBB591}" destId="{9E7B2405-0CEB-493C-8C35-96ADB523C28A}" srcOrd="2" destOrd="0" presId="urn:microsoft.com/office/officeart/2005/8/layout/list1"/>
    <dgm:cxn modelId="{6CA9550A-F326-48DF-9B6A-8BE342D0E369}" type="presOf" srcId="{3EAEE3A7-1269-431E-BBF3-11FC6A7DDC27}" destId="{9E7B2405-0CEB-493C-8C35-96ADB523C28A}" srcOrd="0" destOrd="0" presId="urn:microsoft.com/office/officeart/2005/8/layout/list1"/>
    <dgm:cxn modelId="{3500994D-06E5-4ABC-AF1A-04A7B4EFAE83}" type="presOf" srcId="{2CFF77CA-CD98-4675-A327-A9294FE8B3BF}" destId="{9E7B2405-0CEB-493C-8C35-96ADB523C28A}" srcOrd="0" destOrd="1" presId="urn:microsoft.com/office/officeart/2005/8/layout/list1"/>
    <dgm:cxn modelId="{4881DB4F-A39A-407F-BA03-92431D18E5C8}" type="presParOf" srcId="{F7F8262E-7F0A-4059-B8AB-40929DBBB591}" destId="{71F312C5-BEB3-4A2E-B695-8950E7914747}" srcOrd="3" destOrd="0" presId="urn:microsoft.com/office/officeart/2005/8/layout/list1"/>
    <dgm:cxn modelId="{37370DFB-0179-411A-A727-9F61C715477C}" type="presParOf" srcId="{F7F8262E-7F0A-4059-B8AB-40929DBBB591}" destId="{FC095087-C329-444C-9742-3D0AC99B0A64}" srcOrd="4" destOrd="0" presId="urn:microsoft.com/office/officeart/2005/8/layout/list1"/>
    <dgm:cxn modelId="{75FDC2AE-AC6E-4F3C-8F01-A422D33D618A}" type="presParOf" srcId="{FC095087-C329-444C-9742-3D0AC99B0A64}" destId="{7F145ADF-8C9E-4055-B285-0503C9E9B0D7}" srcOrd="0" destOrd="0" presId="urn:microsoft.com/office/officeart/2005/8/layout/list1"/>
    <dgm:cxn modelId="{C1A000D3-475A-4D6D-A181-DC1F0CA33231}" type="presOf" srcId="{3148A7D4-61CC-4BD7-914D-4666AC15EEC7}" destId="{7F145ADF-8C9E-4055-B285-0503C9E9B0D7}" srcOrd="0" destOrd="0" presId="urn:microsoft.com/office/officeart/2005/8/layout/list1"/>
    <dgm:cxn modelId="{251A8FE9-BA9E-48F1-8D9C-5CCF71D654CB}" type="presParOf" srcId="{FC095087-C329-444C-9742-3D0AC99B0A64}" destId="{206F29E8-D260-493F-A403-07C85964251A}" srcOrd="1" destOrd="0" presId="urn:microsoft.com/office/officeart/2005/8/layout/list1"/>
    <dgm:cxn modelId="{67C2618B-E197-4B93-BF55-734F86E2648E}" type="presOf" srcId="{3148A7D4-61CC-4BD7-914D-4666AC15EEC7}" destId="{206F29E8-D260-493F-A403-07C85964251A}" srcOrd="1" destOrd="0" presId="urn:microsoft.com/office/officeart/2005/8/layout/list1"/>
    <dgm:cxn modelId="{1C07A343-0E24-433C-B434-6D2995E918D7}" type="presParOf" srcId="{F7F8262E-7F0A-4059-B8AB-40929DBBB591}" destId="{A57DDF9B-5C68-4BD1-A0BE-352983425114}" srcOrd="5" destOrd="0" presId="urn:microsoft.com/office/officeart/2005/8/layout/list1"/>
    <dgm:cxn modelId="{F1FFED1C-5915-41AA-A225-117F9976AAC8}" type="presParOf" srcId="{F7F8262E-7F0A-4059-B8AB-40929DBBB591}" destId="{F0684FCF-DAE0-4803-AE94-7E80DD9BC85C}" srcOrd="6" destOrd="0" presId="urn:microsoft.com/office/officeart/2005/8/layout/list1"/>
    <dgm:cxn modelId="{AE5D9522-C782-4823-A8B4-07DEC0238256}" type="presOf" srcId="{122DE22B-E3F7-4D9C-B36F-5A03DEFB119D}" destId="{F0684FCF-DAE0-4803-AE94-7E80DD9BC85C}" srcOrd="0" destOrd="0" presId="urn:microsoft.com/office/officeart/2005/8/layout/list1"/>
    <dgm:cxn modelId="{35753F6C-4892-4FD6-8783-4A240E8A22F7}" type="presParOf" srcId="{F7F8262E-7F0A-4059-B8AB-40929DBBB591}" destId="{D13C57E7-C733-4C13-98D4-8909708372A2}" srcOrd="7" destOrd="0" presId="urn:microsoft.com/office/officeart/2005/8/layout/list1"/>
    <dgm:cxn modelId="{94F0EAE9-D6D9-4F50-9814-48C67C0E13A4}" type="presParOf" srcId="{F7F8262E-7F0A-4059-B8AB-40929DBBB591}" destId="{C22D7834-CD3A-4D4A-819A-D426D8479DF6}" srcOrd="8" destOrd="0" presId="urn:microsoft.com/office/officeart/2005/8/layout/list1"/>
    <dgm:cxn modelId="{5B71E2D9-65FA-4445-B081-2E3429967CF1}" type="presParOf" srcId="{C22D7834-CD3A-4D4A-819A-D426D8479DF6}" destId="{C5FFA753-C030-4BFA-B195-77A2D5963D9D}" srcOrd="0" destOrd="0" presId="urn:microsoft.com/office/officeart/2005/8/layout/list1"/>
    <dgm:cxn modelId="{EBDAF409-DEF6-4695-9279-D4093F894027}" type="presOf" srcId="{FED5EE60-CAB7-4800-8E06-3884FD638DE5}" destId="{C5FFA753-C030-4BFA-B195-77A2D5963D9D}" srcOrd="0" destOrd="0" presId="urn:microsoft.com/office/officeart/2005/8/layout/list1"/>
    <dgm:cxn modelId="{C9FDC003-B765-4A83-A4C7-4175500B548C}" type="presParOf" srcId="{C22D7834-CD3A-4D4A-819A-D426D8479DF6}" destId="{D9106ADA-C004-44A9-B245-4E79D0CF82A6}" srcOrd="1" destOrd="0" presId="urn:microsoft.com/office/officeart/2005/8/layout/list1"/>
    <dgm:cxn modelId="{28575F9C-77B3-4586-AAD6-98BA08AD240C}" type="presOf" srcId="{FED5EE60-CAB7-4800-8E06-3884FD638DE5}" destId="{D9106ADA-C004-44A9-B245-4E79D0CF82A6}" srcOrd="1" destOrd="0" presId="urn:microsoft.com/office/officeart/2005/8/layout/list1"/>
    <dgm:cxn modelId="{F509D261-2CB7-42E6-8201-B06E6084F45D}" type="presParOf" srcId="{F7F8262E-7F0A-4059-B8AB-40929DBBB591}" destId="{DA68CF7B-7F47-4A93-8DF2-82C30D94070D}" srcOrd="9" destOrd="0" presId="urn:microsoft.com/office/officeart/2005/8/layout/list1"/>
    <dgm:cxn modelId="{25CFD92E-14C6-45C7-9090-4752253F6CF1}" type="presParOf" srcId="{F7F8262E-7F0A-4059-B8AB-40929DBBB591}" destId="{E5BC8CFE-908B-4E41-AB26-92D1A5BEB0C5}" srcOrd="10" destOrd="0" presId="urn:microsoft.com/office/officeart/2005/8/layout/list1"/>
    <dgm:cxn modelId="{0D399754-5BCD-47D1-8423-757C52A997AA}" type="presOf" srcId="{DD4B56D2-8DCD-4DF2-9909-08A96C2A532D}" destId="{E5BC8CFE-908B-4E41-AB26-92D1A5BEB0C5}" srcOrd="0" destOrd="0" presId="urn:microsoft.com/office/officeart/2005/8/layout/list1"/>
    <dgm:cxn modelId="{A9B5C45E-4C50-4939-8DB8-EFFFCE9DF742}" type="presParOf" srcId="{F7F8262E-7F0A-4059-B8AB-40929DBBB591}" destId="{6068BAFC-C3F8-4F12-BEB3-9462C96E8070}" srcOrd="11" destOrd="0" presId="urn:microsoft.com/office/officeart/2005/8/layout/list1"/>
    <dgm:cxn modelId="{8D2100F7-1A96-4AC7-AEEE-6E91484E3127}" type="presParOf" srcId="{F7F8262E-7F0A-4059-B8AB-40929DBBB591}" destId="{85177149-BC6D-4168-A213-040ED2F31764}" srcOrd="12" destOrd="0" presId="urn:microsoft.com/office/officeart/2005/8/layout/list1"/>
    <dgm:cxn modelId="{4764AC6F-BFD9-4D32-B467-D3143D32A0F0}" type="presParOf" srcId="{85177149-BC6D-4168-A213-040ED2F31764}" destId="{E61FFA67-69D5-461C-9972-F8FB2855313B}" srcOrd="0" destOrd="0" presId="urn:microsoft.com/office/officeart/2005/8/layout/list1"/>
    <dgm:cxn modelId="{FF0FB980-6815-4568-905E-F498A8C096DC}" type="presOf" srcId="{342C2A79-0F37-4C44-B9C0-F640ACE32A65}" destId="{E61FFA67-69D5-461C-9972-F8FB2855313B}" srcOrd="0" destOrd="0" presId="urn:microsoft.com/office/officeart/2005/8/layout/list1"/>
    <dgm:cxn modelId="{6695ABDB-CE0A-4D30-BCA1-B00FE945AA4B}" type="presParOf" srcId="{85177149-BC6D-4168-A213-040ED2F31764}" destId="{3426D767-4B69-4D24-B600-4197BA5D3A89}" srcOrd="1" destOrd="0" presId="urn:microsoft.com/office/officeart/2005/8/layout/list1"/>
    <dgm:cxn modelId="{EC63E283-152E-4A21-9AE7-0ADBDFA3A10D}" type="presOf" srcId="{342C2A79-0F37-4C44-B9C0-F640ACE32A65}" destId="{3426D767-4B69-4D24-B600-4197BA5D3A89}" srcOrd="1" destOrd="0" presId="urn:microsoft.com/office/officeart/2005/8/layout/list1"/>
    <dgm:cxn modelId="{3450514C-171D-4DA2-ADA2-62EC6BFB3C73}" type="presParOf" srcId="{F7F8262E-7F0A-4059-B8AB-40929DBBB591}" destId="{16E1E061-00E0-47A5-AC94-56E8B4BEB784}" srcOrd="13" destOrd="0" presId="urn:microsoft.com/office/officeart/2005/8/layout/list1"/>
    <dgm:cxn modelId="{AAEFEB0B-DC51-4EDE-8DE6-23A5DC17720C}" type="presParOf" srcId="{F7F8262E-7F0A-4059-B8AB-40929DBBB591}" destId="{EFCC2285-F5F5-420E-9727-E45BC9EAC597}" srcOrd="14" destOrd="0" presId="urn:microsoft.com/office/officeart/2005/8/layout/list1"/>
    <dgm:cxn modelId="{FE6C7C6D-399D-49CE-8EB7-7F474C62B95B}" type="presOf" srcId="{338BC7D7-1094-46C1-98D5-3C74C876656C}" destId="{EFCC2285-F5F5-420E-9727-E45BC9EAC597}" srcOrd="0" destOrd="0"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6" name=""/>
      <dsp:cNvGrpSpPr/>
    </dsp:nvGrpSpPr>
    <dsp:grpSpPr/>
    <dsp:sp modelId="{9E7B2405-0CEB-493C-8C35-96ADB523C28A}">
      <dsp:nvSpPr>
        <dsp:cNvPr id="27" name=""/>
        <dsp:cNvSpPr/>
      </dsp:nvSpPr>
      <dsp:spPr>
        <a:xfrm>
          <a:off x="0" y="265694"/>
          <a:ext cx="7772400" cy="93555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3225" tIns="374904" rIns="603225" bIns="99568" numCol="1" spcCol="1270" anchor="t" anchorCtr="0">
          <a:noAutofit/>
        </a:bodyPr>
        <a:lstStyle/>
        <a:p>
          <a:pPr marL="114300" lvl="1" indent="-114300" algn="l" defTabSz="622300">
            <a:lnSpc>
              <a:spcPct val="90000"/>
            </a:lnSpc>
            <a:spcBef>
              <a:spcPct val="0"/>
            </a:spcBef>
            <a:spcAft>
              <a:spcPct val="15000"/>
            </a:spcAft>
            <a:buChar char="••"/>
          </a:pPr>
          <a:r>
            <a:rPr lang="zh-CN" altLang="en-GB" sz="1400" b="0" u="none" kern="1200" smtClean="0">
              <a:latin typeface="宋体" pitchFamily="2" charset="-122"/>
              <a:ea typeface="宋体" pitchFamily="2" charset="-122"/>
              <a:cs typeface="+mn-cs"/>
            </a:rPr>
            <a:t>人员编制规划必须有企业自身或同业数据的量化分析作为基础，有一定透明度</a:t>
          </a:r>
          <a:endParaRPr lang="en-US" sz="1400" kern="1200">
            <a:latin typeface="宋体" pitchFamily="2" charset="-122"/>
            <a:ea typeface="宋体" pitchFamily="2" charset="-122"/>
          </a:endParaRPr>
        </a:p>
        <a:p>
          <a:pPr marL="114300" lvl="1" indent="-114300" algn="l" defTabSz="622300">
            <a:lnSpc>
              <a:spcPct val="90000"/>
            </a:lnSpc>
            <a:spcBef>
              <a:spcPct val="0"/>
            </a:spcBef>
            <a:spcAft>
              <a:spcPct val="15000"/>
            </a:spcAft>
            <a:buChar char="••"/>
          </a:pPr>
          <a:r>
            <a:rPr lang="zh-CN" altLang="en-GB" sz="1400" b="0" u="none" kern="1200" smtClean="0">
              <a:latin typeface="宋体" pitchFamily="2" charset="-122"/>
              <a:ea typeface="宋体" pitchFamily="2" charset="-122"/>
              <a:cs typeface="+mn-cs"/>
            </a:rPr>
            <a:t>未来人员编制设计需逐步实现可量化预测，减少人为影响因素</a:t>
          </a:r>
          <a:endParaRPr lang="zh-CN" altLang="en-GB" sz="1400" b="0" u="none" kern="1200" smtClean="0">
            <a:latin typeface="宋体" pitchFamily="2" charset="-122"/>
            <a:ea typeface="宋体" pitchFamily="2" charset="-122"/>
            <a:cs typeface="+mn-cs"/>
          </a:endParaRPr>
        </a:p>
      </dsp:txBody>
      <dsp:txXfrm>
        <a:off x="0" y="265694"/>
        <a:ext cx="7772400" cy="935550"/>
      </dsp:txXfrm>
    </dsp:sp>
    <dsp:sp modelId="{7B390537-3E94-4AC3-9A93-2DB016648B20}">
      <dsp:nvSpPr>
        <dsp:cNvPr id="28" name=""/>
        <dsp:cNvSpPr/>
      </dsp:nvSpPr>
      <dsp:spPr>
        <a:xfrm>
          <a:off x="388620" y="14"/>
          <a:ext cx="5440680" cy="53136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645" tIns="0" rIns="205645" bIns="0" numCol="1" spcCol="1270" anchor="ctr" anchorCtr="0">
          <a:noAutofit/>
        </a:bodyPr>
        <a:lstStyle/>
        <a:p>
          <a:pPr lvl="0" algn="l" defTabSz="666750">
            <a:lnSpc>
              <a:spcPct val="90000"/>
            </a:lnSpc>
            <a:spcBef>
              <a:spcPct val="0"/>
            </a:spcBef>
            <a:spcAft>
              <a:spcPct val="35000"/>
            </a:spcAft>
          </a:pPr>
          <a:r>
            <a:rPr lang="zh-CN" altLang="en-US" sz="1500" b="1" kern="1200" smtClean="0">
              <a:latin typeface="宋体" pitchFamily="2" charset="-122"/>
              <a:ea typeface="宋体" pitchFamily="2" charset="-122"/>
            </a:rPr>
            <a:t>可量化预测</a:t>
          </a:r>
          <a:endParaRPr lang="en-US" sz="1500" b="1" kern="1200">
            <a:latin typeface="宋体" pitchFamily="2" charset="-122"/>
            <a:ea typeface="宋体" pitchFamily="2" charset="-122"/>
          </a:endParaRPr>
        </a:p>
      </dsp:txBody>
      <dsp:txXfrm>
        <a:off x="414559" y="25953"/>
        <a:ext cx="5388802" cy="479482"/>
      </dsp:txXfrm>
    </dsp:sp>
    <dsp:sp modelId="{F0684FCF-DAE0-4803-AE94-7E80DD9BC85C}">
      <dsp:nvSpPr>
        <dsp:cNvPr id="29" name=""/>
        <dsp:cNvSpPr/>
      </dsp:nvSpPr>
      <dsp:spPr>
        <a:xfrm>
          <a:off x="0" y="1564124"/>
          <a:ext cx="7772400" cy="893025"/>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3225" tIns="374904" rIns="603225" bIns="99568" numCol="1" spcCol="1270" anchor="t" anchorCtr="0">
          <a:noAutofit/>
        </a:bodyPr>
        <a:lstStyle/>
        <a:p>
          <a:pPr marL="114300" lvl="1" indent="-114300" algn="l" defTabSz="622300">
            <a:lnSpc>
              <a:spcPct val="90000"/>
            </a:lnSpc>
            <a:spcBef>
              <a:spcPct val="0"/>
            </a:spcBef>
            <a:spcAft>
              <a:spcPct val="15000"/>
            </a:spcAft>
            <a:buChar char="••"/>
          </a:pPr>
          <a:r>
            <a:rPr lang="zh-CN" altLang="en-US" sz="1400" b="0" u="none" kern="1200" smtClean="0">
              <a:latin typeface="宋体" pitchFamily="2" charset="-122"/>
              <a:ea typeface="宋体" pitchFamily="2" charset="-122"/>
              <a:cs typeface="Arial Unicode MS" pitchFamily="34" charset="-122"/>
            </a:rPr>
            <a:t>选择与同行业领先银行所确立的标准相比较，实现银行组织各职能精干充实、人员劳动生产率逐步提高的长期要求</a:t>
          </a:r>
          <a:endParaRPr lang="en-US" sz="1400" kern="1200">
            <a:latin typeface="宋体" pitchFamily="2" charset="-122"/>
            <a:ea typeface="宋体" pitchFamily="2" charset="-122"/>
          </a:endParaRPr>
        </a:p>
      </dsp:txBody>
      <dsp:txXfrm>
        <a:off x="0" y="1564124"/>
        <a:ext cx="7772400" cy="893025"/>
      </dsp:txXfrm>
    </dsp:sp>
    <dsp:sp modelId="{206F29E8-D260-493F-A403-07C85964251A}">
      <dsp:nvSpPr>
        <dsp:cNvPr id="30" name=""/>
        <dsp:cNvSpPr/>
      </dsp:nvSpPr>
      <dsp:spPr>
        <a:xfrm>
          <a:off x="388620" y="1298444"/>
          <a:ext cx="5440680" cy="53136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645" tIns="0" rIns="205645" bIns="0" numCol="1" spcCol="1270" anchor="ctr" anchorCtr="0">
          <a:noAutofit/>
        </a:bodyPr>
        <a:lstStyle/>
        <a:p>
          <a:pPr lvl="0" algn="l" defTabSz="666750">
            <a:lnSpc>
              <a:spcPct val="90000"/>
            </a:lnSpc>
            <a:spcBef>
              <a:spcPct val="0"/>
            </a:spcBef>
            <a:spcAft>
              <a:spcPct val="35000"/>
            </a:spcAft>
          </a:pPr>
          <a:r>
            <a:rPr lang="zh-CN" altLang="en-US" sz="1500" b="1" kern="1200" smtClean="0">
              <a:latin typeface="宋体" pitchFamily="2" charset="-122"/>
              <a:ea typeface="宋体" pitchFamily="2" charset="-122"/>
            </a:rPr>
            <a:t>标杆同业</a:t>
          </a:r>
          <a:endParaRPr lang="en-US" sz="1500" b="1" kern="1200">
            <a:latin typeface="宋体" pitchFamily="2" charset="-122"/>
            <a:ea typeface="宋体" pitchFamily="2" charset="-122"/>
          </a:endParaRPr>
        </a:p>
      </dsp:txBody>
      <dsp:txXfrm>
        <a:off x="414559" y="1324383"/>
        <a:ext cx="5388802" cy="479482"/>
      </dsp:txXfrm>
    </dsp:sp>
    <dsp:sp modelId="{E5BC8CFE-908B-4E41-AB26-92D1A5BEB0C5}">
      <dsp:nvSpPr>
        <dsp:cNvPr id="31" name=""/>
        <dsp:cNvSpPr/>
      </dsp:nvSpPr>
      <dsp:spPr>
        <a:xfrm>
          <a:off x="0" y="2820029"/>
          <a:ext cx="7772400" cy="110565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3225" tIns="374904" rIns="603225" bIns="99568" numCol="1" spcCol="1270" anchor="t" anchorCtr="0">
          <a:noAutofit/>
        </a:bodyPr>
        <a:lstStyle/>
        <a:p>
          <a:pPr marL="114300" lvl="1" indent="-114300" algn="l" defTabSz="622300">
            <a:lnSpc>
              <a:spcPct val="90000"/>
            </a:lnSpc>
            <a:spcBef>
              <a:spcPct val="0"/>
            </a:spcBef>
            <a:spcAft>
              <a:spcPct val="15000"/>
            </a:spcAft>
            <a:buChar char="••"/>
          </a:pPr>
          <a:r>
            <a:rPr lang="zh-CN" altLang="en-GB" sz="1400" b="0" u="none" kern="1200" smtClean="0">
              <a:latin typeface="宋体" pitchFamily="2" charset="-122"/>
              <a:ea typeface="宋体" pitchFamily="2" charset="-122"/>
              <a:cs typeface="+mn-cs"/>
            </a:rPr>
            <a:t>人员编制规划必须有效支持</a:t>
          </a:r>
          <a:r>
            <a:rPr lang="zh-CN" altLang="en-US" sz="1400" b="0" u="none" kern="1200" smtClean="0">
              <a:latin typeface="宋体" pitchFamily="2" charset="-122"/>
              <a:ea typeface="宋体" pitchFamily="2" charset="-122"/>
              <a:cs typeface="+mn-cs"/>
            </a:rPr>
            <a:t>银行</a:t>
          </a:r>
          <a:r>
            <a:rPr lang="zh-CN" altLang="en-GB" sz="1400" b="0" u="none" kern="1200" smtClean="0">
              <a:latin typeface="宋体" pitchFamily="2" charset="-122"/>
              <a:ea typeface="宋体" pitchFamily="2" charset="-122"/>
              <a:cs typeface="+mn-cs"/>
            </a:rPr>
            <a:t>业务发展方向。在编制实践中，结合各种编制办法，通过参照行业最佳实践，结合企业历史数据、战略重点与集分权确定</a:t>
          </a:r>
          <a:r>
            <a:rPr lang="zh-CN" altLang="en-US" sz="1400" b="0" u="none" kern="1200" smtClean="0">
              <a:latin typeface="宋体" pitchFamily="2" charset="-122"/>
              <a:ea typeface="宋体" pitchFamily="2" charset="-122"/>
              <a:cs typeface="+mn-cs"/>
            </a:rPr>
            <a:t>银行</a:t>
          </a:r>
          <a:r>
            <a:rPr lang="zh-CN" altLang="en-GB" sz="1400" b="0" u="none" kern="1200" smtClean="0">
              <a:latin typeface="宋体" pitchFamily="2" charset="-122"/>
              <a:ea typeface="宋体" pitchFamily="2" charset="-122"/>
              <a:cs typeface="+mn-cs"/>
            </a:rPr>
            <a:t>各机构人员数量</a:t>
          </a:r>
          <a:endParaRPr lang="en-US" sz="1400" kern="1200">
            <a:latin typeface="宋体" pitchFamily="2" charset="-122"/>
            <a:ea typeface="宋体" pitchFamily="2" charset="-122"/>
          </a:endParaRPr>
        </a:p>
      </dsp:txBody>
      <dsp:txXfrm>
        <a:off x="0" y="2820029"/>
        <a:ext cx="7772400" cy="1105650"/>
      </dsp:txXfrm>
    </dsp:sp>
    <dsp:sp modelId="{D9106ADA-C004-44A9-B245-4E79D0CF82A6}">
      <dsp:nvSpPr>
        <dsp:cNvPr id="32" name=""/>
        <dsp:cNvSpPr/>
      </dsp:nvSpPr>
      <dsp:spPr>
        <a:xfrm>
          <a:off x="388620" y="2554349"/>
          <a:ext cx="5440680" cy="53136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645" tIns="0" rIns="205645" bIns="0" numCol="1" spcCol="1270" anchor="ctr" anchorCtr="0">
          <a:noAutofit/>
        </a:bodyPr>
        <a:lstStyle/>
        <a:p>
          <a:pPr lvl="0" algn="l" defTabSz="666750">
            <a:lnSpc>
              <a:spcPct val="90000"/>
            </a:lnSpc>
            <a:spcBef>
              <a:spcPct val="0"/>
            </a:spcBef>
            <a:spcAft>
              <a:spcPct val="35000"/>
            </a:spcAft>
          </a:pPr>
          <a:r>
            <a:rPr lang="zh-CN" altLang="en-US" sz="1500" b="1" kern="1200" smtClean="0">
              <a:latin typeface="宋体" pitchFamily="2" charset="-122"/>
              <a:ea typeface="宋体" pitchFamily="2" charset="-122"/>
            </a:rPr>
            <a:t>有效支持战略</a:t>
          </a:r>
          <a:endParaRPr lang="en-US" sz="1500" b="1" kern="1200">
            <a:latin typeface="宋体" pitchFamily="2" charset="-122"/>
            <a:ea typeface="宋体" pitchFamily="2" charset="-122"/>
          </a:endParaRPr>
        </a:p>
      </dsp:txBody>
      <dsp:txXfrm>
        <a:off x="414559" y="2580288"/>
        <a:ext cx="5388802" cy="479482"/>
      </dsp:txXfrm>
    </dsp:sp>
    <dsp:sp modelId="{EFCC2285-F5F5-420E-9727-E45BC9EAC597}">
      <dsp:nvSpPr>
        <dsp:cNvPr id="33" name=""/>
        <dsp:cNvSpPr/>
      </dsp:nvSpPr>
      <dsp:spPr>
        <a:xfrm>
          <a:off x="0" y="4288560"/>
          <a:ext cx="7772400" cy="893025"/>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3225" tIns="374904" rIns="603225" bIns="99568" numCol="1" spcCol="1270" anchor="t" anchorCtr="0">
          <a:noAutofit/>
        </a:bodyPr>
        <a:lstStyle/>
        <a:p>
          <a:pPr marL="114300" lvl="1" indent="-114300" algn="l" defTabSz="622300">
            <a:lnSpc>
              <a:spcPct val="90000"/>
            </a:lnSpc>
            <a:spcBef>
              <a:spcPct val="0"/>
            </a:spcBef>
            <a:spcAft>
              <a:spcPct val="15000"/>
            </a:spcAft>
            <a:buChar char="••"/>
          </a:pPr>
          <a:r>
            <a:rPr lang="zh-CN" altLang="en-GB" sz="1400" b="0" u="none" kern="1200" smtClean="0">
              <a:latin typeface="宋体" pitchFamily="2" charset="-122"/>
              <a:ea typeface="宋体" pitchFamily="2" charset="-122"/>
              <a:cs typeface="+mn-cs"/>
            </a:rPr>
            <a:t>考虑到人员编制规划的应用必须与近期</a:t>
          </a:r>
          <a:r>
            <a:rPr lang="zh-CN" altLang="en-US" sz="1400" b="0" u="none" kern="1200" smtClean="0">
              <a:latin typeface="宋体" pitchFamily="2" charset="-122"/>
              <a:ea typeface="宋体" pitchFamily="2" charset="-122"/>
              <a:cs typeface="+mn-cs"/>
            </a:rPr>
            <a:t>银行</a:t>
          </a:r>
          <a:r>
            <a:rPr lang="zh-CN" altLang="en-GB" sz="1400" b="0" u="none" kern="1200" smtClean="0">
              <a:latin typeface="宋体" pitchFamily="2" charset="-122"/>
              <a:ea typeface="宋体" pitchFamily="2" charset="-122"/>
              <a:cs typeface="+mn-cs"/>
            </a:rPr>
            <a:t>实际情况相结合。在初步确定全行各机构人员数后，可结合企业历史数据进行反向修正。</a:t>
          </a:r>
          <a:endParaRPr lang="en-US" sz="1400" kern="1200">
            <a:latin typeface="宋体" pitchFamily="2" charset="-122"/>
            <a:ea typeface="宋体" pitchFamily="2" charset="-122"/>
          </a:endParaRPr>
        </a:p>
      </dsp:txBody>
      <dsp:txXfrm>
        <a:off x="0" y="4288560"/>
        <a:ext cx="7772400" cy="893025"/>
      </dsp:txXfrm>
    </dsp:sp>
    <dsp:sp modelId="{3426D767-4B69-4D24-B600-4197BA5D3A89}">
      <dsp:nvSpPr>
        <dsp:cNvPr id="34" name=""/>
        <dsp:cNvSpPr/>
      </dsp:nvSpPr>
      <dsp:spPr>
        <a:xfrm>
          <a:off x="388620" y="4022880"/>
          <a:ext cx="5440680" cy="53136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645" tIns="0" rIns="205645" bIns="0" numCol="1" spcCol="1270" anchor="ctr" anchorCtr="0">
          <a:noAutofit/>
        </a:bodyPr>
        <a:lstStyle/>
        <a:p>
          <a:pPr lvl="0" algn="l" defTabSz="666750">
            <a:lnSpc>
              <a:spcPct val="90000"/>
            </a:lnSpc>
            <a:spcBef>
              <a:spcPct val="0"/>
            </a:spcBef>
            <a:spcAft>
              <a:spcPct val="35000"/>
            </a:spcAft>
          </a:pPr>
          <a:r>
            <a:rPr lang="zh-CN" altLang="en-US" sz="1500" b="1" kern="1200" smtClean="0">
              <a:latin typeface="宋体" pitchFamily="2" charset="-122"/>
              <a:ea typeface="宋体" pitchFamily="2" charset="-122"/>
            </a:rPr>
            <a:t>可实施性</a:t>
          </a:r>
          <a:endParaRPr lang="en-US" sz="1500" b="1" kern="1200">
            <a:latin typeface="宋体" pitchFamily="2" charset="-122"/>
            <a:ea typeface="宋体" pitchFamily="2" charset="-122"/>
          </a:endParaRPr>
        </a:p>
      </dsp:txBody>
      <dsp:txXfrm>
        <a:off x="414559" y="4048819"/>
        <a:ext cx="5388802" cy="479482"/>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49787" cy="49696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5838" y="0"/>
            <a:ext cx="2949787" cy="496967"/>
          </a:xfrm>
          <a:prstGeom prst="rect">
            <a:avLst/>
          </a:prstGeom>
        </p:spPr>
        <p:txBody>
          <a:bodyPr vert="horz" lIns="91440" tIns="45720" rIns="91440" bIns="45720" rtlCol="0"/>
          <a:lstStyle>
            <a:lvl1pPr algn="r">
              <a:defRPr sz="1200"/>
            </a:lvl1pPr>
          </a:lstStyle>
          <a:p>
            <a:fld id="{282CEEF3-F82E-4A2B-AA3A-1EFA99D3D4B3}" type="datetimeFigureOut">
              <a:rPr lang="en-GB" smtClean="0"/>
              <a:t>09/09/2014</a:t>
            </a:fld>
            <a:endParaRPr lang="en-GB"/>
          </a:p>
        </p:txBody>
      </p:sp>
      <p:sp>
        <p:nvSpPr>
          <p:cNvPr id="4" name="Slide Image Placeholder 3"/>
          <p:cNvSpPr>
            <a:spLocks noGrp="1" noRot="1" noChangeAspect="1"/>
          </p:cNvSpPr>
          <p:nvPr>
            <p:ph type="sldImg" idx="2"/>
          </p:nvPr>
        </p:nvSpPr>
        <p:spPr>
          <a:xfrm>
            <a:off x="920750" y="746125"/>
            <a:ext cx="4965700" cy="3725863"/>
          </a:xfrm>
          <a:prstGeom prst="rect">
            <a:avLst/>
          </a:prstGeom>
          <a:noFill/>
          <a:ln w="12700">
            <a:solidFill>
              <a:prstClr val="black"/>
            </a:solidFill>
          </a:ln>
        </p:spPr>
      </p:sp>
      <p:sp>
        <p:nvSpPr>
          <p:cNvPr id="5" name="Notes Placeholder 4"/>
          <p:cNvSpPr>
            <a:spLocks noGrp="1"/>
          </p:cNvSpPr>
          <p:nvPr>
            <p:ph type="body" sz="quarter" idx="3"/>
          </p:nvPr>
        </p:nvSpPr>
        <p:spPr>
          <a:xfrm>
            <a:off x="680720" y="4721186"/>
            <a:ext cx="5445760" cy="4472702"/>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0646"/>
            <a:ext cx="2949787" cy="49696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5838" y="9440646"/>
            <a:ext cx="2949787" cy="496967"/>
          </a:xfrm>
          <a:prstGeom prst="rect">
            <a:avLst/>
          </a:prstGeom>
        </p:spPr>
        <p:txBody>
          <a:bodyPr vert="horz" lIns="91440" tIns="45720" rIns="91440" bIns="45720" rtlCol="0" anchor="b"/>
          <a:lstStyle>
            <a:lvl1pPr algn="r">
              <a:defRPr sz="1200"/>
            </a:lvl1pPr>
          </a:lstStyle>
          <a:p>
            <a:fld id="{E74B384F-1A4C-409C-A7B3-E26CBCB40244}" type="slidenum">
              <a:rPr lang="en-GB" smtClean="0"/>
              <a:t>‹#›</a:t>
            </a:fld>
            <a:endParaRPr lang="en-GB"/>
          </a:p>
        </p:txBody>
      </p:sp>
    </p:spTree>
    <p:extLst>
      <p:ext uri="{BB962C8B-B14F-4D97-AF65-F5344CB8AC3E}">
        <p14:creationId xmlns:p14="http://schemas.microsoft.com/office/powerpoint/2010/main" val="3670382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免责声明页格式无所谓，但要有</a:t>
            </a:r>
            <a:endParaRPr lang="en-US"/>
          </a:p>
        </p:txBody>
      </p:sp>
      <p:sp>
        <p:nvSpPr>
          <p:cNvPr id="4" name="灯片编号占位符 3"/>
          <p:cNvSpPr>
            <a:spLocks noGrp="1"/>
          </p:cNvSpPr>
          <p:nvPr>
            <p:ph type="sldNum" sz="quarter" idx="10"/>
          </p:nvPr>
        </p:nvSpPr>
        <p:spPr/>
        <p:txBody>
          <a:bodyPr/>
          <a:lstStyle/>
          <a:p>
            <a:fld id="{953C6BEB-A4E2-48E0-A550-A5C21E7A8070}" type="slidenum">
              <a:rPr lang="en-US" smtClean="0">
                <a:solidFill>
                  <a:prstClr val="black"/>
                </a:solidFill>
              </a:rPr>
              <a:t>2</a:t>
            </a:fld>
            <a:endParaRPr lang="en-US">
              <a:solidFill>
                <a:prstClr val="black"/>
              </a:solidFill>
            </a:endParaRPr>
          </a:p>
        </p:txBody>
      </p:sp>
    </p:spTree>
    <p:extLst>
      <p:ext uri="{BB962C8B-B14F-4D97-AF65-F5344CB8AC3E}">
        <p14:creationId xmlns:p14="http://schemas.microsoft.com/office/powerpoint/2010/main" val="2307929904"/>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74B384F-1A4C-409C-A7B3-E26CBCB40244}" type="slidenum">
              <a:rPr lang="en-GB" smtClean="0"/>
              <a:t>10</a:t>
            </a:fld>
            <a:endParaRPr lang="en-GB"/>
          </a:p>
        </p:txBody>
      </p:sp>
    </p:spTree>
    <p:extLst>
      <p:ext uri="{BB962C8B-B14F-4D97-AF65-F5344CB8AC3E}">
        <p14:creationId xmlns:p14="http://schemas.microsoft.com/office/powerpoint/2010/main" val="1413228861"/>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74B384F-1A4C-409C-A7B3-E26CBCB40244}" type="slidenum">
              <a:rPr lang="en-GB" smtClean="0"/>
              <a:t>18</a:t>
            </a:fld>
            <a:endParaRPr lang="en-GB"/>
          </a:p>
        </p:txBody>
      </p:sp>
    </p:spTree>
    <p:extLst>
      <p:ext uri="{BB962C8B-B14F-4D97-AF65-F5344CB8AC3E}">
        <p14:creationId xmlns:p14="http://schemas.microsoft.com/office/powerpoint/2010/main" val="1413228861"/>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image" Target="../media/image3.jpeg" /><Relationship Id="rId4" Type="http://schemas.openxmlformats.org/officeDocument/2006/relationships/hyperlink" Target="http://www.10086.cn/" TargetMode="External" /><Relationship Id="rId5"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266501-B6DC-4EFD-96E2-F69C5D026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B56121-2A3F-4386-BC9A-29EA1178AF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0B1C83-3398-476D-BFF5-F4C5B39AC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C2EC1C-9AE1-4AC9-B374-6A30397E9E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F86F66-EE34-4E41-9CC4-6335F3699A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70ABD4-1170-4EB6-927E-545169EEC9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E4C116-01E0-4792-989E-CA82AE12AB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7BCE33-2FC9-43F3-BE6A-ECEBE01D14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A51FAA-2ADF-4176-807F-65BAB2339A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DD1D66-D7B8-49F8-A769-AD486B632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3B4E03-C47E-4E25-8AFD-A42D505A9C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幻灯片">
    <p:spTree>
      <p:nvGrpSpPr>
        <p:cNvPr id="1" name=""/>
        <p:cNvGrpSpPr/>
        <p:nvPr/>
      </p:nvGrpSpPr>
      <p:grpSpPr>
        <a:xfrm>
          <a:off x="0" y="0"/>
          <a:ext cx="0" cy="0"/>
        </a:xfrm>
      </p:grpSpPr>
      <p:sp>
        <p:nvSpPr>
          <p:cNvPr id="2" name="Title 1"/>
          <p:cNvSpPr>
            <a:spLocks noGrp="1"/>
          </p:cNvSpPr>
          <p:nvPr>
            <p:ph type="ctrTitle"/>
          </p:nvPr>
        </p:nvSpPr>
        <p:spPr>
          <a:xfrm>
            <a:off x="381600" y="4010400"/>
            <a:ext cx="5943600" cy="385043"/>
          </a:xfrm>
          <a:solidFill>
            <a:schemeClr val="bg2"/>
          </a:solidFill>
        </p:spPr>
        <p:txBody>
          <a:bodyPr lIns="183600" tIns="28800" rIns="90000" bIns="18000">
            <a:noAutofit/>
          </a:bodyPr>
          <a:lstStyle>
            <a:lvl1pPr algn="l">
              <a:defRPr sz="2500">
                <a:solidFill>
                  <a:schemeClr val="bg1"/>
                </a:solidFill>
              </a:defRPr>
            </a:lvl1pPr>
          </a:lstStyle>
          <a:p>
            <a:r>
              <a:rPr lang="zh-CN" altLang="en-US" smtClean="0"/>
              <a:t>单击此处编辑母版标题样式</a:t>
            </a:r>
            <a:endParaRPr lang="en-GB"/>
          </a:p>
        </p:txBody>
      </p:sp>
      <p:sp>
        <p:nvSpPr>
          <p:cNvPr id="3" name="Subtitle 2"/>
          <p:cNvSpPr>
            <a:spLocks noGrp="1"/>
          </p:cNvSpPr>
          <p:nvPr>
            <p:ph type="subTitle" idx="1"/>
          </p:nvPr>
        </p:nvSpPr>
        <p:spPr>
          <a:xfrm>
            <a:off x="381600" y="4460400"/>
            <a:ext cx="7315200" cy="280800"/>
          </a:xfrm>
          <a:solidFill>
            <a:schemeClr val="tx1"/>
          </a:solidFill>
        </p:spPr>
        <p:txBody>
          <a:bodyPr lIns="183600" tIns="18000" rIns="90000" bIns="18000" anchor="ctr" anchorCtr="0">
            <a:noAutofit/>
          </a:bodyPr>
          <a:lstStyle>
            <a:lvl1pPr marL="0" indent="0" algn="l">
              <a:buNone/>
              <a:defRPr sz="1800" b="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en-GB"/>
          </a:p>
        </p:txBody>
      </p:sp>
      <p:sp>
        <p:nvSpPr>
          <p:cNvPr id="4" name="Date Placeholder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Footer Placeholder 4"/>
          <p:cNvSpPr>
            <a:spLocks noGrp="1"/>
          </p:cNvSpPr>
          <p:nvPr>
            <p:ph type="ftr" sz="quarter" idx="11"/>
          </p:nvPr>
        </p:nvSpPr>
        <p:spPr/>
        <p:txBody>
          <a:bodyPr/>
          <a:lstStyle/>
          <a:p>
            <a:r>
              <a:rPr lang="en-GB" smtClean="0"/>
              <a:t>towerswatson.com</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a:t>
            </a:fld>
            <a:endParaRPr lang="en-GB"/>
          </a:p>
        </p:txBody>
      </p:sp>
      <p:sp>
        <p:nvSpPr>
          <p:cNvPr id="11" name="Text Placeholder 10"/>
          <p:cNvSpPr>
            <a:spLocks noGrp="1"/>
          </p:cNvSpPr>
          <p:nvPr>
            <p:ph type="body" sz="quarter" idx="13"/>
          </p:nvPr>
        </p:nvSpPr>
        <p:spPr>
          <a:xfrm>
            <a:off x="250825" y="5229225"/>
            <a:ext cx="5834063" cy="1152525"/>
          </a:xfrm>
        </p:spPr>
        <p:txBody>
          <a:bodyPr>
            <a:noAutofit/>
          </a:bodyPr>
          <a:lstStyle>
            <a:lvl1pPr>
              <a:spcBef>
                <a:spcPts val="300"/>
              </a:spcBef>
              <a:defRPr sz="1600"/>
            </a:lvl1pPr>
            <a:lvl2pPr>
              <a:defRPr sz="1100"/>
            </a:lvl2pPr>
            <a:lvl3pPr>
              <a:defRPr sz="1600"/>
            </a:lvl3pPr>
            <a:lvl4pPr>
              <a:defRPr sz="1600"/>
            </a:lvl4pPr>
            <a:lvl5pPr>
              <a:defRPr sz="1600"/>
            </a:lvl5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Tree>
    <p:extLst>
      <p:ext uri="{BB962C8B-B14F-4D97-AF65-F5344CB8AC3E}">
        <p14:creationId xmlns:p14="http://schemas.microsoft.com/office/powerpoint/2010/main" val="3664859049"/>
      </p:ext>
    </p:extLst>
  </p:cSld>
  <p:clrMapOvr>
    <a:masterClrMapping/>
  </p:clrMapOvr>
  <p:transition/>
  <p:timing/>
  <p:hf hdr="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GB"/>
          </a:p>
        </p:txBody>
      </p:sp>
      <p:sp>
        <p:nvSpPr>
          <p:cNvPr id="3" name="Content Placeholder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
        <p:nvSpPr>
          <p:cNvPr id="4" name="Date Placeholder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Footer Placeholder 4"/>
          <p:cNvSpPr>
            <a:spLocks noGrp="1"/>
          </p:cNvSpPr>
          <p:nvPr>
            <p:ph type="ftr" sz="quarter" idx="11"/>
          </p:nvPr>
        </p:nvSpPr>
        <p:spPr/>
        <p:txBody>
          <a:bodyPr/>
          <a:lstStyle/>
          <a:p>
            <a:r>
              <a:rPr lang="en-GB" smtClean="0"/>
              <a:t>towerswatson.com</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a:t>
            </a:fld>
            <a:endParaRPr lang="en-GB"/>
          </a:p>
        </p:txBody>
      </p:sp>
    </p:spTree>
    <p:extLst>
      <p:ext uri="{BB962C8B-B14F-4D97-AF65-F5344CB8AC3E}">
        <p14:creationId xmlns:p14="http://schemas.microsoft.com/office/powerpoint/2010/main" val="2646317953"/>
      </p:ext>
    </p:extLst>
  </p:cSld>
  <p:clrMapOvr>
    <a:masterClrMapping/>
  </p:clrMapOvr>
  <p:transition/>
  <p:timing/>
  <p:hf hdr="0"/>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Date Placeholder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Footer Placeholder 4"/>
          <p:cNvSpPr>
            <a:spLocks noGrp="1"/>
          </p:cNvSpPr>
          <p:nvPr>
            <p:ph type="ftr" sz="quarter" idx="11"/>
          </p:nvPr>
        </p:nvSpPr>
        <p:spPr/>
        <p:txBody>
          <a:bodyPr/>
          <a:lstStyle/>
          <a:p>
            <a:r>
              <a:rPr lang="en-GB" smtClean="0"/>
              <a:t>towerswatson.com</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a:t>
            </a:fld>
            <a:endParaRPr lang="en-GB"/>
          </a:p>
        </p:txBody>
      </p:sp>
    </p:spTree>
    <p:extLst>
      <p:ext uri="{BB962C8B-B14F-4D97-AF65-F5344CB8AC3E}">
        <p14:creationId xmlns:p14="http://schemas.microsoft.com/office/powerpoint/2010/main" val="4078113049"/>
      </p:ext>
    </p:extLst>
  </p:cSld>
  <p:clrMapOvr>
    <a:masterClrMapping/>
  </p:clrMapOvr>
  <p:transition/>
  <p:timing/>
  <p:hf hdr="0"/>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GB"/>
          </a:p>
        </p:txBody>
      </p:sp>
      <p:sp>
        <p:nvSpPr>
          <p:cNvPr id="3" name="Content Placeholder 2"/>
          <p:cNvSpPr>
            <a:spLocks noGrp="1"/>
          </p:cNvSpPr>
          <p:nvPr>
            <p:ph sz="half" idx="1"/>
          </p:nvPr>
        </p:nvSpPr>
        <p:spPr>
          <a:xfrm>
            <a:off x="395536" y="1411200"/>
            <a:ext cx="4100264" cy="4712400"/>
          </a:xfrm>
        </p:spPr>
        <p:txBody>
          <a:bodyPr>
            <a:normAutofit/>
          </a:bodyPr>
          <a:lstStyle>
            <a:lvl1pPr>
              <a:defRPr sz="2000"/>
            </a:lvl1pPr>
            <a:lvl2pPr>
              <a:defRPr sz="2000"/>
            </a:lvl2pPr>
            <a:lvl3pPr>
              <a:defRPr sz="2000"/>
            </a:lvl3pPr>
            <a:lvl4pPr>
              <a:defRPr sz="1800"/>
            </a:lvl4pPr>
            <a:lvl5pPr>
              <a:defRPr sz="16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
        <p:nvSpPr>
          <p:cNvPr id="4" name="Content Placeholder 3"/>
          <p:cNvSpPr>
            <a:spLocks noGrp="1"/>
          </p:cNvSpPr>
          <p:nvPr>
            <p:ph sz="half" idx="2"/>
          </p:nvPr>
        </p:nvSpPr>
        <p:spPr>
          <a:xfrm>
            <a:off x="4648200" y="1411200"/>
            <a:ext cx="4100264" cy="4712400"/>
          </a:xfrm>
        </p:spPr>
        <p:txBody>
          <a:bodyPr>
            <a:normAutofit/>
          </a:bodyPr>
          <a:lstStyle>
            <a:lvl1pPr>
              <a:defRPr sz="2000"/>
            </a:lvl1pPr>
            <a:lvl2pPr>
              <a:defRPr sz="2000"/>
            </a:lvl2pPr>
            <a:lvl3pPr>
              <a:defRPr sz="2000"/>
            </a:lvl3pPr>
            <a:lvl4pPr>
              <a:defRPr sz="1800"/>
            </a:lvl4pPr>
            <a:lvl5pPr>
              <a:defRPr sz="16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Footer Placeholder 5"/>
          <p:cNvSpPr>
            <a:spLocks noGrp="1"/>
          </p:cNvSpPr>
          <p:nvPr>
            <p:ph type="ftr" sz="quarter" idx="11"/>
          </p:nvPr>
        </p:nvSpPr>
        <p:spPr/>
        <p:txBody>
          <a:bodyPr/>
          <a:lstStyle/>
          <a:p>
            <a:r>
              <a:rPr lang="en-GB" smtClean="0"/>
              <a:t>towerswatson.com</a:t>
            </a:r>
            <a:endParaRPr lang="en-GB"/>
          </a:p>
        </p:txBody>
      </p:sp>
      <p:sp>
        <p:nvSpPr>
          <p:cNvPr id="7" name="Slide Number Placeholder 6"/>
          <p:cNvSpPr>
            <a:spLocks noGrp="1"/>
          </p:cNvSpPr>
          <p:nvPr>
            <p:ph type="sldNum" sz="quarter" idx="12"/>
          </p:nvPr>
        </p:nvSpPr>
        <p:spPr/>
        <p:txBody>
          <a:bodyPr/>
          <a:lstStyle/>
          <a:p>
            <a:fld id="{830D4EF1-2FB9-4CDA-AD22-D945B346B2F0}" type="slidenum">
              <a:rPr lang="en-GB" smtClean="0"/>
              <a:t>‹#›</a:t>
            </a:fld>
            <a:endParaRPr lang="en-GB"/>
          </a:p>
        </p:txBody>
      </p:sp>
    </p:spTree>
    <p:extLst>
      <p:ext uri="{BB962C8B-B14F-4D97-AF65-F5344CB8AC3E}">
        <p14:creationId xmlns:p14="http://schemas.microsoft.com/office/powerpoint/2010/main" val="416151634"/>
      </p:ext>
    </p:extLst>
  </p:cSld>
  <p:clrMapOvr>
    <a:masterClrMapping/>
  </p:clrMapOvr>
  <p:transition/>
  <p:timing/>
  <p:hf hdr="0"/>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InfoGFX">
    <p:spTree>
      <p:nvGrpSpPr>
        <p:cNvPr id="1" name=""/>
        <p:cNvGrpSpPr/>
        <p:nvPr/>
      </p:nvGrpSpPr>
      <p:grpSpPr>
        <a:xfrm>
          <a:off x="0" y="0"/>
          <a:ext cx="0" cy="0"/>
        </a:xfrm>
      </p:grpSpPr>
      <p:sp>
        <p:nvSpPr>
          <p:cNvPr id="2" name="Title 1"/>
          <p:cNvSpPr>
            <a:spLocks noGrp="1"/>
          </p:cNvSpPr>
          <p:nvPr>
            <p:ph type="ctrTitle"/>
          </p:nvPr>
        </p:nvSpPr>
        <p:spPr>
          <a:xfrm>
            <a:off x="381600" y="4010400"/>
            <a:ext cx="5943600" cy="385043"/>
          </a:xfrm>
          <a:solidFill>
            <a:schemeClr val="bg2"/>
          </a:solidFill>
        </p:spPr>
        <p:txBody>
          <a:bodyPr lIns="183600" tIns="28800" rIns="90000" bIns="18000">
            <a:noAutofit/>
          </a:bodyPr>
          <a:lstStyle>
            <a:lvl1pPr algn="l">
              <a:defRPr sz="2500">
                <a:solidFill>
                  <a:schemeClr val="tx1"/>
                </a:solidFill>
              </a:defRPr>
            </a:lvl1pPr>
          </a:lstStyle>
          <a:p>
            <a:r>
              <a:rPr lang="zh-CN" altLang="en-US" smtClean="0"/>
              <a:t>单击此处编辑母版标题样式</a:t>
            </a:r>
            <a:endParaRPr lang="en-GB"/>
          </a:p>
        </p:txBody>
      </p:sp>
      <p:sp>
        <p:nvSpPr>
          <p:cNvPr id="4" name="Date Placeholder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Footer Placeholder 4"/>
          <p:cNvSpPr>
            <a:spLocks noGrp="1"/>
          </p:cNvSpPr>
          <p:nvPr>
            <p:ph type="ftr" sz="quarter" idx="11"/>
          </p:nvPr>
        </p:nvSpPr>
        <p:spPr/>
        <p:txBody>
          <a:bodyPr/>
          <a:lstStyle/>
          <a:p>
            <a:r>
              <a:rPr lang="en-GB" smtClean="0"/>
              <a:t>towerswatson.com</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a:t>
            </a:fld>
            <a:endParaRPr lang="en-GB"/>
          </a:p>
        </p:txBody>
      </p:sp>
      <p:sp>
        <p:nvSpPr>
          <p:cNvPr id="11" name="Text Placeholder 10"/>
          <p:cNvSpPr>
            <a:spLocks noGrp="1"/>
          </p:cNvSpPr>
          <p:nvPr>
            <p:ph type="body" sz="quarter" idx="13"/>
          </p:nvPr>
        </p:nvSpPr>
        <p:spPr>
          <a:xfrm>
            <a:off x="250825" y="5229225"/>
            <a:ext cx="5834063" cy="1152525"/>
          </a:xfrm>
        </p:spPr>
        <p:txBody>
          <a:bodyPr>
            <a:noAutofit/>
          </a:bodyPr>
          <a:lstStyle>
            <a:lvl1pPr>
              <a:spcBef>
                <a:spcPts val="300"/>
              </a:spcBef>
              <a:defRPr sz="1600"/>
            </a:lvl1pPr>
            <a:lvl2pPr>
              <a:defRPr sz="1100"/>
            </a:lvl2pPr>
            <a:lvl3pPr>
              <a:defRPr sz="1600"/>
            </a:lvl3pPr>
            <a:lvl4pPr>
              <a:defRPr sz="1600"/>
            </a:lvl4pPr>
            <a:lvl5pPr>
              <a:defRPr sz="1600"/>
            </a:lvl5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Tree>
    <p:extLst>
      <p:ext uri="{BB962C8B-B14F-4D97-AF65-F5344CB8AC3E}">
        <p14:creationId xmlns:p14="http://schemas.microsoft.com/office/powerpoint/2010/main" val="206574481"/>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zh-CN" altLang="en-US" smtClean="0"/>
              <a:t>单击此处编辑母版标题样式</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
        <p:nvSpPr>
          <p:cNvPr id="7" name="Date Placeholder 6"/>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8" name="Footer Placeholder 7"/>
          <p:cNvSpPr>
            <a:spLocks noGrp="1"/>
          </p:cNvSpPr>
          <p:nvPr>
            <p:ph type="ftr" sz="quarter" idx="11"/>
          </p:nvPr>
        </p:nvSpPr>
        <p:spPr/>
        <p:txBody>
          <a:bodyPr/>
          <a:lstStyle/>
          <a:p>
            <a:r>
              <a:rPr lang="en-GB" smtClean="0"/>
              <a:t>towerswatson.com</a:t>
            </a:r>
            <a:endParaRPr lang="en-GB"/>
          </a:p>
        </p:txBody>
      </p:sp>
      <p:sp>
        <p:nvSpPr>
          <p:cNvPr id="9" name="Slide Number Placeholder 8"/>
          <p:cNvSpPr>
            <a:spLocks noGrp="1"/>
          </p:cNvSpPr>
          <p:nvPr>
            <p:ph type="sldNum" sz="quarter" idx="12"/>
          </p:nvPr>
        </p:nvSpPr>
        <p:spPr/>
        <p:txBody>
          <a:bodyPr/>
          <a:lstStyle/>
          <a:p>
            <a:fld id="{830D4EF1-2FB9-4CDA-AD22-D945B346B2F0}" type="slidenum">
              <a:rPr lang="en-GB" smtClean="0"/>
              <a:t>‹#›</a:t>
            </a:fld>
            <a:endParaRPr lang="en-GB"/>
          </a:p>
        </p:txBody>
      </p:sp>
    </p:spTree>
    <p:extLst>
      <p:ext uri="{BB962C8B-B14F-4D97-AF65-F5344CB8AC3E}">
        <p14:creationId xmlns:p14="http://schemas.microsoft.com/office/powerpoint/2010/main" val="610544088"/>
      </p:ext>
    </p:extLst>
  </p:cSld>
  <p:clrMapOvr>
    <a:masterClrMapping/>
  </p:clrMapOvr>
  <p:transition/>
  <p:timing/>
  <p:hf hdr="0"/>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GB"/>
          </a:p>
        </p:txBody>
      </p:sp>
      <p:sp>
        <p:nvSpPr>
          <p:cNvPr id="3" name="Date Placeholder 2"/>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4" name="Footer Placeholder 3"/>
          <p:cNvSpPr>
            <a:spLocks noGrp="1"/>
          </p:cNvSpPr>
          <p:nvPr>
            <p:ph type="ftr" sz="quarter" idx="11"/>
          </p:nvPr>
        </p:nvSpPr>
        <p:spPr/>
        <p:txBody>
          <a:bodyPr/>
          <a:lstStyle/>
          <a:p>
            <a:r>
              <a:rPr lang="en-GB" smtClean="0"/>
              <a:t>towerswatson.com</a:t>
            </a:r>
            <a:endParaRPr lang="en-GB"/>
          </a:p>
        </p:txBody>
      </p:sp>
      <p:sp>
        <p:nvSpPr>
          <p:cNvPr id="5" name="Slide Number Placeholder 4"/>
          <p:cNvSpPr>
            <a:spLocks noGrp="1"/>
          </p:cNvSpPr>
          <p:nvPr>
            <p:ph type="sldNum" sz="quarter" idx="12"/>
          </p:nvPr>
        </p:nvSpPr>
        <p:spPr/>
        <p:txBody>
          <a:bodyPr/>
          <a:lstStyle/>
          <a:p>
            <a:fld id="{830D4EF1-2FB9-4CDA-AD22-D945B346B2F0}" type="slidenum">
              <a:rPr lang="en-GB" smtClean="0"/>
              <a:t>‹#›</a:t>
            </a:fld>
            <a:endParaRPr lang="en-GB"/>
          </a:p>
        </p:txBody>
      </p:sp>
    </p:spTree>
    <p:extLst>
      <p:ext uri="{BB962C8B-B14F-4D97-AF65-F5344CB8AC3E}">
        <p14:creationId xmlns:p14="http://schemas.microsoft.com/office/powerpoint/2010/main" val="2813239718"/>
      </p:ext>
    </p:extLst>
  </p:cSld>
  <p:clrMapOvr>
    <a:masterClrMapping/>
  </p:clrMapOvr>
  <p:transition/>
  <p:timing/>
  <p:hf hdr="0"/>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3" name="Footer Placeholder 2"/>
          <p:cNvSpPr>
            <a:spLocks noGrp="1"/>
          </p:cNvSpPr>
          <p:nvPr>
            <p:ph type="ftr" sz="quarter" idx="11"/>
          </p:nvPr>
        </p:nvSpPr>
        <p:spPr/>
        <p:txBody>
          <a:bodyPr/>
          <a:lstStyle/>
          <a:p>
            <a:r>
              <a:rPr lang="en-GB" smtClean="0"/>
              <a:t>towerswatson.com</a:t>
            </a:r>
            <a:endParaRPr lang="en-GB"/>
          </a:p>
        </p:txBody>
      </p:sp>
      <p:sp>
        <p:nvSpPr>
          <p:cNvPr id="4" name="Slide Number Placeholder 3"/>
          <p:cNvSpPr>
            <a:spLocks noGrp="1"/>
          </p:cNvSpPr>
          <p:nvPr>
            <p:ph type="sldNum" sz="quarter" idx="12"/>
          </p:nvPr>
        </p:nvSpPr>
        <p:spPr/>
        <p:txBody>
          <a:bodyPr/>
          <a:lstStyle/>
          <a:p>
            <a:fld id="{830D4EF1-2FB9-4CDA-AD22-D945B346B2F0}" type="slidenum">
              <a:rPr lang="en-GB" smtClean="0"/>
              <a:t>‹#›</a:t>
            </a:fld>
            <a:endParaRPr lang="en-GB"/>
          </a:p>
        </p:txBody>
      </p:sp>
    </p:spTree>
    <p:extLst>
      <p:ext uri="{BB962C8B-B14F-4D97-AF65-F5344CB8AC3E}">
        <p14:creationId xmlns:p14="http://schemas.microsoft.com/office/powerpoint/2010/main" val="4026659664"/>
      </p:ext>
    </p:extLst>
  </p:cSld>
  <p:clrMapOvr>
    <a:masterClrMapping/>
  </p:clrMapOvr>
  <p:transition/>
  <p:timing/>
  <p:hf hdr="0"/>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Footer Placeholder 5"/>
          <p:cNvSpPr>
            <a:spLocks noGrp="1"/>
          </p:cNvSpPr>
          <p:nvPr>
            <p:ph type="ftr" sz="quarter" idx="11"/>
          </p:nvPr>
        </p:nvSpPr>
        <p:spPr/>
        <p:txBody>
          <a:bodyPr/>
          <a:lstStyle/>
          <a:p>
            <a:r>
              <a:rPr lang="en-GB" smtClean="0"/>
              <a:t>towerswatson.com</a:t>
            </a:r>
            <a:endParaRPr lang="en-GB"/>
          </a:p>
        </p:txBody>
      </p:sp>
      <p:sp>
        <p:nvSpPr>
          <p:cNvPr id="7" name="Slide Number Placeholder 6"/>
          <p:cNvSpPr>
            <a:spLocks noGrp="1"/>
          </p:cNvSpPr>
          <p:nvPr>
            <p:ph type="sldNum" sz="quarter" idx="12"/>
          </p:nvPr>
        </p:nvSpPr>
        <p:spPr/>
        <p:txBody>
          <a:bodyPr/>
          <a:lstStyle/>
          <a:p>
            <a:fld id="{830D4EF1-2FB9-4CDA-AD22-D945B346B2F0}" type="slidenum">
              <a:rPr lang="en-GB" smtClean="0"/>
              <a:t>‹#›</a:t>
            </a:fld>
            <a:endParaRPr lang="en-GB"/>
          </a:p>
        </p:txBody>
      </p:sp>
    </p:spTree>
    <p:extLst>
      <p:ext uri="{BB962C8B-B14F-4D97-AF65-F5344CB8AC3E}">
        <p14:creationId xmlns:p14="http://schemas.microsoft.com/office/powerpoint/2010/main" val="1898917262"/>
      </p:ext>
    </p:extLst>
  </p:cSld>
  <p:clrMapOvr>
    <a:masterClrMapping/>
  </p:clrMapOvr>
  <p:transition/>
  <p:timing/>
  <p:hf hdr="0"/>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Footer Placeholder 5"/>
          <p:cNvSpPr>
            <a:spLocks noGrp="1"/>
          </p:cNvSpPr>
          <p:nvPr>
            <p:ph type="ftr" sz="quarter" idx="11"/>
          </p:nvPr>
        </p:nvSpPr>
        <p:spPr/>
        <p:txBody>
          <a:bodyPr/>
          <a:lstStyle/>
          <a:p>
            <a:r>
              <a:rPr lang="en-GB" smtClean="0"/>
              <a:t>towerswatson.com</a:t>
            </a:r>
            <a:endParaRPr lang="en-GB"/>
          </a:p>
        </p:txBody>
      </p:sp>
      <p:sp>
        <p:nvSpPr>
          <p:cNvPr id="7" name="Slide Number Placeholder 6"/>
          <p:cNvSpPr>
            <a:spLocks noGrp="1"/>
          </p:cNvSpPr>
          <p:nvPr>
            <p:ph type="sldNum" sz="quarter" idx="12"/>
          </p:nvPr>
        </p:nvSpPr>
        <p:spPr/>
        <p:txBody>
          <a:bodyPr/>
          <a:lstStyle/>
          <a:p>
            <a:fld id="{830D4EF1-2FB9-4CDA-AD22-D945B346B2F0}" type="slidenum">
              <a:rPr lang="en-GB" smtClean="0"/>
              <a:t>‹#›</a:t>
            </a:fld>
            <a:endParaRPr lang="en-GB"/>
          </a:p>
        </p:txBody>
      </p:sp>
    </p:spTree>
    <p:extLst>
      <p:ext uri="{BB962C8B-B14F-4D97-AF65-F5344CB8AC3E}">
        <p14:creationId xmlns:p14="http://schemas.microsoft.com/office/powerpoint/2010/main" val="100583119"/>
      </p:ext>
    </p:extLst>
  </p:cSld>
  <p:clrMapOvr>
    <a:masterClrMapping/>
  </p:clrMapOvr>
  <p:transition/>
  <p:timing/>
  <p:hf hdr="0"/>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GB"/>
          </a:p>
        </p:txBody>
      </p:sp>
      <p:sp>
        <p:nvSpPr>
          <p:cNvPr id="3" name="Vertical Text Placeholder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
        <p:nvSpPr>
          <p:cNvPr id="4" name="Date Placeholder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Footer Placeholder 4"/>
          <p:cNvSpPr>
            <a:spLocks noGrp="1"/>
          </p:cNvSpPr>
          <p:nvPr>
            <p:ph type="ftr" sz="quarter" idx="11"/>
          </p:nvPr>
        </p:nvSpPr>
        <p:spPr/>
        <p:txBody>
          <a:bodyPr/>
          <a:lstStyle/>
          <a:p>
            <a:r>
              <a:rPr lang="en-GB" smtClean="0"/>
              <a:t>towerswatson.com</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a:t>
            </a:fld>
            <a:endParaRPr lang="en-GB"/>
          </a:p>
        </p:txBody>
      </p:sp>
    </p:spTree>
    <p:extLst>
      <p:ext uri="{BB962C8B-B14F-4D97-AF65-F5344CB8AC3E}">
        <p14:creationId xmlns:p14="http://schemas.microsoft.com/office/powerpoint/2010/main" val="3278878642"/>
      </p:ext>
    </p:extLst>
  </p:cSld>
  <p:clrMapOvr>
    <a:masterClrMapping/>
  </p:clrMapOvr>
  <p:transition/>
  <p:timing/>
  <p:hf hdr="0"/>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
        <p:nvSpPr>
          <p:cNvPr id="4" name="Date Placeholder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Footer Placeholder 4"/>
          <p:cNvSpPr>
            <a:spLocks noGrp="1"/>
          </p:cNvSpPr>
          <p:nvPr>
            <p:ph type="ftr" sz="quarter" idx="11"/>
          </p:nvPr>
        </p:nvSpPr>
        <p:spPr/>
        <p:txBody>
          <a:bodyPr/>
          <a:lstStyle/>
          <a:p>
            <a:r>
              <a:rPr lang="en-GB" smtClean="0"/>
              <a:t>towerswatson.com</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a:t>
            </a:fld>
            <a:endParaRPr lang="en-GB"/>
          </a:p>
        </p:txBody>
      </p:sp>
    </p:spTree>
    <p:extLst>
      <p:ext uri="{BB962C8B-B14F-4D97-AF65-F5344CB8AC3E}">
        <p14:creationId xmlns:p14="http://schemas.microsoft.com/office/powerpoint/2010/main" val="3498794370"/>
      </p:ext>
    </p:extLst>
  </p:cSld>
  <p:clrMapOvr>
    <a:masterClrMapping/>
  </p:clrMapOvr>
  <p:transition/>
  <p:timing/>
  <p:hf hdr="0"/>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1_Title Slide">
    <p:spTree>
      <p:nvGrpSpPr>
        <p:cNvPr id="1" name=""/>
        <p:cNvGrpSpPr/>
        <p:nvPr/>
      </p:nvGrpSpPr>
      <p:grpSpPr>
        <a:xfrm>
          <a:off x="0" y="0"/>
          <a:ext cx="0" cy="0"/>
        </a:xfrm>
      </p:grpSpPr>
      <p:sp>
        <p:nvSpPr>
          <p:cNvPr id="2" name="Title 1"/>
          <p:cNvSpPr>
            <a:spLocks noGrp="1"/>
          </p:cNvSpPr>
          <p:nvPr>
            <p:ph type="ctrTitle"/>
          </p:nvPr>
        </p:nvSpPr>
        <p:spPr>
          <a:xfrm>
            <a:off x="381600" y="4010400"/>
            <a:ext cx="5943600" cy="385043"/>
          </a:xfrm>
          <a:solidFill>
            <a:schemeClr val="bg2"/>
          </a:solidFill>
        </p:spPr>
        <p:txBody>
          <a:bodyPr lIns="183600" tIns="28800" rIns="90000" bIns="18000">
            <a:noAutofit/>
          </a:bodyPr>
          <a:lstStyle>
            <a:lvl1pPr algn="l">
              <a:defRPr sz="2500">
                <a:solidFill>
                  <a:schemeClr val="bg1"/>
                </a:solidFill>
              </a:defRPr>
            </a:lvl1pPr>
          </a:lstStyle>
          <a:p>
            <a:r>
              <a:rPr lang="zh-CN" altLang="en-US" smtClean="0"/>
              <a:t>单击此处编辑母版标题样式</a:t>
            </a:r>
            <a:endParaRPr lang="en-GB"/>
          </a:p>
        </p:txBody>
      </p:sp>
      <p:sp>
        <p:nvSpPr>
          <p:cNvPr id="3" name="Subtitle 2"/>
          <p:cNvSpPr>
            <a:spLocks noGrp="1"/>
          </p:cNvSpPr>
          <p:nvPr>
            <p:ph type="subTitle" idx="1"/>
          </p:nvPr>
        </p:nvSpPr>
        <p:spPr>
          <a:xfrm>
            <a:off x="381600" y="4460400"/>
            <a:ext cx="7315200" cy="280800"/>
          </a:xfrm>
          <a:solidFill>
            <a:schemeClr val="tx1"/>
          </a:solidFill>
        </p:spPr>
        <p:txBody>
          <a:bodyPr lIns="183600" tIns="18000" rIns="90000" bIns="18000" anchor="ctr" anchorCtr="0">
            <a:noAutofit/>
          </a:bodyPr>
          <a:lstStyle>
            <a:lvl1pPr marL="0" indent="0" algn="l">
              <a:buNone/>
              <a:defRPr sz="1800" b="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en-GB"/>
          </a:p>
        </p:txBody>
      </p:sp>
      <p:sp>
        <p:nvSpPr>
          <p:cNvPr id="4" name="Date Placeholder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Footer Placeholder 4"/>
          <p:cNvSpPr>
            <a:spLocks noGrp="1"/>
          </p:cNvSpPr>
          <p:nvPr>
            <p:ph type="ftr" sz="quarter" idx="11"/>
          </p:nvPr>
        </p:nvSpPr>
        <p:spPr/>
        <p:txBody>
          <a:bodyPr/>
          <a:lstStyle/>
          <a:p>
            <a:r>
              <a:rPr lang="en-GB" smtClean="0"/>
              <a:t>towerswatson.com</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a:t>
            </a:fld>
            <a:endParaRPr lang="en-GB"/>
          </a:p>
        </p:txBody>
      </p:sp>
      <p:sp>
        <p:nvSpPr>
          <p:cNvPr id="11" name="Text Placeholder 10"/>
          <p:cNvSpPr>
            <a:spLocks noGrp="1"/>
          </p:cNvSpPr>
          <p:nvPr>
            <p:ph type="body" sz="quarter" idx="13"/>
          </p:nvPr>
        </p:nvSpPr>
        <p:spPr>
          <a:xfrm>
            <a:off x="250825" y="5229225"/>
            <a:ext cx="5834063" cy="1152525"/>
          </a:xfrm>
        </p:spPr>
        <p:txBody>
          <a:bodyPr>
            <a:noAutofit/>
          </a:bodyPr>
          <a:lstStyle>
            <a:lvl1pPr>
              <a:spcBef>
                <a:spcPts val="300"/>
              </a:spcBef>
              <a:defRPr sz="1600"/>
            </a:lvl1pPr>
            <a:lvl2pPr>
              <a:defRPr sz="1100"/>
            </a:lvl2pPr>
            <a:lvl3pPr>
              <a:defRPr sz="1600"/>
            </a:lvl3pPr>
            <a:lvl4pPr>
              <a:defRPr sz="1600"/>
            </a:lvl4pPr>
            <a:lvl5pPr>
              <a:defRPr sz="1600"/>
            </a:lvl5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Tree>
    <p:extLst>
      <p:ext uri="{BB962C8B-B14F-4D97-AF65-F5344CB8AC3E}">
        <p14:creationId xmlns:p14="http://schemas.microsoft.com/office/powerpoint/2010/main" val="3664859049"/>
      </p:ext>
    </p:extLst>
  </p:cSld>
  <p:clrMapOvr>
    <a:masterClrMapping/>
  </p:clrMapOvr>
  <p:transition/>
  <p:timing/>
  <p:hf hdr="0"/>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1_Title-InfoGFX">
    <p:spTree>
      <p:nvGrpSpPr>
        <p:cNvPr id="1" name=""/>
        <p:cNvGrpSpPr/>
        <p:nvPr/>
      </p:nvGrpSpPr>
      <p:grpSpPr>
        <a:xfrm>
          <a:off x="0" y="0"/>
          <a:ext cx="0" cy="0"/>
        </a:xfrm>
      </p:grpSpPr>
      <p:sp>
        <p:nvSpPr>
          <p:cNvPr id="2" name="Title 1"/>
          <p:cNvSpPr>
            <a:spLocks noGrp="1"/>
          </p:cNvSpPr>
          <p:nvPr>
            <p:ph type="ctrTitle"/>
          </p:nvPr>
        </p:nvSpPr>
        <p:spPr>
          <a:xfrm>
            <a:off x="381600" y="4010400"/>
            <a:ext cx="5943600" cy="385043"/>
          </a:xfrm>
          <a:solidFill>
            <a:schemeClr val="bg2"/>
          </a:solidFill>
        </p:spPr>
        <p:txBody>
          <a:bodyPr lIns="183600" tIns="28800" rIns="90000" bIns="18000">
            <a:noAutofit/>
          </a:bodyPr>
          <a:lstStyle>
            <a:lvl1pPr algn="l">
              <a:defRPr sz="2500">
                <a:solidFill>
                  <a:schemeClr val="tx1"/>
                </a:solidFill>
              </a:defRPr>
            </a:lvl1pPr>
          </a:lstStyle>
          <a:p>
            <a:r>
              <a:rPr lang="zh-CN" altLang="en-US" smtClean="0"/>
              <a:t>单击此处编辑母版标题样式</a:t>
            </a:r>
            <a:endParaRPr lang="en-GB"/>
          </a:p>
        </p:txBody>
      </p:sp>
      <p:sp>
        <p:nvSpPr>
          <p:cNvPr id="4" name="Date Placeholder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Footer Placeholder 4"/>
          <p:cNvSpPr>
            <a:spLocks noGrp="1"/>
          </p:cNvSpPr>
          <p:nvPr>
            <p:ph type="ftr" sz="quarter" idx="11"/>
          </p:nvPr>
        </p:nvSpPr>
        <p:spPr/>
        <p:txBody>
          <a:bodyPr/>
          <a:lstStyle/>
          <a:p>
            <a:r>
              <a:rPr lang="en-GB" smtClean="0"/>
              <a:t>towerswatson.com</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a:t>
            </a:fld>
            <a:endParaRPr lang="en-GB"/>
          </a:p>
        </p:txBody>
      </p:sp>
      <p:sp>
        <p:nvSpPr>
          <p:cNvPr id="11" name="Text Placeholder 10"/>
          <p:cNvSpPr>
            <a:spLocks noGrp="1"/>
          </p:cNvSpPr>
          <p:nvPr>
            <p:ph type="body" sz="quarter" idx="13"/>
          </p:nvPr>
        </p:nvSpPr>
        <p:spPr>
          <a:xfrm>
            <a:off x="250825" y="5229225"/>
            <a:ext cx="5834063" cy="1152525"/>
          </a:xfrm>
        </p:spPr>
        <p:txBody>
          <a:bodyPr>
            <a:noAutofit/>
          </a:bodyPr>
          <a:lstStyle>
            <a:lvl1pPr>
              <a:spcBef>
                <a:spcPts val="300"/>
              </a:spcBef>
              <a:defRPr sz="1600"/>
            </a:lvl1pPr>
            <a:lvl2pPr>
              <a:defRPr sz="1100"/>
            </a:lvl2pPr>
            <a:lvl3pPr>
              <a:defRPr sz="1600"/>
            </a:lvl3pPr>
            <a:lvl4pPr>
              <a:defRPr sz="1600"/>
            </a:lvl4pPr>
            <a:lvl5pPr>
              <a:defRPr sz="1600"/>
            </a:lvl5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Tree>
    <p:extLst>
      <p:ext uri="{BB962C8B-B14F-4D97-AF65-F5344CB8AC3E}">
        <p14:creationId xmlns:p14="http://schemas.microsoft.com/office/powerpoint/2010/main" val="206574481"/>
      </p:ext>
    </p:extLst>
  </p:cSld>
  <p:clrMapOvr>
    <a:masterClrMapping/>
  </p:clrMapOvr>
  <p:transition/>
  <p:timing/>
  <p:hf hdr="0"/>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Title Slide">
    <p:spTree>
      <p:nvGrpSpPr>
        <p:cNvPr id="1" name=""/>
        <p:cNvGrpSpPr/>
        <p:nvPr/>
      </p:nvGrpSpPr>
      <p:grpSpPr>
        <a:xfrm>
          <a:off x="0" y="0"/>
          <a:ext cx="0" cy="0"/>
        </a:xfrm>
      </p:grpSpPr>
      <p:sp>
        <p:nvSpPr>
          <p:cNvPr id="4" name="Date Placeholder 3"/>
          <p:cNvSpPr>
            <a:spLocks noGrp="1"/>
          </p:cNvSpPr>
          <p:nvPr>
            <p:ph type="dt" sz="half" idx="10"/>
          </p:nvPr>
        </p:nvSpPr>
        <p:spPr>
          <a:xfrm>
            <a:off x="251520" y="6525345"/>
            <a:ext cx="5328592" cy="216023"/>
          </a:xfrm>
        </p:spPr>
        <p:txBody>
          <a:bodyPr lIns="0"/>
          <a:lstStyle>
            <a:lvl1pPr>
              <a:defRPr>
                <a:solidFill>
                  <a:schemeClr val="tx1"/>
                </a:solidFill>
              </a:defRPr>
            </a:lvl1pPr>
          </a:lstStyle>
          <a:p>
            <a:pPr algn="l"/>
            <a:r>
              <a:rPr lang="en-US" smtClean="0"/>
              <a:t>© 2014 Towers Watson. All rights reserved. Proprietary and Confidential. For Towers Watson and Towers Watson client use only.</a:t>
            </a:r>
            <a:endParaRPr lang="en-GB"/>
          </a:p>
        </p:txBody>
      </p:sp>
      <p:sp>
        <p:nvSpPr>
          <p:cNvPr id="2" name="Title 1"/>
          <p:cNvSpPr>
            <a:spLocks noGrp="1"/>
          </p:cNvSpPr>
          <p:nvPr>
            <p:ph type="ctrTitle"/>
          </p:nvPr>
        </p:nvSpPr>
        <p:spPr>
          <a:xfrm>
            <a:off x="381600" y="4010400"/>
            <a:ext cx="5943600" cy="385043"/>
          </a:xfrm>
          <a:solidFill>
            <a:schemeClr val="bg2"/>
          </a:solidFill>
        </p:spPr>
        <p:txBody>
          <a:bodyPr lIns="183600" tIns="28800" rIns="90000" bIns="18000">
            <a:noAutofit/>
          </a:bodyPr>
          <a:lstStyle>
            <a:lvl1pPr algn="l">
              <a:defRPr sz="2500">
                <a:solidFill>
                  <a:schemeClr val="bg1"/>
                </a:solidFill>
              </a:defRPr>
            </a:lvl1pPr>
          </a:lstStyle>
          <a:p>
            <a:r>
              <a:rPr lang="en-US" smtClean="0"/>
              <a:t>Click to edit Master title style</a:t>
            </a:r>
            <a:endParaRPr lang="en-GB"/>
          </a:p>
        </p:txBody>
      </p:sp>
      <p:sp>
        <p:nvSpPr>
          <p:cNvPr id="3" name="Subtitle 2"/>
          <p:cNvSpPr>
            <a:spLocks noGrp="1"/>
          </p:cNvSpPr>
          <p:nvPr>
            <p:ph type="subTitle" idx="1"/>
          </p:nvPr>
        </p:nvSpPr>
        <p:spPr>
          <a:xfrm>
            <a:off x="381600" y="4460400"/>
            <a:ext cx="7315200" cy="280800"/>
          </a:xfrm>
          <a:solidFill>
            <a:schemeClr val="tx1"/>
          </a:solidFill>
        </p:spPr>
        <p:txBody>
          <a:bodyPr lIns="183600" tIns="18000" rIns="90000" bIns="18000" anchor="ctr" anchorCtr="0">
            <a:noAutofit/>
          </a:bodyPr>
          <a:lstStyle>
            <a:lvl1pPr marL="0" indent="0" algn="l">
              <a:buNone/>
              <a:defRPr sz="1800" b="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11" name="Text Placeholder 10"/>
          <p:cNvSpPr>
            <a:spLocks noGrp="1"/>
          </p:cNvSpPr>
          <p:nvPr>
            <p:ph type="body" sz="quarter" idx="13"/>
          </p:nvPr>
        </p:nvSpPr>
        <p:spPr>
          <a:xfrm>
            <a:off x="250825" y="5229225"/>
            <a:ext cx="5834063" cy="1152525"/>
          </a:xfrm>
        </p:spPr>
        <p:txBody>
          <a:bodyPr>
            <a:noAutofit/>
          </a:bodyPr>
          <a:lstStyle>
            <a:lvl1pPr>
              <a:spcBef>
                <a:spcPts val="300"/>
              </a:spcBef>
              <a:defRPr sz="1600"/>
            </a:lvl1pPr>
            <a:lvl2pPr>
              <a:defRPr sz="11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64859049"/>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ransitionSlide-WithSub">
    <p:spTree>
      <p:nvGrpSpPr>
        <p:cNvPr id="1" name=""/>
        <p:cNvGrpSpPr/>
        <p:nvPr/>
      </p:nvGrpSpPr>
      <p:grpSpPr>
        <a:xfrm>
          <a:off x="0" y="0"/>
          <a:ext cx="0" cy="0"/>
        </a:xfrm>
      </p:grpSpPr>
      <p:sp>
        <p:nvSpPr>
          <p:cNvPr id="2" name="Title 1"/>
          <p:cNvSpPr>
            <a:spLocks noGrp="1"/>
          </p:cNvSpPr>
          <p:nvPr>
            <p:ph type="ctrTitle"/>
          </p:nvPr>
        </p:nvSpPr>
        <p:spPr>
          <a:xfrm>
            <a:off x="381599" y="1078862"/>
            <a:ext cx="6635845" cy="385043"/>
          </a:xfrm>
          <a:solidFill>
            <a:schemeClr val="bg2"/>
          </a:solidFill>
        </p:spPr>
        <p:txBody>
          <a:bodyPr lIns="183600" tIns="28800" rIns="90000" bIns="18000">
            <a:noAutofit/>
          </a:bodyPr>
          <a:lstStyle>
            <a:lvl1pPr algn="l">
              <a:defRPr sz="2500">
                <a:solidFill>
                  <a:schemeClr val="tx1"/>
                </a:solidFill>
              </a:defRPr>
            </a:lvl1pPr>
          </a:lstStyle>
          <a:p>
            <a:r>
              <a:rPr lang="en-US" smtClean="0"/>
              <a:t>Click to edit Master title style</a:t>
            </a:r>
            <a:endParaRPr lang="en-GB"/>
          </a:p>
        </p:txBody>
      </p:sp>
      <p:sp>
        <p:nvSpPr>
          <p:cNvPr id="4" name="Date Placeholder 3"/>
          <p:cNvSpPr>
            <a:spLocks noGrp="1"/>
          </p:cNvSpPr>
          <p:nvPr>
            <p:ph type="dt" sz="half" idx="10"/>
          </p:nvPr>
        </p:nvSpPr>
        <p:spPr>
          <a:xfrm>
            <a:off x="251520" y="6525345"/>
            <a:ext cx="5832648" cy="216023"/>
          </a:xfrm>
        </p:spPr>
        <p:txBody>
          <a:bodyPr lIns="0"/>
          <a:lstStyle>
            <a:lvl1pPr algn="ctr">
              <a:defRPr>
                <a:solidFill>
                  <a:schemeClr val="tx1"/>
                </a:solidFill>
              </a:defRPr>
            </a:lvl1pPr>
          </a:lstStyle>
          <a:p>
            <a:pPr algn="l"/>
            <a:r>
              <a:rPr lang="en-US" smtClean="0"/>
              <a:t>© 2014 Towers Watson. All rights reserved. Proprietary and Confidential. For Towers Watson and Towers Watson client use only.</a:t>
            </a:r>
            <a:endParaRPr lang="en-GB"/>
          </a:p>
        </p:txBody>
      </p:sp>
      <p:sp>
        <p:nvSpPr>
          <p:cNvPr id="11" name="Text Placeholder 10"/>
          <p:cNvSpPr>
            <a:spLocks noGrp="1"/>
          </p:cNvSpPr>
          <p:nvPr>
            <p:ph type="body" sz="quarter" idx="13"/>
          </p:nvPr>
        </p:nvSpPr>
        <p:spPr>
          <a:xfrm>
            <a:off x="250825" y="5229225"/>
            <a:ext cx="5834063" cy="1152525"/>
          </a:xfrm>
        </p:spPr>
        <p:txBody>
          <a:bodyPr>
            <a:noAutofit/>
          </a:bodyPr>
          <a:lstStyle>
            <a:lvl1pPr>
              <a:spcBef>
                <a:spcPts val="300"/>
              </a:spcBef>
              <a:defRPr sz="1600"/>
            </a:lvl1pPr>
            <a:lvl2pPr>
              <a:defRPr sz="11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905559815"/>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spTree>
      <p:nvGrpSpPr>
        <p:cNvPr id="1" name=""/>
        <p:cNvGrpSpPr/>
        <p:nvPr/>
      </p:nvGrpSpPr>
      <p:grpSpPr>
        <a:xfrm>
          <a:off x="0" y="0"/>
          <a:ext cx="0" cy="0"/>
        </a:xfrm>
      </p:grpSpPr>
      <p:pic>
        <p:nvPicPr>
          <p:cNvPr id="4" name="Picture 6" descr="91700823"/>
          <p:cNvPicPr>
            <a:picLocks noChangeArrowheads="1"/>
          </p:cNvPicPr>
          <p:nvPr userDrawn="1"/>
        </p:nvPicPr>
        <p:blipFill>
          <a:blip r:embed="rId1">
            <a:extLst>
              <a:ext uri="{28A0092B-C50C-407E-A947-70E740481C1C}">
                <a14:useLocalDpi xmlns:a14="http://schemas.microsoft.com/office/drawing/2010/main" val="0"/>
              </a:ext>
            </a:extLst>
          </a:blip>
          <a:srcRect t="5602" b="10580"/>
          <a:stretch>
            <a:fillRect/>
          </a:stretch>
        </p:blipFill>
        <p:spPr bwMode="auto">
          <a:xfrm>
            <a:off x="272563" y="282577"/>
            <a:ext cx="8601808" cy="477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tw_hrz_rgb_pos"/>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62298" y="5970588"/>
            <a:ext cx="3030415" cy="86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29"/>
          <p:cNvSpPr txBox="1">
            <a:spLocks noChangeArrowheads="1"/>
          </p:cNvSpPr>
          <p:nvPr/>
        </p:nvSpPr>
        <p:spPr bwMode="auto">
          <a:xfrm>
            <a:off x="291612" y="6518278"/>
            <a:ext cx="1826782" cy="200055"/>
          </a:xfrm>
          <a:prstGeom prst="rect">
            <a:avLst/>
          </a:prstGeom>
          <a:noFill/>
          <a:ln w="9525">
            <a:noFill/>
            <a:miter lim="800000"/>
          </a:ln>
          <a:effectLst/>
        </p:spPr>
        <p:txBody>
          <a:bodyPr wrap="none" lIns="0">
            <a:spAutoFit/>
          </a:bodyPr>
          <a:lstStyle>
            <a:defPPr>
              <a:defRPr lang="en-US"/>
            </a:defPPr>
            <a:lvl1pPr marL="0" algn="l" defTabSz="914400" rtl="0" eaLnBrk="1" latinLnBrk="0" hangingPunct="1">
              <a:defRPr sz="1800" kern="1200">
                <a:solidFill>
                  <a:schemeClr val="tx1"/>
                </a:solidFill>
                <a:latin typeface="Arial" pitchFamily="34" charset="0"/>
                <a:ea typeface="+mn-ea"/>
                <a:cs typeface="Arial" pitchFamily="34" charset="0"/>
              </a:defRPr>
            </a:lvl1pPr>
            <a:lvl2pPr marL="37931725" indent="-37474525" algn="l" defTabSz="914400" rtl="0" eaLnBrk="1" latinLnBrk="0" hangingPunct="1">
              <a:defRPr sz="1800" kern="1200">
                <a:solidFill>
                  <a:schemeClr val="tx1"/>
                </a:solidFill>
                <a:latin typeface="Arial" pitchFamily="34" charset="0"/>
                <a:ea typeface="+mn-ea"/>
                <a:cs typeface="Arial" pitchFamily="34" charset="0"/>
              </a:defRPr>
            </a:lvl2pPr>
            <a:lvl3pPr marL="914400" algn="l" defTabSz="914400" rtl="0" eaLnBrk="1" latinLnBrk="0" hangingPunct="1">
              <a:defRPr sz="1800" kern="1200">
                <a:solidFill>
                  <a:schemeClr val="tx1"/>
                </a:solidFill>
                <a:latin typeface="Arial" pitchFamily="34" charset="0"/>
                <a:ea typeface="+mn-ea"/>
                <a:cs typeface="Arial" pitchFamily="34" charset="0"/>
              </a:defRPr>
            </a:lvl3pPr>
            <a:lvl4pPr marL="1371600" algn="l" defTabSz="914400" rtl="0" eaLnBrk="1" latinLnBrk="0" hangingPunct="1">
              <a:defRPr sz="1800" kern="1200">
                <a:solidFill>
                  <a:schemeClr val="tx1"/>
                </a:solidFill>
                <a:latin typeface="Arial" pitchFamily="34" charset="0"/>
                <a:ea typeface="+mn-ea"/>
                <a:cs typeface="Arial" pitchFamily="34" charset="0"/>
              </a:defRPr>
            </a:lvl4pPr>
            <a:lvl5pPr marL="1828800" algn="l" defTabSz="914400" rtl="0" eaLnBrk="1" latinLnBrk="0" hangingPunct="1">
              <a:defRPr sz="1800" kern="1200">
                <a:solidFill>
                  <a:schemeClr val="tx1"/>
                </a:solidFill>
                <a:latin typeface="Arial" pitchFamily="34" charset="0"/>
                <a:ea typeface="+mn-ea"/>
                <a:cs typeface="Arial" pitchFamily="34" charset="0"/>
              </a:defRPr>
            </a:lvl5pPr>
            <a:lvl6pPr marL="4572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6pPr>
            <a:lvl7pPr marL="9144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7pPr>
            <a:lvl8pPr marL="1371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8pPr>
            <a:lvl9pPr marL="18288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9pPr>
          </a:lstStyle>
          <a:p>
            <a:pPr fontAlgn="base">
              <a:spcBef>
                <a:spcPct val="0"/>
              </a:spcBef>
              <a:spcAft>
                <a:spcPct val="0"/>
              </a:spcAft>
              <a:defRPr/>
            </a:pPr>
            <a:r>
              <a:rPr lang="en-US" altLang="zh-TW" sz="700" smtClean="0">
                <a:solidFill>
                  <a:srgbClr val="000000"/>
                </a:solidFill>
                <a:ea typeface="PMingLiU" pitchFamily="18" charset="-120"/>
              </a:rPr>
              <a:t>© 201</a:t>
            </a:r>
            <a:r>
              <a:rPr lang="en-US" altLang="zh-CN" sz="700" smtClean="0">
                <a:solidFill>
                  <a:srgbClr val="000000"/>
                </a:solidFill>
                <a:ea typeface="PMingLiU" pitchFamily="18" charset="-120"/>
              </a:rPr>
              <a:t>3</a:t>
            </a:r>
            <a:r>
              <a:rPr lang="en-US" altLang="zh-TW" sz="700" smtClean="0">
                <a:solidFill>
                  <a:srgbClr val="000000"/>
                </a:solidFill>
                <a:ea typeface="PMingLiU" pitchFamily="18" charset="-120"/>
              </a:rPr>
              <a:t> Towers Watson. All rights reserved.</a:t>
            </a:r>
          </a:p>
        </p:txBody>
      </p:sp>
      <p:pic>
        <p:nvPicPr>
          <p:cNvPr id="7" name="Picture 11" descr="logo%5b3%5d">
            <a:hlinkClick r:id="rId4"/>
          </p:cNvPr>
          <p:cNvPicPr>
            <a:picLocks noChangeAspect="1" noChangeArrowheads="1"/>
          </p:cNvPicPr>
          <p:nvPr userDrawn="1"/>
        </p:nvPicPr>
        <p:blipFill>
          <a:blip r:embed="rId3">
            <a:extLst>
              <a:ext uri="{28A0092B-C50C-407E-A947-70E740481C1C}">
                <a14:useLocalDpi xmlns:a14="http://schemas.microsoft.com/office/drawing/2010/main" val="0"/>
              </a:ext>
            </a:extLst>
          </a:blip>
          <a:stretch>
            <a:fillRect/>
          </a:stretch>
        </p:blipFill>
        <p:spPr bwMode="auto">
          <a:xfrm>
            <a:off x="6389077" y="5111750"/>
            <a:ext cx="2110154" cy="1055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64997" name="Rectangle 3"/>
          <p:cNvSpPr>
            <a:spLocks noGrp="1" noChangeArrowheads="1"/>
          </p:cNvSpPr>
          <p:nvPr>
            <p:ph type="subTitle" idx="1"/>
          </p:nvPr>
        </p:nvSpPr>
        <p:spPr bwMode="gray">
          <a:xfrm>
            <a:off x="379535" y="4464059"/>
            <a:ext cx="7313734" cy="282575"/>
          </a:xfrm>
          <a:solidFill>
            <a:srgbClr val="000000"/>
          </a:solidFill>
        </p:spPr>
        <p:txBody>
          <a:bodyPr lIns="182880" tIns="18288" bIns="18288">
            <a:spAutoFit/>
          </a:bodyPr>
          <a:lstStyle>
            <a:lvl1pPr marL="0" indent="0">
              <a:buFont typeface="Wingdings" pitchFamily="2" charset="2"/>
              <a:buNone/>
              <a:defRPr sz="1600">
                <a:solidFill>
                  <a:schemeClr val="bg1"/>
                </a:solidFill>
              </a:defRPr>
            </a:lvl1pPr>
          </a:lstStyle>
          <a:p>
            <a:pPr lvl="0"/>
            <a:r>
              <a:rPr lang="en-US" altLang="zh-TW" noProof="0" smtClean="0"/>
              <a:t>Click to edit Master subtitle style</a:t>
            </a:r>
          </a:p>
        </p:txBody>
      </p:sp>
      <p:sp>
        <p:nvSpPr>
          <p:cNvPr id="1364998" name="Rectangle 2"/>
          <p:cNvSpPr>
            <a:spLocks noGrp="1" noChangeArrowheads="1"/>
          </p:cNvSpPr>
          <p:nvPr>
            <p:ph type="ctrTitle"/>
          </p:nvPr>
        </p:nvSpPr>
        <p:spPr>
          <a:xfrm>
            <a:off x="379535" y="4065590"/>
            <a:ext cx="5942134" cy="320675"/>
          </a:xfrm>
          <a:solidFill>
            <a:schemeClr val="accent2"/>
          </a:solidFill>
        </p:spPr>
        <p:txBody>
          <a:bodyPr lIns="182880" tIns="27432" rIns="91440" bIns="18288" anchor="b">
            <a:spAutoFit/>
          </a:bodyPr>
          <a:lstStyle>
            <a:lvl1pPr>
              <a:defRPr>
                <a:solidFill>
                  <a:schemeClr val="tx1"/>
                </a:solidFill>
                <a:latin typeface="宋体" pitchFamily="2" charset="-122"/>
              </a:defRPr>
            </a:lvl1pPr>
          </a:lstStyle>
          <a:p>
            <a:pPr lvl="0"/>
            <a:r>
              <a:rPr lang="en-US" altLang="zh-TW" noProof="0" smtClean="0"/>
              <a:t>Click to edit Master title style</a:t>
            </a:r>
          </a:p>
        </p:txBody>
      </p:sp>
    </p:spTree>
    <p:extLst>
      <p:ext uri="{BB962C8B-B14F-4D97-AF65-F5344CB8AC3E}">
        <p14:creationId xmlns:p14="http://schemas.microsoft.com/office/powerpoint/2010/main" val="1255687544"/>
      </p:ext>
    </p:extLst>
  </p:cSld>
  <p:clrMapOvr>
    <a:masterClrMapping/>
  </p:clrMapOvr>
  <p:transition/>
  <p:timing/>
  <p:hf hdr="0" dt="0"/>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6"/>
          <p:cNvSpPr>
            <a:spLocks noGrp="1" noChangeArrowheads="1"/>
          </p:cNvSpPr>
          <p:nvPr>
            <p:ph type="sldNum" sz="quarter" idx="10"/>
          </p:nvPr>
        </p:nvSpPr>
        <p:spPr/>
        <p:txBody>
          <a:bodyPr/>
          <a:lstStyle>
            <a:lvl1pPr>
              <a:defRPr/>
            </a:lvl1pPr>
          </a:lstStyle>
          <a:p>
            <a:pPr>
              <a:defRPr/>
            </a:pPr>
            <a:fld id="{F6F3437C-84C2-433B-9124-FC681AEDE8CE}" type="slidenum">
              <a:rPr lang="zh-TW" altLang="en-US"/>
              <a:pPr>
                <a:defRPr/>
              </a:pPr>
              <a:t>‹#›</a:t>
            </a:fld>
            <a:endParaRPr lang="en-US" altLang="zh-TW"/>
          </a:p>
        </p:txBody>
      </p:sp>
    </p:spTree>
    <p:extLst>
      <p:ext uri="{BB962C8B-B14F-4D97-AF65-F5344CB8AC3E}">
        <p14:creationId xmlns:p14="http://schemas.microsoft.com/office/powerpoint/2010/main" val="1531662949"/>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435" y="4406909"/>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435"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sldNum" sz="quarter" idx="10"/>
          </p:nvPr>
        </p:nvSpPr>
        <p:spPr/>
        <p:txBody>
          <a:bodyPr/>
          <a:lstStyle>
            <a:lvl1pPr>
              <a:defRPr/>
            </a:lvl1pPr>
          </a:lstStyle>
          <a:p>
            <a:pPr>
              <a:defRPr/>
            </a:pPr>
            <a:fld id="{DF917EB5-6F45-49DA-9FE9-E902748F95BB}" type="slidenum">
              <a:rPr lang="zh-TW" altLang="en-US"/>
              <a:pPr>
                <a:defRPr/>
              </a:pPr>
              <a:t>‹#›</a:t>
            </a:fld>
            <a:endParaRPr lang="en-US" altLang="zh-TW"/>
          </a:p>
        </p:txBody>
      </p:sp>
    </p:spTree>
    <p:extLst>
      <p:ext uri="{BB962C8B-B14F-4D97-AF65-F5344CB8AC3E}">
        <p14:creationId xmlns:p14="http://schemas.microsoft.com/office/powerpoint/2010/main" val="3224142670"/>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5401" y="1428753"/>
            <a:ext cx="4117731" cy="451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3809" y="1428753"/>
            <a:ext cx="4117731" cy="451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6"/>
          <p:cNvSpPr>
            <a:spLocks noGrp="1" noChangeArrowheads="1"/>
          </p:cNvSpPr>
          <p:nvPr>
            <p:ph type="sldNum" sz="quarter" idx="10"/>
          </p:nvPr>
        </p:nvSpPr>
        <p:spPr/>
        <p:txBody>
          <a:bodyPr/>
          <a:lstStyle>
            <a:lvl1pPr>
              <a:defRPr/>
            </a:lvl1pPr>
          </a:lstStyle>
          <a:p>
            <a:pPr>
              <a:defRPr/>
            </a:pPr>
            <a:fld id="{BC68AFEA-C912-4506-B001-85750427E3C3}" type="slidenum">
              <a:rPr lang="zh-TW" altLang="en-US"/>
              <a:pPr>
                <a:defRPr/>
              </a:pPr>
              <a:t>‹#›</a:t>
            </a:fld>
            <a:endParaRPr lang="en-US" altLang="zh-TW"/>
          </a:p>
        </p:txBody>
      </p:sp>
    </p:spTree>
    <p:extLst>
      <p:ext uri="{BB962C8B-B14F-4D97-AF65-F5344CB8AC3E}">
        <p14:creationId xmlns:p14="http://schemas.microsoft.com/office/powerpoint/2010/main" val="2630374735"/>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066"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066"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274" y="1535113"/>
            <a:ext cx="4041531"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274" y="2174875"/>
            <a:ext cx="4041531"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6"/>
          <p:cNvSpPr>
            <a:spLocks noGrp="1" noChangeArrowheads="1"/>
          </p:cNvSpPr>
          <p:nvPr>
            <p:ph type="sldNum" sz="quarter" idx="10"/>
          </p:nvPr>
        </p:nvSpPr>
        <p:spPr/>
        <p:txBody>
          <a:bodyPr/>
          <a:lstStyle>
            <a:lvl1pPr>
              <a:defRPr/>
            </a:lvl1pPr>
          </a:lstStyle>
          <a:p>
            <a:pPr>
              <a:defRPr/>
            </a:pPr>
            <a:fld id="{C1BE21DE-AB66-45E4-B106-BB5562A3618F}" type="slidenum">
              <a:rPr lang="zh-TW" altLang="en-US"/>
              <a:pPr>
                <a:defRPr/>
              </a:pPr>
              <a:t>‹#›</a:t>
            </a:fld>
            <a:endParaRPr lang="en-US" altLang="zh-TW"/>
          </a:p>
        </p:txBody>
      </p:sp>
    </p:spTree>
    <p:extLst>
      <p:ext uri="{BB962C8B-B14F-4D97-AF65-F5344CB8AC3E}">
        <p14:creationId xmlns:p14="http://schemas.microsoft.com/office/powerpoint/2010/main" val="1366380952"/>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6"/>
          <p:cNvSpPr>
            <a:spLocks noGrp="1" noChangeArrowheads="1"/>
          </p:cNvSpPr>
          <p:nvPr>
            <p:ph type="sldNum" sz="quarter" idx="10"/>
          </p:nvPr>
        </p:nvSpPr>
        <p:spPr/>
        <p:txBody>
          <a:bodyPr/>
          <a:lstStyle>
            <a:lvl1pPr>
              <a:defRPr/>
            </a:lvl1pPr>
          </a:lstStyle>
          <a:p>
            <a:pPr>
              <a:defRPr/>
            </a:pPr>
            <a:fld id="{B56B02F9-8D45-4855-9F43-FFBA95A0CE0D}" type="slidenum">
              <a:rPr lang="zh-TW" altLang="en-US"/>
              <a:pPr>
                <a:defRPr/>
              </a:pPr>
              <a:t>‹#›</a:t>
            </a:fld>
            <a:endParaRPr lang="en-US" altLang="zh-TW"/>
          </a:p>
        </p:txBody>
      </p:sp>
    </p:spTree>
    <p:extLst>
      <p:ext uri="{BB962C8B-B14F-4D97-AF65-F5344CB8AC3E}">
        <p14:creationId xmlns:p14="http://schemas.microsoft.com/office/powerpoint/2010/main" val="2444143124"/>
      </p:ext>
    </p:extLst>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Rectangle 6"/>
          <p:cNvSpPr>
            <a:spLocks noGrp="1" noChangeArrowheads="1"/>
          </p:cNvSpPr>
          <p:nvPr>
            <p:ph type="sldNum" sz="quarter" idx="10"/>
          </p:nvPr>
        </p:nvSpPr>
        <p:spPr/>
        <p:txBody>
          <a:bodyPr/>
          <a:lstStyle>
            <a:lvl1pPr>
              <a:defRPr/>
            </a:lvl1pPr>
          </a:lstStyle>
          <a:p>
            <a:pPr>
              <a:defRPr/>
            </a:pPr>
            <a:fld id="{7F7E28AD-02A5-480B-9DD7-8B3521D87C0A}" type="slidenum">
              <a:rPr lang="zh-TW" altLang="en-US"/>
              <a:pPr>
                <a:defRPr/>
              </a:pPr>
              <a:t>‹#›</a:t>
            </a:fld>
            <a:endParaRPr lang="en-US" altLang="zh-TW"/>
          </a:p>
        </p:txBody>
      </p:sp>
    </p:spTree>
    <p:extLst>
      <p:ext uri="{BB962C8B-B14F-4D97-AF65-F5344CB8AC3E}">
        <p14:creationId xmlns:p14="http://schemas.microsoft.com/office/powerpoint/2010/main" val="2193099882"/>
      </p:ext>
    </p:extLst>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435"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538" y="273052"/>
            <a:ext cx="5111262"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2"/>
            <a:ext cx="3008435"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sldNum" sz="quarter" idx="10"/>
          </p:nvPr>
        </p:nvSpPr>
        <p:spPr/>
        <p:txBody>
          <a:bodyPr/>
          <a:lstStyle>
            <a:lvl1pPr>
              <a:defRPr/>
            </a:lvl1pPr>
          </a:lstStyle>
          <a:p>
            <a:pPr>
              <a:defRPr/>
            </a:pPr>
            <a:fld id="{7E576200-A73F-4BE4-8189-5156D1FD7213}" type="slidenum">
              <a:rPr lang="zh-TW" altLang="en-US"/>
              <a:pPr>
                <a:defRPr/>
              </a:pPr>
              <a:t>‹#›</a:t>
            </a:fld>
            <a:endParaRPr lang="en-US" altLang="zh-TW"/>
          </a:p>
        </p:txBody>
      </p:sp>
    </p:spTree>
    <p:extLst>
      <p:ext uri="{BB962C8B-B14F-4D97-AF65-F5344CB8AC3E}">
        <p14:creationId xmlns:p14="http://schemas.microsoft.com/office/powerpoint/2010/main" val="390799223"/>
      </p:ext>
    </p:extLst>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166"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166"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166"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sldNum" sz="quarter" idx="10"/>
          </p:nvPr>
        </p:nvSpPr>
        <p:spPr/>
        <p:txBody>
          <a:bodyPr/>
          <a:lstStyle>
            <a:lvl1pPr>
              <a:defRPr/>
            </a:lvl1pPr>
          </a:lstStyle>
          <a:p>
            <a:pPr>
              <a:defRPr/>
            </a:pPr>
            <a:fld id="{E7F746AC-4C44-4E4E-AF60-719D345AE962}" type="slidenum">
              <a:rPr lang="zh-TW" altLang="en-US"/>
              <a:pPr>
                <a:defRPr/>
              </a:pPr>
              <a:t>‹#›</a:t>
            </a:fld>
            <a:endParaRPr lang="en-US" altLang="zh-TW"/>
          </a:p>
        </p:txBody>
      </p:sp>
    </p:spTree>
    <p:extLst>
      <p:ext uri="{BB962C8B-B14F-4D97-AF65-F5344CB8AC3E}">
        <p14:creationId xmlns:p14="http://schemas.microsoft.com/office/powerpoint/2010/main" val="1117580967"/>
      </p:ext>
    </p:extLst>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6"/>
          <p:cNvSpPr>
            <a:spLocks noGrp="1" noChangeArrowheads="1"/>
          </p:cNvSpPr>
          <p:nvPr>
            <p:ph type="sldNum" sz="quarter" idx="10"/>
          </p:nvPr>
        </p:nvSpPr>
        <p:spPr/>
        <p:txBody>
          <a:bodyPr/>
          <a:lstStyle>
            <a:lvl1pPr>
              <a:defRPr/>
            </a:lvl1pPr>
          </a:lstStyle>
          <a:p>
            <a:pPr>
              <a:defRPr/>
            </a:pPr>
            <a:fld id="{435AE10C-29B4-4EDE-BBA1-FCD60E52B2D2}" type="slidenum">
              <a:rPr lang="zh-TW" altLang="en-US"/>
              <a:pPr>
                <a:defRPr/>
              </a:pPr>
              <a:t>‹#›</a:t>
            </a:fld>
            <a:endParaRPr lang="en-US" altLang="zh-TW"/>
          </a:p>
        </p:txBody>
      </p:sp>
    </p:spTree>
    <p:extLst>
      <p:ext uri="{BB962C8B-B14F-4D97-AF65-F5344CB8AC3E}">
        <p14:creationId xmlns:p14="http://schemas.microsoft.com/office/powerpoint/2010/main" val="524641193"/>
      </p:ext>
    </p:extLst>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66036" y="352425"/>
            <a:ext cx="2095500" cy="55880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379540" y="352425"/>
            <a:ext cx="6145823" cy="5588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6"/>
          <p:cNvSpPr>
            <a:spLocks noGrp="1" noChangeArrowheads="1"/>
          </p:cNvSpPr>
          <p:nvPr>
            <p:ph type="sldNum" sz="quarter" idx="10"/>
          </p:nvPr>
        </p:nvSpPr>
        <p:spPr/>
        <p:txBody>
          <a:bodyPr/>
          <a:lstStyle>
            <a:lvl1pPr>
              <a:defRPr/>
            </a:lvl1pPr>
          </a:lstStyle>
          <a:p>
            <a:pPr>
              <a:defRPr/>
            </a:pPr>
            <a:fld id="{C2E85854-7F5F-4442-AE6F-F8A27A0E44FC}" type="slidenum">
              <a:rPr lang="zh-TW" altLang="en-US"/>
              <a:pPr>
                <a:defRPr/>
              </a:pPr>
              <a:t>‹#›</a:t>
            </a:fld>
            <a:endParaRPr lang="en-US" altLang="zh-TW"/>
          </a:p>
        </p:txBody>
      </p:sp>
    </p:spTree>
    <p:extLst>
      <p:ext uri="{BB962C8B-B14F-4D97-AF65-F5344CB8AC3E}">
        <p14:creationId xmlns:p14="http://schemas.microsoft.com/office/powerpoint/2010/main" val="2649864532"/>
      </p:ext>
    </p:extLst>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fourObj" preserve="1">
  <p:cSld name="Title and 4 Content">
    <p:spTree>
      <p:nvGrpSpPr>
        <p:cNvPr id="1" name=""/>
        <p:cNvGrpSpPr/>
        <p:nvPr/>
      </p:nvGrpSpPr>
      <p:grpSpPr>
        <a:xfrm>
          <a:off x="0" y="0"/>
          <a:ext cx="0" cy="0"/>
        </a:xfrm>
      </p:grpSpPr>
      <p:sp>
        <p:nvSpPr>
          <p:cNvPr id="2" name="Title 1"/>
          <p:cNvSpPr>
            <a:spLocks noGrp="1"/>
          </p:cNvSpPr>
          <p:nvPr>
            <p:ph type="title" sz="quarter"/>
          </p:nvPr>
        </p:nvSpPr>
        <p:spPr>
          <a:xfrm>
            <a:off x="379535" y="352426"/>
            <a:ext cx="8370277" cy="765175"/>
          </a:xfrm>
        </p:spPr>
        <p:txBody>
          <a:bodyPr/>
          <a:lstStyle/>
          <a:p>
            <a:r>
              <a:rPr lang="en-US" smtClean="0"/>
              <a:t>Click to edit Master title style</a:t>
            </a:r>
            <a:endParaRPr lang="en-US"/>
          </a:p>
        </p:txBody>
      </p:sp>
      <p:sp>
        <p:nvSpPr>
          <p:cNvPr id="3" name="Content Placeholder 2"/>
          <p:cNvSpPr>
            <a:spLocks noGrp="1"/>
          </p:cNvSpPr>
          <p:nvPr>
            <p:ph sz="quarter" idx="1"/>
          </p:nvPr>
        </p:nvSpPr>
        <p:spPr>
          <a:xfrm>
            <a:off x="385401" y="1428750"/>
            <a:ext cx="4117731" cy="21796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3809" y="1428750"/>
            <a:ext cx="4117731" cy="21796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385401" y="3760794"/>
            <a:ext cx="4117731" cy="21796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3809" y="3760794"/>
            <a:ext cx="4117731" cy="21796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6"/>
          <p:cNvSpPr>
            <a:spLocks noGrp="1" noChangeArrowheads="1"/>
          </p:cNvSpPr>
          <p:nvPr>
            <p:ph type="sldNum" sz="quarter" idx="10"/>
          </p:nvPr>
        </p:nvSpPr>
        <p:spPr/>
        <p:txBody>
          <a:bodyPr/>
          <a:lstStyle>
            <a:lvl1pPr>
              <a:defRPr/>
            </a:lvl1pPr>
          </a:lstStyle>
          <a:p>
            <a:pPr>
              <a:defRPr/>
            </a:pPr>
            <a:fld id="{0B3D7643-0625-4EA8-849E-18E46CDA2F47}" type="slidenum">
              <a:rPr lang="zh-TW" altLang="en-US"/>
              <a:pPr>
                <a:defRPr/>
              </a:pPr>
              <a:t>‹#›</a:t>
            </a:fld>
            <a:endParaRPr lang="en-US" altLang="zh-TW"/>
          </a:p>
        </p:txBody>
      </p:sp>
    </p:spTree>
    <p:extLst>
      <p:ext uri="{BB962C8B-B14F-4D97-AF65-F5344CB8AC3E}">
        <p14:creationId xmlns:p14="http://schemas.microsoft.com/office/powerpoint/2010/main" val="4227905095"/>
      </p:ext>
    </p:extLst>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Content">
    <p:spTree>
      <p:nvGrpSpPr>
        <p:cNvPr id="1" name=""/>
        <p:cNvGrpSpPr/>
        <p:nvPr/>
      </p:nvGrpSpPr>
      <p:grpSpPr>
        <a:xfrm>
          <a:off x="0" y="0"/>
          <a:ext cx="0" cy="0"/>
        </a:xfrm>
      </p:grpSpPr>
      <p:sp>
        <p:nvSpPr>
          <p:cNvPr id="2" name="Content Placeholder 1"/>
          <p:cNvSpPr>
            <a:spLocks noGrp="1"/>
          </p:cNvSpPr>
          <p:nvPr>
            <p:ph/>
          </p:nvPr>
        </p:nvSpPr>
        <p:spPr>
          <a:xfrm>
            <a:off x="379535" y="352425"/>
            <a:ext cx="8382000" cy="5588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6"/>
          <p:cNvSpPr>
            <a:spLocks noGrp="1" noChangeArrowheads="1"/>
          </p:cNvSpPr>
          <p:nvPr>
            <p:ph type="sldNum" sz="quarter" idx="10"/>
          </p:nvPr>
        </p:nvSpPr>
        <p:spPr/>
        <p:txBody>
          <a:bodyPr/>
          <a:lstStyle>
            <a:lvl1pPr>
              <a:defRPr/>
            </a:lvl1pPr>
          </a:lstStyle>
          <a:p>
            <a:pPr>
              <a:defRPr/>
            </a:pPr>
            <a:fld id="{3AA935CC-998E-4E32-B199-2F8820D37011}" type="slidenum">
              <a:rPr lang="zh-TW" altLang="en-US"/>
              <a:pPr>
                <a:defRPr/>
              </a:pPr>
              <a:t>‹#›</a:t>
            </a:fld>
            <a:endParaRPr lang="en-US" altLang="zh-TW"/>
          </a:p>
        </p:txBody>
      </p:sp>
    </p:spTree>
    <p:extLst>
      <p:ext uri="{BB962C8B-B14F-4D97-AF65-F5344CB8AC3E}">
        <p14:creationId xmlns:p14="http://schemas.microsoft.com/office/powerpoint/2010/main" val="2358698630"/>
      </p:ext>
    </p:extLst>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Title, Text, and Content">
    <p:spTree>
      <p:nvGrpSpPr>
        <p:cNvPr id="1" name=""/>
        <p:cNvGrpSpPr/>
        <p:nvPr/>
      </p:nvGrpSpPr>
      <p:grpSpPr>
        <a:xfrm>
          <a:off x="0" y="0"/>
          <a:ext cx="0" cy="0"/>
        </a:xfrm>
      </p:grpSpPr>
      <p:sp>
        <p:nvSpPr>
          <p:cNvPr id="2" name="Title 1"/>
          <p:cNvSpPr>
            <a:spLocks noGrp="1"/>
          </p:cNvSpPr>
          <p:nvPr>
            <p:ph type="title"/>
          </p:nvPr>
        </p:nvSpPr>
        <p:spPr>
          <a:xfrm>
            <a:off x="379535" y="352426"/>
            <a:ext cx="8370277" cy="765175"/>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385401" y="1428753"/>
            <a:ext cx="4117731" cy="45116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3809" y="1428753"/>
            <a:ext cx="4117731" cy="45116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6"/>
          <p:cNvSpPr>
            <a:spLocks noGrp="1" noChangeArrowheads="1"/>
          </p:cNvSpPr>
          <p:nvPr>
            <p:ph type="sldNum" sz="quarter" idx="10"/>
          </p:nvPr>
        </p:nvSpPr>
        <p:spPr/>
        <p:txBody>
          <a:bodyPr/>
          <a:lstStyle>
            <a:lvl1pPr>
              <a:defRPr/>
            </a:lvl1pPr>
          </a:lstStyle>
          <a:p>
            <a:pPr>
              <a:defRPr/>
            </a:pPr>
            <a:fld id="{5D53346E-1734-4E21-B58C-E1BD94355DB0}" type="slidenum">
              <a:rPr lang="zh-TW" altLang="en-US"/>
              <a:pPr>
                <a:defRPr/>
              </a:pPr>
              <a:t>‹#›</a:t>
            </a:fld>
            <a:endParaRPr lang="en-US" altLang="zh-TW"/>
          </a:p>
        </p:txBody>
      </p:sp>
    </p:spTree>
    <p:extLst>
      <p:ext uri="{BB962C8B-B14F-4D97-AF65-F5344CB8AC3E}">
        <p14:creationId xmlns:p14="http://schemas.microsoft.com/office/powerpoint/2010/main" val="4207713117"/>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slideLayout" Target="../slideLayouts/slideLayout37.xml" /><Relationship Id="rId11" Type="http://schemas.openxmlformats.org/officeDocument/2006/relationships/slideLayout" Target="../slideLayouts/slideLayout38.xml" /><Relationship Id="rId12" Type="http://schemas.openxmlformats.org/officeDocument/2006/relationships/slideLayout" Target="../slideLayouts/slideLayout39.xml" /><Relationship Id="rId13" Type="http://schemas.openxmlformats.org/officeDocument/2006/relationships/slideLayout" Target="../slideLayouts/slideLayout40.xml" /><Relationship Id="rId14" Type="http://schemas.openxmlformats.org/officeDocument/2006/relationships/slideLayout" Target="../slideLayouts/slideLayout41.xml" /><Relationship Id="rId15" Type="http://schemas.openxmlformats.org/officeDocument/2006/relationships/theme" Target="../theme/theme3.xml" /><Relationship Id="rId2" Type="http://schemas.openxmlformats.org/officeDocument/2006/relationships/slideLayout" Target="../slideLayouts/slideLayout29.xml" /><Relationship Id="rId3" Type="http://schemas.openxmlformats.org/officeDocument/2006/relationships/slideLayout" Target="../slideLayouts/slideLayout30.xml" /><Relationship Id="rId4" Type="http://schemas.openxmlformats.org/officeDocument/2006/relationships/slideLayout" Target="../slideLayouts/slideLayout31.xml" /><Relationship Id="rId5" Type="http://schemas.openxmlformats.org/officeDocument/2006/relationships/slideLayout" Target="../slideLayouts/slideLayout32.xml" /><Relationship Id="rId6" Type="http://schemas.openxmlformats.org/officeDocument/2006/relationships/slideLayout" Target="../slideLayouts/slideLayout33.xml" /><Relationship Id="rId7" Type="http://schemas.openxmlformats.org/officeDocument/2006/relationships/slideLayout" Target="../slideLayouts/slideLayout34.xml" /><Relationship Id="rId8" Type="http://schemas.openxmlformats.org/officeDocument/2006/relationships/slideLayout" Target="../slideLayouts/slideLayout35.xml" /><Relationship Id="rId9" Type="http://schemas.openxmlformats.org/officeDocument/2006/relationships/slideLayout" Target="../slideLayouts/slideLayout36.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395536" y="404664"/>
            <a:ext cx="8352928" cy="738932"/>
          </a:xfrm>
          <a:prstGeom prst="rect">
            <a:avLst/>
          </a:prstGeom>
        </p:spPr>
        <p:txBody>
          <a:bodyPr vert="horz" lIns="0" tIns="45720" rIns="0" bIns="45720" rtlCol="0" anchor="ctr">
            <a:normAutofit/>
          </a:bodyPr>
          <a:lstStyle/>
          <a:p>
            <a:r>
              <a:rPr lang="zh-CN" altLang="en-US" smtClean="0"/>
              <a:t>单击此处编辑母版标题样式</a:t>
            </a:r>
            <a:endParaRPr lang="en-GB"/>
          </a:p>
        </p:txBody>
      </p:sp>
      <p:sp>
        <p:nvSpPr>
          <p:cNvPr id="3" name="Text Placeholder 2"/>
          <p:cNvSpPr>
            <a:spLocks noGrp="1"/>
          </p:cNvSpPr>
          <p:nvPr>
            <p:ph type="body" idx="1"/>
          </p:nvPr>
        </p:nvSpPr>
        <p:spPr>
          <a:xfrm>
            <a:off x="395536" y="1412776"/>
            <a:ext cx="8352928" cy="4713387"/>
          </a:xfrm>
          <a:prstGeom prst="rect">
            <a:avLst/>
          </a:prstGeom>
        </p:spPr>
        <p:txBody>
          <a:bodyPr vert="horz" lIns="0" tIns="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
        <p:nvSpPr>
          <p:cNvPr id="4" name="Date Placeholder 3"/>
          <p:cNvSpPr>
            <a:spLocks noGrp="1"/>
          </p:cNvSpPr>
          <p:nvPr>
            <p:ph type="dt" sz="half" idx="2"/>
          </p:nvPr>
        </p:nvSpPr>
        <p:spPr>
          <a:xfrm>
            <a:off x="2366392" y="6525344"/>
            <a:ext cx="2133600" cy="216025"/>
          </a:xfrm>
          <a:prstGeom prst="rect">
            <a:avLst/>
          </a:prstGeom>
        </p:spPr>
        <p:txBody>
          <a:bodyPr vert="horz" lIns="91440" tIns="45720" rIns="91440" bIns="45720" rtlCol="0" anchor="b" anchorCtr="0"/>
          <a:lstStyle>
            <a:defPPr>
              <a:defRPr lang="en-US"/>
            </a:defPPr>
            <a:lvl1pPr marL="0" algn="l" defTabSz="914400" rtl="0" eaLnBrk="1" latinLnBrk="0" hangingPunct="1">
              <a:defRPr sz="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 2014 Towers Watson. All rights reserved. Proprietary and Confidential. For Towers Watson and Towers Watson client use only.</a:t>
            </a:r>
            <a:endParaRPr lang="en-GB"/>
          </a:p>
        </p:txBody>
      </p:sp>
      <p:sp>
        <p:nvSpPr>
          <p:cNvPr id="5" name="Footer Placeholder 4"/>
          <p:cNvSpPr>
            <a:spLocks noGrp="1"/>
          </p:cNvSpPr>
          <p:nvPr>
            <p:ph type="ftr" sz="quarter" idx="3"/>
          </p:nvPr>
        </p:nvSpPr>
        <p:spPr>
          <a:xfrm>
            <a:off x="395536" y="6525344"/>
            <a:ext cx="1584176" cy="216024"/>
          </a:xfrm>
          <a:prstGeom prst="rect">
            <a:avLst/>
          </a:prstGeom>
        </p:spPr>
        <p:txBody>
          <a:bodyPr vert="horz" lIns="0" tIns="0" rIns="90000" bIns="45720" rtlCol="0" anchor="b" anchorCtr="0"/>
          <a:lstStyle>
            <a:defPPr>
              <a:defRPr lang="en-US"/>
            </a:defPPr>
            <a:lvl1pPr marL="0" algn="l" defTabSz="914400" rtl="0" eaLnBrk="1" latinLnBrk="0" hangingPunct="1">
              <a:defRPr sz="600" kern="1200">
                <a:solidFill>
                  <a:schemeClr val="bg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mtClean="0"/>
              <a:t>towerswatson.com</a:t>
            </a:r>
            <a:endParaRPr lang="en-GB"/>
          </a:p>
        </p:txBody>
      </p:sp>
      <p:sp>
        <p:nvSpPr>
          <p:cNvPr id="6" name="Slide Number Placeholder 5"/>
          <p:cNvSpPr>
            <a:spLocks noGrp="1"/>
          </p:cNvSpPr>
          <p:nvPr>
            <p:ph type="sldNum" sz="quarter" idx="4"/>
          </p:nvPr>
        </p:nvSpPr>
        <p:spPr>
          <a:xfrm>
            <a:off x="8254800" y="6328800"/>
            <a:ext cx="504000" cy="273600"/>
          </a:xfrm>
          <a:prstGeom prst="rect">
            <a:avLst/>
          </a:prstGeom>
        </p:spPr>
        <p:txBody>
          <a:bodyPr vert="horz" lIns="91440" tIns="45720" rIns="0" bIns="45720" rtlCol="0" anchor="b" anchorCtr="0"/>
          <a:lstStyle>
            <a:defPPr>
              <a:defRPr lang="en-US"/>
            </a:defPPr>
            <a:lvl1pPr marL="0" algn="r" defTabSz="914400" rtl="0" eaLnBrk="1" latinLnBrk="0" hangingPunct="1">
              <a:defRPr sz="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30D4EF1-2FB9-4CDA-AD22-D945B346B2F0}" type="slidenum">
              <a:rPr lang="en-GB" smtClean="0"/>
              <a:t>‹#›</a:t>
            </a:fld>
            <a:endParaRPr lang="en-GB"/>
          </a:p>
        </p:txBody>
      </p:sp>
    </p:spTree>
    <p:extLst>
      <p:ext uri="{BB962C8B-B14F-4D97-AF65-F5344CB8AC3E}">
        <p14:creationId xmlns:p14="http://schemas.microsoft.com/office/powerpoint/2010/main" val="2704425923"/>
      </p:ext>
    </p:extLst>
  </p:cSld>
  <p:clrMap bg1="lt1" tx1="dk1" bg2="lt2" tx2="dk2" accent1="accent1" accent2="accent2" accent3="accent3" accent4="accent4" accent5="accent5" accent6="accent6" hlink="hlink" folHlink="folHlink"/>
  <p:sldLayoutIdLst>
    <p:sldLayoutId id="2147483660"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p:transition/>
  <p:timing/>
  <p:hf hdr="0"/>
  <p:txStyles>
    <p:titleStyle>
      <a:lvl1pPr algn="l" defTabSz="914400" rtl="0" eaLnBrk="1" latinLnBrk="0" hangingPunct="1">
        <a:spcBef>
          <a:spcPct val="0"/>
        </a:spcBef>
        <a:buNone/>
        <a:defRPr sz="2400" b="1"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0" algn="l" defTabSz="914400" rtl="0" eaLnBrk="1" latinLnBrk="0" hangingPunct="1">
        <a:spcBef>
          <a:spcPct val="20000"/>
        </a:spcBef>
        <a:buFontTx/>
        <a:buNone/>
        <a:defRPr sz="2000" b="1" kern="1200">
          <a:solidFill>
            <a:schemeClr val="tx1"/>
          </a:solidFill>
          <a:latin typeface="+mn-lt"/>
          <a:ea typeface="+mn-ea"/>
          <a:cs typeface="+mn-cs"/>
        </a:defRPr>
      </a:lvl1pPr>
      <a:lvl2pPr marL="0" indent="0" algn="l" defTabSz="914400" rtl="0" eaLnBrk="1" latinLnBrk="0" hangingPunct="1">
        <a:spcBef>
          <a:spcPct val="20000"/>
        </a:spcBef>
        <a:buFontTx/>
        <a:buNone/>
        <a:defRPr sz="2000" kern="1200">
          <a:solidFill>
            <a:schemeClr val="tx1"/>
          </a:solidFill>
          <a:latin typeface="+mn-lt"/>
          <a:ea typeface="+mn-ea"/>
          <a:cs typeface="+mn-cs"/>
        </a:defRPr>
      </a:lvl2pPr>
      <a:lvl3pPr marL="265113" indent="-265113" algn="l" defTabSz="914400" rtl="0" eaLnBrk="1" latinLnBrk="0" hangingPunct="1">
        <a:spcBef>
          <a:spcPct val="20000"/>
        </a:spcBef>
        <a:buClr>
          <a:schemeClr val="bg2"/>
        </a:buClr>
        <a:buSzPct val="60000"/>
        <a:buFont typeface="Wingdings" pitchFamily="2" charset="2"/>
        <a:buChar char=""/>
        <a:defRPr sz="2000" kern="1200">
          <a:solidFill>
            <a:schemeClr val="tx1"/>
          </a:solidFill>
          <a:latin typeface="+mn-lt"/>
          <a:ea typeface="+mn-ea"/>
          <a:cs typeface="+mn-cs"/>
        </a:defRPr>
      </a:lvl3pPr>
      <a:lvl4pPr marL="542925" indent="-277813" algn="l" defTabSz="914400" rtl="0" eaLnBrk="1" latinLnBrk="0" hangingPunct="1">
        <a:spcBef>
          <a:spcPct val="20000"/>
        </a:spcBef>
        <a:buClr>
          <a:schemeClr val="tx2"/>
        </a:buClr>
        <a:buSzPct val="60000"/>
        <a:buFont typeface="Wingdings" pitchFamily="2" charset="2"/>
        <a:buChar char=""/>
        <a:defRPr sz="1800" kern="1200">
          <a:solidFill>
            <a:schemeClr val="tx1"/>
          </a:solidFill>
          <a:latin typeface="+mn-lt"/>
          <a:ea typeface="+mn-ea"/>
          <a:cs typeface="+mn-cs"/>
        </a:defRPr>
      </a:lvl4pPr>
      <a:lvl5pPr marL="808038" indent="-265113" algn="l" defTabSz="914400" rtl="0" eaLnBrk="1" latinLnBrk="0" hangingPunct="1">
        <a:spcBef>
          <a:spcPct val="20000"/>
        </a:spcBef>
        <a:buClr>
          <a:schemeClr val="accent1"/>
        </a:buClr>
        <a:buSzTx/>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2050" name="Rectangle 3"/>
          <p:cNvSpPr>
            <a:spLocks noGrp="1" noChangeArrowheads="1"/>
          </p:cNvSpPr>
          <p:nvPr>
            <p:ph type="body" idx="1"/>
          </p:nvPr>
        </p:nvSpPr>
        <p:spPr bwMode="auto">
          <a:xfrm>
            <a:off x="385397" y="1428753"/>
            <a:ext cx="8376138" cy="451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91440" bIns="45720" numCol="1" anchor="t" anchorCtr="0" compatLnSpc="1">
            <a:prstTxWarp prst="textNoShape">
              <a:avLst/>
            </a:prstTxWarp>
          </a:bodyPr>
          <a:lstStyle/>
          <a:p>
            <a:pPr lvl="0"/>
            <a:r>
              <a:rPr lang="en-US" altLang="zh-TW" smtClean="0"/>
              <a:t>Click to edit Master text styles</a:t>
            </a:r>
          </a:p>
          <a:p>
            <a:pPr lvl="1"/>
            <a:r>
              <a:rPr lang="en-US" altLang="zh-TW" smtClean="0"/>
              <a:t>Second level</a:t>
            </a:r>
          </a:p>
          <a:p>
            <a:pPr lvl="2"/>
            <a:r>
              <a:rPr lang="en-US" altLang="zh-TW" smtClean="0"/>
              <a:t>Third level</a:t>
            </a:r>
          </a:p>
          <a:p>
            <a:pPr lvl="3"/>
            <a:r>
              <a:rPr lang="en-US" altLang="zh-TW" smtClean="0"/>
              <a:t>Fourth level</a:t>
            </a:r>
          </a:p>
        </p:txBody>
      </p:sp>
      <p:sp>
        <p:nvSpPr>
          <p:cNvPr id="1030" name="Rectangle 6"/>
          <p:cNvSpPr>
            <a:spLocks noGrp="1" noChangeArrowheads="1"/>
          </p:cNvSpPr>
          <p:nvPr>
            <p:ph type="sldNum" sz="quarter" idx="4"/>
          </p:nvPr>
        </p:nvSpPr>
        <p:spPr bwMode="gray">
          <a:xfrm>
            <a:off x="8251581" y="6327778"/>
            <a:ext cx="498231" cy="269875"/>
          </a:xfrm>
          <a:prstGeom prst="rect">
            <a:avLst/>
          </a:prstGeom>
          <a:noFill/>
          <a:ln w="9525">
            <a:noFill/>
            <a:miter lim="800000"/>
          </a:ln>
          <a:effectLst/>
        </p:spPr>
        <p:txBody>
          <a:bodyPr vert="horz" wrap="square" lIns="91440" tIns="45720" rIns="0" bIns="45720" numCol="1" anchor="t" anchorCtr="0" compatLnSpc="1">
            <a:prstTxWarp prst="textNoShape">
              <a:avLst/>
            </a:prstTxWarp>
          </a:bodyPr>
          <a:lstStyle>
            <a:defPPr>
              <a:defRPr lang="en-US"/>
            </a:defPPr>
            <a:lvl1pPr marL="0" algn="r" defTabSz="914400" rtl="0" eaLnBrk="1" latinLnBrk="0" hangingPunct="1">
              <a:buClrTx/>
              <a:buFontTx/>
              <a:buNone/>
              <a:defRPr sz="800" kern="1200">
                <a:solidFill>
                  <a:srgbClr val="000000"/>
                </a:solidFill>
                <a:latin typeface="Arial" pitchFamily="34" charset="0"/>
                <a:ea typeface="宋体" pitchFamily="2" charset="-122"/>
                <a:cs typeface="Arial"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fld id="{B24A55E9-BAC3-48D6-9A85-B07C8CDAE7AE}" type="slidenum">
              <a:rPr lang="zh-TW" altLang="en-US" b="1"/>
              <a:pPr fontAlgn="base">
                <a:spcBef>
                  <a:spcPct val="0"/>
                </a:spcBef>
                <a:spcAft>
                  <a:spcPct val="0"/>
                </a:spcAft>
                <a:defRPr/>
              </a:pPr>
              <a:t>‹#›</a:t>
            </a:fld>
            <a:endParaRPr lang="en-US" altLang="zh-TW" b="1"/>
          </a:p>
        </p:txBody>
      </p:sp>
      <p:sp>
        <p:nvSpPr>
          <p:cNvPr id="1033" name="Text Box 9"/>
          <p:cNvSpPr txBox="1">
            <a:spLocks noChangeArrowheads="1"/>
          </p:cNvSpPr>
          <p:nvPr/>
        </p:nvSpPr>
        <p:spPr bwMode="gray">
          <a:xfrm>
            <a:off x="410309" y="6378575"/>
            <a:ext cx="1131079" cy="184666"/>
          </a:xfrm>
          <a:prstGeom prst="rect">
            <a:avLst/>
          </a:prstGeom>
          <a:noFill/>
          <a:ln w="9525">
            <a:noFill/>
            <a:miter lim="800000"/>
          </a:ln>
          <a:effectLst/>
        </p:spPr>
        <p:txBody>
          <a:bodyPr wrap="none" lIns="0" tIns="0">
            <a:spAutoFit/>
          </a:bodyPr>
          <a:lstStyle>
            <a:defPPr>
              <a:defRPr lang="en-US"/>
            </a:defPPr>
            <a:lvl1pPr marL="0" algn="l" defTabSz="914400" rtl="0" eaLnBrk="1" latinLnBrk="0" hangingPunct="1">
              <a:defRPr sz="1800" kern="1200">
                <a:solidFill>
                  <a:schemeClr val="tx1"/>
                </a:solidFill>
                <a:latin typeface="Arial" pitchFamily="34" charset="0"/>
                <a:ea typeface="+mn-ea"/>
                <a:cs typeface="Arial" pitchFamily="34" charset="0"/>
              </a:defRPr>
            </a:lvl1pPr>
            <a:lvl2pPr marL="37931725" indent="-37474525" algn="l" defTabSz="914400" rtl="0" eaLnBrk="1" latinLnBrk="0" hangingPunct="1">
              <a:defRPr sz="1800" kern="1200">
                <a:solidFill>
                  <a:schemeClr val="tx1"/>
                </a:solidFill>
                <a:latin typeface="Arial" pitchFamily="34" charset="0"/>
                <a:ea typeface="+mn-ea"/>
                <a:cs typeface="Arial" pitchFamily="34" charset="0"/>
              </a:defRPr>
            </a:lvl2pPr>
            <a:lvl3pPr marL="914400" algn="l" defTabSz="914400" rtl="0" eaLnBrk="1" latinLnBrk="0" hangingPunct="1">
              <a:defRPr sz="1800" kern="1200">
                <a:solidFill>
                  <a:schemeClr val="tx1"/>
                </a:solidFill>
                <a:latin typeface="Arial" pitchFamily="34" charset="0"/>
                <a:ea typeface="+mn-ea"/>
                <a:cs typeface="Arial" pitchFamily="34" charset="0"/>
              </a:defRPr>
            </a:lvl3pPr>
            <a:lvl4pPr marL="1371600" algn="l" defTabSz="914400" rtl="0" eaLnBrk="1" latinLnBrk="0" hangingPunct="1">
              <a:defRPr sz="1800" kern="1200">
                <a:solidFill>
                  <a:schemeClr val="tx1"/>
                </a:solidFill>
                <a:latin typeface="Arial" pitchFamily="34" charset="0"/>
                <a:ea typeface="+mn-ea"/>
                <a:cs typeface="Arial" pitchFamily="34" charset="0"/>
              </a:defRPr>
            </a:lvl4pPr>
            <a:lvl5pPr marL="1828800" algn="l" defTabSz="914400" rtl="0" eaLnBrk="1" latinLnBrk="0" hangingPunct="1">
              <a:defRPr sz="1800" kern="1200">
                <a:solidFill>
                  <a:schemeClr val="tx1"/>
                </a:solidFill>
                <a:latin typeface="Arial" pitchFamily="34" charset="0"/>
                <a:ea typeface="+mn-ea"/>
                <a:cs typeface="Arial" pitchFamily="34" charset="0"/>
              </a:defRPr>
            </a:lvl5pPr>
            <a:lvl6pPr marL="4572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6pPr>
            <a:lvl7pPr marL="9144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7pPr>
            <a:lvl8pPr marL="1371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8pPr>
            <a:lvl9pPr marL="18288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9pPr>
          </a:lstStyle>
          <a:p>
            <a:pPr fontAlgn="base">
              <a:spcBef>
                <a:spcPct val="0"/>
              </a:spcBef>
              <a:spcAft>
                <a:spcPct val="0"/>
              </a:spcAft>
              <a:defRPr/>
            </a:pPr>
            <a:r>
              <a:rPr lang="en-US" altLang="zh-TW" sz="900" b="1" smtClean="0">
                <a:solidFill>
                  <a:srgbClr val="E35235"/>
                </a:solidFill>
                <a:latin typeface="Arial"/>
                <a:ea typeface="宋体" pitchFamily="2" charset="-122"/>
              </a:rPr>
              <a:t>towerswatson.com</a:t>
            </a:r>
          </a:p>
        </p:txBody>
      </p:sp>
      <p:sp>
        <p:nvSpPr>
          <p:cNvPr id="2053" name="Rectangle 2"/>
          <p:cNvSpPr>
            <a:spLocks noGrp="1" noChangeArrowheads="1"/>
          </p:cNvSpPr>
          <p:nvPr>
            <p:ph type="title"/>
          </p:nvPr>
        </p:nvSpPr>
        <p:spPr bwMode="gray">
          <a:xfrm>
            <a:off x="379535" y="352426"/>
            <a:ext cx="8370277" cy="76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txBody>
          <a:bodyPr vert="horz" wrap="square" lIns="0" tIns="45720" rIns="0" bIns="45720" numCol="1" anchor="ctr" anchorCtr="0" compatLnSpc="1">
            <a:prstTxWarp prst="textNoShape">
              <a:avLst/>
            </a:prstTxWarp>
          </a:bodyPr>
          <a:lstStyle/>
          <a:p>
            <a:pPr lvl="0"/>
            <a:r>
              <a:rPr lang="en-US" altLang="zh-TW" smtClean="0"/>
              <a:t>Click to edit Master title style</a:t>
            </a:r>
          </a:p>
        </p:txBody>
      </p:sp>
      <p:sp>
        <p:nvSpPr>
          <p:cNvPr id="10" name="TextBox 9"/>
          <p:cNvSpPr txBox="1"/>
          <p:nvPr/>
        </p:nvSpPr>
        <p:spPr>
          <a:xfrm>
            <a:off x="3518390" y="6521453"/>
            <a:ext cx="5326673" cy="174625"/>
          </a:xfrm>
          <a:prstGeom prst="rect">
            <a:avLst/>
          </a:prstGeom>
          <a:noFill/>
        </p:spPr>
        <p:txBody>
          <a:bodyPr>
            <a:spAutoFit/>
          </a:bodyPr>
          <a:lstStyle>
            <a:defPPr>
              <a:defRPr lang="en-US"/>
            </a:defPPr>
            <a:lvl1pPr marL="0" algn="l" defTabSz="914400" rtl="0" eaLnBrk="1" latinLnBrk="0" hangingPunct="1">
              <a:defRPr sz="1800" kern="1200">
                <a:solidFill>
                  <a:schemeClr val="tx1"/>
                </a:solidFill>
                <a:latin typeface="Arial" pitchFamily="34" charset="0"/>
                <a:ea typeface="+mn-ea"/>
                <a:cs typeface="Arial" pitchFamily="34" charset="0"/>
              </a:defRPr>
            </a:lvl1pPr>
            <a:lvl2pPr marL="37931725" indent="-37474525" algn="l" defTabSz="914400" rtl="0" eaLnBrk="1" latinLnBrk="0" hangingPunct="1">
              <a:defRPr sz="1800" kern="1200">
                <a:solidFill>
                  <a:schemeClr val="tx1"/>
                </a:solidFill>
                <a:latin typeface="Arial" pitchFamily="34" charset="0"/>
                <a:ea typeface="+mn-ea"/>
                <a:cs typeface="Arial" pitchFamily="34" charset="0"/>
              </a:defRPr>
            </a:lvl2pPr>
            <a:lvl3pPr marL="914400" algn="l" defTabSz="914400" rtl="0" eaLnBrk="1" latinLnBrk="0" hangingPunct="1">
              <a:defRPr sz="1800" kern="1200">
                <a:solidFill>
                  <a:schemeClr val="tx1"/>
                </a:solidFill>
                <a:latin typeface="Arial" pitchFamily="34" charset="0"/>
                <a:ea typeface="+mn-ea"/>
                <a:cs typeface="Arial" pitchFamily="34" charset="0"/>
              </a:defRPr>
            </a:lvl3pPr>
            <a:lvl4pPr marL="1371600" algn="l" defTabSz="914400" rtl="0" eaLnBrk="1" latinLnBrk="0" hangingPunct="1">
              <a:defRPr sz="1800" kern="1200">
                <a:solidFill>
                  <a:schemeClr val="tx1"/>
                </a:solidFill>
                <a:latin typeface="Arial" pitchFamily="34" charset="0"/>
                <a:ea typeface="+mn-ea"/>
                <a:cs typeface="Arial" pitchFamily="34" charset="0"/>
              </a:defRPr>
            </a:lvl4pPr>
            <a:lvl5pPr marL="1828800" algn="l" defTabSz="914400" rtl="0" eaLnBrk="1" latinLnBrk="0" hangingPunct="1">
              <a:defRPr sz="1800" kern="1200">
                <a:solidFill>
                  <a:schemeClr val="tx1"/>
                </a:solidFill>
                <a:latin typeface="Arial" pitchFamily="34" charset="0"/>
                <a:ea typeface="+mn-ea"/>
                <a:cs typeface="Arial" pitchFamily="34" charset="0"/>
              </a:defRPr>
            </a:lvl5pPr>
            <a:lvl6pPr marL="4572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6pPr>
            <a:lvl7pPr marL="9144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7pPr>
            <a:lvl8pPr marL="1371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8pPr>
            <a:lvl9pPr marL="18288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9pPr>
          </a:lstStyle>
          <a:p>
            <a:pPr algn="r" fontAlgn="base">
              <a:lnSpc>
                <a:spcPct val="90000"/>
              </a:lnSpc>
              <a:spcBef>
                <a:spcPct val="0"/>
              </a:spcBef>
              <a:spcAft>
                <a:spcPct val="0"/>
              </a:spcAft>
              <a:defRPr/>
            </a:pPr>
            <a:r>
              <a:rPr lang="en-US" altLang="zh-TW" sz="600" smtClean="0">
                <a:solidFill>
                  <a:srgbClr val="000000"/>
                </a:solidFill>
                <a:latin typeface="Arial"/>
                <a:ea typeface="宋体" pitchFamily="2" charset="-122"/>
              </a:rPr>
              <a:t>© 2013 Towers Watson. All rights reserved. Proprietary and Confidential. For Towers Watson and Towers Watson client use only. </a:t>
            </a:r>
          </a:p>
        </p:txBody>
      </p:sp>
    </p:spTree>
    <p:extLst>
      <p:ext uri="{BB962C8B-B14F-4D97-AF65-F5344CB8AC3E}">
        <p14:creationId xmlns:p14="http://schemas.microsoft.com/office/powerpoint/2010/main" val="2892273477"/>
      </p:ext>
    </p:extLst>
  </p:cSld>
  <p:clrMap bg1="lt1" tx1="dk1" bg2="lt2" tx2="dk2" accent1="accent1" accent2="accent2" accent3="accent3" accent4="accent4" accent5="accent5" accent6="accent6" hlink="hlink" folHlink="folHlink"/>
  <p:sldLayoutIdLst>
    <p:sldLayoutId id="2147483755"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Lst>
  <p:transition/>
  <p:timing/>
  <p:hf hdr="0" dt="0"/>
  <p:txStyles>
    <p:titleStyle>
      <a:lvl1pPr algn="l" rtl="0" eaLnBrk="0" fontAlgn="base" hangingPunct="0">
        <a:lnSpc>
          <a:spcPct val="90000"/>
        </a:lnSpc>
        <a:spcBef>
          <a:spcPct val="0"/>
        </a:spcBef>
        <a:spcAft>
          <a:spcPct val="0"/>
        </a:spcAft>
        <a:defRPr sz="2000" b="1">
          <a:solidFill>
            <a:srgbClr val="E65032"/>
          </a:solidFill>
          <a:latin typeface="宋体" pitchFamily="2" charset="-122"/>
          <a:ea typeface="宋体" pitchFamily="2" charset="-122"/>
          <a:cs typeface="+mj-cs"/>
        </a:defRPr>
      </a:lvl1pPr>
      <a:lvl2pPr algn="l" rtl="0" eaLnBrk="0" fontAlgn="base" hangingPunct="0">
        <a:lnSpc>
          <a:spcPct val="90000"/>
        </a:lnSpc>
        <a:spcBef>
          <a:spcPct val="0"/>
        </a:spcBef>
        <a:spcAft>
          <a:spcPct val="0"/>
        </a:spcAft>
        <a:defRPr sz="2000" b="1">
          <a:solidFill>
            <a:srgbClr val="E65032"/>
          </a:solidFill>
          <a:latin typeface="宋体" pitchFamily="2" charset="-122"/>
          <a:ea typeface="宋体" pitchFamily="2" charset="-122"/>
          <a:cs typeface="Arial" pitchFamily="34" charset="0"/>
        </a:defRPr>
      </a:lvl2pPr>
      <a:lvl3pPr algn="l" rtl="0" eaLnBrk="0" fontAlgn="base" hangingPunct="0">
        <a:lnSpc>
          <a:spcPct val="90000"/>
        </a:lnSpc>
        <a:spcBef>
          <a:spcPct val="0"/>
        </a:spcBef>
        <a:spcAft>
          <a:spcPct val="0"/>
        </a:spcAft>
        <a:defRPr sz="2000" b="1">
          <a:solidFill>
            <a:srgbClr val="E65032"/>
          </a:solidFill>
          <a:latin typeface="宋体" pitchFamily="2" charset="-122"/>
          <a:ea typeface="宋体" pitchFamily="2" charset="-122"/>
          <a:cs typeface="Arial" pitchFamily="34" charset="0"/>
        </a:defRPr>
      </a:lvl3pPr>
      <a:lvl4pPr algn="l" rtl="0" eaLnBrk="0" fontAlgn="base" hangingPunct="0">
        <a:lnSpc>
          <a:spcPct val="90000"/>
        </a:lnSpc>
        <a:spcBef>
          <a:spcPct val="0"/>
        </a:spcBef>
        <a:spcAft>
          <a:spcPct val="0"/>
        </a:spcAft>
        <a:defRPr sz="2000" b="1">
          <a:solidFill>
            <a:srgbClr val="E65032"/>
          </a:solidFill>
          <a:latin typeface="宋体" pitchFamily="2" charset="-122"/>
          <a:ea typeface="宋体" pitchFamily="2" charset="-122"/>
          <a:cs typeface="Arial" pitchFamily="34" charset="0"/>
        </a:defRPr>
      </a:lvl4pPr>
      <a:lvl5pPr algn="l" rtl="0" eaLnBrk="0" fontAlgn="base" hangingPunct="0">
        <a:lnSpc>
          <a:spcPct val="90000"/>
        </a:lnSpc>
        <a:spcBef>
          <a:spcPct val="0"/>
        </a:spcBef>
        <a:spcAft>
          <a:spcPct val="0"/>
        </a:spcAft>
        <a:defRPr sz="2000" b="1">
          <a:solidFill>
            <a:srgbClr val="E65032"/>
          </a:solidFill>
          <a:latin typeface="宋体" pitchFamily="2" charset="-122"/>
          <a:ea typeface="宋体" pitchFamily="2" charset="-122"/>
          <a:cs typeface="Arial" pitchFamily="34" charset="0"/>
        </a:defRPr>
      </a:lvl5pPr>
      <a:lvl6pPr marL="457200" algn="l" rtl="0" fontAlgn="base">
        <a:lnSpc>
          <a:spcPct val="90000"/>
        </a:lnSpc>
        <a:spcBef>
          <a:spcPct val="0"/>
        </a:spcBef>
        <a:spcAft>
          <a:spcPct val="0"/>
        </a:spcAft>
        <a:defRPr sz="2000" b="1">
          <a:solidFill>
            <a:srgbClr val="E65032"/>
          </a:solidFill>
          <a:latin typeface="Arial" pitchFamily="34" charset="0"/>
          <a:ea typeface="楷体_GB2312" pitchFamily="49" charset="-122"/>
          <a:cs typeface="Arial" pitchFamily="34" charset="0"/>
        </a:defRPr>
      </a:lvl6pPr>
      <a:lvl7pPr marL="914400" algn="l" rtl="0" fontAlgn="base">
        <a:lnSpc>
          <a:spcPct val="90000"/>
        </a:lnSpc>
        <a:spcBef>
          <a:spcPct val="0"/>
        </a:spcBef>
        <a:spcAft>
          <a:spcPct val="0"/>
        </a:spcAft>
        <a:defRPr sz="2000" b="1">
          <a:solidFill>
            <a:srgbClr val="E65032"/>
          </a:solidFill>
          <a:latin typeface="Arial" pitchFamily="34" charset="0"/>
          <a:ea typeface="楷体_GB2312" pitchFamily="49" charset="-122"/>
          <a:cs typeface="Arial" pitchFamily="34" charset="0"/>
        </a:defRPr>
      </a:lvl7pPr>
      <a:lvl8pPr marL="1371600" algn="l" rtl="0" fontAlgn="base">
        <a:lnSpc>
          <a:spcPct val="90000"/>
        </a:lnSpc>
        <a:spcBef>
          <a:spcPct val="0"/>
        </a:spcBef>
        <a:spcAft>
          <a:spcPct val="0"/>
        </a:spcAft>
        <a:defRPr sz="2000" b="1">
          <a:solidFill>
            <a:srgbClr val="E65032"/>
          </a:solidFill>
          <a:latin typeface="Arial" pitchFamily="34" charset="0"/>
          <a:ea typeface="楷体_GB2312" pitchFamily="49" charset="-122"/>
          <a:cs typeface="Arial" pitchFamily="34" charset="0"/>
        </a:defRPr>
      </a:lvl8pPr>
      <a:lvl9pPr marL="1828800" algn="l" rtl="0" fontAlgn="base">
        <a:lnSpc>
          <a:spcPct val="90000"/>
        </a:lnSpc>
        <a:spcBef>
          <a:spcPct val="0"/>
        </a:spcBef>
        <a:spcAft>
          <a:spcPct val="0"/>
        </a:spcAft>
        <a:defRPr sz="2000" b="1">
          <a:solidFill>
            <a:srgbClr val="E65032"/>
          </a:solidFill>
          <a:latin typeface="Arial" pitchFamily="34" charset="0"/>
          <a:ea typeface="楷体_GB2312" pitchFamily="49" charset="-122"/>
          <a:cs typeface="Arial" pitchFamily="34" charset="0"/>
        </a:defRPr>
      </a:lvl9pPr>
    </p:titleStyle>
    <p:bodyStyle>
      <a:lvl1pPr marL="228600" indent="-228600" algn="l" rtl="0" eaLnBrk="0" fontAlgn="base" hangingPunct="0">
        <a:spcBef>
          <a:spcPct val="20000"/>
        </a:spcBef>
        <a:spcAft>
          <a:spcPts val="600"/>
        </a:spcAft>
        <a:buClr>
          <a:srgbClr val="E65032"/>
        </a:buClr>
        <a:buSzPct val="60000"/>
        <a:buFont typeface="Wingdings" pitchFamily="2" charset="2"/>
        <a:buChar char="l"/>
        <a:defRPr sz="2000">
          <a:solidFill>
            <a:schemeClr val="tx1"/>
          </a:solidFill>
          <a:latin typeface="宋体" pitchFamily="2" charset="-122"/>
          <a:ea typeface="宋体" pitchFamily="2" charset="-122"/>
          <a:cs typeface="+mn-cs"/>
        </a:defRPr>
      </a:lvl1pPr>
      <a:lvl2pPr marL="457200" indent="-227013" algn="l" rtl="0" eaLnBrk="0" fontAlgn="base" hangingPunct="0">
        <a:spcBef>
          <a:spcPct val="10000"/>
        </a:spcBef>
        <a:spcAft>
          <a:spcPts val="600"/>
        </a:spcAft>
        <a:buClr>
          <a:srgbClr val="989898"/>
        </a:buClr>
        <a:buSzPct val="60000"/>
        <a:buFont typeface="Wingdings" pitchFamily="2" charset="2"/>
        <a:buChar char="l"/>
        <a:defRPr>
          <a:solidFill>
            <a:schemeClr val="tx1"/>
          </a:solidFill>
          <a:latin typeface="宋体" pitchFamily="2" charset="-122"/>
          <a:ea typeface="宋体" pitchFamily="2" charset="-122"/>
          <a:cs typeface="+mn-cs"/>
        </a:defRPr>
      </a:lvl2pPr>
      <a:lvl3pPr marL="776288" indent="-317500" algn="l" rtl="0" eaLnBrk="0" fontAlgn="base" hangingPunct="0">
        <a:spcBef>
          <a:spcPct val="10000"/>
        </a:spcBef>
        <a:spcAft>
          <a:spcPts val="600"/>
        </a:spcAft>
        <a:buClr>
          <a:schemeClr val="accent1"/>
        </a:buClr>
        <a:buSzPct val="90000"/>
        <a:buFont typeface="Arial" pitchFamily="34" charset="0"/>
        <a:buChar char="—"/>
        <a:defRPr sz="1600">
          <a:solidFill>
            <a:schemeClr val="tx1"/>
          </a:solidFill>
          <a:latin typeface="宋体" pitchFamily="2" charset="-122"/>
          <a:ea typeface="宋体" pitchFamily="2" charset="-122"/>
          <a:cs typeface="+mn-cs"/>
        </a:defRPr>
      </a:lvl3pPr>
      <a:lvl4pPr marL="1417638" indent="-274638" algn="l" rtl="0" eaLnBrk="0" fontAlgn="base" hangingPunct="0">
        <a:spcBef>
          <a:spcPct val="20000"/>
        </a:spcBef>
        <a:spcAft>
          <a:spcPct val="0"/>
        </a:spcAft>
        <a:buClr>
          <a:schemeClr val="bg2"/>
        </a:buClr>
        <a:buChar char="–"/>
        <a:defRPr sz="1600">
          <a:solidFill>
            <a:schemeClr val="tx1"/>
          </a:solidFill>
          <a:latin typeface="宋体" pitchFamily="2" charset="-122"/>
          <a:ea typeface="宋体" pitchFamily="2" charset="-122"/>
          <a:cs typeface="+mn-cs"/>
        </a:defRPr>
      </a:lvl4pPr>
      <a:lvl5pPr marL="2511425" indent="-979488" algn="l" rtl="0" eaLnBrk="0" fontAlgn="base" hangingPunct="0">
        <a:spcBef>
          <a:spcPct val="20000"/>
        </a:spcBef>
        <a:spcAft>
          <a:spcPct val="0"/>
        </a:spcAft>
        <a:defRPr sz="2000">
          <a:solidFill>
            <a:schemeClr val="tx1"/>
          </a:solidFill>
          <a:latin typeface="+mj-lt"/>
          <a:ea typeface="宋体" pitchFamily="2" charset="-122"/>
          <a:cs typeface="+mn-cs"/>
        </a:defRPr>
      </a:lvl5pPr>
      <a:lvl6pPr marL="2968625" indent="-979488" algn="l" rtl="0" fontAlgn="base">
        <a:spcBef>
          <a:spcPct val="20000"/>
        </a:spcBef>
        <a:spcAft>
          <a:spcPct val="0"/>
        </a:spcAft>
        <a:defRPr sz="2000">
          <a:solidFill>
            <a:schemeClr val="tx1"/>
          </a:solidFill>
          <a:latin typeface="+mj-lt"/>
          <a:ea typeface="宋体" pitchFamily="2" charset="-122"/>
          <a:cs typeface="+mn-cs"/>
        </a:defRPr>
      </a:lvl6pPr>
      <a:lvl7pPr marL="3425825" indent="-979488" algn="l" rtl="0" fontAlgn="base">
        <a:spcBef>
          <a:spcPct val="20000"/>
        </a:spcBef>
        <a:spcAft>
          <a:spcPct val="0"/>
        </a:spcAft>
        <a:defRPr sz="2000">
          <a:solidFill>
            <a:schemeClr val="tx1"/>
          </a:solidFill>
          <a:latin typeface="+mj-lt"/>
          <a:ea typeface="宋体" pitchFamily="2" charset="-122"/>
          <a:cs typeface="+mn-cs"/>
        </a:defRPr>
      </a:lvl7pPr>
      <a:lvl8pPr marL="3883025" indent="-979488" algn="l" rtl="0" fontAlgn="base">
        <a:spcBef>
          <a:spcPct val="20000"/>
        </a:spcBef>
        <a:spcAft>
          <a:spcPct val="0"/>
        </a:spcAft>
        <a:defRPr sz="2000">
          <a:solidFill>
            <a:schemeClr val="tx1"/>
          </a:solidFill>
          <a:latin typeface="+mj-lt"/>
          <a:ea typeface="宋体" pitchFamily="2" charset="-122"/>
          <a:cs typeface="+mn-cs"/>
        </a:defRPr>
      </a:lvl8pPr>
      <a:lvl9pPr marL="4340225" indent="-979488" algn="l" rtl="0" fontAlgn="base">
        <a:spcBef>
          <a:spcPct val="20000"/>
        </a:spcBef>
        <a:spcAft>
          <a:spcPct val="0"/>
        </a:spcAft>
        <a:defRPr sz="2000">
          <a:solidFill>
            <a:schemeClr val="tx1"/>
          </a:solidFill>
          <a:latin typeface="+mj-lt"/>
          <a:ea typeface="宋体" pitchFamily="2" charset="-122"/>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4.jpeg"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image" Target="../media/image5.png" /><Relationship Id="rId6" Type="http://schemas.openxmlformats.org/officeDocument/2006/relationships/tags" Target="../tags/tag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xml" /><Relationship Id="rId3" Type="http://schemas.openxmlformats.org/officeDocument/2006/relationships/tags" Target="../tags/tag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xml" /><Relationship Id="rId3" Type="http://schemas.microsoft.com/office/2007/relationships/diagramDrawing" Target="../diagrams/drawing1.xml" /><Relationship Id="rId4" Type="http://schemas.openxmlformats.org/officeDocument/2006/relationships/diagramData" Target="../diagrams/data1.xml" /><Relationship Id="rId5" Type="http://schemas.openxmlformats.org/officeDocument/2006/relationships/diagramLayout" Target="../diagrams/layout1.xml" /><Relationship Id="rId6" Type="http://schemas.openxmlformats.org/officeDocument/2006/relationships/diagramQuickStyle" Target="../diagrams/quickStyle1.xml" /><Relationship Id="rId7" Type="http://schemas.openxmlformats.org/officeDocument/2006/relationships/diagramColors" Target="../diagrams/colors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chart" Target="../charts/chart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chart" Target="../charts/chart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6.xml" /><Relationship Id="rId3" Type="http://schemas.openxmlformats.org/officeDocument/2006/relationships/chart" Target="../charts/chart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8.xml" /><Relationship Id="rId3" Type="http://schemas.openxmlformats.org/officeDocument/2006/relationships/chart" Target="../charts/chart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23211420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Title">
    <p:spTree>
      <p:nvGrpSpPr>
        <p:cNvPr id="1" name=""/>
        <p:cNvGrpSpPr/>
        <p:nvPr/>
      </p:nvGrpSpPr>
      <p:grpSpPr>
        <a:xfrm>
          <a:off x="0" y="0"/>
          <a:ext cx="0" cy="0"/>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238" y="294109"/>
            <a:ext cx="8557524" cy="4791075"/>
          </a:xfrm>
          <a:prstGeom prst="rect">
            <a:avLst/>
          </a:prstGeom>
        </p:spPr>
      </p:pic>
      <p:sp>
        <p:nvSpPr>
          <p:cNvPr id="5" name="Date Placeholder 4"/>
          <p:cNvSpPr>
            <a:spLocks noGrp="1"/>
          </p:cNvSpPr>
          <p:nvPr>
            <p:ph type="dt" sz="half" idx="10"/>
          </p:nvPr>
        </p:nvSpPr>
        <p:spPr/>
        <p:txBody>
          <a:bodyPr/>
          <a:lstStyle/>
          <a:p>
            <a:pPr algn="l"/>
            <a:r>
              <a:rPr lang="en-US" smtClean="0"/>
              <a:t>© 2014 Towers Watson. All rights reserved. Proprietary and Confidential. For Towers Watson and Towers Watson client use only.</a:t>
            </a:r>
            <a:endParaRPr lang="en-GB"/>
          </a:p>
        </p:txBody>
      </p:sp>
      <p:sp>
        <p:nvSpPr>
          <p:cNvPr id="2" name="Title 1"/>
          <p:cNvSpPr>
            <a:spLocks noGrp="1"/>
          </p:cNvSpPr>
          <p:nvPr>
            <p:ph type="ctrTitle"/>
            <p:custDataLst>
              <p:tags r:id="rId3"/>
            </p:custDataLst>
          </p:nvPr>
        </p:nvSpPr>
        <p:spPr/>
        <p:txBody>
          <a:bodyPr>
            <a:normAutofit fontScale="90000"/>
          </a:bodyPr>
          <a:lstStyle/>
          <a:p>
            <a:r>
              <a:rPr lang="zh-CN" altLang="en-US"/>
              <a:t>广</a:t>
            </a:r>
            <a:r>
              <a:rPr lang="zh-CN" altLang="en-US" smtClean="0"/>
              <a:t>发银行上海分行编制设计报告</a:t>
            </a:r>
            <a:endParaRPr lang="en-GB"/>
          </a:p>
        </p:txBody>
      </p:sp>
      <p:sp>
        <p:nvSpPr>
          <p:cNvPr id="3" name="Subtitle 2"/>
          <p:cNvSpPr>
            <a:spLocks noGrp="1"/>
          </p:cNvSpPr>
          <p:nvPr>
            <p:ph type="subTitle" idx="1"/>
            <p:custDataLst>
              <p:tags r:id="rId4"/>
            </p:custDataLst>
          </p:nvPr>
        </p:nvSpPr>
        <p:spPr/>
        <p:txBody>
          <a:bodyPr/>
          <a:lstStyle/>
          <a:p>
            <a:r>
              <a:rPr lang="zh-CN" altLang="en-US" smtClean="0"/>
              <a:t>致：广发银行上海分行</a:t>
            </a:r>
            <a:endParaRPr lang="en-GB"/>
          </a:p>
        </p:txBody>
      </p:sp>
      <p:sp>
        <p:nvSpPr>
          <p:cNvPr id="7" name="Text Placeholder 6"/>
          <p:cNvSpPr>
            <a:spLocks noGrp="1"/>
          </p:cNvSpPr>
          <p:nvPr>
            <p:ph type="body" sz="quarter" idx="13"/>
          </p:nvPr>
        </p:nvSpPr>
        <p:spPr/>
        <p:txBody>
          <a:bodyPr/>
          <a:lstStyle/>
          <a:p>
            <a:r>
              <a:rPr lang="zh-CN" altLang="en-US" smtClean="0"/>
              <a:t>韬睿惠悦</a:t>
            </a:r>
            <a:endParaRPr lang="en-US" altLang="zh-CN" smtClean="0"/>
          </a:p>
          <a:p>
            <a:r>
              <a:rPr lang="en-US" smtClean="0"/>
              <a:t>2014</a:t>
            </a:r>
            <a:r>
              <a:rPr lang="zh-CN" altLang="en-US" smtClean="0"/>
              <a:t>年</a:t>
            </a:r>
            <a:r>
              <a:rPr lang="en-US" altLang="zh-CN"/>
              <a:t>9</a:t>
            </a:r>
            <a:r>
              <a:rPr lang="zh-CN" altLang="en-US" smtClean="0"/>
              <a:t>月</a:t>
            </a:r>
            <a:endParaRPr lang="en-GB"/>
          </a:p>
        </p:txBody>
      </p:sp>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329363" y="6237312"/>
            <a:ext cx="2552700" cy="352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Path"/>
          <p:cNvSpPr/>
          <p:nvPr/>
        </p:nvSpPr>
        <p:spPr>
          <a:xfrm>
            <a:off x="3275856" y="6560408"/>
            <a:ext cx="5570444"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endParaRPr lang="en-GB" sz="600">
              <a:solidFill>
                <a:schemeClr val="tx1"/>
              </a:solidFill>
            </a:endParaRPr>
          </a:p>
        </p:txBody>
      </p:sp>
    </p:spTree>
    <p:custDataLst>
      <p:tags r:id="rId6"/>
    </p:custDataLst>
    <p:extLst>
      <p:ext uri="{BB962C8B-B14F-4D97-AF65-F5344CB8AC3E}">
        <p14:creationId xmlns:p14="http://schemas.microsoft.com/office/powerpoint/2010/main" val="883658235"/>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6146" name="灯片编号占位符 3"/>
          <p:cNvSpPr>
            <a:spLocks noGrp="1"/>
          </p:cNvSpPr>
          <p:nvPr>
            <p:ph type="sldNum" sz="quarter" idx="10"/>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spcAft>
                <a:spcPts val="600"/>
              </a:spcAft>
              <a:buClr>
                <a:srgbClr val="E65032"/>
              </a:buClr>
              <a:buSzPct val="60000"/>
              <a:buFont typeface="Wingdings" pitchFamily="2" charset="2"/>
              <a:buChar char="l"/>
              <a:defRPr sz="2000">
                <a:solidFill>
                  <a:schemeClr val="tx1"/>
                </a:solidFill>
                <a:latin typeface="宋体" pitchFamily="2" charset="-122"/>
                <a:ea typeface="宋体" pitchFamily="2" charset="-122"/>
              </a:defRPr>
            </a:lvl1pPr>
            <a:lvl2pPr marL="742950" indent="-285750" eaLnBrk="0" hangingPunct="0">
              <a:spcBef>
                <a:spcPct val="10000"/>
              </a:spcBef>
              <a:spcAft>
                <a:spcPts val="600"/>
              </a:spcAft>
              <a:buClr>
                <a:srgbClr val="989898"/>
              </a:buClr>
              <a:buSzPct val="60000"/>
              <a:buFont typeface="Wingdings" pitchFamily="2" charset="2"/>
              <a:buChar char="l"/>
              <a:defRPr>
                <a:solidFill>
                  <a:schemeClr val="tx1"/>
                </a:solidFill>
                <a:latin typeface="宋体" pitchFamily="2" charset="-122"/>
                <a:ea typeface="宋体" pitchFamily="2" charset="-122"/>
              </a:defRPr>
            </a:lvl2pPr>
            <a:lvl3pPr marL="1143000" indent="-228600" eaLnBrk="0" hangingPunct="0">
              <a:spcBef>
                <a:spcPct val="10000"/>
              </a:spcBef>
              <a:spcAft>
                <a:spcPts val="600"/>
              </a:spcAft>
              <a:buClr>
                <a:schemeClr val="accent1"/>
              </a:buClr>
              <a:buSzPct val="90000"/>
              <a:buFont typeface="Arial" pitchFamily="34" charset="0"/>
              <a:buChar char="—"/>
              <a:defRPr sz="1600">
                <a:solidFill>
                  <a:schemeClr val="tx1"/>
                </a:solidFill>
                <a:latin typeface="宋体" pitchFamily="2" charset="-122"/>
                <a:ea typeface="宋体" pitchFamily="2" charset="-122"/>
              </a:defRPr>
            </a:lvl3pPr>
            <a:lvl4pPr marL="1600200" indent="-228600" eaLnBrk="0" hangingPunct="0">
              <a:spcBef>
                <a:spcPct val="20000"/>
              </a:spcBef>
              <a:buClr>
                <a:schemeClr val="bg2"/>
              </a:buClr>
              <a:buChar char="–"/>
              <a:defRPr sz="1600">
                <a:solidFill>
                  <a:schemeClr val="tx1"/>
                </a:solidFill>
                <a:latin typeface="宋体" pitchFamily="2" charset="-122"/>
                <a:ea typeface="宋体" pitchFamily="2" charset="-122"/>
              </a:defRPr>
            </a:lvl4pPr>
            <a:lvl5pPr marL="2057400" indent="-228600" eaLnBrk="0" hangingPunct="0">
              <a:spcBef>
                <a:spcPct val="20000"/>
              </a:spcBef>
              <a:defRPr sz="2000">
                <a:solidFill>
                  <a:schemeClr val="tx1"/>
                </a:solidFill>
                <a:latin typeface="Arial" pitchFamily="34" charset="0"/>
                <a:ea typeface="宋体" pitchFamily="2" charset="-122"/>
              </a:defRPr>
            </a:lvl5pPr>
            <a:lvl6pPr marL="2514600" indent="-228600" eaLnBrk="0" fontAlgn="base" hangingPunct="0">
              <a:spcBef>
                <a:spcPct val="20000"/>
              </a:spcBef>
              <a:spcAft>
                <a:spcPct val="0"/>
              </a:spcAft>
              <a:defRPr sz="2000">
                <a:solidFill>
                  <a:schemeClr val="tx1"/>
                </a:solidFill>
                <a:latin typeface="Arial" pitchFamily="34" charset="0"/>
                <a:ea typeface="宋体" pitchFamily="2" charset="-122"/>
              </a:defRPr>
            </a:lvl6pPr>
            <a:lvl7pPr marL="2971800" indent="-228600" eaLnBrk="0" fontAlgn="base" hangingPunct="0">
              <a:spcBef>
                <a:spcPct val="20000"/>
              </a:spcBef>
              <a:spcAft>
                <a:spcPct val="0"/>
              </a:spcAft>
              <a:defRPr sz="2000">
                <a:solidFill>
                  <a:schemeClr val="tx1"/>
                </a:solidFill>
                <a:latin typeface="Arial" pitchFamily="34" charset="0"/>
                <a:ea typeface="宋体" pitchFamily="2" charset="-122"/>
              </a:defRPr>
            </a:lvl7pPr>
            <a:lvl8pPr marL="3429000" indent="-228600" eaLnBrk="0" fontAlgn="base" hangingPunct="0">
              <a:spcBef>
                <a:spcPct val="20000"/>
              </a:spcBef>
              <a:spcAft>
                <a:spcPct val="0"/>
              </a:spcAft>
              <a:defRPr sz="2000">
                <a:solidFill>
                  <a:schemeClr val="tx1"/>
                </a:solidFill>
                <a:latin typeface="Arial" pitchFamily="34" charset="0"/>
                <a:ea typeface="宋体" pitchFamily="2" charset="-122"/>
              </a:defRPr>
            </a:lvl8pPr>
            <a:lvl9pPr marL="3886200" indent="-228600" eaLnBrk="0" fontAlgn="base" hangingPunct="0">
              <a:spcBef>
                <a:spcPct val="20000"/>
              </a:spcBef>
              <a:spcAft>
                <a:spcPct val="0"/>
              </a:spcAft>
              <a:defRPr sz="2000">
                <a:solidFill>
                  <a:schemeClr val="tx1"/>
                </a:solidFill>
                <a:latin typeface="Arial" pitchFamily="34" charset="0"/>
                <a:ea typeface="宋体" pitchFamily="2" charset="-122"/>
              </a:defRPr>
            </a:lvl9pPr>
          </a:lstStyle>
          <a:p>
            <a:pPr eaLnBrk="1" hangingPunct="1">
              <a:spcBef>
                <a:spcPct val="0"/>
              </a:spcBef>
              <a:spcAft>
                <a:spcPct val="0"/>
              </a:spcAft>
              <a:buClrTx/>
              <a:buSzTx/>
              <a:buFontTx/>
              <a:buNone/>
            </a:pPr>
            <a:fld id="{6058B4A8-40E0-440A-80F0-6211C15F7ED7}" type="slidenum">
              <a:rPr lang="zh-TW" altLang="en-US" sz="800" smtClean="0">
                <a:solidFill>
                  <a:srgbClr val="000000"/>
                </a:solidFill>
                <a:latin typeface="Arial" pitchFamily="34" charset="0"/>
              </a:rPr>
              <a:pPr eaLnBrk="1" hangingPunct="1">
                <a:spcBef>
                  <a:spcPct val="0"/>
                </a:spcBef>
                <a:spcAft>
                  <a:spcPct val="0"/>
                </a:spcAft>
                <a:buClrTx/>
                <a:buSzTx/>
                <a:buFontTx/>
                <a:buNone/>
              </a:pPr>
              <a:t>2</a:t>
            </a:fld>
            <a:endParaRPr lang="en-US" altLang="zh-TW" sz="800" smtClean="0">
              <a:solidFill>
                <a:srgbClr val="000000"/>
              </a:solidFill>
              <a:latin typeface="Arial" pitchFamily="34" charset="0"/>
            </a:endParaRPr>
          </a:p>
        </p:txBody>
      </p:sp>
      <p:sp>
        <p:nvSpPr>
          <p:cNvPr id="6147" name="Title 1"/>
          <p:cNvSpPr>
            <a:spLocks noGrp="1"/>
          </p:cNvSpPr>
          <p:nvPr>
            <p:ph type="title"/>
          </p:nvPr>
        </p:nvSpPr>
        <p:spPr>
          <a:xfrm>
            <a:off x="395654" y="404813"/>
            <a:ext cx="8352692" cy="738187"/>
          </a:xfrm>
        </p:spPr>
        <p:txBody>
          <a:bodyPr/>
          <a:lstStyle/>
          <a:p>
            <a:r>
              <a:rPr lang="zh-CN" altLang="en-US" smtClean="0"/>
              <a:t>声明</a:t>
            </a:r>
          </a:p>
        </p:txBody>
      </p:sp>
      <p:sp>
        <p:nvSpPr>
          <p:cNvPr id="10" name="Content Placeholder 2"/>
          <p:cNvSpPr>
            <a:spLocks noGrp="1"/>
          </p:cNvSpPr>
          <p:nvPr>
            <p:ph idx="1"/>
          </p:nvPr>
        </p:nvSpPr>
        <p:spPr>
          <a:xfrm>
            <a:off x="682871" y="1268413"/>
            <a:ext cx="7561385" cy="4392612"/>
          </a:xfrm>
        </p:spPr>
        <p:txBody>
          <a:bodyPr>
            <a:normAutofit fontScale="77500" lnSpcReduction="20000"/>
          </a:bodyPr>
          <a:lstStyle/>
          <a:p>
            <a:pPr marL="285750" indent="-285750">
              <a:lnSpc>
                <a:spcPct val="160000"/>
              </a:lnSpc>
              <a:buSzTx/>
              <a:defRPr/>
            </a:pPr>
            <a:r>
              <a:rPr lang="zh-CN" altLang="en-US" sz="1800" smtClean="0"/>
              <a:t>本书面材料所涉及的一切内容均为商业机密，其版权归韬睿惠悦咨询有限公司所有。在获得韬睿惠悦书面同意之前，本材料的任何部分都不可被复制、影印、或以电子版本方式进行复制、传播等。</a:t>
            </a:r>
          </a:p>
          <a:p>
            <a:pPr marL="285750" indent="-285750">
              <a:lnSpc>
                <a:spcPct val="160000"/>
              </a:lnSpc>
              <a:buSzTx/>
              <a:defRPr/>
            </a:pPr>
            <a:r>
              <a:rPr lang="zh-CN" altLang="en-US" sz="1800" smtClean="0"/>
              <a:t>韬睿惠悦客户不应以任何形式将其中的内容透露给第三方。在未取得韬睿惠悦的书面同意前，韬睿惠悦客户不能将源于韬睿惠悦的概念、构思、工具、方法论等用于任何商业用途。</a:t>
            </a:r>
          </a:p>
          <a:p>
            <a:pPr marL="285750" indent="-285750">
              <a:lnSpc>
                <a:spcPct val="160000"/>
              </a:lnSpc>
              <a:buSzTx/>
              <a:defRPr/>
            </a:pPr>
            <a:r>
              <a:rPr lang="zh-CN" altLang="en-US" sz="1800" smtClean="0"/>
              <a:t>对于本材料中所提出的具名客户，未经韬睿惠悦书面许可，韬睿惠悦客户不应与其就项目相关内容进行联系。</a:t>
            </a:r>
          </a:p>
          <a:p>
            <a:pPr marL="285750" indent="-285750">
              <a:lnSpc>
                <a:spcPct val="160000"/>
              </a:lnSpc>
              <a:buSzTx/>
              <a:defRPr/>
            </a:pPr>
            <a:r>
              <a:rPr lang="zh-CN" altLang="en-US" sz="1800" smtClean="0"/>
              <a:t>本档案仅提供给韬睿惠悦客户与本项目相关人员使用，不应在以上范围外展示和传阅。如果档中涉及的方案未被韬睿惠悦客户采用，请韬睿惠悦客户将本文档及其拷贝件进行销毁，并且不保留任何形式的拷贝。</a:t>
            </a:r>
          </a:p>
          <a:p>
            <a:pPr marL="285750" indent="-285750">
              <a:lnSpc>
                <a:spcPct val="160000"/>
              </a:lnSpc>
              <a:buSzTx/>
              <a:defRPr/>
            </a:pPr>
            <a:r>
              <a:rPr lang="zh-CN" altLang="en-US" sz="1800" smtClean="0"/>
              <a:t>本项目交付成果仅提供给韬睿惠悦客户用于本项目用途，韬睿惠悦不对第三方因使用此报告中的数据和结论而发生的损失承担法律责任。</a:t>
            </a:r>
          </a:p>
          <a:p>
            <a:pPr>
              <a:defRPr/>
            </a:pPr>
            <a:endParaRPr lang="en-US" altLang="zh-CN" sz="1400" smtClean="0"/>
          </a:p>
          <a:p>
            <a:pPr>
              <a:defRPr/>
            </a:pPr>
            <a:endParaRPr lang="en-US" altLang="zh-CN" sz="1800" smtClean="0"/>
          </a:p>
          <a:p>
            <a:pPr>
              <a:defRPr/>
            </a:pPr>
            <a:endParaRPr lang="en-US" altLang="zh-CN" sz="1800" smtClean="0"/>
          </a:p>
        </p:txBody>
      </p:sp>
    </p:spTree>
    <p:extLst>
      <p:ext uri="{BB962C8B-B14F-4D97-AF65-F5344CB8AC3E}">
        <p14:creationId xmlns:p14="http://schemas.microsoft.com/office/powerpoint/2010/main" val="320120049"/>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323528" y="1916832"/>
            <a:ext cx="3456384" cy="424847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nvSpPr>
        <p:spPr>
          <a:xfrm>
            <a:off x="495400" y="1988840"/>
            <a:ext cx="3140496" cy="417646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矩形 12"/>
          <p:cNvSpPr/>
          <p:nvPr/>
        </p:nvSpPr>
        <p:spPr>
          <a:xfrm>
            <a:off x="535637" y="2111642"/>
            <a:ext cx="3031584" cy="3908762"/>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spcAft>
                <a:spcPts val="600"/>
              </a:spcAft>
              <a:buClr>
                <a:schemeClr val="tx1"/>
              </a:buClr>
              <a:buFont typeface="+mj-lt"/>
              <a:buAutoNum type="arabicPeriod"/>
            </a:pPr>
            <a:r>
              <a:rPr lang="zh-CN" altLang="en-US" sz="1600" b="1" u="sng">
                <a:solidFill>
                  <a:schemeClr val="accent2"/>
                </a:solidFill>
              </a:rPr>
              <a:t>看</a:t>
            </a:r>
            <a:r>
              <a:rPr lang="zh-CN" altLang="en-US" sz="1600" b="1" u="sng" smtClean="0">
                <a:solidFill>
                  <a:schemeClr val="accent2"/>
                </a:solidFill>
              </a:rPr>
              <a:t>历史</a:t>
            </a:r>
            <a:r>
              <a:rPr lang="zh-CN" altLang="en-US" sz="1600"/>
              <a:t>：</a:t>
            </a:r>
            <a:r>
              <a:rPr lang="zh-CN" altLang="en-US" sz="1500"/>
              <a:t>整体编制计划的设定基本是按照历史编制数做简单的增减，缺少客观合理的分析依据</a:t>
            </a:r>
            <a:r>
              <a:rPr lang="zh-CN" altLang="en-US" sz="1500" smtClean="0"/>
              <a:t>；</a:t>
            </a:r>
            <a:endParaRPr lang="en-US" altLang="zh-CN" sz="1500" smtClean="0"/>
          </a:p>
          <a:p>
            <a:pPr marL="342900" indent="-342900">
              <a:spcAft>
                <a:spcPts val="600"/>
              </a:spcAft>
              <a:buClr>
                <a:schemeClr val="tx1"/>
              </a:buClr>
              <a:buFont typeface="+mj-lt"/>
              <a:buAutoNum type="arabicPeriod"/>
            </a:pPr>
            <a:endParaRPr lang="en-US" altLang="zh-CN" sz="1500"/>
          </a:p>
          <a:p>
            <a:pPr marL="342900" indent="-342900">
              <a:spcAft>
                <a:spcPts val="600"/>
              </a:spcAft>
              <a:buClr>
                <a:schemeClr val="tx1"/>
              </a:buClr>
              <a:buFont typeface="+mj-lt"/>
              <a:buAutoNum type="arabicPeriod"/>
            </a:pPr>
            <a:r>
              <a:rPr lang="zh-CN" altLang="en-US" sz="1600" b="1" u="sng">
                <a:solidFill>
                  <a:schemeClr val="accent2"/>
                </a:solidFill>
              </a:rPr>
              <a:t>用</a:t>
            </a:r>
            <a:r>
              <a:rPr lang="zh-CN" altLang="en-US" sz="1600" b="1" u="sng" smtClean="0">
                <a:solidFill>
                  <a:schemeClr val="accent2"/>
                </a:solidFill>
              </a:rPr>
              <a:t>措施</a:t>
            </a:r>
            <a:r>
              <a:rPr lang="zh-CN" altLang="en-US" sz="1600"/>
              <a:t>：</a:t>
            </a:r>
            <a:r>
              <a:rPr lang="zh-CN" altLang="en-US" sz="1500"/>
              <a:t>面对业绩的大幅增长或下滑，常采取绝对的无控制的增员或减员措施，对业务发展态势及人员配置缺少理性估计</a:t>
            </a:r>
            <a:r>
              <a:rPr lang="zh-CN" altLang="en-US" sz="1500" smtClean="0"/>
              <a:t>；</a:t>
            </a:r>
            <a:endParaRPr lang="en-US" altLang="zh-CN" sz="1500" smtClean="0"/>
          </a:p>
          <a:p>
            <a:pPr marL="342900" indent="-342900">
              <a:spcAft>
                <a:spcPts val="600"/>
              </a:spcAft>
              <a:buClr>
                <a:schemeClr val="tx1"/>
              </a:buClr>
              <a:buFont typeface="+mj-lt"/>
              <a:buAutoNum type="arabicPeriod"/>
            </a:pPr>
            <a:endParaRPr lang="en-US" altLang="zh-CN" sz="1500"/>
          </a:p>
          <a:p>
            <a:pPr marL="342900" indent="-342900">
              <a:spcAft>
                <a:spcPts val="600"/>
              </a:spcAft>
              <a:buClr>
                <a:schemeClr val="tx1"/>
              </a:buClr>
              <a:buFont typeface="+mj-lt"/>
              <a:buAutoNum type="arabicPeriod"/>
            </a:pPr>
            <a:r>
              <a:rPr lang="zh-CN" altLang="en-US" sz="1600" b="1" u="sng">
                <a:solidFill>
                  <a:schemeClr val="accent2"/>
                </a:solidFill>
              </a:rPr>
              <a:t>靠博弈</a:t>
            </a:r>
            <a:r>
              <a:rPr lang="zh-CN" altLang="en-US" sz="1600"/>
              <a:t>：</a:t>
            </a:r>
            <a:r>
              <a:rPr lang="zh-CN" altLang="en-US" sz="1500"/>
              <a:t>难以判断部门提出的编制申请的合理性与必要性，部门及人力资源管理部门常常需要进行博弈。</a:t>
            </a:r>
            <a:endParaRPr lang="en-US" altLang="zh-CN" sz="1500"/>
          </a:p>
        </p:txBody>
      </p:sp>
      <p:sp>
        <p:nvSpPr>
          <p:cNvPr id="2" name="标题 1"/>
          <p:cNvSpPr>
            <a:spLocks noGrp="1"/>
          </p:cNvSpPr>
          <p:nvPr>
            <p:ph type="title"/>
          </p:nvPr>
        </p:nvSpPr>
        <p:spPr>
          <a:xfrm>
            <a:off x="395536" y="260648"/>
            <a:ext cx="8352928" cy="738932"/>
          </a:xfrm>
        </p:spPr>
        <p:txBody>
          <a:bodyPr>
            <a:noAutofit/>
          </a:bodyPr>
          <a:lstStyle/>
          <a:p>
            <a:r>
              <a:rPr lang="zh-CN" altLang="en-US" sz="2000" smtClean="0"/>
              <a:t>商业银行在编制管理过程中普遍缺乏科学前瞻的编制设计方法，难以兼顾人员扩张与效能提升之间的平衡</a:t>
            </a:r>
            <a:endParaRPr lang="zh-CN" altLang="en-US" sz="2000"/>
          </a:p>
        </p:txBody>
      </p:sp>
      <p:sp>
        <p:nvSpPr>
          <p:cNvPr id="4" name="日期占位符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3</a:t>
            </a:fld>
            <a:endParaRPr lang="en-GB"/>
          </a:p>
        </p:txBody>
      </p:sp>
      <p:sp>
        <p:nvSpPr>
          <p:cNvPr id="10" name="流程图: 联系 9"/>
          <p:cNvSpPr/>
          <p:nvPr/>
        </p:nvSpPr>
        <p:spPr>
          <a:xfrm>
            <a:off x="607677" y="2115431"/>
            <a:ext cx="288000" cy="288000"/>
          </a:xfrm>
          <a:prstGeom prst="flowChartConnector">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smtClean="0"/>
              <a:t>1</a:t>
            </a:r>
            <a:endParaRPr lang="zh-CN" altLang="en-US" b="1"/>
          </a:p>
        </p:txBody>
      </p:sp>
      <p:sp>
        <p:nvSpPr>
          <p:cNvPr id="11" name="流程图: 联系 10"/>
          <p:cNvSpPr/>
          <p:nvPr/>
        </p:nvSpPr>
        <p:spPr>
          <a:xfrm>
            <a:off x="607677" y="3428952"/>
            <a:ext cx="288000" cy="288000"/>
          </a:xfrm>
          <a:prstGeom prst="flowChartConnector">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smtClean="0"/>
              <a:t>2</a:t>
            </a:r>
            <a:endParaRPr lang="zh-CN" altLang="en-US" b="1"/>
          </a:p>
        </p:txBody>
      </p:sp>
      <p:sp>
        <p:nvSpPr>
          <p:cNvPr id="12" name="流程图: 联系 11"/>
          <p:cNvSpPr/>
          <p:nvPr/>
        </p:nvSpPr>
        <p:spPr>
          <a:xfrm>
            <a:off x="607677" y="5013176"/>
            <a:ext cx="288000" cy="288000"/>
          </a:xfrm>
          <a:prstGeom prst="flowChartConnector">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smtClean="0"/>
              <a:t>3</a:t>
            </a:r>
            <a:endParaRPr lang="zh-CN" altLang="en-US" b="1"/>
          </a:p>
        </p:txBody>
      </p:sp>
      <p:sp>
        <p:nvSpPr>
          <p:cNvPr id="15" name="矩形 14"/>
          <p:cNvSpPr/>
          <p:nvPr/>
        </p:nvSpPr>
        <p:spPr>
          <a:xfrm>
            <a:off x="323528" y="1484784"/>
            <a:ext cx="3700052" cy="338554"/>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zh-CN" altLang="en-US" sz="1600" b="1">
                <a:solidFill>
                  <a:schemeClr val="accent2"/>
                </a:solidFill>
              </a:rPr>
              <a:t>商业银行编制管理普遍存在如下现象：</a:t>
            </a:r>
            <a:endParaRPr lang="en-US" altLang="zh-CN" sz="1600" b="1">
              <a:solidFill>
                <a:schemeClr val="accent2"/>
              </a:solidFill>
            </a:endParaRPr>
          </a:p>
        </p:txBody>
      </p:sp>
      <p:sp>
        <p:nvSpPr>
          <p:cNvPr id="44" name="矩形 43"/>
          <p:cNvSpPr/>
          <p:nvPr/>
        </p:nvSpPr>
        <p:spPr>
          <a:xfrm>
            <a:off x="4211960" y="1484784"/>
            <a:ext cx="4733988" cy="338554"/>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zh-CN" altLang="en-US" sz="1600" b="1" smtClean="0">
                <a:solidFill>
                  <a:schemeClr val="accent2"/>
                </a:solidFill>
              </a:rPr>
              <a:t>这些现象反映了商业银行编制管理存在如下问题：</a:t>
            </a:r>
            <a:endParaRPr lang="en-US" altLang="zh-CN" sz="1600" b="1">
              <a:solidFill>
                <a:schemeClr val="accent2"/>
              </a:solidFill>
            </a:endParaRPr>
          </a:p>
        </p:txBody>
      </p:sp>
      <p:grpSp>
        <p:nvGrpSpPr>
          <p:cNvPr id="54" name="组合 53"/>
          <p:cNvGrpSpPr/>
          <p:nvPr/>
        </p:nvGrpSpPr>
        <p:grpSpPr>
          <a:xfrm>
            <a:off x="4828261" y="1988840"/>
            <a:ext cx="3344139" cy="1201469"/>
            <a:chOff x="1322398" y="42522"/>
            <a:chExt cx="2041099" cy="2041099"/>
          </a:xfrm>
        </p:grpSpPr>
        <p:sp>
          <p:nvSpPr>
            <p:cNvPr id="61" name="椭圆 60"/>
            <p:cNvSpPr/>
            <p:nvPr/>
          </p:nvSpPr>
          <p:spPr>
            <a:xfrm>
              <a:off x="1322398" y="42522"/>
              <a:ext cx="2041099" cy="2041099"/>
            </a:xfrm>
            <a:prstGeom prst="ellipse">
              <a:avLst/>
            </a:pr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p:txBody>
        </p:sp>
        <p:sp>
          <p:nvSpPr>
            <p:cNvPr id="62" name="椭圆 4"/>
            <p:cNvSpPr/>
            <p:nvPr/>
          </p:nvSpPr>
          <p:spPr>
            <a:xfrm>
              <a:off x="1586099" y="603823"/>
              <a:ext cx="1589114" cy="918494"/>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0" tIns="0" rIns="0" bIns="0" numCol="1" spcCol="1270" anchor="ctr" anchorCtr="0">
              <a:no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ctr" defTabSz="666750" rtl="0">
                <a:lnSpc>
                  <a:spcPct val="90000"/>
                </a:lnSpc>
                <a:spcBef>
                  <a:spcPct val="0"/>
                </a:spcBef>
                <a:spcAft>
                  <a:spcPct val="35000"/>
                </a:spcAft>
              </a:pPr>
              <a:r>
                <a:rPr kumimoji="0" lang="zh-CN" altLang="en-US" sz="1500" b="0" i="0" u="none" strike="noStrike" kern="1200" cap="none" normalizeH="0" baseline="0" smtClean="0">
                  <a:ln>
                    <a:noFill/>
                  </a:ln>
                  <a:solidFill>
                    <a:schemeClr val="tx1"/>
                  </a:solidFill>
                  <a:effectLst/>
                  <a:latin typeface="Arial" pitchFamily="34" charset="0"/>
                  <a:cs typeface="Arial" pitchFamily="34" charset="0"/>
                </a:rPr>
                <a:t>人力资源管理人员缺乏对业务量与人员配置关联性的理解</a:t>
              </a:r>
              <a:endParaRPr lang="zh-CN" altLang="en-US" sz="1500" kern="1200"/>
            </a:p>
          </p:txBody>
        </p:sp>
      </p:grpSp>
      <p:grpSp>
        <p:nvGrpSpPr>
          <p:cNvPr id="63" name="组合 62"/>
          <p:cNvGrpSpPr/>
          <p:nvPr/>
        </p:nvGrpSpPr>
        <p:grpSpPr>
          <a:xfrm>
            <a:off x="4828261" y="3429000"/>
            <a:ext cx="3344139" cy="1201469"/>
            <a:chOff x="1322398" y="42522"/>
            <a:chExt cx="2041099" cy="2041099"/>
          </a:xfrm>
        </p:grpSpPr>
        <p:sp>
          <p:nvSpPr>
            <p:cNvPr id="64" name="椭圆 63"/>
            <p:cNvSpPr/>
            <p:nvPr/>
          </p:nvSpPr>
          <p:spPr>
            <a:xfrm>
              <a:off x="1322398" y="42522"/>
              <a:ext cx="2041099" cy="2041099"/>
            </a:xfrm>
            <a:prstGeom prst="ellipse">
              <a:avLst/>
            </a:pr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p:txBody>
        </p:sp>
        <p:sp>
          <p:nvSpPr>
            <p:cNvPr id="65" name="椭圆 4"/>
            <p:cNvSpPr/>
            <p:nvPr/>
          </p:nvSpPr>
          <p:spPr>
            <a:xfrm>
              <a:off x="1586099" y="603823"/>
              <a:ext cx="1589114" cy="918494"/>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0" tIns="0" rIns="0" bIns="0" numCol="1" spcCol="1270" anchor="ctr" anchorCtr="0">
              <a:no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r>
                <a:rPr lang="zh-CN" altLang="en-US" sz="1500">
                  <a:latin typeface="Arial" pitchFamily="34" charset="0"/>
                  <a:cs typeface="Arial" pitchFamily="34" charset="0"/>
                </a:rPr>
                <a:t>人力资源体系难以提供前瞻性的量化数据分析</a:t>
              </a:r>
              <a:endParaRPr lang="zh-CN" altLang="en-US" sz="1500"/>
            </a:p>
          </p:txBody>
        </p:sp>
      </p:grpSp>
      <p:grpSp>
        <p:nvGrpSpPr>
          <p:cNvPr id="66" name="组合 65"/>
          <p:cNvGrpSpPr/>
          <p:nvPr/>
        </p:nvGrpSpPr>
        <p:grpSpPr>
          <a:xfrm>
            <a:off x="4828261" y="4869160"/>
            <a:ext cx="3344139" cy="1201469"/>
            <a:chOff x="1322398" y="42522"/>
            <a:chExt cx="2041099" cy="2041099"/>
          </a:xfrm>
        </p:grpSpPr>
        <p:sp>
          <p:nvSpPr>
            <p:cNvPr id="67" name="椭圆 66"/>
            <p:cNvSpPr/>
            <p:nvPr/>
          </p:nvSpPr>
          <p:spPr>
            <a:xfrm>
              <a:off x="1322398" y="42522"/>
              <a:ext cx="2041099" cy="2041099"/>
            </a:xfrm>
            <a:prstGeom prst="ellipse">
              <a:avLst/>
            </a:pr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p:txBody>
        </p:sp>
        <p:sp>
          <p:nvSpPr>
            <p:cNvPr id="68" name="椭圆 4"/>
            <p:cNvSpPr/>
            <p:nvPr/>
          </p:nvSpPr>
          <p:spPr>
            <a:xfrm>
              <a:off x="1586099" y="603823"/>
              <a:ext cx="1589114" cy="918494"/>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0" tIns="0" rIns="0" bIns="0" numCol="1" spcCol="1270" anchor="ctr" anchorCtr="0">
              <a:no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ctr" defTabSz="666750">
                <a:lnSpc>
                  <a:spcPct val="90000"/>
                </a:lnSpc>
                <a:spcBef>
                  <a:spcPct val="0"/>
                </a:spcBef>
                <a:spcAft>
                  <a:spcPct val="35000"/>
                </a:spcAft>
              </a:pPr>
              <a:r>
                <a:rPr lang="zh-CN" altLang="en-US" sz="1500" smtClean="0">
                  <a:latin typeface="Arial" pitchFamily="34" charset="0"/>
                  <a:cs typeface="Arial" pitchFamily="34" charset="0"/>
                </a:rPr>
                <a:t> 编制管理难以</a:t>
              </a:r>
              <a:r>
                <a:rPr lang="zh-CN" altLang="en-US" sz="1500">
                  <a:latin typeface="Arial" pitchFamily="34" charset="0"/>
                  <a:cs typeface="Arial" pitchFamily="34" charset="0"/>
                </a:rPr>
                <a:t>平衡业务部门人员扩张和管理层效能提升要求</a:t>
              </a:r>
              <a:endParaRPr lang="zh-CN" altLang="en-US" sz="1500"/>
            </a:p>
          </p:txBody>
        </p:sp>
      </p:grpSp>
      <p:sp>
        <p:nvSpPr>
          <p:cNvPr id="71" name="燕尾形 70"/>
          <p:cNvSpPr/>
          <p:nvPr/>
        </p:nvSpPr>
        <p:spPr bwMode="auto">
          <a:xfrm>
            <a:off x="3995936" y="2420888"/>
            <a:ext cx="288000" cy="432000"/>
          </a:xfrm>
          <a:prstGeom prst="chevron">
            <a:avLst/>
          </a:prstGeom>
          <a:solidFill>
            <a:schemeClr val="accent1"/>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defTabSz="914400" rtl="0" eaLnBrk="1" fontAlgn="base" latinLnBrk="0" hangingPunct="1">
              <a:lnSpc>
                <a:spcPct val="90000"/>
              </a:lnSpc>
              <a:spcBef>
                <a:spcPct val="0"/>
              </a:spcBef>
              <a:spcAft>
                <a:spcPct val="0"/>
              </a:spcAft>
              <a:buClrTx/>
              <a:buSzTx/>
              <a:buFontTx/>
              <a:buNone/>
            </a:pPr>
            <a:endParaRPr kumimoji="0" lang="en-US" sz="1600" b="0" i="0" u="none" strike="noStrike" cap="none" normalizeH="0" baseline="0" smtClean="0">
              <a:ln>
                <a:noFill/>
              </a:ln>
              <a:solidFill>
                <a:schemeClr val="tx1"/>
              </a:solidFill>
              <a:effectLst/>
              <a:latin typeface="Arial" pitchFamily="34" charset="0"/>
              <a:cs typeface="Arial" pitchFamily="34" charset="0"/>
            </a:endParaRPr>
          </a:p>
        </p:txBody>
      </p:sp>
      <p:sp>
        <p:nvSpPr>
          <p:cNvPr id="72" name="燕尾形 71"/>
          <p:cNvSpPr/>
          <p:nvPr/>
        </p:nvSpPr>
        <p:spPr bwMode="auto">
          <a:xfrm>
            <a:off x="3995936" y="3743039"/>
            <a:ext cx="288000" cy="432000"/>
          </a:xfrm>
          <a:prstGeom prst="chevron">
            <a:avLst/>
          </a:prstGeom>
          <a:solidFill>
            <a:schemeClr val="accent1"/>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defTabSz="914400" rtl="0" eaLnBrk="1" fontAlgn="base" latinLnBrk="0" hangingPunct="1">
              <a:lnSpc>
                <a:spcPct val="90000"/>
              </a:lnSpc>
              <a:spcBef>
                <a:spcPct val="0"/>
              </a:spcBef>
              <a:spcAft>
                <a:spcPct val="0"/>
              </a:spcAft>
              <a:buClrTx/>
              <a:buSzTx/>
              <a:buFontTx/>
              <a:buNone/>
            </a:pPr>
            <a:endParaRPr kumimoji="0" lang="en-US" sz="1600" b="0" i="0" u="none" strike="noStrike" cap="none" normalizeH="0" baseline="0" smtClean="0">
              <a:ln>
                <a:noFill/>
              </a:ln>
              <a:solidFill>
                <a:schemeClr val="tx1"/>
              </a:solidFill>
              <a:effectLst/>
              <a:latin typeface="Arial" pitchFamily="34" charset="0"/>
              <a:cs typeface="Arial" pitchFamily="34" charset="0"/>
            </a:endParaRPr>
          </a:p>
        </p:txBody>
      </p:sp>
      <p:sp>
        <p:nvSpPr>
          <p:cNvPr id="73" name="燕尾形 72"/>
          <p:cNvSpPr/>
          <p:nvPr/>
        </p:nvSpPr>
        <p:spPr bwMode="auto">
          <a:xfrm>
            <a:off x="3995936" y="5157176"/>
            <a:ext cx="288000" cy="432000"/>
          </a:xfrm>
          <a:prstGeom prst="chevron">
            <a:avLst/>
          </a:prstGeom>
          <a:solidFill>
            <a:schemeClr val="accent1"/>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defTabSz="914400" rtl="0" eaLnBrk="1" fontAlgn="base" latinLnBrk="0" hangingPunct="1">
              <a:lnSpc>
                <a:spcPct val="90000"/>
              </a:lnSpc>
              <a:spcBef>
                <a:spcPct val="0"/>
              </a:spcBef>
              <a:spcAft>
                <a:spcPct val="0"/>
              </a:spcAft>
              <a:buClrTx/>
              <a:buSzTx/>
              <a:buFontTx/>
              <a:buNone/>
            </a:pPr>
            <a:endParaRPr kumimoji="0" lang="en-US" sz="16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519366909"/>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Text">
    <p:spTree>
      <p:nvGrpSpPr>
        <p:cNvPr id="1" name=""/>
        <p:cNvGrpSpPr/>
        <p:nvPr/>
      </p:nvGrpSpPr>
      <p:grpSpPr>
        <a:xfrm>
          <a:off x="0" y="0"/>
          <a:ext cx="0" cy="0"/>
        </a:xfrm>
      </p:grpSpPr>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4" name="Footer Placeholder 3"/>
          <p:cNvSpPr>
            <a:spLocks noGrp="1"/>
          </p:cNvSpPr>
          <p:nvPr>
            <p:ph type="ftr" sz="quarter" idx="11"/>
          </p:nvPr>
        </p:nvSpPr>
        <p:spPr/>
        <p:txBody>
          <a:bodyPr/>
          <a:lstStyle/>
          <a:p>
            <a:r>
              <a:rPr lang="en-GB" smtClean="0"/>
              <a:t>towerswatson.com</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4</a:t>
            </a:fld>
            <a:endParaRPr lang="en-GB"/>
          </a:p>
        </p:txBody>
      </p:sp>
      <p:sp>
        <p:nvSpPr>
          <p:cNvPr id="9" name="Path"/>
          <p:cNvSpPr/>
          <p:nvPr/>
        </p:nvSpPr>
        <p:spPr>
          <a:xfrm>
            <a:off x="3275856" y="6560408"/>
            <a:ext cx="5570444"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endParaRPr lang="en-GB" sz="600">
              <a:solidFill>
                <a:schemeClr val="tx1"/>
              </a:solidFill>
            </a:endParaRPr>
          </a:p>
        </p:txBody>
      </p:sp>
      <p:grpSp>
        <p:nvGrpSpPr>
          <p:cNvPr id="10" name="组合 9"/>
          <p:cNvGrpSpPr/>
          <p:nvPr/>
        </p:nvGrpSpPr>
        <p:grpSpPr>
          <a:xfrm>
            <a:off x="223515" y="1893189"/>
            <a:ext cx="4924549" cy="3158050"/>
            <a:chOff x="-136525" y="1601410"/>
            <a:chExt cx="6257925" cy="3351212"/>
          </a:xfrm>
        </p:grpSpPr>
        <p:sp>
          <p:nvSpPr>
            <p:cNvPr id="11" name="Oval 3"/>
            <p:cNvSpPr>
              <a:spLocks noChangeArrowheads="1"/>
            </p:cNvSpPr>
            <p:nvPr/>
          </p:nvSpPr>
          <p:spPr bwMode="auto">
            <a:xfrm rot="3480929">
              <a:off x="1381125" y="83760"/>
              <a:ext cx="3222625" cy="625792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rot="10800000" vert="eaVert"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endParaRPr lang="zh-CN" altLang="zh-CN" sz="2000">
                <a:solidFill>
                  <a:srgbClr val="000000"/>
                </a:solidFill>
                <a:latin typeface="宋体" pitchFamily="2" charset="-122"/>
                <a:ea typeface="宋体" pitchFamily="2" charset="-122"/>
              </a:endParaRPr>
            </a:p>
          </p:txBody>
        </p:sp>
        <p:sp>
          <p:nvSpPr>
            <p:cNvPr id="12" name="Oval 4"/>
            <p:cNvSpPr>
              <a:spLocks noChangeArrowheads="1"/>
            </p:cNvSpPr>
            <p:nvPr/>
          </p:nvSpPr>
          <p:spPr bwMode="auto">
            <a:xfrm rot="3480929">
              <a:off x="1040606" y="1349791"/>
              <a:ext cx="2581275" cy="4624388"/>
            </a:xfrm>
            <a:prstGeom prst="ellipse">
              <a:avLst/>
            </a:prstGeom>
            <a:solidFill>
              <a:schemeClr val="accent1">
                <a:lumMod val="40000"/>
                <a:lumOff val="60000"/>
              </a:schemeClr>
            </a:solidFill>
            <a:ln>
              <a:noFill/>
            </a:ln>
            <a:extLst>
              <a:ext uri="{91240B29-F687-4F45-9708-019B960494DF}">
                <a14:hiddenLine xmlns:a14="http://schemas.microsoft.com/office/drawing/2010/main" w="6350">
                  <a:solidFill>
                    <a:srgbClr val="000000"/>
                  </a:solidFill>
                  <a:round/>
                  <a:headEnd/>
                  <a:tailEnd/>
                </a14:hiddenLine>
              </a:ext>
            </a:extLst>
          </p:spPr>
          <p:txBody>
            <a:bodyPr tIns="91440" bIns="9144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endParaRPr lang="zh-CN" altLang="zh-CN" sz="1200">
                <a:solidFill>
                  <a:srgbClr val="000000"/>
                </a:solidFill>
                <a:latin typeface="宋体" pitchFamily="2" charset="-122"/>
                <a:ea typeface="宋体" pitchFamily="2" charset="-122"/>
              </a:endParaRPr>
            </a:p>
          </p:txBody>
        </p:sp>
        <p:sp>
          <p:nvSpPr>
            <p:cNvPr id="13" name="Text Box 9"/>
            <p:cNvSpPr txBox="1">
              <a:spLocks noChangeArrowheads="1"/>
            </p:cNvSpPr>
            <p:nvPr/>
          </p:nvSpPr>
          <p:spPr bwMode="auto">
            <a:xfrm>
              <a:off x="2098627" y="2642660"/>
              <a:ext cx="2059849" cy="359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defPPr>
                <a:defRPr lang="en-US"/>
              </a:defPPr>
              <a:lvl1pPr marL="0" algn="l" defTabSz="914400" rtl="0" eaLnBrk="1" latinLnBrk="0" hangingPunct="1">
                <a:defRPr sz="1800" kern="1200">
                  <a:solidFill>
                    <a:schemeClr val="tx1"/>
                  </a:solidFill>
                  <a:latin typeface="Arial" pitchFamily="34" charset="0"/>
                  <a:ea typeface="+mn-ea"/>
                  <a:cs typeface="Arial" pitchFamily="34" charset="0"/>
                </a:defRPr>
              </a:lvl1pPr>
              <a:lvl2pPr marL="742950" indent="-285750" algn="l" defTabSz="914400" rtl="0" eaLnBrk="1" latinLnBrk="0" hangingPunct="1">
                <a:defRPr sz="1800" kern="1200">
                  <a:solidFill>
                    <a:schemeClr val="tx1"/>
                  </a:solidFill>
                  <a:latin typeface="Arial" pitchFamily="34" charset="0"/>
                  <a:ea typeface="+mn-ea"/>
                  <a:cs typeface="Arial" pitchFamily="34" charset="0"/>
                </a:defRPr>
              </a:lvl2pPr>
              <a:lvl3pPr marL="1143000" indent="-228600" algn="l" defTabSz="914400" rtl="0" eaLnBrk="1" latinLnBrk="0" hangingPunct="1">
                <a:defRPr sz="1800" kern="1200">
                  <a:solidFill>
                    <a:schemeClr val="tx1"/>
                  </a:solidFill>
                  <a:latin typeface="Arial" pitchFamily="34" charset="0"/>
                  <a:ea typeface="+mn-ea"/>
                  <a:cs typeface="Arial" pitchFamily="34" charset="0"/>
                </a:defRPr>
              </a:lvl3pPr>
              <a:lvl4pPr marL="1600200" indent="-228600" algn="l" defTabSz="914400" rtl="0" eaLnBrk="1" latinLnBrk="0" hangingPunct="1">
                <a:defRPr sz="1800" kern="1200">
                  <a:solidFill>
                    <a:schemeClr val="tx1"/>
                  </a:solidFill>
                  <a:latin typeface="Arial" pitchFamily="34" charset="0"/>
                  <a:ea typeface="+mn-ea"/>
                  <a:cs typeface="Arial" pitchFamily="34" charset="0"/>
                </a:defRPr>
              </a:lvl4pPr>
              <a:lvl5pPr marL="2057400" indent="-228600" algn="l" defTabSz="914400" rtl="0" eaLnBrk="1" latinLnBrk="0" hangingPunct="1">
                <a:defRPr sz="1800" kern="1200">
                  <a:solidFill>
                    <a:schemeClr val="tx1"/>
                  </a:solidFill>
                  <a:latin typeface="Arial" pitchFamily="34" charset="0"/>
                  <a:ea typeface="+mn-ea"/>
                  <a:cs typeface="Arial" pitchFamily="34" charset="0"/>
                </a:defRPr>
              </a:lvl5pPr>
              <a:lvl6pPr marL="2514600" indent="-228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9pPr>
            </a:lstStyle>
            <a:p>
              <a:pPr algn="ctr" eaLnBrk="0" hangingPunct="0"/>
              <a:r>
                <a:rPr lang="zh-CN" altLang="en-US" sz="1600" smtClean="0">
                  <a:solidFill>
                    <a:srgbClr val="000000"/>
                  </a:solidFill>
                  <a:latin typeface="宋体" pitchFamily="2" charset="-122"/>
                  <a:ea typeface="宋体" pitchFamily="2" charset="-122"/>
                </a:rPr>
                <a:t>现状及发展规划</a:t>
              </a:r>
              <a:endParaRPr lang="nl-NL" sz="1600">
                <a:solidFill>
                  <a:srgbClr val="000000"/>
                </a:solidFill>
                <a:latin typeface="宋体" pitchFamily="2" charset="-122"/>
                <a:ea typeface="宋体" pitchFamily="2" charset="-122"/>
              </a:endParaRPr>
            </a:p>
          </p:txBody>
        </p:sp>
        <p:sp>
          <p:nvSpPr>
            <p:cNvPr id="14" name="Text Box 10"/>
            <p:cNvSpPr txBox="1">
              <a:spLocks noChangeArrowheads="1"/>
            </p:cNvSpPr>
            <p:nvPr/>
          </p:nvSpPr>
          <p:spPr bwMode="auto">
            <a:xfrm>
              <a:off x="3102414" y="1687381"/>
              <a:ext cx="2074108" cy="359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defPPr>
                <a:defRPr lang="en-US"/>
              </a:defPPr>
              <a:lvl1pPr marL="0" algn="l" defTabSz="914400" rtl="0" eaLnBrk="1" latinLnBrk="0" hangingPunct="1">
                <a:defRPr sz="1800" kern="1200">
                  <a:solidFill>
                    <a:schemeClr val="tx1"/>
                  </a:solidFill>
                  <a:latin typeface="Arial" pitchFamily="34" charset="0"/>
                  <a:ea typeface="+mn-ea"/>
                  <a:cs typeface="Arial" pitchFamily="34" charset="0"/>
                </a:defRPr>
              </a:lvl1pPr>
              <a:lvl2pPr marL="742950" indent="-285750" algn="l" defTabSz="914400" rtl="0" eaLnBrk="1" latinLnBrk="0" hangingPunct="1">
                <a:defRPr sz="1800" kern="1200">
                  <a:solidFill>
                    <a:schemeClr val="tx1"/>
                  </a:solidFill>
                  <a:latin typeface="Arial" pitchFamily="34" charset="0"/>
                  <a:ea typeface="+mn-ea"/>
                  <a:cs typeface="Arial" pitchFamily="34" charset="0"/>
                </a:defRPr>
              </a:lvl2pPr>
              <a:lvl3pPr marL="1143000" indent="-228600" algn="l" defTabSz="914400" rtl="0" eaLnBrk="1" latinLnBrk="0" hangingPunct="1">
                <a:defRPr sz="1800" kern="1200">
                  <a:solidFill>
                    <a:schemeClr val="tx1"/>
                  </a:solidFill>
                  <a:latin typeface="Arial" pitchFamily="34" charset="0"/>
                  <a:ea typeface="+mn-ea"/>
                  <a:cs typeface="Arial" pitchFamily="34" charset="0"/>
                </a:defRPr>
              </a:lvl3pPr>
              <a:lvl4pPr marL="1600200" indent="-228600" algn="l" defTabSz="914400" rtl="0" eaLnBrk="1" latinLnBrk="0" hangingPunct="1">
                <a:defRPr sz="1800" kern="1200">
                  <a:solidFill>
                    <a:schemeClr val="tx1"/>
                  </a:solidFill>
                  <a:latin typeface="Arial" pitchFamily="34" charset="0"/>
                  <a:ea typeface="+mn-ea"/>
                  <a:cs typeface="Arial" pitchFamily="34" charset="0"/>
                </a:defRPr>
              </a:lvl4pPr>
              <a:lvl5pPr marL="2057400" indent="-228600" algn="l" defTabSz="914400" rtl="0" eaLnBrk="1" latinLnBrk="0" hangingPunct="1">
                <a:defRPr sz="1800" kern="1200">
                  <a:solidFill>
                    <a:schemeClr val="tx1"/>
                  </a:solidFill>
                  <a:latin typeface="Arial" pitchFamily="34" charset="0"/>
                  <a:ea typeface="+mn-ea"/>
                  <a:cs typeface="Arial" pitchFamily="34" charset="0"/>
                </a:defRPr>
              </a:lvl5pPr>
              <a:lvl6pPr marL="2514600" indent="-228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9pPr>
            </a:lstStyle>
            <a:p>
              <a:pPr algn="ctr" eaLnBrk="0" hangingPunct="0"/>
              <a:r>
                <a:rPr lang="zh-CN" altLang="en-US" sz="1600" b="1" smtClean="0">
                  <a:solidFill>
                    <a:schemeClr val="bg1"/>
                  </a:solidFill>
                  <a:latin typeface="宋体" pitchFamily="2" charset="-122"/>
                  <a:ea typeface="宋体" pitchFamily="2" charset="-122"/>
                </a:rPr>
                <a:t>行业现状及趋势</a:t>
              </a:r>
              <a:endParaRPr lang="nl-NL" sz="1600" b="1">
                <a:solidFill>
                  <a:schemeClr val="bg1"/>
                </a:solidFill>
                <a:latin typeface="宋体" pitchFamily="2" charset="-122"/>
                <a:ea typeface="宋体" pitchFamily="2" charset="-122"/>
              </a:endParaRPr>
            </a:p>
          </p:txBody>
        </p:sp>
        <p:sp>
          <p:nvSpPr>
            <p:cNvPr id="15" name="Text Box 8"/>
            <p:cNvSpPr txBox="1">
              <a:spLocks noChangeArrowheads="1"/>
            </p:cNvSpPr>
            <p:nvPr/>
          </p:nvSpPr>
          <p:spPr bwMode="auto">
            <a:xfrm>
              <a:off x="1083279" y="3918255"/>
              <a:ext cx="1277627" cy="359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defPPr>
                <a:defRPr lang="en-US"/>
              </a:defPPr>
              <a:lvl1pPr marL="0" algn="l" defTabSz="914400" rtl="0" eaLnBrk="1" latinLnBrk="0" hangingPunct="1">
                <a:defRPr sz="1800" kern="1200">
                  <a:solidFill>
                    <a:schemeClr val="tx1"/>
                  </a:solidFill>
                  <a:latin typeface="Arial" pitchFamily="34" charset="0"/>
                  <a:ea typeface="+mn-ea"/>
                  <a:cs typeface="Arial" pitchFamily="34" charset="0"/>
                </a:defRPr>
              </a:lvl1pPr>
              <a:lvl2pPr marL="742950" indent="-285750" algn="l" defTabSz="914400" rtl="0" eaLnBrk="1" latinLnBrk="0" hangingPunct="1">
                <a:defRPr sz="1800" kern="1200">
                  <a:solidFill>
                    <a:schemeClr val="tx1"/>
                  </a:solidFill>
                  <a:latin typeface="Arial" pitchFamily="34" charset="0"/>
                  <a:ea typeface="+mn-ea"/>
                  <a:cs typeface="Arial" pitchFamily="34" charset="0"/>
                </a:defRPr>
              </a:lvl2pPr>
              <a:lvl3pPr marL="1143000" indent="-228600" algn="l" defTabSz="914400" rtl="0" eaLnBrk="1" latinLnBrk="0" hangingPunct="1">
                <a:defRPr sz="1800" kern="1200">
                  <a:solidFill>
                    <a:schemeClr val="tx1"/>
                  </a:solidFill>
                  <a:latin typeface="Arial" pitchFamily="34" charset="0"/>
                  <a:ea typeface="+mn-ea"/>
                  <a:cs typeface="Arial" pitchFamily="34" charset="0"/>
                </a:defRPr>
              </a:lvl3pPr>
              <a:lvl4pPr marL="1600200" indent="-228600" algn="l" defTabSz="914400" rtl="0" eaLnBrk="1" latinLnBrk="0" hangingPunct="1">
                <a:defRPr sz="1800" kern="1200">
                  <a:solidFill>
                    <a:schemeClr val="tx1"/>
                  </a:solidFill>
                  <a:latin typeface="Arial" pitchFamily="34" charset="0"/>
                  <a:ea typeface="+mn-ea"/>
                  <a:cs typeface="Arial" pitchFamily="34" charset="0"/>
                </a:defRPr>
              </a:lvl4pPr>
              <a:lvl5pPr marL="2057400" indent="-228600" algn="l" defTabSz="914400" rtl="0" eaLnBrk="1" latinLnBrk="0" hangingPunct="1">
                <a:defRPr sz="1800" kern="1200">
                  <a:solidFill>
                    <a:schemeClr val="tx1"/>
                  </a:solidFill>
                  <a:latin typeface="Arial" pitchFamily="34" charset="0"/>
                  <a:ea typeface="+mn-ea"/>
                  <a:cs typeface="Arial" pitchFamily="34" charset="0"/>
                </a:defRPr>
              </a:lvl5pPr>
              <a:lvl6pPr marL="2514600" indent="-228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1" fontAlgn="base" latinLnBrk="0" hangingPunct="1">
                <a:spcBef>
                  <a:spcPct val="0"/>
                </a:spcBef>
                <a:spcAft>
                  <a:spcPct val="0"/>
                </a:spcAft>
                <a:defRPr sz="1800" kern="1200">
                  <a:solidFill>
                    <a:schemeClr val="tx1"/>
                  </a:solidFill>
                  <a:latin typeface="Arial" pitchFamily="34" charset="0"/>
                  <a:ea typeface="+mn-ea"/>
                  <a:cs typeface="Arial" pitchFamily="34" charset="0"/>
                </a:defRPr>
              </a:lvl9pPr>
            </a:lstStyle>
            <a:p>
              <a:pPr algn="ctr" eaLnBrk="0" hangingPunct="0"/>
              <a:r>
                <a:rPr lang="zh-CN" altLang="en-US" sz="1600" smtClean="0">
                  <a:solidFill>
                    <a:schemeClr val="bg1"/>
                  </a:solidFill>
                  <a:latin typeface="宋体" pitchFamily="2" charset="-122"/>
                  <a:ea typeface="宋体" pitchFamily="2" charset="-122"/>
                </a:rPr>
                <a:t>宏观编制</a:t>
              </a:r>
              <a:endParaRPr lang="nl-NL" sz="1600">
                <a:solidFill>
                  <a:schemeClr val="bg1"/>
                </a:solidFill>
                <a:latin typeface="宋体" pitchFamily="2" charset="-122"/>
                <a:ea typeface="宋体" pitchFamily="2" charset="-122"/>
              </a:endParaRPr>
            </a:p>
          </p:txBody>
        </p:sp>
      </p:grpSp>
      <p:sp>
        <p:nvSpPr>
          <p:cNvPr id="16" name="Line 13"/>
          <p:cNvSpPr>
            <a:spLocks noChangeShapeType="1"/>
          </p:cNvSpPr>
          <p:nvPr/>
        </p:nvSpPr>
        <p:spPr bwMode="auto">
          <a:xfrm flipV="1">
            <a:off x="2699792" y="4024809"/>
            <a:ext cx="3314700" cy="3175"/>
          </a:xfrm>
          <a:prstGeom prst="line">
            <a:avLst/>
          </a:prstGeom>
          <a:noFill/>
          <a:ln w="9525">
            <a:solidFill>
              <a:schemeClr val="tx1"/>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宋体" pitchFamily="2" charset="-122"/>
              <a:ea typeface="宋体" pitchFamily="2" charset="-122"/>
            </a:endParaRPr>
          </a:p>
        </p:txBody>
      </p:sp>
      <p:sp>
        <p:nvSpPr>
          <p:cNvPr id="17" name="Rectangle 14"/>
          <p:cNvSpPr>
            <a:spLocks noChangeArrowheads="1"/>
          </p:cNvSpPr>
          <p:nvPr/>
        </p:nvSpPr>
        <p:spPr bwMode="auto">
          <a:xfrm>
            <a:off x="5752157" y="1556792"/>
            <a:ext cx="2723781" cy="977900"/>
          </a:xfrm>
          <a:prstGeom prst="rect">
            <a:avLst/>
          </a:prstGeom>
          <a:solidFill>
            <a:srgbClr val="DEDEDE"/>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tIns="91440" bIns="9144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ct val="20000"/>
              </a:spcBef>
              <a:spcAft>
                <a:spcPct val="35000"/>
              </a:spcAft>
              <a:buClr>
                <a:srgbClr val="E65032"/>
              </a:buClr>
              <a:buSzPct val="90000"/>
              <a:buFont typeface="Wingdings 2" pitchFamily="18" charset="2"/>
              <a:buNone/>
            </a:pPr>
            <a:endParaRPr lang="en-US" altLang="zh-CN">
              <a:solidFill>
                <a:srgbClr val="000000"/>
              </a:solidFill>
              <a:latin typeface="宋体" pitchFamily="2" charset="-122"/>
              <a:ea typeface="宋体" pitchFamily="2" charset="-122"/>
            </a:endParaRPr>
          </a:p>
        </p:txBody>
      </p:sp>
      <p:sp>
        <p:nvSpPr>
          <p:cNvPr id="18" name="Line 15"/>
          <p:cNvSpPr>
            <a:spLocks noChangeShapeType="1"/>
          </p:cNvSpPr>
          <p:nvPr/>
        </p:nvSpPr>
        <p:spPr bwMode="auto">
          <a:xfrm flipH="1">
            <a:off x="5752158" y="1556792"/>
            <a:ext cx="0" cy="977900"/>
          </a:xfrm>
          <a:prstGeom prst="line">
            <a:avLst/>
          </a:prstGeom>
          <a:noFill/>
          <a:ln w="9525">
            <a:solidFill>
              <a:schemeClr val="tx1"/>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宋体" pitchFamily="2" charset="-122"/>
              <a:ea typeface="宋体" pitchFamily="2" charset="-122"/>
            </a:endParaRPr>
          </a:p>
        </p:txBody>
      </p:sp>
      <p:sp>
        <p:nvSpPr>
          <p:cNvPr id="19" name="Oval 16"/>
          <p:cNvSpPr>
            <a:spLocks noChangeArrowheads="1"/>
          </p:cNvSpPr>
          <p:nvPr/>
        </p:nvSpPr>
        <p:spPr bwMode="auto">
          <a:xfrm>
            <a:off x="4716016" y="2008585"/>
            <a:ext cx="109538" cy="109538"/>
          </a:xfrm>
          <a:prstGeom prst="ellipse">
            <a:avLst/>
          </a:prstGeom>
          <a:solidFill>
            <a:schemeClr val="tx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宋体" pitchFamily="2" charset="-122"/>
              <a:ea typeface="宋体" pitchFamily="2" charset="-122"/>
            </a:endParaRPr>
          </a:p>
        </p:txBody>
      </p:sp>
      <p:sp>
        <p:nvSpPr>
          <p:cNvPr id="20" name="Oval 5"/>
          <p:cNvSpPr>
            <a:spLocks noChangeArrowheads="1"/>
          </p:cNvSpPr>
          <p:nvPr/>
        </p:nvSpPr>
        <p:spPr bwMode="auto">
          <a:xfrm rot="3195732">
            <a:off x="1032736" y="3120955"/>
            <a:ext cx="1306761" cy="2293239"/>
          </a:xfrm>
          <a:prstGeom prst="ellipse">
            <a:avLst/>
          </a:prstGeom>
          <a:solidFill>
            <a:schemeClr val="accent2"/>
          </a:solidFill>
          <a:ln>
            <a:noFill/>
          </a:ln>
          <a:extLst/>
        </p:spPr>
        <p:txBody>
          <a:bodyPr rot="10800000" vert="eaVert" tIns="91440" bIns="9144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endParaRPr lang="zh-CN" altLang="zh-CN" sz="2000">
              <a:solidFill>
                <a:srgbClr val="000000"/>
              </a:solidFill>
              <a:latin typeface="宋体" pitchFamily="2" charset="-122"/>
              <a:ea typeface="宋体" pitchFamily="2" charset="-122"/>
            </a:endParaRPr>
          </a:p>
        </p:txBody>
      </p:sp>
      <p:sp>
        <p:nvSpPr>
          <p:cNvPr id="21" name="Line 17"/>
          <p:cNvSpPr>
            <a:spLocks noChangeShapeType="1"/>
          </p:cNvSpPr>
          <p:nvPr/>
        </p:nvSpPr>
        <p:spPr bwMode="auto">
          <a:xfrm flipV="1">
            <a:off x="4788024" y="2077418"/>
            <a:ext cx="936000" cy="3175"/>
          </a:xfrm>
          <a:prstGeom prst="line">
            <a:avLst/>
          </a:prstGeom>
          <a:noFill/>
          <a:ln w="9525">
            <a:solidFill>
              <a:schemeClr val="tx1"/>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宋体" pitchFamily="2" charset="-122"/>
              <a:ea typeface="宋体" pitchFamily="2" charset="-122"/>
            </a:endParaRPr>
          </a:p>
        </p:txBody>
      </p:sp>
      <p:sp>
        <p:nvSpPr>
          <p:cNvPr id="22" name="Line 18"/>
          <p:cNvSpPr>
            <a:spLocks noChangeShapeType="1"/>
          </p:cNvSpPr>
          <p:nvPr/>
        </p:nvSpPr>
        <p:spPr bwMode="auto">
          <a:xfrm flipV="1">
            <a:off x="3961458" y="3207792"/>
            <a:ext cx="1790700" cy="3175"/>
          </a:xfrm>
          <a:prstGeom prst="line">
            <a:avLst/>
          </a:prstGeom>
          <a:noFill/>
          <a:ln w="9525">
            <a:solidFill>
              <a:schemeClr val="tx1"/>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宋体" pitchFamily="2" charset="-122"/>
              <a:ea typeface="宋体" pitchFamily="2" charset="-122"/>
            </a:endParaRPr>
          </a:p>
        </p:txBody>
      </p:sp>
      <p:sp>
        <p:nvSpPr>
          <p:cNvPr id="23" name="Oval 19"/>
          <p:cNvSpPr>
            <a:spLocks noChangeArrowheads="1"/>
          </p:cNvSpPr>
          <p:nvPr/>
        </p:nvSpPr>
        <p:spPr bwMode="auto">
          <a:xfrm>
            <a:off x="3779912" y="3153817"/>
            <a:ext cx="109538" cy="109538"/>
          </a:xfrm>
          <a:prstGeom prst="ellipse">
            <a:avLst/>
          </a:prstGeom>
          <a:solidFill>
            <a:schemeClr val="tx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宋体" pitchFamily="2" charset="-122"/>
              <a:ea typeface="宋体" pitchFamily="2" charset="-122"/>
            </a:endParaRPr>
          </a:p>
        </p:txBody>
      </p:sp>
      <p:sp>
        <p:nvSpPr>
          <p:cNvPr id="24" name="Rectangle 22"/>
          <p:cNvSpPr>
            <a:spLocks noChangeArrowheads="1"/>
          </p:cNvSpPr>
          <p:nvPr/>
        </p:nvSpPr>
        <p:spPr bwMode="auto">
          <a:xfrm>
            <a:off x="5752157" y="2641055"/>
            <a:ext cx="2723781" cy="977900"/>
          </a:xfrm>
          <a:prstGeom prst="rect">
            <a:avLst/>
          </a:prstGeom>
          <a:solidFill>
            <a:srgbClr val="DEDEDE"/>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tIns="91440" bIns="9144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ct val="20000"/>
              </a:spcBef>
              <a:spcAft>
                <a:spcPct val="35000"/>
              </a:spcAft>
              <a:buClr>
                <a:srgbClr val="E65032"/>
              </a:buClr>
              <a:buSzPct val="90000"/>
              <a:buFont typeface="Wingdings 2" pitchFamily="18" charset="2"/>
              <a:buNone/>
            </a:pPr>
            <a:endParaRPr lang="en-US" altLang="zh-CN">
              <a:solidFill>
                <a:srgbClr val="000000"/>
              </a:solidFill>
              <a:latin typeface="宋体" pitchFamily="2" charset="-122"/>
              <a:ea typeface="宋体" pitchFamily="2" charset="-122"/>
            </a:endParaRPr>
          </a:p>
        </p:txBody>
      </p:sp>
      <p:sp>
        <p:nvSpPr>
          <p:cNvPr id="25" name="Rectangle 24"/>
          <p:cNvSpPr>
            <a:spLocks noChangeArrowheads="1"/>
          </p:cNvSpPr>
          <p:nvPr/>
        </p:nvSpPr>
        <p:spPr bwMode="auto">
          <a:xfrm>
            <a:off x="5752157" y="3725316"/>
            <a:ext cx="2723781" cy="1451621"/>
          </a:xfrm>
          <a:prstGeom prst="rect">
            <a:avLst/>
          </a:prstGeom>
          <a:solidFill>
            <a:srgbClr val="DEDEDE"/>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tIns="91440" bIns="9144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ct val="20000"/>
              </a:spcBef>
              <a:spcAft>
                <a:spcPct val="35000"/>
              </a:spcAft>
              <a:buClr>
                <a:srgbClr val="E65032"/>
              </a:buClr>
              <a:buSzPct val="90000"/>
              <a:buFont typeface="Wingdings 2" pitchFamily="18" charset="2"/>
              <a:buNone/>
            </a:pPr>
            <a:endParaRPr lang="en-US" altLang="zh-CN">
              <a:solidFill>
                <a:srgbClr val="000000"/>
              </a:solidFill>
              <a:latin typeface="宋体" pitchFamily="2" charset="-122"/>
              <a:ea typeface="宋体" pitchFamily="2" charset="-122"/>
            </a:endParaRPr>
          </a:p>
        </p:txBody>
      </p:sp>
      <p:sp>
        <p:nvSpPr>
          <p:cNvPr id="26" name="Line 25"/>
          <p:cNvSpPr>
            <a:spLocks noChangeShapeType="1"/>
          </p:cNvSpPr>
          <p:nvPr/>
        </p:nvSpPr>
        <p:spPr bwMode="auto">
          <a:xfrm flipH="1">
            <a:off x="5752157" y="3747243"/>
            <a:ext cx="1" cy="1429693"/>
          </a:xfrm>
          <a:prstGeom prst="line">
            <a:avLst/>
          </a:prstGeom>
          <a:noFill/>
          <a:ln w="9525">
            <a:solidFill>
              <a:schemeClr val="tx1"/>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宋体" pitchFamily="2" charset="-122"/>
              <a:ea typeface="宋体" pitchFamily="2" charset="-122"/>
            </a:endParaRPr>
          </a:p>
        </p:txBody>
      </p:sp>
      <p:sp>
        <p:nvSpPr>
          <p:cNvPr id="27" name="TextBox 26"/>
          <p:cNvSpPr txBox="1"/>
          <p:nvPr/>
        </p:nvSpPr>
        <p:spPr>
          <a:xfrm>
            <a:off x="5777558" y="1798066"/>
            <a:ext cx="2695574" cy="55399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500" smtClean="0">
                <a:solidFill>
                  <a:srgbClr val="000000"/>
                </a:solidFill>
                <a:latin typeface="宋体" pitchFamily="2" charset="-122"/>
                <a:ea typeface="宋体" pitchFamily="2" charset="-122"/>
              </a:rPr>
              <a:t>行业现状及趋势将影响银行对自身战略发展的判断。</a:t>
            </a:r>
          </a:p>
        </p:txBody>
      </p:sp>
      <p:sp>
        <p:nvSpPr>
          <p:cNvPr id="28" name="TextBox 27"/>
          <p:cNvSpPr txBox="1"/>
          <p:nvPr/>
        </p:nvSpPr>
        <p:spPr>
          <a:xfrm>
            <a:off x="5777558" y="2759218"/>
            <a:ext cx="2695574" cy="55399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500" smtClean="0">
                <a:solidFill>
                  <a:srgbClr val="000000"/>
                </a:solidFill>
                <a:latin typeface="宋体" pitchFamily="2" charset="-122"/>
                <a:ea typeface="宋体" pitchFamily="2" charset="-122"/>
              </a:rPr>
              <a:t>基于对行业发展趋势及自身状况的判断对未来业务进行规划。</a:t>
            </a:r>
          </a:p>
        </p:txBody>
      </p:sp>
      <p:sp>
        <p:nvSpPr>
          <p:cNvPr id="29" name="TextBox 28"/>
          <p:cNvSpPr txBox="1"/>
          <p:nvPr/>
        </p:nvSpPr>
        <p:spPr>
          <a:xfrm>
            <a:off x="5764858" y="3853497"/>
            <a:ext cx="2695574" cy="101566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500" smtClean="0">
                <a:solidFill>
                  <a:srgbClr val="000000"/>
                </a:solidFill>
                <a:latin typeface="宋体" pitchFamily="2" charset="-122"/>
                <a:ea typeface="宋体" pitchFamily="2" charset="-122"/>
              </a:rPr>
              <a:t>基于发展规划，通过财务分析、标杆分析等多种编制设计方法，寻找业务规模、效益与人员数量的关联，从而确定宏观编制。</a:t>
            </a:r>
          </a:p>
        </p:txBody>
      </p:sp>
      <p:sp>
        <p:nvSpPr>
          <p:cNvPr id="30" name="TextBox 29"/>
          <p:cNvSpPr txBox="1"/>
          <p:nvPr/>
        </p:nvSpPr>
        <p:spPr>
          <a:xfrm>
            <a:off x="476784" y="5589240"/>
            <a:ext cx="8055656" cy="52322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rgbClr val="000000"/>
                </a:solidFill>
                <a:latin typeface="宋体" pitchFamily="2" charset="-122"/>
                <a:ea typeface="宋体" pitchFamily="2" charset="-122"/>
              </a:rPr>
              <a:t>说明：当广发银行上海分行战略规划发生变化时，局部的编制可能发生一些重大变化，此类变化不应受到目前规划下测算所得编制数的局限。</a:t>
            </a:r>
          </a:p>
        </p:txBody>
      </p:sp>
      <p:sp>
        <p:nvSpPr>
          <p:cNvPr id="31" name="Title 1"/>
          <p:cNvSpPr txBox="1"/>
          <p:nvPr>
            <p:custDataLst>
              <p:tags r:id="rId2"/>
            </p:custDataLst>
          </p:nvPr>
        </p:nvSpPr>
        <p:spPr bwMode="gray">
          <a:xfrm>
            <a:off x="395536" y="260648"/>
            <a:ext cx="8352928" cy="738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txBody>
          <a:bodyPr vert="horz" wrap="square" lIns="90000" tIns="45720" rIns="90000" bIns="45720" numCol="1" anchor="ctr" anchorCtr="0" compatLnSpc="1">
            <a:prstTxWarp prst="textNoShape">
              <a:avLst/>
            </a:prstTxWarp>
            <a:noAutofit/>
          </a:bodyPr>
          <a:lstStyle>
            <a:defPPr>
              <a:defRPr lang="en-US"/>
            </a:defPPr>
            <a:lvl1pPr marL="0" algn="l" defTabSz="914400" rtl="0" eaLnBrk="0" fontAlgn="base" latinLnBrk="0" hangingPunct="0">
              <a:lnSpc>
                <a:spcPct val="90000"/>
              </a:lnSpc>
              <a:spcBef>
                <a:spcPct val="0"/>
              </a:spcBef>
              <a:spcAft>
                <a:spcPct val="0"/>
              </a:spcAft>
              <a:defRPr sz="2400" b="1" kern="1200">
                <a:solidFill>
                  <a:srgbClr val="E65032"/>
                </a:solidFill>
                <a:latin typeface="+mj-lt"/>
                <a:ea typeface="+mj-ea"/>
                <a:cs typeface="+mj-cs"/>
              </a:defRPr>
            </a:lvl1pPr>
            <a:lvl2pPr marL="457200" algn="l" defTabSz="914400" rtl="0" eaLnBrk="0" fontAlgn="base" latinLnBrk="0" hangingPunct="0">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2pPr>
            <a:lvl3pPr marL="914400" algn="l" defTabSz="914400" rtl="0" eaLnBrk="0" fontAlgn="base" latinLnBrk="0" hangingPunct="0">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3pPr>
            <a:lvl4pPr marL="1371600" algn="l" defTabSz="914400" rtl="0" eaLnBrk="0" fontAlgn="base" latinLnBrk="0" hangingPunct="0">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4pPr>
            <a:lvl5pPr marL="1828800" algn="l" defTabSz="914400" rtl="0" eaLnBrk="0" fontAlgn="base" latinLnBrk="0" hangingPunct="0">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5pPr>
            <a:lvl6pPr marL="457200" algn="l" defTabSz="914400" rtl="0" eaLnBrk="1" fontAlgn="base" latinLnBrk="0" hangingPunct="1">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6pPr>
            <a:lvl7pPr marL="914400" algn="l" defTabSz="914400" rtl="0" eaLnBrk="1" fontAlgn="base" latinLnBrk="0" hangingPunct="1">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7pPr>
            <a:lvl8pPr marL="1371600" algn="l" defTabSz="914400" rtl="0" eaLnBrk="1" fontAlgn="base" latinLnBrk="0" hangingPunct="1">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8pPr>
            <a:lvl9pPr marL="1828800" algn="l" defTabSz="914400" rtl="0" eaLnBrk="1" fontAlgn="base" latinLnBrk="0" hangingPunct="1">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9pPr>
          </a:lstStyle>
          <a:p>
            <a:r>
              <a:rPr lang="zh-CN" altLang="en-US" sz="2000" kern="0" smtClean="0">
                <a:latin typeface="宋体" pitchFamily="2" charset="-122"/>
                <a:ea typeface="宋体" pitchFamily="2" charset="-122"/>
              </a:rPr>
              <a:t>为解决上述问题，本次编制设计将以银行战略及发展规划为出发点，通过多种编制设计方法的综合运用，寻找业务规模、效益与人员数量的关联，从而确定合理的人员编制</a:t>
            </a:r>
            <a:endParaRPr lang="en-GB" sz="2000" kern="0">
              <a:latin typeface="宋体" pitchFamily="2" charset="-122"/>
              <a:ea typeface="宋体" pitchFamily="2" charset="-122"/>
            </a:endParaRPr>
          </a:p>
        </p:txBody>
      </p:sp>
      <p:sp>
        <p:nvSpPr>
          <p:cNvPr id="32" name="TextBox 31"/>
          <p:cNvSpPr txBox="1"/>
          <p:nvPr/>
        </p:nvSpPr>
        <p:spPr>
          <a:xfrm>
            <a:off x="1115616" y="4076492"/>
            <a:ext cx="1228345"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solidFill>
                  <a:schemeClr val="bg1"/>
                </a:solidFill>
                <a:latin typeface="宋体" pitchFamily="2" charset="-122"/>
                <a:ea typeface="宋体" pitchFamily="2" charset="-122"/>
              </a:rPr>
              <a:t>宏观编制</a:t>
            </a:r>
          </a:p>
        </p:txBody>
      </p:sp>
      <p:sp>
        <p:nvSpPr>
          <p:cNvPr id="33" name="Oval 12"/>
          <p:cNvSpPr>
            <a:spLocks noChangeArrowheads="1"/>
          </p:cNvSpPr>
          <p:nvPr/>
        </p:nvSpPr>
        <p:spPr bwMode="auto">
          <a:xfrm>
            <a:off x="2590254" y="3987279"/>
            <a:ext cx="109538" cy="109538"/>
          </a:xfrm>
          <a:prstGeom prst="ellipse">
            <a:avLst/>
          </a:prstGeom>
          <a:solidFill>
            <a:schemeClr val="tx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宋体" pitchFamily="2" charset="-122"/>
              <a:ea typeface="宋体" pitchFamily="2" charset="-122"/>
            </a:endParaRPr>
          </a:p>
        </p:txBody>
      </p:sp>
      <p:sp>
        <p:nvSpPr>
          <p:cNvPr id="34" name="Line 15"/>
          <p:cNvSpPr>
            <a:spLocks noChangeShapeType="1"/>
          </p:cNvSpPr>
          <p:nvPr/>
        </p:nvSpPr>
        <p:spPr bwMode="auto">
          <a:xfrm flipH="1">
            <a:off x="5752158" y="2641054"/>
            <a:ext cx="0" cy="972000"/>
          </a:xfrm>
          <a:prstGeom prst="line">
            <a:avLst/>
          </a:prstGeom>
          <a:noFill/>
          <a:ln w="9525">
            <a:solidFill>
              <a:schemeClr val="tx1"/>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宋体" pitchFamily="2" charset="-122"/>
              <a:ea typeface="宋体" pitchFamily="2" charset="-122"/>
            </a:endParaRPr>
          </a:p>
        </p:txBody>
      </p:sp>
    </p:spTree>
    <p:custDataLst>
      <p:tags r:id="rId3"/>
    </p:custDataLst>
    <p:extLst>
      <p:ext uri="{BB962C8B-B14F-4D97-AF65-F5344CB8AC3E}">
        <p14:creationId xmlns:p14="http://schemas.microsoft.com/office/powerpoint/2010/main" val="1391499510"/>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日期占位符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5</a:t>
            </a:fld>
            <a:endParaRPr lang="en-GB"/>
          </a:p>
        </p:txBody>
      </p:sp>
      <p:sp>
        <p:nvSpPr>
          <p:cNvPr id="24" name="Title 1"/>
          <p:cNvSpPr txBox="1"/>
          <p:nvPr>
            <p:custDataLst>
              <p:tags r:id="rId2"/>
            </p:custDataLst>
          </p:nvPr>
        </p:nvSpPr>
        <p:spPr bwMode="gray">
          <a:xfrm>
            <a:off x="395536" y="241796"/>
            <a:ext cx="8352928" cy="738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0">
                <a:solidFill>
                  <a:srgbClr val="000000"/>
                </a:solidFill>
                <a:miter lim="800000"/>
                <a:headEnd/>
                <a:tailEnd/>
              </a14:hiddenLine>
            </a:ext>
          </a:extLst>
        </p:spPr>
        <p:txBody>
          <a:bodyPr vert="horz" wrap="square" lIns="90000" tIns="45720" rIns="90000" bIns="45720" numCol="1" anchor="ctr" anchorCtr="0" compatLnSpc="1">
            <a:prstTxWarp prst="textNoShape">
              <a:avLst/>
            </a:prstTxWarp>
            <a:noAutofit/>
          </a:bodyPr>
          <a:lstStyle>
            <a:defPPr>
              <a:defRPr lang="en-US"/>
            </a:defPPr>
            <a:lvl1pPr marL="0" algn="l" defTabSz="914400" rtl="0" eaLnBrk="0" fontAlgn="base" latinLnBrk="0" hangingPunct="0">
              <a:lnSpc>
                <a:spcPct val="90000"/>
              </a:lnSpc>
              <a:spcBef>
                <a:spcPct val="0"/>
              </a:spcBef>
              <a:spcAft>
                <a:spcPct val="0"/>
              </a:spcAft>
              <a:defRPr sz="2400" b="1" kern="1200">
                <a:solidFill>
                  <a:srgbClr val="E65032"/>
                </a:solidFill>
                <a:latin typeface="+mj-lt"/>
                <a:ea typeface="+mj-ea"/>
                <a:cs typeface="+mj-cs"/>
              </a:defRPr>
            </a:lvl1pPr>
            <a:lvl2pPr marL="457200" algn="l" defTabSz="914400" rtl="0" eaLnBrk="0" fontAlgn="base" latinLnBrk="0" hangingPunct="0">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2pPr>
            <a:lvl3pPr marL="914400" algn="l" defTabSz="914400" rtl="0" eaLnBrk="0" fontAlgn="base" latinLnBrk="0" hangingPunct="0">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3pPr>
            <a:lvl4pPr marL="1371600" algn="l" defTabSz="914400" rtl="0" eaLnBrk="0" fontAlgn="base" latinLnBrk="0" hangingPunct="0">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4pPr>
            <a:lvl5pPr marL="1828800" algn="l" defTabSz="914400" rtl="0" eaLnBrk="0" fontAlgn="base" latinLnBrk="0" hangingPunct="0">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5pPr>
            <a:lvl6pPr marL="457200" algn="l" defTabSz="914400" rtl="0" eaLnBrk="1" fontAlgn="base" latinLnBrk="0" hangingPunct="1">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6pPr>
            <a:lvl7pPr marL="914400" algn="l" defTabSz="914400" rtl="0" eaLnBrk="1" fontAlgn="base" latinLnBrk="0" hangingPunct="1">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7pPr>
            <a:lvl8pPr marL="1371600" algn="l" defTabSz="914400" rtl="0" eaLnBrk="1" fontAlgn="base" latinLnBrk="0" hangingPunct="1">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8pPr>
            <a:lvl9pPr marL="1828800" algn="l" defTabSz="914400" rtl="0" eaLnBrk="1" fontAlgn="base" latinLnBrk="0" hangingPunct="1">
              <a:lnSpc>
                <a:spcPct val="90000"/>
              </a:lnSpc>
              <a:spcBef>
                <a:spcPct val="0"/>
              </a:spcBef>
              <a:spcAft>
                <a:spcPct val="0"/>
              </a:spcAft>
              <a:defRPr sz="2400" b="1" kern="1200">
                <a:solidFill>
                  <a:srgbClr val="E65032"/>
                </a:solidFill>
                <a:latin typeface="Arial"/>
                <a:ea typeface="楷体_GB2312" pitchFamily="49" charset="-122"/>
                <a:cs typeface="宋体" pitchFamily="2" charset="-122"/>
              </a:defRPr>
            </a:lvl9pPr>
          </a:lstStyle>
          <a:p>
            <a:r>
              <a:rPr lang="zh-CN" altLang="en-US" sz="2000" kern="0" smtClean="0">
                <a:latin typeface="宋体" pitchFamily="2" charset="-122"/>
                <a:ea typeface="宋体" pitchFamily="2" charset="-122"/>
              </a:rPr>
              <a:t>结合银行业编制管理实践及上海分行实际业务需求，提出本次编制设计的主要原则</a:t>
            </a:r>
            <a:endParaRPr lang="en-GB" sz="2000" kern="0">
              <a:latin typeface="宋体" pitchFamily="2" charset="-122"/>
              <a:ea typeface="宋体" pitchFamily="2" charset="-122"/>
            </a:endParaRPr>
          </a:p>
        </p:txBody>
      </p:sp>
      <p:graphicFrame>
        <p:nvGraphicFramePr>
          <p:cNvPr id="25" name="Diagram 18"/>
          <p:cNvGraphicFramePr/>
          <p:nvPr>
            <p:extLst>
              <p:ext uri="{D42A27DB-BD31-4B8C-83A1-F6EECF244321}">
                <p14:modId xmlns:p14="http://schemas.microsoft.com/office/powerpoint/2010/main" val="1141506116"/>
              </p:ext>
            </p:extLst>
          </p:nvPr>
        </p:nvGraphicFramePr>
        <p:xfrm>
          <a:off x="762000" y="1124744"/>
          <a:ext cx="7772400" cy="5181600"/>
        </p:xfrm>
        <a:graphic>
          <a:graphicData uri="http://schemas.openxmlformats.org/drawingml/2006/diagram">
            <dgm:relIds xmlns:dgm="http://schemas.openxmlformats.org/drawingml/2006/diagram" r:dm="rId4" r:lo="rId5" r:qs="rId6" r:cs="rId7"/>
          </a:graphicData>
        </a:graphic>
      </p:graphicFrame>
    </p:spTree>
    <p:extLst>
      <p:ext uri="{BB962C8B-B14F-4D97-AF65-F5344CB8AC3E}">
        <p14:creationId xmlns:p14="http://schemas.microsoft.com/office/powerpoint/2010/main" val="4054418006"/>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页脚占位符 4"/>
          <p:cNvSpPr>
            <a:spLocks noGrp="1"/>
          </p:cNvSpPr>
          <p:nvPr>
            <p:ph type="ftr" sz="quarter" idx="11"/>
          </p:nvPr>
        </p:nvSpPr>
        <p:spPr/>
        <p:txBody>
          <a:bodyPr/>
          <a:lstStyle/>
          <a:p>
            <a:r>
              <a:rPr lang="en-GB" smtClean="0"/>
              <a:t>towerswatson.com</a:t>
            </a:r>
            <a:endParaRPr lang="en-GB"/>
          </a:p>
        </p:txBody>
      </p:sp>
      <p:sp>
        <p:nvSpPr>
          <p:cNvPr id="9" name="灯片编号占位符 2"/>
          <p:cNvSpPr txBox="1"/>
          <p:nvPr/>
        </p:nvSpPr>
        <p:spPr>
          <a:xfrm>
            <a:off x="8251825" y="6327775"/>
            <a:ext cx="498475" cy="269875"/>
          </a:xfrm>
          <a:prstGeom prst="rect">
            <a:avLst/>
          </a:prstGeom>
        </p:spPr>
        <p:txBody>
          <a:bodyPr vert="horz" lIns="91440" tIns="45720" rIns="91440" bIns="45720" rtlCol="0" anchor="b" anchorCtr="0"/>
          <a:lstStyle>
            <a:defPPr>
              <a:defRPr lang="en-US"/>
            </a:defPPr>
            <a:lvl1pPr marL="0" algn="l" defTabSz="914400" rtl="0" eaLnBrk="1" latinLnBrk="0" hangingPunct="1">
              <a:defRPr sz="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1F31DD28-8EA4-4638-A996-EFD1E87F6BA1}" type="slidenum">
              <a:rPr lang="zh-TW" altLang="en-US" smtClean="0"/>
              <a:pPr>
                <a:defRPr/>
              </a:pPr>
              <a:t>6</a:t>
            </a:fld>
            <a:endParaRPr lang="en-US" altLang="zh-TW"/>
          </a:p>
        </p:txBody>
      </p:sp>
      <p:sp>
        <p:nvSpPr>
          <p:cNvPr id="10" name="Text Box 3"/>
          <p:cNvSpPr txBox="1">
            <a:spLocks noChangeArrowheads="1"/>
          </p:cNvSpPr>
          <p:nvPr/>
        </p:nvSpPr>
        <p:spPr bwMode="auto">
          <a:xfrm>
            <a:off x="568325" y="1082675"/>
            <a:ext cx="54927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7200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hangingPunct="0">
              <a:spcAft>
                <a:spcPct val="50000"/>
              </a:spcAft>
            </a:pPr>
            <a:r>
              <a:rPr lang="zh-CN" altLang="en-US" sz="1600" b="1" u="sng"/>
              <a:t>类别</a:t>
            </a:r>
          </a:p>
        </p:txBody>
      </p:sp>
      <p:sp>
        <p:nvSpPr>
          <p:cNvPr id="11" name="Rectangle 4"/>
          <p:cNvSpPr>
            <a:spLocks noChangeArrowheads="1"/>
          </p:cNvSpPr>
          <p:nvPr/>
        </p:nvSpPr>
        <p:spPr bwMode="auto">
          <a:xfrm>
            <a:off x="196850" y="4221088"/>
            <a:ext cx="1374775" cy="619125"/>
          </a:xfrm>
          <a:prstGeom prst="rect">
            <a:avLst/>
          </a:prstGeom>
          <a:solidFill>
            <a:schemeClr val="accent2"/>
          </a:solidFill>
          <a:ln w="12700" algn="ctr">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7200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Aft>
                <a:spcPct val="50000"/>
              </a:spcAft>
            </a:pPr>
            <a:r>
              <a:rPr lang="zh-CN" altLang="en-US" sz="1400" b="1">
                <a:solidFill>
                  <a:schemeClr val="bg1"/>
                </a:solidFill>
              </a:rPr>
              <a:t>因素分析法</a:t>
            </a:r>
          </a:p>
        </p:txBody>
      </p:sp>
      <p:sp>
        <p:nvSpPr>
          <p:cNvPr id="12" name="Rectangle 5"/>
          <p:cNvSpPr>
            <a:spLocks noChangeArrowheads="1"/>
          </p:cNvSpPr>
          <p:nvPr/>
        </p:nvSpPr>
        <p:spPr bwMode="auto">
          <a:xfrm>
            <a:off x="209550" y="1585739"/>
            <a:ext cx="1377950" cy="619125"/>
          </a:xfrm>
          <a:prstGeom prst="rect">
            <a:avLst/>
          </a:prstGeom>
          <a:solidFill>
            <a:schemeClr val="accent2"/>
          </a:solidFill>
          <a:ln w="12700" algn="ctr">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7200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Aft>
                <a:spcPct val="50000"/>
              </a:spcAft>
            </a:pPr>
            <a:r>
              <a:rPr lang="zh-CN" altLang="en-US" sz="1400" b="1">
                <a:solidFill>
                  <a:schemeClr val="bg1"/>
                </a:solidFill>
              </a:rPr>
              <a:t>财务比例</a:t>
            </a:r>
            <a:r>
              <a:rPr lang="zh-CN" altLang="en-US" sz="1400" b="1" smtClean="0">
                <a:solidFill>
                  <a:schemeClr val="bg1"/>
                </a:solidFill>
              </a:rPr>
              <a:t>法</a:t>
            </a:r>
            <a:endParaRPr lang="en-US" altLang="zh-CN" sz="1400" b="1" smtClean="0">
              <a:solidFill>
                <a:schemeClr val="bg1"/>
              </a:solidFill>
            </a:endParaRPr>
          </a:p>
        </p:txBody>
      </p:sp>
      <p:sp>
        <p:nvSpPr>
          <p:cNvPr id="13" name="Text Box 6"/>
          <p:cNvSpPr txBox="1">
            <a:spLocks noChangeArrowheads="1"/>
          </p:cNvSpPr>
          <p:nvPr/>
        </p:nvSpPr>
        <p:spPr bwMode="auto">
          <a:xfrm>
            <a:off x="2239963" y="1082675"/>
            <a:ext cx="54927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7200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hangingPunct="0">
              <a:spcAft>
                <a:spcPct val="50000"/>
              </a:spcAft>
            </a:pPr>
            <a:r>
              <a:rPr lang="zh-CN" altLang="en-US" sz="1600" b="1" u="sng"/>
              <a:t>定义</a:t>
            </a:r>
          </a:p>
        </p:txBody>
      </p:sp>
      <p:sp>
        <p:nvSpPr>
          <p:cNvPr id="14" name="Text Box 7"/>
          <p:cNvSpPr txBox="1">
            <a:spLocks noChangeArrowheads="1"/>
          </p:cNvSpPr>
          <p:nvPr/>
        </p:nvSpPr>
        <p:spPr bwMode="auto">
          <a:xfrm>
            <a:off x="3890963" y="1082675"/>
            <a:ext cx="54927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7200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hangingPunct="0">
              <a:spcAft>
                <a:spcPct val="50000"/>
              </a:spcAft>
            </a:pPr>
            <a:r>
              <a:rPr lang="zh-CN" altLang="en-US" sz="1600" b="1" u="sng"/>
              <a:t>优点</a:t>
            </a:r>
          </a:p>
        </p:txBody>
      </p:sp>
      <p:sp>
        <p:nvSpPr>
          <p:cNvPr id="15" name="Text Box 8"/>
          <p:cNvSpPr txBox="1">
            <a:spLocks noChangeArrowheads="1"/>
          </p:cNvSpPr>
          <p:nvPr/>
        </p:nvSpPr>
        <p:spPr bwMode="auto">
          <a:xfrm>
            <a:off x="5629275" y="1082675"/>
            <a:ext cx="54927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7200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hangingPunct="0">
              <a:spcAft>
                <a:spcPct val="50000"/>
              </a:spcAft>
            </a:pPr>
            <a:r>
              <a:rPr lang="zh-CN" altLang="en-US" sz="1600" b="1" u="sng"/>
              <a:t>缺点</a:t>
            </a:r>
          </a:p>
        </p:txBody>
      </p:sp>
      <p:sp>
        <p:nvSpPr>
          <p:cNvPr id="16" name="Text Box 9"/>
          <p:cNvSpPr txBox="1">
            <a:spLocks noChangeArrowheads="1"/>
          </p:cNvSpPr>
          <p:nvPr/>
        </p:nvSpPr>
        <p:spPr bwMode="auto">
          <a:xfrm>
            <a:off x="7259638" y="1082675"/>
            <a:ext cx="136207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63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7200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hangingPunct="0">
              <a:spcAft>
                <a:spcPct val="50000"/>
              </a:spcAft>
            </a:pPr>
            <a:r>
              <a:rPr lang="zh-CN" altLang="en-US" sz="1600" b="1" u="sng"/>
              <a:t>韬睿惠悦建议</a:t>
            </a:r>
          </a:p>
        </p:txBody>
      </p:sp>
      <p:sp>
        <p:nvSpPr>
          <p:cNvPr id="17" name="Rectangle 10"/>
          <p:cNvSpPr>
            <a:spLocks noChangeArrowheads="1"/>
          </p:cNvSpPr>
          <p:nvPr/>
        </p:nvSpPr>
        <p:spPr bwMode="auto">
          <a:xfrm>
            <a:off x="174625" y="2924944"/>
            <a:ext cx="1376363" cy="619125"/>
          </a:xfrm>
          <a:prstGeom prst="rect">
            <a:avLst/>
          </a:prstGeom>
          <a:solidFill>
            <a:schemeClr val="accent2"/>
          </a:solidFill>
          <a:ln w="12700" algn="ctr">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7200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Aft>
                <a:spcPct val="50000"/>
              </a:spcAft>
            </a:pPr>
            <a:r>
              <a:rPr lang="zh-CN" altLang="en-US" sz="1400" b="1">
                <a:solidFill>
                  <a:schemeClr val="bg1"/>
                </a:solidFill>
              </a:rPr>
              <a:t>标杆比例</a:t>
            </a:r>
            <a:r>
              <a:rPr lang="zh-CN" altLang="en-US" sz="1400" b="1" smtClean="0">
                <a:solidFill>
                  <a:schemeClr val="bg1"/>
                </a:solidFill>
              </a:rPr>
              <a:t>法</a:t>
            </a:r>
            <a:endParaRPr lang="en-US" altLang="zh-CN" sz="1400" b="1" smtClean="0">
              <a:solidFill>
                <a:schemeClr val="bg1"/>
              </a:solidFill>
            </a:endParaRPr>
          </a:p>
        </p:txBody>
      </p:sp>
      <p:sp>
        <p:nvSpPr>
          <p:cNvPr id="18" name="Text Box 11"/>
          <p:cNvSpPr txBox="1">
            <a:spLocks noChangeArrowheads="1"/>
          </p:cNvSpPr>
          <p:nvPr/>
        </p:nvSpPr>
        <p:spPr bwMode="auto">
          <a:xfrm>
            <a:off x="1763688" y="1412776"/>
            <a:ext cx="1692000" cy="115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2286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spcBef>
                <a:spcPct val="50000"/>
              </a:spcBef>
            </a:pPr>
            <a:r>
              <a:rPr lang="zh-CN" altLang="en-US" sz="1300"/>
              <a:t>用财务指标来确定人员编制</a:t>
            </a:r>
            <a:r>
              <a:rPr lang="zh-CN" altLang="en-US" sz="1300" smtClean="0"/>
              <a:t>，例如：</a:t>
            </a:r>
            <a:r>
              <a:rPr lang="zh-CN" altLang="en-US" sz="1300"/>
              <a:t>人力比存款规模，人力比贷款规模，人力比资产规模等</a:t>
            </a:r>
          </a:p>
        </p:txBody>
      </p:sp>
      <p:sp>
        <p:nvSpPr>
          <p:cNvPr id="19" name="Text Box 12"/>
          <p:cNvSpPr txBox="1">
            <a:spLocks noChangeArrowheads="1"/>
          </p:cNvSpPr>
          <p:nvPr/>
        </p:nvSpPr>
        <p:spPr bwMode="auto">
          <a:xfrm>
            <a:off x="3528064" y="1412776"/>
            <a:ext cx="1620000" cy="115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114300" indent="-114300" algn="l" defTabSz="914400" rtl="0" eaLnBrk="0" latinLnBrk="0" hangingPunct="0">
              <a:defRPr sz="1800" kern="1200">
                <a:solidFill>
                  <a:schemeClr val="tx1"/>
                </a:solidFill>
                <a:latin typeface="Arial" pitchFamily="34" charset="0"/>
                <a:ea typeface="+mn-ea"/>
                <a:cs typeface="Arial" pitchFamily="34" charset="0"/>
              </a:defRPr>
            </a:lvl1pPr>
            <a:lvl2pPr marL="4572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lnSpc>
                <a:spcPct val="90000"/>
              </a:lnSpc>
              <a:spcBef>
                <a:spcPct val="30000"/>
              </a:spcBef>
              <a:buFontTx/>
              <a:buChar char="•"/>
            </a:pPr>
            <a:r>
              <a:rPr lang="zh-CN" altLang="en-US" sz="1300"/>
              <a:t>与财务指标相连，能够确保银行的人力成本的整体合理性和承受能力</a:t>
            </a:r>
          </a:p>
          <a:p>
            <a:pPr>
              <a:lnSpc>
                <a:spcPct val="90000"/>
              </a:lnSpc>
              <a:spcBef>
                <a:spcPct val="30000"/>
              </a:spcBef>
              <a:buFontTx/>
              <a:buChar char="•"/>
            </a:pPr>
            <a:r>
              <a:rPr lang="zh-CN" altLang="en-US" sz="1300"/>
              <a:t>支持银行战略重点</a:t>
            </a:r>
            <a:endParaRPr lang="en-US" altLang="zh-CN" sz="1300"/>
          </a:p>
          <a:p>
            <a:pPr>
              <a:lnSpc>
                <a:spcPct val="90000"/>
              </a:lnSpc>
              <a:spcBef>
                <a:spcPct val="30000"/>
              </a:spcBef>
              <a:buFontTx/>
              <a:buChar char="•"/>
            </a:pPr>
            <a:r>
              <a:rPr lang="zh-CN" altLang="en-US" sz="1300"/>
              <a:t>国际流行的做法</a:t>
            </a:r>
          </a:p>
        </p:txBody>
      </p:sp>
      <p:sp>
        <p:nvSpPr>
          <p:cNvPr id="20" name="Text Box 13"/>
          <p:cNvSpPr txBox="1">
            <a:spLocks noChangeArrowheads="1"/>
          </p:cNvSpPr>
          <p:nvPr/>
        </p:nvSpPr>
        <p:spPr bwMode="auto">
          <a:xfrm>
            <a:off x="5213350" y="1412776"/>
            <a:ext cx="1800000" cy="115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114300" indent="-114300" algn="l" defTabSz="914400" rtl="0" eaLnBrk="0" latinLnBrk="0" hangingPunct="0">
              <a:defRPr sz="1800" kern="1200">
                <a:solidFill>
                  <a:schemeClr val="tx1"/>
                </a:solidFill>
                <a:latin typeface="Arial" pitchFamily="34" charset="0"/>
                <a:ea typeface="+mn-ea"/>
                <a:cs typeface="Arial" pitchFamily="34" charset="0"/>
              </a:defRPr>
            </a:lvl1pPr>
            <a:lvl2pPr marL="4572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spcBef>
                <a:spcPct val="50000"/>
              </a:spcBef>
              <a:buFontTx/>
              <a:buChar char="•"/>
            </a:pPr>
            <a:r>
              <a:rPr lang="zh-CN" altLang="en-US" sz="1300"/>
              <a:t>需要组织有明确的战略及实施战略的决心</a:t>
            </a:r>
          </a:p>
          <a:p>
            <a:pPr>
              <a:spcBef>
                <a:spcPct val="50000"/>
              </a:spcBef>
              <a:buFontTx/>
              <a:buChar char="•"/>
            </a:pPr>
            <a:r>
              <a:rPr lang="zh-CN" altLang="en-US" sz="1300"/>
              <a:t>有明确人力控制的方向</a:t>
            </a:r>
          </a:p>
        </p:txBody>
      </p:sp>
      <p:sp>
        <p:nvSpPr>
          <p:cNvPr id="21" name="Text Box 14"/>
          <p:cNvSpPr txBox="1">
            <a:spLocks noChangeArrowheads="1"/>
          </p:cNvSpPr>
          <p:nvPr/>
        </p:nvSpPr>
        <p:spPr bwMode="auto">
          <a:xfrm>
            <a:off x="7092480" y="1412776"/>
            <a:ext cx="1800000" cy="115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114300" indent="-114300" algn="l" defTabSz="914400" rtl="0" eaLnBrk="0" latinLnBrk="0" hangingPunct="0">
              <a:defRPr sz="1800" kern="1200">
                <a:solidFill>
                  <a:schemeClr val="tx1"/>
                </a:solidFill>
                <a:latin typeface="Arial" pitchFamily="34" charset="0"/>
                <a:ea typeface="+mn-ea"/>
                <a:cs typeface="Arial" pitchFamily="34" charset="0"/>
              </a:defRPr>
            </a:lvl1pPr>
            <a:lvl2pPr marL="4572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spcBef>
                <a:spcPct val="50000"/>
              </a:spcBef>
              <a:buFontTx/>
              <a:buChar char="•"/>
            </a:pPr>
            <a:r>
              <a:rPr lang="zh-CN" altLang="en-US" sz="1300"/>
              <a:t>结合标杆比例法，</a:t>
            </a:r>
            <a:r>
              <a:rPr lang="zh-CN" altLang="en-US" sz="1300" smtClean="0"/>
              <a:t>确定广发上海分行全</a:t>
            </a:r>
            <a:r>
              <a:rPr lang="zh-CN" altLang="en-US" sz="1300"/>
              <a:t>行员工总人数</a:t>
            </a:r>
          </a:p>
          <a:p>
            <a:pPr>
              <a:spcBef>
                <a:spcPct val="50000"/>
              </a:spcBef>
            </a:pPr>
            <a:endParaRPr lang="zh-CN" altLang="en-US" sz="1300"/>
          </a:p>
        </p:txBody>
      </p:sp>
      <p:sp>
        <p:nvSpPr>
          <p:cNvPr id="22" name="Text Box 15"/>
          <p:cNvSpPr txBox="1">
            <a:spLocks noChangeArrowheads="1"/>
          </p:cNvSpPr>
          <p:nvPr/>
        </p:nvSpPr>
        <p:spPr bwMode="auto">
          <a:xfrm>
            <a:off x="1763688" y="2820789"/>
            <a:ext cx="1692000" cy="115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2286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spcBef>
                <a:spcPct val="50000"/>
              </a:spcBef>
            </a:pPr>
            <a:r>
              <a:rPr lang="zh-CN" altLang="en-US" sz="1300"/>
              <a:t>根据同行业的实践确定各类人员的比例</a:t>
            </a:r>
            <a:r>
              <a:rPr lang="zh-CN" altLang="en-US" sz="1300" smtClean="0"/>
              <a:t>，</a:t>
            </a:r>
            <a:r>
              <a:rPr lang="zh-CN" altLang="en-US" sz="1300"/>
              <a:t>例如</a:t>
            </a:r>
            <a:r>
              <a:rPr lang="zh-CN" altLang="en-US" sz="1300" smtClean="0"/>
              <a:t>：</a:t>
            </a:r>
            <a:r>
              <a:rPr lang="zh-CN" altLang="en-US" sz="1300"/>
              <a:t>管理人员比例、销售人员比例等</a:t>
            </a:r>
          </a:p>
        </p:txBody>
      </p:sp>
      <p:sp>
        <p:nvSpPr>
          <p:cNvPr id="23" name="Text Box 16"/>
          <p:cNvSpPr txBox="1">
            <a:spLocks noChangeArrowheads="1"/>
          </p:cNvSpPr>
          <p:nvPr/>
        </p:nvSpPr>
        <p:spPr bwMode="auto">
          <a:xfrm>
            <a:off x="3528064" y="2820789"/>
            <a:ext cx="1620000" cy="115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hangingPunct="0">
              <a:spcBef>
                <a:spcPct val="30000"/>
              </a:spcBef>
              <a:buFontTx/>
              <a:buChar char="•"/>
            </a:pPr>
            <a:r>
              <a:rPr lang="zh-CN" altLang="en-US" sz="1300"/>
              <a:t>直观</a:t>
            </a:r>
          </a:p>
          <a:p>
            <a:pPr algn="l" eaLnBrk="0" hangingPunct="0">
              <a:spcBef>
                <a:spcPct val="30000"/>
              </a:spcBef>
              <a:buFontTx/>
              <a:buChar char="•"/>
            </a:pPr>
            <a:r>
              <a:rPr lang="zh-CN" altLang="en-US" sz="1300"/>
              <a:t> 参照性强</a:t>
            </a:r>
          </a:p>
          <a:p>
            <a:pPr algn="l" eaLnBrk="0" hangingPunct="0">
              <a:spcBef>
                <a:spcPct val="30000"/>
              </a:spcBef>
            </a:pPr>
            <a:endParaRPr lang="zh-CN" altLang="en-US" sz="1300"/>
          </a:p>
        </p:txBody>
      </p:sp>
      <p:sp>
        <p:nvSpPr>
          <p:cNvPr id="24" name="Text Box 17"/>
          <p:cNvSpPr txBox="1">
            <a:spLocks noChangeArrowheads="1"/>
          </p:cNvSpPr>
          <p:nvPr/>
        </p:nvSpPr>
        <p:spPr bwMode="auto">
          <a:xfrm>
            <a:off x="5213350" y="2820789"/>
            <a:ext cx="1800000" cy="11842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63500" indent="-63500" algn="l" defTabSz="914400" rtl="0" eaLnBrk="0" latinLnBrk="0" hangingPunct="0">
              <a:defRPr sz="1800" kern="1200">
                <a:solidFill>
                  <a:schemeClr val="tx1"/>
                </a:solidFill>
                <a:latin typeface="Arial" pitchFamily="34" charset="0"/>
                <a:ea typeface="+mn-ea"/>
                <a:cs typeface="Arial" pitchFamily="34" charset="0"/>
              </a:defRPr>
            </a:lvl1pPr>
            <a:lvl2pPr marL="4572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spcBef>
                <a:spcPct val="50000"/>
              </a:spcBef>
              <a:buFontTx/>
              <a:buChar char="•"/>
            </a:pPr>
            <a:r>
              <a:rPr lang="zh-CN" altLang="en-US" sz="1300"/>
              <a:t>标杆对象的选取需要与企业情况差异不能太大</a:t>
            </a:r>
          </a:p>
          <a:p>
            <a:pPr>
              <a:spcBef>
                <a:spcPct val="50000"/>
              </a:spcBef>
              <a:buFontTx/>
              <a:buChar char="•"/>
            </a:pPr>
            <a:r>
              <a:rPr lang="zh-CN" altLang="en-US" sz="1300"/>
              <a:t>对行业标杆数据要求非常高</a:t>
            </a:r>
          </a:p>
        </p:txBody>
      </p:sp>
      <p:sp>
        <p:nvSpPr>
          <p:cNvPr id="25" name="Text Box 18"/>
          <p:cNvSpPr txBox="1">
            <a:spLocks noChangeArrowheads="1"/>
          </p:cNvSpPr>
          <p:nvPr/>
        </p:nvSpPr>
        <p:spPr bwMode="auto">
          <a:xfrm>
            <a:off x="7092480" y="2820789"/>
            <a:ext cx="1800000" cy="115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114300" indent="-114300" algn="l" defTabSz="914400" rtl="0" eaLnBrk="0" latinLnBrk="0" hangingPunct="0">
              <a:defRPr sz="1800" kern="1200">
                <a:solidFill>
                  <a:schemeClr val="tx1"/>
                </a:solidFill>
                <a:latin typeface="Arial" pitchFamily="34" charset="0"/>
                <a:ea typeface="+mn-ea"/>
                <a:cs typeface="Arial" pitchFamily="34" charset="0"/>
              </a:defRPr>
            </a:lvl1pPr>
            <a:lvl2pPr marL="4572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spcBef>
                <a:spcPct val="50000"/>
              </a:spcBef>
              <a:buFontTx/>
              <a:buChar char="•"/>
            </a:pPr>
            <a:r>
              <a:rPr lang="zh-CN" altLang="en-US" sz="1300" smtClean="0"/>
              <a:t>通过标杆分析测算上海分行本部人员比例</a:t>
            </a:r>
            <a:endParaRPr lang="en-US" altLang="zh-CN" sz="1300" smtClean="0"/>
          </a:p>
          <a:p>
            <a:pPr>
              <a:spcBef>
                <a:spcPct val="50000"/>
              </a:spcBef>
              <a:buFontTx/>
              <a:buChar char="•"/>
            </a:pPr>
            <a:r>
              <a:rPr lang="zh-CN" altLang="en-US" sz="1300" smtClean="0"/>
              <a:t>结合</a:t>
            </a:r>
            <a:r>
              <a:rPr lang="zh-CN" altLang="en-US" sz="1300"/>
              <a:t>因素分析法，</a:t>
            </a:r>
            <a:r>
              <a:rPr lang="zh-CN" altLang="en-US" sz="1300" smtClean="0"/>
              <a:t>测算分行各职能人数</a:t>
            </a:r>
            <a:endParaRPr lang="zh-CN" altLang="en-US" sz="1300"/>
          </a:p>
        </p:txBody>
      </p:sp>
      <p:sp>
        <p:nvSpPr>
          <p:cNvPr id="26" name="Text Box 19"/>
          <p:cNvSpPr txBox="1">
            <a:spLocks noChangeArrowheads="1"/>
          </p:cNvSpPr>
          <p:nvPr/>
        </p:nvSpPr>
        <p:spPr bwMode="auto">
          <a:xfrm>
            <a:off x="1763688" y="4005192"/>
            <a:ext cx="1692000" cy="115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2286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spcBef>
                <a:spcPct val="50000"/>
              </a:spcBef>
            </a:pPr>
            <a:r>
              <a:rPr lang="zh-CN" altLang="en-US" sz="1300"/>
              <a:t>根据影响各类人员的关键因素进行相关性分析，结合银行及分支行历史数据，总结业务发展情况与人数变化的相关性曲线或公式</a:t>
            </a:r>
          </a:p>
        </p:txBody>
      </p:sp>
      <p:sp>
        <p:nvSpPr>
          <p:cNvPr id="27" name="Text Box 20"/>
          <p:cNvSpPr txBox="1">
            <a:spLocks noChangeArrowheads="1"/>
          </p:cNvSpPr>
          <p:nvPr/>
        </p:nvSpPr>
        <p:spPr bwMode="auto">
          <a:xfrm>
            <a:off x="3528064" y="4005192"/>
            <a:ext cx="1620000" cy="115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114300" indent="-114300" algn="l" defTabSz="914400" rtl="0" eaLnBrk="0" latinLnBrk="0" hangingPunct="0">
              <a:defRPr sz="1800" kern="1200">
                <a:solidFill>
                  <a:schemeClr val="tx1"/>
                </a:solidFill>
                <a:latin typeface="Arial" pitchFamily="34" charset="0"/>
                <a:ea typeface="+mn-ea"/>
                <a:cs typeface="Arial" pitchFamily="34" charset="0"/>
              </a:defRPr>
            </a:lvl1pPr>
            <a:lvl2pPr marL="4572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spcBef>
                <a:spcPct val="30000"/>
              </a:spcBef>
              <a:buFontTx/>
              <a:buChar char="•"/>
            </a:pPr>
            <a:r>
              <a:rPr lang="zh-CN" altLang="en-US" sz="1300"/>
              <a:t>与银行实际业务发展变化相结合，更科学、更系统</a:t>
            </a:r>
          </a:p>
          <a:p>
            <a:pPr>
              <a:spcBef>
                <a:spcPct val="30000"/>
              </a:spcBef>
              <a:buFontTx/>
              <a:buChar char="•"/>
            </a:pPr>
            <a:r>
              <a:rPr lang="zh-CN" altLang="en-US" sz="1300"/>
              <a:t>适合于业务模式成熟、职能稳定的职位</a:t>
            </a:r>
          </a:p>
        </p:txBody>
      </p:sp>
      <p:sp>
        <p:nvSpPr>
          <p:cNvPr id="28" name="Text Box 21"/>
          <p:cNvSpPr txBox="1">
            <a:spLocks noChangeArrowheads="1"/>
          </p:cNvSpPr>
          <p:nvPr/>
        </p:nvSpPr>
        <p:spPr bwMode="auto">
          <a:xfrm>
            <a:off x="5213350" y="4005192"/>
            <a:ext cx="1800000" cy="115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114300" indent="-114300" algn="l" defTabSz="914400" rtl="0" eaLnBrk="0" latinLnBrk="0" hangingPunct="0">
              <a:defRPr sz="1800" kern="1200">
                <a:solidFill>
                  <a:schemeClr val="tx1"/>
                </a:solidFill>
                <a:latin typeface="Arial" pitchFamily="34" charset="0"/>
                <a:ea typeface="+mn-ea"/>
                <a:cs typeface="Arial" pitchFamily="34" charset="0"/>
              </a:defRPr>
            </a:lvl1pPr>
            <a:lvl2pPr marL="4572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spcBef>
                <a:spcPct val="50000"/>
              </a:spcBef>
              <a:buFontTx/>
              <a:buChar char="•"/>
            </a:pPr>
            <a:r>
              <a:rPr lang="zh-CN" altLang="en-US" sz="1300"/>
              <a:t>对银行历史数据的要求非常高</a:t>
            </a:r>
          </a:p>
          <a:p>
            <a:pPr>
              <a:spcBef>
                <a:spcPct val="50000"/>
              </a:spcBef>
              <a:buFontTx/>
              <a:buChar char="•"/>
            </a:pPr>
            <a:r>
              <a:rPr lang="zh-CN" altLang="en-US" sz="1300"/>
              <a:t>基于银行历史数据，前瞻性相对不足，特别是公司处于战略调整和组织变革时</a:t>
            </a:r>
          </a:p>
        </p:txBody>
      </p:sp>
      <p:sp>
        <p:nvSpPr>
          <p:cNvPr id="29" name="Text Box 22"/>
          <p:cNvSpPr txBox="1">
            <a:spLocks noChangeArrowheads="1"/>
          </p:cNvSpPr>
          <p:nvPr/>
        </p:nvSpPr>
        <p:spPr bwMode="auto">
          <a:xfrm>
            <a:off x="7092478" y="4005192"/>
            <a:ext cx="1800000" cy="109260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114300" indent="-114300" algn="l" defTabSz="914400" rtl="0" eaLnBrk="0" latinLnBrk="0" hangingPunct="0">
              <a:defRPr sz="1800" kern="1200">
                <a:solidFill>
                  <a:schemeClr val="tx1"/>
                </a:solidFill>
                <a:latin typeface="Arial" pitchFamily="34" charset="0"/>
                <a:ea typeface="+mn-ea"/>
                <a:cs typeface="Arial" pitchFamily="34" charset="0"/>
              </a:defRPr>
            </a:lvl1pPr>
            <a:lvl2pPr marL="4572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spcBef>
                <a:spcPct val="50000"/>
              </a:spcBef>
              <a:buFontTx/>
              <a:buChar char="•"/>
            </a:pPr>
            <a:r>
              <a:rPr lang="zh-CN" altLang="en-US" sz="1300"/>
              <a:t>结合标杆比例法，设计业务规模与各职能人员数的相关模型，测算分行各职能</a:t>
            </a:r>
            <a:r>
              <a:rPr lang="zh-CN" altLang="en-US" sz="1300" smtClean="0"/>
              <a:t>人数</a:t>
            </a:r>
            <a:endParaRPr lang="zh-CN" altLang="en-US" sz="1300"/>
          </a:p>
        </p:txBody>
      </p:sp>
      <p:sp>
        <p:nvSpPr>
          <p:cNvPr id="31" name="Rectangle 24"/>
          <p:cNvSpPr>
            <a:spLocks noChangeArrowheads="1"/>
          </p:cNvSpPr>
          <p:nvPr/>
        </p:nvSpPr>
        <p:spPr bwMode="auto">
          <a:xfrm>
            <a:off x="196850" y="5598442"/>
            <a:ext cx="1374775" cy="619125"/>
          </a:xfrm>
          <a:prstGeom prst="rect">
            <a:avLst/>
          </a:prstGeom>
          <a:solidFill>
            <a:schemeClr val="accent2"/>
          </a:solidFill>
          <a:ln w="12700" algn="ctr">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7200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Aft>
                <a:spcPct val="50000"/>
              </a:spcAft>
            </a:pPr>
            <a:r>
              <a:rPr lang="zh-CN" altLang="en-US" sz="1400" b="1">
                <a:solidFill>
                  <a:schemeClr val="bg1"/>
                </a:solidFill>
              </a:rPr>
              <a:t>组织设计法</a:t>
            </a:r>
          </a:p>
        </p:txBody>
      </p:sp>
      <p:sp>
        <p:nvSpPr>
          <p:cNvPr id="32" name="Text Box 25"/>
          <p:cNvSpPr txBox="1">
            <a:spLocks noChangeArrowheads="1"/>
          </p:cNvSpPr>
          <p:nvPr/>
        </p:nvSpPr>
        <p:spPr bwMode="auto">
          <a:xfrm>
            <a:off x="1763688" y="5487988"/>
            <a:ext cx="1692000" cy="115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pitchFamily="34" charset="0"/>
                <a:ea typeface="+mn-ea"/>
                <a:cs typeface="Arial" pitchFamily="34" charset="0"/>
              </a:defRPr>
            </a:lvl1pPr>
            <a:lvl2pPr marL="2286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spcBef>
                <a:spcPct val="50000"/>
              </a:spcBef>
            </a:pPr>
            <a:r>
              <a:rPr lang="zh-CN" altLang="en-US" sz="1300"/>
              <a:t>通过分析银行战略方向、业务重点及管控模式（集权</a:t>
            </a:r>
            <a:r>
              <a:rPr lang="en-US" altLang="zh-CN" sz="1300"/>
              <a:t>/</a:t>
            </a:r>
            <a:r>
              <a:rPr lang="zh-CN" altLang="en-US" sz="1300"/>
              <a:t>分权），对未来人员需求作出预测</a:t>
            </a:r>
          </a:p>
        </p:txBody>
      </p:sp>
      <p:sp>
        <p:nvSpPr>
          <p:cNvPr id="33" name="Text Box 26"/>
          <p:cNvSpPr txBox="1">
            <a:spLocks noChangeArrowheads="1"/>
          </p:cNvSpPr>
          <p:nvPr/>
        </p:nvSpPr>
        <p:spPr bwMode="auto">
          <a:xfrm>
            <a:off x="3528064" y="5487988"/>
            <a:ext cx="1620000" cy="115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114300" indent="-114300" algn="l" defTabSz="914400" rtl="0" eaLnBrk="0" latinLnBrk="0" hangingPunct="0">
              <a:defRPr sz="1800" kern="1200">
                <a:solidFill>
                  <a:schemeClr val="tx1"/>
                </a:solidFill>
                <a:latin typeface="Arial" pitchFamily="34" charset="0"/>
                <a:ea typeface="+mn-ea"/>
                <a:cs typeface="Arial" pitchFamily="34" charset="0"/>
              </a:defRPr>
            </a:lvl1pPr>
            <a:lvl2pPr marL="4572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spcBef>
                <a:spcPct val="30000"/>
              </a:spcBef>
              <a:buFontTx/>
              <a:buChar char="•"/>
            </a:pPr>
            <a:r>
              <a:rPr lang="zh-CN" altLang="en-US" sz="1300"/>
              <a:t>支持银行战略重点和意图</a:t>
            </a:r>
          </a:p>
          <a:p>
            <a:pPr>
              <a:spcBef>
                <a:spcPct val="30000"/>
              </a:spcBef>
              <a:buFontTx/>
              <a:buChar char="•"/>
            </a:pPr>
            <a:r>
              <a:rPr lang="zh-CN" altLang="en-US" sz="1300"/>
              <a:t>支持银行组织变革需求</a:t>
            </a:r>
          </a:p>
        </p:txBody>
      </p:sp>
      <p:sp>
        <p:nvSpPr>
          <p:cNvPr id="34" name="Text Box 27"/>
          <p:cNvSpPr txBox="1">
            <a:spLocks noChangeArrowheads="1"/>
          </p:cNvSpPr>
          <p:nvPr/>
        </p:nvSpPr>
        <p:spPr bwMode="auto">
          <a:xfrm>
            <a:off x="5213350" y="5517232"/>
            <a:ext cx="1800000" cy="115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114300" indent="-114300" algn="l" defTabSz="914400" rtl="0" eaLnBrk="0" latinLnBrk="0" hangingPunct="0">
              <a:defRPr sz="1800" kern="1200">
                <a:solidFill>
                  <a:schemeClr val="tx1"/>
                </a:solidFill>
                <a:latin typeface="Arial" pitchFamily="34" charset="0"/>
                <a:ea typeface="+mn-ea"/>
                <a:cs typeface="Arial" pitchFamily="34" charset="0"/>
              </a:defRPr>
            </a:lvl1pPr>
            <a:lvl2pPr marL="4572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spcBef>
                <a:spcPct val="50000"/>
              </a:spcBef>
              <a:buFontTx/>
              <a:buChar char="•"/>
            </a:pPr>
            <a:r>
              <a:rPr lang="zh-CN" altLang="en-US" sz="1300"/>
              <a:t>定性分析，难以量化</a:t>
            </a:r>
          </a:p>
        </p:txBody>
      </p:sp>
      <p:sp>
        <p:nvSpPr>
          <p:cNvPr id="35" name="Text Box 28"/>
          <p:cNvSpPr txBox="1">
            <a:spLocks noChangeArrowheads="1"/>
          </p:cNvSpPr>
          <p:nvPr/>
        </p:nvSpPr>
        <p:spPr bwMode="auto">
          <a:xfrm>
            <a:off x="7092480" y="5487988"/>
            <a:ext cx="1800000" cy="1152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114300" indent="-114300" algn="l" defTabSz="914400" rtl="0" eaLnBrk="0" latinLnBrk="0" hangingPunct="0">
              <a:defRPr sz="1800" kern="1200">
                <a:solidFill>
                  <a:schemeClr val="tx1"/>
                </a:solidFill>
                <a:latin typeface="Arial" pitchFamily="34" charset="0"/>
                <a:ea typeface="+mn-ea"/>
                <a:cs typeface="Arial" pitchFamily="34" charset="0"/>
              </a:defRPr>
            </a:lvl1pPr>
            <a:lvl2pPr marL="457200" algn="l" defTabSz="914400" rtl="0" eaLnBrk="0" latinLnBrk="0" hangingPunct="0">
              <a:defRPr sz="1800" kern="1200">
                <a:solidFill>
                  <a:schemeClr val="tx1"/>
                </a:solidFill>
                <a:latin typeface="Arial" pitchFamily="34" charset="0"/>
                <a:ea typeface="+mn-ea"/>
                <a:cs typeface="Arial" pitchFamily="34" charset="0"/>
              </a:defRPr>
            </a:lvl2pPr>
            <a:lvl3pPr marL="914400" algn="l" defTabSz="914400" rtl="0" eaLnBrk="0" latinLnBrk="0" hangingPunct="0">
              <a:defRPr sz="1800" kern="1200">
                <a:solidFill>
                  <a:schemeClr val="tx1"/>
                </a:solidFill>
                <a:latin typeface="Arial" pitchFamily="34" charset="0"/>
                <a:ea typeface="+mn-ea"/>
                <a:cs typeface="Arial" pitchFamily="34" charset="0"/>
              </a:defRPr>
            </a:lvl3pPr>
            <a:lvl4pPr marL="1371600" algn="l" defTabSz="914400" rtl="0" eaLnBrk="0" latinLnBrk="0" hangingPunct="0">
              <a:defRPr sz="1800" kern="1200">
                <a:solidFill>
                  <a:schemeClr val="tx1"/>
                </a:solidFill>
                <a:latin typeface="Arial" pitchFamily="34" charset="0"/>
                <a:ea typeface="+mn-ea"/>
                <a:cs typeface="Arial" pitchFamily="34" charset="0"/>
              </a:defRPr>
            </a:lvl4pPr>
            <a:lvl5pPr marL="1828800" algn="l" defTabSz="914400" rtl="0" eaLnBrk="0" latinLnBrk="0" hangingPunct="0">
              <a:defRPr sz="1800" kern="1200">
                <a:solidFill>
                  <a:schemeClr val="tx1"/>
                </a:solidFill>
                <a:latin typeface="Arial" pitchFamily="34" charset="0"/>
                <a:ea typeface="+mn-ea"/>
                <a:cs typeface="Arial" pitchFamily="34" charset="0"/>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Arial" pitchFamily="34" charset="0"/>
              </a:defRPr>
            </a:lvl9pPr>
          </a:lstStyle>
          <a:p>
            <a:pPr>
              <a:spcBef>
                <a:spcPct val="50000"/>
              </a:spcBef>
              <a:buFontTx/>
              <a:buChar char="•"/>
            </a:pPr>
            <a:r>
              <a:rPr lang="zh-CN" altLang="en-US" sz="1300" smtClean="0"/>
              <a:t>对于历史数据持续性不强且行业标杆数据难以支持的部门的编制预测</a:t>
            </a:r>
            <a:endParaRPr lang="zh-CN" altLang="en-US" sz="1300"/>
          </a:p>
        </p:txBody>
      </p:sp>
      <p:sp>
        <p:nvSpPr>
          <p:cNvPr id="38" name="标题 1"/>
          <p:cNvSpPr>
            <a:spLocks noGrp="1"/>
          </p:cNvSpPr>
          <p:nvPr>
            <p:ph type="title"/>
          </p:nvPr>
        </p:nvSpPr>
        <p:spPr>
          <a:xfrm>
            <a:off x="395536" y="241796"/>
            <a:ext cx="8352928" cy="738932"/>
          </a:xfrm>
        </p:spPr>
        <p:txBody>
          <a:bodyPr>
            <a:normAutofit/>
          </a:bodyPr>
          <a:lstStyle/>
          <a:p>
            <a:r>
              <a:rPr lang="zh-CN" altLang="en-US" sz="2000" smtClean="0"/>
              <a:t>此次广发银行上海分行编制</a:t>
            </a:r>
            <a:r>
              <a:rPr lang="zh-CN" altLang="en-US" sz="2000"/>
              <a:t>设计采取</a:t>
            </a:r>
            <a:r>
              <a:rPr lang="zh-CN" altLang="en-US" sz="2000" smtClean="0"/>
              <a:t>的主要方法</a:t>
            </a:r>
            <a:endParaRPr lang="zh-CN" altLang="en-US" sz="2000"/>
          </a:p>
        </p:txBody>
      </p:sp>
      <p:cxnSp>
        <p:nvCxnSpPr>
          <p:cNvPr id="49" name="直接连接符 48"/>
          <p:cNvCxnSpPr/>
          <p:nvPr/>
        </p:nvCxnSpPr>
        <p:spPr>
          <a:xfrm>
            <a:off x="1763688" y="5487988"/>
            <a:ext cx="6986612" cy="0"/>
          </a:xfrm>
          <a:prstGeom prst="line">
            <a:avLst/>
          </a:prstGeom>
          <a:ln>
            <a:prstDash val="dash"/>
          </a:ln>
        </p:spPr>
        <p:style>
          <a:lnRef idx="1">
            <a:schemeClr val="accent4"/>
          </a:lnRef>
          <a:fillRef idx="0">
            <a:schemeClr val="accent4"/>
          </a:fillRef>
          <a:effectRef idx="0">
            <a:schemeClr val="accent4"/>
          </a:effectRef>
          <a:fontRef idx="minor">
            <a:schemeClr val="tx1"/>
          </a:fontRef>
        </p:style>
      </p:cxnSp>
      <p:cxnSp>
        <p:nvCxnSpPr>
          <p:cNvPr id="50" name="直接连接符 49"/>
          <p:cNvCxnSpPr/>
          <p:nvPr/>
        </p:nvCxnSpPr>
        <p:spPr>
          <a:xfrm>
            <a:off x="1763688" y="4005192"/>
            <a:ext cx="6986612" cy="0"/>
          </a:xfrm>
          <a:prstGeom prst="line">
            <a:avLst/>
          </a:prstGeom>
          <a:ln>
            <a:prstDash val="dash"/>
          </a:ln>
        </p:spPr>
        <p:style>
          <a:lnRef idx="1">
            <a:schemeClr val="accent4"/>
          </a:lnRef>
          <a:fillRef idx="0">
            <a:schemeClr val="accent4"/>
          </a:fillRef>
          <a:effectRef idx="0">
            <a:schemeClr val="accent4"/>
          </a:effectRef>
          <a:fontRef idx="minor">
            <a:schemeClr val="tx1"/>
          </a:fontRef>
        </p:style>
      </p:cxnSp>
      <p:cxnSp>
        <p:nvCxnSpPr>
          <p:cNvPr id="51" name="直接连接符 50"/>
          <p:cNvCxnSpPr/>
          <p:nvPr/>
        </p:nvCxnSpPr>
        <p:spPr>
          <a:xfrm>
            <a:off x="1763688" y="2708920"/>
            <a:ext cx="6986612" cy="0"/>
          </a:xfrm>
          <a:prstGeom prst="line">
            <a:avLst/>
          </a:prstGeom>
          <a:ln>
            <a:prstDash val="dash"/>
          </a:ln>
        </p:spPr>
        <p:style>
          <a:lnRef idx="1">
            <a:schemeClr val="accent4"/>
          </a:lnRef>
          <a:fillRef idx="0">
            <a:schemeClr val="accent4"/>
          </a:fillRef>
          <a:effectRef idx="0">
            <a:schemeClr val="accent4"/>
          </a:effectRef>
          <a:fontRef idx="minor">
            <a:schemeClr val="tx1"/>
          </a:fontRef>
        </p:style>
      </p:cxnSp>
      <p:sp>
        <p:nvSpPr>
          <p:cNvPr id="53" name="矩形 52"/>
          <p:cNvSpPr/>
          <p:nvPr/>
        </p:nvSpPr>
        <p:spPr>
          <a:xfrm>
            <a:off x="434251" y="2257127"/>
            <a:ext cx="902811" cy="307777"/>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Aft>
                <a:spcPct val="50000"/>
              </a:spcAft>
            </a:pPr>
            <a:r>
              <a:rPr lang="zh-CN" altLang="en-US" sz="1400" b="1"/>
              <a:t>“看总量”</a:t>
            </a:r>
            <a:endParaRPr lang="en-US" altLang="zh-CN" sz="1400" b="1"/>
          </a:p>
        </p:txBody>
      </p:sp>
      <p:sp>
        <p:nvSpPr>
          <p:cNvPr id="54" name="矩形 53"/>
          <p:cNvSpPr/>
          <p:nvPr/>
        </p:nvSpPr>
        <p:spPr>
          <a:xfrm>
            <a:off x="323528" y="3596332"/>
            <a:ext cx="902811" cy="307777"/>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Aft>
                <a:spcPct val="50000"/>
              </a:spcAft>
            </a:pPr>
            <a:r>
              <a:rPr lang="zh-CN" altLang="en-US" sz="1400" b="1" smtClean="0"/>
              <a:t>“看标杆”</a:t>
            </a:r>
            <a:endParaRPr lang="en-US" altLang="zh-CN" sz="1400" b="1"/>
          </a:p>
        </p:txBody>
      </p:sp>
      <p:sp>
        <p:nvSpPr>
          <p:cNvPr id="55" name="矩形 54"/>
          <p:cNvSpPr/>
          <p:nvPr/>
        </p:nvSpPr>
        <p:spPr>
          <a:xfrm>
            <a:off x="323528" y="4840213"/>
            <a:ext cx="902811" cy="307777"/>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Aft>
                <a:spcPct val="50000"/>
              </a:spcAft>
            </a:pPr>
            <a:r>
              <a:rPr lang="zh-CN" altLang="en-US" sz="1400" b="1" smtClean="0"/>
              <a:t>“看相关”</a:t>
            </a:r>
            <a:endParaRPr lang="en-US" altLang="zh-CN" sz="1400" b="1"/>
          </a:p>
        </p:txBody>
      </p:sp>
      <p:sp>
        <p:nvSpPr>
          <p:cNvPr id="56" name="矩形 55"/>
          <p:cNvSpPr/>
          <p:nvPr/>
        </p:nvSpPr>
        <p:spPr>
          <a:xfrm>
            <a:off x="323528" y="6217567"/>
            <a:ext cx="902811" cy="307777"/>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Aft>
                <a:spcPct val="50000"/>
              </a:spcAft>
            </a:pPr>
            <a:r>
              <a:rPr lang="zh-CN" altLang="en-US" sz="1400" b="1" smtClean="0"/>
              <a:t>“看</a:t>
            </a:r>
            <a:r>
              <a:rPr lang="zh-CN" altLang="en-US" sz="1400" b="1"/>
              <a:t>职责</a:t>
            </a:r>
            <a:r>
              <a:rPr lang="zh-CN" altLang="en-US" sz="1400" b="1" smtClean="0"/>
              <a:t>”</a:t>
            </a:r>
            <a:endParaRPr lang="en-US" altLang="zh-CN" sz="1400" b="1"/>
          </a:p>
        </p:txBody>
      </p:sp>
    </p:spTree>
    <p:extLst>
      <p:ext uri="{BB962C8B-B14F-4D97-AF65-F5344CB8AC3E}">
        <p14:creationId xmlns:p14="http://schemas.microsoft.com/office/powerpoint/2010/main" val="221505118"/>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 name="矩形 35"/>
          <p:cNvSpPr/>
          <p:nvPr/>
        </p:nvSpPr>
        <p:spPr>
          <a:xfrm>
            <a:off x="611560" y="2276872"/>
            <a:ext cx="7776864" cy="3744416"/>
          </a:xfrm>
          <a:prstGeom prst="rect">
            <a:avLst/>
          </a:prstGeom>
          <a:solidFill>
            <a:srgbClr val="F7F7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 name="标题 1"/>
          <p:cNvSpPr>
            <a:spLocks noGrp="1"/>
          </p:cNvSpPr>
          <p:nvPr>
            <p:ph type="title"/>
          </p:nvPr>
        </p:nvSpPr>
        <p:spPr>
          <a:xfrm>
            <a:off x="395536" y="260648"/>
            <a:ext cx="8352928" cy="738932"/>
          </a:xfrm>
        </p:spPr>
        <p:txBody>
          <a:bodyPr>
            <a:normAutofit/>
          </a:bodyPr>
          <a:lstStyle/>
          <a:p>
            <a:r>
              <a:rPr lang="zh-CN" altLang="en-US" sz="2000"/>
              <a:t>广</a:t>
            </a:r>
            <a:r>
              <a:rPr lang="zh-CN" altLang="en-US" sz="2000" smtClean="0"/>
              <a:t>发银行上海分行人员编制规划的具体步骤</a:t>
            </a:r>
            <a:endParaRPr lang="zh-CN" altLang="en-US" sz="2000"/>
          </a:p>
        </p:txBody>
      </p:sp>
      <p:sp>
        <p:nvSpPr>
          <p:cNvPr id="4" name="日期占位符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7</a:t>
            </a:fld>
            <a:endParaRPr lang="en-GB"/>
          </a:p>
        </p:txBody>
      </p:sp>
      <p:grpSp>
        <p:nvGrpSpPr>
          <p:cNvPr id="19" name="组合 18"/>
          <p:cNvGrpSpPr/>
          <p:nvPr/>
        </p:nvGrpSpPr>
        <p:grpSpPr>
          <a:xfrm>
            <a:off x="611560" y="1412776"/>
            <a:ext cx="7776864" cy="864096"/>
            <a:chOff x="1524710" y="1736812"/>
            <a:chExt cx="4776532" cy="792088"/>
          </a:xfrm>
        </p:grpSpPr>
        <p:sp>
          <p:nvSpPr>
            <p:cNvPr id="12" name="矩形 11"/>
            <p:cNvSpPr/>
            <p:nvPr/>
          </p:nvSpPr>
          <p:spPr bwMode="auto">
            <a:xfrm>
              <a:off x="1524710" y="1736812"/>
              <a:ext cx="1224136" cy="792088"/>
            </a:xfrm>
            <a:prstGeom prst="rect">
              <a:avLst/>
            </a:prstGeom>
            <a:solidFill>
              <a:srgbClr val="FFDA65">
                <a:lumMod val="60000"/>
                <a:lumOff val="40000"/>
              </a:srgbClr>
            </a:solidFill>
            <a:ln w="9525" cap="flat" cmpd="sng" algn="ctr">
              <a:solidFill>
                <a:srgbClr val="FFFFFF"/>
              </a:solidFill>
              <a:prstDash val="solid"/>
              <a:round/>
              <a:headEnd type="none" w="med" len="med"/>
              <a:tailEnd type="none" w="med" len="med"/>
            </a:ln>
            <a:effectLst/>
            <a:extLst/>
          </p:spPr>
          <p:txBody>
            <a:bodyPr vert="horz" wrap="squar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fontAlgn="base">
                <a:lnSpc>
                  <a:spcPct val="90000"/>
                </a:lnSpc>
                <a:spcBef>
                  <a:spcPct val="0"/>
                </a:spcBef>
                <a:spcAft>
                  <a:spcPct val="0"/>
                </a:spcAft>
              </a:pPr>
              <a:r>
                <a:rPr lang="zh-CN" altLang="en-US" sz="1500" kern="0">
                  <a:solidFill>
                    <a:srgbClr val="000000"/>
                  </a:solidFill>
                  <a:latin typeface="宋体" pitchFamily="2" charset="-122"/>
                  <a:ea typeface="宋体" pitchFamily="2" charset="-122"/>
                  <a:cs typeface="Arial" pitchFamily="34" charset="0"/>
                </a:rPr>
                <a:t>预测</a:t>
              </a:r>
              <a:r>
                <a:rPr lang="zh-CN" altLang="en-US" sz="1500" kern="0" smtClean="0">
                  <a:solidFill>
                    <a:srgbClr val="000000"/>
                  </a:solidFill>
                  <a:latin typeface="宋体" pitchFamily="2" charset="-122"/>
                  <a:ea typeface="宋体" pitchFamily="2" charset="-122"/>
                  <a:cs typeface="Arial" pitchFamily="34" charset="0"/>
                </a:rPr>
                <a:t>上海</a:t>
              </a:r>
              <a:endParaRPr lang="en-US" altLang="zh-CN" sz="1500" kern="0" smtClean="0">
                <a:solidFill>
                  <a:srgbClr val="000000"/>
                </a:solidFill>
                <a:latin typeface="宋体" pitchFamily="2" charset="-122"/>
                <a:ea typeface="宋体" pitchFamily="2" charset="-122"/>
                <a:cs typeface="Arial" pitchFamily="34" charset="0"/>
              </a:endParaRPr>
            </a:p>
            <a:p>
              <a:pPr lvl="0" algn="ctr" fontAlgn="base">
                <a:lnSpc>
                  <a:spcPct val="90000"/>
                </a:lnSpc>
                <a:spcBef>
                  <a:spcPct val="0"/>
                </a:spcBef>
                <a:spcAft>
                  <a:spcPct val="0"/>
                </a:spcAft>
              </a:pPr>
              <a:r>
                <a:rPr lang="zh-CN" altLang="en-US" sz="1500" kern="0" smtClean="0">
                  <a:solidFill>
                    <a:srgbClr val="000000"/>
                  </a:solidFill>
                  <a:latin typeface="宋体" pitchFamily="2" charset="-122"/>
                  <a:ea typeface="宋体" pitchFamily="2" charset="-122"/>
                  <a:cs typeface="Arial" pitchFamily="34" charset="0"/>
                </a:rPr>
                <a:t>分行</a:t>
              </a:r>
              <a:r>
                <a:rPr lang="zh-CN" altLang="en-US" sz="1500" kern="0">
                  <a:solidFill>
                    <a:srgbClr val="000000"/>
                  </a:solidFill>
                  <a:latin typeface="宋体" pitchFamily="2" charset="-122"/>
                  <a:ea typeface="宋体" pitchFamily="2" charset="-122"/>
                  <a:cs typeface="Arial" pitchFamily="34" charset="0"/>
                </a:rPr>
                <a:t>总人数</a:t>
              </a:r>
            </a:p>
          </p:txBody>
        </p:sp>
        <p:sp>
          <p:nvSpPr>
            <p:cNvPr id="13" name="矩形 12"/>
            <p:cNvSpPr/>
            <p:nvPr/>
          </p:nvSpPr>
          <p:spPr bwMode="auto">
            <a:xfrm>
              <a:off x="2688839" y="1736812"/>
              <a:ext cx="1224136" cy="792088"/>
            </a:xfrm>
            <a:prstGeom prst="rect">
              <a:avLst/>
            </a:prstGeom>
            <a:solidFill>
              <a:srgbClr val="FFDA65">
                <a:lumMod val="60000"/>
                <a:lumOff val="40000"/>
              </a:srgbClr>
            </a:solidFill>
            <a:ln w="9525" cap="flat" cmpd="sng" algn="ctr">
              <a:solidFill>
                <a:srgbClr val="FFFFFF"/>
              </a:solidFill>
              <a:prstDash val="solid"/>
              <a:round/>
              <a:headEnd type="none" w="med" len="med"/>
              <a:tailEnd type="none" w="med" len="med"/>
            </a:ln>
            <a:effectLst/>
            <a:extLst/>
          </p:spPr>
          <p:txBody>
            <a:bodyPr vert="horz" wrap="squar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90000"/>
                </a:lnSpc>
                <a:spcBef>
                  <a:spcPct val="0"/>
                </a:spcBef>
                <a:spcAft>
                  <a:spcPct val="0"/>
                </a:spcAft>
                <a:buClrTx/>
                <a:buSzTx/>
                <a:buFontTx/>
                <a:buNone/>
                <a:defRPr/>
              </a:pPr>
              <a:r>
                <a:rPr kumimoji="0" lang="zh-CN" altLang="en-US" sz="1500" i="0" u="none" strike="noStrike" kern="0" cap="none" spc="0" normalizeH="0" baseline="0" noProof="0" smtClean="0">
                  <a:ln>
                    <a:noFill/>
                  </a:ln>
                  <a:solidFill>
                    <a:srgbClr val="000000"/>
                  </a:solidFill>
                  <a:effectLst/>
                  <a:uLnTx/>
                  <a:uFillTx/>
                  <a:latin typeface="宋体" pitchFamily="2" charset="-122"/>
                  <a:ea typeface="宋体" pitchFamily="2" charset="-122"/>
                  <a:cs typeface="Arial" pitchFamily="34" charset="0"/>
                </a:rPr>
                <a:t>测算分行</a:t>
              </a:r>
              <a:endParaRPr kumimoji="0" lang="en-US" altLang="zh-CN" sz="1500" i="0" u="none" strike="noStrike" kern="0" cap="none" spc="0" normalizeH="0" baseline="0" noProof="0" smtClean="0">
                <a:ln>
                  <a:noFill/>
                </a:ln>
                <a:solidFill>
                  <a:srgbClr val="000000"/>
                </a:solidFill>
                <a:effectLst/>
                <a:uLnTx/>
                <a:uFillTx/>
                <a:latin typeface="宋体" pitchFamily="2" charset="-122"/>
                <a:ea typeface="宋体" pitchFamily="2" charset="-122"/>
                <a:cs typeface="Arial" pitchFamily="34" charset="0"/>
              </a:endParaRPr>
            </a:p>
            <a:p>
              <a:pPr marL="0" marR="0" lvl="0" indent="0" algn="ctr" defTabSz="914400" eaLnBrk="1" fontAlgn="base" latinLnBrk="0" hangingPunct="1">
                <a:lnSpc>
                  <a:spcPct val="90000"/>
                </a:lnSpc>
                <a:spcBef>
                  <a:spcPct val="0"/>
                </a:spcBef>
                <a:spcAft>
                  <a:spcPct val="0"/>
                </a:spcAft>
                <a:buClrTx/>
                <a:buSzTx/>
                <a:buFontTx/>
                <a:buNone/>
                <a:defRPr/>
              </a:pPr>
              <a:r>
                <a:rPr kumimoji="0" lang="zh-CN" altLang="en-US" sz="1500" i="0" u="none" strike="noStrike" kern="0" cap="none" spc="0" normalizeH="0" baseline="0" noProof="0" smtClean="0">
                  <a:ln>
                    <a:noFill/>
                  </a:ln>
                  <a:solidFill>
                    <a:srgbClr val="000000"/>
                  </a:solidFill>
                  <a:effectLst/>
                  <a:uLnTx/>
                  <a:uFillTx/>
                  <a:latin typeface="宋体" pitchFamily="2" charset="-122"/>
                  <a:ea typeface="宋体" pitchFamily="2" charset="-122"/>
                  <a:cs typeface="Arial" pitchFamily="34" charset="0"/>
                </a:rPr>
                <a:t>本部总人数</a:t>
              </a:r>
              <a:endParaRPr kumimoji="0" lang="en-US" sz="1500" i="0" u="none" strike="noStrike" kern="0" cap="none" spc="0" normalizeH="0" baseline="0" noProof="0" smtClean="0">
                <a:ln>
                  <a:noFill/>
                </a:ln>
                <a:solidFill>
                  <a:srgbClr val="000000"/>
                </a:solidFill>
                <a:effectLst/>
                <a:uLnTx/>
                <a:uFillTx/>
                <a:latin typeface="宋体" pitchFamily="2" charset="-122"/>
                <a:ea typeface="宋体" pitchFamily="2" charset="-122"/>
                <a:cs typeface="Arial" pitchFamily="34" charset="0"/>
              </a:endParaRPr>
            </a:p>
          </p:txBody>
        </p:sp>
        <p:sp>
          <p:nvSpPr>
            <p:cNvPr id="14" name="矩形 13"/>
            <p:cNvSpPr/>
            <p:nvPr/>
          </p:nvSpPr>
          <p:spPr bwMode="auto">
            <a:xfrm>
              <a:off x="3852970" y="1736812"/>
              <a:ext cx="1224136" cy="792088"/>
            </a:xfrm>
            <a:prstGeom prst="rect">
              <a:avLst/>
            </a:prstGeom>
            <a:solidFill>
              <a:srgbClr val="FFDA65">
                <a:lumMod val="60000"/>
                <a:lumOff val="40000"/>
              </a:srgbClr>
            </a:solidFill>
            <a:ln w="9525" cap="flat" cmpd="sng" algn="ctr">
              <a:solidFill>
                <a:srgbClr val="FFFFFF"/>
              </a:solidFill>
              <a:prstDash val="solid"/>
              <a:round/>
              <a:headEnd type="none" w="med" len="med"/>
              <a:tailEnd type="none" w="med" len="med"/>
            </a:ln>
            <a:effectLst/>
            <a:extLst/>
          </p:spPr>
          <p:txBody>
            <a:bodyPr vert="horz" wrap="squar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90000"/>
                </a:lnSpc>
                <a:spcBef>
                  <a:spcPct val="0"/>
                </a:spcBef>
                <a:spcAft>
                  <a:spcPct val="0"/>
                </a:spcAft>
                <a:buClrTx/>
                <a:buSzTx/>
                <a:buFontTx/>
                <a:buNone/>
                <a:defRPr/>
              </a:pPr>
              <a:r>
                <a:rPr kumimoji="0" lang="zh-CN" altLang="en-US" sz="1500" i="0" u="none" strike="noStrike" kern="0" cap="none" spc="0" normalizeH="0" baseline="0" noProof="0" smtClean="0">
                  <a:ln>
                    <a:noFill/>
                  </a:ln>
                  <a:solidFill>
                    <a:srgbClr val="000000"/>
                  </a:solidFill>
                  <a:effectLst/>
                  <a:uLnTx/>
                  <a:uFillTx/>
                  <a:latin typeface="宋体" pitchFamily="2" charset="-122"/>
                  <a:ea typeface="宋体" pitchFamily="2" charset="-122"/>
                  <a:cs typeface="Arial" pitchFamily="34" charset="0"/>
                </a:rPr>
                <a:t>测算分行</a:t>
              </a:r>
              <a:endParaRPr kumimoji="0" lang="en-US" altLang="zh-CN" sz="1500" i="0" u="none" strike="noStrike" kern="0" cap="none" spc="0" normalizeH="0" baseline="0" noProof="0" smtClean="0">
                <a:ln>
                  <a:noFill/>
                </a:ln>
                <a:solidFill>
                  <a:srgbClr val="000000"/>
                </a:solidFill>
                <a:effectLst/>
                <a:uLnTx/>
                <a:uFillTx/>
                <a:latin typeface="宋体" pitchFamily="2" charset="-122"/>
                <a:ea typeface="宋体" pitchFamily="2" charset="-122"/>
                <a:cs typeface="Arial" pitchFamily="34" charset="0"/>
              </a:endParaRPr>
            </a:p>
            <a:p>
              <a:pPr marL="0" marR="0" lvl="0" indent="0" algn="ctr" defTabSz="914400" eaLnBrk="1" fontAlgn="base" latinLnBrk="0" hangingPunct="1">
                <a:lnSpc>
                  <a:spcPct val="90000"/>
                </a:lnSpc>
                <a:spcBef>
                  <a:spcPct val="0"/>
                </a:spcBef>
                <a:spcAft>
                  <a:spcPct val="0"/>
                </a:spcAft>
                <a:buClrTx/>
                <a:buSzTx/>
                <a:buFontTx/>
                <a:buNone/>
                <a:defRPr/>
              </a:pPr>
              <a:r>
                <a:rPr kumimoji="0" lang="zh-CN" altLang="en-US" sz="1500" i="0" u="none" strike="noStrike" kern="0" cap="none" spc="0" normalizeH="0" baseline="0" noProof="0" smtClean="0">
                  <a:ln>
                    <a:noFill/>
                  </a:ln>
                  <a:solidFill>
                    <a:srgbClr val="000000"/>
                  </a:solidFill>
                  <a:effectLst/>
                  <a:uLnTx/>
                  <a:uFillTx/>
                  <a:latin typeface="宋体" pitchFamily="2" charset="-122"/>
                  <a:ea typeface="宋体" pitchFamily="2" charset="-122"/>
                  <a:cs typeface="Arial" pitchFamily="34" charset="0"/>
                </a:rPr>
                <a:t>本部各部门人数</a:t>
              </a:r>
              <a:endParaRPr kumimoji="0" lang="en-US" sz="1500" i="0" u="none" strike="noStrike" kern="0" cap="none" spc="0" normalizeH="0" baseline="0" noProof="0" smtClean="0">
                <a:ln>
                  <a:noFill/>
                </a:ln>
                <a:solidFill>
                  <a:srgbClr val="000000"/>
                </a:solidFill>
                <a:effectLst/>
                <a:uLnTx/>
                <a:uFillTx/>
                <a:latin typeface="宋体" pitchFamily="2" charset="-122"/>
                <a:ea typeface="宋体" pitchFamily="2" charset="-122"/>
                <a:cs typeface="Arial" pitchFamily="34" charset="0"/>
              </a:endParaRPr>
            </a:p>
          </p:txBody>
        </p:sp>
        <p:sp>
          <p:nvSpPr>
            <p:cNvPr id="17" name="矩形 16"/>
            <p:cNvSpPr/>
            <p:nvPr/>
          </p:nvSpPr>
          <p:spPr bwMode="auto">
            <a:xfrm>
              <a:off x="5077106" y="1736812"/>
              <a:ext cx="1224136" cy="792088"/>
            </a:xfrm>
            <a:prstGeom prst="rect">
              <a:avLst/>
            </a:prstGeom>
            <a:solidFill>
              <a:srgbClr val="FFDA65">
                <a:lumMod val="60000"/>
                <a:lumOff val="40000"/>
              </a:srgbClr>
            </a:solidFill>
            <a:ln w="9525" cap="flat" cmpd="sng" algn="ctr">
              <a:solidFill>
                <a:srgbClr val="FFFFFF"/>
              </a:solidFill>
              <a:prstDash val="solid"/>
              <a:round/>
              <a:headEnd type="none" w="med" len="med"/>
              <a:tailEnd type="none" w="med" len="med"/>
            </a:ln>
            <a:effectLst/>
            <a:extLst/>
          </p:spPr>
          <p:txBody>
            <a:bodyPr vert="horz" wrap="squar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90000"/>
                </a:lnSpc>
                <a:spcBef>
                  <a:spcPct val="0"/>
                </a:spcBef>
                <a:spcAft>
                  <a:spcPct val="0"/>
                </a:spcAft>
                <a:buClrTx/>
                <a:buSzTx/>
                <a:buFontTx/>
                <a:buNone/>
                <a:defRPr/>
              </a:pPr>
              <a:r>
                <a:rPr kumimoji="0" lang="zh-CN" altLang="en-US" sz="1500" i="0" u="none" strike="noStrike" kern="0" cap="none" spc="0" normalizeH="0" baseline="0" noProof="0" smtClean="0">
                  <a:ln>
                    <a:noFill/>
                  </a:ln>
                  <a:solidFill>
                    <a:srgbClr val="000000"/>
                  </a:solidFill>
                  <a:effectLst/>
                  <a:uLnTx/>
                  <a:uFillTx/>
                  <a:latin typeface="宋体" pitchFamily="2" charset="-122"/>
                  <a:ea typeface="宋体" pitchFamily="2" charset="-122"/>
                  <a:cs typeface="Arial" pitchFamily="34" charset="0"/>
                </a:rPr>
                <a:t>自下而上</a:t>
              </a:r>
              <a:endParaRPr kumimoji="0" lang="en-US" altLang="zh-CN" sz="1500" i="0" u="none" strike="noStrike" kern="0" cap="none" spc="0" normalizeH="0" baseline="0" noProof="0" smtClean="0">
                <a:ln>
                  <a:noFill/>
                </a:ln>
                <a:solidFill>
                  <a:srgbClr val="000000"/>
                </a:solidFill>
                <a:effectLst/>
                <a:uLnTx/>
                <a:uFillTx/>
                <a:latin typeface="宋体" pitchFamily="2" charset="-122"/>
                <a:ea typeface="宋体" pitchFamily="2" charset="-122"/>
                <a:cs typeface="Arial" pitchFamily="34" charset="0"/>
              </a:endParaRPr>
            </a:p>
            <a:p>
              <a:pPr marL="0" marR="0" lvl="0" indent="0" algn="ctr" defTabSz="914400" eaLnBrk="1" fontAlgn="base" latinLnBrk="0" hangingPunct="1">
                <a:lnSpc>
                  <a:spcPct val="90000"/>
                </a:lnSpc>
                <a:spcBef>
                  <a:spcPct val="0"/>
                </a:spcBef>
                <a:spcAft>
                  <a:spcPct val="0"/>
                </a:spcAft>
                <a:buClrTx/>
                <a:buSzTx/>
                <a:buFontTx/>
                <a:buNone/>
                <a:defRPr/>
              </a:pPr>
              <a:r>
                <a:rPr kumimoji="0" lang="zh-CN" altLang="en-US" sz="1500" i="0" u="none" strike="noStrike" kern="0" cap="none" spc="0" normalizeH="0" baseline="0" noProof="0" smtClean="0">
                  <a:ln>
                    <a:noFill/>
                  </a:ln>
                  <a:solidFill>
                    <a:srgbClr val="000000"/>
                  </a:solidFill>
                  <a:effectLst/>
                  <a:uLnTx/>
                  <a:uFillTx/>
                  <a:latin typeface="宋体" pitchFamily="2" charset="-122"/>
                  <a:ea typeface="宋体" pitchFamily="2" charset="-122"/>
                  <a:cs typeface="Arial" pitchFamily="34" charset="0"/>
                </a:rPr>
                <a:t>的编制校正</a:t>
              </a:r>
              <a:endParaRPr kumimoji="0" lang="en-US" sz="1500" i="0" u="none" strike="noStrike" kern="0" cap="none" spc="0" normalizeH="0" baseline="0" noProof="0" smtClean="0">
                <a:ln>
                  <a:noFill/>
                </a:ln>
                <a:solidFill>
                  <a:srgbClr val="000000"/>
                </a:solidFill>
                <a:effectLst/>
                <a:uLnTx/>
                <a:uFillTx/>
                <a:latin typeface="宋体" pitchFamily="2" charset="-122"/>
                <a:ea typeface="宋体" pitchFamily="2" charset="-122"/>
                <a:cs typeface="Arial" pitchFamily="34" charset="0"/>
              </a:endParaRPr>
            </a:p>
          </p:txBody>
        </p:sp>
      </p:grpSp>
      <p:sp>
        <p:nvSpPr>
          <p:cNvPr id="21" name="椭圆 20"/>
          <p:cNvSpPr/>
          <p:nvPr/>
        </p:nvSpPr>
        <p:spPr>
          <a:xfrm>
            <a:off x="1439760" y="1196752"/>
            <a:ext cx="324000" cy="324000"/>
          </a:xfrm>
          <a:prstGeom prst="ellipse">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smtClean="0">
                <a:solidFill>
                  <a:schemeClr val="tx1"/>
                </a:solidFill>
              </a:rPr>
              <a:t>1</a:t>
            </a:r>
            <a:endParaRPr lang="en-US" b="1">
              <a:solidFill>
                <a:schemeClr val="tx1"/>
              </a:solidFill>
            </a:endParaRPr>
          </a:p>
        </p:txBody>
      </p:sp>
      <p:sp>
        <p:nvSpPr>
          <p:cNvPr id="22" name="椭圆 21"/>
          <p:cNvSpPr/>
          <p:nvPr/>
        </p:nvSpPr>
        <p:spPr>
          <a:xfrm>
            <a:off x="3275928" y="1196752"/>
            <a:ext cx="324000" cy="324000"/>
          </a:xfrm>
          <a:prstGeom prst="ellipse">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smtClean="0">
                <a:solidFill>
                  <a:schemeClr val="tx1"/>
                </a:solidFill>
              </a:rPr>
              <a:t>2</a:t>
            </a:r>
            <a:endParaRPr lang="en-US" b="1">
              <a:solidFill>
                <a:schemeClr val="tx1"/>
              </a:solidFill>
            </a:endParaRPr>
          </a:p>
        </p:txBody>
      </p:sp>
      <p:sp>
        <p:nvSpPr>
          <p:cNvPr id="23" name="椭圆 22"/>
          <p:cNvSpPr/>
          <p:nvPr/>
        </p:nvSpPr>
        <p:spPr>
          <a:xfrm>
            <a:off x="5220144" y="1196752"/>
            <a:ext cx="324000" cy="324000"/>
          </a:xfrm>
          <a:prstGeom prst="ellipse">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smtClean="0">
                <a:solidFill>
                  <a:schemeClr val="tx1"/>
                </a:solidFill>
              </a:rPr>
              <a:t>3</a:t>
            </a:r>
            <a:endParaRPr lang="en-US" b="1">
              <a:solidFill>
                <a:schemeClr val="tx1"/>
              </a:solidFill>
            </a:endParaRPr>
          </a:p>
        </p:txBody>
      </p:sp>
      <p:sp>
        <p:nvSpPr>
          <p:cNvPr id="24" name="椭圆 23"/>
          <p:cNvSpPr/>
          <p:nvPr/>
        </p:nvSpPr>
        <p:spPr>
          <a:xfrm>
            <a:off x="7164360" y="1196752"/>
            <a:ext cx="324000" cy="324000"/>
          </a:xfrm>
          <a:prstGeom prst="ellipse">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smtClean="0">
                <a:solidFill>
                  <a:schemeClr val="tx1"/>
                </a:solidFill>
              </a:rPr>
              <a:t>4</a:t>
            </a:r>
            <a:endParaRPr lang="en-US" b="1">
              <a:solidFill>
                <a:schemeClr val="tx1"/>
              </a:solidFill>
            </a:endParaRPr>
          </a:p>
        </p:txBody>
      </p:sp>
      <p:sp>
        <p:nvSpPr>
          <p:cNvPr id="27" name="Text Box 18"/>
          <p:cNvSpPr txBox="1">
            <a:spLocks noChangeArrowheads="1"/>
          </p:cNvSpPr>
          <p:nvPr/>
        </p:nvSpPr>
        <p:spPr bwMode="auto">
          <a:xfrm>
            <a:off x="2478570" y="2398189"/>
            <a:ext cx="1733390" cy="1614096"/>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wrap="square" lIns="0" tIns="0" rIns="0" bIns="0">
            <a:spAutoFit/>
          </a:bodyPr>
          <a:lstStyle>
            <a:defPPr>
              <a:defRPr lang="en-US"/>
            </a:defPPr>
            <a:lvl1pPr marL="119063" indent="-119063" algn="l" defTabSz="914400" rtl="0" eaLnBrk="0" latinLnBrk="0" hangingPunct="0">
              <a:defRPr sz="1800" kern="1200">
                <a:solidFill>
                  <a:schemeClr val="tx1"/>
                </a:solidFill>
                <a:latin typeface="Arial"/>
                <a:ea typeface="楷体_GB2312" pitchFamily="49" charset="-122"/>
                <a:cs typeface="+mn-cs"/>
              </a:defRPr>
            </a:lvl1pPr>
            <a:lvl2pPr marL="742950" indent="-285750" algn="l" defTabSz="914400" rtl="0" eaLnBrk="0" latinLnBrk="0" hangingPunct="0">
              <a:defRPr sz="1800" kern="1200">
                <a:solidFill>
                  <a:schemeClr val="tx1"/>
                </a:solidFill>
                <a:latin typeface="Arial"/>
                <a:ea typeface="楷体_GB2312" pitchFamily="49" charset="-122"/>
                <a:cs typeface="+mn-cs"/>
              </a:defRPr>
            </a:lvl2pPr>
            <a:lvl3pPr marL="1143000" indent="-228600" algn="l" defTabSz="914400" rtl="0" eaLnBrk="0" latinLnBrk="0" hangingPunct="0">
              <a:defRPr sz="1800" kern="1200">
                <a:solidFill>
                  <a:schemeClr val="tx1"/>
                </a:solidFill>
                <a:latin typeface="Arial"/>
                <a:ea typeface="楷体_GB2312" pitchFamily="49" charset="-122"/>
                <a:cs typeface="+mn-cs"/>
              </a:defRPr>
            </a:lvl3pPr>
            <a:lvl4pPr marL="1600200" indent="-228600" algn="l" defTabSz="914400" rtl="0" eaLnBrk="0" latinLnBrk="0" hangingPunct="0">
              <a:defRPr sz="1800" kern="1200">
                <a:solidFill>
                  <a:schemeClr val="tx1"/>
                </a:solidFill>
                <a:latin typeface="Arial"/>
                <a:ea typeface="楷体_GB2312" pitchFamily="49" charset="-122"/>
                <a:cs typeface="+mn-cs"/>
              </a:defRPr>
            </a:lvl4pPr>
            <a:lvl5pPr marL="2057400" indent="-228600" algn="l" defTabSz="914400" rtl="0" eaLnBrk="0" latinLnBrk="0" hangingPunct="0">
              <a:defRPr sz="1800" kern="1200">
                <a:solidFill>
                  <a:schemeClr val="tx1"/>
                </a:solidFill>
                <a:latin typeface="Arial"/>
                <a:ea typeface="楷体_GB2312" pitchFamily="49" charset="-122"/>
                <a:cs typeface="+mn-cs"/>
              </a:defRPr>
            </a:lvl5pPr>
            <a:lvl6pPr marL="25146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6pPr>
            <a:lvl7pPr marL="29718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7pPr>
            <a:lvl8pPr marL="34290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8pPr>
            <a:lvl9pPr marL="38862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9pPr>
          </a:lstStyle>
          <a:p>
            <a:pPr marL="346687" indent="-216000" algn="l">
              <a:lnSpc>
                <a:spcPts val="1800"/>
              </a:lnSpc>
              <a:spcBef>
                <a:spcPts val="200"/>
              </a:spcBef>
              <a:buSzPct val="50000"/>
              <a:buFont typeface="Wingdings" pitchFamily="2" charset="2"/>
              <a:buChar char="n"/>
            </a:pPr>
            <a:r>
              <a:rPr lang="zh-CN" altLang="en-US" sz="1400">
                <a:latin typeface="宋体" pitchFamily="2" charset="-122"/>
                <a:ea typeface="宋体" pitchFamily="2" charset="-122"/>
              </a:rPr>
              <a:t>采取</a:t>
            </a:r>
            <a:r>
              <a:rPr lang="zh-CN" altLang="en-US" sz="1400" b="1" u="sng">
                <a:latin typeface="宋体" pitchFamily="2" charset="-122"/>
                <a:ea typeface="宋体" pitchFamily="2" charset="-122"/>
              </a:rPr>
              <a:t>标杆比例法</a:t>
            </a:r>
            <a:r>
              <a:rPr lang="zh-CN" altLang="en-US" sz="1400">
                <a:latin typeface="宋体" pitchFamily="2" charset="-122"/>
                <a:ea typeface="宋体" pitchFamily="2" charset="-122"/>
              </a:rPr>
              <a:t>。根据标杆股份制商业银行分行本部人数</a:t>
            </a:r>
            <a:r>
              <a:rPr lang="zh-CN" altLang="en-US" sz="1400" smtClean="0">
                <a:latin typeface="宋体" pitchFamily="2" charset="-122"/>
                <a:ea typeface="宋体" pitchFamily="2" charset="-122"/>
              </a:rPr>
              <a:t>占比，匡算上海分行本部人数。</a:t>
            </a:r>
            <a:endParaRPr lang="zh-CN" altLang="en-US" sz="1400">
              <a:latin typeface="宋体" pitchFamily="2" charset="-122"/>
              <a:ea typeface="宋体" pitchFamily="2" charset="-122"/>
            </a:endParaRPr>
          </a:p>
          <a:p>
            <a:pPr marL="180000" algn="l">
              <a:lnSpc>
                <a:spcPts val="1800"/>
              </a:lnSpc>
              <a:spcBef>
                <a:spcPts val="200"/>
              </a:spcBef>
              <a:buSzPct val="50000"/>
              <a:buFont typeface="Wingdings" pitchFamily="2" charset="2"/>
              <a:buChar char="n"/>
            </a:pPr>
            <a:endParaRPr lang="zh-CN" altLang="en-US" sz="1400">
              <a:latin typeface="宋体" pitchFamily="2" charset="-122"/>
              <a:ea typeface="宋体" pitchFamily="2" charset="-122"/>
            </a:endParaRPr>
          </a:p>
        </p:txBody>
      </p:sp>
      <p:sp>
        <p:nvSpPr>
          <p:cNvPr id="28" name="Text Box 19"/>
          <p:cNvSpPr txBox="1">
            <a:spLocks noChangeArrowheads="1"/>
          </p:cNvSpPr>
          <p:nvPr/>
        </p:nvSpPr>
        <p:spPr bwMode="auto">
          <a:xfrm>
            <a:off x="4355976" y="2398189"/>
            <a:ext cx="1962199" cy="305211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wrap="square" lIns="0" tIns="0" rIns="0" bIns="0">
            <a:spAutoFit/>
          </a:bodyPr>
          <a:lstStyle>
            <a:defPPr>
              <a:defRPr lang="en-US"/>
            </a:defPPr>
            <a:lvl1pPr marL="119063" indent="-119063" algn="l" defTabSz="914400" rtl="0" eaLnBrk="0" latinLnBrk="0" hangingPunct="0">
              <a:defRPr sz="1800" kern="1200">
                <a:solidFill>
                  <a:schemeClr val="tx1"/>
                </a:solidFill>
                <a:latin typeface="Arial"/>
                <a:ea typeface="楷体_GB2312" pitchFamily="49" charset="-122"/>
                <a:cs typeface="+mn-cs"/>
              </a:defRPr>
            </a:lvl1pPr>
            <a:lvl2pPr marL="742950" indent="-285750" algn="l" defTabSz="914400" rtl="0" eaLnBrk="0" latinLnBrk="0" hangingPunct="0">
              <a:defRPr sz="1800" kern="1200">
                <a:solidFill>
                  <a:schemeClr val="tx1"/>
                </a:solidFill>
                <a:latin typeface="Arial"/>
                <a:ea typeface="楷体_GB2312" pitchFamily="49" charset="-122"/>
                <a:cs typeface="+mn-cs"/>
              </a:defRPr>
            </a:lvl2pPr>
            <a:lvl3pPr marL="1143000" indent="-228600" algn="l" defTabSz="914400" rtl="0" eaLnBrk="0" latinLnBrk="0" hangingPunct="0">
              <a:defRPr sz="1800" kern="1200">
                <a:solidFill>
                  <a:schemeClr val="tx1"/>
                </a:solidFill>
                <a:latin typeface="Arial"/>
                <a:ea typeface="楷体_GB2312" pitchFamily="49" charset="-122"/>
                <a:cs typeface="+mn-cs"/>
              </a:defRPr>
            </a:lvl3pPr>
            <a:lvl4pPr marL="1600200" indent="-228600" algn="l" defTabSz="914400" rtl="0" eaLnBrk="0" latinLnBrk="0" hangingPunct="0">
              <a:defRPr sz="1800" kern="1200">
                <a:solidFill>
                  <a:schemeClr val="tx1"/>
                </a:solidFill>
                <a:latin typeface="Arial"/>
                <a:ea typeface="楷体_GB2312" pitchFamily="49" charset="-122"/>
                <a:cs typeface="+mn-cs"/>
              </a:defRPr>
            </a:lvl4pPr>
            <a:lvl5pPr marL="2057400" indent="-228600" algn="l" defTabSz="914400" rtl="0" eaLnBrk="0" latinLnBrk="0" hangingPunct="0">
              <a:defRPr sz="1800" kern="1200">
                <a:solidFill>
                  <a:schemeClr val="tx1"/>
                </a:solidFill>
                <a:latin typeface="Arial"/>
                <a:ea typeface="楷体_GB2312" pitchFamily="49" charset="-122"/>
                <a:cs typeface="+mn-cs"/>
              </a:defRPr>
            </a:lvl5pPr>
            <a:lvl6pPr marL="25146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6pPr>
            <a:lvl7pPr marL="29718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7pPr>
            <a:lvl8pPr marL="34290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8pPr>
            <a:lvl9pPr marL="38862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9pPr>
          </a:lstStyle>
          <a:p>
            <a:pPr marL="346687" indent="-216000" algn="l">
              <a:lnSpc>
                <a:spcPts val="1800"/>
              </a:lnSpc>
              <a:spcBef>
                <a:spcPts val="200"/>
              </a:spcBef>
              <a:buSzPct val="50000"/>
              <a:buFont typeface="Wingdings" pitchFamily="2" charset="2"/>
              <a:buChar char="n"/>
            </a:pPr>
            <a:r>
              <a:rPr lang="zh-CN" altLang="en-US" sz="1400">
                <a:latin typeface="宋体" pitchFamily="2" charset="-122"/>
                <a:ea typeface="宋体" pitchFamily="2" charset="-122"/>
              </a:rPr>
              <a:t>采取</a:t>
            </a:r>
            <a:r>
              <a:rPr lang="zh-CN" altLang="en-US" sz="1400" b="1" u="sng">
                <a:latin typeface="宋体" pitchFamily="2" charset="-122"/>
                <a:ea typeface="宋体" pitchFamily="2" charset="-122"/>
              </a:rPr>
              <a:t>标杆比例</a:t>
            </a:r>
            <a:r>
              <a:rPr lang="zh-CN" altLang="en-US" sz="1400" b="1" u="sng" smtClean="0">
                <a:latin typeface="宋体" pitchFamily="2" charset="-122"/>
                <a:ea typeface="宋体" pitchFamily="2" charset="-122"/>
              </a:rPr>
              <a:t>法</a:t>
            </a:r>
            <a:r>
              <a:rPr lang="zh-CN" altLang="en-US" sz="1400" smtClean="0">
                <a:latin typeface="宋体" pitchFamily="2" charset="-122"/>
                <a:ea typeface="宋体" pitchFamily="2" charset="-122"/>
              </a:rPr>
              <a:t>，参照标杆股份制商业银行前、中、后台及各职能人员比例，预测上海分行各职能人员配置比例。</a:t>
            </a:r>
            <a:endParaRPr lang="en-US" altLang="zh-CN" sz="1400" smtClean="0">
              <a:latin typeface="宋体" pitchFamily="2" charset="-122"/>
              <a:ea typeface="宋体" pitchFamily="2" charset="-122"/>
            </a:endParaRPr>
          </a:p>
          <a:p>
            <a:pPr marL="180000" indent="-216000" algn="l">
              <a:lnSpc>
                <a:spcPts val="1800"/>
              </a:lnSpc>
              <a:spcBef>
                <a:spcPts val="200"/>
              </a:spcBef>
              <a:buSzPct val="50000"/>
              <a:buFont typeface="Wingdings" pitchFamily="2" charset="2"/>
              <a:buChar char="n"/>
            </a:pPr>
            <a:endParaRPr lang="en-US" altLang="zh-CN" sz="1400" smtClean="0">
              <a:latin typeface="宋体" pitchFamily="2" charset="-122"/>
              <a:ea typeface="宋体" pitchFamily="2" charset="-122"/>
            </a:endParaRPr>
          </a:p>
          <a:p>
            <a:pPr marL="346687" indent="-216000" algn="l">
              <a:lnSpc>
                <a:spcPts val="1800"/>
              </a:lnSpc>
              <a:spcBef>
                <a:spcPts val="200"/>
              </a:spcBef>
              <a:buSzPct val="50000"/>
              <a:buFont typeface="Wingdings" pitchFamily="2" charset="2"/>
              <a:buChar char="n"/>
            </a:pPr>
            <a:r>
              <a:rPr lang="zh-CN" altLang="en-US" sz="1400" u="sng" smtClean="0">
                <a:latin typeface="宋体" pitchFamily="2" charset="-122"/>
                <a:ea typeface="宋体" pitchFamily="2" charset="-122"/>
              </a:rPr>
              <a:t>采取</a:t>
            </a:r>
            <a:r>
              <a:rPr lang="zh-CN" altLang="en-US" sz="1400" b="1" u="sng" smtClean="0">
                <a:latin typeface="宋体" pitchFamily="2" charset="-122"/>
                <a:ea typeface="宋体" pitchFamily="2" charset="-122"/>
              </a:rPr>
              <a:t>因素分析法</a:t>
            </a:r>
            <a:r>
              <a:rPr lang="zh-CN" altLang="en-US" sz="1400" smtClean="0">
                <a:latin typeface="宋体" pitchFamily="2" charset="-122"/>
                <a:ea typeface="宋体" pitchFamily="2" charset="-122"/>
              </a:rPr>
              <a:t>，结合业务影响因素分析职能人数与业务相关因素的量化关系，进行分行业务</a:t>
            </a:r>
            <a:r>
              <a:rPr lang="en-US" altLang="zh-CN" sz="1400" smtClean="0">
                <a:latin typeface="宋体" pitchFamily="2" charset="-122"/>
                <a:ea typeface="宋体" pitchFamily="2" charset="-122"/>
              </a:rPr>
              <a:t>/</a:t>
            </a:r>
            <a:r>
              <a:rPr lang="zh-CN" altLang="en-US" sz="1400" smtClean="0">
                <a:latin typeface="宋体" pitchFamily="2" charset="-122"/>
                <a:ea typeface="宋体" pitchFamily="2" charset="-122"/>
              </a:rPr>
              <a:t>职能人员编制预测。</a:t>
            </a:r>
            <a:endParaRPr lang="zh-CN" altLang="en-US" sz="1400">
              <a:latin typeface="宋体" pitchFamily="2" charset="-122"/>
              <a:ea typeface="宋体" pitchFamily="2" charset="-122"/>
            </a:endParaRPr>
          </a:p>
        </p:txBody>
      </p:sp>
      <p:sp>
        <p:nvSpPr>
          <p:cNvPr id="29" name="Text Box 20"/>
          <p:cNvSpPr txBox="1">
            <a:spLocks noChangeArrowheads="1"/>
          </p:cNvSpPr>
          <p:nvPr/>
        </p:nvSpPr>
        <p:spPr bwMode="auto">
          <a:xfrm>
            <a:off x="539552" y="2398189"/>
            <a:ext cx="1944216" cy="256480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wrap="square" lIns="0" tIns="0" rIns="0" bIns="0">
            <a:spAutoFit/>
          </a:bodyPr>
          <a:lstStyle>
            <a:defPPr>
              <a:defRPr lang="en-US"/>
            </a:defPPr>
            <a:lvl1pPr marL="119063" indent="-119063" algn="l" defTabSz="914400" rtl="0" eaLnBrk="0" latinLnBrk="0" hangingPunct="0">
              <a:defRPr sz="1800" kern="1200">
                <a:solidFill>
                  <a:schemeClr val="tx1"/>
                </a:solidFill>
                <a:latin typeface="Arial"/>
                <a:ea typeface="楷体_GB2312" pitchFamily="49" charset="-122"/>
                <a:cs typeface="+mn-cs"/>
              </a:defRPr>
            </a:lvl1pPr>
            <a:lvl2pPr marL="742950" indent="-285750" algn="l" defTabSz="914400" rtl="0" eaLnBrk="0" latinLnBrk="0" hangingPunct="0">
              <a:defRPr sz="1800" kern="1200">
                <a:solidFill>
                  <a:schemeClr val="tx1"/>
                </a:solidFill>
                <a:latin typeface="Arial"/>
                <a:ea typeface="楷体_GB2312" pitchFamily="49" charset="-122"/>
                <a:cs typeface="+mn-cs"/>
              </a:defRPr>
            </a:lvl2pPr>
            <a:lvl3pPr marL="1143000" indent="-228600" algn="l" defTabSz="914400" rtl="0" eaLnBrk="0" latinLnBrk="0" hangingPunct="0">
              <a:defRPr sz="1800" kern="1200">
                <a:solidFill>
                  <a:schemeClr val="tx1"/>
                </a:solidFill>
                <a:latin typeface="Arial"/>
                <a:ea typeface="楷体_GB2312" pitchFamily="49" charset="-122"/>
                <a:cs typeface="+mn-cs"/>
              </a:defRPr>
            </a:lvl3pPr>
            <a:lvl4pPr marL="1600200" indent="-228600" algn="l" defTabSz="914400" rtl="0" eaLnBrk="0" latinLnBrk="0" hangingPunct="0">
              <a:defRPr sz="1800" kern="1200">
                <a:solidFill>
                  <a:schemeClr val="tx1"/>
                </a:solidFill>
                <a:latin typeface="Arial"/>
                <a:ea typeface="楷体_GB2312" pitchFamily="49" charset="-122"/>
                <a:cs typeface="+mn-cs"/>
              </a:defRPr>
            </a:lvl4pPr>
            <a:lvl5pPr marL="2057400" indent="-228600" algn="l" defTabSz="914400" rtl="0" eaLnBrk="0" latinLnBrk="0" hangingPunct="0">
              <a:defRPr sz="1800" kern="1200">
                <a:solidFill>
                  <a:schemeClr val="tx1"/>
                </a:solidFill>
                <a:latin typeface="Arial"/>
                <a:ea typeface="楷体_GB2312" pitchFamily="49" charset="-122"/>
                <a:cs typeface="+mn-cs"/>
              </a:defRPr>
            </a:lvl5pPr>
            <a:lvl6pPr marL="25146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6pPr>
            <a:lvl7pPr marL="29718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7pPr>
            <a:lvl8pPr marL="34290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8pPr>
            <a:lvl9pPr marL="38862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9pPr>
          </a:lstStyle>
          <a:p>
            <a:pPr marL="346687" indent="-216000" algn="l">
              <a:lnSpc>
                <a:spcPts val="1800"/>
              </a:lnSpc>
              <a:spcBef>
                <a:spcPts val="200"/>
              </a:spcBef>
              <a:buSzPct val="50000"/>
              <a:buFont typeface="Wingdings" pitchFamily="2" charset="2"/>
              <a:buChar char="n"/>
            </a:pPr>
            <a:r>
              <a:rPr lang="zh-CN" altLang="en-US" sz="1400" smtClean="0">
                <a:latin typeface="宋体" pitchFamily="2" charset="-122"/>
                <a:ea typeface="宋体" pitchFamily="2" charset="-122"/>
              </a:rPr>
              <a:t>分别采取</a:t>
            </a:r>
            <a:r>
              <a:rPr lang="zh-CN" altLang="en-US" sz="1400" b="1" u="sng">
                <a:latin typeface="宋体" pitchFamily="2" charset="-122"/>
                <a:ea typeface="宋体" pitchFamily="2" charset="-122"/>
              </a:rPr>
              <a:t>财务比例法和标杆比例法</a:t>
            </a:r>
            <a:r>
              <a:rPr lang="zh-CN" altLang="en-US" sz="1400" smtClean="0">
                <a:latin typeface="宋体" pitchFamily="2" charset="-122"/>
                <a:ea typeface="宋体" pitchFamily="2" charset="-122"/>
              </a:rPr>
              <a:t>。对标领先的股份制商业银行，使用</a:t>
            </a:r>
            <a:r>
              <a:rPr lang="zh-CN" altLang="en-US" sz="1400" b="1">
                <a:latin typeface="宋体" pitchFamily="2" charset="-122"/>
                <a:ea typeface="宋体" pitchFamily="2" charset="-122"/>
              </a:rPr>
              <a:t>资产总额与人力的投产</a:t>
            </a:r>
            <a:r>
              <a:rPr lang="zh-CN" altLang="en-US" sz="1400" b="1" smtClean="0">
                <a:latin typeface="宋体" pitchFamily="2" charset="-122"/>
                <a:ea typeface="宋体" pitchFamily="2" charset="-122"/>
              </a:rPr>
              <a:t>关系</a:t>
            </a:r>
            <a:r>
              <a:rPr lang="zh-CN" altLang="en-US" sz="1400" smtClean="0">
                <a:latin typeface="宋体" pitchFamily="2" charset="-122"/>
                <a:ea typeface="宋体" pitchFamily="2" charset="-122"/>
              </a:rPr>
              <a:t>、</a:t>
            </a:r>
            <a:r>
              <a:rPr lang="zh-CN" altLang="en-US" sz="1400" b="1" smtClean="0">
                <a:latin typeface="宋体" pitchFamily="2" charset="-122"/>
                <a:ea typeface="宋体" pitchFamily="2" charset="-122"/>
              </a:rPr>
              <a:t>利润总额与薪酬成本投入的关系</a:t>
            </a:r>
            <a:r>
              <a:rPr lang="zh-CN" altLang="en-US" sz="1400" smtClean="0">
                <a:latin typeface="宋体" pitchFamily="2" charset="-122"/>
                <a:ea typeface="宋体" pitchFamily="2" charset="-122"/>
              </a:rPr>
              <a:t>作为主要</a:t>
            </a:r>
            <a:r>
              <a:rPr lang="zh-CN" altLang="en-US" sz="1400">
                <a:latin typeface="宋体" pitchFamily="2" charset="-122"/>
                <a:ea typeface="宋体" pitchFamily="2" charset="-122"/>
              </a:rPr>
              <a:t>指标，</a:t>
            </a:r>
            <a:r>
              <a:rPr lang="zh-CN" altLang="en-US" sz="1400" smtClean="0">
                <a:latin typeface="宋体" pitchFamily="2" charset="-122"/>
                <a:ea typeface="宋体" pitchFamily="2" charset="-122"/>
              </a:rPr>
              <a:t>匡算上海分行总人数。</a:t>
            </a:r>
            <a:endParaRPr lang="zh-CN" altLang="en-US" sz="1400">
              <a:latin typeface="宋体" pitchFamily="2" charset="-122"/>
              <a:ea typeface="宋体" pitchFamily="2" charset="-122"/>
            </a:endParaRPr>
          </a:p>
          <a:p>
            <a:pPr marL="180000" indent="-216000" algn="l">
              <a:lnSpc>
                <a:spcPts val="1800"/>
              </a:lnSpc>
              <a:spcBef>
                <a:spcPts val="200"/>
              </a:spcBef>
              <a:buSzPct val="50000"/>
              <a:buFont typeface="Wingdings" pitchFamily="2" charset="2"/>
              <a:buChar char="n"/>
            </a:pPr>
            <a:endParaRPr lang="zh-CN" altLang="en-US" sz="1400">
              <a:latin typeface="宋体" pitchFamily="2" charset="-122"/>
              <a:ea typeface="宋体" pitchFamily="2" charset="-122"/>
            </a:endParaRPr>
          </a:p>
        </p:txBody>
      </p:sp>
      <p:sp>
        <p:nvSpPr>
          <p:cNvPr id="30" name="Text Box 36"/>
          <p:cNvSpPr txBox="1">
            <a:spLocks noChangeArrowheads="1"/>
          </p:cNvSpPr>
          <p:nvPr/>
        </p:nvSpPr>
        <p:spPr bwMode="auto">
          <a:xfrm>
            <a:off x="6372200" y="2398189"/>
            <a:ext cx="1872208" cy="210140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wrap="square" lIns="0" tIns="0" rIns="0" bIns="0">
            <a:spAutoFit/>
          </a:bodyPr>
          <a:lstStyle>
            <a:defPPr>
              <a:defRPr lang="en-US"/>
            </a:defPPr>
            <a:lvl1pPr marL="119063" indent="-119063" algn="l" defTabSz="914400" rtl="0" eaLnBrk="0" latinLnBrk="0" hangingPunct="0">
              <a:defRPr sz="1800" kern="1200">
                <a:solidFill>
                  <a:schemeClr val="tx1"/>
                </a:solidFill>
                <a:latin typeface="Arial"/>
                <a:ea typeface="楷体_GB2312" pitchFamily="49" charset="-122"/>
                <a:cs typeface="+mn-cs"/>
              </a:defRPr>
            </a:lvl1pPr>
            <a:lvl2pPr marL="742950" indent="-285750" algn="l" defTabSz="914400" rtl="0" eaLnBrk="0" latinLnBrk="0" hangingPunct="0">
              <a:defRPr sz="1800" kern="1200">
                <a:solidFill>
                  <a:schemeClr val="tx1"/>
                </a:solidFill>
                <a:latin typeface="Arial"/>
                <a:ea typeface="楷体_GB2312" pitchFamily="49" charset="-122"/>
                <a:cs typeface="+mn-cs"/>
              </a:defRPr>
            </a:lvl2pPr>
            <a:lvl3pPr marL="1143000" indent="-228600" algn="l" defTabSz="914400" rtl="0" eaLnBrk="0" latinLnBrk="0" hangingPunct="0">
              <a:defRPr sz="1800" kern="1200">
                <a:solidFill>
                  <a:schemeClr val="tx1"/>
                </a:solidFill>
                <a:latin typeface="Arial"/>
                <a:ea typeface="楷体_GB2312" pitchFamily="49" charset="-122"/>
                <a:cs typeface="+mn-cs"/>
              </a:defRPr>
            </a:lvl3pPr>
            <a:lvl4pPr marL="1600200" indent="-228600" algn="l" defTabSz="914400" rtl="0" eaLnBrk="0" latinLnBrk="0" hangingPunct="0">
              <a:defRPr sz="1800" kern="1200">
                <a:solidFill>
                  <a:schemeClr val="tx1"/>
                </a:solidFill>
                <a:latin typeface="Arial"/>
                <a:ea typeface="楷体_GB2312" pitchFamily="49" charset="-122"/>
                <a:cs typeface="+mn-cs"/>
              </a:defRPr>
            </a:lvl4pPr>
            <a:lvl5pPr marL="2057400" indent="-228600" algn="l" defTabSz="914400" rtl="0" eaLnBrk="0" latinLnBrk="0" hangingPunct="0">
              <a:defRPr sz="1800" kern="1200">
                <a:solidFill>
                  <a:schemeClr val="tx1"/>
                </a:solidFill>
                <a:latin typeface="Arial"/>
                <a:ea typeface="楷体_GB2312" pitchFamily="49" charset="-122"/>
                <a:cs typeface="+mn-cs"/>
              </a:defRPr>
            </a:lvl5pPr>
            <a:lvl6pPr marL="25146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6pPr>
            <a:lvl7pPr marL="29718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7pPr>
            <a:lvl8pPr marL="34290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8pPr>
            <a:lvl9pPr marL="3886200" indent="-228600" algn="ctr" defTabSz="914400" rtl="0" eaLnBrk="0" fontAlgn="base" latinLnBrk="0" hangingPunct="0">
              <a:spcBef>
                <a:spcPct val="0"/>
              </a:spcBef>
              <a:spcAft>
                <a:spcPct val="0"/>
              </a:spcAft>
              <a:defRPr sz="1800" kern="1200">
                <a:solidFill>
                  <a:schemeClr val="tx1"/>
                </a:solidFill>
                <a:latin typeface="Arial"/>
                <a:ea typeface="楷体_GB2312" pitchFamily="49" charset="-122"/>
                <a:cs typeface="+mn-cs"/>
              </a:defRPr>
            </a:lvl9pPr>
          </a:lstStyle>
          <a:p>
            <a:pPr marL="346687" indent="-216000" algn="l">
              <a:lnSpc>
                <a:spcPts val="1800"/>
              </a:lnSpc>
              <a:spcBef>
                <a:spcPts val="200"/>
              </a:spcBef>
              <a:buSzPct val="50000"/>
              <a:buFont typeface="Wingdings" pitchFamily="2" charset="2"/>
              <a:buChar char="n"/>
            </a:pPr>
            <a:r>
              <a:rPr lang="zh-CN" altLang="en-US" sz="1400" smtClean="0">
                <a:latin typeface="宋体" pitchFamily="2" charset="-122"/>
                <a:ea typeface="宋体" pitchFamily="2" charset="-122"/>
              </a:rPr>
              <a:t>根据模型及比例设定，测算上海分行</a:t>
            </a:r>
            <a:r>
              <a:rPr lang="zh-CN" altLang="en-US" sz="1400">
                <a:latin typeface="宋体" pitchFamily="2" charset="-122"/>
                <a:ea typeface="宋体" pitchFamily="2" charset="-122"/>
              </a:rPr>
              <a:t>本部</a:t>
            </a:r>
            <a:r>
              <a:rPr lang="zh-CN" altLang="en-US" sz="1400" smtClean="0">
                <a:latin typeface="宋体" pitchFamily="2" charset="-122"/>
                <a:ea typeface="宋体" pitchFamily="2" charset="-122"/>
              </a:rPr>
              <a:t>、各部门及分支</a:t>
            </a:r>
            <a:r>
              <a:rPr lang="zh-CN" altLang="en-US" sz="1400">
                <a:latin typeface="宋体" pitchFamily="2" charset="-122"/>
                <a:ea typeface="宋体" pitchFamily="2" charset="-122"/>
              </a:rPr>
              <a:t>机构</a:t>
            </a:r>
            <a:r>
              <a:rPr lang="zh-CN" altLang="en-US" sz="1400" smtClean="0">
                <a:latin typeface="宋体" pitchFamily="2" charset="-122"/>
                <a:ea typeface="宋体" pitchFamily="2" charset="-122"/>
              </a:rPr>
              <a:t>的人数。</a:t>
            </a:r>
            <a:endParaRPr lang="en-US" altLang="zh-CN" sz="1400">
              <a:latin typeface="宋体" pitchFamily="2" charset="-122"/>
              <a:ea typeface="宋体" pitchFamily="2" charset="-122"/>
            </a:endParaRPr>
          </a:p>
          <a:p>
            <a:pPr marL="60937" indent="-216000" algn="l">
              <a:lnSpc>
                <a:spcPts val="1800"/>
              </a:lnSpc>
              <a:spcBef>
                <a:spcPts val="200"/>
              </a:spcBef>
              <a:buSzPct val="50000"/>
            </a:pPr>
            <a:endParaRPr lang="en-US" altLang="zh-CN" sz="1400" smtClean="0">
              <a:latin typeface="宋体" pitchFamily="2" charset="-122"/>
              <a:ea typeface="宋体" pitchFamily="2" charset="-122"/>
            </a:endParaRPr>
          </a:p>
          <a:p>
            <a:pPr marL="346687" indent="-216000" algn="l">
              <a:lnSpc>
                <a:spcPts val="1800"/>
              </a:lnSpc>
              <a:spcBef>
                <a:spcPts val="200"/>
              </a:spcBef>
              <a:buSzPct val="50000"/>
              <a:buFont typeface="Wingdings" pitchFamily="2" charset="2"/>
              <a:buChar char="n"/>
            </a:pPr>
            <a:r>
              <a:rPr lang="zh-CN" altLang="en-US" sz="1400" smtClean="0">
                <a:latin typeface="宋体" pitchFamily="2" charset="-122"/>
                <a:ea typeface="宋体" pitchFamily="2" charset="-122"/>
              </a:rPr>
              <a:t>加总测算值，以综合校正人员编制匡算值，形成编制值终稿。</a:t>
            </a:r>
            <a:endParaRPr lang="zh-CN" altLang="en-US" sz="1400">
              <a:latin typeface="宋体" pitchFamily="2" charset="-122"/>
              <a:ea typeface="宋体" pitchFamily="2" charset="-122"/>
            </a:endParaRPr>
          </a:p>
        </p:txBody>
      </p:sp>
      <p:cxnSp>
        <p:nvCxnSpPr>
          <p:cNvPr id="33" name="直接连接符 32"/>
          <p:cNvCxnSpPr/>
          <p:nvPr/>
        </p:nvCxnSpPr>
        <p:spPr>
          <a:xfrm flipH="1">
            <a:off x="2506925" y="2276872"/>
            <a:ext cx="0" cy="3744416"/>
          </a:xfrm>
          <a:prstGeom prst="line">
            <a:avLst/>
          </a:prstGeom>
          <a:ln>
            <a:solidFill>
              <a:schemeClr val="bg1"/>
            </a:solidFill>
            <a:prstDash val="dash"/>
          </a:ln>
        </p:spPr>
        <p:style>
          <a:lnRef idx="1">
            <a:schemeClr val="accent3"/>
          </a:lnRef>
          <a:fillRef idx="0">
            <a:schemeClr val="accent3"/>
          </a:fillRef>
          <a:effectRef idx="0">
            <a:schemeClr val="accent3"/>
          </a:effectRef>
          <a:fontRef idx="minor">
            <a:schemeClr val="tx1"/>
          </a:fontRef>
        </p:style>
      </p:cxnSp>
      <p:cxnSp>
        <p:nvCxnSpPr>
          <p:cNvPr id="34" name="直接连接符 33"/>
          <p:cNvCxnSpPr/>
          <p:nvPr/>
        </p:nvCxnSpPr>
        <p:spPr>
          <a:xfrm flipH="1">
            <a:off x="4402294" y="2276872"/>
            <a:ext cx="0" cy="3744416"/>
          </a:xfrm>
          <a:prstGeom prst="line">
            <a:avLst/>
          </a:prstGeom>
          <a:ln>
            <a:solidFill>
              <a:schemeClr val="bg1"/>
            </a:solidFill>
            <a:prstDash val="dash"/>
          </a:ln>
        </p:spPr>
        <p:style>
          <a:lnRef idx="1">
            <a:schemeClr val="accent3"/>
          </a:lnRef>
          <a:fillRef idx="0">
            <a:schemeClr val="accent3"/>
          </a:fillRef>
          <a:effectRef idx="0">
            <a:schemeClr val="accent3"/>
          </a:effectRef>
          <a:fontRef idx="minor">
            <a:schemeClr val="tx1"/>
          </a:fontRef>
        </p:style>
      </p:cxnSp>
      <p:cxnSp>
        <p:nvCxnSpPr>
          <p:cNvPr id="35" name="直接连接符 34"/>
          <p:cNvCxnSpPr/>
          <p:nvPr/>
        </p:nvCxnSpPr>
        <p:spPr>
          <a:xfrm flipH="1">
            <a:off x="6395359" y="2276872"/>
            <a:ext cx="0" cy="3744416"/>
          </a:xfrm>
          <a:prstGeom prst="line">
            <a:avLst/>
          </a:prstGeom>
          <a:ln>
            <a:solidFill>
              <a:schemeClr val="bg1"/>
            </a:solidFill>
            <a:prstDash val="dash"/>
          </a:ln>
        </p:spPr>
        <p:style>
          <a:lnRef idx="1">
            <a:schemeClr val="accent3"/>
          </a:lnRef>
          <a:fillRef idx="0">
            <a:schemeClr val="accent3"/>
          </a:fillRef>
          <a:effectRef idx="0">
            <a:schemeClr val="accent3"/>
          </a:effectRef>
          <a:fontRef idx="minor">
            <a:schemeClr val="tx1"/>
          </a:fontRef>
        </p:style>
      </p:cxnSp>
      <p:sp>
        <p:nvSpPr>
          <p:cNvPr id="37" name="燕尾形 36"/>
          <p:cNvSpPr/>
          <p:nvPr/>
        </p:nvSpPr>
        <p:spPr bwMode="auto">
          <a:xfrm>
            <a:off x="2415589" y="1664804"/>
            <a:ext cx="216024" cy="360040"/>
          </a:xfrm>
          <a:prstGeom prst="chevron">
            <a:avLst/>
          </a:prstGeom>
          <a:solidFill>
            <a:schemeClr val="accent1"/>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defTabSz="914400" rtl="0" eaLnBrk="1" fontAlgn="base" latinLnBrk="0" hangingPunct="1">
              <a:lnSpc>
                <a:spcPct val="90000"/>
              </a:lnSpc>
              <a:spcBef>
                <a:spcPct val="0"/>
              </a:spcBef>
              <a:spcAft>
                <a:spcPct val="0"/>
              </a:spcAft>
              <a:buClrTx/>
              <a:buSzTx/>
              <a:buFontTx/>
              <a:buNone/>
            </a:pPr>
            <a:endParaRPr kumimoji="0" lang="en-US" sz="1600" b="0" i="0" u="none" strike="noStrike" cap="none" normalizeH="0" baseline="0" smtClean="0">
              <a:ln>
                <a:noFill/>
              </a:ln>
              <a:solidFill>
                <a:schemeClr val="tx1"/>
              </a:solidFill>
              <a:effectLst/>
              <a:latin typeface="Arial" pitchFamily="34" charset="0"/>
              <a:cs typeface="Arial" pitchFamily="34" charset="0"/>
            </a:endParaRPr>
          </a:p>
        </p:txBody>
      </p:sp>
      <p:sp>
        <p:nvSpPr>
          <p:cNvPr id="38" name="燕尾形 37"/>
          <p:cNvSpPr/>
          <p:nvPr/>
        </p:nvSpPr>
        <p:spPr bwMode="auto">
          <a:xfrm>
            <a:off x="4294282" y="1664804"/>
            <a:ext cx="216024" cy="360040"/>
          </a:xfrm>
          <a:prstGeom prst="chevron">
            <a:avLst/>
          </a:prstGeom>
          <a:solidFill>
            <a:schemeClr val="accent1"/>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defTabSz="914400" rtl="0" eaLnBrk="1" fontAlgn="base" latinLnBrk="0" hangingPunct="1">
              <a:lnSpc>
                <a:spcPct val="90000"/>
              </a:lnSpc>
              <a:spcBef>
                <a:spcPct val="0"/>
              </a:spcBef>
              <a:spcAft>
                <a:spcPct val="0"/>
              </a:spcAft>
              <a:buClrTx/>
              <a:buSzTx/>
              <a:buFontTx/>
              <a:buNone/>
            </a:pPr>
            <a:endParaRPr kumimoji="0" lang="en-US" sz="1600" b="0" i="0" u="none" strike="noStrike" cap="none" normalizeH="0" baseline="0" smtClean="0">
              <a:ln>
                <a:noFill/>
              </a:ln>
              <a:solidFill>
                <a:schemeClr val="tx1"/>
              </a:solidFill>
              <a:effectLst/>
              <a:latin typeface="Arial" pitchFamily="34" charset="0"/>
              <a:cs typeface="Arial" pitchFamily="34" charset="0"/>
            </a:endParaRPr>
          </a:p>
        </p:txBody>
      </p:sp>
      <p:sp>
        <p:nvSpPr>
          <p:cNvPr id="39" name="燕尾形 38"/>
          <p:cNvSpPr/>
          <p:nvPr/>
        </p:nvSpPr>
        <p:spPr bwMode="auto">
          <a:xfrm>
            <a:off x="6287347" y="1664804"/>
            <a:ext cx="216024" cy="360040"/>
          </a:xfrm>
          <a:prstGeom prst="chevron">
            <a:avLst/>
          </a:prstGeom>
          <a:solidFill>
            <a:schemeClr val="accent1"/>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defTabSz="914400" rtl="0" eaLnBrk="1" fontAlgn="base" latinLnBrk="0" hangingPunct="1">
              <a:lnSpc>
                <a:spcPct val="90000"/>
              </a:lnSpc>
              <a:spcBef>
                <a:spcPct val="0"/>
              </a:spcBef>
              <a:spcAft>
                <a:spcPct val="0"/>
              </a:spcAft>
              <a:buClrTx/>
              <a:buSzTx/>
              <a:buFontTx/>
              <a:buNone/>
            </a:pPr>
            <a:endParaRPr kumimoji="0" lang="en-US" sz="16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448413046"/>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目录</a:t>
            </a:r>
            <a:endParaRPr lang="zh-CN" altLang="en-US"/>
          </a:p>
        </p:txBody>
      </p:sp>
      <p:sp>
        <p:nvSpPr>
          <p:cNvPr id="4" name="日期占位符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8</a:t>
            </a:fld>
            <a:endParaRPr lang="en-GB"/>
          </a:p>
        </p:txBody>
      </p:sp>
      <p:pic>
        <p:nvPicPr>
          <p:cNvPr id="7" name="Picture 18"/>
          <p:cNvPicPr>
            <a:picLocks noGrp="1" noChangeAspect="1" noChangeArrowheads="1"/>
          </p:cNvPicPr>
          <p:nvPr>
            <p:ph idx="1"/>
          </p:nvPr>
        </p:nvPicPr>
        <p:blipFill>
          <a:blip r:embed="rId2"/>
          <a:stretch>
            <a:fillRect/>
          </a:stretch>
        </p:blipFill>
        <p:spPr>
          <a:xfrm>
            <a:off x="690562" y="1497622"/>
            <a:ext cx="3233737" cy="4210965"/>
          </a:xfrm>
          <a:effectLst>
            <a:softEdge rad="112500"/>
          </a:effectLst>
        </p:spPr>
      </p:pic>
      <p:sp>
        <p:nvSpPr>
          <p:cNvPr id="8" name="Rectangle 7"/>
          <p:cNvSpPr>
            <a:spLocks noChangeArrowheads="1"/>
          </p:cNvSpPr>
          <p:nvPr/>
        </p:nvSpPr>
        <p:spPr bwMode="auto">
          <a:xfrm>
            <a:off x="4229100" y="3996680"/>
            <a:ext cx="4191000" cy="872480"/>
          </a:xfrm>
          <a:prstGeom prst="rect">
            <a:avLst/>
          </a:prstGeom>
          <a:solidFill>
            <a:schemeClr val="bg1"/>
          </a:solidFill>
          <a:ln w="9525" algn="ctr">
            <a:noFill/>
            <a:miter lim="800000"/>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b="1" smtClean="0">
                <a:latin typeface="宋体" pitchFamily="2" charset="-122"/>
                <a:ea typeface="宋体" pitchFamily="2" charset="-122"/>
                <a:cs typeface="Arial"/>
              </a:rPr>
              <a:t>各部门人员编制建议</a:t>
            </a:r>
            <a:endParaRPr kumimoji="1" lang="zh-CN" altLang="en-US" b="1">
              <a:latin typeface="宋体" pitchFamily="2" charset="-122"/>
              <a:ea typeface="宋体" pitchFamily="2" charset="-122"/>
              <a:cs typeface="Arial"/>
            </a:endParaRPr>
          </a:p>
        </p:txBody>
      </p:sp>
      <p:sp>
        <p:nvSpPr>
          <p:cNvPr id="9" name="Rectangle 7"/>
          <p:cNvSpPr>
            <a:spLocks noChangeArrowheads="1"/>
          </p:cNvSpPr>
          <p:nvPr/>
        </p:nvSpPr>
        <p:spPr bwMode="auto">
          <a:xfrm>
            <a:off x="4211960" y="2420888"/>
            <a:ext cx="4191000" cy="872480"/>
          </a:xfrm>
          <a:prstGeom prst="rect">
            <a:avLst/>
          </a:prstGeom>
          <a:solidFill>
            <a:srgbClr val="E65032"/>
          </a:solidFill>
          <a:ln w="9525" algn="ctr">
            <a:noFill/>
            <a:miter lim="800000"/>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b="1" smtClean="0">
                <a:solidFill>
                  <a:schemeClr val="bg1"/>
                </a:solidFill>
                <a:latin typeface="宋体" pitchFamily="2" charset="-122"/>
                <a:ea typeface="宋体" pitchFamily="2" charset="-122"/>
                <a:cs typeface="Arial"/>
              </a:rPr>
              <a:t>全行及总部人员编制建议</a:t>
            </a:r>
            <a:endParaRPr kumimoji="1" lang="zh-CN" altLang="en-US" b="1">
              <a:solidFill>
                <a:schemeClr val="bg1"/>
              </a:solidFill>
              <a:latin typeface="宋体" pitchFamily="2" charset="-122"/>
              <a:ea typeface="宋体" pitchFamily="2" charset="-122"/>
              <a:cs typeface="Arial"/>
            </a:endParaRPr>
          </a:p>
        </p:txBody>
      </p:sp>
    </p:spTree>
    <p:extLst>
      <p:ext uri="{BB962C8B-B14F-4D97-AF65-F5344CB8AC3E}">
        <p14:creationId xmlns:p14="http://schemas.microsoft.com/office/powerpoint/2010/main" val="2971473198"/>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Autofit/>
          </a:bodyPr>
          <a:lstStyle/>
          <a:p>
            <a:r>
              <a:rPr lang="zh-CN" altLang="en-US" sz="2000"/>
              <a:t>韬睿惠悦建议广发上海分行</a:t>
            </a:r>
            <a:r>
              <a:rPr lang="zh-CN" altLang="en-US" sz="2000" smtClean="0"/>
              <a:t>选取</a:t>
            </a:r>
            <a:r>
              <a:rPr lang="zh-CN" altLang="en-US" sz="2000" smtClean="0">
                <a:solidFill>
                  <a:schemeClr val="accent2"/>
                </a:solidFill>
              </a:rPr>
              <a:t>资产规模</a:t>
            </a:r>
            <a:r>
              <a:rPr lang="zh-CN" altLang="en-US" sz="2000"/>
              <a:t>、</a:t>
            </a:r>
            <a:r>
              <a:rPr lang="zh-CN" altLang="en-US" sz="2000" smtClean="0"/>
              <a:t>营业收入及人工总成本作为</a:t>
            </a:r>
            <a:r>
              <a:rPr lang="zh-CN" altLang="en-US" sz="2000"/>
              <a:t>全行定编的关联财务指标，即分别</a:t>
            </a:r>
            <a:r>
              <a:rPr lang="zh-CN" altLang="en-US" sz="2000" smtClean="0"/>
              <a:t>从业务规模和成本耗费两</a:t>
            </a:r>
            <a:r>
              <a:rPr lang="zh-CN" altLang="en-US" sz="2000"/>
              <a:t>个方面考量审视全行编制</a:t>
            </a:r>
            <a:r>
              <a:rPr lang="zh-CN" altLang="en-US" sz="2000" smtClean="0"/>
              <a:t>情况</a:t>
            </a:r>
            <a:endParaRPr lang="zh-CN" altLang="en-US" sz="2000"/>
          </a:p>
        </p:txBody>
      </p:sp>
      <p:sp>
        <p:nvSpPr>
          <p:cNvPr id="4" name="日期占位符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9</a:t>
            </a:fld>
            <a:endParaRPr lang="en-GB"/>
          </a:p>
        </p:txBody>
      </p:sp>
      <p:graphicFrame>
        <p:nvGraphicFramePr>
          <p:cNvPr id="7" name="表格 6"/>
          <p:cNvGraphicFramePr>
            <a:graphicFrameLocks noGrp="1"/>
          </p:cNvGraphicFramePr>
          <p:nvPr>
            <p:extLst>
              <p:ext uri="{D42A27DB-BD31-4B8C-83A1-F6EECF244321}">
                <p14:modId xmlns:p14="http://schemas.microsoft.com/office/powerpoint/2010/main" val="1469020000"/>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t>全行总人数</a:t>
                      </a:r>
                      <a:endParaRPr lang="en-US" sz="1300"/>
                    </a:p>
                  </a:txBody>
                  <a:tcPr anchor="ctr">
                    <a:solidFill>
                      <a:schemeClr val="accent2"/>
                    </a:solidFill>
                  </a:tcPr>
                </a:tc>
                <a:tc>
                  <a:txBody>
                    <a:bodyPr vert="horz" wrap="square"/>
                    <a:lstStyle/>
                    <a:p>
                      <a:pPr algn="ctr"/>
                      <a:r>
                        <a:rPr lang="zh-CN" altLang="en-US" sz="1300" smtClean="0">
                          <a:solidFill>
                            <a:schemeClr val="tx1"/>
                          </a:solidFill>
                        </a:rPr>
                        <a:t>本部人数</a:t>
                      </a:r>
                      <a:endParaRPr lang="en-US" sz="1300">
                        <a:solidFill>
                          <a:schemeClr val="tx1"/>
                        </a:solidFill>
                      </a:endParaRPr>
                    </a:p>
                  </a:txBody>
                  <a:tcPr anchor="ctr">
                    <a:solidFill>
                      <a:schemeClr val="bg1">
                        <a:lumMod val="95000"/>
                      </a:schemeClr>
                    </a:solidFill>
                  </a:tcPr>
                </a:tc>
              </a:tr>
            </a:tbl>
          </a:graphicData>
        </a:graphic>
      </p:graphicFrame>
      <p:sp>
        <p:nvSpPr>
          <p:cNvPr id="10" name="矩形 9"/>
          <p:cNvSpPr/>
          <p:nvPr/>
        </p:nvSpPr>
        <p:spPr>
          <a:xfrm>
            <a:off x="827584" y="3429000"/>
            <a:ext cx="3528392" cy="2016000"/>
          </a:xfrm>
          <a:prstGeom prst="rect">
            <a:avLst/>
          </a:prstGeom>
          <a:solidFill>
            <a:srgbClr val="F7F7F7"/>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50000"/>
              </a:lnSpc>
            </a:pPr>
            <a:r>
              <a:rPr lang="zh-CN" altLang="en-US" sz="1400" b="1" smtClean="0">
                <a:solidFill>
                  <a:schemeClr val="tx1"/>
                </a:solidFill>
              </a:rPr>
              <a:t>业务规模分析</a:t>
            </a:r>
            <a:endParaRPr lang="en-US" altLang="zh-CN" sz="1400" b="1" smtClean="0">
              <a:solidFill>
                <a:schemeClr val="tx1"/>
              </a:solidFill>
            </a:endParaRPr>
          </a:p>
          <a:p>
            <a:pPr marL="285750" indent="-285750">
              <a:lnSpc>
                <a:spcPct val="150000"/>
              </a:lnSpc>
              <a:buSzPct val="60000"/>
              <a:buFont typeface="Wingdings" pitchFamily="2" charset="2"/>
              <a:buChar char="n"/>
            </a:pPr>
            <a:r>
              <a:rPr lang="zh-CN" altLang="en-US" sz="1400" smtClean="0">
                <a:solidFill>
                  <a:schemeClr val="tx1"/>
                </a:solidFill>
              </a:rPr>
              <a:t>根据行业内一定业务规模下一般的定编规律，结合广发上海分行实际情况，确定人员数量与银行整体规模的关系；</a:t>
            </a:r>
            <a:endParaRPr lang="en-US" altLang="zh-CN" sz="1400" smtClean="0">
              <a:solidFill>
                <a:schemeClr val="tx1"/>
              </a:solidFill>
            </a:endParaRPr>
          </a:p>
          <a:p>
            <a:pPr marL="285750" indent="-285750">
              <a:lnSpc>
                <a:spcPct val="150000"/>
              </a:lnSpc>
              <a:buSzPct val="60000"/>
              <a:buFont typeface="Wingdings" pitchFamily="2" charset="2"/>
              <a:buChar char="n"/>
            </a:pPr>
            <a:r>
              <a:rPr lang="zh-CN" altLang="en-US" sz="1400" smtClean="0">
                <a:solidFill>
                  <a:schemeClr val="tx1"/>
                </a:solidFill>
              </a:rPr>
              <a:t>本次选取</a:t>
            </a:r>
            <a:r>
              <a:rPr lang="zh-CN" altLang="en-US" sz="1400" b="1" u="sng" smtClean="0">
                <a:solidFill>
                  <a:schemeClr val="accent2"/>
                </a:solidFill>
              </a:rPr>
              <a:t>资产规模</a:t>
            </a:r>
            <a:r>
              <a:rPr lang="zh-CN" altLang="en-US" sz="1400">
                <a:solidFill>
                  <a:schemeClr val="tx1"/>
                </a:solidFill>
              </a:rPr>
              <a:t>、</a:t>
            </a:r>
            <a:r>
              <a:rPr lang="zh-CN" altLang="en-US" sz="1400" b="1" u="sng" smtClean="0">
                <a:solidFill>
                  <a:schemeClr val="accent2"/>
                </a:solidFill>
              </a:rPr>
              <a:t>营业收入</a:t>
            </a:r>
            <a:r>
              <a:rPr lang="zh-CN" altLang="en-US" sz="1400" smtClean="0">
                <a:solidFill>
                  <a:schemeClr val="tx1"/>
                </a:solidFill>
              </a:rPr>
              <a:t>作为关键业务指标。</a:t>
            </a:r>
            <a:endParaRPr lang="zh-CN" altLang="en-US" sz="1400">
              <a:solidFill>
                <a:schemeClr val="tx1"/>
              </a:solidFill>
            </a:endParaRPr>
          </a:p>
        </p:txBody>
      </p:sp>
      <p:sp>
        <p:nvSpPr>
          <p:cNvPr id="11" name="矩形 10"/>
          <p:cNvSpPr/>
          <p:nvPr/>
        </p:nvSpPr>
        <p:spPr>
          <a:xfrm>
            <a:off x="4716016" y="3429001"/>
            <a:ext cx="3456384" cy="2016000"/>
          </a:xfrm>
          <a:prstGeom prst="rect">
            <a:avLst/>
          </a:prstGeom>
          <a:solidFill>
            <a:srgbClr val="F7F7F7"/>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50000"/>
              </a:lnSpc>
            </a:pPr>
            <a:r>
              <a:rPr lang="zh-CN" altLang="en-US" sz="1400" b="1" smtClean="0">
                <a:solidFill>
                  <a:schemeClr val="tx1"/>
                </a:solidFill>
              </a:rPr>
              <a:t>成本耗费分析</a:t>
            </a:r>
            <a:endParaRPr lang="en-US" altLang="zh-CN" sz="1400" b="1" smtClean="0">
              <a:solidFill>
                <a:schemeClr val="tx1"/>
              </a:solidFill>
            </a:endParaRPr>
          </a:p>
          <a:p>
            <a:pPr marL="285750" indent="-285750">
              <a:lnSpc>
                <a:spcPct val="150000"/>
              </a:lnSpc>
              <a:buSzPct val="60000"/>
              <a:buFont typeface="Wingdings" pitchFamily="2" charset="2"/>
              <a:buChar char="n"/>
            </a:pPr>
            <a:r>
              <a:rPr lang="zh-CN" altLang="en-US" sz="1400" smtClean="0">
                <a:solidFill>
                  <a:schemeClr val="tx1"/>
                </a:solidFill>
              </a:rPr>
              <a:t>综合考虑银行人均人力成本耗费情况，从而确定人员数量与人工总成本间的关系；</a:t>
            </a:r>
            <a:endParaRPr lang="en-US" altLang="zh-CN" sz="1400" smtClean="0">
              <a:solidFill>
                <a:schemeClr val="tx1"/>
              </a:solidFill>
            </a:endParaRPr>
          </a:p>
          <a:p>
            <a:pPr marL="285750" indent="-285750">
              <a:lnSpc>
                <a:spcPct val="150000"/>
              </a:lnSpc>
              <a:buSzPct val="60000"/>
              <a:buFont typeface="Wingdings" pitchFamily="2" charset="2"/>
              <a:buChar char="n"/>
            </a:pPr>
            <a:r>
              <a:rPr lang="zh-CN" altLang="en-US" sz="1400" smtClean="0">
                <a:solidFill>
                  <a:schemeClr val="tx1"/>
                </a:solidFill>
              </a:rPr>
              <a:t>本次选取</a:t>
            </a:r>
            <a:r>
              <a:rPr lang="zh-CN" altLang="en-US" sz="1400" b="1" u="sng" smtClean="0">
                <a:solidFill>
                  <a:schemeClr val="accent2"/>
                </a:solidFill>
              </a:rPr>
              <a:t>人工总成本</a:t>
            </a:r>
            <a:r>
              <a:rPr lang="zh-CN" altLang="en-US" sz="1400" smtClean="0">
                <a:solidFill>
                  <a:schemeClr val="tx1"/>
                </a:solidFill>
              </a:rPr>
              <a:t>作为关键指标。</a:t>
            </a:r>
            <a:endParaRPr lang="zh-CN" altLang="en-US" sz="1400">
              <a:solidFill>
                <a:schemeClr val="tx1"/>
              </a:solidFill>
            </a:endParaRPr>
          </a:p>
        </p:txBody>
      </p:sp>
      <p:sp>
        <p:nvSpPr>
          <p:cNvPr id="18" name="矩形 17"/>
          <p:cNvSpPr/>
          <p:nvPr/>
        </p:nvSpPr>
        <p:spPr>
          <a:xfrm>
            <a:off x="539552" y="1484784"/>
            <a:ext cx="7956000" cy="1815882"/>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200000"/>
              </a:lnSpc>
              <a:buFont typeface="Wingdings" pitchFamily="2" charset="2"/>
              <a:buChar char="Ø"/>
            </a:pPr>
            <a:r>
              <a:rPr lang="zh-CN" altLang="en-US" sz="1400"/>
              <a:t>韬睿惠悦在对银行业持续研究</a:t>
            </a:r>
            <a:r>
              <a:rPr lang="zh-CN" altLang="en-US" sz="1400" smtClean="0"/>
              <a:t>后发现，总</a:t>
            </a:r>
            <a:r>
              <a:rPr lang="zh-CN" altLang="en-US" sz="1400"/>
              <a:t>资产</a:t>
            </a:r>
            <a:r>
              <a:rPr lang="zh-CN" altLang="en-US" sz="1400" smtClean="0"/>
              <a:t>、营业收入、</a:t>
            </a:r>
            <a:r>
              <a:rPr lang="zh-CN" altLang="en-US" sz="1400"/>
              <a:t>存款总额</a:t>
            </a:r>
            <a:r>
              <a:rPr lang="zh-CN" altLang="en-US" sz="1400" smtClean="0"/>
              <a:t>、</a:t>
            </a:r>
            <a:r>
              <a:rPr lang="zh-CN" altLang="en-US" sz="1400"/>
              <a:t>税前</a:t>
            </a:r>
            <a:r>
              <a:rPr lang="zh-CN" altLang="en-US" sz="1400" smtClean="0"/>
              <a:t>利润等都属于与</a:t>
            </a:r>
            <a:r>
              <a:rPr lang="zh-CN" altLang="en-US" sz="1400"/>
              <a:t>银行总</a:t>
            </a:r>
            <a:r>
              <a:rPr lang="zh-CN" altLang="en-US" sz="1400" smtClean="0"/>
              <a:t>人数高度</a:t>
            </a:r>
            <a:r>
              <a:rPr lang="zh-CN" altLang="en-US" sz="1400"/>
              <a:t>相关的</a:t>
            </a:r>
            <a:r>
              <a:rPr lang="zh-CN" altLang="en-US" sz="1400" smtClean="0"/>
              <a:t>指标；</a:t>
            </a:r>
            <a:endParaRPr lang="en-US" altLang="zh-CN" sz="1400" smtClean="0"/>
          </a:p>
          <a:p>
            <a:pPr marL="285750" indent="-285750">
              <a:lnSpc>
                <a:spcPct val="200000"/>
              </a:lnSpc>
              <a:buFont typeface="Wingdings" pitchFamily="2" charset="2"/>
              <a:buChar char="Ø"/>
            </a:pPr>
            <a:r>
              <a:rPr lang="zh-CN" altLang="en-US" sz="1400" smtClean="0"/>
              <a:t>韬睿惠悦建议广发上海分行选取</a:t>
            </a:r>
            <a:r>
              <a:rPr lang="zh-CN" altLang="en-US" sz="1400" b="1" u="sng" smtClean="0">
                <a:solidFill>
                  <a:schemeClr val="accent2"/>
                </a:solidFill>
              </a:rPr>
              <a:t>资产规模</a:t>
            </a:r>
            <a:r>
              <a:rPr lang="zh-CN" altLang="en-US" sz="1400"/>
              <a:t>、</a:t>
            </a:r>
            <a:r>
              <a:rPr lang="zh-CN" altLang="en-US" sz="1400" b="1" u="sng" smtClean="0">
                <a:solidFill>
                  <a:schemeClr val="accent2"/>
                </a:solidFill>
              </a:rPr>
              <a:t>营业收入及人工总成本</a:t>
            </a:r>
            <a:r>
              <a:rPr lang="zh-CN" altLang="en-US" sz="1400" smtClean="0"/>
              <a:t>作为全行定编的关联财务指标</a:t>
            </a:r>
            <a:r>
              <a:rPr lang="zh-CN" altLang="en-US" sz="1400"/>
              <a:t>。</a:t>
            </a:r>
          </a:p>
        </p:txBody>
      </p:sp>
    </p:spTree>
    <p:extLst>
      <p:ext uri="{BB962C8B-B14F-4D97-AF65-F5344CB8AC3E}">
        <p14:creationId xmlns:p14="http://schemas.microsoft.com/office/powerpoint/2010/main" val="3387280670"/>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Autofit/>
          </a:bodyPr>
          <a:lstStyle/>
          <a:p>
            <a:r>
              <a:rPr lang="zh-CN" altLang="en-US" sz="2000"/>
              <a:t>一、业务规模</a:t>
            </a:r>
            <a:r>
              <a:rPr lang="zh-CN" altLang="en-US" sz="2000" smtClean="0"/>
              <a:t>分析（资产规模）</a:t>
            </a:r>
            <a:br>
              <a:rPr lang="en-US" altLang="zh-CN" sz="2000"/>
            </a:br>
            <a:r>
              <a:rPr lang="en-US" altLang="zh-CN" sz="2000"/>
              <a:t>——</a:t>
            </a:r>
            <a:r>
              <a:rPr lang="zh-CN" altLang="en-US" sz="2000" smtClean="0"/>
              <a:t>从总资产</a:t>
            </a:r>
            <a:r>
              <a:rPr lang="zh-CN" altLang="en-US" sz="2000"/>
              <a:t>规模来看，广发银行上海分行资产规模较小</a:t>
            </a:r>
            <a:r>
              <a:rPr lang="zh-CN" altLang="en-US" sz="2000" smtClean="0"/>
              <a:t>，</a:t>
            </a:r>
            <a:r>
              <a:rPr lang="zh-CN" altLang="en-US" sz="2000"/>
              <a:t>处于</a:t>
            </a:r>
            <a:r>
              <a:rPr lang="zh-CN" altLang="en-US" sz="2000" smtClean="0"/>
              <a:t>标杆群体</a:t>
            </a:r>
            <a:r>
              <a:rPr lang="en-US" altLang="zh-CN" sz="2000" smtClean="0"/>
              <a:t>10</a:t>
            </a:r>
            <a:r>
              <a:rPr lang="zh-CN" altLang="en-US" sz="2000" smtClean="0"/>
              <a:t>分位水平，</a:t>
            </a:r>
            <a:r>
              <a:rPr lang="zh-CN" altLang="en-US" sz="2000"/>
              <a:t>且近三年资产规模增速缓慢</a:t>
            </a:r>
          </a:p>
        </p:txBody>
      </p:sp>
      <p:sp>
        <p:nvSpPr>
          <p:cNvPr id="4" name="日期占位符 3"/>
          <p:cNvSpPr>
            <a:spLocks noGrp="1"/>
          </p:cNvSpPr>
          <p:nvPr>
            <p:ph type="dt" sz="half" idx="10"/>
          </p:nvPr>
        </p:nvSpPr>
        <p:spPr>
          <a:xfrm>
            <a:off x="1475656" y="6453336"/>
            <a:ext cx="6984776" cy="296653"/>
          </a:xfrm>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10</a:t>
            </a:fld>
            <a:endParaRPr lang="en-GB"/>
          </a:p>
        </p:txBody>
      </p:sp>
      <p:sp>
        <p:nvSpPr>
          <p:cNvPr id="8" name="TextBox 7"/>
          <p:cNvSpPr txBox="1"/>
          <p:nvPr/>
        </p:nvSpPr>
        <p:spPr>
          <a:xfrm>
            <a:off x="2267744" y="1340768"/>
            <a:ext cx="4104456"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sz="1000" b="1" i="0" u="none" strike="noStrike" kern="1200" baseline="0">
                <a:solidFill>
                  <a:prstClr val="black"/>
                </a:solidFill>
                <a:latin typeface="+mn-lt"/>
                <a:ea typeface="+mn-ea"/>
                <a:cs typeface="+mn-cs"/>
              </a:defRPr>
            </a:pPr>
            <a:r>
              <a:rPr lang="zh-CN" altLang="zh-CN" sz="1400" b="1"/>
              <a:t>股份制商业银行一线城市分行</a:t>
            </a:r>
            <a:r>
              <a:rPr lang="en-US" altLang="zh-CN" sz="1400" b="1"/>
              <a:t>2013</a:t>
            </a:r>
            <a:r>
              <a:rPr lang="zh-CN" altLang="zh-CN" sz="1400" b="1"/>
              <a:t>年资产</a:t>
            </a:r>
            <a:r>
              <a:rPr lang="zh-CN" altLang="en-US" sz="1400" b="1"/>
              <a:t>规模</a:t>
            </a:r>
            <a:endParaRPr lang="zh-CN" altLang="zh-CN" sz="1000" b="1"/>
          </a:p>
        </p:txBody>
      </p:sp>
      <p:graphicFrame>
        <p:nvGraphicFramePr>
          <p:cNvPr id="10" name="表格 9"/>
          <p:cNvGraphicFramePr>
            <a:graphicFrameLocks noGrp="1"/>
          </p:cNvGraphicFramePr>
          <p:nvPr>
            <p:extLst>
              <p:ext uri="{D42A27DB-BD31-4B8C-83A1-F6EECF244321}">
                <p14:modId xmlns:p14="http://schemas.microsoft.com/office/powerpoint/2010/main" val="1637286762"/>
              </p:ext>
            </p:extLst>
          </p:nvPr>
        </p:nvGraphicFramePr>
        <p:xfrm>
          <a:off x="1115616" y="4502548"/>
          <a:ext cx="6840760" cy="664592"/>
        </p:xfrm>
        <a:graphic>
          <a:graphicData uri="http://schemas.openxmlformats.org/drawingml/2006/table">
            <a:tbl>
              <a:tblPr firstRow="1" bandRow="1">
                <a:tableStyleId>{C083E6E3-FA7D-4D7B-A595-EF9225AFEA82}</a:tableStyleId>
              </a:tblPr>
              <a:tblGrid>
                <a:gridCol w="855095"/>
                <a:gridCol w="855095"/>
                <a:gridCol w="855095"/>
                <a:gridCol w="855095"/>
                <a:gridCol w="855095"/>
                <a:gridCol w="855095"/>
                <a:gridCol w="855095"/>
                <a:gridCol w="855095"/>
              </a:tblGrid>
              <a:tr h="298832">
                <a:tc>
                  <a:txBody>
                    <a:bodyPr vert="horz" wrap="square"/>
                    <a:lstStyle/>
                    <a:p>
                      <a:pPr algn="ctr"/>
                      <a:r>
                        <a:rPr lang="en-US" altLang="zh-CN" sz="900" b="0" smtClean="0">
                          <a:latin typeface="+mn-ea"/>
                          <a:ea typeface="+mn-ea"/>
                        </a:rPr>
                        <a:t>P10</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P25</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P50</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P75</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P90</a:t>
                      </a:r>
                      <a:endParaRPr lang="zh-CN" altLang="en-US" sz="900" b="0">
                        <a:latin typeface="+mn-ea"/>
                        <a:ea typeface="+mn-ea"/>
                      </a:endParaRPr>
                    </a:p>
                  </a:txBody>
                  <a:tcPr anchor="ctr"/>
                </a:tc>
                <a:tc>
                  <a:txBody>
                    <a:bodyPr vert="horz" wrap="square"/>
                    <a:lstStyle/>
                    <a:p>
                      <a:pPr algn="ctr"/>
                      <a:r>
                        <a:rPr lang="zh-CN" altLang="en-US" sz="900" b="0" smtClean="0">
                          <a:latin typeface="+mn-ea"/>
                          <a:ea typeface="+mn-ea"/>
                        </a:rPr>
                        <a:t>广发北京</a:t>
                      </a:r>
                      <a:endParaRPr lang="en-US" altLang="zh-CN" sz="900" b="0" smtClean="0">
                        <a:latin typeface="+mn-ea"/>
                        <a:ea typeface="+mn-ea"/>
                      </a:endParaRPr>
                    </a:p>
                    <a:p>
                      <a:pPr algn="ctr"/>
                      <a:r>
                        <a:rPr lang="zh-CN" altLang="en-US" sz="900" b="0" smtClean="0">
                          <a:latin typeface="+mn-ea"/>
                          <a:ea typeface="+mn-ea"/>
                        </a:rPr>
                        <a:t>分位值</a:t>
                      </a:r>
                      <a:endParaRPr lang="zh-CN" altLang="en-US" sz="900" b="0">
                        <a:latin typeface="+mn-ea"/>
                        <a:ea typeface="+mn-ea"/>
                      </a:endParaRPr>
                    </a:p>
                  </a:txBody>
                  <a:tcPr anchor="ctr"/>
                </a:tc>
                <a:tc>
                  <a:txBody>
                    <a:bodyPr vert="horz" wrap="square"/>
                    <a:lstStyle/>
                    <a:p>
                      <a:pPr algn="ctr"/>
                      <a:r>
                        <a:rPr lang="zh-CN" altLang="en-US" sz="900" b="0" smtClean="0">
                          <a:latin typeface="+mn-ea"/>
                          <a:ea typeface="+mn-ea"/>
                        </a:rPr>
                        <a:t>广发广州</a:t>
                      </a:r>
                      <a:endParaRPr lang="en-US" altLang="zh-CN" sz="900" b="0" smtClean="0">
                        <a:latin typeface="+mn-ea"/>
                        <a:ea typeface="+mn-ea"/>
                      </a:endParaRPr>
                    </a:p>
                    <a:p>
                      <a:pPr algn="ctr"/>
                      <a:r>
                        <a:rPr lang="zh-CN" altLang="en-US" sz="900" b="0" smtClean="0">
                          <a:latin typeface="+mn-ea"/>
                          <a:ea typeface="+mn-ea"/>
                        </a:rPr>
                        <a:t>分位值</a:t>
                      </a:r>
                      <a:endParaRPr lang="zh-CN" altLang="en-US" sz="900" b="0">
                        <a:latin typeface="+mn-ea"/>
                        <a:ea typeface="+mn-ea"/>
                      </a:endParaRPr>
                    </a:p>
                  </a:txBody>
                  <a:tcPr anchor="ctr"/>
                </a:tc>
                <a:tc>
                  <a:txBody>
                    <a:bodyPr vert="horz" wrap="square"/>
                    <a:lstStyle/>
                    <a:p>
                      <a:pPr algn="ctr"/>
                      <a:r>
                        <a:rPr lang="zh-CN" altLang="en-US" sz="900" b="0" smtClean="0">
                          <a:latin typeface="+mn-ea"/>
                          <a:ea typeface="+mn-ea"/>
                        </a:rPr>
                        <a:t>广发上海</a:t>
                      </a:r>
                      <a:endParaRPr lang="en-US" altLang="zh-CN" sz="900" b="0" smtClean="0">
                        <a:latin typeface="+mn-ea"/>
                        <a:ea typeface="+mn-ea"/>
                      </a:endParaRPr>
                    </a:p>
                    <a:p>
                      <a:pPr algn="ctr"/>
                      <a:r>
                        <a:rPr lang="zh-CN" altLang="en-US" sz="900" b="0" smtClean="0">
                          <a:latin typeface="+mn-ea"/>
                          <a:ea typeface="+mn-ea"/>
                        </a:rPr>
                        <a:t>分位值</a:t>
                      </a:r>
                      <a:endParaRPr lang="zh-CN" altLang="en-US" sz="900" b="0">
                        <a:latin typeface="+mn-ea"/>
                        <a:ea typeface="+mn-ea"/>
                      </a:endParaRPr>
                    </a:p>
                  </a:txBody>
                  <a:tcPr anchor="ctr"/>
                </a:tc>
              </a:tr>
              <a:tr h="298832">
                <a:tc>
                  <a:txBody>
                    <a:bodyPr vert="horz" wrap="square"/>
                    <a:lstStyle/>
                    <a:p>
                      <a:pPr algn="ctr" fontAlgn="b"/>
                      <a:r>
                        <a:rPr lang="zh-CN" altLang="en-US" sz="1000" b="1" i="0" u="none" strike="noStrike" smtClean="0">
                          <a:solidFill>
                            <a:srgbClr val="000000"/>
                          </a:solidFill>
                          <a:effectLst/>
                          <a:latin typeface="+mn-ea"/>
                          <a:ea typeface="+mn-ea"/>
                        </a:rPr>
                        <a:t> </a:t>
                      </a:r>
                      <a:r>
                        <a:rPr lang="en-US" altLang="zh-CN" sz="1000" b="1" i="0" u="none" strike="noStrike">
                          <a:solidFill>
                            <a:srgbClr val="000000"/>
                          </a:solidFill>
                          <a:effectLst/>
                          <a:latin typeface="+mn-ea"/>
                          <a:ea typeface="+mn-ea"/>
                        </a:rPr>
                        <a:t>757 </a:t>
                      </a:r>
                    </a:p>
                  </a:txBody>
                  <a:tcPr marL="9525" marR="9525" marT="9525" marB="0" anchor="ctr"/>
                </a:tc>
                <a:tc>
                  <a:txBody>
                    <a:bodyPr vert="horz" wrap="square"/>
                    <a:lstStyle/>
                    <a:p>
                      <a:pPr algn="ctr" fontAlgn="b"/>
                      <a:r>
                        <a:rPr lang="en-US" altLang="zh-CN" sz="1000" b="1" i="0" u="none" strike="noStrike" smtClean="0">
                          <a:solidFill>
                            <a:srgbClr val="000000"/>
                          </a:solidFill>
                          <a:effectLst/>
                          <a:latin typeface="+mn-ea"/>
                          <a:ea typeface="+mn-ea"/>
                        </a:rPr>
                        <a:t>1,162 </a:t>
                      </a:r>
                      <a:endParaRPr lang="en-US" altLang="zh-CN" sz="1000" b="1" i="0" u="none" strike="noStrike">
                        <a:solidFill>
                          <a:srgbClr val="000000"/>
                        </a:solidFill>
                        <a:effectLst/>
                        <a:latin typeface="+mn-ea"/>
                        <a:ea typeface="+mn-ea"/>
                      </a:endParaRPr>
                    </a:p>
                  </a:txBody>
                  <a:tcPr marL="9525" marR="9525" marT="9525" marB="0" anchor="ctr"/>
                </a:tc>
                <a:tc>
                  <a:txBody>
                    <a:bodyPr vert="horz" wrap="square"/>
                    <a:lstStyle/>
                    <a:p>
                      <a:pPr algn="ctr" fontAlgn="b"/>
                      <a:r>
                        <a:rPr lang="en-US" altLang="zh-CN" sz="1000" b="1" i="0" u="none" strike="noStrike" smtClean="0">
                          <a:solidFill>
                            <a:srgbClr val="000000"/>
                          </a:solidFill>
                          <a:effectLst/>
                          <a:latin typeface="+mn-ea"/>
                          <a:ea typeface="+mn-ea"/>
                        </a:rPr>
                        <a:t>1,759 </a:t>
                      </a:r>
                      <a:endParaRPr lang="en-US" altLang="zh-CN" sz="1000" b="1" i="0" u="none" strike="noStrike">
                        <a:solidFill>
                          <a:srgbClr val="000000"/>
                        </a:solidFill>
                        <a:effectLst/>
                        <a:latin typeface="+mn-ea"/>
                        <a:ea typeface="+mn-ea"/>
                      </a:endParaRPr>
                    </a:p>
                  </a:txBody>
                  <a:tcPr marL="9525" marR="9525" marT="9525" marB="0" anchor="ctr"/>
                </a:tc>
                <a:tc>
                  <a:txBody>
                    <a:bodyPr vert="horz" wrap="square"/>
                    <a:lstStyle/>
                    <a:p>
                      <a:pPr algn="ctr" fontAlgn="b"/>
                      <a:r>
                        <a:rPr lang="en-US" altLang="zh-CN" sz="1000" b="1" i="0" u="none" strike="noStrike" smtClean="0">
                          <a:solidFill>
                            <a:srgbClr val="000000"/>
                          </a:solidFill>
                          <a:effectLst/>
                          <a:latin typeface="+mn-ea"/>
                          <a:ea typeface="+mn-ea"/>
                        </a:rPr>
                        <a:t>2,636 </a:t>
                      </a:r>
                      <a:endParaRPr lang="en-US" altLang="zh-CN" sz="1000" b="1" i="0" u="none" strike="noStrike">
                        <a:solidFill>
                          <a:srgbClr val="000000"/>
                        </a:solidFill>
                        <a:effectLst/>
                        <a:latin typeface="+mn-ea"/>
                        <a:ea typeface="+mn-ea"/>
                      </a:endParaRPr>
                    </a:p>
                  </a:txBody>
                  <a:tcPr marL="9525" marR="9525" marT="9525" marB="0" anchor="ctr"/>
                </a:tc>
                <a:tc>
                  <a:txBody>
                    <a:bodyPr vert="horz" wrap="square"/>
                    <a:lstStyle/>
                    <a:p>
                      <a:pPr algn="ctr" fontAlgn="b"/>
                      <a:r>
                        <a:rPr lang="en-US" altLang="zh-CN" sz="1000" b="1" i="0" u="none" strike="noStrike" smtClean="0">
                          <a:solidFill>
                            <a:srgbClr val="000000"/>
                          </a:solidFill>
                          <a:effectLst/>
                          <a:latin typeface="+mn-ea"/>
                          <a:ea typeface="+mn-ea"/>
                        </a:rPr>
                        <a:t>3,681 </a:t>
                      </a:r>
                      <a:endParaRPr lang="en-US" altLang="zh-CN" sz="1000" b="1" i="0" u="none" strike="noStrike">
                        <a:solidFill>
                          <a:srgbClr val="000000"/>
                        </a:solidFill>
                        <a:effectLst/>
                        <a:latin typeface="+mn-ea"/>
                        <a:ea typeface="+mn-ea"/>
                      </a:endParaRPr>
                    </a:p>
                  </a:txBody>
                  <a:tcPr marL="9525" marR="9525" marT="9525" marB="0" anchor="ctr"/>
                </a:tc>
                <a:tc>
                  <a:txBody>
                    <a:bodyPr vert="horz" wrap="square"/>
                    <a:lstStyle/>
                    <a:p>
                      <a:pPr algn="ctr"/>
                      <a:r>
                        <a:rPr lang="en-US" altLang="zh-CN" sz="1050" b="1" smtClean="0">
                          <a:solidFill>
                            <a:schemeClr val="tx1"/>
                          </a:solidFill>
                          <a:latin typeface="+mn-ea"/>
                          <a:ea typeface="+mn-ea"/>
                        </a:rPr>
                        <a:t>P63</a:t>
                      </a:r>
                      <a:endParaRPr lang="zh-CN" altLang="en-US" sz="1050" b="1">
                        <a:solidFill>
                          <a:schemeClr val="tx1"/>
                        </a:solidFill>
                        <a:latin typeface="+mn-ea"/>
                        <a:ea typeface="+mn-ea"/>
                      </a:endParaRPr>
                    </a:p>
                  </a:txBody>
                  <a:tcPr anchor="ctr"/>
                </a:tc>
                <a:tc>
                  <a:txBody>
                    <a:bodyPr vert="horz" wrap="square"/>
                    <a:lstStyle/>
                    <a:p>
                      <a:pPr algn="ctr"/>
                      <a:r>
                        <a:rPr lang="en-US" altLang="zh-CN" sz="1050" b="1" smtClean="0">
                          <a:solidFill>
                            <a:schemeClr val="tx1"/>
                          </a:solidFill>
                          <a:latin typeface="+mn-ea"/>
                          <a:ea typeface="+mn-ea"/>
                        </a:rPr>
                        <a:t>P52</a:t>
                      </a:r>
                      <a:endParaRPr lang="zh-CN" altLang="en-US" sz="1050" b="1">
                        <a:solidFill>
                          <a:schemeClr val="tx1"/>
                        </a:solidFill>
                        <a:latin typeface="+mn-ea"/>
                        <a:ea typeface="+mn-ea"/>
                      </a:endParaRPr>
                    </a:p>
                  </a:txBody>
                  <a:tcPr anchor="ctr"/>
                </a:tc>
                <a:tc>
                  <a:txBody>
                    <a:bodyPr vert="horz" wrap="square"/>
                    <a:lstStyle/>
                    <a:p>
                      <a:pPr algn="ctr"/>
                      <a:r>
                        <a:rPr lang="en-US" altLang="zh-CN" sz="1050" b="1" smtClean="0">
                          <a:solidFill>
                            <a:schemeClr val="tx1"/>
                          </a:solidFill>
                          <a:latin typeface="+mn-ea"/>
                          <a:ea typeface="+mn-ea"/>
                        </a:rPr>
                        <a:t>P10</a:t>
                      </a:r>
                      <a:endParaRPr lang="zh-CN" altLang="en-US" sz="1050" b="1">
                        <a:solidFill>
                          <a:schemeClr val="tx1"/>
                        </a:solidFill>
                        <a:latin typeface="+mn-ea"/>
                        <a:ea typeface="+mn-ea"/>
                      </a:endParaRPr>
                    </a:p>
                  </a:txBody>
                  <a:tcPr anchor="ctr"/>
                </a:tc>
              </a:tr>
            </a:tbl>
          </a:graphicData>
        </a:graphic>
      </p:graphicFrame>
      <p:sp>
        <p:nvSpPr>
          <p:cNvPr id="11" name="TextBox 10"/>
          <p:cNvSpPr txBox="1"/>
          <p:nvPr/>
        </p:nvSpPr>
        <p:spPr>
          <a:xfrm>
            <a:off x="6853304" y="1916832"/>
            <a:ext cx="792088" cy="2308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00" smtClean="0"/>
              <a:t>单位：亿</a:t>
            </a:r>
            <a:endParaRPr lang="zh-CN" altLang="en-US" sz="900"/>
          </a:p>
        </p:txBody>
      </p:sp>
      <p:graphicFrame>
        <p:nvGraphicFramePr>
          <p:cNvPr id="7" name="图表 6"/>
          <p:cNvGraphicFramePr/>
          <p:nvPr>
            <p:extLst>
              <p:ext uri="{D42A27DB-BD31-4B8C-83A1-F6EECF244321}">
                <p14:modId xmlns:p14="http://schemas.microsoft.com/office/powerpoint/2010/main" val="4106316818"/>
              </p:ext>
            </p:extLst>
          </p:nvPr>
        </p:nvGraphicFramePr>
        <p:xfrm>
          <a:off x="1115616" y="1694658"/>
          <a:ext cx="6815008" cy="2743200"/>
        </p:xfrm>
        <a:graphic>
          <a:graphicData uri="http://schemas.openxmlformats.org/drawingml/2006/chart">
            <c:chart xmlns:c="http://schemas.openxmlformats.org/drawingml/2006/chart" r:id="rId3"/>
          </a:graphicData>
        </a:graphic>
      </p:graphicFrame>
      <p:cxnSp>
        <p:nvCxnSpPr>
          <p:cNvPr id="12" name="直接连接符 11"/>
          <p:cNvCxnSpPr/>
          <p:nvPr/>
        </p:nvCxnSpPr>
        <p:spPr>
          <a:xfrm>
            <a:off x="1729214" y="3736777"/>
            <a:ext cx="5916178"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sp>
        <p:nvSpPr>
          <p:cNvPr id="15" name="TextBox 14"/>
          <p:cNvSpPr txBox="1"/>
          <p:nvPr/>
        </p:nvSpPr>
        <p:spPr>
          <a:xfrm>
            <a:off x="7602221" y="3608730"/>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P25</a:t>
            </a:r>
            <a:endParaRPr lang="zh-CN" altLang="en-US" sz="700"/>
          </a:p>
        </p:txBody>
      </p:sp>
      <p:cxnSp>
        <p:nvCxnSpPr>
          <p:cNvPr id="22" name="直接连接符 21"/>
          <p:cNvCxnSpPr/>
          <p:nvPr/>
        </p:nvCxnSpPr>
        <p:spPr>
          <a:xfrm>
            <a:off x="1729214" y="3520753"/>
            <a:ext cx="5916178"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cxnSp>
        <p:nvCxnSpPr>
          <p:cNvPr id="23" name="直接连接符 22"/>
          <p:cNvCxnSpPr/>
          <p:nvPr/>
        </p:nvCxnSpPr>
        <p:spPr>
          <a:xfrm>
            <a:off x="1729214" y="3232721"/>
            <a:ext cx="5916178"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sp>
        <p:nvSpPr>
          <p:cNvPr id="24" name="TextBox 23"/>
          <p:cNvSpPr txBox="1"/>
          <p:nvPr/>
        </p:nvSpPr>
        <p:spPr>
          <a:xfrm>
            <a:off x="7602221" y="3416424"/>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P50</a:t>
            </a:r>
            <a:endParaRPr lang="zh-CN" altLang="en-US" sz="700"/>
          </a:p>
        </p:txBody>
      </p:sp>
      <p:sp>
        <p:nvSpPr>
          <p:cNvPr id="25" name="TextBox 24"/>
          <p:cNvSpPr txBox="1"/>
          <p:nvPr/>
        </p:nvSpPr>
        <p:spPr>
          <a:xfrm>
            <a:off x="7602221" y="3112368"/>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P75</a:t>
            </a:r>
            <a:endParaRPr lang="zh-CN" altLang="en-US" sz="700"/>
          </a:p>
        </p:txBody>
      </p:sp>
      <p:sp>
        <p:nvSpPr>
          <p:cNvPr id="26" name="椭圆 25"/>
          <p:cNvSpPr/>
          <p:nvPr/>
        </p:nvSpPr>
        <p:spPr>
          <a:xfrm>
            <a:off x="7207046" y="4888905"/>
            <a:ext cx="644260" cy="28803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graphicFrame>
        <p:nvGraphicFramePr>
          <p:cNvPr id="27" name="表格 26"/>
          <p:cNvGraphicFramePr>
            <a:graphicFrameLocks noGrp="1"/>
          </p:cNvGraphicFramePr>
          <p:nvPr>
            <p:extLst>
              <p:ext uri="{D42A27DB-BD31-4B8C-83A1-F6EECF244321}">
                <p14:modId xmlns:p14="http://schemas.microsoft.com/office/powerpoint/2010/main" val="2352103515"/>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t>全行总人数</a:t>
                      </a:r>
                      <a:endParaRPr lang="en-US" sz="1300"/>
                    </a:p>
                  </a:txBody>
                  <a:tcPr anchor="ctr">
                    <a:solidFill>
                      <a:schemeClr val="accent2"/>
                    </a:solidFill>
                  </a:tcPr>
                </a:tc>
                <a:tc>
                  <a:txBody>
                    <a:bodyPr vert="horz" wrap="square"/>
                    <a:lstStyle/>
                    <a:p>
                      <a:pPr algn="ctr"/>
                      <a:r>
                        <a:rPr lang="zh-CN" altLang="en-US" sz="1300" smtClean="0">
                          <a:solidFill>
                            <a:schemeClr val="tx1"/>
                          </a:solidFill>
                        </a:rPr>
                        <a:t>本部人数</a:t>
                      </a:r>
                      <a:endParaRPr lang="en-US" sz="1300">
                        <a:solidFill>
                          <a:schemeClr val="tx1"/>
                        </a:solidFill>
                      </a:endParaRPr>
                    </a:p>
                  </a:txBody>
                  <a:tcPr anchor="ctr">
                    <a:solidFill>
                      <a:schemeClr val="bg1">
                        <a:lumMod val="95000"/>
                      </a:schemeClr>
                    </a:solidFill>
                  </a:tcPr>
                </a:tc>
              </a:tr>
            </a:tbl>
          </a:graphicData>
        </a:graphic>
      </p:graphicFrame>
      <p:sp>
        <p:nvSpPr>
          <p:cNvPr id="28" name="矩形 27"/>
          <p:cNvSpPr/>
          <p:nvPr/>
        </p:nvSpPr>
        <p:spPr>
          <a:xfrm>
            <a:off x="323528" y="5265344"/>
            <a:ext cx="8712968" cy="126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ts val="600"/>
              </a:spcBef>
            </a:pPr>
            <a:r>
              <a:rPr lang="zh-CN" altLang="en-US" sz="1400" b="1" smtClean="0">
                <a:solidFill>
                  <a:schemeClr val="tx1"/>
                </a:solidFill>
              </a:rPr>
              <a:t>韬睿惠悦发现：</a:t>
            </a:r>
            <a:endParaRPr lang="en-US" altLang="zh-CN" sz="1400" b="1" smtClean="0">
              <a:solidFill>
                <a:schemeClr val="tx1"/>
              </a:solidFill>
            </a:endParaRPr>
          </a:p>
          <a:p>
            <a:pPr marL="285750" indent="-285750">
              <a:spcBef>
                <a:spcPts val="600"/>
              </a:spcBef>
              <a:buFont typeface="Wingdings" pitchFamily="2" charset="2"/>
              <a:buChar char="Ø"/>
            </a:pPr>
            <a:r>
              <a:rPr lang="en-US" altLang="zh-CN" sz="1300">
                <a:solidFill>
                  <a:schemeClr val="tx1"/>
                </a:solidFill>
              </a:rPr>
              <a:t>2013</a:t>
            </a:r>
            <a:r>
              <a:rPr lang="zh-CN" altLang="en-US" sz="1300" smtClean="0">
                <a:solidFill>
                  <a:schemeClr val="tx1"/>
                </a:solidFill>
              </a:rPr>
              <a:t>年上海分行总</a:t>
            </a:r>
            <a:r>
              <a:rPr lang="zh-CN" altLang="en-US" sz="1300">
                <a:solidFill>
                  <a:schemeClr val="tx1"/>
                </a:solidFill>
              </a:rPr>
              <a:t>资产为</a:t>
            </a:r>
            <a:r>
              <a:rPr lang="en-US" altLang="zh-CN" sz="1300" smtClean="0">
                <a:solidFill>
                  <a:schemeClr val="tx1"/>
                </a:solidFill>
              </a:rPr>
              <a:t>728.38</a:t>
            </a:r>
            <a:r>
              <a:rPr lang="zh-CN" altLang="en-US" sz="1300" smtClean="0">
                <a:solidFill>
                  <a:schemeClr val="tx1"/>
                </a:solidFill>
              </a:rPr>
              <a:t>亿，与股份制商业银行一线城市分行相比，资产规模较小，</a:t>
            </a:r>
            <a:r>
              <a:rPr lang="zh-CN" altLang="en-US" sz="1300">
                <a:solidFill>
                  <a:schemeClr val="tx1"/>
                </a:solidFill>
              </a:rPr>
              <a:t>处于</a:t>
            </a:r>
            <a:r>
              <a:rPr lang="zh-CN" altLang="en-US" sz="1300" smtClean="0">
                <a:solidFill>
                  <a:schemeClr val="tx1"/>
                </a:solidFill>
              </a:rPr>
              <a:t>标杆</a:t>
            </a:r>
            <a:r>
              <a:rPr lang="en-US" altLang="zh-CN" sz="1300" smtClean="0">
                <a:solidFill>
                  <a:schemeClr val="tx1"/>
                </a:solidFill>
              </a:rPr>
              <a:t>10</a:t>
            </a:r>
            <a:r>
              <a:rPr lang="zh-CN" altLang="en-US" sz="1300" smtClean="0">
                <a:solidFill>
                  <a:schemeClr val="tx1"/>
                </a:solidFill>
              </a:rPr>
              <a:t>分位水平；同时，北京分行及广州分行资产规模相对较大，均高于市场</a:t>
            </a:r>
            <a:r>
              <a:rPr lang="en-US" altLang="zh-CN" sz="1300" smtClean="0">
                <a:solidFill>
                  <a:schemeClr val="tx1"/>
                </a:solidFill>
              </a:rPr>
              <a:t>50</a:t>
            </a:r>
            <a:r>
              <a:rPr lang="zh-CN" altLang="en-US" sz="1300" smtClean="0">
                <a:solidFill>
                  <a:schemeClr val="tx1"/>
                </a:solidFill>
              </a:rPr>
              <a:t>分位水平；</a:t>
            </a:r>
            <a:endParaRPr lang="en-US" altLang="zh-CN" sz="1300" smtClean="0">
              <a:solidFill>
                <a:schemeClr val="tx1"/>
              </a:solidFill>
            </a:endParaRPr>
          </a:p>
          <a:p>
            <a:pPr marL="285750" indent="-285750">
              <a:spcBef>
                <a:spcPts val="600"/>
              </a:spcBef>
              <a:buFont typeface="Wingdings" pitchFamily="2" charset="2"/>
              <a:buChar char="Ø"/>
            </a:pPr>
            <a:r>
              <a:rPr lang="zh-CN" altLang="en-US" sz="1300" smtClean="0">
                <a:solidFill>
                  <a:schemeClr val="tx1"/>
                </a:solidFill>
              </a:rPr>
              <a:t>此外，北京分行、广州分行及上海分行</a:t>
            </a:r>
            <a:r>
              <a:rPr lang="en-US" altLang="zh-CN" sz="1300" smtClean="0">
                <a:solidFill>
                  <a:schemeClr val="tx1"/>
                </a:solidFill>
              </a:rPr>
              <a:t>2011-2013</a:t>
            </a:r>
            <a:r>
              <a:rPr lang="zh-CN" altLang="en-US" sz="1300" smtClean="0">
                <a:solidFill>
                  <a:schemeClr val="tx1"/>
                </a:solidFill>
              </a:rPr>
              <a:t>年资产规模的复合增长率分别为</a:t>
            </a:r>
            <a:r>
              <a:rPr lang="en-US" altLang="zh-CN" sz="1300" smtClean="0">
                <a:solidFill>
                  <a:schemeClr val="tx1"/>
                </a:solidFill>
              </a:rPr>
              <a:t>35%</a:t>
            </a:r>
            <a:r>
              <a:rPr lang="zh-CN" altLang="en-US" sz="1300" smtClean="0">
                <a:solidFill>
                  <a:schemeClr val="tx1"/>
                </a:solidFill>
              </a:rPr>
              <a:t>、</a:t>
            </a:r>
            <a:r>
              <a:rPr lang="en-US" altLang="zh-CN" sz="1300" smtClean="0">
                <a:solidFill>
                  <a:schemeClr val="tx1"/>
                </a:solidFill>
              </a:rPr>
              <a:t>41%</a:t>
            </a:r>
            <a:r>
              <a:rPr lang="zh-CN" altLang="en-US" sz="1300" smtClean="0">
                <a:solidFill>
                  <a:schemeClr val="tx1"/>
                </a:solidFill>
              </a:rPr>
              <a:t>及</a:t>
            </a:r>
            <a:r>
              <a:rPr lang="en-US" altLang="zh-CN" sz="1300" smtClean="0">
                <a:solidFill>
                  <a:schemeClr val="tx1"/>
                </a:solidFill>
              </a:rPr>
              <a:t>4%</a:t>
            </a:r>
            <a:r>
              <a:rPr lang="zh-CN" altLang="en-US" sz="1300" smtClean="0">
                <a:solidFill>
                  <a:schemeClr val="tx1"/>
                </a:solidFill>
              </a:rPr>
              <a:t>，上海分行近三年资产规模增长缓慢，未来需大力推动业务发展。</a:t>
            </a:r>
            <a:endParaRPr lang="en-US" altLang="zh-CN" sz="1300" smtClean="0">
              <a:solidFill>
                <a:schemeClr val="tx1"/>
              </a:solidFill>
            </a:endParaRPr>
          </a:p>
        </p:txBody>
      </p:sp>
    </p:spTree>
    <p:extLst>
      <p:ext uri="{BB962C8B-B14F-4D97-AF65-F5344CB8AC3E}">
        <p14:creationId xmlns:p14="http://schemas.microsoft.com/office/powerpoint/2010/main" val="2072814886"/>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Autofit/>
          </a:bodyPr>
          <a:lstStyle/>
          <a:p>
            <a:r>
              <a:rPr lang="zh-CN" altLang="en-US" sz="2000"/>
              <a:t>一、业务规模分析（资产规模）</a:t>
            </a:r>
            <a:br>
              <a:rPr lang="en-US" altLang="zh-CN" sz="2000"/>
            </a:br>
            <a:r>
              <a:rPr lang="en-US" altLang="zh-CN" sz="2000"/>
              <a:t>——</a:t>
            </a:r>
            <a:r>
              <a:rPr lang="zh-CN" altLang="en-US" sz="2000"/>
              <a:t>从人均资产来看，广发银行上海分行人均资产规模较小</a:t>
            </a:r>
            <a:r>
              <a:rPr lang="zh-CN" altLang="en-US" sz="2000" smtClean="0"/>
              <a:t>，接近标杆群体</a:t>
            </a:r>
            <a:r>
              <a:rPr lang="en-US" altLang="zh-CN" sz="2000" smtClean="0"/>
              <a:t>10</a:t>
            </a:r>
            <a:r>
              <a:rPr lang="zh-CN" altLang="en-US" sz="2000"/>
              <a:t>分</a:t>
            </a:r>
            <a:r>
              <a:rPr lang="zh-CN" altLang="en-US" sz="2000" smtClean="0"/>
              <a:t>位水平，</a:t>
            </a:r>
            <a:r>
              <a:rPr lang="zh-CN" altLang="en-US" sz="2000"/>
              <a:t>且近三年人均资产规模略有降低</a:t>
            </a:r>
          </a:p>
        </p:txBody>
      </p:sp>
      <p:sp>
        <p:nvSpPr>
          <p:cNvPr id="4" name="日期占位符 3"/>
          <p:cNvSpPr>
            <a:spLocks noGrp="1"/>
          </p:cNvSpPr>
          <p:nvPr>
            <p:ph type="dt" sz="half" idx="10"/>
          </p:nvPr>
        </p:nvSpPr>
        <p:spPr>
          <a:xfrm>
            <a:off x="2366392" y="6525345"/>
            <a:ext cx="6094040" cy="216024"/>
          </a:xfrm>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11</a:t>
            </a:fld>
            <a:endParaRPr lang="en-GB"/>
          </a:p>
        </p:txBody>
      </p:sp>
      <p:graphicFrame>
        <p:nvGraphicFramePr>
          <p:cNvPr id="7" name="图表 6"/>
          <p:cNvGraphicFramePr/>
          <p:nvPr>
            <p:extLst>
              <p:ext uri="{D42A27DB-BD31-4B8C-83A1-F6EECF244321}">
                <p14:modId xmlns:p14="http://schemas.microsoft.com/office/powerpoint/2010/main" val="2299355509"/>
              </p:ext>
            </p:extLst>
          </p:nvPr>
        </p:nvGraphicFramePr>
        <p:xfrm>
          <a:off x="1116013" y="1789113"/>
          <a:ext cx="6840537" cy="2647999"/>
        </p:xfrm>
        <a:graphic>
          <a:graphicData uri="http://schemas.openxmlformats.org/drawingml/2006/chart">
            <c:chart xmlns:c="http://schemas.openxmlformats.org/drawingml/2006/chart" r:id="rId2"/>
          </a:graphicData>
        </a:graphic>
      </p:graphicFrame>
      <p:sp>
        <p:nvSpPr>
          <p:cNvPr id="8" name="TextBox 7"/>
          <p:cNvSpPr txBox="1"/>
          <p:nvPr/>
        </p:nvSpPr>
        <p:spPr>
          <a:xfrm>
            <a:off x="2411760" y="1340768"/>
            <a:ext cx="4320480"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b="1" smtClean="0"/>
              <a:t>股份制商业银行一线城市分行</a:t>
            </a:r>
            <a:r>
              <a:rPr lang="en-US" altLang="zh-CN" sz="1400" b="1" smtClean="0"/>
              <a:t>2013</a:t>
            </a:r>
            <a:r>
              <a:rPr lang="zh-CN" altLang="en-US" sz="1400" b="1" smtClean="0"/>
              <a:t>年人均资产规模</a:t>
            </a:r>
            <a:endParaRPr lang="zh-CN" altLang="en-US" sz="1400" b="1"/>
          </a:p>
        </p:txBody>
      </p:sp>
      <p:graphicFrame>
        <p:nvGraphicFramePr>
          <p:cNvPr id="9" name="表格 8"/>
          <p:cNvGraphicFramePr>
            <a:graphicFrameLocks noGrp="1"/>
          </p:cNvGraphicFramePr>
          <p:nvPr>
            <p:extLst>
              <p:ext uri="{D42A27DB-BD31-4B8C-83A1-F6EECF244321}">
                <p14:modId xmlns:p14="http://schemas.microsoft.com/office/powerpoint/2010/main" val="292462933"/>
              </p:ext>
            </p:extLst>
          </p:nvPr>
        </p:nvGraphicFramePr>
        <p:xfrm>
          <a:off x="1115616" y="4502548"/>
          <a:ext cx="6840760" cy="664592"/>
        </p:xfrm>
        <a:graphic>
          <a:graphicData uri="http://schemas.openxmlformats.org/drawingml/2006/table">
            <a:tbl>
              <a:tblPr firstRow="1" bandRow="1">
                <a:tableStyleId>{C083E6E3-FA7D-4D7B-A595-EF9225AFEA82}</a:tableStyleId>
              </a:tblPr>
              <a:tblGrid>
                <a:gridCol w="855095"/>
                <a:gridCol w="855095"/>
                <a:gridCol w="855095"/>
                <a:gridCol w="855095"/>
                <a:gridCol w="855095"/>
                <a:gridCol w="855095"/>
                <a:gridCol w="855095"/>
                <a:gridCol w="855095"/>
              </a:tblGrid>
              <a:tr h="298832">
                <a:tc>
                  <a:txBody>
                    <a:bodyPr vert="horz" wrap="square"/>
                    <a:lstStyle/>
                    <a:p>
                      <a:pPr algn="ctr"/>
                      <a:r>
                        <a:rPr lang="en-US" altLang="zh-CN" sz="900" b="0" smtClean="0">
                          <a:latin typeface="+mn-ea"/>
                          <a:ea typeface="+mn-ea"/>
                        </a:rPr>
                        <a:t>P10</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P25</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P50</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P75</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P90</a:t>
                      </a:r>
                      <a:endParaRPr lang="zh-CN" altLang="en-US" sz="900" b="0">
                        <a:latin typeface="+mn-ea"/>
                        <a:ea typeface="+mn-ea"/>
                      </a:endParaRPr>
                    </a:p>
                  </a:txBody>
                  <a:tcPr anchor="ctr"/>
                </a:tc>
                <a:tc>
                  <a:txBody>
                    <a:bodyPr vert="horz" wrap="square"/>
                    <a:lstStyle/>
                    <a:p>
                      <a:pPr algn="ctr"/>
                      <a:r>
                        <a:rPr lang="zh-CN" altLang="en-US" sz="900" b="0" smtClean="0">
                          <a:latin typeface="+mn-ea"/>
                          <a:ea typeface="+mn-ea"/>
                        </a:rPr>
                        <a:t>广发北京</a:t>
                      </a:r>
                      <a:endParaRPr lang="en-US" altLang="zh-CN" sz="900" b="0" smtClean="0">
                        <a:latin typeface="+mn-ea"/>
                        <a:ea typeface="+mn-ea"/>
                      </a:endParaRPr>
                    </a:p>
                    <a:p>
                      <a:pPr algn="ctr"/>
                      <a:r>
                        <a:rPr lang="zh-CN" altLang="en-US" sz="900" b="0" smtClean="0">
                          <a:latin typeface="+mn-ea"/>
                          <a:ea typeface="+mn-ea"/>
                        </a:rPr>
                        <a:t>分位值</a:t>
                      </a:r>
                      <a:endParaRPr lang="zh-CN" altLang="en-US" sz="900" b="0">
                        <a:latin typeface="+mn-ea"/>
                        <a:ea typeface="+mn-ea"/>
                      </a:endParaRPr>
                    </a:p>
                  </a:txBody>
                  <a:tcPr anchor="ctr"/>
                </a:tc>
                <a:tc>
                  <a:txBody>
                    <a:bodyPr vert="horz" wrap="square"/>
                    <a:lstStyle/>
                    <a:p>
                      <a:pPr algn="ctr"/>
                      <a:r>
                        <a:rPr lang="zh-CN" altLang="en-US" sz="900" b="0" smtClean="0">
                          <a:latin typeface="+mn-ea"/>
                          <a:ea typeface="+mn-ea"/>
                        </a:rPr>
                        <a:t>广发广州</a:t>
                      </a:r>
                      <a:endParaRPr lang="en-US" altLang="zh-CN" sz="900" b="0" smtClean="0">
                        <a:latin typeface="+mn-ea"/>
                        <a:ea typeface="+mn-ea"/>
                      </a:endParaRPr>
                    </a:p>
                    <a:p>
                      <a:pPr algn="ctr"/>
                      <a:r>
                        <a:rPr lang="zh-CN" altLang="en-US" sz="900" b="0" smtClean="0">
                          <a:latin typeface="+mn-ea"/>
                          <a:ea typeface="+mn-ea"/>
                        </a:rPr>
                        <a:t>分位值</a:t>
                      </a:r>
                      <a:endParaRPr lang="zh-CN" altLang="en-US" sz="900" b="0">
                        <a:latin typeface="+mn-ea"/>
                        <a:ea typeface="+mn-ea"/>
                      </a:endParaRPr>
                    </a:p>
                  </a:txBody>
                  <a:tcPr anchor="ctr"/>
                </a:tc>
                <a:tc>
                  <a:txBody>
                    <a:bodyPr vert="horz" wrap="square"/>
                    <a:lstStyle/>
                    <a:p>
                      <a:pPr algn="ctr"/>
                      <a:r>
                        <a:rPr lang="zh-CN" altLang="en-US" sz="900" b="0" smtClean="0">
                          <a:latin typeface="+mn-ea"/>
                          <a:ea typeface="+mn-ea"/>
                        </a:rPr>
                        <a:t>广发上海</a:t>
                      </a:r>
                      <a:endParaRPr lang="en-US" altLang="zh-CN" sz="900" b="0" smtClean="0">
                        <a:latin typeface="+mn-ea"/>
                        <a:ea typeface="+mn-ea"/>
                      </a:endParaRPr>
                    </a:p>
                    <a:p>
                      <a:pPr algn="ctr"/>
                      <a:r>
                        <a:rPr lang="zh-CN" altLang="en-US" sz="900" b="0" smtClean="0">
                          <a:latin typeface="+mn-ea"/>
                          <a:ea typeface="+mn-ea"/>
                        </a:rPr>
                        <a:t>分位值</a:t>
                      </a:r>
                      <a:endParaRPr lang="zh-CN" altLang="en-US" sz="900" b="0">
                        <a:latin typeface="+mn-ea"/>
                        <a:ea typeface="+mn-ea"/>
                      </a:endParaRPr>
                    </a:p>
                  </a:txBody>
                  <a:tcPr anchor="ctr"/>
                </a:tc>
              </a:tr>
              <a:tr h="298832">
                <a:tc>
                  <a:txBody>
                    <a:bodyPr vert="horz" wrap="square"/>
                    <a:lstStyle/>
                    <a:p>
                      <a:pPr algn="ctr" fontAlgn="ctr"/>
                      <a:r>
                        <a:rPr lang="en-US" altLang="zh-CN" sz="1000" b="1" i="0" u="none" strike="noStrike" smtClean="0">
                          <a:solidFill>
                            <a:srgbClr val="000000"/>
                          </a:solidFill>
                          <a:effectLst/>
                          <a:latin typeface="Arial"/>
                        </a:rPr>
                        <a:t>0.70 </a:t>
                      </a:r>
                      <a:endParaRPr lang="en-US" altLang="zh-CN" sz="1000" b="1" i="0" u="none" strike="noStrike">
                        <a:solidFill>
                          <a:srgbClr val="000000"/>
                        </a:solidFill>
                        <a:effectLst/>
                        <a:latin typeface="Arial"/>
                      </a:endParaRPr>
                    </a:p>
                  </a:txBody>
                  <a:tcPr marL="9525" marR="9525" marT="9525" marB="0" anchor="ctr"/>
                </a:tc>
                <a:tc>
                  <a:txBody>
                    <a:bodyPr vert="horz" wrap="square"/>
                    <a:lstStyle/>
                    <a:p>
                      <a:pPr algn="ctr" fontAlgn="ctr"/>
                      <a:r>
                        <a:rPr lang="en-US" altLang="zh-CN" sz="1000" b="1" i="0" u="none" strike="noStrike" smtClean="0">
                          <a:solidFill>
                            <a:srgbClr val="000000"/>
                          </a:solidFill>
                          <a:effectLst/>
                          <a:latin typeface="Arial"/>
                        </a:rPr>
                        <a:t>0.77 </a:t>
                      </a:r>
                      <a:endParaRPr lang="en-US" altLang="zh-CN" sz="1000" b="1" i="0" u="none" strike="noStrike">
                        <a:solidFill>
                          <a:srgbClr val="000000"/>
                        </a:solidFill>
                        <a:effectLst/>
                        <a:latin typeface="Arial"/>
                      </a:endParaRPr>
                    </a:p>
                  </a:txBody>
                  <a:tcPr marL="9525" marR="9525" marT="9525" marB="0" anchor="ctr"/>
                </a:tc>
                <a:tc>
                  <a:txBody>
                    <a:bodyPr vert="horz" wrap="square"/>
                    <a:lstStyle/>
                    <a:p>
                      <a:pPr algn="ctr" fontAlgn="ctr"/>
                      <a:r>
                        <a:rPr lang="en-US" altLang="zh-CN" sz="1000" b="1" i="0" u="none" strike="noStrike" smtClean="0">
                          <a:solidFill>
                            <a:srgbClr val="000000"/>
                          </a:solidFill>
                          <a:effectLst/>
                          <a:latin typeface="Arial"/>
                        </a:rPr>
                        <a:t>0.92 </a:t>
                      </a:r>
                      <a:endParaRPr lang="en-US" altLang="zh-CN" sz="1000" b="1" i="0" u="none" strike="noStrike">
                        <a:solidFill>
                          <a:srgbClr val="000000"/>
                        </a:solidFill>
                        <a:effectLst/>
                        <a:latin typeface="Arial"/>
                      </a:endParaRPr>
                    </a:p>
                  </a:txBody>
                  <a:tcPr marL="9525" marR="9525" marT="9525" marB="0" anchor="ctr"/>
                </a:tc>
                <a:tc>
                  <a:txBody>
                    <a:bodyPr vert="horz" wrap="square"/>
                    <a:lstStyle/>
                    <a:p>
                      <a:pPr algn="ctr" fontAlgn="ctr"/>
                      <a:r>
                        <a:rPr lang="en-US" altLang="zh-CN" sz="1000" b="1" i="0" u="none" strike="noStrike" smtClean="0">
                          <a:solidFill>
                            <a:srgbClr val="000000"/>
                          </a:solidFill>
                          <a:effectLst/>
                          <a:latin typeface="Arial"/>
                        </a:rPr>
                        <a:t>1.30 </a:t>
                      </a:r>
                      <a:endParaRPr lang="en-US" altLang="zh-CN" sz="1000" b="1" i="0" u="none" strike="noStrike">
                        <a:solidFill>
                          <a:srgbClr val="000000"/>
                        </a:solidFill>
                        <a:effectLst/>
                        <a:latin typeface="Arial"/>
                      </a:endParaRPr>
                    </a:p>
                  </a:txBody>
                  <a:tcPr marL="9525" marR="9525" marT="9525" marB="0" anchor="ctr"/>
                </a:tc>
                <a:tc>
                  <a:txBody>
                    <a:bodyPr vert="horz" wrap="square"/>
                    <a:lstStyle/>
                    <a:p>
                      <a:pPr algn="ctr" fontAlgn="ctr"/>
                      <a:r>
                        <a:rPr lang="en-US" altLang="zh-CN" sz="1000" b="1" i="0" u="none" strike="noStrike" smtClean="0">
                          <a:solidFill>
                            <a:srgbClr val="000000"/>
                          </a:solidFill>
                          <a:effectLst/>
                          <a:latin typeface="Arial"/>
                        </a:rPr>
                        <a:t>1.63 </a:t>
                      </a:r>
                      <a:endParaRPr lang="en-US" altLang="zh-CN" sz="1000" b="1" i="0" u="none" strike="noStrike">
                        <a:solidFill>
                          <a:srgbClr val="000000"/>
                        </a:solidFill>
                        <a:effectLst/>
                        <a:latin typeface="Arial"/>
                      </a:endParaRPr>
                    </a:p>
                  </a:txBody>
                  <a:tcPr marL="9525" marR="9525" marT="9525" marB="0" anchor="ctr"/>
                </a:tc>
                <a:tc>
                  <a:txBody>
                    <a:bodyPr vert="horz" wrap="square"/>
                    <a:lstStyle/>
                    <a:p>
                      <a:pPr algn="ctr"/>
                      <a:r>
                        <a:rPr lang="en-US" altLang="zh-CN" sz="1050" b="1" smtClean="0">
                          <a:solidFill>
                            <a:schemeClr val="tx1"/>
                          </a:solidFill>
                          <a:latin typeface="+mn-ea"/>
                          <a:ea typeface="+mn-ea"/>
                        </a:rPr>
                        <a:t>P73</a:t>
                      </a:r>
                      <a:endParaRPr lang="zh-CN" altLang="en-US" sz="1050" b="1">
                        <a:solidFill>
                          <a:schemeClr val="tx1"/>
                        </a:solidFill>
                        <a:latin typeface="+mn-ea"/>
                        <a:ea typeface="+mn-ea"/>
                      </a:endParaRPr>
                    </a:p>
                  </a:txBody>
                  <a:tcPr anchor="ctr"/>
                </a:tc>
                <a:tc>
                  <a:txBody>
                    <a:bodyPr vert="horz" wrap="square"/>
                    <a:lstStyle/>
                    <a:p>
                      <a:pPr algn="ctr"/>
                      <a:r>
                        <a:rPr lang="en-US" altLang="zh-CN" sz="1050" b="1" smtClean="0">
                          <a:solidFill>
                            <a:schemeClr val="tx1"/>
                          </a:solidFill>
                          <a:latin typeface="+mn-ea"/>
                          <a:ea typeface="+mn-ea"/>
                        </a:rPr>
                        <a:t>P57</a:t>
                      </a:r>
                      <a:endParaRPr lang="zh-CN" altLang="en-US" sz="1050" b="1">
                        <a:solidFill>
                          <a:schemeClr val="tx1"/>
                        </a:solidFill>
                        <a:latin typeface="+mn-ea"/>
                        <a:ea typeface="+mn-ea"/>
                      </a:endParaRPr>
                    </a:p>
                  </a:txBody>
                  <a:tcPr anchor="ctr"/>
                </a:tc>
                <a:tc>
                  <a:txBody>
                    <a:bodyPr vert="horz" wrap="square"/>
                    <a:lstStyle/>
                    <a:p>
                      <a:pPr algn="ctr"/>
                      <a:r>
                        <a:rPr lang="en-US" altLang="zh-CN" sz="1050" b="1" smtClean="0">
                          <a:solidFill>
                            <a:schemeClr val="tx1"/>
                          </a:solidFill>
                          <a:latin typeface="+mn-ea"/>
                          <a:ea typeface="+mn-ea"/>
                        </a:rPr>
                        <a:t>P8</a:t>
                      </a:r>
                      <a:endParaRPr lang="zh-CN" altLang="en-US" sz="1050" b="1">
                        <a:solidFill>
                          <a:schemeClr val="tx1"/>
                        </a:solidFill>
                        <a:latin typeface="+mn-ea"/>
                        <a:ea typeface="+mn-ea"/>
                      </a:endParaRPr>
                    </a:p>
                  </a:txBody>
                  <a:tcPr anchor="ctr"/>
                </a:tc>
              </a:tr>
            </a:tbl>
          </a:graphicData>
        </a:graphic>
      </p:graphicFrame>
      <p:cxnSp>
        <p:nvCxnSpPr>
          <p:cNvPr id="10" name="直接连接符 9"/>
          <p:cNvCxnSpPr/>
          <p:nvPr/>
        </p:nvCxnSpPr>
        <p:spPr>
          <a:xfrm>
            <a:off x="1729214" y="3356992"/>
            <a:ext cx="5916178"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sp>
        <p:nvSpPr>
          <p:cNvPr id="11" name="TextBox 10"/>
          <p:cNvSpPr txBox="1"/>
          <p:nvPr/>
        </p:nvSpPr>
        <p:spPr>
          <a:xfrm>
            <a:off x="7602221" y="3284984"/>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P25</a:t>
            </a:r>
            <a:endParaRPr lang="zh-CN" altLang="en-US" sz="700"/>
          </a:p>
        </p:txBody>
      </p:sp>
      <p:cxnSp>
        <p:nvCxnSpPr>
          <p:cNvPr id="12" name="直接连接符 11"/>
          <p:cNvCxnSpPr/>
          <p:nvPr/>
        </p:nvCxnSpPr>
        <p:spPr>
          <a:xfrm>
            <a:off x="1729214" y="3212976"/>
            <a:ext cx="5916178"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cxnSp>
        <p:nvCxnSpPr>
          <p:cNvPr id="13" name="直接连接符 12"/>
          <p:cNvCxnSpPr/>
          <p:nvPr/>
        </p:nvCxnSpPr>
        <p:spPr>
          <a:xfrm>
            <a:off x="1729214" y="2901281"/>
            <a:ext cx="5916178"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sp>
        <p:nvSpPr>
          <p:cNvPr id="14" name="TextBox 13"/>
          <p:cNvSpPr txBox="1"/>
          <p:nvPr/>
        </p:nvSpPr>
        <p:spPr>
          <a:xfrm>
            <a:off x="7602221" y="3140968"/>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P50</a:t>
            </a:r>
            <a:endParaRPr lang="zh-CN" altLang="en-US" sz="700"/>
          </a:p>
        </p:txBody>
      </p:sp>
      <p:sp>
        <p:nvSpPr>
          <p:cNvPr id="15" name="TextBox 14"/>
          <p:cNvSpPr txBox="1"/>
          <p:nvPr/>
        </p:nvSpPr>
        <p:spPr>
          <a:xfrm>
            <a:off x="7602221" y="2780928"/>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P75</a:t>
            </a:r>
            <a:endParaRPr lang="zh-CN" altLang="en-US" sz="700"/>
          </a:p>
        </p:txBody>
      </p:sp>
      <p:graphicFrame>
        <p:nvGraphicFramePr>
          <p:cNvPr id="16" name="表格 15"/>
          <p:cNvGraphicFramePr>
            <a:graphicFrameLocks noGrp="1"/>
          </p:cNvGraphicFramePr>
          <p:nvPr>
            <p:extLst>
              <p:ext uri="{D42A27DB-BD31-4B8C-83A1-F6EECF244321}">
                <p14:modId xmlns:p14="http://schemas.microsoft.com/office/powerpoint/2010/main" val="1088807832"/>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t>全行总人数</a:t>
                      </a:r>
                      <a:endParaRPr lang="en-US" sz="1300"/>
                    </a:p>
                  </a:txBody>
                  <a:tcPr anchor="ctr">
                    <a:solidFill>
                      <a:schemeClr val="accent2"/>
                    </a:solidFill>
                  </a:tcPr>
                </a:tc>
                <a:tc>
                  <a:txBody>
                    <a:bodyPr vert="horz" wrap="square"/>
                    <a:lstStyle/>
                    <a:p>
                      <a:pPr algn="ctr"/>
                      <a:r>
                        <a:rPr lang="zh-CN" altLang="en-US" sz="1300" smtClean="0">
                          <a:solidFill>
                            <a:schemeClr val="tx1"/>
                          </a:solidFill>
                        </a:rPr>
                        <a:t>本部人数</a:t>
                      </a:r>
                      <a:endParaRPr lang="en-US" sz="1300">
                        <a:solidFill>
                          <a:schemeClr val="tx1"/>
                        </a:solidFill>
                      </a:endParaRPr>
                    </a:p>
                  </a:txBody>
                  <a:tcPr anchor="ctr">
                    <a:solidFill>
                      <a:schemeClr val="bg1">
                        <a:lumMod val="95000"/>
                      </a:schemeClr>
                    </a:solidFill>
                  </a:tcPr>
                </a:tc>
              </a:tr>
            </a:tbl>
          </a:graphicData>
        </a:graphic>
      </p:graphicFrame>
      <p:sp>
        <p:nvSpPr>
          <p:cNvPr id="17" name="椭圆 16"/>
          <p:cNvSpPr/>
          <p:nvPr/>
        </p:nvSpPr>
        <p:spPr>
          <a:xfrm>
            <a:off x="7207046" y="4888905"/>
            <a:ext cx="644260" cy="28803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18" name="矩形 17"/>
          <p:cNvSpPr/>
          <p:nvPr/>
        </p:nvSpPr>
        <p:spPr>
          <a:xfrm>
            <a:off x="179512" y="5229200"/>
            <a:ext cx="8784976" cy="126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ts val="600"/>
              </a:spcBef>
            </a:pPr>
            <a:r>
              <a:rPr lang="zh-CN" altLang="en-US" sz="1400" b="1" smtClean="0">
                <a:solidFill>
                  <a:schemeClr val="tx1"/>
                </a:solidFill>
              </a:rPr>
              <a:t>韬睿惠悦发现：</a:t>
            </a:r>
            <a:endParaRPr lang="en-US" altLang="zh-CN" sz="1400" b="1" smtClean="0">
              <a:solidFill>
                <a:schemeClr val="tx1"/>
              </a:solidFill>
            </a:endParaRPr>
          </a:p>
          <a:p>
            <a:pPr marL="285750" indent="-285750">
              <a:spcBef>
                <a:spcPts val="600"/>
              </a:spcBef>
              <a:buFont typeface="Wingdings" pitchFamily="2" charset="2"/>
              <a:buChar char="Ø"/>
            </a:pPr>
            <a:r>
              <a:rPr lang="zh-CN" altLang="en-US" sz="1300">
                <a:solidFill>
                  <a:schemeClr val="tx1"/>
                </a:solidFill>
              </a:rPr>
              <a:t>广发上海</a:t>
            </a:r>
            <a:r>
              <a:rPr lang="zh-CN" altLang="en-US" sz="1300" smtClean="0">
                <a:solidFill>
                  <a:schemeClr val="tx1"/>
                </a:solidFill>
              </a:rPr>
              <a:t>分行</a:t>
            </a:r>
            <a:r>
              <a:rPr lang="en-US" altLang="zh-CN" sz="1300" smtClean="0">
                <a:solidFill>
                  <a:schemeClr val="tx1"/>
                </a:solidFill>
              </a:rPr>
              <a:t>2013</a:t>
            </a:r>
            <a:r>
              <a:rPr lang="zh-CN" altLang="en-US" sz="1300" smtClean="0">
                <a:solidFill>
                  <a:schemeClr val="tx1"/>
                </a:solidFill>
              </a:rPr>
              <a:t>年人均</a:t>
            </a:r>
            <a:r>
              <a:rPr lang="zh-CN" altLang="en-US" sz="1300">
                <a:solidFill>
                  <a:schemeClr val="tx1"/>
                </a:solidFill>
              </a:rPr>
              <a:t>资产</a:t>
            </a:r>
            <a:r>
              <a:rPr lang="zh-CN" altLang="en-US" sz="1300" smtClean="0">
                <a:solidFill>
                  <a:schemeClr val="tx1"/>
                </a:solidFill>
              </a:rPr>
              <a:t>规模为</a:t>
            </a:r>
            <a:r>
              <a:rPr lang="en-US" altLang="zh-CN" sz="1300" smtClean="0">
                <a:solidFill>
                  <a:schemeClr val="tx1"/>
                </a:solidFill>
              </a:rPr>
              <a:t>0.68</a:t>
            </a:r>
            <a:r>
              <a:rPr lang="zh-CN" altLang="en-US" sz="1300" smtClean="0">
                <a:solidFill>
                  <a:schemeClr val="tx1"/>
                </a:solidFill>
              </a:rPr>
              <a:t>亿，与股份制商业银行一线城市分行相比人均资产规模较小，接近标杆群体</a:t>
            </a:r>
            <a:r>
              <a:rPr lang="en-US" altLang="zh-CN" sz="1300" smtClean="0">
                <a:solidFill>
                  <a:schemeClr val="tx1"/>
                </a:solidFill>
              </a:rPr>
              <a:t>10</a:t>
            </a:r>
            <a:r>
              <a:rPr lang="zh-CN" altLang="en-US" sz="1300" smtClean="0">
                <a:solidFill>
                  <a:schemeClr val="tx1"/>
                </a:solidFill>
              </a:rPr>
              <a:t>分位水平；同时，北京分行及广州分行人均资产规模相对较大，处于标杆群体</a:t>
            </a:r>
            <a:r>
              <a:rPr lang="en-US" altLang="zh-CN" sz="1300" smtClean="0">
                <a:solidFill>
                  <a:schemeClr val="tx1"/>
                </a:solidFill>
              </a:rPr>
              <a:t>P50</a:t>
            </a:r>
            <a:r>
              <a:rPr lang="zh-CN" altLang="en-US" sz="1300" smtClean="0">
                <a:solidFill>
                  <a:schemeClr val="tx1"/>
                </a:solidFill>
              </a:rPr>
              <a:t>及</a:t>
            </a:r>
            <a:r>
              <a:rPr lang="en-US" altLang="zh-CN" sz="1300" smtClean="0">
                <a:solidFill>
                  <a:schemeClr val="tx1"/>
                </a:solidFill>
              </a:rPr>
              <a:t>P75</a:t>
            </a:r>
            <a:r>
              <a:rPr lang="zh-CN" altLang="en-US" sz="1300" smtClean="0">
                <a:solidFill>
                  <a:schemeClr val="tx1"/>
                </a:solidFill>
              </a:rPr>
              <a:t>分位水平左右；</a:t>
            </a:r>
            <a:endParaRPr lang="en-US" altLang="zh-CN" sz="1300" smtClean="0">
              <a:solidFill>
                <a:schemeClr val="tx1"/>
              </a:solidFill>
            </a:endParaRPr>
          </a:p>
          <a:p>
            <a:pPr marL="285750" indent="-285750">
              <a:spcBef>
                <a:spcPts val="600"/>
              </a:spcBef>
              <a:buFont typeface="Wingdings" pitchFamily="2" charset="2"/>
              <a:buChar char="Ø"/>
            </a:pPr>
            <a:r>
              <a:rPr lang="zh-CN" altLang="en-US" sz="1300">
                <a:solidFill>
                  <a:schemeClr val="tx1"/>
                </a:solidFill>
              </a:rPr>
              <a:t>此外，北京分行、广州分行及上海分行</a:t>
            </a:r>
            <a:r>
              <a:rPr lang="en-US" altLang="zh-CN" sz="1300">
                <a:solidFill>
                  <a:schemeClr val="tx1"/>
                </a:solidFill>
              </a:rPr>
              <a:t>2011-2013</a:t>
            </a:r>
            <a:r>
              <a:rPr lang="zh-CN" altLang="en-US" sz="1300" smtClean="0">
                <a:solidFill>
                  <a:schemeClr val="tx1"/>
                </a:solidFill>
              </a:rPr>
              <a:t>年人均资产</a:t>
            </a:r>
            <a:r>
              <a:rPr lang="zh-CN" altLang="en-US" sz="1300">
                <a:solidFill>
                  <a:schemeClr val="tx1"/>
                </a:solidFill>
              </a:rPr>
              <a:t>规模的复合增长率分别</a:t>
            </a:r>
            <a:r>
              <a:rPr lang="zh-CN" altLang="en-US" sz="1300" smtClean="0">
                <a:solidFill>
                  <a:schemeClr val="tx1"/>
                </a:solidFill>
              </a:rPr>
              <a:t>为</a:t>
            </a:r>
            <a:r>
              <a:rPr lang="en-US" altLang="zh-CN" sz="1300" smtClean="0">
                <a:solidFill>
                  <a:schemeClr val="tx1"/>
                </a:solidFill>
              </a:rPr>
              <a:t>21%</a:t>
            </a:r>
            <a:r>
              <a:rPr lang="zh-CN" altLang="en-US" sz="1300" smtClean="0">
                <a:solidFill>
                  <a:schemeClr val="tx1"/>
                </a:solidFill>
              </a:rPr>
              <a:t>、</a:t>
            </a:r>
            <a:r>
              <a:rPr lang="en-US" altLang="zh-CN" sz="1300" smtClean="0">
                <a:solidFill>
                  <a:schemeClr val="tx1"/>
                </a:solidFill>
              </a:rPr>
              <a:t>28%</a:t>
            </a:r>
            <a:r>
              <a:rPr lang="zh-CN" altLang="en-US" sz="1300" smtClean="0">
                <a:solidFill>
                  <a:schemeClr val="tx1"/>
                </a:solidFill>
              </a:rPr>
              <a:t>及</a:t>
            </a:r>
            <a:r>
              <a:rPr lang="en-US" altLang="zh-CN" sz="1300" smtClean="0">
                <a:solidFill>
                  <a:schemeClr val="tx1"/>
                </a:solidFill>
              </a:rPr>
              <a:t>-6%</a:t>
            </a:r>
            <a:r>
              <a:rPr lang="zh-CN" altLang="en-US" sz="1300" smtClean="0">
                <a:solidFill>
                  <a:schemeClr val="tx1"/>
                </a:solidFill>
              </a:rPr>
              <a:t>，即广发上海分行人均资产规模略有降低。</a:t>
            </a:r>
            <a:endParaRPr lang="en-US" altLang="zh-CN" sz="1300" smtClean="0">
              <a:solidFill>
                <a:schemeClr val="tx1"/>
              </a:solidFill>
            </a:endParaRPr>
          </a:p>
        </p:txBody>
      </p:sp>
      <p:sp>
        <p:nvSpPr>
          <p:cNvPr id="20" name="TextBox 19"/>
          <p:cNvSpPr txBox="1"/>
          <p:nvPr/>
        </p:nvSpPr>
        <p:spPr>
          <a:xfrm>
            <a:off x="6956394" y="1916832"/>
            <a:ext cx="864096" cy="2308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00" smtClean="0"/>
              <a:t>单位：亿</a:t>
            </a:r>
            <a:endParaRPr lang="zh-CN" altLang="en-US" sz="900"/>
          </a:p>
        </p:txBody>
      </p:sp>
    </p:spTree>
    <p:extLst>
      <p:ext uri="{BB962C8B-B14F-4D97-AF65-F5344CB8AC3E}">
        <p14:creationId xmlns:p14="http://schemas.microsoft.com/office/powerpoint/2010/main" val="1011034160"/>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日期占位符 3"/>
          <p:cNvSpPr>
            <a:spLocks noGrp="1"/>
          </p:cNvSpPr>
          <p:nvPr>
            <p:ph type="dt" sz="half" idx="10"/>
          </p:nvPr>
        </p:nvSpPr>
        <p:spPr>
          <a:xfrm>
            <a:off x="2366392" y="6408712"/>
            <a:ext cx="6166048" cy="332656"/>
          </a:xfrm>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graphicFrame>
        <p:nvGraphicFramePr>
          <p:cNvPr id="7" name="表格 6"/>
          <p:cNvGraphicFramePr>
            <a:graphicFrameLocks noGrp="1"/>
          </p:cNvGraphicFramePr>
          <p:nvPr>
            <p:extLst>
              <p:ext uri="{D42A27DB-BD31-4B8C-83A1-F6EECF244321}">
                <p14:modId xmlns:p14="http://schemas.microsoft.com/office/powerpoint/2010/main" val="4186338863"/>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t>全行总人数</a:t>
                      </a:r>
                      <a:endParaRPr lang="en-US" sz="1300"/>
                    </a:p>
                  </a:txBody>
                  <a:tcPr anchor="ctr">
                    <a:solidFill>
                      <a:schemeClr val="accent2"/>
                    </a:solidFill>
                  </a:tcPr>
                </a:tc>
                <a:tc>
                  <a:txBody>
                    <a:bodyPr vert="horz" wrap="square"/>
                    <a:lstStyle/>
                    <a:p>
                      <a:pPr algn="ctr"/>
                      <a:r>
                        <a:rPr lang="zh-CN" altLang="en-US" sz="1300" smtClean="0">
                          <a:solidFill>
                            <a:schemeClr val="tx1"/>
                          </a:solidFill>
                        </a:rPr>
                        <a:t>本部人数</a:t>
                      </a:r>
                      <a:endParaRPr lang="en-US" sz="1300">
                        <a:solidFill>
                          <a:schemeClr val="tx1"/>
                        </a:solidFill>
                      </a:endParaRPr>
                    </a:p>
                  </a:txBody>
                  <a:tcPr anchor="ctr">
                    <a:solidFill>
                      <a:schemeClr val="bg1">
                        <a:lumMod val="95000"/>
                      </a:schemeClr>
                    </a:solidFill>
                  </a:tcPr>
                </a:tc>
              </a:tr>
            </a:tbl>
          </a:graphicData>
        </a:graphic>
      </p:graphicFrame>
      <p:sp>
        <p:nvSpPr>
          <p:cNvPr id="8" name="标题 1"/>
          <p:cNvSpPr>
            <a:spLocks noGrp="1"/>
          </p:cNvSpPr>
          <p:nvPr>
            <p:ph type="title"/>
          </p:nvPr>
        </p:nvSpPr>
        <p:spPr>
          <a:xfrm>
            <a:off x="395536" y="673844"/>
            <a:ext cx="8352928" cy="738932"/>
          </a:xfrm>
        </p:spPr>
        <p:txBody>
          <a:bodyPr>
            <a:noAutofit/>
          </a:bodyPr>
          <a:lstStyle/>
          <a:p>
            <a:r>
              <a:rPr lang="zh-CN" altLang="en-US" sz="1800"/>
              <a:t>一、业务规模分析（资产规模）</a:t>
            </a:r>
            <a:br>
              <a:rPr lang="en-US" altLang="zh-CN" sz="1800"/>
            </a:br>
            <a:r>
              <a:rPr lang="en-US" altLang="zh-CN" sz="1800" smtClean="0"/>
              <a:t>——</a:t>
            </a:r>
            <a:r>
              <a:rPr lang="zh-CN" altLang="en-US" sz="1800"/>
              <a:t>全行</a:t>
            </a:r>
            <a:r>
              <a:rPr lang="zh-CN" altLang="en-US" sz="1800" smtClean="0"/>
              <a:t>编制测算</a:t>
            </a:r>
            <a:r>
              <a:rPr lang="zh-CN" altLang="en-US" sz="1800"/>
              <a:t>：综合两个维度来看，广发上海分行人均产能相对较低，未来需要通过业务规模增长及员工人数精简共同作用以达到人均产能提升的</a:t>
            </a:r>
            <a:r>
              <a:rPr lang="zh-CN" altLang="en-US" sz="1800" smtClean="0"/>
              <a:t>目的；根据上海分行业务战略规划明确</a:t>
            </a:r>
            <a:r>
              <a:rPr lang="en-US" altLang="zh-CN" sz="1800" smtClean="0"/>
              <a:t>2014</a:t>
            </a:r>
            <a:r>
              <a:rPr lang="zh-CN" altLang="en-US" sz="1800" smtClean="0"/>
              <a:t>年上海分行总资产目标值，结合人均总资产目标假设，计算分行总人数</a:t>
            </a:r>
            <a:endParaRPr lang="zh-CN" altLang="en-US" sz="1800"/>
          </a:p>
        </p:txBody>
      </p:sp>
      <p:graphicFrame>
        <p:nvGraphicFramePr>
          <p:cNvPr id="10" name="表格 9"/>
          <p:cNvGraphicFramePr>
            <a:graphicFrameLocks noGrp="1"/>
          </p:cNvGraphicFramePr>
          <p:nvPr>
            <p:extLst>
              <p:ext uri="{D42A27DB-BD31-4B8C-83A1-F6EECF244321}">
                <p14:modId xmlns:p14="http://schemas.microsoft.com/office/powerpoint/2010/main" val="327575251"/>
              </p:ext>
            </p:extLst>
          </p:nvPr>
        </p:nvGraphicFramePr>
        <p:xfrm>
          <a:off x="340783" y="3306675"/>
          <a:ext cx="8335673" cy="3074653"/>
        </p:xfrm>
        <a:graphic>
          <a:graphicData uri="http://schemas.openxmlformats.org/drawingml/2006/table">
            <a:tbl>
              <a:tblPr firstRow="1" bandRow="1">
                <a:tableStyleId>{5940675A-B579-460E-94D1-54222C63F5DA}</a:tableStyleId>
              </a:tblPr>
              <a:tblGrid>
                <a:gridCol w="1656184"/>
                <a:gridCol w="864096"/>
                <a:gridCol w="1248139"/>
                <a:gridCol w="1248139"/>
                <a:gridCol w="1248139"/>
                <a:gridCol w="2070976"/>
              </a:tblGrid>
              <a:tr h="360041">
                <a:tc rowSpan="2">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1400" b="1" smtClean="0">
                          <a:solidFill>
                            <a:schemeClr val="bg1"/>
                          </a:solidFill>
                        </a:rPr>
                        <a:t>单位：亿</a:t>
                      </a:r>
                      <a:endParaRPr lang="zh-CN" altLang="en-US" sz="1400" b="1" smtClean="0">
                        <a:solidFill>
                          <a:schemeClr val="bg1"/>
                        </a:solidFill>
                        <a:latin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rowSpan="2">
                  <a:txBody>
                    <a:bodyPr vert="horz" wrap="square"/>
                    <a:lstStyle/>
                    <a:p>
                      <a:pPr algn="ctr"/>
                      <a:r>
                        <a:rPr lang="zh-CN" altLang="en-US" sz="1600" b="1" smtClean="0">
                          <a:solidFill>
                            <a:schemeClr val="bg1"/>
                          </a:solidFill>
                        </a:rPr>
                        <a:t>现状</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gridSpan="3">
                  <a:txBody>
                    <a:bodyPr vert="horz" wrap="square"/>
                    <a:lstStyle/>
                    <a:p>
                      <a:pPr algn="ctr"/>
                      <a:r>
                        <a:rPr lang="zh-CN" altLang="en-US" sz="1600" b="1" smtClean="0">
                          <a:solidFill>
                            <a:schemeClr val="bg1"/>
                          </a:solidFill>
                        </a:rPr>
                        <a:t>人均总资产假设</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hMerge="1">
                  <a:txBody>
                    <a:bodyPr vert="horz" wrap="square"/>
                    <a:lstStyle/>
                    <a:p>
                      <a:pPr algn="ctr"/>
                      <a:endParaRPr lang="zh-CN" altLang="en-US" sz="1600" b="1">
                        <a:solidFill>
                          <a:schemeClr val="bg1"/>
                        </a:solidFill>
                        <a:latin typeface="+mn-ea"/>
                        <a:ea typeface="+mn-ea"/>
                      </a:endParaRPr>
                    </a:p>
                  </a:txBody>
                  <a:tcPr anchor="ctr"/>
                </a:tc>
                <a:tc hMerge="1">
                  <a:txBody>
                    <a:bodyPr vert="horz" wrap="square"/>
                    <a:lstStyle/>
                    <a:p>
                      <a:pPr algn="ctr"/>
                      <a:endParaRPr lang="zh-CN" altLang="en-US" sz="1600" b="1">
                        <a:solidFill>
                          <a:schemeClr val="bg1"/>
                        </a:solidFill>
                        <a:latin typeface="+mn-ea"/>
                        <a:ea typeface="+mn-ea"/>
                      </a:endParaRPr>
                    </a:p>
                  </a:txBody>
                  <a:tcPr anchor="ctr"/>
                </a:tc>
                <a:tc rowSpan="2">
                  <a:txBody>
                    <a:bodyPr vert="horz" wrap="square"/>
                    <a:lstStyle/>
                    <a:p>
                      <a:pPr algn="ctr"/>
                      <a:r>
                        <a:rPr lang="zh-CN" altLang="en-US" sz="1600" b="1" smtClean="0">
                          <a:solidFill>
                            <a:schemeClr val="bg1"/>
                          </a:solidFill>
                        </a:rPr>
                        <a:t>备注</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r>
              <a:tr h="432048">
                <a:tc vMerge="1">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endParaRPr lang="zh-CN" altLang="en-US" sz="1400" b="1" smtClean="0">
                        <a:solidFill>
                          <a:schemeClr val="bg1"/>
                        </a:solidFill>
                        <a:latin typeface="+mn-ea"/>
                      </a:endParaRPr>
                    </a:p>
                  </a:txBody>
                  <a:tcPr anchor="ctr"/>
                </a:tc>
                <a:tc vMerge="1">
                  <a:txBody>
                    <a:bodyPr vert="horz" wrap="square"/>
                    <a:lstStyle/>
                    <a:p>
                      <a:pPr algn="ctr"/>
                      <a:endParaRPr lang="zh-CN" altLang="en-US" sz="1600" b="1">
                        <a:solidFill>
                          <a:schemeClr val="bg1"/>
                        </a:solidFill>
                        <a:latin typeface="+mn-ea"/>
                        <a:ea typeface="+mn-ea"/>
                      </a:endParaRPr>
                    </a:p>
                  </a:txBody>
                  <a:tcPr anchor="ctr"/>
                </a:tc>
                <a:tc>
                  <a:txBody>
                    <a:bodyPr vert="horz" wrap="square"/>
                    <a:lstStyle/>
                    <a:p>
                      <a:pPr marL="0" algn="ctr" defTabSz="914400" rtl="0" eaLnBrk="1" latinLnBrk="0" hangingPunct="1"/>
                      <a:r>
                        <a:rPr lang="zh-CN" altLang="en-US" sz="1600" b="1" kern="1200" smtClean="0">
                          <a:solidFill>
                            <a:schemeClr val="bg1"/>
                          </a:solidFill>
                        </a:rPr>
                        <a:t>保持不变</a:t>
                      </a:r>
                      <a:endParaRPr lang="zh-CN" altLang="en-US" sz="1600" b="1" kern="1200">
                        <a:solidFill>
                          <a:schemeClr val="bg1"/>
                        </a:solidFill>
                        <a:latin typeface="+mn-lt"/>
                        <a:ea typeface="+mn-ea"/>
                        <a:cs typeface="+mn-cs"/>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a:txBody>
                    <a:bodyPr vert="horz" wrap="square"/>
                    <a:lstStyle/>
                    <a:p>
                      <a:pPr algn="ctr"/>
                      <a:r>
                        <a:rPr lang="zh-CN" altLang="en-US" sz="1600" b="1" smtClean="0">
                          <a:solidFill>
                            <a:schemeClr val="bg1"/>
                          </a:solidFill>
                        </a:rPr>
                        <a:t>市场</a:t>
                      </a:r>
                      <a:r>
                        <a:rPr lang="en-US" altLang="zh-CN" sz="1600" b="1" smtClean="0">
                          <a:solidFill>
                            <a:schemeClr val="bg1"/>
                          </a:solidFill>
                        </a:rPr>
                        <a:t>P25</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a:txBody>
                    <a:bodyPr vert="horz" wrap="square"/>
                    <a:lstStyle/>
                    <a:p>
                      <a:pPr algn="ctr"/>
                      <a:r>
                        <a:rPr lang="zh-CN" altLang="en-US" sz="1600" b="1" smtClean="0">
                          <a:solidFill>
                            <a:schemeClr val="bg1"/>
                          </a:solidFill>
                        </a:rPr>
                        <a:t>市场</a:t>
                      </a:r>
                      <a:r>
                        <a:rPr lang="en-US" altLang="zh-CN" sz="1600" b="1" smtClean="0">
                          <a:solidFill>
                            <a:schemeClr val="bg1"/>
                          </a:solidFill>
                        </a:rPr>
                        <a:t>P50</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vMerge="1">
                  <a:txBody>
                    <a:bodyPr vert="horz" wrap="square"/>
                    <a:lstStyle/>
                    <a:p>
                      <a:pPr algn="ctr"/>
                      <a:endParaRPr lang="zh-CN" altLang="en-US" sz="1600" b="1">
                        <a:solidFill>
                          <a:schemeClr val="bg1"/>
                        </a:solidFill>
                        <a:latin typeface="+mn-ea"/>
                        <a:ea typeface="+mn-ea"/>
                      </a:endParaRPr>
                    </a:p>
                  </a:txBody>
                  <a:tcPr anchor="ctr"/>
                </a:tc>
              </a:tr>
              <a:tr h="497841">
                <a:tc>
                  <a:txBody>
                    <a:bodyPr vert="horz" wrap="square"/>
                    <a:lstStyle/>
                    <a:p>
                      <a:pPr algn="ctr"/>
                      <a:r>
                        <a:rPr lang="zh-CN" altLang="en-US" sz="1400" smtClean="0"/>
                        <a:t>一、分行总资产</a:t>
                      </a:r>
                      <a:endParaRPr lang="zh-CN" altLang="en-US" sz="1400" b="1">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ctr"/>
                      <a:r>
                        <a:rPr lang="en-US" altLang="zh-CN" sz="1400" u="none" strike="noStrike" smtClean="0">
                          <a:effectLst/>
                        </a:rPr>
                        <a:t>728.38</a:t>
                      </a:r>
                      <a:endParaRPr lang="en-US" altLang="zh-CN" sz="1400" b="0" i="0" u="none" strike="noStrike">
                        <a:solidFill>
                          <a:srgbClr val="000000"/>
                        </a:solidFill>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gridSpan="3">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en-US" altLang="zh-CN" sz="1400" u="none" strike="noStrike" smtClean="0">
                          <a:effectLst/>
                        </a:rPr>
                        <a:t>874.05</a:t>
                      </a:r>
                      <a:endParaRPr lang="en-US" altLang="zh-CN" sz="1400" b="0" i="0" u="none" strike="noStrike" smtClean="0">
                        <a:solidFill>
                          <a:srgbClr val="000000"/>
                        </a:solidFill>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hMerge="1">
                  <a:txBody>
                    <a:bodyPr vert="horz" wrap="square"/>
                    <a:lstStyle/>
                    <a:p>
                      <a:pPr algn="ctr" fontAlgn="ctr"/>
                      <a:endParaRPr lang="en-US" altLang="zh-CN" sz="1400" b="0" i="0" u="none" strike="noStrike">
                        <a:solidFill>
                          <a:srgbClr val="000000"/>
                        </a:solidFill>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hMerge="1">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endParaRPr lang="en-US" altLang="zh-CN" sz="1400" b="0" i="0" u="none" strike="noStrike" smtClean="0">
                        <a:solidFill>
                          <a:srgbClr val="000000"/>
                        </a:solidFill>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marL="396000" indent="-285750" algn="l" fontAlgn="ctr">
                        <a:buFont typeface="Arial" pitchFamily="34" charset="0"/>
                        <a:buChar char="•"/>
                      </a:pPr>
                      <a:r>
                        <a:rPr lang="zh-CN" altLang="en-US" sz="1400" u="none" strike="noStrike" smtClean="0">
                          <a:effectLst/>
                        </a:rPr>
                        <a:t>根据上海分行业务规划</a:t>
                      </a:r>
                      <a:endParaRPr lang="en-US" altLang="zh-CN" sz="1400" b="0" i="0" u="none" strike="noStrike">
                        <a:solidFill>
                          <a:srgbClr val="000000"/>
                        </a:solidFill>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r>
              <a:tr h="637277">
                <a:tc>
                  <a:txBody>
                    <a:bodyPr vert="horz" wrap="square"/>
                    <a:lstStyle/>
                    <a:p>
                      <a:pPr algn="ctr"/>
                      <a:r>
                        <a:rPr lang="zh-CN" altLang="en-US" sz="1400" smtClean="0"/>
                        <a:t>二、人均总资产</a:t>
                      </a:r>
                      <a:endParaRPr lang="zh-CN" altLang="en-US" sz="1400" b="1">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ctr"/>
                      <a:r>
                        <a:rPr lang="en-US" sz="1400" u="none" strike="noStrike" smtClean="0"/>
                        <a:t>0.68</a:t>
                      </a:r>
                      <a:endParaRPr lang="en-US" sz="1400" b="0" i="0" u="none" strike="noStrike">
                        <a:latin typeface="+mn-ea"/>
                        <a:ea typeface="+mn-ea"/>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en-US" altLang="zh-CN" sz="1400" u="none" strike="noStrike" smtClean="0"/>
                        <a:t>0.68</a:t>
                      </a: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ctr"/>
                      <a:r>
                        <a:rPr lang="en-US" sz="1400" u="none" strike="noStrike" smtClean="0"/>
                        <a:t>0.77</a:t>
                      </a:r>
                      <a:endParaRPr lang="en-US" sz="1400" b="0" i="0" u="none" strike="noStrike">
                        <a:latin typeface="+mn-ea"/>
                        <a:ea typeface="+mn-ea"/>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ctr"/>
                      <a:r>
                        <a:rPr lang="en-US" sz="1400" u="none" strike="noStrike" smtClean="0"/>
                        <a:t>0.92</a:t>
                      </a:r>
                      <a:endParaRPr lang="en-US" sz="1400" b="0" i="0" u="none" strike="noStrike">
                        <a:latin typeface="+mn-ea"/>
                        <a:ea typeface="+mn-ea"/>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marL="396000" indent="-285750" algn="l" fontAlgn="ctr">
                        <a:buFont typeface="Arial" pitchFamily="34" charset="0"/>
                        <a:buChar char="•"/>
                      </a:pPr>
                      <a:r>
                        <a:rPr lang="zh-CN" altLang="en-US" sz="1400" u="none" strike="noStrike" smtClean="0"/>
                        <a:t>对人均总资产目标值进行假设</a:t>
                      </a:r>
                      <a:endParaRPr lang="en-US" sz="1400" b="0" i="0" u="none" strike="noStrike">
                        <a:latin typeface="+mn-ea"/>
                        <a:ea typeface="+mn-ea"/>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r>
              <a:tr h="635256">
                <a:tc>
                  <a:txBody>
                    <a:bodyPr vert="horz" wrap="square"/>
                    <a:lstStyle/>
                    <a:p>
                      <a:pPr algn="ctr"/>
                      <a:r>
                        <a:rPr lang="zh-CN" altLang="en-US" sz="1400" smtClean="0"/>
                        <a:t>三、分行总人数</a:t>
                      </a:r>
                      <a:endParaRPr lang="zh-CN" altLang="en-US" sz="1400" b="1">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u="none" strike="noStrike" smtClean="0">
                          <a:effectLst/>
                        </a:rPr>
                        <a:t>1,075</a:t>
                      </a:r>
                      <a:endParaRPr lang="en-US" altLang="zh-CN" sz="1400" b="1"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0" i="0" u="none" strike="noStrike" smtClean="0">
                          <a:effectLst/>
                          <a:latin typeface="+mn-ea"/>
                          <a:ea typeface="+mn-ea"/>
                        </a:rPr>
                        <a:t>1,285</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u="none" strike="noStrike" smtClean="0">
                          <a:effectLst/>
                        </a:rPr>
                        <a:t>1,135</a:t>
                      </a:r>
                      <a:endParaRPr lang="en-US" altLang="zh-CN" sz="1400" b="1"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u="none" strike="noStrike" smtClean="0">
                          <a:effectLst/>
                        </a:rPr>
                        <a:t>950</a:t>
                      </a:r>
                      <a:endParaRPr lang="en-US" altLang="zh-CN" sz="1400" b="1"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marL="396000" indent="-285750" algn="l" fontAlgn="b">
                        <a:buFont typeface="Arial" pitchFamily="34" charset="0"/>
                        <a:buChar char="•"/>
                      </a:pPr>
                      <a:r>
                        <a:rPr lang="zh-CN" altLang="en-US" sz="1400" u="none" strike="noStrike" smtClean="0">
                          <a:effectLst/>
                        </a:rPr>
                        <a:t>根据分行总资产及人均总资产目标值，计算分行总人数</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r>
              <a:tr h="497841">
                <a:tc>
                  <a:txBody>
                    <a:bodyPr vert="horz" wrap="square"/>
                    <a:lstStyle/>
                    <a:p>
                      <a:pPr algn="ctr"/>
                      <a:r>
                        <a:rPr lang="zh-CN" altLang="en-US" sz="1400" smtClean="0"/>
                        <a:t>分行总人数增长率</a:t>
                      </a:r>
                      <a:endParaRPr lang="zh-CN" altLang="en-US" sz="1400" b="1">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0" i="0" u="none" strike="noStrike" smtClean="0">
                          <a:effectLst/>
                          <a:latin typeface="+mn-ea"/>
                          <a:ea typeface="+mn-ea"/>
                        </a:rPr>
                        <a:t>20%</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u="none" strike="noStrike" smtClean="0">
                          <a:effectLst/>
                        </a:rPr>
                        <a:t>6%</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u="none" strike="noStrike" smtClean="0">
                          <a:effectLst/>
                        </a:rPr>
                        <a:t>-12%</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marL="285750" indent="-285750" algn="l" fontAlgn="b">
                        <a:buFont typeface="Arial" pitchFamily="34" charset="0"/>
                        <a:buChar char="•"/>
                      </a:pP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r>
            </a:tbl>
          </a:graphicData>
        </a:graphic>
      </p:graphicFrame>
      <p:sp>
        <p:nvSpPr>
          <p:cNvPr id="15" name="灯片编号占位符 5"/>
          <p:cNvSpPr txBox="1"/>
          <p:nvPr/>
        </p:nvSpPr>
        <p:spPr>
          <a:xfrm>
            <a:off x="8407200" y="6481200"/>
            <a:ext cx="504000" cy="273600"/>
          </a:xfrm>
          <a:prstGeom prst="rect">
            <a:avLst/>
          </a:prstGeom>
        </p:spPr>
        <p:txBody>
          <a:bodyPr vert="horz" lIns="91440" tIns="45720" rIns="0" bIns="45720" rtlCol="0" anchor="b" anchorCtr="0"/>
          <a:lstStyle>
            <a:defPPr>
              <a:defRPr lang="en-US"/>
            </a:defPPr>
            <a:lvl1pPr marL="0" algn="r" defTabSz="914400" rtl="0" eaLnBrk="1" latinLnBrk="0" hangingPunct="1">
              <a:defRPr sz="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30D4EF1-2FB9-4CDA-AD22-D945B346B2F0}" type="slidenum">
              <a:rPr lang="en-GB" smtClean="0"/>
              <a:t>12</a:t>
            </a:fld>
            <a:endParaRPr lang="en-GB"/>
          </a:p>
        </p:txBody>
      </p:sp>
      <p:sp>
        <p:nvSpPr>
          <p:cNvPr id="23" name="矩形 22"/>
          <p:cNvSpPr/>
          <p:nvPr/>
        </p:nvSpPr>
        <p:spPr>
          <a:xfrm>
            <a:off x="4283967" y="5250891"/>
            <a:ext cx="2099921" cy="563165"/>
          </a:xfrm>
          <a:prstGeom prst="rect">
            <a:avLst/>
          </a:prstGeom>
          <a:noFill/>
          <a:ln>
            <a:solidFill>
              <a:schemeClr val="accent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2" name="流程图: 联系 21"/>
          <p:cNvSpPr/>
          <p:nvPr/>
        </p:nvSpPr>
        <p:spPr>
          <a:xfrm>
            <a:off x="3667736" y="1916832"/>
            <a:ext cx="1260000" cy="1260000"/>
          </a:xfrm>
          <a:prstGeom prst="flowChartConnector">
            <a:avLst/>
          </a:prstGeom>
          <a:gradFill>
            <a:gsLst>
              <a:gs pos="0">
                <a:srgbClr val="E65032"/>
              </a:gs>
              <a:gs pos="100000">
                <a:srgbClr val="999999"/>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资产</a:t>
            </a:r>
            <a:endParaRPr lang="en-US" altLang="zh-CN" sz="1600" b="1" smtClean="0"/>
          </a:p>
          <a:p>
            <a:pPr algn="ctr"/>
            <a:r>
              <a:rPr lang="zh-CN" altLang="en-US" sz="1600" b="1" smtClean="0"/>
              <a:t>规模</a:t>
            </a:r>
            <a:endParaRPr lang="zh-CN" altLang="en-US" sz="1600" b="1"/>
          </a:p>
        </p:txBody>
      </p:sp>
      <p:sp>
        <p:nvSpPr>
          <p:cNvPr id="24" name="流程图: 联系 23"/>
          <p:cNvSpPr/>
          <p:nvPr/>
        </p:nvSpPr>
        <p:spPr>
          <a:xfrm>
            <a:off x="6478200" y="1916832"/>
            <a:ext cx="1260000" cy="1260000"/>
          </a:xfrm>
          <a:prstGeom prst="flowChartConnector">
            <a:avLst/>
          </a:prstGeom>
          <a:gradFill>
            <a:gsLst>
              <a:gs pos="0">
                <a:srgbClr val="E65032"/>
              </a:gs>
              <a:gs pos="100000">
                <a:srgbClr val="999999"/>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员工</a:t>
            </a:r>
            <a:endParaRPr lang="en-US" altLang="zh-CN" sz="1600" b="1" smtClean="0"/>
          </a:p>
          <a:p>
            <a:pPr algn="ctr"/>
            <a:r>
              <a:rPr lang="zh-CN" altLang="en-US" sz="1600" b="1" smtClean="0"/>
              <a:t>人数</a:t>
            </a:r>
            <a:endParaRPr lang="zh-CN" altLang="en-US" sz="1600" b="1"/>
          </a:p>
        </p:txBody>
      </p:sp>
      <p:sp>
        <p:nvSpPr>
          <p:cNvPr id="25" name="流程图: 联系 24"/>
          <p:cNvSpPr/>
          <p:nvPr/>
        </p:nvSpPr>
        <p:spPr>
          <a:xfrm>
            <a:off x="1083782" y="1916832"/>
            <a:ext cx="1260000" cy="1260000"/>
          </a:xfrm>
          <a:prstGeom prst="flowChartConnector">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人均</a:t>
            </a:r>
            <a:endParaRPr lang="en-US" altLang="zh-CN" sz="1600" b="1" smtClean="0"/>
          </a:p>
          <a:p>
            <a:pPr algn="ctr"/>
            <a:r>
              <a:rPr lang="zh-CN" altLang="en-US" sz="1600" b="1" smtClean="0"/>
              <a:t>资产</a:t>
            </a:r>
            <a:endParaRPr lang="zh-CN" altLang="en-US" sz="1600" b="1"/>
          </a:p>
        </p:txBody>
      </p:sp>
      <p:sp>
        <p:nvSpPr>
          <p:cNvPr id="26" name="除号 25"/>
          <p:cNvSpPr/>
          <p:nvPr/>
        </p:nvSpPr>
        <p:spPr>
          <a:xfrm>
            <a:off x="5432314" y="2243148"/>
            <a:ext cx="799795" cy="680767"/>
          </a:xfrm>
          <a:prstGeom prst="mathDivid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等于号 27"/>
          <p:cNvSpPr/>
          <p:nvPr/>
        </p:nvSpPr>
        <p:spPr>
          <a:xfrm>
            <a:off x="2314100" y="2183746"/>
            <a:ext cx="1230454" cy="600783"/>
          </a:xfrm>
          <a:prstGeom prst="mathEqual">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29" name="上箭头 28"/>
          <p:cNvSpPr/>
          <p:nvPr/>
        </p:nvSpPr>
        <p:spPr>
          <a:xfrm>
            <a:off x="4999744" y="2085485"/>
            <a:ext cx="362192" cy="838430"/>
          </a:xfrm>
          <a:prstGeom prst="up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上箭头 29"/>
          <p:cNvSpPr/>
          <p:nvPr/>
        </p:nvSpPr>
        <p:spPr>
          <a:xfrm>
            <a:off x="609408" y="2085485"/>
            <a:ext cx="362192" cy="838430"/>
          </a:xfrm>
          <a:prstGeom prst="up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1" name="上箭头 30"/>
          <p:cNvSpPr/>
          <p:nvPr/>
        </p:nvSpPr>
        <p:spPr>
          <a:xfrm flipV="1">
            <a:off x="7882216" y="2085485"/>
            <a:ext cx="362192" cy="838430"/>
          </a:xfrm>
          <a:prstGeom prst="up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1775531393"/>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Autofit/>
          </a:bodyPr>
          <a:lstStyle/>
          <a:p>
            <a:r>
              <a:rPr lang="zh-CN" altLang="en-US" sz="2000"/>
              <a:t>一、业务规模</a:t>
            </a:r>
            <a:r>
              <a:rPr lang="zh-CN" altLang="en-US" sz="2000" smtClean="0"/>
              <a:t>分析（营业收入）</a:t>
            </a:r>
            <a:br>
              <a:rPr lang="en-US" altLang="zh-CN" sz="2000"/>
            </a:br>
            <a:r>
              <a:rPr lang="en-US" altLang="zh-CN" sz="2000"/>
              <a:t>——</a:t>
            </a:r>
            <a:r>
              <a:rPr lang="zh-CN" altLang="en-US" sz="2000"/>
              <a:t>从</a:t>
            </a:r>
            <a:r>
              <a:rPr lang="zh-CN" altLang="en-US" sz="2000" smtClean="0"/>
              <a:t>人均营业收入来看</a:t>
            </a:r>
            <a:r>
              <a:rPr lang="zh-CN" altLang="en-US" sz="2000"/>
              <a:t>，广发银行上海分行</a:t>
            </a:r>
            <a:r>
              <a:rPr lang="zh-CN" altLang="en-US" sz="2000" smtClean="0"/>
              <a:t>人均营业收入较小，</a:t>
            </a:r>
            <a:r>
              <a:rPr lang="zh-CN" altLang="en-US" sz="2000"/>
              <a:t>低于</a:t>
            </a:r>
            <a:r>
              <a:rPr lang="zh-CN" altLang="en-US" sz="2000" smtClean="0"/>
              <a:t>标杆</a:t>
            </a:r>
            <a:r>
              <a:rPr lang="zh-CN" altLang="en-US" sz="2000"/>
              <a:t>群体</a:t>
            </a:r>
            <a:r>
              <a:rPr lang="en-US" altLang="zh-CN" sz="2000"/>
              <a:t>10</a:t>
            </a:r>
            <a:r>
              <a:rPr lang="zh-CN" altLang="en-US" sz="2000"/>
              <a:t>分位水平，</a:t>
            </a:r>
            <a:r>
              <a:rPr lang="zh-CN" altLang="en-US" sz="2000" smtClean="0"/>
              <a:t>且与兄弟分行相比差距明显</a:t>
            </a:r>
            <a:endParaRPr lang="zh-CN" altLang="en-US" sz="2000"/>
          </a:p>
        </p:txBody>
      </p:sp>
      <p:sp>
        <p:nvSpPr>
          <p:cNvPr id="4" name="日期占位符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13</a:t>
            </a:fld>
            <a:endParaRPr lang="en-GB"/>
          </a:p>
        </p:txBody>
      </p:sp>
      <p:graphicFrame>
        <p:nvGraphicFramePr>
          <p:cNvPr id="7" name="表格 6"/>
          <p:cNvGraphicFramePr>
            <a:graphicFrameLocks noGrp="1"/>
          </p:cNvGraphicFramePr>
          <p:nvPr>
            <p:extLst>
              <p:ext uri="{D42A27DB-BD31-4B8C-83A1-F6EECF244321}">
                <p14:modId xmlns:p14="http://schemas.microsoft.com/office/powerpoint/2010/main" val="1924776241"/>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t>全行总人数</a:t>
                      </a:r>
                      <a:endParaRPr lang="en-US" sz="1300"/>
                    </a:p>
                  </a:txBody>
                  <a:tcPr anchor="ctr">
                    <a:solidFill>
                      <a:schemeClr val="accent2"/>
                    </a:solidFill>
                  </a:tcPr>
                </a:tc>
                <a:tc>
                  <a:txBody>
                    <a:bodyPr vert="horz" wrap="square"/>
                    <a:lstStyle/>
                    <a:p>
                      <a:pPr algn="ctr"/>
                      <a:r>
                        <a:rPr lang="zh-CN" altLang="en-US" sz="1300" smtClean="0">
                          <a:solidFill>
                            <a:schemeClr val="tx1"/>
                          </a:solidFill>
                        </a:rPr>
                        <a:t>本部人数</a:t>
                      </a:r>
                      <a:endParaRPr lang="en-US" sz="1300">
                        <a:solidFill>
                          <a:schemeClr val="tx1"/>
                        </a:solidFill>
                      </a:endParaRPr>
                    </a:p>
                  </a:txBody>
                  <a:tcPr anchor="ctr">
                    <a:solidFill>
                      <a:schemeClr val="bg1">
                        <a:lumMod val="95000"/>
                      </a:schemeClr>
                    </a:solidFill>
                  </a:tcPr>
                </a:tc>
              </a:tr>
            </a:tbl>
          </a:graphicData>
        </a:graphic>
      </p:graphicFrame>
      <p:graphicFrame>
        <p:nvGraphicFramePr>
          <p:cNvPr id="8" name="图表 7"/>
          <p:cNvGraphicFramePr/>
          <p:nvPr>
            <p:extLst>
              <p:ext uri="{D42A27DB-BD31-4B8C-83A1-F6EECF244321}">
                <p14:modId xmlns:p14="http://schemas.microsoft.com/office/powerpoint/2010/main" val="3593655040"/>
              </p:ext>
            </p:extLst>
          </p:nvPr>
        </p:nvGraphicFramePr>
        <p:xfrm>
          <a:off x="1121211" y="1717292"/>
          <a:ext cx="6907173" cy="2674869"/>
        </p:xfrm>
        <a:graphic>
          <a:graphicData uri="http://schemas.openxmlformats.org/drawingml/2006/chart">
            <c:chart xmlns:c="http://schemas.openxmlformats.org/drawingml/2006/chart" r:id="rId2"/>
          </a:graphicData>
        </a:graphic>
      </p:graphicFrame>
      <p:sp>
        <p:nvSpPr>
          <p:cNvPr id="9" name="TextBox 8"/>
          <p:cNvSpPr txBox="1"/>
          <p:nvPr/>
        </p:nvSpPr>
        <p:spPr>
          <a:xfrm>
            <a:off x="2483768" y="1391176"/>
            <a:ext cx="4248472"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sz="1000" b="1" i="0" u="none" strike="noStrike" kern="1200" baseline="0">
                <a:solidFill>
                  <a:prstClr val="black"/>
                </a:solidFill>
                <a:latin typeface="+mn-lt"/>
                <a:ea typeface="+mn-ea"/>
                <a:cs typeface="+mn-cs"/>
              </a:defRPr>
            </a:pPr>
            <a:r>
              <a:rPr lang="zh-CN" altLang="zh-CN" sz="1400" b="1"/>
              <a:t>股份制</a:t>
            </a:r>
            <a:r>
              <a:rPr lang="zh-CN" altLang="zh-CN" sz="1400" b="1" smtClean="0"/>
              <a:t>商业银行</a:t>
            </a:r>
            <a:r>
              <a:rPr lang="zh-CN" altLang="en-US" sz="1400" b="1" smtClean="0"/>
              <a:t>及广发各分行</a:t>
            </a:r>
            <a:r>
              <a:rPr lang="en-US" altLang="zh-CN" sz="1400" b="1" smtClean="0"/>
              <a:t>2013</a:t>
            </a:r>
            <a:r>
              <a:rPr lang="zh-CN" altLang="zh-CN" sz="1400" b="1" smtClean="0"/>
              <a:t>年</a:t>
            </a:r>
            <a:r>
              <a:rPr lang="zh-CN" altLang="en-US" sz="1400" b="1" smtClean="0"/>
              <a:t>人均营业收入</a:t>
            </a:r>
            <a:endParaRPr lang="zh-CN" altLang="zh-CN" sz="1000" b="1"/>
          </a:p>
        </p:txBody>
      </p:sp>
      <p:graphicFrame>
        <p:nvGraphicFramePr>
          <p:cNvPr id="10" name="表格 9"/>
          <p:cNvGraphicFramePr>
            <a:graphicFrameLocks noGrp="1"/>
          </p:cNvGraphicFramePr>
          <p:nvPr>
            <p:extLst>
              <p:ext uri="{D42A27DB-BD31-4B8C-83A1-F6EECF244321}">
                <p14:modId xmlns:p14="http://schemas.microsoft.com/office/powerpoint/2010/main" val="2931442994"/>
              </p:ext>
            </p:extLst>
          </p:nvPr>
        </p:nvGraphicFramePr>
        <p:xfrm>
          <a:off x="1115616" y="4487520"/>
          <a:ext cx="6840760" cy="597664"/>
        </p:xfrm>
        <a:graphic>
          <a:graphicData uri="http://schemas.openxmlformats.org/drawingml/2006/table">
            <a:tbl>
              <a:tblPr firstRow="1" bandRow="1">
                <a:tableStyleId>{C083E6E3-FA7D-4D7B-A595-EF9225AFEA82}</a:tableStyleId>
              </a:tblPr>
              <a:tblGrid>
                <a:gridCol w="855095"/>
                <a:gridCol w="855095"/>
                <a:gridCol w="855095"/>
                <a:gridCol w="855095"/>
                <a:gridCol w="855095"/>
                <a:gridCol w="855095"/>
                <a:gridCol w="855095"/>
                <a:gridCol w="855095"/>
              </a:tblGrid>
              <a:tr h="298832">
                <a:tc>
                  <a:txBody>
                    <a:bodyPr vert="horz" wrap="square"/>
                    <a:lstStyle/>
                    <a:p>
                      <a:pPr algn="ctr"/>
                      <a:r>
                        <a:rPr lang="en-US" altLang="zh-CN" sz="900" b="0" smtClean="0">
                          <a:latin typeface="+mn-ea"/>
                          <a:ea typeface="+mn-ea"/>
                        </a:rPr>
                        <a:t>P10</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P25</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P50</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P75</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P90</a:t>
                      </a:r>
                      <a:endParaRPr lang="zh-CN" altLang="en-US" sz="900" b="0">
                        <a:latin typeface="+mn-ea"/>
                        <a:ea typeface="+mn-ea"/>
                      </a:endParaRPr>
                    </a:p>
                  </a:txBody>
                  <a:tcPr anchor="ctr"/>
                </a:tc>
                <a:tc>
                  <a:txBody>
                    <a:bodyPr vert="horz" wrap="square"/>
                    <a:lstStyle/>
                    <a:p>
                      <a:pPr algn="ctr"/>
                      <a:r>
                        <a:rPr lang="zh-CN" altLang="en-US" sz="900" b="0" smtClean="0">
                          <a:latin typeface="+mn-ea"/>
                          <a:ea typeface="+mn-ea"/>
                        </a:rPr>
                        <a:t>广发北京</a:t>
                      </a:r>
                      <a:endParaRPr lang="en-US" altLang="zh-CN" sz="900" b="0" smtClean="0">
                        <a:latin typeface="+mn-ea"/>
                        <a:ea typeface="+mn-ea"/>
                      </a:endParaRPr>
                    </a:p>
                  </a:txBody>
                  <a:tcPr anchor="ctr"/>
                </a:tc>
                <a:tc>
                  <a:txBody>
                    <a:bodyPr vert="horz" wrap="square"/>
                    <a:lstStyle/>
                    <a:p>
                      <a:pPr algn="ctr"/>
                      <a:r>
                        <a:rPr lang="zh-CN" altLang="en-US" sz="900" b="0" smtClean="0">
                          <a:latin typeface="+mn-ea"/>
                          <a:ea typeface="+mn-ea"/>
                        </a:rPr>
                        <a:t>广发广州</a:t>
                      </a:r>
                      <a:endParaRPr lang="en-US" altLang="zh-CN" sz="900" b="0" smtClean="0">
                        <a:latin typeface="+mn-ea"/>
                        <a:ea typeface="+mn-ea"/>
                      </a:endParaRPr>
                    </a:p>
                  </a:txBody>
                  <a:tcPr anchor="ctr"/>
                </a:tc>
                <a:tc>
                  <a:txBody>
                    <a:bodyPr vert="horz" wrap="square"/>
                    <a:lstStyle/>
                    <a:p>
                      <a:pPr algn="ctr"/>
                      <a:r>
                        <a:rPr lang="zh-CN" altLang="en-US" sz="900" b="0" smtClean="0">
                          <a:latin typeface="+mn-ea"/>
                          <a:ea typeface="+mn-ea"/>
                        </a:rPr>
                        <a:t>广发上海</a:t>
                      </a:r>
                      <a:endParaRPr lang="en-US" altLang="zh-CN" sz="900" b="0" smtClean="0">
                        <a:latin typeface="+mn-ea"/>
                        <a:ea typeface="+mn-ea"/>
                      </a:endParaRPr>
                    </a:p>
                  </a:txBody>
                  <a:tcPr anchor="ctr"/>
                </a:tc>
              </a:tr>
              <a:tr h="298832">
                <a:tc>
                  <a:txBody>
                    <a:bodyPr vert="horz" wrap="square"/>
                    <a:lstStyle/>
                    <a:p>
                      <a:pPr algn="ctr" fontAlgn="b"/>
                      <a:r>
                        <a:rPr lang="en-US" altLang="zh-CN" sz="1100" b="0" i="0" u="none" strike="noStrike" smtClean="0">
                          <a:solidFill>
                            <a:srgbClr val="000000"/>
                          </a:solidFill>
                          <a:effectLst/>
                          <a:latin typeface="Arial"/>
                        </a:rPr>
                        <a:t>171 </a:t>
                      </a:r>
                      <a:endParaRPr lang="en-US" altLang="zh-CN" sz="1100" b="0"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100" b="0" i="0" u="none" strike="noStrike" smtClean="0">
                          <a:solidFill>
                            <a:srgbClr val="000000"/>
                          </a:solidFill>
                          <a:effectLst/>
                          <a:latin typeface="Arial"/>
                        </a:rPr>
                        <a:t>179 </a:t>
                      </a:r>
                      <a:endParaRPr lang="en-US" altLang="zh-CN" sz="1100" b="0"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100" b="0" i="0" u="none" strike="noStrike" smtClean="0">
                          <a:solidFill>
                            <a:srgbClr val="000000"/>
                          </a:solidFill>
                          <a:effectLst/>
                          <a:latin typeface="Arial"/>
                        </a:rPr>
                        <a:t>185 </a:t>
                      </a:r>
                      <a:endParaRPr lang="en-US" altLang="zh-CN" sz="1100" b="0"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100" b="0" i="0" u="none" strike="noStrike" smtClean="0">
                          <a:solidFill>
                            <a:srgbClr val="000000"/>
                          </a:solidFill>
                          <a:effectLst/>
                          <a:latin typeface="Arial"/>
                        </a:rPr>
                        <a:t>216 </a:t>
                      </a:r>
                      <a:endParaRPr lang="en-US" altLang="zh-CN" sz="1100" b="0"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100" b="0" i="0" u="none" strike="noStrike" smtClean="0">
                          <a:solidFill>
                            <a:srgbClr val="000000"/>
                          </a:solidFill>
                          <a:effectLst/>
                          <a:latin typeface="Arial"/>
                        </a:rPr>
                        <a:t>237 </a:t>
                      </a:r>
                      <a:endParaRPr lang="en-US" altLang="zh-CN" sz="1100" b="0" i="0" u="none" strike="noStrike">
                        <a:solidFill>
                          <a:srgbClr val="000000"/>
                        </a:solidFill>
                        <a:effectLst/>
                        <a:latin typeface="Arial"/>
                      </a:endParaRPr>
                    </a:p>
                  </a:txBody>
                  <a:tcPr marL="9525" marR="9525" marT="9525" marB="0" anchor="ctr"/>
                </a:tc>
                <a:tc>
                  <a:txBody>
                    <a:bodyPr vert="horz" wrap="square"/>
                    <a:lstStyle/>
                    <a:p>
                      <a:pPr algn="ctr"/>
                      <a:r>
                        <a:rPr lang="en-US" altLang="zh-CN" sz="1100" b="0" smtClean="0">
                          <a:solidFill>
                            <a:schemeClr val="tx1"/>
                          </a:solidFill>
                          <a:latin typeface="+mn-ea"/>
                          <a:ea typeface="+mn-ea"/>
                        </a:rPr>
                        <a:t>190</a:t>
                      </a:r>
                      <a:endParaRPr lang="zh-CN" altLang="en-US" sz="1100" b="0">
                        <a:solidFill>
                          <a:schemeClr val="tx1"/>
                        </a:solidFill>
                        <a:latin typeface="+mn-ea"/>
                        <a:ea typeface="+mn-ea"/>
                      </a:endParaRPr>
                    </a:p>
                  </a:txBody>
                  <a:tcPr anchor="ctr"/>
                </a:tc>
                <a:tc>
                  <a:txBody>
                    <a:bodyPr vert="horz" wrap="square"/>
                    <a:lstStyle/>
                    <a:p>
                      <a:pPr algn="ctr"/>
                      <a:r>
                        <a:rPr lang="en-US" altLang="zh-CN" sz="1100" b="0" smtClean="0">
                          <a:solidFill>
                            <a:schemeClr val="tx1"/>
                          </a:solidFill>
                          <a:latin typeface="+mn-ea"/>
                          <a:ea typeface="+mn-ea"/>
                        </a:rPr>
                        <a:t>192</a:t>
                      </a:r>
                      <a:endParaRPr lang="zh-CN" altLang="en-US" sz="1100" b="0">
                        <a:solidFill>
                          <a:schemeClr val="tx1"/>
                        </a:solidFill>
                        <a:latin typeface="+mn-ea"/>
                        <a:ea typeface="+mn-ea"/>
                      </a:endParaRPr>
                    </a:p>
                  </a:txBody>
                  <a:tcPr anchor="ctr"/>
                </a:tc>
                <a:tc>
                  <a:txBody>
                    <a:bodyPr vert="horz" wrap="square"/>
                    <a:lstStyle/>
                    <a:p>
                      <a:pPr algn="ctr"/>
                      <a:r>
                        <a:rPr lang="en-US" altLang="zh-CN" sz="1100" b="0" smtClean="0">
                          <a:solidFill>
                            <a:schemeClr val="tx1"/>
                          </a:solidFill>
                          <a:latin typeface="+mn-ea"/>
                          <a:ea typeface="+mn-ea"/>
                        </a:rPr>
                        <a:t>156</a:t>
                      </a:r>
                      <a:endParaRPr lang="zh-CN" altLang="en-US" sz="1100" b="0">
                        <a:solidFill>
                          <a:schemeClr val="tx1"/>
                        </a:solidFill>
                        <a:latin typeface="+mn-ea"/>
                        <a:ea typeface="+mn-ea"/>
                      </a:endParaRPr>
                    </a:p>
                  </a:txBody>
                  <a:tcPr anchor="ctr"/>
                </a:tc>
              </a:tr>
            </a:tbl>
          </a:graphicData>
        </a:graphic>
      </p:graphicFrame>
      <p:sp>
        <p:nvSpPr>
          <p:cNvPr id="11" name="椭圆 10"/>
          <p:cNvSpPr/>
          <p:nvPr/>
        </p:nvSpPr>
        <p:spPr>
          <a:xfrm>
            <a:off x="7207046" y="4775552"/>
            <a:ext cx="644260" cy="28803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12" name="矩形 11"/>
          <p:cNvSpPr/>
          <p:nvPr/>
        </p:nvSpPr>
        <p:spPr>
          <a:xfrm>
            <a:off x="395536" y="5157192"/>
            <a:ext cx="8352928" cy="129614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ts val="600"/>
              </a:spcBef>
            </a:pPr>
            <a:r>
              <a:rPr lang="zh-CN" altLang="en-US" sz="1400" b="1" smtClean="0">
                <a:solidFill>
                  <a:schemeClr val="tx1"/>
                </a:solidFill>
              </a:rPr>
              <a:t>韬睿惠悦发现：</a:t>
            </a:r>
            <a:endParaRPr lang="en-US" altLang="zh-CN" sz="1400" b="1" smtClean="0">
              <a:solidFill>
                <a:schemeClr val="tx1"/>
              </a:solidFill>
            </a:endParaRPr>
          </a:p>
          <a:p>
            <a:pPr marL="285750" indent="-285750">
              <a:spcBef>
                <a:spcPts val="600"/>
              </a:spcBef>
              <a:buFont typeface="Wingdings" pitchFamily="2" charset="2"/>
              <a:buChar char="Ø"/>
            </a:pPr>
            <a:r>
              <a:rPr lang="zh-CN" altLang="en-US" sz="1300">
                <a:solidFill>
                  <a:schemeClr val="tx1"/>
                </a:solidFill>
              </a:rPr>
              <a:t>广发上海</a:t>
            </a:r>
            <a:r>
              <a:rPr lang="zh-CN" altLang="en-US" sz="1300" smtClean="0">
                <a:solidFill>
                  <a:schemeClr val="tx1"/>
                </a:solidFill>
              </a:rPr>
              <a:t>分行</a:t>
            </a:r>
            <a:r>
              <a:rPr lang="en-US" altLang="zh-CN" sz="1300" smtClean="0">
                <a:solidFill>
                  <a:schemeClr val="tx1"/>
                </a:solidFill>
              </a:rPr>
              <a:t>2013</a:t>
            </a:r>
            <a:r>
              <a:rPr lang="zh-CN" altLang="en-US" sz="1300" smtClean="0">
                <a:solidFill>
                  <a:schemeClr val="tx1"/>
                </a:solidFill>
              </a:rPr>
              <a:t>年人均营业收入为</a:t>
            </a:r>
            <a:r>
              <a:rPr lang="en-US" altLang="zh-CN" sz="1300" smtClean="0">
                <a:solidFill>
                  <a:schemeClr val="tx1"/>
                </a:solidFill>
              </a:rPr>
              <a:t>156</a:t>
            </a:r>
            <a:r>
              <a:rPr lang="zh-CN" altLang="en-US" sz="1300">
                <a:solidFill>
                  <a:schemeClr val="tx1"/>
                </a:solidFill>
              </a:rPr>
              <a:t>万</a:t>
            </a:r>
            <a:r>
              <a:rPr lang="zh-CN" altLang="en-US" sz="1300" smtClean="0">
                <a:solidFill>
                  <a:schemeClr val="tx1"/>
                </a:solidFill>
              </a:rPr>
              <a:t>，与股份制商业银行相比人均营业收入较小，</a:t>
            </a:r>
            <a:r>
              <a:rPr lang="zh-CN" altLang="en-US" sz="1300">
                <a:solidFill>
                  <a:schemeClr val="tx1"/>
                </a:solidFill>
              </a:rPr>
              <a:t>低于</a:t>
            </a:r>
            <a:r>
              <a:rPr lang="zh-CN" altLang="en-US" sz="1300" smtClean="0">
                <a:solidFill>
                  <a:schemeClr val="tx1"/>
                </a:solidFill>
              </a:rPr>
              <a:t>标杆群体</a:t>
            </a:r>
            <a:r>
              <a:rPr lang="en-US" altLang="zh-CN" sz="1300" smtClean="0">
                <a:solidFill>
                  <a:schemeClr val="tx1"/>
                </a:solidFill>
              </a:rPr>
              <a:t>10</a:t>
            </a:r>
            <a:r>
              <a:rPr lang="zh-CN" altLang="en-US" sz="1300" smtClean="0">
                <a:solidFill>
                  <a:schemeClr val="tx1"/>
                </a:solidFill>
              </a:rPr>
              <a:t>分位水平；</a:t>
            </a:r>
            <a:endParaRPr lang="en-US" altLang="zh-CN" sz="1300" smtClean="0">
              <a:solidFill>
                <a:schemeClr val="tx1"/>
              </a:solidFill>
            </a:endParaRPr>
          </a:p>
          <a:p>
            <a:pPr marL="285750" indent="-285750">
              <a:spcBef>
                <a:spcPts val="600"/>
              </a:spcBef>
              <a:buFont typeface="Wingdings" pitchFamily="2" charset="2"/>
              <a:buChar char="Ø"/>
            </a:pPr>
            <a:r>
              <a:rPr lang="zh-CN" altLang="en-US" sz="1300" smtClean="0">
                <a:solidFill>
                  <a:schemeClr val="tx1"/>
                </a:solidFill>
              </a:rPr>
              <a:t>北京分行及广州分行人均营业收入，高于标杆群体</a:t>
            </a:r>
            <a:r>
              <a:rPr lang="en-US" altLang="zh-CN" sz="1300" smtClean="0">
                <a:solidFill>
                  <a:schemeClr val="tx1"/>
                </a:solidFill>
              </a:rPr>
              <a:t>P50</a:t>
            </a:r>
            <a:r>
              <a:rPr lang="zh-CN" altLang="en-US" sz="1300" smtClean="0">
                <a:solidFill>
                  <a:schemeClr val="tx1"/>
                </a:solidFill>
              </a:rPr>
              <a:t>分位，上海分行与兄弟分行之间的差距比较明显。</a:t>
            </a:r>
            <a:endParaRPr lang="en-US" altLang="zh-CN" sz="1300" smtClean="0">
              <a:solidFill>
                <a:schemeClr val="tx1"/>
              </a:solidFill>
            </a:endParaRPr>
          </a:p>
        </p:txBody>
      </p:sp>
      <p:sp>
        <p:nvSpPr>
          <p:cNvPr id="13" name="TextBox 12"/>
          <p:cNvSpPr txBox="1"/>
          <p:nvPr/>
        </p:nvSpPr>
        <p:spPr>
          <a:xfrm>
            <a:off x="7236296" y="1751216"/>
            <a:ext cx="864096" cy="2308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00" smtClean="0"/>
              <a:t>单位：万</a:t>
            </a:r>
            <a:endParaRPr lang="zh-CN" altLang="en-US" sz="900"/>
          </a:p>
        </p:txBody>
      </p:sp>
      <p:cxnSp>
        <p:nvCxnSpPr>
          <p:cNvPr id="14" name="直接连接符 13"/>
          <p:cNvCxnSpPr/>
          <p:nvPr/>
        </p:nvCxnSpPr>
        <p:spPr>
          <a:xfrm>
            <a:off x="1691680" y="2759328"/>
            <a:ext cx="6120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cxnSp>
        <p:nvCxnSpPr>
          <p:cNvPr id="15" name="直接连接符 14"/>
          <p:cNvCxnSpPr/>
          <p:nvPr/>
        </p:nvCxnSpPr>
        <p:spPr>
          <a:xfrm>
            <a:off x="1691680" y="2687320"/>
            <a:ext cx="6120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cxnSp>
        <p:nvCxnSpPr>
          <p:cNvPr id="16" name="直接连接符 15"/>
          <p:cNvCxnSpPr/>
          <p:nvPr/>
        </p:nvCxnSpPr>
        <p:spPr>
          <a:xfrm>
            <a:off x="1691680" y="2543304"/>
            <a:ext cx="6120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sp>
        <p:nvSpPr>
          <p:cNvPr id="17" name="TextBox 16"/>
          <p:cNvSpPr txBox="1"/>
          <p:nvPr/>
        </p:nvSpPr>
        <p:spPr>
          <a:xfrm>
            <a:off x="7746237" y="2703289"/>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P25</a:t>
            </a:r>
            <a:endParaRPr lang="zh-CN" altLang="en-US" sz="700"/>
          </a:p>
        </p:txBody>
      </p:sp>
      <p:sp>
        <p:nvSpPr>
          <p:cNvPr id="18" name="TextBox 17"/>
          <p:cNvSpPr txBox="1"/>
          <p:nvPr/>
        </p:nvSpPr>
        <p:spPr>
          <a:xfrm>
            <a:off x="7744181" y="2601814"/>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P50</a:t>
            </a:r>
            <a:endParaRPr lang="zh-CN" altLang="en-US" sz="700"/>
          </a:p>
        </p:txBody>
      </p:sp>
      <p:sp>
        <p:nvSpPr>
          <p:cNvPr id="19" name="TextBox 18"/>
          <p:cNvSpPr txBox="1"/>
          <p:nvPr/>
        </p:nvSpPr>
        <p:spPr>
          <a:xfrm>
            <a:off x="7746237" y="2457798"/>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P75</a:t>
            </a:r>
            <a:endParaRPr lang="zh-CN" altLang="en-US" sz="700"/>
          </a:p>
        </p:txBody>
      </p:sp>
    </p:spTree>
    <p:extLst>
      <p:ext uri="{BB962C8B-B14F-4D97-AF65-F5344CB8AC3E}">
        <p14:creationId xmlns:p14="http://schemas.microsoft.com/office/powerpoint/2010/main" val="1130010936"/>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日期占位符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14</a:t>
            </a:fld>
            <a:endParaRPr lang="en-GB"/>
          </a:p>
        </p:txBody>
      </p:sp>
      <p:sp>
        <p:nvSpPr>
          <p:cNvPr id="7" name="标题 1"/>
          <p:cNvSpPr>
            <a:spLocks noGrp="1"/>
          </p:cNvSpPr>
          <p:nvPr>
            <p:ph type="title"/>
          </p:nvPr>
        </p:nvSpPr>
        <p:spPr>
          <a:xfrm>
            <a:off x="395536" y="404664"/>
            <a:ext cx="8352928" cy="738932"/>
          </a:xfrm>
        </p:spPr>
        <p:txBody>
          <a:bodyPr>
            <a:noAutofit/>
          </a:bodyPr>
          <a:lstStyle/>
          <a:p>
            <a:r>
              <a:rPr lang="zh-CN" altLang="en-US" sz="2000"/>
              <a:t>一、业务规模分析（营业收入）</a:t>
            </a:r>
            <a:br>
              <a:rPr lang="en-US" altLang="zh-CN" sz="2000"/>
            </a:br>
            <a:r>
              <a:rPr lang="en-US" altLang="zh-CN" sz="2000" smtClean="0"/>
              <a:t>——</a:t>
            </a:r>
            <a:r>
              <a:rPr lang="zh-CN" altLang="en-US" sz="2000"/>
              <a:t>全行</a:t>
            </a:r>
            <a:r>
              <a:rPr lang="zh-CN" altLang="en-US" sz="2000" smtClean="0"/>
              <a:t>编制测算：根据上海分行业务战略规划明确</a:t>
            </a:r>
            <a:r>
              <a:rPr lang="en-US" altLang="zh-CN" sz="2000" smtClean="0"/>
              <a:t>2014</a:t>
            </a:r>
            <a:r>
              <a:rPr lang="zh-CN" altLang="en-US" sz="2000" smtClean="0"/>
              <a:t>年上海分行营业收入目标值，结合人均营业收入目标假设，计算分行总人数</a:t>
            </a:r>
            <a:endParaRPr lang="zh-CN" altLang="en-US" sz="2000"/>
          </a:p>
        </p:txBody>
      </p:sp>
      <p:graphicFrame>
        <p:nvGraphicFramePr>
          <p:cNvPr id="8" name="表格 7"/>
          <p:cNvGraphicFramePr>
            <a:graphicFrameLocks noGrp="1"/>
          </p:cNvGraphicFramePr>
          <p:nvPr>
            <p:extLst>
              <p:ext uri="{D42A27DB-BD31-4B8C-83A1-F6EECF244321}">
                <p14:modId xmlns:p14="http://schemas.microsoft.com/office/powerpoint/2010/main" val="479211239"/>
              </p:ext>
            </p:extLst>
          </p:nvPr>
        </p:nvGraphicFramePr>
        <p:xfrm>
          <a:off x="340783" y="3140968"/>
          <a:ext cx="8335673" cy="3074653"/>
        </p:xfrm>
        <a:graphic>
          <a:graphicData uri="http://schemas.openxmlformats.org/drawingml/2006/table">
            <a:tbl>
              <a:tblPr firstRow="1" bandRow="1">
                <a:tableStyleId>{5940675A-B579-460E-94D1-54222C63F5DA}</a:tableStyleId>
              </a:tblPr>
              <a:tblGrid>
                <a:gridCol w="1656184"/>
                <a:gridCol w="864096"/>
                <a:gridCol w="1248139"/>
                <a:gridCol w="1248139"/>
                <a:gridCol w="1248139"/>
                <a:gridCol w="2070976"/>
              </a:tblGrid>
              <a:tr h="360041">
                <a:tc rowSpan="2">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1400" b="1" smtClean="0">
                          <a:solidFill>
                            <a:schemeClr val="bg1"/>
                          </a:solidFill>
                        </a:rPr>
                        <a:t>单位：万</a:t>
                      </a:r>
                      <a:endParaRPr lang="zh-CN" altLang="en-US" sz="1400" b="1" smtClean="0">
                        <a:solidFill>
                          <a:schemeClr val="bg1"/>
                        </a:solidFill>
                        <a:latin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rowSpan="2">
                  <a:txBody>
                    <a:bodyPr vert="horz" wrap="square"/>
                    <a:lstStyle/>
                    <a:p>
                      <a:pPr algn="ctr"/>
                      <a:r>
                        <a:rPr lang="zh-CN" altLang="en-US" sz="1600" b="1" smtClean="0">
                          <a:solidFill>
                            <a:schemeClr val="bg1"/>
                          </a:solidFill>
                        </a:rPr>
                        <a:t>现状</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gridSpan="3">
                  <a:txBody>
                    <a:bodyPr vert="horz" wrap="square"/>
                    <a:lstStyle/>
                    <a:p>
                      <a:pPr algn="ctr"/>
                      <a:r>
                        <a:rPr lang="zh-CN" altLang="en-US" sz="1600" b="1" smtClean="0">
                          <a:solidFill>
                            <a:schemeClr val="bg1"/>
                          </a:solidFill>
                        </a:rPr>
                        <a:t>人均营业收入假设</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hMerge="1">
                  <a:txBody>
                    <a:bodyPr vert="horz" wrap="square"/>
                    <a:lstStyle/>
                    <a:p>
                      <a:pPr algn="ctr"/>
                      <a:endParaRPr lang="zh-CN" altLang="en-US" sz="1600" b="1">
                        <a:solidFill>
                          <a:schemeClr val="bg1"/>
                        </a:solidFill>
                        <a:latin typeface="+mn-ea"/>
                        <a:ea typeface="+mn-ea"/>
                      </a:endParaRPr>
                    </a:p>
                  </a:txBody>
                  <a:tcPr anchor="ctr"/>
                </a:tc>
                <a:tc hMerge="1">
                  <a:txBody>
                    <a:bodyPr vert="horz" wrap="square"/>
                    <a:lstStyle/>
                    <a:p>
                      <a:pPr algn="ctr"/>
                      <a:endParaRPr lang="zh-CN" altLang="en-US" sz="1600" b="1">
                        <a:solidFill>
                          <a:schemeClr val="bg1"/>
                        </a:solidFill>
                        <a:latin typeface="+mn-ea"/>
                        <a:ea typeface="+mn-ea"/>
                      </a:endParaRPr>
                    </a:p>
                  </a:txBody>
                  <a:tcPr anchor="ctr"/>
                </a:tc>
                <a:tc rowSpan="2">
                  <a:txBody>
                    <a:bodyPr vert="horz" wrap="square"/>
                    <a:lstStyle/>
                    <a:p>
                      <a:pPr algn="ctr"/>
                      <a:r>
                        <a:rPr lang="zh-CN" altLang="en-US" sz="1600" b="1" smtClean="0">
                          <a:solidFill>
                            <a:schemeClr val="bg1"/>
                          </a:solidFill>
                        </a:rPr>
                        <a:t>备注</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r>
              <a:tr h="432048">
                <a:tc vMerge="1">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endParaRPr lang="zh-CN" altLang="en-US" sz="1400" b="1" smtClean="0">
                        <a:solidFill>
                          <a:schemeClr val="bg1"/>
                        </a:solidFill>
                        <a:latin typeface="+mn-ea"/>
                      </a:endParaRPr>
                    </a:p>
                  </a:txBody>
                  <a:tcPr anchor="ctr"/>
                </a:tc>
                <a:tc vMerge="1">
                  <a:txBody>
                    <a:bodyPr vert="horz" wrap="square"/>
                    <a:lstStyle/>
                    <a:p>
                      <a:pPr algn="ctr"/>
                      <a:endParaRPr lang="zh-CN" altLang="en-US" sz="1600" b="1">
                        <a:solidFill>
                          <a:schemeClr val="bg1"/>
                        </a:solidFill>
                        <a:latin typeface="+mn-ea"/>
                        <a:ea typeface="+mn-ea"/>
                      </a:endParaRPr>
                    </a:p>
                  </a:txBody>
                  <a:tcPr anchor="ctr"/>
                </a:tc>
                <a:tc>
                  <a:txBody>
                    <a:bodyPr vert="horz" wrap="square"/>
                    <a:lstStyle/>
                    <a:p>
                      <a:pPr marL="0" algn="ctr" defTabSz="914400" rtl="0" eaLnBrk="1" latinLnBrk="0" hangingPunct="1"/>
                      <a:r>
                        <a:rPr lang="zh-CN" altLang="en-US" sz="1600" b="1" kern="1200" smtClean="0">
                          <a:solidFill>
                            <a:schemeClr val="bg1"/>
                          </a:solidFill>
                        </a:rPr>
                        <a:t>保持不变</a:t>
                      </a:r>
                      <a:endParaRPr lang="zh-CN" altLang="en-US" sz="1600" b="1" kern="1200">
                        <a:solidFill>
                          <a:schemeClr val="bg1"/>
                        </a:solidFill>
                        <a:latin typeface="+mn-lt"/>
                        <a:ea typeface="+mn-ea"/>
                        <a:cs typeface="+mn-cs"/>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a:txBody>
                    <a:bodyPr vert="horz" wrap="square"/>
                    <a:lstStyle/>
                    <a:p>
                      <a:pPr algn="ctr"/>
                      <a:r>
                        <a:rPr lang="zh-CN" altLang="en-US" sz="1600" b="1" smtClean="0">
                          <a:solidFill>
                            <a:schemeClr val="bg1"/>
                          </a:solidFill>
                        </a:rPr>
                        <a:t>市场</a:t>
                      </a:r>
                      <a:r>
                        <a:rPr lang="en-US" altLang="zh-CN" sz="1600" b="1" smtClean="0">
                          <a:solidFill>
                            <a:schemeClr val="bg1"/>
                          </a:solidFill>
                        </a:rPr>
                        <a:t>P25</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a:txBody>
                    <a:bodyPr vert="horz" wrap="square"/>
                    <a:lstStyle/>
                    <a:p>
                      <a:pPr algn="ctr"/>
                      <a:r>
                        <a:rPr lang="zh-CN" altLang="en-US" sz="1600" b="1" smtClean="0">
                          <a:solidFill>
                            <a:schemeClr val="bg1"/>
                          </a:solidFill>
                        </a:rPr>
                        <a:t>市场</a:t>
                      </a:r>
                      <a:r>
                        <a:rPr lang="en-US" altLang="zh-CN" sz="1600" b="1" smtClean="0">
                          <a:solidFill>
                            <a:schemeClr val="bg1"/>
                          </a:solidFill>
                        </a:rPr>
                        <a:t>P50</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vMerge="1">
                  <a:txBody>
                    <a:bodyPr vert="horz" wrap="square"/>
                    <a:lstStyle/>
                    <a:p>
                      <a:pPr algn="ctr"/>
                      <a:endParaRPr lang="zh-CN" altLang="en-US" sz="1600" b="1">
                        <a:solidFill>
                          <a:schemeClr val="bg1"/>
                        </a:solidFill>
                        <a:latin typeface="+mn-ea"/>
                        <a:ea typeface="+mn-ea"/>
                      </a:endParaRPr>
                    </a:p>
                  </a:txBody>
                  <a:tcPr anchor="ctr"/>
                </a:tc>
              </a:tr>
              <a:tr h="497841">
                <a:tc>
                  <a:txBody>
                    <a:bodyPr vert="horz" wrap="square"/>
                    <a:lstStyle/>
                    <a:p>
                      <a:pPr algn="ctr"/>
                      <a:r>
                        <a:rPr lang="zh-CN" altLang="en-US" sz="1400" smtClean="0"/>
                        <a:t>一、分行营业收入</a:t>
                      </a:r>
                      <a:endParaRPr lang="zh-CN" altLang="en-US" sz="1400" b="1">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ctr"/>
                      <a:r>
                        <a:rPr lang="en-US" altLang="zh-CN" sz="1400" b="0" i="0" u="none" strike="noStrike" smtClean="0">
                          <a:solidFill>
                            <a:srgbClr val="000000"/>
                          </a:solidFill>
                          <a:effectLst/>
                          <a:latin typeface="+mn-ea"/>
                          <a:ea typeface="+mn-ea"/>
                        </a:rPr>
                        <a:t>167,400</a:t>
                      </a:r>
                      <a:endParaRPr lang="en-US" altLang="zh-CN" sz="1400" b="0" i="0" u="none" strike="noStrike">
                        <a:solidFill>
                          <a:srgbClr val="000000"/>
                        </a:solidFill>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gridSpan="3">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en-US" altLang="zh-CN" sz="1400" b="0" i="0" u="none" strike="noStrike" smtClean="0">
                          <a:solidFill>
                            <a:srgbClr val="000000"/>
                          </a:solidFill>
                          <a:effectLst/>
                          <a:latin typeface="+mn-ea"/>
                          <a:ea typeface="+mn-ea"/>
                        </a:rPr>
                        <a:t>223,000</a:t>
                      </a: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hMerge="1">
                  <a:txBody>
                    <a:bodyPr vert="horz" wrap="square"/>
                    <a:lstStyle/>
                    <a:p>
                      <a:pPr algn="ctr" fontAlgn="ctr"/>
                      <a:endParaRPr lang="en-US" altLang="zh-CN" sz="1400" b="0" i="0" u="none" strike="noStrike">
                        <a:solidFill>
                          <a:srgbClr val="000000"/>
                        </a:solidFill>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hMerge="1">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endParaRPr lang="en-US" altLang="zh-CN" sz="1400" b="0" i="0" u="none" strike="noStrike" smtClean="0">
                        <a:solidFill>
                          <a:srgbClr val="000000"/>
                        </a:solidFill>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marL="396000" indent="-285750" algn="l" fontAlgn="ctr">
                        <a:buFont typeface="Arial" pitchFamily="34" charset="0"/>
                        <a:buChar char="•"/>
                      </a:pPr>
                      <a:r>
                        <a:rPr lang="zh-CN" altLang="en-US" sz="1400" u="none" strike="noStrike" smtClean="0">
                          <a:effectLst/>
                        </a:rPr>
                        <a:t>根据上海分行业务规划</a:t>
                      </a:r>
                      <a:endParaRPr lang="en-US" altLang="zh-CN" sz="1400" b="0" i="0" u="none" strike="noStrike">
                        <a:solidFill>
                          <a:srgbClr val="000000"/>
                        </a:solidFill>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r>
              <a:tr h="637277">
                <a:tc>
                  <a:txBody>
                    <a:bodyPr vert="horz" wrap="square"/>
                    <a:lstStyle/>
                    <a:p>
                      <a:pPr algn="ctr"/>
                      <a:r>
                        <a:rPr lang="zh-CN" altLang="en-US" sz="1400" smtClean="0"/>
                        <a:t>二、人均营业收入</a:t>
                      </a:r>
                      <a:endParaRPr lang="zh-CN" altLang="en-US" sz="1400" b="1">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ctr"/>
                      <a:r>
                        <a:rPr lang="en-US" sz="1400" b="0" i="0" u="none" strike="noStrike" smtClean="0">
                          <a:latin typeface="+mn-ea"/>
                          <a:ea typeface="+mn-ea"/>
                        </a:rPr>
                        <a:t>156</a:t>
                      </a:r>
                      <a:endParaRPr lang="en-US" sz="1400" b="0" i="0" u="none" strike="noStrike">
                        <a:latin typeface="+mn-ea"/>
                        <a:ea typeface="+mn-ea"/>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en-US" altLang="zh-CN" sz="1400" u="none" strike="noStrike" smtClean="0"/>
                        <a:t>156</a:t>
                      </a: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ctr"/>
                      <a:r>
                        <a:rPr lang="en-US" sz="1400" b="0" i="0" u="none" strike="noStrike" smtClean="0">
                          <a:latin typeface="+mn-ea"/>
                          <a:ea typeface="+mn-ea"/>
                        </a:rPr>
                        <a:t>179</a:t>
                      </a:r>
                      <a:endParaRPr lang="en-US" sz="1400" b="0" i="0" u="none" strike="noStrike">
                        <a:latin typeface="+mn-ea"/>
                        <a:ea typeface="+mn-ea"/>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ctr"/>
                      <a:r>
                        <a:rPr lang="en-US" sz="1400" b="0" i="0" u="none" strike="noStrike" smtClean="0">
                          <a:latin typeface="+mn-ea"/>
                          <a:ea typeface="+mn-ea"/>
                        </a:rPr>
                        <a:t>185</a:t>
                      </a:r>
                      <a:endParaRPr lang="en-US" sz="1400" b="0" i="0" u="none" strike="noStrike">
                        <a:latin typeface="+mn-ea"/>
                        <a:ea typeface="+mn-ea"/>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marL="396000" indent="-285750" algn="l" fontAlgn="ctr">
                        <a:buFont typeface="Arial" pitchFamily="34" charset="0"/>
                        <a:buChar char="•"/>
                      </a:pPr>
                      <a:r>
                        <a:rPr lang="zh-CN" altLang="en-US" sz="1400" u="none" strike="noStrike" smtClean="0"/>
                        <a:t>对人均营业收入目标值进行假设</a:t>
                      </a:r>
                      <a:endParaRPr lang="en-US" sz="1400" b="0" i="0" u="none" strike="noStrike">
                        <a:latin typeface="+mn-ea"/>
                        <a:ea typeface="+mn-ea"/>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r>
              <a:tr h="635256">
                <a:tc>
                  <a:txBody>
                    <a:bodyPr vert="horz" wrap="square"/>
                    <a:lstStyle/>
                    <a:p>
                      <a:pPr algn="ctr"/>
                      <a:r>
                        <a:rPr lang="zh-CN" altLang="en-US" sz="1400" smtClean="0"/>
                        <a:t>三、分行总人数</a:t>
                      </a:r>
                      <a:endParaRPr lang="zh-CN" altLang="en-US" sz="1400" b="1">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0" i="0" u="none" strike="noStrike" smtClean="0">
                          <a:effectLst/>
                          <a:latin typeface="+mn-ea"/>
                          <a:ea typeface="+mn-ea"/>
                        </a:rPr>
                        <a:t>1,075</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0" i="0" u="none" strike="noStrike" smtClean="0">
                          <a:effectLst/>
                          <a:latin typeface="+mn-ea"/>
                          <a:ea typeface="+mn-ea"/>
                        </a:rPr>
                        <a:t>1,429</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1" i="0" u="none" strike="noStrike" smtClean="0">
                          <a:effectLst/>
                          <a:latin typeface="+mn-ea"/>
                          <a:ea typeface="+mn-ea"/>
                        </a:rPr>
                        <a:t>1,246</a:t>
                      </a:r>
                      <a:endParaRPr lang="en-US" altLang="zh-CN" sz="1400" b="1"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1" i="0" u="none" strike="noStrike" smtClean="0">
                          <a:effectLst/>
                          <a:latin typeface="+mn-ea"/>
                          <a:ea typeface="+mn-ea"/>
                        </a:rPr>
                        <a:t>1,205</a:t>
                      </a:r>
                      <a:endParaRPr lang="en-US" altLang="zh-CN" sz="1400" b="1"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marL="396000" indent="-285750" algn="l" fontAlgn="b">
                        <a:buFont typeface="Arial" pitchFamily="34" charset="0"/>
                        <a:buChar char="•"/>
                      </a:pPr>
                      <a:r>
                        <a:rPr lang="zh-CN" altLang="en-US" sz="1400" u="none" strike="noStrike" smtClean="0">
                          <a:effectLst/>
                        </a:rPr>
                        <a:t>根据分行营业收入及人均营业收入目标值，计算分行总人数</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r>
              <a:tr h="497841">
                <a:tc>
                  <a:txBody>
                    <a:bodyPr vert="horz" wrap="square"/>
                    <a:lstStyle/>
                    <a:p>
                      <a:pPr algn="ctr"/>
                      <a:r>
                        <a:rPr lang="zh-CN" altLang="en-US" sz="1400" smtClean="0"/>
                        <a:t>分行总人数增长率</a:t>
                      </a:r>
                      <a:endParaRPr lang="zh-CN" altLang="en-US" sz="1400" b="1">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0" i="0" u="none" strike="noStrike" smtClean="0">
                          <a:effectLst/>
                          <a:latin typeface="+mn-ea"/>
                          <a:ea typeface="+mn-ea"/>
                        </a:rPr>
                        <a:t>33%</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0" i="0" u="none" strike="noStrike" smtClean="0">
                          <a:effectLst/>
                          <a:latin typeface="+mn-ea"/>
                          <a:ea typeface="+mn-ea"/>
                        </a:rPr>
                        <a:t>16%</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0" i="0" u="none" strike="noStrike" smtClean="0">
                          <a:effectLst/>
                          <a:latin typeface="+mn-ea"/>
                          <a:ea typeface="+mn-ea"/>
                        </a:rPr>
                        <a:t>12%</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marL="285750" indent="-285750" algn="l" fontAlgn="b">
                        <a:buFont typeface="Arial" pitchFamily="34" charset="0"/>
                        <a:buChar char="•"/>
                      </a:pP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r>
            </a:tbl>
          </a:graphicData>
        </a:graphic>
      </p:graphicFrame>
      <p:grpSp>
        <p:nvGrpSpPr>
          <p:cNvPr id="9" name="组合 8"/>
          <p:cNvGrpSpPr/>
          <p:nvPr/>
        </p:nvGrpSpPr>
        <p:grpSpPr>
          <a:xfrm>
            <a:off x="1080352" y="1556792"/>
            <a:ext cx="6599536" cy="1296000"/>
            <a:chOff x="1044296" y="1592936"/>
            <a:chExt cx="5823420" cy="1184914"/>
          </a:xfrm>
        </p:grpSpPr>
        <p:sp>
          <p:nvSpPr>
            <p:cNvPr id="10" name="流程图: 联系 9"/>
            <p:cNvSpPr/>
            <p:nvPr/>
          </p:nvSpPr>
          <p:spPr>
            <a:xfrm>
              <a:off x="3447067" y="1592936"/>
              <a:ext cx="1143588" cy="1184914"/>
            </a:xfrm>
            <a:prstGeom prst="flowChartConnector">
              <a:avLst/>
            </a:prstGeom>
            <a:gradFill>
              <a:gsLst>
                <a:gs pos="0">
                  <a:srgbClr val="E65032"/>
                </a:gs>
                <a:gs pos="100000">
                  <a:srgbClr val="999999"/>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营业</a:t>
              </a:r>
              <a:endParaRPr lang="en-US" altLang="zh-CN" sz="1600" b="1" smtClean="0"/>
            </a:p>
            <a:p>
              <a:pPr algn="ctr"/>
              <a:r>
                <a:rPr lang="zh-CN" altLang="en-US" sz="1600" b="1" smtClean="0"/>
                <a:t>收入</a:t>
              </a:r>
              <a:endParaRPr lang="zh-CN" altLang="en-US" sz="1600" b="1"/>
            </a:p>
          </p:txBody>
        </p:sp>
        <p:sp>
          <p:nvSpPr>
            <p:cNvPr id="11" name="流程图: 联系 10"/>
            <p:cNvSpPr/>
            <p:nvPr/>
          </p:nvSpPr>
          <p:spPr>
            <a:xfrm>
              <a:off x="1044296" y="1592936"/>
              <a:ext cx="1143588" cy="1184914"/>
            </a:xfrm>
            <a:prstGeom prst="flowChartConnector">
              <a:avLst/>
            </a:prstGeom>
            <a:gradFill>
              <a:gsLst>
                <a:gs pos="0">
                  <a:srgbClr val="E65032"/>
                </a:gs>
                <a:gs pos="100000">
                  <a:srgbClr val="999999"/>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员工</a:t>
              </a:r>
              <a:endParaRPr lang="en-US" altLang="zh-CN" sz="1600" b="1" smtClean="0"/>
            </a:p>
            <a:p>
              <a:pPr algn="ctr"/>
              <a:r>
                <a:rPr lang="zh-CN" altLang="en-US" sz="1600" b="1" smtClean="0"/>
                <a:t>人数</a:t>
              </a:r>
              <a:endParaRPr lang="zh-CN" altLang="en-US" sz="1600" b="1"/>
            </a:p>
          </p:txBody>
        </p:sp>
        <p:sp>
          <p:nvSpPr>
            <p:cNvPr id="12" name="流程图: 联系 11"/>
            <p:cNvSpPr/>
            <p:nvPr/>
          </p:nvSpPr>
          <p:spPr>
            <a:xfrm>
              <a:off x="5724128" y="1592936"/>
              <a:ext cx="1143588" cy="1184914"/>
            </a:xfrm>
            <a:prstGeom prst="flowChartConnector">
              <a:avLst/>
            </a:prstGeom>
            <a:gradFill>
              <a:gsLst>
                <a:gs pos="0">
                  <a:srgbClr val="E65032"/>
                </a:gs>
                <a:gs pos="100000">
                  <a:srgbClr val="999999"/>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a:t>人均</a:t>
              </a:r>
              <a:endParaRPr lang="en-US" altLang="zh-CN" sz="1600" b="1"/>
            </a:p>
            <a:p>
              <a:pPr algn="ctr"/>
              <a:r>
                <a:rPr lang="zh-CN" altLang="en-US" sz="1600" b="1" smtClean="0"/>
                <a:t>营业</a:t>
              </a:r>
              <a:endParaRPr lang="en-US" altLang="zh-CN" sz="1600" b="1" smtClean="0"/>
            </a:p>
            <a:p>
              <a:pPr algn="ctr"/>
              <a:r>
                <a:rPr lang="zh-CN" altLang="en-US" sz="1600" b="1" smtClean="0"/>
                <a:t>收入</a:t>
              </a:r>
              <a:endParaRPr lang="zh-CN" altLang="en-US" sz="1600" b="1"/>
            </a:p>
          </p:txBody>
        </p:sp>
        <p:sp>
          <p:nvSpPr>
            <p:cNvPr id="13" name="除号 12"/>
            <p:cNvSpPr/>
            <p:nvPr/>
          </p:nvSpPr>
          <p:spPr>
            <a:xfrm>
              <a:off x="4788024" y="1924072"/>
              <a:ext cx="759768" cy="622416"/>
            </a:xfrm>
            <a:prstGeom prst="mathDivid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等于号 13"/>
            <p:cNvSpPr/>
            <p:nvPr/>
          </p:nvSpPr>
          <p:spPr>
            <a:xfrm>
              <a:off x="2250998" y="1869762"/>
              <a:ext cx="1168874" cy="549287"/>
            </a:xfrm>
            <a:prstGeom prst="mathEqual">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grpSp>
      <p:sp>
        <p:nvSpPr>
          <p:cNvPr id="15" name="矩形 14"/>
          <p:cNvSpPr/>
          <p:nvPr/>
        </p:nvSpPr>
        <p:spPr>
          <a:xfrm>
            <a:off x="4283967" y="5085184"/>
            <a:ext cx="2099921" cy="563165"/>
          </a:xfrm>
          <a:prstGeom prst="rect">
            <a:avLst/>
          </a:prstGeom>
          <a:noFill/>
          <a:ln>
            <a:solidFill>
              <a:schemeClr val="accent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aphicFrame>
        <p:nvGraphicFramePr>
          <p:cNvPr id="16" name="表格 15"/>
          <p:cNvGraphicFramePr>
            <a:graphicFrameLocks noGrp="1"/>
          </p:cNvGraphicFramePr>
          <p:nvPr>
            <p:extLst>
              <p:ext uri="{D42A27DB-BD31-4B8C-83A1-F6EECF244321}">
                <p14:modId xmlns:p14="http://schemas.microsoft.com/office/powerpoint/2010/main" val="2762643830"/>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t>全行总人数</a:t>
                      </a:r>
                      <a:endParaRPr lang="en-US" sz="1300"/>
                    </a:p>
                  </a:txBody>
                  <a:tcPr anchor="ctr">
                    <a:solidFill>
                      <a:schemeClr val="accent2"/>
                    </a:solidFill>
                  </a:tcPr>
                </a:tc>
                <a:tc>
                  <a:txBody>
                    <a:bodyPr vert="horz" wrap="square"/>
                    <a:lstStyle/>
                    <a:p>
                      <a:pPr algn="ctr"/>
                      <a:r>
                        <a:rPr lang="zh-CN" altLang="en-US" sz="1300" smtClean="0">
                          <a:solidFill>
                            <a:schemeClr val="tx1"/>
                          </a:solidFill>
                        </a:rPr>
                        <a:t>本部人数</a:t>
                      </a:r>
                      <a:endParaRPr lang="en-US" sz="1300">
                        <a:solidFill>
                          <a:schemeClr val="tx1"/>
                        </a:solidFill>
                      </a:endParaRPr>
                    </a:p>
                  </a:txBody>
                  <a:tcPr anchor="ctr">
                    <a:solidFill>
                      <a:schemeClr val="bg1">
                        <a:lumMod val="95000"/>
                      </a:schemeClr>
                    </a:solidFill>
                  </a:tcPr>
                </a:tc>
              </a:tr>
            </a:tbl>
          </a:graphicData>
        </a:graphic>
      </p:graphicFrame>
    </p:spTree>
    <p:extLst>
      <p:ext uri="{BB962C8B-B14F-4D97-AF65-F5344CB8AC3E}">
        <p14:creationId xmlns:p14="http://schemas.microsoft.com/office/powerpoint/2010/main" val="462020446"/>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Autofit/>
          </a:bodyPr>
          <a:lstStyle/>
          <a:p>
            <a:r>
              <a:rPr lang="zh-CN" altLang="en-US" sz="2000"/>
              <a:t>二</a:t>
            </a:r>
            <a:r>
              <a:rPr lang="zh-CN" altLang="en-US" sz="2000" smtClean="0"/>
              <a:t>、成本耗费分析</a:t>
            </a:r>
            <a:br>
              <a:rPr lang="en-US" altLang="zh-CN" sz="2000"/>
            </a:br>
            <a:r>
              <a:rPr lang="en-US" altLang="zh-CN" sz="2000"/>
              <a:t>——</a:t>
            </a:r>
            <a:r>
              <a:rPr lang="zh-CN" altLang="en-US" sz="2000" smtClean="0"/>
              <a:t>从成本耗费来看</a:t>
            </a:r>
            <a:r>
              <a:rPr lang="zh-CN" altLang="en-US" sz="2000"/>
              <a:t>，广发银行上海</a:t>
            </a:r>
            <a:r>
              <a:rPr lang="zh-CN" altLang="en-US" sz="2000" smtClean="0"/>
              <a:t>分行人均人力成本略高于市场</a:t>
            </a:r>
            <a:r>
              <a:rPr lang="en-US" altLang="zh-CN" sz="2000" smtClean="0"/>
              <a:t>P25</a:t>
            </a:r>
            <a:r>
              <a:rPr lang="zh-CN" altLang="en-US" sz="2000" smtClean="0"/>
              <a:t>水平，且高于广州分行</a:t>
            </a:r>
            <a:endParaRPr lang="zh-CN" altLang="en-US" sz="2000"/>
          </a:p>
        </p:txBody>
      </p:sp>
      <p:sp>
        <p:nvSpPr>
          <p:cNvPr id="4" name="日期占位符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15</a:t>
            </a:fld>
            <a:endParaRPr lang="en-GB"/>
          </a:p>
        </p:txBody>
      </p:sp>
      <p:graphicFrame>
        <p:nvGraphicFramePr>
          <p:cNvPr id="7" name="图表 6"/>
          <p:cNvGraphicFramePr/>
          <p:nvPr>
            <p:extLst>
              <p:ext uri="{D42A27DB-BD31-4B8C-83A1-F6EECF244321}">
                <p14:modId xmlns:p14="http://schemas.microsoft.com/office/powerpoint/2010/main" val="3405381107"/>
              </p:ext>
            </p:extLst>
          </p:nvPr>
        </p:nvGraphicFramePr>
        <p:xfrm>
          <a:off x="1332408" y="1622598"/>
          <a:ext cx="6335936" cy="2720410"/>
        </p:xfrm>
        <a:graphic>
          <a:graphicData uri="http://schemas.openxmlformats.org/drawingml/2006/chart">
            <c:chart xmlns:c="http://schemas.openxmlformats.org/drawingml/2006/chart" r:id="rId2"/>
          </a:graphicData>
        </a:graphic>
      </p:graphicFrame>
      <p:sp>
        <p:nvSpPr>
          <p:cNvPr id="8" name="TextBox 7"/>
          <p:cNvSpPr txBox="1"/>
          <p:nvPr/>
        </p:nvSpPr>
        <p:spPr>
          <a:xfrm>
            <a:off x="2338983" y="1247160"/>
            <a:ext cx="4248472"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sz="1000" b="1" i="0" u="none" strike="noStrike" kern="1200" baseline="0">
                <a:solidFill>
                  <a:prstClr val="black"/>
                </a:solidFill>
                <a:latin typeface="+mn-lt"/>
                <a:ea typeface="+mn-ea"/>
                <a:cs typeface="+mn-cs"/>
              </a:defRPr>
            </a:pPr>
            <a:r>
              <a:rPr lang="zh-CN" altLang="zh-CN" sz="1400" b="1"/>
              <a:t>股份制</a:t>
            </a:r>
            <a:r>
              <a:rPr lang="zh-CN" altLang="zh-CN" sz="1400" b="1" smtClean="0"/>
              <a:t>商业银行</a:t>
            </a:r>
            <a:r>
              <a:rPr lang="zh-CN" altLang="en-US" sz="1400" b="1" smtClean="0"/>
              <a:t>及广发各分行</a:t>
            </a:r>
            <a:r>
              <a:rPr lang="en-US" altLang="zh-CN" sz="1400" b="1" smtClean="0"/>
              <a:t>2013</a:t>
            </a:r>
            <a:r>
              <a:rPr lang="zh-CN" altLang="zh-CN" sz="1400" b="1" smtClean="0"/>
              <a:t>年</a:t>
            </a:r>
            <a:r>
              <a:rPr lang="zh-CN" altLang="en-US" sz="1400" b="1" smtClean="0"/>
              <a:t>人均人力成本</a:t>
            </a:r>
            <a:endParaRPr lang="zh-CN" altLang="zh-CN" sz="1000" b="1"/>
          </a:p>
        </p:txBody>
      </p:sp>
      <p:cxnSp>
        <p:nvCxnSpPr>
          <p:cNvPr id="9" name="直接连接符 8"/>
          <p:cNvCxnSpPr/>
          <p:nvPr/>
        </p:nvCxnSpPr>
        <p:spPr>
          <a:xfrm>
            <a:off x="1835696" y="2564904"/>
            <a:ext cx="5616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cxnSp>
        <p:nvCxnSpPr>
          <p:cNvPr id="10" name="直接连接符 9"/>
          <p:cNvCxnSpPr/>
          <p:nvPr/>
        </p:nvCxnSpPr>
        <p:spPr>
          <a:xfrm>
            <a:off x="1835696" y="2313830"/>
            <a:ext cx="5616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cxnSp>
        <p:nvCxnSpPr>
          <p:cNvPr id="11" name="直接连接符 10"/>
          <p:cNvCxnSpPr/>
          <p:nvPr/>
        </p:nvCxnSpPr>
        <p:spPr>
          <a:xfrm>
            <a:off x="1836093" y="2204864"/>
            <a:ext cx="5616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sp>
        <p:nvSpPr>
          <p:cNvPr id="12" name="TextBox 11"/>
          <p:cNvSpPr txBox="1"/>
          <p:nvPr/>
        </p:nvSpPr>
        <p:spPr>
          <a:xfrm>
            <a:off x="6732240" y="1679208"/>
            <a:ext cx="864096" cy="2308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00" smtClean="0"/>
              <a:t>单位：万</a:t>
            </a:r>
            <a:endParaRPr lang="zh-CN" altLang="en-US" sz="900"/>
          </a:p>
        </p:txBody>
      </p:sp>
      <p:graphicFrame>
        <p:nvGraphicFramePr>
          <p:cNvPr id="13" name="表格 12"/>
          <p:cNvGraphicFramePr>
            <a:graphicFrameLocks noGrp="1"/>
          </p:cNvGraphicFramePr>
          <p:nvPr>
            <p:extLst>
              <p:ext uri="{D42A27DB-BD31-4B8C-83A1-F6EECF244321}">
                <p14:modId xmlns:p14="http://schemas.microsoft.com/office/powerpoint/2010/main" val="193585070"/>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t>全行总人数</a:t>
                      </a:r>
                      <a:endParaRPr lang="en-US" sz="1300"/>
                    </a:p>
                  </a:txBody>
                  <a:tcPr anchor="ctr">
                    <a:solidFill>
                      <a:schemeClr val="accent2"/>
                    </a:solidFill>
                  </a:tcPr>
                </a:tc>
                <a:tc>
                  <a:txBody>
                    <a:bodyPr vert="horz" wrap="square"/>
                    <a:lstStyle/>
                    <a:p>
                      <a:pPr algn="ctr"/>
                      <a:r>
                        <a:rPr lang="zh-CN" altLang="en-US" sz="1300" smtClean="0">
                          <a:solidFill>
                            <a:schemeClr val="tx1"/>
                          </a:solidFill>
                        </a:rPr>
                        <a:t>本部人数</a:t>
                      </a:r>
                      <a:endParaRPr lang="en-US" sz="1300">
                        <a:solidFill>
                          <a:schemeClr val="tx1"/>
                        </a:solidFill>
                      </a:endParaRPr>
                    </a:p>
                  </a:txBody>
                  <a:tcPr anchor="ctr">
                    <a:solidFill>
                      <a:schemeClr val="bg1">
                        <a:lumMod val="95000"/>
                      </a:schemeClr>
                    </a:solidFill>
                  </a:tcPr>
                </a:tc>
              </a:tr>
            </a:tbl>
          </a:graphicData>
        </a:graphic>
      </p:graphicFrame>
      <p:graphicFrame>
        <p:nvGraphicFramePr>
          <p:cNvPr id="14" name="表格 13"/>
          <p:cNvGraphicFramePr>
            <a:graphicFrameLocks noGrp="1"/>
          </p:cNvGraphicFramePr>
          <p:nvPr>
            <p:extLst>
              <p:ext uri="{D42A27DB-BD31-4B8C-83A1-F6EECF244321}">
                <p14:modId xmlns:p14="http://schemas.microsoft.com/office/powerpoint/2010/main" val="398397044"/>
              </p:ext>
            </p:extLst>
          </p:nvPr>
        </p:nvGraphicFramePr>
        <p:xfrm>
          <a:off x="1259632" y="4415512"/>
          <a:ext cx="6840760" cy="597664"/>
        </p:xfrm>
        <a:graphic>
          <a:graphicData uri="http://schemas.openxmlformats.org/drawingml/2006/table">
            <a:tbl>
              <a:tblPr firstRow="1" bandRow="1">
                <a:tableStyleId>{C083E6E3-FA7D-4D7B-A595-EF9225AFEA82}</a:tableStyleId>
              </a:tblPr>
              <a:tblGrid>
                <a:gridCol w="855095"/>
                <a:gridCol w="855095"/>
                <a:gridCol w="855095"/>
                <a:gridCol w="855095"/>
                <a:gridCol w="855095"/>
                <a:gridCol w="855095"/>
                <a:gridCol w="855095"/>
                <a:gridCol w="855095"/>
              </a:tblGrid>
              <a:tr h="298832">
                <a:tc>
                  <a:txBody>
                    <a:bodyPr vert="horz" wrap="square"/>
                    <a:lstStyle/>
                    <a:p>
                      <a:pPr algn="ctr"/>
                      <a:r>
                        <a:rPr lang="en-US" altLang="zh-CN" sz="900" b="0" smtClean="0">
                          <a:latin typeface="+mn-ea"/>
                          <a:ea typeface="+mn-ea"/>
                        </a:rPr>
                        <a:t>P10</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P25</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P50</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P75</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P90</a:t>
                      </a:r>
                      <a:endParaRPr lang="zh-CN" altLang="en-US" sz="900" b="0">
                        <a:latin typeface="+mn-ea"/>
                        <a:ea typeface="+mn-ea"/>
                      </a:endParaRPr>
                    </a:p>
                  </a:txBody>
                  <a:tcPr anchor="ctr"/>
                </a:tc>
                <a:tc>
                  <a:txBody>
                    <a:bodyPr vert="horz" wrap="square"/>
                    <a:lstStyle/>
                    <a:p>
                      <a:pPr algn="ctr"/>
                      <a:r>
                        <a:rPr lang="zh-CN" altLang="en-US" sz="900" b="0" smtClean="0">
                          <a:latin typeface="+mn-ea"/>
                          <a:ea typeface="+mn-ea"/>
                        </a:rPr>
                        <a:t>广发北京</a:t>
                      </a:r>
                      <a:endParaRPr lang="en-US" altLang="zh-CN" sz="900" b="0" smtClean="0">
                        <a:latin typeface="+mn-ea"/>
                        <a:ea typeface="+mn-ea"/>
                      </a:endParaRPr>
                    </a:p>
                  </a:txBody>
                  <a:tcPr anchor="ctr"/>
                </a:tc>
                <a:tc>
                  <a:txBody>
                    <a:bodyPr vert="horz" wrap="square"/>
                    <a:lstStyle/>
                    <a:p>
                      <a:pPr algn="ctr"/>
                      <a:r>
                        <a:rPr lang="zh-CN" altLang="en-US" sz="900" b="0" smtClean="0">
                          <a:latin typeface="+mn-ea"/>
                          <a:ea typeface="+mn-ea"/>
                        </a:rPr>
                        <a:t>广发广州</a:t>
                      </a:r>
                      <a:endParaRPr lang="en-US" altLang="zh-CN" sz="900" b="0" smtClean="0">
                        <a:latin typeface="+mn-ea"/>
                        <a:ea typeface="+mn-ea"/>
                      </a:endParaRPr>
                    </a:p>
                  </a:txBody>
                  <a:tcPr anchor="ctr"/>
                </a:tc>
                <a:tc>
                  <a:txBody>
                    <a:bodyPr vert="horz" wrap="square"/>
                    <a:lstStyle/>
                    <a:p>
                      <a:pPr algn="ctr"/>
                      <a:r>
                        <a:rPr lang="zh-CN" altLang="en-US" sz="900" b="0" smtClean="0">
                          <a:latin typeface="+mn-ea"/>
                          <a:ea typeface="+mn-ea"/>
                        </a:rPr>
                        <a:t>广发上海</a:t>
                      </a:r>
                      <a:endParaRPr lang="en-US" altLang="zh-CN" sz="900" b="0" smtClean="0">
                        <a:latin typeface="+mn-ea"/>
                        <a:ea typeface="+mn-ea"/>
                      </a:endParaRPr>
                    </a:p>
                  </a:txBody>
                  <a:tcPr anchor="ctr"/>
                </a:tc>
              </a:tr>
              <a:tr h="298832">
                <a:tc>
                  <a:txBody>
                    <a:bodyPr vert="horz" wrap="square"/>
                    <a:lstStyle/>
                    <a:p>
                      <a:pPr algn="ctr" fontAlgn="b"/>
                      <a:r>
                        <a:rPr lang="en-US" altLang="zh-CN" sz="1100" b="0" i="0" u="none" strike="noStrike" smtClean="0">
                          <a:solidFill>
                            <a:srgbClr val="000000"/>
                          </a:solidFill>
                          <a:effectLst/>
                          <a:latin typeface="Arial"/>
                        </a:rPr>
                        <a:t>25.19 </a:t>
                      </a:r>
                      <a:endParaRPr lang="en-US" altLang="zh-CN" sz="1100" b="0"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100" b="0" i="0" u="none" strike="noStrike" smtClean="0">
                          <a:solidFill>
                            <a:srgbClr val="000000"/>
                          </a:solidFill>
                          <a:effectLst/>
                          <a:latin typeface="Arial"/>
                        </a:rPr>
                        <a:t>29.69 </a:t>
                      </a:r>
                      <a:endParaRPr lang="en-US" altLang="zh-CN" sz="1100" b="0"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100" b="0" i="0" u="none" strike="noStrike" smtClean="0">
                          <a:solidFill>
                            <a:srgbClr val="000000"/>
                          </a:solidFill>
                          <a:effectLst/>
                          <a:latin typeface="Arial"/>
                        </a:rPr>
                        <a:t>34.97 </a:t>
                      </a:r>
                      <a:endParaRPr lang="en-US" altLang="zh-CN" sz="1100" b="0"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100" b="0" i="0" u="none" strike="noStrike" smtClean="0">
                          <a:solidFill>
                            <a:srgbClr val="000000"/>
                          </a:solidFill>
                          <a:effectLst/>
                          <a:latin typeface="Arial"/>
                        </a:rPr>
                        <a:t>35.49 </a:t>
                      </a:r>
                      <a:endParaRPr lang="en-US" altLang="zh-CN" sz="1100" b="0"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100" b="0" i="0" u="none" strike="noStrike" smtClean="0">
                          <a:solidFill>
                            <a:srgbClr val="000000"/>
                          </a:solidFill>
                          <a:effectLst/>
                          <a:latin typeface="Arial"/>
                        </a:rPr>
                        <a:t>37.72 </a:t>
                      </a:r>
                      <a:endParaRPr lang="en-US" altLang="zh-CN" sz="1100" b="0"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100" b="0" i="0" u="none" strike="noStrike" smtClean="0">
                          <a:solidFill>
                            <a:srgbClr val="000000"/>
                          </a:solidFill>
                          <a:effectLst/>
                          <a:latin typeface="Arial"/>
                        </a:rPr>
                        <a:t>32.57 </a:t>
                      </a:r>
                      <a:endParaRPr lang="en-US" altLang="zh-CN" sz="1100" b="0"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100" b="0" i="0" u="none" strike="noStrike" smtClean="0">
                          <a:solidFill>
                            <a:srgbClr val="000000"/>
                          </a:solidFill>
                          <a:effectLst/>
                          <a:latin typeface="Arial"/>
                        </a:rPr>
                        <a:t>28.79 </a:t>
                      </a:r>
                      <a:endParaRPr lang="en-US" altLang="zh-CN" sz="1100" b="0"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100" b="0" i="0" u="none" strike="noStrike" smtClean="0">
                          <a:solidFill>
                            <a:srgbClr val="000000"/>
                          </a:solidFill>
                          <a:effectLst/>
                          <a:latin typeface="Arial"/>
                        </a:rPr>
                        <a:t>29.97 </a:t>
                      </a:r>
                      <a:endParaRPr lang="en-US" altLang="zh-CN" sz="1100" b="0" i="0" u="none" strike="noStrike">
                        <a:solidFill>
                          <a:srgbClr val="000000"/>
                        </a:solidFill>
                        <a:effectLst/>
                        <a:latin typeface="Arial"/>
                      </a:endParaRPr>
                    </a:p>
                  </a:txBody>
                  <a:tcPr marL="9525" marR="9525" marT="9525" marB="0" anchor="ctr"/>
                </a:tc>
              </a:tr>
            </a:tbl>
          </a:graphicData>
        </a:graphic>
      </p:graphicFrame>
      <p:sp>
        <p:nvSpPr>
          <p:cNvPr id="15" name="矩形 14"/>
          <p:cNvSpPr/>
          <p:nvPr/>
        </p:nvSpPr>
        <p:spPr>
          <a:xfrm>
            <a:off x="539552" y="5157192"/>
            <a:ext cx="8064896" cy="108012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ts val="600"/>
              </a:spcBef>
            </a:pPr>
            <a:r>
              <a:rPr lang="zh-CN" altLang="en-US" sz="1400" b="1" smtClean="0">
                <a:solidFill>
                  <a:schemeClr val="tx1"/>
                </a:solidFill>
              </a:rPr>
              <a:t>韬睿惠悦发现：</a:t>
            </a:r>
            <a:endParaRPr lang="en-US" altLang="zh-CN" sz="1400" b="1" smtClean="0">
              <a:solidFill>
                <a:schemeClr val="tx1"/>
              </a:solidFill>
            </a:endParaRPr>
          </a:p>
          <a:p>
            <a:pPr marL="285750" indent="-285750">
              <a:spcBef>
                <a:spcPts val="600"/>
              </a:spcBef>
              <a:buFont typeface="Wingdings" pitchFamily="2" charset="2"/>
              <a:buChar char="Ø"/>
            </a:pPr>
            <a:r>
              <a:rPr lang="zh-CN" altLang="en-US" sz="1300">
                <a:solidFill>
                  <a:schemeClr val="tx1"/>
                </a:solidFill>
              </a:rPr>
              <a:t>广发</a:t>
            </a:r>
            <a:r>
              <a:rPr lang="zh-CN" altLang="en-US" sz="1300" smtClean="0">
                <a:solidFill>
                  <a:schemeClr val="tx1"/>
                </a:solidFill>
              </a:rPr>
              <a:t>上海</a:t>
            </a:r>
            <a:r>
              <a:rPr lang="zh-CN" altLang="en-US" sz="1300">
                <a:solidFill>
                  <a:schemeClr val="tx1"/>
                </a:solidFill>
              </a:rPr>
              <a:t>分行</a:t>
            </a:r>
            <a:r>
              <a:rPr lang="en-US" altLang="zh-CN" sz="1300" smtClean="0">
                <a:solidFill>
                  <a:schemeClr val="tx1"/>
                </a:solidFill>
              </a:rPr>
              <a:t>2013</a:t>
            </a:r>
            <a:r>
              <a:rPr lang="zh-CN" altLang="en-US" sz="1300" smtClean="0">
                <a:solidFill>
                  <a:schemeClr val="tx1"/>
                </a:solidFill>
              </a:rPr>
              <a:t>年人均人力成本为</a:t>
            </a:r>
            <a:r>
              <a:rPr lang="en-US" altLang="zh-CN" sz="1300" smtClean="0">
                <a:solidFill>
                  <a:schemeClr val="tx1"/>
                </a:solidFill>
              </a:rPr>
              <a:t>29.97</a:t>
            </a:r>
            <a:r>
              <a:rPr lang="zh-CN" altLang="en-US" sz="1300" smtClean="0">
                <a:solidFill>
                  <a:schemeClr val="tx1"/>
                </a:solidFill>
              </a:rPr>
              <a:t>万，接近标杆群体</a:t>
            </a:r>
            <a:r>
              <a:rPr lang="en-US" altLang="zh-CN" sz="1300" smtClean="0">
                <a:solidFill>
                  <a:schemeClr val="tx1"/>
                </a:solidFill>
              </a:rPr>
              <a:t>25</a:t>
            </a:r>
            <a:r>
              <a:rPr lang="zh-CN" altLang="en-US" sz="1300" smtClean="0">
                <a:solidFill>
                  <a:schemeClr val="tx1"/>
                </a:solidFill>
              </a:rPr>
              <a:t>分位水平；</a:t>
            </a:r>
            <a:endParaRPr lang="en-US" altLang="zh-CN" sz="1300" smtClean="0">
              <a:solidFill>
                <a:schemeClr val="tx1"/>
              </a:solidFill>
            </a:endParaRPr>
          </a:p>
          <a:p>
            <a:pPr marL="285750" indent="-285750">
              <a:spcBef>
                <a:spcPts val="600"/>
              </a:spcBef>
              <a:buFont typeface="Wingdings" pitchFamily="2" charset="2"/>
              <a:buChar char="Ø"/>
            </a:pPr>
            <a:r>
              <a:rPr lang="zh-CN" altLang="en-US" sz="1300" smtClean="0">
                <a:solidFill>
                  <a:schemeClr val="tx1"/>
                </a:solidFill>
              </a:rPr>
              <a:t>与兄弟分行相比，上海分行人均人力成本略高于广州分行而低于北京分行，总体来看兄弟分行间差别不大。</a:t>
            </a:r>
            <a:endParaRPr lang="en-US" altLang="zh-CN" sz="1300" smtClean="0">
              <a:solidFill>
                <a:schemeClr val="tx1"/>
              </a:solidFill>
            </a:endParaRPr>
          </a:p>
        </p:txBody>
      </p:sp>
      <p:sp>
        <p:nvSpPr>
          <p:cNvPr id="16" name="TextBox 15"/>
          <p:cNvSpPr txBox="1"/>
          <p:nvPr/>
        </p:nvSpPr>
        <p:spPr>
          <a:xfrm>
            <a:off x="7380312" y="2436857"/>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P25</a:t>
            </a:r>
            <a:endParaRPr lang="zh-CN" altLang="en-US" sz="700"/>
          </a:p>
        </p:txBody>
      </p:sp>
      <p:sp>
        <p:nvSpPr>
          <p:cNvPr id="17" name="TextBox 16"/>
          <p:cNvSpPr txBox="1"/>
          <p:nvPr/>
        </p:nvSpPr>
        <p:spPr>
          <a:xfrm>
            <a:off x="7380312" y="2220833"/>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P50</a:t>
            </a:r>
            <a:endParaRPr lang="zh-CN" altLang="en-US" sz="700"/>
          </a:p>
        </p:txBody>
      </p:sp>
      <p:sp>
        <p:nvSpPr>
          <p:cNvPr id="18" name="TextBox 17"/>
          <p:cNvSpPr txBox="1"/>
          <p:nvPr/>
        </p:nvSpPr>
        <p:spPr>
          <a:xfrm>
            <a:off x="7380312" y="2076817"/>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P75</a:t>
            </a:r>
            <a:endParaRPr lang="zh-CN" altLang="en-US" sz="700"/>
          </a:p>
        </p:txBody>
      </p:sp>
    </p:spTree>
    <p:extLst>
      <p:ext uri="{BB962C8B-B14F-4D97-AF65-F5344CB8AC3E}">
        <p14:creationId xmlns:p14="http://schemas.microsoft.com/office/powerpoint/2010/main" val="3011788717"/>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日期占位符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16</a:t>
            </a:fld>
            <a:endParaRPr lang="en-GB"/>
          </a:p>
        </p:txBody>
      </p:sp>
      <p:sp>
        <p:nvSpPr>
          <p:cNvPr id="7" name="标题 1"/>
          <p:cNvSpPr>
            <a:spLocks noGrp="1"/>
          </p:cNvSpPr>
          <p:nvPr>
            <p:ph type="title"/>
          </p:nvPr>
        </p:nvSpPr>
        <p:spPr>
          <a:xfrm>
            <a:off x="395536" y="404664"/>
            <a:ext cx="8352928" cy="738932"/>
          </a:xfrm>
        </p:spPr>
        <p:txBody>
          <a:bodyPr>
            <a:noAutofit/>
          </a:bodyPr>
          <a:lstStyle/>
          <a:p>
            <a:r>
              <a:rPr lang="zh-CN" altLang="en-US" sz="2000"/>
              <a:t>二</a:t>
            </a:r>
            <a:r>
              <a:rPr lang="zh-CN" altLang="en-US" sz="2000" smtClean="0"/>
              <a:t>、成本耗费分析</a:t>
            </a:r>
            <a:br>
              <a:rPr lang="en-US" altLang="zh-CN" sz="2000"/>
            </a:br>
            <a:r>
              <a:rPr lang="en-US" altLang="zh-CN" sz="2000" smtClean="0"/>
              <a:t>——</a:t>
            </a:r>
            <a:r>
              <a:rPr lang="zh-CN" altLang="en-US" sz="2000"/>
              <a:t>全行</a:t>
            </a:r>
            <a:r>
              <a:rPr lang="zh-CN" altLang="en-US" sz="2000" smtClean="0"/>
              <a:t>编制测算：考虑到上海分行</a:t>
            </a:r>
            <a:r>
              <a:rPr lang="en-US" altLang="zh-CN" sz="2000" smtClean="0"/>
              <a:t>2014</a:t>
            </a:r>
            <a:r>
              <a:rPr lang="zh-CN" altLang="en-US" sz="2000" smtClean="0"/>
              <a:t>年人力总成本基本稳定不变，则可结合人均人力成本目标假设，计算分行总人数</a:t>
            </a:r>
            <a:endParaRPr lang="zh-CN" altLang="en-US" sz="2000"/>
          </a:p>
        </p:txBody>
      </p:sp>
      <p:graphicFrame>
        <p:nvGraphicFramePr>
          <p:cNvPr id="8" name="表格 7"/>
          <p:cNvGraphicFramePr>
            <a:graphicFrameLocks noGrp="1"/>
          </p:cNvGraphicFramePr>
          <p:nvPr>
            <p:extLst>
              <p:ext uri="{D42A27DB-BD31-4B8C-83A1-F6EECF244321}">
                <p14:modId xmlns:p14="http://schemas.microsoft.com/office/powerpoint/2010/main" val="1621164478"/>
              </p:ext>
            </p:extLst>
          </p:nvPr>
        </p:nvGraphicFramePr>
        <p:xfrm>
          <a:off x="323529" y="3140968"/>
          <a:ext cx="8352927" cy="3074653"/>
        </p:xfrm>
        <a:graphic>
          <a:graphicData uri="http://schemas.openxmlformats.org/drawingml/2006/table">
            <a:tbl>
              <a:tblPr firstRow="1" bandRow="1">
                <a:tableStyleId>{5940675A-B579-460E-94D1-54222C63F5DA}</a:tableStyleId>
              </a:tblPr>
              <a:tblGrid>
                <a:gridCol w="2294309"/>
                <a:gridCol w="1234002"/>
                <a:gridCol w="1234002"/>
                <a:gridCol w="1234002"/>
                <a:gridCol w="2356612"/>
              </a:tblGrid>
              <a:tr h="360041">
                <a:tc rowSpan="2">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1400" b="1" smtClean="0">
                          <a:solidFill>
                            <a:schemeClr val="bg1"/>
                          </a:solidFill>
                        </a:rPr>
                        <a:t>单位：万</a:t>
                      </a:r>
                      <a:endParaRPr lang="zh-CN" altLang="en-US" sz="1400" b="1" smtClean="0">
                        <a:solidFill>
                          <a:schemeClr val="bg1"/>
                        </a:solidFill>
                        <a:latin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rowSpan="2">
                  <a:txBody>
                    <a:bodyPr vert="horz" wrap="square"/>
                    <a:lstStyle/>
                    <a:p>
                      <a:pPr algn="ctr"/>
                      <a:r>
                        <a:rPr lang="zh-CN" altLang="en-US" sz="1600" b="1" smtClean="0">
                          <a:solidFill>
                            <a:schemeClr val="bg1"/>
                          </a:solidFill>
                        </a:rPr>
                        <a:t>现状</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gridSpan="2">
                  <a:txBody>
                    <a:bodyPr vert="horz" wrap="square"/>
                    <a:lstStyle/>
                    <a:p>
                      <a:pPr algn="ctr"/>
                      <a:r>
                        <a:rPr lang="zh-CN" altLang="en-US" sz="1600" b="1" smtClean="0">
                          <a:solidFill>
                            <a:schemeClr val="bg1"/>
                          </a:solidFill>
                        </a:rPr>
                        <a:t>人均人力成本假设</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hMerge="1">
                  <a:txBody>
                    <a:bodyPr vert="horz" wrap="square"/>
                    <a:lstStyle/>
                    <a:p>
                      <a:pPr algn="ctr"/>
                      <a:endParaRPr lang="zh-CN" altLang="en-US" sz="1600" b="1">
                        <a:solidFill>
                          <a:schemeClr val="bg1"/>
                        </a:solidFill>
                        <a:latin typeface="+mn-ea"/>
                        <a:ea typeface="+mn-ea"/>
                      </a:endParaRPr>
                    </a:p>
                  </a:txBody>
                  <a:tcPr anchor="ctr"/>
                </a:tc>
                <a:tc rowSpan="2">
                  <a:txBody>
                    <a:bodyPr vert="horz" wrap="square"/>
                    <a:lstStyle/>
                    <a:p>
                      <a:pPr algn="ctr"/>
                      <a:r>
                        <a:rPr lang="zh-CN" altLang="en-US" sz="1600" b="1" smtClean="0">
                          <a:solidFill>
                            <a:schemeClr val="bg1"/>
                          </a:solidFill>
                        </a:rPr>
                        <a:t>备注</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r>
              <a:tr h="432048">
                <a:tc vMerge="1">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endParaRPr lang="zh-CN" altLang="en-US" sz="1400" b="1" smtClean="0">
                        <a:solidFill>
                          <a:schemeClr val="bg1"/>
                        </a:solidFill>
                        <a:latin typeface="+mn-ea"/>
                      </a:endParaRPr>
                    </a:p>
                  </a:txBody>
                  <a:tcPr anchor="ctr"/>
                </a:tc>
                <a:tc vMerge="1">
                  <a:txBody>
                    <a:bodyPr vert="horz" wrap="square"/>
                    <a:lstStyle/>
                    <a:p>
                      <a:pPr algn="ctr"/>
                      <a:endParaRPr lang="zh-CN" altLang="en-US" sz="1600" b="1">
                        <a:solidFill>
                          <a:schemeClr val="bg1"/>
                        </a:solidFill>
                        <a:latin typeface="+mn-ea"/>
                        <a:ea typeface="+mn-ea"/>
                      </a:endParaRPr>
                    </a:p>
                  </a:txBody>
                  <a:tcPr anchor="ctr"/>
                </a:tc>
                <a:tc>
                  <a:txBody>
                    <a:bodyPr vert="horz" wrap="square"/>
                    <a:lstStyle/>
                    <a:p>
                      <a:pPr algn="ctr"/>
                      <a:r>
                        <a:rPr lang="zh-CN" altLang="en-US" sz="1600" b="1" smtClean="0">
                          <a:solidFill>
                            <a:schemeClr val="bg1"/>
                          </a:solidFill>
                        </a:rPr>
                        <a:t>市场</a:t>
                      </a:r>
                      <a:r>
                        <a:rPr lang="en-US" altLang="zh-CN" sz="1600" b="1" smtClean="0">
                          <a:solidFill>
                            <a:schemeClr val="bg1"/>
                          </a:solidFill>
                        </a:rPr>
                        <a:t>P25</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a:txBody>
                    <a:bodyPr vert="horz" wrap="square"/>
                    <a:lstStyle/>
                    <a:p>
                      <a:pPr algn="ctr"/>
                      <a:r>
                        <a:rPr lang="zh-CN" altLang="en-US" sz="1600" b="1" smtClean="0">
                          <a:solidFill>
                            <a:schemeClr val="bg1"/>
                          </a:solidFill>
                        </a:rPr>
                        <a:t>市场</a:t>
                      </a:r>
                      <a:r>
                        <a:rPr lang="en-US" altLang="zh-CN" sz="1600" b="1" smtClean="0">
                          <a:solidFill>
                            <a:schemeClr val="bg1"/>
                          </a:solidFill>
                        </a:rPr>
                        <a:t>P50</a:t>
                      </a:r>
                      <a:endParaRPr lang="zh-CN" altLang="en-US" sz="1600" b="1">
                        <a:solidFill>
                          <a:schemeClr val="bg1"/>
                        </a:solidFill>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vMerge="1">
                  <a:txBody>
                    <a:bodyPr vert="horz" wrap="square"/>
                    <a:lstStyle/>
                    <a:p>
                      <a:pPr algn="ctr"/>
                      <a:endParaRPr lang="zh-CN" altLang="en-US" sz="1600" b="1">
                        <a:solidFill>
                          <a:schemeClr val="bg1"/>
                        </a:solidFill>
                        <a:latin typeface="+mn-ea"/>
                        <a:ea typeface="+mn-ea"/>
                      </a:endParaRPr>
                    </a:p>
                  </a:txBody>
                  <a:tcPr anchor="ctr"/>
                </a:tc>
              </a:tr>
              <a:tr h="497841">
                <a:tc>
                  <a:txBody>
                    <a:bodyPr vert="horz" wrap="square"/>
                    <a:lstStyle/>
                    <a:p>
                      <a:pPr algn="ctr"/>
                      <a:r>
                        <a:rPr lang="zh-CN" altLang="en-US" sz="1400" smtClean="0"/>
                        <a:t>一、分行人工总成本</a:t>
                      </a:r>
                      <a:endParaRPr lang="zh-CN" altLang="en-US" sz="1400" b="1">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ctr"/>
                      <a:r>
                        <a:rPr lang="en-US" altLang="zh-CN" sz="1400" b="0" i="0" u="none" strike="noStrike" smtClean="0">
                          <a:solidFill>
                            <a:srgbClr val="000000"/>
                          </a:solidFill>
                          <a:effectLst/>
                          <a:latin typeface="+mn-ea"/>
                          <a:ea typeface="+mn-ea"/>
                        </a:rPr>
                        <a:t>32,000</a:t>
                      </a:r>
                      <a:endParaRPr lang="en-US" altLang="zh-CN" sz="1400" b="0" i="0" u="none" strike="noStrike">
                        <a:solidFill>
                          <a:srgbClr val="000000"/>
                        </a:solidFill>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gridSpan="2">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en-US" altLang="zh-CN" sz="1400" b="0" i="0" u="none" strike="noStrike" smtClean="0">
                          <a:solidFill>
                            <a:srgbClr val="000000"/>
                          </a:solidFill>
                          <a:effectLst/>
                          <a:latin typeface="+mn-ea"/>
                          <a:ea typeface="+mn-ea"/>
                        </a:rPr>
                        <a:t>32,000</a:t>
                      </a: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hMerge="1">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endParaRPr lang="en-US" altLang="zh-CN" sz="1400" b="0" i="0" u="none" strike="noStrike" smtClean="0">
                        <a:solidFill>
                          <a:srgbClr val="000000"/>
                        </a:solidFill>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marL="396000" indent="-285750" algn="l" fontAlgn="ctr">
                        <a:buFont typeface="Arial" pitchFamily="34" charset="0"/>
                        <a:buChar char="•"/>
                      </a:pPr>
                      <a:r>
                        <a:rPr lang="zh-CN" altLang="en-US" sz="1400" b="0" i="0" u="none" strike="noStrike" smtClean="0">
                          <a:solidFill>
                            <a:srgbClr val="000000"/>
                          </a:solidFill>
                          <a:effectLst/>
                          <a:latin typeface="+mn-ea"/>
                          <a:ea typeface="+mn-ea"/>
                        </a:rPr>
                        <a:t>假设</a:t>
                      </a:r>
                      <a:r>
                        <a:rPr lang="en-US" altLang="zh-CN" sz="1400" b="0" i="0" u="none" strike="noStrike" smtClean="0">
                          <a:solidFill>
                            <a:srgbClr val="000000"/>
                          </a:solidFill>
                          <a:effectLst/>
                          <a:latin typeface="+mn-ea"/>
                          <a:ea typeface="+mn-ea"/>
                        </a:rPr>
                        <a:t>2014</a:t>
                      </a:r>
                      <a:r>
                        <a:rPr lang="zh-CN" altLang="en-US" sz="1400" b="0" i="0" u="none" strike="noStrike" smtClean="0">
                          <a:solidFill>
                            <a:srgbClr val="000000"/>
                          </a:solidFill>
                          <a:effectLst/>
                          <a:latin typeface="+mn-ea"/>
                          <a:ea typeface="+mn-ea"/>
                        </a:rPr>
                        <a:t>年人工总成本总量不变</a:t>
                      </a:r>
                      <a:endParaRPr lang="en-US" altLang="zh-CN" sz="1400" b="0" i="0" u="none" strike="noStrike">
                        <a:solidFill>
                          <a:srgbClr val="000000"/>
                        </a:solidFill>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r>
              <a:tr h="637277">
                <a:tc>
                  <a:txBody>
                    <a:bodyPr vert="horz" wrap="square"/>
                    <a:lstStyle/>
                    <a:p>
                      <a:pPr algn="ctr"/>
                      <a:r>
                        <a:rPr lang="zh-CN" altLang="en-US" sz="1400" smtClean="0"/>
                        <a:t>二、分行人均人力成本</a:t>
                      </a:r>
                      <a:endParaRPr lang="zh-CN" altLang="en-US" sz="1400" b="1">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ctr"/>
                      <a:r>
                        <a:rPr lang="en-US" sz="1400" b="0" i="0" u="none" strike="noStrike" smtClean="0">
                          <a:latin typeface="+mn-ea"/>
                          <a:ea typeface="+mn-ea"/>
                        </a:rPr>
                        <a:t>29.97</a:t>
                      </a:r>
                      <a:endParaRPr lang="en-US" sz="1400" b="0" i="0" u="none" strike="noStrike">
                        <a:latin typeface="+mn-ea"/>
                        <a:ea typeface="+mn-ea"/>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0" i="0" u="none" strike="noStrike" smtClean="0">
                          <a:solidFill>
                            <a:srgbClr val="000000"/>
                          </a:solidFill>
                          <a:effectLst/>
                          <a:latin typeface="Arial"/>
                        </a:rPr>
                        <a:t>29.69 </a:t>
                      </a:r>
                      <a:endParaRPr lang="en-US" altLang="zh-CN" sz="1400" b="0" i="0" u="none" strike="noStrike">
                        <a:solidFill>
                          <a:srgbClr val="000000"/>
                        </a:solidFill>
                        <a:effectLst/>
                        <a:latin typeface="Arial"/>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0" i="0" u="none" strike="noStrike" smtClean="0">
                          <a:solidFill>
                            <a:srgbClr val="000000"/>
                          </a:solidFill>
                          <a:effectLst/>
                          <a:latin typeface="Arial"/>
                        </a:rPr>
                        <a:t>34.97 </a:t>
                      </a:r>
                      <a:endParaRPr lang="en-US" altLang="zh-CN" sz="1400" b="0" i="0" u="none" strike="noStrike">
                        <a:solidFill>
                          <a:srgbClr val="000000"/>
                        </a:solidFill>
                        <a:effectLst/>
                        <a:latin typeface="Arial"/>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marL="396000" indent="-285750" algn="l" fontAlgn="ctr">
                        <a:buFont typeface="Arial" pitchFamily="34" charset="0"/>
                        <a:buChar char="•"/>
                      </a:pPr>
                      <a:r>
                        <a:rPr lang="zh-CN" altLang="en-US" sz="1400" u="none" strike="noStrike" smtClean="0"/>
                        <a:t>对人均人力成本进行假设</a:t>
                      </a:r>
                      <a:endParaRPr lang="en-US" sz="1400" b="0" i="0" u="none" strike="noStrike">
                        <a:latin typeface="+mn-ea"/>
                        <a:ea typeface="+mn-ea"/>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r>
              <a:tr h="635256">
                <a:tc>
                  <a:txBody>
                    <a:bodyPr vert="horz" wrap="square"/>
                    <a:lstStyle/>
                    <a:p>
                      <a:pPr algn="ctr"/>
                      <a:r>
                        <a:rPr lang="zh-CN" altLang="en-US" sz="1400" smtClean="0"/>
                        <a:t>三、分行总人数</a:t>
                      </a:r>
                      <a:endParaRPr lang="zh-CN" altLang="en-US" sz="1400" b="1">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0" i="0" u="none" strike="noStrike" smtClean="0">
                          <a:effectLst/>
                          <a:latin typeface="+mn-ea"/>
                          <a:ea typeface="+mn-ea"/>
                        </a:rPr>
                        <a:t>1,075</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1" i="0" u="none" strike="noStrike" smtClean="0">
                          <a:effectLst/>
                          <a:latin typeface="+mn-ea"/>
                          <a:ea typeface="+mn-ea"/>
                        </a:rPr>
                        <a:t>1,079</a:t>
                      </a:r>
                      <a:endParaRPr lang="en-US" altLang="zh-CN" sz="1400" b="1"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1" i="0" u="none" strike="noStrike" smtClean="0">
                          <a:effectLst/>
                          <a:latin typeface="+mn-ea"/>
                          <a:ea typeface="+mn-ea"/>
                        </a:rPr>
                        <a:t>915</a:t>
                      </a:r>
                      <a:endParaRPr lang="en-US" altLang="zh-CN" sz="1400" b="1"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marL="396000" indent="-285750" algn="l" fontAlgn="b">
                        <a:buFont typeface="Arial" pitchFamily="34" charset="0"/>
                        <a:buChar char="•"/>
                      </a:pPr>
                      <a:r>
                        <a:rPr lang="zh-CN" altLang="en-US" sz="1400" u="none" strike="noStrike" smtClean="0">
                          <a:effectLst/>
                        </a:rPr>
                        <a:t>根据分行人工总成本及人均人力成本目标值，计算分行总人数</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r>
              <a:tr h="497841">
                <a:tc>
                  <a:txBody>
                    <a:bodyPr vert="horz" wrap="square"/>
                    <a:lstStyle/>
                    <a:p>
                      <a:pPr algn="ctr"/>
                      <a:r>
                        <a:rPr lang="zh-CN" altLang="en-US" sz="1400" smtClean="0"/>
                        <a:t>分行总人数增长率</a:t>
                      </a:r>
                      <a:endParaRPr lang="zh-CN" altLang="en-US" sz="1400" b="1">
                        <a:latin typeface="+mn-ea"/>
                        <a:ea typeface="+mn-ea"/>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0" i="0" u="none" strike="noStrike" smtClean="0">
                          <a:effectLst/>
                          <a:latin typeface="+mn-ea"/>
                          <a:ea typeface="+mn-ea"/>
                        </a:rPr>
                        <a:t>0%</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fontAlgn="b"/>
                      <a:r>
                        <a:rPr lang="en-US" altLang="zh-CN" sz="1400" b="0" i="0" u="none" strike="noStrike" smtClean="0">
                          <a:effectLst/>
                          <a:latin typeface="+mn-ea"/>
                          <a:ea typeface="+mn-ea"/>
                        </a:rPr>
                        <a:t>-15%</a:t>
                      </a: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marL="285750" indent="-285750" algn="l" fontAlgn="b">
                        <a:buFont typeface="Arial" pitchFamily="34" charset="0"/>
                        <a:buChar char="•"/>
                      </a:pPr>
                      <a:endParaRPr lang="en-US" altLang="zh-CN" sz="1400" b="0" i="0" u="none" strike="noStrike">
                        <a:effectLst/>
                        <a:latin typeface="+mn-ea"/>
                        <a:ea typeface="+mn-ea"/>
                      </a:endParaRPr>
                    </a:p>
                  </a:txBody>
                  <a:tcPr marL="9525" marR="9525" marT="9525"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r>
            </a:tbl>
          </a:graphicData>
        </a:graphic>
      </p:graphicFrame>
      <p:grpSp>
        <p:nvGrpSpPr>
          <p:cNvPr id="9" name="组合 8"/>
          <p:cNvGrpSpPr/>
          <p:nvPr/>
        </p:nvGrpSpPr>
        <p:grpSpPr>
          <a:xfrm>
            <a:off x="1080352" y="1556792"/>
            <a:ext cx="6599536" cy="1296000"/>
            <a:chOff x="1044296" y="1592936"/>
            <a:chExt cx="5823420" cy="1184914"/>
          </a:xfrm>
        </p:grpSpPr>
        <p:sp>
          <p:nvSpPr>
            <p:cNvPr id="10" name="流程图: 联系 9"/>
            <p:cNvSpPr/>
            <p:nvPr/>
          </p:nvSpPr>
          <p:spPr>
            <a:xfrm>
              <a:off x="3447067" y="1592936"/>
              <a:ext cx="1143588" cy="1184914"/>
            </a:xfrm>
            <a:prstGeom prst="flowChartConnector">
              <a:avLst/>
            </a:prstGeom>
            <a:gradFill>
              <a:gsLst>
                <a:gs pos="0">
                  <a:srgbClr val="E65032"/>
                </a:gs>
                <a:gs pos="100000">
                  <a:srgbClr val="999999"/>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人工总成本</a:t>
              </a:r>
              <a:endParaRPr lang="zh-CN" altLang="en-US" sz="1600" b="1"/>
            </a:p>
          </p:txBody>
        </p:sp>
        <p:sp>
          <p:nvSpPr>
            <p:cNvPr id="11" name="流程图: 联系 10"/>
            <p:cNvSpPr/>
            <p:nvPr/>
          </p:nvSpPr>
          <p:spPr>
            <a:xfrm>
              <a:off x="1044296" y="1592936"/>
              <a:ext cx="1143588" cy="1184914"/>
            </a:xfrm>
            <a:prstGeom prst="flowChartConnector">
              <a:avLst/>
            </a:prstGeom>
            <a:gradFill>
              <a:gsLst>
                <a:gs pos="0">
                  <a:srgbClr val="E65032"/>
                </a:gs>
                <a:gs pos="100000">
                  <a:srgbClr val="999999"/>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员工</a:t>
              </a:r>
              <a:endParaRPr lang="en-US" altLang="zh-CN" sz="1600" b="1" smtClean="0"/>
            </a:p>
            <a:p>
              <a:pPr algn="ctr"/>
              <a:r>
                <a:rPr lang="zh-CN" altLang="en-US" sz="1600" b="1" smtClean="0"/>
                <a:t>人数</a:t>
              </a:r>
              <a:endParaRPr lang="zh-CN" altLang="en-US" sz="1600" b="1"/>
            </a:p>
          </p:txBody>
        </p:sp>
        <p:sp>
          <p:nvSpPr>
            <p:cNvPr id="12" name="流程图: 联系 11"/>
            <p:cNvSpPr/>
            <p:nvPr/>
          </p:nvSpPr>
          <p:spPr>
            <a:xfrm>
              <a:off x="5724128" y="1592936"/>
              <a:ext cx="1143588" cy="1184914"/>
            </a:xfrm>
            <a:prstGeom prst="flowChartConnector">
              <a:avLst/>
            </a:prstGeom>
            <a:gradFill>
              <a:gsLst>
                <a:gs pos="0">
                  <a:srgbClr val="E65032"/>
                </a:gs>
                <a:gs pos="100000">
                  <a:srgbClr val="999999"/>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人均</a:t>
              </a:r>
              <a:endParaRPr lang="en-US" altLang="zh-CN" sz="1600" b="1" smtClean="0"/>
            </a:p>
            <a:p>
              <a:pPr algn="ctr"/>
              <a:r>
                <a:rPr lang="zh-CN" altLang="en-US" sz="1600" b="1" smtClean="0"/>
                <a:t>人力</a:t>
              </a:r>
              <a:endParaRPr lang="en-US" altLang="zh-CN" sz="1600" b="1" smtClean="0"/>
            </a:p>
            <a:p>
              <a:pPr algn="ctr"/>
              <a:r>
                <a:rPr lang="zh-CN" altLang="en-US" sz="1600" b="1" smtClean="0"/>
                <a:t>成本</a:t>
              </a:r>
              <a:endParaRPr lang="en-US" altLang="zh-CN" sz="1600" b="1"/>
            </a:p>
          </p:txBody>
        </p:sp>
        <p:sp>
          <p:nvSpPr>
            <p:cNvPr id="13" name="除号 12"/>
            <p:cNvSpPr/>
            <p:nvPr/>
          </p:nvSpPr>
          <p:spPr>
            <a:xfrm>
              <a:off x="4788024" y="1924072"/>
              <a:ext cx="759768" cy="622416"/>
            </a:xfrm>
            <a:prstGeom prst="mathDivid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等于号 13"/>
            <p:cNvSpPr/>
            <p:nvPr/>
          </p:nvSpPr>
          <p:spPr>
            <a:xfrm>
              <a:off x="2250998" y="1869762"/>
              <a:ext cx="1168874" cy="549287"/>
            </a:xfrm>
            <a:prstGeom prst="mathEqual">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grpSp>
      <p:sp>
        <p:nvSpPr>
          <p:cNvPr id="15" name="矩形 14"/>
          <p:cNvSpPr/>
          <p:nvPr/>
        </p:nvSpPr>
        <p:spPr>
          <a:xfrm>
            <a:off x="4067944" y="5085184"/>
            <a:ext cx="2099921" cy="563165"/>
          </a:xfrm>
          <a:prstGeom prst="rect">
            <a:avLst/>
          </a:prstGeom>
          <a:noFill/>
          <a:ln>
            <a:solidFill>
              <a:schemeClr val="accent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aphicFrame>
        <p:nvGraphicFramePr>
          <p:cNvPr id="16" name="表格 15"/>
          <p:cNvGraphicFramePr>
            <a:graphicFrameLocks noGrp="1"/>
          </p:cNvGraphicFramePr>
          <p:nvPr>
            <p:extLst>
              <p:ext uri="{D42A27DB-BD31-4B8C-83A1-F6EECF244321}">
                <p14:modId xmlns:p14="http://schemas.microsoft.com/office/powerpoint/2010/main" val="1491975264"/>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t>全行总人数</a:t>
                      </a:r>
                      <a:endParaRPr lang="en-US" sz="1300"/>
                    </a:p>
                  </a:txBody>
                  <a:tcPr anchor="ctr">
                    <a:solidFill>
                      <a:schemeClr val="accent2"/>
                    </a:solidFill>
                  </a:tcPr>
                </a:tc>
                <a:tc>
                  <a:txBody>
                    <a:bodyPr vert="horz" wrap="square"/>
                    <a:lstStyle/>
                    <a:p>
                      <a:pPr algn="ctr"/>
                      <a:r>
                        <a:rPr lang="zh-CN" altLang="en-US" sz="1300" smtClean="0">
                          <a:solidFill>
                            <a:schemeClr val="tx1"/>
                          </a:solidFill>
                        </a:rPr>
                        <a:t>本部人数</a:t>
                      </a:r>
                      <a:endParaRPr lang="en-US" sz="1300">
                        <a:solidFill>
                          <a:schemeClr val="tx1"/>
                        </a:solidFill>
                      </a:endParaRPr>
                    </a:p>
                  </a:txBody>
                  <a:tcPr anchor="ctr">
                    <a:solidFill>
                      <a:schemeClr val="bg1">
                        <a:lumMod val="95000"/>
                      </a:schemeClr>
                    </a:solidFill>
                  </a:tcPr>
                </a:tc>
              </a:tr>
            </a:tbl>
          </a:graphicData>
        </a:graphic>
      </p:graphicFrame>
    </p:spTree>
    <p:extLst>
      <p:ext uri="{BB962C8B-B14F-4D97-AF65-F5344CB8AC3E}">
        <p14:creationId xmlns:p14="http://schemas.microsoft.com/office/powerpoint/2010/main" val="2246002471"/>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sz="2000">
                <a:latin typeface="宋体" pitchFamily="2" charset="-122"/>
                <a:ea typeface="宋体" pitchFamily="2" charset="-122"/>
              </a:rPr>
              <a:t>广发</a:t>
            </a:r>
            <a:r>
              <a:rPr lang="zh-CN" altLang="en-US" sz="2000" smtClean="0">
                <a:latin typeface="宋体" pitchFamily="2" charset="-122"/>
                <a:ea typeface="宋体" pitchFamily="2" charset="-122"/>
              </a:rPr>
              <a:t>银行上海分行全行编制预测</a:t>
            </a:r>
            <a:br>
              <a:rPr lang="en-US" altLang="zh-CN" sz="2000" smtClean="0">
                <a:latin typeface="宋体" pitchFamily="2" charset="-122"/>
                <a:ea typeface="宋体" pitchFamily="2" charset="-122"/>
              </a:rPr>
            </a:br>
            <a:r>
              <a:rPr lang="en-US" altLang="zh-CN" sz="2000">
                <a:latin typeface="宋体" pitchFamily="2" charset="-122"/>
                <a:ea typeface="宋体" pitchFamily="2" charset="-122"/>
              </a:rPr>
              <a:t>——</a:t>
            </a:r>
            <a:r>
              <a:rPr lang="zh-CN" altLang="en-US" sz="2000" smtClean="0">
                <a:latin typeface="宋体" pitchFamily="2" charset="-122"/>
                <a:ea typeface="宋体" pitchFamily="2" charset="-122"/>
              </a:rPr>
              <a:t>全行编制</a:t>
            </a:r>
            <a:r>
              <a:rPr lang="zh-CN" altLang="en-US" sz="2000">
                <a:latin typeface="宋体" pitchFamily="2" charset="-122"/>
                <a:ea typeface="宋体" pitchFamily="2" charset="-122"/>
              </a:rPr>
              <a:t>拟合</a:t>
            </a:r>
          </a:p>
        </p:txBody>
      </p:sp>
      <p:sp>
        <p:nvSpPr>
          <p:cNvPr id="4" name="日期占位符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a:xfrm>
            <a:off x="8254800" y="6323752"/>
            <a:ext cx="504000" cy="273600"/>
          </a:xfrm>
        </p:spPr>
        <p:txBody>
          <a:bodyPr/>
          <a:lstStyle/>
          <a:p>
            <a:fld id="{830D4EF1-2FB9-4CDA-AD22-D945B346B2F0}" type="slidenum">
              <a:rPr lang="en-GB" smtClean="0"/>
              <a:t>17</a:t>
            </a:fld>
            <a:endParaRPr lang="en-GB"/>
          </a:p>
        </p:txBody>
      </p:sp>
      <p:graphicFrame>
        <p:nvGraphicFramePr>
          <p:cNvPr id="7" name="表格 6"/>
          <p:cNvGraphicFramePr>
            <a:graphicFrameLocks noGrp="1"/>
          </p:cNvGraphicFramePr>
          <p:nvPr>
            <p:extLst>
              <p:ext uri="{D42A27DB-BD31-4B8C-83A1-F6EECF244321}">
                <p14:modId xmlns:p14="http://schemas.microsoft.com/office/powerpoint/2010/main" val="335143723"/>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t>全行总人数</a:t>
                      </a:r>
                      <a:endParaRPr lang="en-US" sz="1300"/>
                    </a:p>
                  </a:txBody>
                  <a:tcPr anchor="ctr">
                    <a:solidFill>
                      <a:schemeClr val="accent2"/>
                    </a:solidFill>
                  </a:tcPr>
                </a:tc>
                <a:tc>
                  <a:txBody>
                    <a:bodyPr vert="horz" wrap="square"/>
                    <a:lstStyle/>
                    <a:p>
                      <a:pPr algn="ctr"/>
                      <a:r>
                        <a:rPr lang="zh-CN" altLang="en-US" sz="1300" smtClean="0">
                          <a:solidFill>
                            <a:schemeClr val="tx1"/>
                          </a:solidFill>
                        </a:rPr>
                        <a:t>本部人数</a:t>
                      </a:r>
                      <a:endParaRPr lang="en-US" sz="1300">
                        <a:solidFill>
                          <a:schemeClr val="tx1"/>
                        </a:solidFill>
                      </a:endParaRPr>
                    </a:p>
                  </a:txBody>
                  <a:tcPr anchor="ctr">
                    <a:solidFill>
                      <a:schemeClr val="bg1">
                        <a:lumMod val="95000"/>
                      </a:schemeClr>
                    </a:solidFill>
                  </a:tcPr>
                </a:tc>
              </a:tr>
            </a:tbl>
          </a:graphicData>
        </a:graphic>
      </p:graphicFrame>
      <p:sp>
        <p:nvSpPr>
          <p:cNvPr id="12" name="矩形 11"/>
          <p:cNvSpPr/>
          <p:nvPr/>
        </p:nvSpPr>
        <p:spPr>
          <a:xfrm>
            <a:off x="644745" y="3861048"/>
            <a:ext cx="7845185" cy="2520280"/>
          </a:xfrm>
          <a:prstGeom prst="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Aft>
                <a:spcPts val="600"/>
              </a:spcAft>
              <a:buClr>
                <a:srgbClr val="C00000"/>
              </a:buClr>
            </a:pPr>
            <a:r>
              <a:rPr lang="zh-CN" altLang="en-US" sz="1600" b="1" smtClean="0">
                <a:solidFill>
                  <a:schemeClr val="tx1"/>
                </a:solidFill>
                <a:latin typeface="+mn-ea"/>
              </a:rPr>
              <a:t>综合三种编制预测方式，并结合上海分行总人数现状分析，建议采用资产规模测算法计算上海分行总人数：</a:t>
            </a:r>
            <a:endParaRPr lang="en-US" altLang="zh-CN" sz="1600" b="1" smtClean="0">
              <a:solidFill>
                <a:schemeClr val="tx1"/>
              </a:solidFill>
              <a:latin typeface="+mn-ea"/>
            </a:endParaRPr>
          </a:p>
          <a:p>
            <a:pPr marL="342900" indent="-342900">
              <a:spcBef>
                <a:spcPts val="600"/>
              </a:spcBef>
              <a:buClr>
                <a:srgbClr val="C00000"/>
              </a:buClr>
              <a:buFont typeface="+mj-lt"/>
              <a:buAutoNum type="arabicPeriod"/>
            </a:pPr>
            <a:r>
              <a:rPr lang="zh-CN" altLang="en-US" sz="1400" smtClean="0">
                <a:solidFill>
                  <a:schemeClr val="tx1"/>
                </a:solidFill>
                <a:latin typeface="+mn-ea"/>
              </a:rPr>
              <a:t>三种编制预测模式中，资产规模测算结果较为均衡；</a:t>
            </a:r>
            <a:endParaRPr lang="en-US" altLang="zh-CN" sz="1400" smtClean="0">
              <a:solidFill>
                <a:schemeClr val="tx1"/>
              </a:solidFill>
              <a:latin typeface="+mn-ea"/>
            </a:endParaRPr>
          </a:p>
          <a:p>
            <a:pPr marL="342900" indent="-342900">
              <a:spcBef>
                <a:spcPts val="600"/>
              </a:spcBef>
              <a:buClr>
                <a:srgbClr val="C00000"/>
              </a:buClr>
              <a:buFont typeface="+mj-lt"/>
              <a:buAutoNum type="arabicPeriod"/>
            </a:pPr>
            <a:r>
              <a:rPr lang="zh-CN" altLang="en-US" sz="1400" smtClean="0">
                <a:solidFill>
                  <a:schemeClr val="tx1"/>
                </a:solidFill>
                <a:latin typeface="+mn-ea"/>
              </a:rPr>
              <a:t>与上海分行总人数现状相比，资产规模的测算方式可操作性更强；</a:t>
            </a:r>
            <a:endParaRPr lang="en-US" altLang="zh-CN" sz="1400" smtClean="0">
              <a:solidFill>
                <a:schemeClr val="tx1"/>
              </a:solidFill>
              <a:latin typeface="+mn-ea"/>
            </a:endParaRPr>
          </a:p>
          <a:p>
            <a:pPr>
              <a:lnSpc>
                <a:spcPct val="150000"/>
              </a:lnSpc>
              <a:spcBef>
                <a:spcPts val="600"/>
              </a:spcBef>
              <a:buClr>
                <a:srgbClr val="C00000"/>
              </a:buClr>
            </a:pPr>
            <a:r>
              <a:rPr lang="zh-CN" altLang="en-US" sz="1600" b="1" smtClean="0">
                <a:solidFill>
                  <a:schemeClr val="tx1"/>
                </a:solidFill>
                <a:latin typeface="+mn-ea"/>
              </a:rPr>
              <a:t>资产规模测算法：</a:t>
            </a:r>
            <a:endParaRPr lang="en-US" altLang="zh-CN" sz="1600" b="1" smtClean="0">
              <a:solidFill>
                <a:schemeClr val="tx1"/>
              </a:solidFill>
              <a:latin typeface="+mn-ea"/>
            </a:endParaRPr>
          </a:p>
          <a:p>
            <a:pPr marL="285750" indent="-285750">
              <a:buClr>
                <a:srgbClr val="C00000"/>
              </a:buClr>
              <a:buFont typeface="Arial" pitchFamily="34" charset="0"/>
              <a:buChar char="•"/>
            </a:pPr>
            <a:r>
              <a:rPr lang="zh-CN" altLang="en-US" sz="1400" smtClean="0">
                <a:solidFill>
                  <a:schemeClr val="tx1"/>
                </a:solidFill>
                <a:latin typeface="+mn-ea"/>
              </a:rPr>
              <a:t>经测算，若广发银行上海分行保持原人均资产规模，则</a:t>
            </a:r>
            <a:r>
              <a:rPr lang="en-US" altLang="zh-CN" sz="1400" smtClean="0">
                <a:solidFill>
                  <a:schemeClr val="tx1"/>
                </a:solidFill>
                <a:latin typeface="+mn-ea"/>
              </a:rPr>
              <a:t>2014</a:t>
            </a:r>
            <a:r>
              <a:rPr lang="zh-CN" altLang="en-US" sz="1400" smtClean="0">
                <a:solidFill>
                  <a:schemeClr val="tx1"/>
                </a:solidFill>
                <a:latin typeface="+mn-ea"/>
              </a:rPr>
              <a:t>年全行人员规模预测值为</a:t>
            </a:r>
            <a:r>
              <a:rPr lang="en-US" altLang="zh-CN" sz="1400" smtClean="0">
                <a:solidFill>
                  <a:schemeClr val="tx1"/>
                </a:solidFill>
                <a:latin typeface="+mn-ea"/>
              </a:rPr>
              <a:t>1285</a:t>
            </a:r>
            <a:r>
              <a:rPr lang="zh-CN" altLang="en-US" sz="1400" smtClean="0">
                <a:solidFill>
                  <a:schemeClr val="tx1"/>
                </a:solidFill>
                <a:latin typeface="+mn-ea"/>
              </a:rPr>
              <a:t>人；</a:t>
            </a:r>
            <a:endParaRPr lang="en-US" altLang="zh-CN" sz="1400" smtClean="0">
              <a:solidFill>
                <a:schemeClr val="tx1"/>
              </a:solidFill>
              <a:latin typeface="+mn-ea"/>
            </a:endParaRPr>
          </a:p>
          <a:p>
            <a:pPr marL="285750" indent="-285750">
              <a:buClr>
                <a:srgbClr val="C00000"/>
              </a:buClr>
              <a:buFont typeface="Arial" pitchFamily="34" charset="0"/>
              <a:buChar char="•"/>
            </a:pPr>
            <a:r>
              <a:rPr lang="zh-CN" altLang="en-US" sz="1400" smtClean="0">
                <a:solidFill>
                  <a:schemeClr val="tx1"/>
                </a:solidFill>
                <a:latin typeface="+mn-ea"/>
              </a:rPr>
              <a:t>考虑平稳过渡和有序发展，建议采用资产规模测算区间的上限值作为</a:t>
            </a:r>
            <a:r>
              <a:rPr lang="en-US" altLang="zh-CN" sz="1400" smtClean="0">
                <a:solidFill>
                  <a:schemeClr val="tx1"/>
                </a:solidFill>
                <a:latin typeface="+mn-ea"/>
              </a:rPr>
              <a:t>2014</a:t>
            </a:r>
            <a:r>
              <a:rPr lang="zh-CN" altLang="en-US" sz="1400" smtClean="0">
                <a:solidFill>
                  <a:schemeClr val="tx1"/>
                </a:solidFill>
                <a:latin typeface="+mn-ea"/>
              </a:rPr>
              <a:t>年全行总人数目标值，即</a:t>
            </a:r>
            <a:r>
              <a:rPr lang="en-US" altLang="zh-CN" sz="1600" b="1" smtClean="0">
                <a:solidFill>
                  <a:schemeClr val="accent2"/>
                </a:solidFill>
                <a:latin typeface="+mn-ea"/>
              </a:rPr>
              <a:t>1135</a:t>
            </a:r>
            <a:r>
              <a:rPr lang="zh-CN" altLang="en-US" sz="1400" smtClean="0">
                <a:solidFill>
                  <a:schemeClr val="accent2"/>
                </a:solidFill>
                <a:latin typeface="+mn-ea"/>
              </a:rPr>
              <a:t>。</a:t>
            </a:r>
            <a:endParaRPr lang="en-US" altLang="zh-CN" sz="1400" smtClean="0">
              <a:solidFill>
                <a:schemeClr val="accent2"/>
              </a:solidFill>
              <a:latin typeface="+mn-ea"/>
            </a:endParaRPr>
          </a:p>
        </p:txBody>
      </p:sp>
      <p:cxnSp>
        <p:nvCxnSpPr>
          <p:cNvPr id="9" name="直接箭头连接符 8"/>
          <p:cNvCxnSpPr/>
          <p:nvPr/>
        </p:nvCxnSpPr>
        <p:spPr>
          <a:xfrm>
            <a:off x="2123728" y="3433335"/>
            <a:ext cx="6412859"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flipH="1" flipV="1">
            <a:off x="2590384" y="3311540"/>
            <a:ext cx="0" cy="121795"/>
          </a:xfrm>
          <a:prstGeom prst="line">
            <a:avLst/>
          </a:prstGeom>
          <a:ln w="28575"/>
        </p:spPr>
        <p:style>
          <a:lnRef idx="1">
            <a:schemeClr val="accent3"/>
          </a:lnRef>
          <a:fillRef idx="0">
            <a:schemeClr val="accent3"/>
          </a:fillRef>
          <a:effectRef idx="0">
            <a:schemeClr val="accent3"/>
          </a:effectRef>
          <a:fontRef idx="minor">
            <a:schemeClr val="tx1"/>
          </a:fontRef>
        </p:style>
      </p:cxnSp>
      <p:cxnSp>
        <p:nvCxnSpPr>
          <p:cNvPr id="20" name="直接连接符 19"/>
          <p:cNvCxnSpPr/>
          <p:nvPr/>
        </p:nvCxnSpPr>
        <p:spPr>
          <a:xfrm flipH="1" flipV="1">
            <a:off x="3315323" y="3311958"/>
            <a:ext cx="0" cy="121795"/>
          </a:xfrm>
          <a:prstGeom prst="line">
            <a:avLst/>
          </a:prstGeom>
          <a:ln w="28575"/>
        </p:spPr>
        <p:style>
          <a:lnRef idx="1">
            <a:schemeClr val="accent3"/>
          </a:lnRef>
          <a:fillRef idx="0">
            <a:schemeClr val="accent3"/>
          </a:fillRef>
          <a:effectRef idx="0">
            <a:schemeClr val="accent3"/>
          </a:effectRef>
          <a:fontRef idx="minor">
            <a:schemeClr val="tx1"/>
          </a:fontRef>
        </p:style>
      </p:cxnSp>
      <p:cxnSp>
        <p:nvCxnSpPr>
          <p:cNvPr id="21" name="直接连接符 20"/>
          <p:cNvCxnSpPr/>
          <p:nvPr/>
        </p:nvCxnSpPr>
        <p:spPr>
          <a:xfrm flipH="1" flipV="1">
            <a:off x="4040261" y="3311958"/>
            <a:ext cx="0" cy="121795"/>
          </a:xfrm>
          <a:prstGeom prst="line">
            <a:avLst/>
          </a:prstGeom>
          <a:ln w="28575"/>
        </p:spPr>
        <p:style>
          <a:lnRef idx="1">
            <a:schemeClr val="accent3"/>
          </a:lnRef>
          <a:fillRef idx="0">
            <a:schemeClr val="accent3"/>
          </a:fillRef>
          <a:effectRef idx="0">
            <a:schemeClr val="accent3"/>
          </a:effectRef>
          <a:fontRef idx="minor">
            <a:schemeClr val="tx1"/>
          </a:fontRef>
        </p:style>
      </p:cxnSp>
      <p:cxnSp>
        <p:nvCxnSpPr>
          <p:cNvPr id="22" name="直接连接符 21"/>
          <p:cNvCxnSpPr/>
          <p:nvPr/>
        </p:nvCxnSpPr>
        <p:spPr>
          <a:xfrm flipH="1" flipV="1">
            <a:off x="4765200" y="3311958"/>
            <a:ext cx="0" cy="121795"/>
          </a:xfrm>
          <a:prstGeom prst="line">
            <a:avLst/>
          </a:prstGeom>
          <a:ln w="28575"/>
        </p:spPr>
        <p:style>
          <a:lnRef idx="1">
            <a:schemeClr val="accent3"/>
          </a:lnRef>
          <a:fillRef idx="0">
            <a:schemeClr val="accent3"/>
          </a:fillRef>
          <a:effectRef idx="0">
            <a:schemeClr val="accent3"/>
          </a:effectRef>
          <a:fontRef idx="minor">
            <a:schemeClr val="tx1"/>
          </a:fontRef>
        </p:style>
      </p:cxnSp>
      <p:cxnSp>
        <p:nvCxnSpPr>
          <p:cNvPr id="23" name="直接连接符 22"/>
          <p:cNvCxnSpPr/>
          <p:nvPr/>
        </p:nvCxnSpPr>
        <p:spPr>
          <a:xfrm flipH="1" flipV="1">
            <a:off x="5490139" y="3311958"/>
            <a:ext cx="0" cy="121795"/>
          </a:xfrm>
          <a:prstGeom prst="line">
            <a:avLst/>
          </a:prstGeom>
          <a:ln w="28575"/>
        </p:spPr>
        <p:style>
          <a:lnRef idx="1">
            <a:schemeClr val="accent3"/>
          </a:lnRef>
          <a:fillRef idx="0">
            <a:schemeClr val="accent3"/>
          </a:fillRef>
          <a:effectRef idx="0">
            <a:schemeClr val="accent3"/>
          </a:effectRef>
          <a:fontRef idx="minor">
            <a:schemeClr val="tx1"/>
          </a:fontRef>
        </p:style>
      </p:cxnSp>
      <p:cxnSp>
        <p:nvCxnSpPr>
          <p:cNvPr id="24" name="直接连接符 23"/>
          <p:cNvCxnSpPr/>
          <p:nvPr/>
        </p:nvCxnSpPr>
        <p:spPr>
          <a:xfrm flipH="1" flipV="1">
            <a:off x="6215077" y="3311958"/>
            <a:ext cx="0" cy="121795"/>
          </a:xfrm>
          <a:prstGeom prst="line">
            <a:avLst/>
          </a:prstGeom>
          <a:ln w="28575"/>
        </p:spPr>
        <p:style>
          <a:lnRef idx="1">
            <a:schemeClr val="accent3"/>
          </a:lnRef>
          <a:fillRef idx="0">
            <a:schemeClr val="accent3"/>
          </a:fillRef>
          <a:effectRef idx="0">
            <a:schemeClr val="accent3"/>
          </a:effectRef>
          <a:fontRef idx="minor">
            <a:schemeClr val="tx1"/>
          </a:fontRef>
        </p:style>
      </p:cxnSp>
      <p:cxnSp>
        <p:nvCxnSpPr>
          <p:cNvPr id="26" name="直接连接符 25"/>
          <p:cNvCxnSpPr/>
          <p:nvPr/>
        </p:nvCxnSpPr>
        <p:spPr>
          <a:xfrm flipH="1" flipV="1">
            <a:off x="6940016" y="3311540"/>
            <a:ext cx="0" cy="121795"/>
          </a:xfrm>
          <a:prstGeom prst="line">
            <a:avLst/>
          </a:prstGeom>
          <a:ln w="28575"/>
        </p:spPr>
        <p:style>
          <a:lnRef idx="1">
            <a:schemeClr val="accent3"/>
          </a:lnRef>
          <a:fillRef idx="0">
            <a:schemeClr val="accent3"/>
          </a:fillRef>
          <a:effectRef idx="0">
            <a:schemeClr val="accent3"/>
          </a:effectRef>
          <a:fontRef idx="minor">
            <a:schemeClr val="tx1"/>
          </a:fontRef>
        </p:style>
      </p:cxnSp>
      <p:sp>
        <p:nvSpPr>
          <p:cNvPr id="18" name="TextBox 17"/>
          <p:cNvSpPr txBox="1"/>
          <p:nvPr/>
        </p:nvSpPr>
        <p:spPr>
          <a:xfrm>
            <a:off x="2372916" y="3477382"/>
            <a:ext cx="731327" cy="25939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t>900</a:t>
            </a:r>
            <a:endParaRPr lang="zh-CN" altLang="en-US" sz="1400"/>
          </a:p>
        </p:txBody>
      </p:sp>
      <p:sp>
        <p:nvSpPr>
          <p:cNvPr id="27" name="TextBox 26"/>
          <p:cNvSpPr txBox="1"/>
          <p:nvPr/>
        </p:nvSpPr>
        <p:spPr>
          <a:xfrm>
            <a:off x="3093867" y="3477382"/>
            <a:ext cx="731327" cy="25939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t>950</a:t>
            </a:r>
            <a:endParaRPr lang="zh-CN" altLang="en-US" sz="1400"/>
          </a:p>
        </p:txBody>
      </p:sp>
      <p:sp>
        <p:nvSpPr>
          <p:cNvPr id="29" name="TextBox 28"/>
          <p:cNvSpPr txBox="1"/>
          <p:nvPr/>
        </p:nvSpPr>
        <p:spPr>
          <a:xfrm>
            <a:off x="3830602" y="3477382"/>
            <a:ext cx="731327" cy="25939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t>1000</a:t>
            </a:r>
            <a:endParaRPr lang="zh-CN" altLang="en-US" sz="1400"/>
          </a:p>
        </p:txBody>
      </p:sp>
      <p:sp>
        <p:nvSpPr>
          <p:cNvPr id="30" name="TextBox 29"/>
          <p:cNvSpPr txBox="1"/>
          <p:nvPr/>
        </p:nvSpPr>
        <p:spPr>
          <a:xfrm>
            <a:off x="4567338" y="3477382"/>
            <a:ext cx="731327" cy="25939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t>1050</a:t>
            </a:r>
            <a:endParaRPr lang="zh-CN" altLang="en-US" sz="1400"/>
          </a:p>
        </p:txBody>
      </p:sp>
      <p:sp>
        <p:nvSpPr>
          <p:cNvPr id="31" name="TextBox 30"/>
          <p:cNvSpPr txBox="1"/>
          <p:nvPr/>
        </p:nvSpPr>
        <p:spPr>
          <a:xfrm>
            <a:off x="5304073" y="3477382"/>
            <a:ext cx="731327" cy="25939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t>1100</a:t>
            </a:r>
            <a:endParaRPr lang="zh-CN" altLang="en-US" sz="1400"/>
          </a:p>
        </p:txBody>
      </p:sp>
      <p:sp>
        <p:nvSpPr>
          <p:cNvPr id="32" name="TextBox 31"/>
          <p:cNvSpPr txBox="1"/>
          <p:nvPr/>
        </p:nvSpPr>
        <p:spPr>
          <a:xfrm>
            <a:off x="6040809" y="3477382"/>
            <a:ext cx="731327" cy="25939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t>1150</a:t>
            </a:r>
            <a:endParaRPr lang="zh-CN" altLang="en-US" sz="1400"/>
          </a:p>
        </p:txBody>
      </p:sp>
      <p:sp>
        <p:nvSpPr>
          <p:cNvPr id="33" name="TextBox 32"/>
          <p:cNvSpPr txBox="1"/>
          <p:nvPr/>
        </p:nvSpPr>
        <p:spPr>
          <a:xfrm>
            <a:off x="6777542" y="3477382"/>
            <a:ext cx="731327" cy="25939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t>1200</a:t>
            </a:r>
            <a:endParaRPr lang="zh-CN" altLang="en-US" sz="1400"/>
          </a:p>
        </p:txBody>
      </p:sp>
      <p:cxnSp>
        <p:nvCxnSpPr>
          <p:cNvPr id="34" name="直接连接符 33"/>
          <p:cNvCxnSpPr/>
          <p:nvPr/>
        </p:nvCxnSpPr>
        <p:spPr>
          <a:xfrm flipH="1" flipV="1">
            <a:off x="7664957" y="3311540"/>
            <a:ext cx="0" cy="121795"/>
          </a:xfrm>
          <a:prstGeom prst="line">
            <a:avLst/>
          </a:prstGeom>
          <a:ln w="28575"/>
        </p:spPr>
        <p:style>
          <a:lnRef idx="1">
            <a:schemeClr val="accent3"/>
          </a:lnRef>
          <a:fillRef idx="0">
            <a:schemeClr val="accent3"/>
          </a:fillRef>
          <a:effectRef idx="0">
            <a:schemeClr val="accent3"/>
          </a:effectRef>
          <a:fontRef idx="minor">
            <a:schemeClr val="tx1"/>
          </a:fontRef>
        </p:style>
      </p:cxnSp>
      <p:sp>
        <p:nvSpPr>
          <p:cNvPr id="35" name="TextBox 34"/>
          <p:cNvSpPr txBox="1"/>
          <p:nvPr/>
        </p:nvSpPr>
        <p:spPr>
          <a:xfrm>
            <a:off x="7431704" y="3477382"/>
            <a:ext cx="731327" cy="25939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t>1250</a:t>
            </a:r>
            <a:endParaRPr lang="zh-CN" altLang="en-US" sz="1400"/>
          </a:p>
        </p:txBody>
      </p:sp>
      <p:sp>
        <p:nvSpPr>
          <p:cNvPr id="37" name="矩形 36"/>
          <p:cNvSpPr/>
          <p:nvPr/>
        </p:nvSpPr>
        <p:spPr>
          <a:xfrm>
            <a:off x="3459529" y="2416034"/>
            <a:ext cx="2575869" cy="307778"/>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400">
              <a:solidFill>
                <a:schemeClr val="tx1"/>
              </a:solidFill>
            </a:endParaRPr>
          </a:p>
        </p:txBody>
      </p:sp>
      <p:sp>
        <p:nvSpPr>
          <p:cNvPr id="38" name="矩形 37"/>
          <p:cNvSpPr/>
          <p:nvPr/>
        </p:nvSpPr>
        <p:spPr>
          <a:xfrm>
            <a:off x="6940016" y="1880569"/>
            <a:ext cx="662682" cy="303442"/>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endParaRPr lang="zh-CN" altLang="en-US">
              <a:solidFill>
                <a:schemeClr val="tx1"/>
              </a:solidFill>
            </a:endParaRPr>
          </a:p>
        </p:txBody>
      </p:sp>
      <p:sp>
        <p:nvSpPr>
          <p:cNvPr id="39" name="矩形 38"/>
          <p:cNvSpPr/>
          <p:nvPr/>
        </p:nvSpPr>
        <p:spPr>
          <a:xfrm>
            <a:off x="2692551" y="1345103"/>
            <a:ext cx="2455513" cy="303442"/>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400">
              <a:solidFill>
                <a:schemeClr val="tx1"/>
              </a:solidFill>
            </a:endParaRPr>
          </a:p>
        </p:txBody>
      </p:sp>
      <p:sp>
        <p:nvSpPr>
          <p:cNvPr id="63" name="TextBox 62"/>
          <p:cNvSpPr txBox="1"/>
          <p:nvPr/>
        </p:nvSpPr>
        <p:spPr>
          <a:xfrm>
            <a:off x="715612" y="2368625"/>
            <a:ext cx="2072471"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一、资产规模测算</a:t>
            </a:r>
            <a:endParaRPr lang="zh-CN" altLang="en-US" sz="1400"/>
          </a:p>
        </p:txBody>
      </p:sp>
      <p:sp>
        <p:nvSpPr>
          <p:cNvPr id="64" name="TextBox 63"/>
          <p:cNvSpPr txBox="1"/>
          <p:nvPr/>
        </p:nvSpPr>
        <p:spPr>
          <a:xfrm>
            <a:off x="715612" y="1340768"/>
            <a:ext cx="2272212"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三、人力成本测算</a:t>
            </a:r>
            <a:endParaRPr lang="zh-CN" altLang="en-US" sz="1400"/>
          </a:p>
        </p:txBody>
      </p:sp>
      <p:sp>
        <p:nvSpPr>
          <p:cNvPr id="65" name="TextBox 64"/>
          <p:cNvSpPr txBox="1"/>
          <p:nvPr/>
        </p:nvSpPr>
        <p:spPr>
          <a:xfrm>
            <a:off x="715612" y="1844824"/>
            <a:ext cx="2272212"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二、营业收入测算</a:t>
            </a:r>
            <a:endParaRPr lang="zh-CN" altLang="en-US" sz="1400"/>
          </a:p>
        </p:txBody>
      </p:sp>
      <p:sp>
        <p:nvSpPr>
          <p:cNvPr id="70" name="矩形 69"/>
          <p:cNvSpPr/>
          <p:nvPr/>
        </p:nvSpPr>
        <p:spPr>
          <a:xfrm>
            <a:off x="6216861" y="2416035"/>
            <a:ext cx="926344" cy="307777"/>
          </a:xfrm>
          <a:prstGeom prst="rect">
            <a:avLst/>
          </a:prstGeom>
          <a:noFill/>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a:t>950-1135</a:t>
            </a:r>
            <a:endParaRPr lang="zh-CN" altLang="en-US" sz="1400"/>
          </a:p>
        </p:txBody>
      </p:sp>
      <p:sp>
        <p:nvSpPr>
          <p:cNvPr id="71" name="矩形 70"/>
          <p:cNvSpPr/>
          <p:nvPr/>
        </p:nvSpPr>
        <p:spPr>
          <a:xfrm>
            <a:off x="5275396" y="1351724"/>
            <a:ext cx="939681" cy="307777"/>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a:t>915-1079</a:t>
            </a:r>
            <a:endParaRPr lang="zh-CN" altLang="en-US" sz="1400"/>
          </a:p>
        </p:txBody>
      </p:sp>
      <p:sp>
        <p:nvSpPr>
          <p:cNvPr id="72" name="矩形 71"/>
          <p:cNvSpPr/>
          <p:nvPr/>
        </p:nvSpPr>
        <p:spPr>
          <a:xfrm>
            <a:off x="7664957" y="1916832"/>
            <a:ext cx="1039067" cy="307777"/>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t>1205-1246</a:t>
            </a:r>
            <a:endParaRPr lang="zh-CN" altLang="en-US" sz="1400"/>
          </a:p>
        </p:txBody>
      </p:sp>
      <p:sp>
        <p:nvSpPr>
          <p:cNvPr id="3" name="等腰三角形 2"/>
          <p:cNvSpPr/>
          <p:nvPr/>
        </p:nvSpPr>
        <p:spPr>
          <a:xfrm>
            <a:off x="5076056" y="2934817"/>
            <a:ext cx="204031"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2" name="矩形 41"/>
          <p:cNvSpPr/>
          <p:nvPr/>
        </p:nvSpPr>
        <p:spPr>
          <a:xfrm>
            <a:off x="5292080" y="2852936"/>
            <a:ext cx="2198039" cy="307777"/>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t>上海分行现有人数：</a:t>
            </a:r>
            <a:r>
              <a:rPr lang="en-US" altLang="zh-CN" sz="1400" smtClean="0"/>
              <a:t>1075</a:t>
            </a:r>
            <a:endParaRPr lang="zh-CN" altLang="en-US" sz="1400"/>
          </a:p>
        </p:txBody>
      </p:sp>
      <p:sp>
        <p:nvSpPr>
          <p:cNvPr id="25" name="矩形 24"/>
          <p:cNvSpPr/>
          <p:nvPr/>
        </p:nvSpPr>
        <p:spPr>
          <a:xfrm>
            <a:off x="3168352" y="2224609"/>
            <a:ext cx="1475656" cy="769441"/>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b="1">
                <a:ln w="11430"/>
                <a:solidFill>
                  <a:schemeClr val="bg2"/>
                </a:solidFill>
                <a:effectLst>
                  <a:outerShdw blurRad="50800" dist="39000" dir="5460000" algn="tl">
                    <a:srgbClr val="000000">
                      <a:alpha val="38000"/>
                    </a:srgbClr>
                  </a:outerShdw>
                </a:effectLst>
                <a:latin typeface="楷体_GB2312" pitchFamily="49" charset="-122"/>
                <a:ea typeface="楷体_GB2312" pitchFamily="49" charset="-122"/>
                <a:sym typeface="Wingdings 2"/>
              </a:rPr>
              <a:t></a:t>
            </a:r>
            <a:endParaRPr lang="zh-CN" altLang="en-US" sz="4400">
              <a:solidFill>
                <a:schemeClr val="bg2"/>
              </a:solidFill>
            </a:endParaRPr>
          </a:p>
        </p:txBody>
      </p:sp>
    </p:spTree>
    <p:extLst>
      <p:ext uri="{BB962C8B-B14F-4D97-AF65-F5344CB8AC3E}">
        <p14:creationId xmlns:p14="http://schemas.microsoft.com/office/powerpoint/2010/main" val="2650114891"/>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标题 1"/>
          <p:cNvSpPr>
            <a:spLocks noGrp="1"/>
          </p:cNvSpPr>
          <p:nvPr>
            <p:ph type="title"/>
          </p:nvPr>
        </p:nvSpPr>
        <p:spPr/>
        <p:txBody>
          <a:bodyPr>
            <a:noAutofit/>
          </a:bodyPr>
          <a:lstStyle/>
          <a:p>
            <a:r>
              <a:rPr lang="zh-CN" altLang="en-US" sz="2000" smtClean="0"/>
              <a:t>二、投入产出分析</a:t>
            </a:r>
            <a:br>
              <a:rPr lang="en-US" altLang="zh-CN" sz="2000"/>
            </a:br>
            <a:r>
              <a:rPr lang="en-US" altLang="zh-CN" sz="2000"/>
              <a:t>——</a:t>
            </a:r>
            <a:r>
              <a:rPr lang="zh-CN" altLang="en-US" sz="2000" smtClean="0"/>
              <a:t>从投入产出来看，</a:t>
            </a:r>
            <a:r>
              <a:rPr lang="zh-CN" altLang="en-US" sz="2000"/>
              <a:t>广发银行上海</a:t>
            </a:r>
            <a:r>
              <a:rPr lang="zh-CN" altLang="en-US" sz="2000" smtClean="0"/>
              <a:t>分行单位人工投入的产出较低，低于标杆群体</a:t>
            </a:r>
            <a:r>
              <a:rPr lang="en-US" altLang="zh-CN" sz="2000" smtClean="0"/>
              <a:t>10</a:t>
            </a:r>
            <a:r>
              <a:rPr lang="zh-CN" altLang="en-US" sz="2000" smtClean="0"/>
              <a:t>分位水平及兄弟分行</a:t>
            </a:r>
            <a:endParaRPr lang="zh-CN" altLang="en-US" sz="2000"/>
          </a:p>
        </p:txBody>
      </p:sp>
      <p:sp>
        <p:nvSpPr>
          <p:cNvPr id="4" name="日期占位符 3"/>
          <p:cNvSpPr>
            <a:spLocks noGrp="1"/>
          </p:cNvSpPr>
          <p:nvPr>
            <p:ph type="dt" sz="half" idx="10"/>
          </p:nvPr>
        </p:nvSpPr>
        <p:spPr>
          <a:xfrm>
            <a:off x="1475656" y="6453336"/>
            <a:ext cx="6984776" cy="296653"/>
          </a:xfrm>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18</a:t>
            </a:fld>
            <a:endParaRPr lang="en-GB"/>
          </a:p>
        </p:txBody>
      </p:sp>
      <p:sp>
        <p:nvSpPr>
          <p:cNvPr id="8" name="TextBox 7"/>
          <p:cNvSpPr txBox="1"/>
          <p:nvPr/>
        </p:nvSpPr>
        <p:spPr>
          <a:xfrm>
            <a:off x="2483768" y="1321023"/>
            <a:ext cx="4104456"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sz="1000" b="1" i="0" u="none" strike="noStrike" kern="1200" baseline="0">
                <a:solidFill>
                  <a:prstClr val="black"/>
                </a:solidFill>
                <a:latin typeface="+mn-lt"/>
                <a:ea typeface="+mn-ea"/>
                <a:cs typeface="+mn-cs"/>
              </a:defRPr>
            </a:pPr>
            <a:r>
              <a:rPr lang="zh-CN" altLang="zh-CN" sz="1400" b="1"/>
              <a:t>股份制</a:t>
            </a:r>
            <a:r>
              <a:rPr lang="zh-CN" altLang="zh-CN" sz="1400" b="1" smtClean="0"/>
              <a:t>商业银行</a:t>
            </a:r>
            <a:r>
              <a:rPr lang="zh-CN" altLang="en-US" sz="1400" b="1" smtClean="0"/>
              <a:t>及广发各分行</a:t>
            </a:r>
            <a:r>
              <a:rPr lang="en-US" altLang="zh-CN" sz="1400" b="1" smtClean="0"/>
              <a:t>2013</a:t>
            </a:r>
            <a:r>
              <a:rPr lang="zh-CN" altLang="zh-CN" sz="1400" b="1" smtClean="0"/>
              <a:t>年</a:t>
            </a:r>
            <a:r>
              <a:rPr lang="zh-CN" altLang="en-US" sz="1400" b="1" smtClean="0"/>
              <a:t>投入产出比</a:t>
            </a:r>
            <a:endParaRPr lang="zh-CN" altLang="zh-CN" sz="1000" b="1"/>
          </a:p>
        </p:txBody>
      </p:sp>
      <p:graphicFrame>
        <p:nvGraphicFramePr>
          <p:cNvPr id="10" name="表格 9"/>
          <p:cNvGraphicFramePr>
            <a:graphicFrameLocks noGrp="1"/>
          </p:cNvGraphicFramePr>
          <p:nvPr>
            <p:extLst>
              <p:ext uri="{D42A27DB-BD31-4B8C-83A1-F6EECF244321}">
                <p14:modId xmlns:p14="http://schemas.microsoft.com/office/powerpoint/2010/main" val="1521836121"/>
              </p:ext>
            </p:extLst>
          </p:nvPr>
        </p:nvGraphicFramePr>
        <p:xfrm>
          <a:off x="1115616" y="4329040"/>
          <a:ext cx="6840760" cy="597664"/>
        </p:xfrm>
        <a:graphic>
          <a:graphicData uri="http://schemas.openxmlformats.org/drawingml/2006/table">
            <a:tbl>
              <a:tblPr firstRow="1" bandRow="1">
                <a:tableStyleId>{C083E6E3-FA7D-4D7B-A595-EF9225AFEA82}</a:tableStyleId>
              </a:tblPr>
              <a:tblGrid>
                <a:gridCol w="855095"/>
                <a:gridCol w="855095"/>
                <a:gridCol w="855095"/>
                <a:gridCol w="855095"/>
                <a:gridCol w="855095"/>
                <a:gridCol w="855095"/>
                <a:gridCol w="855095"/>
                <a:gridCol w="855095"/>
              </a:tblGrid>
              <a:tr h="298832">
                <a:tc>
                  <a:txBody>
                    <a:bodyPr vert="horz" wrap="square"/>
                    <a:lstStyle/>
                    <a:p>
                      <a:pPr algn="ctr"/>
                      <a:r>
                        <a:rPr lang="en-US" altLang="zh-CN" sz="900" b="0" smtClean="0">
                          <a:latin typeface="+mn-ea"/>
                          <a:ea typeface="+mn-ea"/>
                        </a:rPr>
                        <a:t>P10</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P25</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P50</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P75</a:t>
                      </a:r>
                      <a:endParaRPr lang="zh-CN" altLang="en-US" sz="900" b="0">
                        <a:latin typeface="+mn-ea"/>
                        <a:ea typeface="+mn-ea"/>
                      </a:endParaRPr>
                    </a:p>
                  </a:txBody>
                  <a:tcPr anchor="ctr"/>
                </a:tc>
                <a:tc>
                  <a:txBody>
                    <a:bodyPr vert="horz" wrap="square"/>
                    <a:lstStyle/>
                    <a:p>
                      <a:pPr algn="ctr"/>
                      <a:r>
                        <a:rPr lang="en-US" altLang="zh-CN" sz="900" b="0" smtClean="0">
                          <a:latin typeface="+mn-ea"/>
                          <a:ea typeface="+mn-ea"/>
                        </a:rPr>
                        <a:t>P90</a:t>
                      </a:r>
                      <a:endParaRPr lang="zh-CN" altLang="en-US" sz="900" b="0">
                        <a:latin typeface="+mn-ea"/>
                        <a:ea typeface="+mn-ea"/>
                      </a:endParaRPr>
                    </a:p>
                  </a:txBody>
                  <a:tcPr anchor="ctr"/>
                </a:tc>
                <a:tc>
                  <a:txBody>
                    <a:bodyPr vert="horz" wrap="square"/>
                    <a:lstStyle/>
                    <a:p>
                      <a:pPr algn="ctr"/>
                      <a:r>
                        <a:rPr lang="zh-CN" altLang="en-US" sz="900" b="0" smtClean="0">
                          <a:latin typeface="+mn-ea"/>
                          <a:ea typeface="+mn-ea"/>
                        </a:rPr>
                        <a:t>广发北京</a:t>
                      </a:r>
                      <a:endParaRPr lang="en-US" altLang="zh-CN" sz="900" b="0" smtClean="0">
                        <a:latin typeface="+mn-ea"/>
                        <a:ea typeface="+mn-ea"/>
                      </a:endParaRPr>
                    </a:p>
                  </a:txBody>
                  <a:tcPr anchor="ctr"/>
                </a:tc>
                <a:tc>
                  <a:txBody>
                    <a:bodyPr vert="horz" wrap="square"/>
                    <a:lstStyle/>
                    <a:p>
                      <a:pPr algn="ctr"/>
                      <a:r>
                        <a:rPr lang="zh-CN" altLang="en-US" sz="900" b="0" smtClean="0">
                          <a:latin typeface="+mn-ea"/>
                          <a:ea typeface="+mn-ea"/>
                        </a:rPr>
                        <a:t>广发广州</a:t>
                      </a:r>
                      <a:endParaRPr lang="en-US" altLang="zh-CN" sz="900" b="0" smtClean="0">
                        <a:latin typeface="+mn-ea"/>
                        <a:ea typeface="+mn-ea"/>
                      </a:endParaRPr>
                    </a:p>
                  </a:txBody>
                  <a:tcPr anchor="ctr"/>
                </a:tc>
                <a:tc>
                  <a:txBody>
                    <a:bodyPr vert="horz" wrap="square"/>
                    <a:lstStyle/>
                    <a:p>
                      <a:pPr algn="ctr"/>
                      <a:r>
                        <a:rPr lang="zh-CN" altLang="en-US" sz="900" b="0" smtClean="0">
                          <a:latin typeface="+mn-ea"/>
                          <a:ea typeface="+mn-ea"/>
                        </a:rPr>
                        <a:t>广发上海</a:t>
                      </a:r>
                      <a:endParaRPr lang="en-US" altLang="zh-CN" sz="900" b="0" smtClean="0">
                        <a:latin typeface="+mn-ea"/>
                        <a:ea typeface="+mn-ea"/>
                      </a:endParaRPr>
                    </a:p>
                  </a:txBody>
                  <a:tcPr anchor="ctr"/>
                </a:tc>
              </a:tr>
              <a:tr h="298832">
                <a:tc>
                  <a:txBody>
                    <a:bodyPr vert="horz" wrap="square"/>
                    <a:lstStyle/>
                    <a:p>
                      <a:pPr algn="ctr" fontAlgn="b"/>
                      <a:r>
                        <a:rPr lang="en-US" altLang="zh-CN" sz="1000" b="1" i="0" u="none" strike="noStrike" smtClean="0">
                          <a:solidFill>
                            <a:srgbClr val="000000"/>
                          </a:solidFill>
                          <a:effectLst/>
                          <a:latin typeface="+mn-ea"/>
                          <a:ea typeface="+mn-ea"/>
                        </a:rPr>
                        <a:t>5.37</a:t>
                      </a:r>
                      <a:endParaRPr lang="en-US" altLang="zh-CN" sz="1000" b="1" i="0" u="none" strike="noStrike">
                        <a:solidFill>
                          <a:srgbClr val="000000"/>
                        </a:solidFill>
                        <a:effectLst/>
                        <a:latin typeface="+mn-ea"/>
                        <a:ea typeface="+mn-ea"/>
                      </a:endParaRPr>
                    </a:p>
                  </a:txBody>
                  <a:tcPr marL="9525" marR="9525" marT="9525" marB="0" anchor="ctr"/>
                </a:tc>
                <a:tc>
                  <a:txBody>
                    <a:bodyPr vert="horz" wrap="square"/>
                    <a:lstStyle/>
                    <a:p>
                      <a:pPr algn="ctr" fontAlgn="b"/>
                      <a:r>
                        <a:rPr lang="en-US" altLang="zh-CN" sz="1000" b="1" i="0" u="none" strike="noStrike" smtClean="0">
                          <a:solidFill>
                            <a:srgbClr val="000000"/>
                          </a:solidFill>
                          <a:effectLst/>
                          <a:latin typeface="+mn-ea"/>
                          <a:ea typeface="+mn-ea"/>
                        </a:rPr>
                        <a:t>5.77</a:t>
                      </a:r>
                      <a:endParaRPr lang="en-US" altLang="zh-CN" sz="1000" b="1" i="0" u="none" strike="noStrike">
                        <a:solidFill>
                          <a:srgbClr val="000000"/>
                        </a:solidFill>
                        <a:effectLst/>
                        <a:latin typeface="+mn-ea"/>
                        <a:ea typeface="+mn-ea"/>
                      </a:endParaRPr>
                    </a:p>
                  </a:txBody>
                  <a:tcPr marL="9525" marR="9525" marT="9525" marB="0" anchor="ctr"/>
                </a:tc>
                <a:tc>
                  <a:txBody>
                    <a:bodyPr vert="horz" wrap="square"/>
                    <a:lstStyle/>
                    <a:p>
                      <a:pPr algn="ctr" fontAlgn="b"/>
                      <a:r>
                        <a:rPr lang="en-US" altLang="zh-CN" sz="1000" b="1" i="0" u="none" strike="noStrike" smtClean="0">
                          <a:solidFill>
                            <a:srgbClr val="000000"/>
                          </a:solidFill>
                          <a:effectLst/>
                          <a:latin typeface="+mn-ea"/>
                          <a:ea typeface="+mn-ea"/>
                        </a:rPr>
                        <a:t>6.25</a:t>
                      </a:r>
                      <a:endParaRPr lang="en-US" altLang="zh-CN" sz="1000" b="1" i="0" u="none" strike="noStrike">
                        <a:solidFill>
                          <a:srgbClr val="000000"/>
                        </a:solidFill>
                        <a:effectLst/>
                        <a:latin typeface="+mn-ea"/>
                        <a:ea typeface="+mn-ea"/>
                      </a:endParaRPr>
                    </a:p>
                  </a:txBody>
                  <a:tcPr marL="9525" marR="9525" marT="9525" marB="0" anchor="ctr"/>
                </a:tc>
                <a:tc>
                  <a:txBody>
                    <a:bodyPr vert="horz" wrap="square"/>
                    <a:lstStyle/>
                    <a:p>
                      <a:pPr algn="ctr" fontAlgn="b"/>
                      <a:r>
                        <a:rPr lang="en-US" altLang="zh-CN" sz="1000" b="1" i="0" u="none" strike="noStrike" smtClean="0">
                          <a:solidFill>
                            <a:srgbClr val="000000"/>
                          </a:solidFill>
                          <a:effectLst/>
                          <a:latin typeface="+mn-ea"/>
                          <a:ea typeface="+mn-ea"/>
                        </a:rPr>
                        <a:t>6.55</a:t>
                      </a:r>
                      <a:endParaRPr lang="en-US" altLang="zh-CN" sz="1000" b="1" i="0" u="none" strike="noStrike">
                        <a:solidFill>
                          <a:srgbClr val="000000"/>
                        </a:solidFill>
                        <a:effectLst/>
                        <a:latin typeface="+mn-ea"/>
                        <a:ea typeface="+mn-ea"/>
                      </a:endParaRPr>
                    </a:p>
                  </a:txBody>
                  <a:tcPr marL="9525" marR="9525" marT="9525" marB="0" anchor="ctr"/>
                </a:tc>
                <a:tc>
                  <a:txBody>
                    <a:bodyPr vert="horz" wrap="square"/>
                    <a:lstStyle/>
                    <a:p>
                      <a:pPr algn="ctr" fontAlgn="b"/>
                      <a:r>
                        <a:rPr lang="en-US" altLang="zh-CN" sz="1000" b="1" i="0" u="none" strike="noStrike" smtClean="0">
                          <a:solidFill>
                            <a:srgbClr val="000000"/>
                          </a:solidFill>
                          <a:effectLst/>
                          <a:latin typeface="+mn-ea"/>
                          <a:ea typeface="+mn-ea"/>
                        </a:rPr>
                        <a:t>7.01</a:t>
                      </a:r>
                      <a:endParaRPr lang="en-US" altLang="zh-CN" sz="1000" b="1" i="0" u="none" strike="noStrike">
                        <a:solidFill>
                          <a:srgbClr val="000000"/>
                        </a:solidFill>
                        <a:effectLst/>
                        <a:latin typeface="+mn-ea"/>
                        <a:ea typeface="+mn-ea"/>
                      </a:endParaRPr>
                    </a:p>
                  </a:txBody>
                  <a:tcPr marL="9525" marR="9525" marT="9525" marB="0" anchor="ctr"/>
                </a:tc>
                <a:tc>
                  <a:txBody>
                    <a:bodyPr vert="horz" wrap="square"/>
                    <a:lstStyle/>
                    <a:p>
                      <a:pPr algn="ctr"/>
                      <a:r>
                        <a:rPr lang="en-US" altLang="zh-CN" sz="1050" b="1" smtClean="0">
                          <a:solidFill>
                            <a:schemeClr val="tx1"/>
                          </a:solidFill>
                          <a:latin typeface="+mn-ea"/>
                          <a:ea typeface="+mn-ea"/>
                        </a:rPr>
                        <a:t>5.82</a:t>
                      </a:r>
                      <a:endParaRPr lang="zh-CN" altLang="en-US" sz="1050" b="1">
                        <a:solidFill>
                          <a:schemeClr val="tx1"/>
                        </a:solidFill>
                        <a:latin typeface="+mn-ea"/>
                        <a:ea typeface="+mn-ea"/>
                      </a:endParaRPr>
                    </a:p>
                  </a:txBody>
                  <a:tcPr anchor="ctr"/>
                </a:tc>
                <a:tc>
                  <a:txBody>
                    <a:bodyPr vert="horz" wrap="square"/>
                    <a:lstStyle/>
                    <a:p>
                      <a:pPr algn="ctr"/>
                      <a:r>
                        <a:rPr lang="en-US" altLang="zh-CN" sz="1050" b="1" smtClean="0">
                          <a:solidFill>
                            <a:schemeClr val="tx1"/>
                          </a:solidFill>
                          <a:latin typeface="+mn-ea"/>
                          <a:ea typeface="+mn-ea"/>
                        </a:rPr>
                        <a:t>6.68</a:t>
                      </a:r>
                      <a:endParaRPr lang="zh-CN" altLang="en-US" sz="1050" b="1">
                        <a:solidFill>
                          <a:schemeClr val="tx1"/>
                        </a:solidFill>
                        <a:latin typeface="+mn-ea"/>
                        <a:ea typeface="+mn-ea"/>
                      </a:endParaRPr>
                    </a:p>
                  </a:txBody>
                  <a:tcPr anchor="ctr"/>
                </a:tc>
                <a:tc>
                  <a:txBody>
                    <a:bodyPr vert="horz" wrap="square"/>
                    <a:lstStyle/>
                    <a:p>
                      <a:pPr algn="ctr"/>
                      <a:r>
                        <a:rPr lang="en-US" altLang="zh-CN" sz="1050" b="1" smtClean="0">
                          <a:solidFill>
                            <a:schemeClr val="tx1"/>
                          </a:solidFill>
                          <a:latin typeface="+mn-ea"/>
                          <a:ea typeface="+mn-ea"/>
                        </a:rPr>
                        <a:t>5.2</a:t>
                      </a:r>
                      <a:endParaRPr lang="zh-CN" altLang="en-US" sz="1050" b="1">
                        <a:solidFill>
                          <a:schemeClr val="tx1"/>
                        </a:solidFill>
                        <a:latin typeface="+mn-ea"/>
                        <a:ea typeface="+mn-ea"/>
                      </a:endParaRPr>
                    </a:p>
                  </a:txBody>
                  <a:tcPr anchor="ctr"/>
                </a:tc>
              </a:tr>
            </a:tbl>
          </a:graphicData>
        </a:graphic>
      </p:graphicFrame>
      <p:cxnSp>
        <p:nvCxnSpPr>
          <p:cNvPr id="12" name="直接连接符 11"/>
          <p:cNvCxnSpPr/>
          <p:nvPr/>
        </p:nvCxnSpPr>
        <p:spPr>
          <a:xfrm>
            <a:off x="1547664" y="2507984"/>
            <a:ext cx="6156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sp>
        <p:nvSpPr>
          <p:cNvPr id="15" name="TextBox 14"/>
          <p:cNvSpPr txBox="1"/>
          <p:nvPr/>
        </p:nvSpPr>
        <p:spPr>
          <a:xfrm>
            <a:off x="7596336" y="2420466"/>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P25</a:t>
            </a:r>
            <a:endParaRPr lang="zh-CN" altLang="en-US" sz="700"/>
          </a:p>
        </p:txBody>
      </p:sp>
      <p:cxnSp>
        <p:nvCxnSpPr>
          <p:cNvPr id="22" name="直接连接符 21"/>
          <p:cNvCxnSpPr/>
          <p:nvPr/>
        </p:nvCxnSpPr>
        <p:spPr>
          <a:xfrm>
            <a:off x="1547664" y="2348458"/>
            <a:ext cx="6156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cxnSp>
        <p:nvCxnSpPr>
          <p:cNvPr id="23" name="直接连接符 22"/>
          <p:cNvCxnSpPr/>
          <p:nvPr/>
        </p:nvCxnSpPr>
        <p:spPr>
          <a:xfrm>
            <a:off x="1547664" y="2276450"/>
            <a:ext cx="6156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sp>
        <p:nvSpPr>
          <p:cNvPr id="24" name="TextBox 23"/>
          <p:cNvSpPr txBox="1"/>
          <p:nvPr/>
        </p:nvSpPr>
        <p:spPr>
          <a:xfrm>
            <a:off x="7596336" y="2220411"/>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P50</a:t>
            </a:r>
            <a:endParaRPr lang="zh-CN" altLang="en-US" sz="700"/>
          </a:p>
        </p:txBody>
      </p:sp>
      <p:sp>
        <p:nvSpPr>
          <p:cNvPr id="25" name="TextBox 24"/>
          <p:cNvSpPr txBox="1"/>
          <p:nvPr/>
        </p:nvSpPr>
        <p:spPr>
          <a:xfrm>
            <a:off x="7596336" y="2132434"/>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P75</a:t>
            </a:r>
            <a:endParaRPr lang="zh-CN" altLang="en-US" sz="700"/>
          </a:p>
        </p:txBody>
      </p:sp>
      <p:sp>
        <p:nvSpPr>
          <p:cNvPr id="26" name="椭圆 25"/>
          <p:cNvSpPr/>
          <p:nvPr/>
        </p:nvSpPr>
        <p:spPr>
          <a:xfrm>
            <a:off x="7207046" y="4653136"/>
            <a:ext cx="644260" cy="28803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graphicFrame>
        <p:nvGraphicFramePr>
          <p:cNvPr id="27" name="表格 26"/>
          <p:cNvGraphicFramePr>
            <a:graphicFrameLocks noGrp="1"/>
          </p:cNvGraphicFramePr>
          <p:nvPr>
            <p:extLst>
              <p:ext uri="{D42A27DB-BD31-4B8C-83A1-F6EECF244321}">
                <p14:modId xmlns:p14="http://schemas.microsoft.com/office/powerpoint/2010/main" val="2765441285"/>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t>全行总人数</a:t>
                      </a:r>
                      <a:endParaRPr lang="en-US" sz="1300"/>
                    </a:p>
                  </a:txBody>
                  <a:tcPr anchor="ctr">
                    <a:solidFill>
                      <a:schemeClr val="accent2"/>
                    </a:solidFill>
                  </a:tcPr>
                </a:tc>
                <a:tc>
                  <a:txBody>
                    <a:bodyPr vert="horz" wrap="square"/>
                    <a:lstStyle/>
                    <a:p>
                      <a:pPr algn="ctr"/>
                      <a:r>
                        <a:rPr lang="zh-CN" altLang="en-US" sz="1300" smtClean="0">
                          <a:solidFill>
                            <a:schemeClr val="tx1"/>
                          </a:solidFill>
                        </a:rPr>
                        <a:t>本部人数</a:t>
                      </a:r>
                      <a:endParaRPr lang="en-US" sz="1300">
                        <a:solidFill>
                          <a:schemeClr val="tx1"/>
                        </a:solidFill>
                      </a:endParaRPr>
                    </a:p>
                  </a:txBody>
                  <a:tcPr anchor="ctr">
                    <a:solidFill>
                      <a:schemeClr val="bg1">
                        <a:lumMod val="95000"/>
                      </a:schemeClr>
                    </a:solidFill>
                  </a:tcPr>
                </a:tc>
              </a:tr>
            </a:tbl>
          </a:graphicData>
        </a:graphic>
      </p:graphicFrame>
      <p:sp>
        <p:nvSpPr>
          <p:cNvPr id="28" name="矩形 27"/>
          <p:cNvSpPr/>
          <p:nvPr/>
        </p:nvSpPr>
        <p:spPr>
          <a:xfrm>
            <a:off x="467544" y="5265344"/>
            <a:ext cx="8280920" cy="118799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ts val="600"/>
              </a:spcBef>
              <a:spcAft>
                <a:spcPts val="600"/>
              </a:spcAft>
            </a:pPr>
            <a:r>
              <a:rPr lang="zh-CN" altLang="en-US" sz="1400" b="1" smtClean="0">
                <a:solidFill>
                  <a:schemeClr val="tx1"/>
                </a:solidFill>
              </a:rPr>
              <a:t>韬睿惠悦发现：</a:t>
            </a:r>
            <a:endParaRPr lang="en-US" altLang="zh-CN" sz="1400" b="1" smtClean="0">
              <a:solidFill>
                <a:schemeClr val="tx1"/>
              </a:solidFill>
            </a:endParaRPr>
          </a:p>
          <a:p>
            <a:pPr marL="285750" indent="-285750">
              <a:spcBef>
                <a:spcPts val="600"/>
              </a:spcBef>
              <a:spcAft>
                <a:spcPts val="600"/>
              </a:spcAft>
              <a:buFont typeface="Wingdings" pitchFamily="2" charset="2"/>
              <a:buChar char="Ø"/>
            </a:pPr>
            <a:r>
              <a:rPr lang="en-US" altLang="zh-CN" sz="1300">
                <a:solidFill>
                  <a:schemeClr val="tx1"/>
                </a:solidFill>
              </a:rPr>
              <a:t>2013</a:t>
            </a:r>
            <a:r>
              <a:rPr lang="zh-CN" altLang="en-US" sz="1300" smtClean="0">
                <a:solidFill>
                  <a:schemeClr val="tx1"/>
                </a:solidFill>
              </a:rPr>
              <a:t>年上海分行投入产出比为</a:t>
            </a:r>
            <a:r>
              <a:rPr lang="en-US" altLang="zh-CN" sz="1300" smtClean="0">
                <a:solidFill>
                  <a:schemeClr val="tx1"/>
                </a:solidFill>
              </a:rPr>
              <a:t>5.2</a:t>
            </a:r>
            <a:r>
              <a:rPr lang="zh-CN" altLang="en-US" sz="1300" smtClean="0">
                <a:solidFill>
                  <a:schemeClr val="tx1"/>
                </a:solidFill>
              </a:rPr>
              <a:t>，低于标杆群体</a:t>
            </a:r>
            <a:r>
              <a:rPr lang="en-US" altLang="zh-CN" sz="1300" smtClean="0">
                <a:solidFill>
                  <a:schemeClr val="tx1"/>
                </a:solidFill>
              </a:rPr>
              <a:t>10</a:t>
            </a:r>
            <a:r>
              <a:rPr lang="zh-CN" altLang="en-US" sz="1300">
                <a:solidFill>
                  <a:schemeClr val="tx1"/>
                </a:solidFill>
              </a:rPr>
              <a:t>分位</a:t>
            </a:r>
            <a:r>
              <a:rPr lang="zh-CN" altLang="en-US" sz="1300" smtClean="0">
                <a:solidFill>
                  <a:schemeClr val="tx1"/>
                </a:solidFill>
              </a:rPr>
              <a:t>水平，人工投入的产出效率不高；</a:t>
            </a:r>
            <a:endParaRPr lang="en-US" altLang="zh-CN" sz="1300" smtClean="0">
              <a:solidFill>
                <a:schemeClr val="tx1"/>
              </a:solidFill>
            </a:endParaRPr>
          </a:p>
          <a:p>
            <a:pPr marL="285750" indent="-285750">
              <a:spcBef>
                <a:spcPts val="600"/>
              </a:spcBef>
              <a:spcAft>
                <a:spcPts val="600"/>
              </a:spcAft>
              <a:buFont typeface="Wingdings" pitchFamily="2" charset="2"/>
              <a:buChar char="Ø"/>
            </a:pPr>
            <a:r>
              <a:rPr lang="zh-CN" altLang="en-US" sz="1300" smtClean="0">
                <a:solidFill>
                  <a:schemeClr val="tx1"/>
                </a:solidFill>
              </a:rPr>
              <a:t>从广发内部来看，广州分行单位人工投入的产出较高，而北京分行及上海分行均有较大的可提升空间。</a:t>
            </a:r>
            <a:endParaRPr lang="en-US" altLang="zh-CN" sz="1300" smtClean="0">
              <a:solidFill>
                <a:schemeClr val="tx1"/>
              </a:solidFill>
            </a:endParaRPr>
          </a:p>
        </p:txBody>
      </p:sp>
      <p:graphicFrame>
        <p:nvGraphicFramePr>
          <p:cNvPr id="19" name="图表 18"/>
          <p:cNvGraphicFramePr/>
          <p:nvPr>
            <p:extLst>
              <p:ext uri="{D42A27DB-BD31-4B8C-83A1-F6EECF244321}">
                <p14:modId xmlns:p14="http://schemas.microsoft.com/office/powerpoint/2010/main" val="2359435240"/>
              </p:ext>
            </p:extLst>
          </p:nvPr>
        </p:nvGraphicFramePr>
        <p:xfrm>
          <a:off x="1090665" y="1772816"/>
          <a:ext cx="6832649" cy="2490788"/>
        </p:xfrm>
        <a:graphic>
          <a:graphicData uri="http://schemas.openxmlformats.org/drawingml/2006/chart">
            <c:chart xmlns:c="http://schemas.openxmlformats.org/drawingml/2006/chart" r:id="rId3"/>
          </a:graphicData>
        </a:graphic>
      </p:graphicFrame>
      <p:sp>
        <p:nvSpPr>
          <p:cNvPr id="3" name="TextBox 2"/>
          <p:cNvSpPr txBox="1"/>
          <p:nvPr/>
        </p:nvSpPr>
        <p:spPr>
          <a:xfrm>
            <a:off x="5544616" y="5013176"/>
            <a:ext cx="2771800" cy="24622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b="1" smtClean="0"/>
              <a:t>注：投入产出比</a:t>
            </a:r>
            <a:r>
              <a:rPr lang="en-US" altLang="zh-CN" sz="1000" b="1" smtClean="0"/>
              <a:t>=</a:t>
            </a:r>
            <a:r>
              <a:rPr lang="zh-CN" altLang="en-US" sz="1000" b="1" smtClean="0"/>
              <a:t>营业收入</a:t>
            </a:r>
            <a:r>
              <a:rPr lang="en-US" altLang="zh-CN" sz="1000" b="1" smtClean="0"/>
              <a:t>/</a:t>
            </a:r>
            <a:r>
              <a:rPr lang="zh-CN" altLang="en-US" sz="1000" b="1" smtClean="0"/>
              <a:t>人工总成本</a:t>
            </a:r>
            <a:endParaRPr lang="zh-CN" altLang="en-US" sz="1000" b="1"/>
          </a:p>
        </p:txBody>
      </p:sp>
    </p:spTree>
    <p:extLst>
      <p:ext uri="{BB962C8B-B14F-4D97-AF65-F5344CB8AC3E}">
        <p14:creationId xmlns:p14="http://schemas.microsoft.com/office/powerpoint/2010/main" val="4143705520"/>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graphicFrame>
        <p:nvGraphicFramePr>
          <p:cNvPr id="34" name="图表 33"/>
          <p:cNvGraphicFramePr/>
          <p:nvPr>
            <p:extLst>
              <p:ext uri="{D42A27DB-BD31-4B8C-83A1-F6EECF244321}">
                <p14:modId xmlns:p14="http://schemas.microsoft.com/office/powerpoint/2010/main" val="2019687106"/>
              </p:ext>
            </p:extLst>
          </p:nvPr>
        </p:nvGraphicFramePr>
        <p:xfrm>
          <a:off x="468312" y="4236486"/>
          <a:ext cx="6335936" cy="2216850"/>
        </p:xfrm>
        <a:graphic>
          <a:graphicData uri="http://schemas.openxmlformats.org/drawingml/2006/chart">
            <c:chart xmlns:c="http://schemas.openxmlformats.org/drawingml/2006/chart" r:id="rId2"/>
          </a:graphicData>
        </a:graphic>
      </p:graphicFrame>
      <p:graphicFrame>
        <p:nvGraphicFramePr>
          <p:cNvPr id="33" name="图表 32"/>
          <p:cNvGraphicFramePr/>
          <p:nvPr>
            <p:extLst>
              <p:ext uri="{D42A27DB-BD31-4B8C-83A1-F6EECF244321}">
                <p14:modId xmlns:p14="http://schemas.microsoft.com/office/powerpoint/2010/main" val="1048002299"/>
              </p:ext>
            </p:extLst>
          </p:nvPr>
        </p:nvGraphicFramePr>
        <p:xfrm>
          <a:off x="468312" y="1618227"/>
          <a:ext cx="6335935" cy="2026797"/>
        </p:xfrm>
        <a:graphic>
          <a:graphicData uri="http://schemas.openxmlformats.org/drawingml/2006/chart">
            <c:chart xmlns:c="http://schemas.openxmlformats.org/drawingml/2006/chart" r:id="rId3"/>
          </a:graphicData>
        </a:graphic>
      </p:graphicFrame>
      <p:sp>
        <p:nvSpPr>
          <p:cNvPr id="2" name="标题 1"/>
          <p:cNvSpPr>
            <a:spLocks noGrp="1"/>
          </p:cNvSpPr>
          <p:nvPr>
            <p:ph type="title"/>
          </p:nvPr>
        </p:nvSpPr>
        <p:spPr/>
        <p:txBody>
          <a:bodyPr>
            <a:noAutofit/>
          </a:bodyPr>
          <a:lstStyle/>
          <a:p>
            <a:r>
              <a:rPr lang="zh-CN" altLang="en-US" sz="2000" smtClean="0"/>
              <a:t>二、</a:t>
            </a:r>
            <a:r>
              <a:rPr lang="zh-CN" altLang="en-US" sz="2000"/>
              <a:t>投入产出分析</a:t>
            </a:r>
            <a:br>
              <a:rPr lang="en-US" altLang="zh-CN" sz="2000"/>
            </a:br>
            <a:r>
              <a:rPr lang="en-US" altLang="zh-CN" sz="2000" smtClean="0"/>
              <a:t>——</a:t>
            </a:r>
            <a:r>
              <a:rPr lang="zh-CN" altLang="en-US" sz="2000"/>
              <a:t>分别</a:t>
            </a:r>
            <a:r>
              <a:rPr lang="zh-CN" altLang="en-US" sz="2000" smtClean="0"/>
              <a:t>从人均营业收入及人均人力成本两</a:t>
            </a:r>
            <a:r>
              <a:rPr lang="zh-CN" altLang="en-US" sz="2000"/>
              <a:t>个维度比较发现</a:t>
            </a:r>
            <a:r>
              <a:rPr lang="zh-CN" altLang="en-US" sz="2000" smtClean="0"/>
              <a:t>，上海分行人均营业收入远低于标杆群体</a:t>
            </a:r>
            <a:r>
              <a:rPr lang="en-US" altLang="zh-CN" sz="2000" smtClean="0"/>
              <a:t>25</a:t>
            </a:r>
            <a:r>
              <a:rPr lang="zh-CN" altLang="en-US" sz="2000" smtClean="0"/>
              <a:t>分位水平，而人均人力成本处于</a:t>
            </a:r>
            <a:r>
              <a:rPr lang="en-US" altLang="zh-CN" sz="2000" smtClean="0"/>
              <a:t>25</a:t>
            </a:r>
            <a:r>
              <a:rPr lang="zh-CN" altLang="en-US" sz="2000" smtClean="0"/>
              <a:t>分位</a:t>
            </a:r>
            <a:endParaRPr lang="zh-CN" altLang="en-US" sz="2000"/>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a:xfrm>
            <a:off x="8254800" y="6467768"/>
            <a:ext cx="504000" cy="273600"/>
          </a:xfrm>
        </p:spPr>
        <p:txBody>
          <a:bodyPr/>
          <a:lstStyle/>
          <a:p>
            <a:fld id="{830D4EF1-2FB9-4CDA-AD22-D945B346B2F0}" type="slidenum">
              <a:rPr lang="en-GB" smtClean="0"/>
              <a:t>19</a:t>
            </a:fld>
            <a:endParaRPr lang="en-GB"/>
          </a:p>
        </p:txBody>
      </p:sp>
      <p:sp>
        <p:nvSpPr>
          <p:cNvPr id="8" name="TextBox 7"/>
          <p:cNvSpPr txBox="1"/>
          <p:nvPr/>
        </p:nvSpPr>
        <p:spPr>
          <a:xfrm>
            <a:off x="1546895" y="1268760"/>
            <a:ext cx="4248472"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sz="1000" b="1" i="0" u="none" strike="noStrike" kern="1200" baseline="0">
                <a:solidFill>
                  <a:prstClr val="black"/>
                </a:solidFill>
                <a:latin typeface="+mn-lt"/>
                <a:ea typeface="+mn-ea"/>
                <a:cs typeface="+mn-cs"/>
              </a:defRPr>
            </a:pPr>
            <a:r>
              <a:rPr lang="zh-CN" altLang="zh-CN" sz="1400" b="1"/>
              <a:t>股份制</a:t>
            </a:r>
            <a:r>
              <a:rPr lang="zh-CN" altLang="zh-CN" sz="1400" b="1" smtClean="0"/>
              <a:t>商业银行</a:t>
            </a:r>
            <a:r>
              <a:rPr lang="zh-CN" altLang="en-US" sz="1400" b="1" smtClean="0"/>
              <a:t>及广发各分行</a:t>
            </a:r>
            <a:r>
              <a:rPr lang="en-US" altLang="zh-CN" sz="1400" b="1" smtClean="0"/>
              <a:t>2013</a:t>
            </a:r>
            <a:r>
              <a:rPr lang="zh-CN" altLang="zh-CN" sz="1400" b="1" smtClean="0"/>
              <a:t>年</a:t>
            </a:r>
            <a:r>
              <a:rPr lang="zh-CN" altLang="en-US" sz="1400" b="1" smtClean="0"/>
              <a:t>人均营业收入</a:t>
            </a:r>
            <a:endParaRPr lang="zh-CN" altLang="zh-CN" sz="1000" b="1"/>
          </a:p>
        </p:txBody>
      </p:sp>
      <p:sp>
        <p:nvSpPr>
          <p:cNvPr id="10" name="TextBox 9"/>
          <p:cNvSpPr txBox="1"/>
          <p:nvPr/>
        </p:nvSpPr>
        <p:spPr>
          <a:xfrm>
            <a:off x="1474887" y="3861048"/>
            <a:ext cx="4248472"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sz="1000" b="1" i="0" u="none" strike="noStrike" kern="1200" baseline="0">
                <a:solidFill>
                  <a:prstClr val="black"/>
                </a:solidFill>
                <a:latin typeface="+mn-lt"/>
                <a:ea typeface="+mn-ea"/>
                <a:cs typeface="+mn-cs"/>
              </a:defRPr>
            </a:pPr>
            <a:r>
              <a:rPr lang="zh-CN" altLang="zh-CN" sz="1400" b="1"/>
              <a:t>股份制</a:t>
            </a:r>
            <a:r>
              <a:rPr lang="zh-CN" altLang="zh-CN" sz="1400" b="1" smtClean="0"/>
              <a:t>商业银行</a:t>
            </a:r>
            <a:r>
              <a:rPr lang="zh-CN" altLang="en-US" sz="1400" b="1" smtClean="0"/>
              <a:t>及广发各分行</a:t>
            </a:r>
            <a:r>
              <a:rPr lang="en-US" altLang="zh-CN" sz="1400" b="1" smtClean="0"/>
              <a:t>2013</a:t>
            </a:r>
            <a:r>
              <a:rPr lang="zh-CN" altLang="zh-CN" sz="1400" b="1" smtClean="0"/>
              <a:t>年</a:t>
            </a:r>
            <a:r>
              <a:rPr lang="zh-CN" altLang="en-US" sz="1400" b="1" smtClean="0"/>
              <a:t>人均人力成本</a:t>
            </a:r>
            <a:endParaRPr lang="zh-CN" altLang="zh-CN" sz="1000" b="1"/>
          </a:p>
        </p:txBody>
      </p:sp>
      <p:cxnSp>
        <p:nvCxnSpPr>
          <p:cNvPr id="12" name="直接连接符 11"/>
          <p:cNvCxnSpPr/>
          <p:nvPr/>
        </p:nvCxnSpPr>
        <p:spPr>
          <a:xfrm>
            <a:off x="1008216" y="2420888"/>
            <a:ext cx="5508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cxnSp>
        <p:nvCxnSpPr>
          <p:cNvPr id="13" name="直接连接符 12"/>
          <p:cNvCxnSpPr/>
          <p:nvPr/>
        </p:nvCxnSpPr>
        <p:spPr>
          <a:xfrm>
            <a:off x="1008216" y="2348880"/>
            <a:ext cx="5508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cxnSp>
        <p:nvCxnSpPr>
          <p:cNvPr id="14" name="直接连接符 13"/>
          <p:cNvCxnSpPr/>
          <p:nvPr/>
        </p:nvCxnSpPr>
        <p:spPr>
          <a:xfrm>
            <a:off x="1008216" y="2204864"/>
            <a:ext cx="5508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sp>
        <p:nvSpPr>
          <p:cNvPr id="15" name="TextBox 14"/>
          <p:cNvSpPr txBox="1"/>
          <p:nvPr/>
        </p:nvSpPr>
        <p:spPr>
          <a:xfrm>
            <a:off x="6488147" y="2350327"/>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P25</a:t>
            </a:r>
            <a:endParaRPr lang="zh-CN" altLang="en-US" sz="700"/>
          </a:p>
        </p:txBody>
      </p:sp>
      <p:sp>
        <p:nvSpPr>
          <p:cNvPr id="16" name="TextBox 15"/>
          <p:cNvSpPr txBox="1"/>
          <p:nvPr/>
        </p:nvSpPr>
        <p:spPr>
          <a:xfrm>
            <a:off x="6486091" y="2248852"/>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P50</a:t>
            </a:r>
            <a:endParaRPr lang="zh-CN" altLang="en-US" sz="700"/>
          </a:p>
        </p:txBody>
      </p:sp>
      <p:sp>
        <p:nvSpPr>
          <p:cNvPr id="17" name="TextBox 16"/>
          <p:cNvSpPr txBox="1"/>
          <p:nvPr/>
        </p:nvSpPr>
        <p:spPr>
          <a:xfrm>
            <a:off x="6488147" y="2104836"/>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P75</a:t>
            </a:r>
            <a:endParaRPr lang="zh-CN" altLang="en-US" sz="700"/>
          </a:p>
        </p:txBody>
      </p:sp>
      <p:cxnSp>
        <p:nvCxnSpPr>
          <p:cNvPr id="18" name="直接连接符 17"/>
          <p:cNvCxnSpPr/>
          <p:nvPr/>
        </p:nvCxnSpPr>
        <p:spPr>
          <a:xfrm>
            <a:off x="971600" y="4985156"/>
            <a:ext cx="5616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cxnSp>
        <p:nvCxnSpPr>
          <p:cNvPr id="19" name="直接连接符 18"/>
          <p:cNvCxnSpPr/>
          <p:nvPr/>
        </p:nvCxnSpPr>
        <p:spPr>
          <a:xfrm>
            <a:off x="971600" y="4762102"/>
            <a:ext cx="5616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cxnSp>
        <p:nvCxnSpPr>
          <p:cNvPr id="20" name="直接连接符 19"/>
          <p:cNvCxnSpPr/>
          <p:nvPr/>
        </p:nvCxnSpPr>
        <p:spPr>
          <a:xfrm>
            <a:off x="971997" y="4725144"/>
            <a:ext cx="5616000" cy="0"/>
          </a:xfrm>
          <a:prstGeom prst="line">
            <a:avLst/>
          </a:prstGeom>
          <a:ln w="19050">
            <a:solidFill>
              <a:srgbClr val="0070C0"/>
            </a:solidFill>
          </a:ln>
        </p:spPr>
        <p:style>
          <a:lnRef idx="1">
            <a:schemeClr val="accent4"/>
          </a:lnRef>
          <a:fillRef idx="0">
            <a:schemeClr val="accent4"/>
          </a:fillRef>
          <a:effectRef idx="0">
            <a:schemeClr val="accent4"/>
          </a:effectRef>
          <a:fontRef idx="minor">
            <a:schemeClr val="tx1"/>
          </a:fontRef>
        </p:style>
      </p:cxnSp>
      <p:sp>
        <p:nvSpPr>
          <p:cNvPr id="21" name="TextBox 20"/>
          <p:cNvSpPr txBox="1"/>
          <p:nvPr/>
        </p:nvSpPr>
        <p:spPr>
          <a:xfrm>
            <a:off x="6486090" y="4885129"/>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P25</a:t>
            </a:r>
            <a:endParaRPr lang="zh-CN" altLang="en-US" sz="700"/>
          </a:p>
        </p:txBody>
      </p:sp>
      <p:sp>
        <p:nvSpPr>
          <p:cNvPr id="22" name="TextBox 21"/>
          <p:cNvSpPr txBox="1"/>
          <p:nvPr/>
        </p:nvSpPr>
        <p:spPr>
          <a:xfrm>
            <a:off x="6484034" y="4653136"/>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P50</a:t>
            </a:r>
            <a:endParaRPr lang="zh-CN" altLang="en-US" sz="700"/>
          </a:p>
        </p:txBody>
      </p:sp>
      <p:sp>
        <p:nvSpPr>
          <p:cNvPr id="23" name="TextBox 22"/>
          <p:cNvSpPr txBox="1"/>
          <p:nvPr/>
        </p:nvSpPr>
        <p:spPr>
          <a:xfrm>
            <a:off x="6488147" y="4581128"/>
            <a:ext cx="498171" cy="20005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00" smtClean="0"/>
              <a:t>P75</a:t>
            </a:r>
            <a:endParaRPr lang="zh-CN" altLang="en-US" sz="700"/>
          </a:p>
        </p:txBody>
      </p:sp>
      <p:graphicFrame>
        <p:nvGraphicFramePr>
          <p:cNvPr id="25" name="表格 24"/>
          <p:cNvGraphicFramePr>
            <a:graphicFrameLocks noGrp="1"/>
          </p:cNvGraphicFramePr>
          <p:nvPr>
            <p:extLst>
              <p:ext uri="{D42A27DB-BD31-4B8C-83A1-F6EECF244321}">
                <p14:modId xmlns:p14="http://schemas.microsoft.com/office/powerpoint/2010/main" val="752387272"/>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t>全行总人数</a:t>
                      </a:r>
                      <a:endParaRPr lang="en-US" sz="1300"/>
                    </a:p>
                  </a:txBody>
                  <a:tcPr anchor="ctr">
                    <a:solidFill>
                      <a:schemeClr val="accent2"/>
                    </a:solidFill>
                  </a:tcPr>
                </a:tc>
                <a:tc>
                  <a:txBody>
                    <a:bodyPr vert="horz" wrap="square"/>
                    <a:lstStyle/>
                    <a:p>
                      <a:pPr algn="ctr"/>
                      <a:r>
                        <a:rPr lang="zh-CN" altLang="en-US" sz="1300" smtClean="0">
                          <a:solidFill>
                            <a:schemeClr val="tx1"/>
                          </a:solidFill>
                        </a:rPr>
                        <a:t>本部人数</a:t>
                      </a:r>
                      <a:endParaRPr lang="en-US" sz="1300">
                        <a:solidFill>
                          <a:schemeClr val="tx1"/>
                        </a:solidFill>
                      </a:endParaRPr>
                    </a:p>
                  </a:txBody>
                  <a:tcPr anchor="ctr">
                    <a:solidFill>
                      <a:schemeClr val="bg1">
                        <a:lumMod val="95000"/>
                      </a:schemeClr>
                    </a:solidFill>
                  </a:tcPr>
                </a:tc>
              </a:tr>
            </a:tbl>
          </a:graphicData>
        </a:graphic>
      </p:graphicFrame>
      <p:sp>
        <p:nvSpPr>
          <p:cNvPr id="26" name="TextBox 25"/>
          <p:cNvSpPr txBox="1"/>
          <p:nvPr/>
        </p:nvSpPr>
        <p:spPr>
          <a:xfrm>
            <a:off x="5859787" y="1750908"/>
            <a:ext cx="864096" cy="2308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00" smtClean="0"/>
              <a:t>单位：万</a:t>
            </a:r>
            <a:endParaRPr lang="zh-CN" altLang="en-US" sz="900"/>
          </a:p>
        </p:txBody>
      </p:sp>
      <p:sp>
        <p:nvSpPr>
          <p:cNvPr id="27" name="TextBox 26"/>
          <p:cNvSpPr txBox="1"/>
          <p:nvPr/>
        </p:nvSpPr>
        <p:spPr>
          <a:xfrm>
            <a:off x="5868144" y="4293096"/>
            <a:ext cx="864096" cy="2308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00" smtClean="0"/>
              <a:t>单位：万</a:t>
            </a:r>
            <a:endParaRPr lang="zh-CN" altLang="en-US" sz="900"/>
          </a:p>
        </p:txBody>
      </p:sp>
      <p:graphicFrame>
        <p:nvGraphicFramePr>
          <p:cNvPr id="29" name="表格 28"/>
          <p:cNvGraphicFramePr>
            <a:graphicFrameLocks noGrp="1"/>
          </p:cNvGraphicFramePr>
          <p:nvPr>
            <p:extLst>
              <p:ext uri="{D42A27DB-BD31-4B8C-83A1-F6EECF244321}">
                <p14:modId xmlns:p14="http://schemas.microsoft.com/office/powerpoint/2010/main" val="1165261095"/>
              </p:ext>
            </p:extLst>
          </p:nvPr>
        </p:nvGraphicFramePr>
        <p:xfrm>
          <a:off x="6982205" y="1678901"/>
          <a:ext cx="1885266" cy="1966123"/>
        </p:xfrm>
        <a:graphic>
          <a:graphicData uri="http://schemas.openxmlformats.org/drawingml/2006/table">
            <a:tbl>
              <a:tblPr firstRow="1" bandCol="1">
                <a:tableStyleId>{F5AB1C69-6EDB-4FF4-983F-18BD219EF322}</a:tableStyleId>
              </a:tblPr>
              <a:tblGrid>
                <a:gridCol w="942633"/>
                <a:gridCol w="942633"/>
              </a:tblGrid>
              <a:tr h="376849">
                <a:tc gridSpan="2">
                  <a:txBody>
                    <a:bodyPr vert="horz" wrap="square"/>
                    <a:lstStyle/>
                    <a:p>
                      <a:pPr algn="ctr"/>
                      <a:r>
                        <a:rPr lang="zh-CN" altLang="en-US" sz="1400" smtClean="0"/>
                        <a:t>人均营业收入</a:t>
                      </a:r>
                      <a:endParaRPr lang="zh-CN" altLang="en-US" sz="1400"/>
                    </a:p>
                  </a:txBody>
                  <a:tcPr/>
                </a:tc>
                <a:tc hMerge="1">
                  <a:txBody>
                    <a:bodyPr vert="horz" wrap="square"/>
                    <a:lstStyle/>
                    <a:p>
                      <a:endParaRPr lang="zh-CN" altLang="en-US"/>
                    </a:p>
                  </a:txBody>
                  <a:tcPr/>
                </a:tc>
              </a:tr>
              <a:tr h="382082">
                <a:tc>
                  <a:txBody>
                    <a:bodyPr vert="horz" wrap="square"/>
                    <a:lstStyle/>
                    <a:p>
                      <a:pPr algn="ctr"/>
                      <a:r>
                        <a:rPr lang="en-US" altLang="zh-CN" sz="1200" smtClean="0"/>
                        <a:t>P25</a:t>
                      </a:r>
                      <a:endParaRPr lang="zh-CN" altLang="en-US" sz="1200"/>
                    </a:p>
                  </a:txBody>
                  <a:tcPr anchor="ctr"/>
                </a:tc>
                <a:tc>
                  <a:txBody>
                    <a:bodyPr vert="horz" wrap="square"/>
                    <a:lstStyle/>
                    <a:p>
                      <a:pPr algn="ctr" fontAlgn="ctr"/>
                      <a:r>
                        <a:rPr lang="en-US" altLang="zh-CN" sz="1200" b="0" i="0" u="none" strike="noStrike" smtClean="0">
                          <a:solidFill>
                            <a:srgbClr val="000000"/>
                          </a:solidFill>
                          <a:effectLst/>
                          <a:latin typeface="Arial"/>
                        </a:rPr>
                        <a:t>179</a:t>
                      </a:r>
                      <a:endParaRPr lang="en-US" altLang="zh-CN" sz="1200" b="0" i="0" u="none" strike="noStrike">
                        <a:solidFill>
                          <a:srgbClr val="000000"/>
                        </a:solidFill>
                        <a:effectLst/>
                        <a:latin typeface="Arial"/>
                      </a:endParaRPr>
                    </a:p>
                  </a:txBody>
                  <a:tcPr marL="9525" marR="9525" marT="9525" marB="0" anchor="ctr"/>
                </a:tc>
              </a:tr>
              <a:tr h="382082">
                <a:tc>
                  <a:txBody>
                    <a:bodyPr vert="horz" wrap="square"/>
                    <a:lstStyle/>
                    <a:p>
                      <a:pPr algn="ctr"/>
                      <a:r>
                        <a:rPr lang="en-US" altLang="zh-CN" sz="1200" smtClean="0"/>
                        <a:t>P50</a:t>
                      </a:r>
                      <a:endParaRPr lang="zh-CN" altLang="en-US" sz="1200"/>
                    </a:p>
                  </a:txBody>
                  <a:tcPr anchor="ctr"/>
                </a:tc>
                <a:tc>
                  <a:txBody>
                    <a:bodyPr vert="horz" wrap="square"/>
                    <a:lstStyle/>
                    <a:p>
                      <a:pPr algn="ctr" fontAlgn="ctr"/>
                      <a:r>
                        <a:rPr lang="en-US" altLang="zh-CN" sz="1200" b="0" i="0" u="none" strike="noStrike" smtClean="0">
                          <a:solidFill>
                            <a:srgbClr val="000000"/>
                          </a:solidFill>
                          <a:effectLst/>
                          <a:latin typeface="Arial"/>
                        </a:rPr>
                        <a:t>185 </a:t>
                      </a:r>
                      <a:endParaRPr lang="en-US" altLang="zh-CN" sz="1200" b="0" i="0" u="none" strike="noStrike">
                        <a:solidFill>
                          <a:srgbClr val="000000"/>
                        </a:solidFill>
                        <a:effectLst/>
                        <a:latin typeface="Arial"/>
                      </a:endParaRPr>
                    </a:p>
                  </a:txBody>
                  <a:tcPr marL="9525" marR="9525" marT="9525" marB="0" anchor="ctr"/>
                </a:tc>
              </a:tr>
              <a:tr h="382082">
                <a:tc>
                  <a:txBody>
                    <a:bodyPr vert="horz" wrap="square"/>
                    <a:lstStyle/>
                    <a:p>
                      <a:pPr algn="ctr"/>
                      <a:r>
                        <a:rPr lang="en-US" altLang="zh-CN" sz="1200" smtClean="0"/>
                        <a:t>P75</a:t>
                      </a:r>
                      <a:endParaRPr lang="zh-CN" altLang="en-US" sz="1200"/>
                    </a:p>
                  </a:txBody>
                  <a:tcPr anchor="ctr"/>
                </a:tc>
                <a:tc>
                  <a:txBody>
                    <a:bodyPr vert="horz" wrap="square"/>
                    <a:lstStyle/>
                    <a:p>
                      <a:pPr algn="ctr" fontAlgn="ctr"/>
                      <a:r>
                        <a:rPr lang="en-US" altLang="zh-CN" sz="1200" b="0" i="0" u="none" strike="noStrike" smtClean="0">
                          <a:solidFill>
                            <a:srgbClr val="000000"/>
                          </a:solidFill>
                          <a:effectLst/>
                          <a:latin typeface="Arial"/>
                        </a:rPr>
                        <a:t>216 </a:t>
                      </a:r>
                      <a:endParaRPr lang="en-US" altLang="zh-CN" sz="1200" b="0" i="0" u="none" strike="noStrike">
                        <a:solidFill>
                          <a:srgbClr val="000000"/>
                        </a:solidFill>
                        <a:effectLst/>
                        <a:latin typeface="Arial"/>
                      </a:endParaRPr>
                    </a:p>
                  </a:txBody>
                  <a:tcPr marL="9525" marR="9525" marT="9525" marB="0" anchor="ctr"/>
                </a:tc>
              </a:tr>
              <a:tr h="443028">
                <a:tc>
                  <a:txBody>
                    <a:bodyPr vert="horz" wrap="square"/>
                    <a:lstStyle/>
                    <a:p>
                      <a:pPr algn="ctr"/>
                      <a:r>
                        <a:rPr lang="zh-CN" altLang="en-US" sz="1200" smtClean="0"/>
                        <a:t>广发上海</a:t>
                      </a:r>
                      <a:endParaRPr lang="zh-CN" altLang="en-US" sz="1200"/>
                    </a:p>
                  </a:txBody>
                  <a:tcPr anchor="ctr"/>
                </a:tc>
                <a:tc>
                  <a:txBody>
                    <a:bodyPr vert="horz" wrap="square"/>
                    <a:lstStyle/>
                    <a:p>
                      <a:pPr algn="ctr" fontAlgn="b"/>
                      <a:r>
                        <a:rPr lang="en-US" altLang="zh-CN" sz="1200" b="0" i="0" u="none" strike="noStrike" smtClean="0">
                          <a:solidFill>
                            <a:srgbClr val="000000"/>
                          </a:solidFill>
                          <a:effectLst/>
                          <a:latin typeface="Arial"/>
                        </a:rPr>
                        <a:t>156</a:t>
                      </a:r>
                      <a:endParaRPr lang="en-US" altLang="zh-CN" sz="1200" b="0" i="0" u="none" strike="noStrike">
                        <a:solidFill>
                          <a:srgbClr val="000000"/>
                        </a:solidFill>
                        <a:effectLst/>
                        <a:latin typeface="Arial"/>
                      </a:endParaRPr>
                    </a:p>
                  </a:txBody>
                  <a:tcPr marL="9525" marR="9525" marT="9525" marB="0" anchor="ctr"/>
                </a:tc>
              </a:tr>
            </a:tbl>
          </a:graphicData>
        </a:graphic>
      </p:graphicFrame>
      <p:graphicFrame>
        <p:nvGraphicFramePr>
          <p:cNvPr id="30" name="表格 29"/>
          <p:cNvGraphicFramePr>
            <a:graphicFrameLocks noGrp="1"/>
          </p:cNvGraphicFramePr>
          <p:nvPr>
            <p:extLst>
              <p:ext uri="{D42A27DB-BD31-4B8C-83A1-F6EECF244321}">
                <p14:modId xmlns:p14="http://schemas.microsoft.com/office/powerpoint/2010/main" val="3802712394"/>
              </p:ext>
            </p:extLst>
          </p:nvPr>
        </p:nvGraphicFramePr>
        <p:xfrm>
          <a:off x="6982205" y="4293096"/>
          <a:ext cx="1885266" cy="1966123"/>
        </p:xfrm>
        <a:graphic>
          <a:graphicData uri="http://schemas.openxmlformats.org/drawingml/2006/table">
            <a:tbl>
              <a:tblPr firstRow="1" bandCol="1">
                <a:tableStyleId>{F5AB1C69-6EDB-4FF4-983F-18BD219EF322}</a:tableStyleId>
              </a:tblPr>
              <a:tblGrid>
                <a:gridCol w="942633"/>
                <a:gridCol w="942633"/>
              </a:tblGrid>
              <a:tr h="376849">
                <a:tc gridSpan="2">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400" smtClean="0"/>
                        <a:t>人均人力成本</a:t>
                      </a:r>
                    </a:p>
                  </a:txBody>
                  <a:tcPr/>
                </a:tc>
                <a:tc hMerge="1">
                  <a:txBody>
                    <a:bodyPr vert="horz" wrap="square"/>
                    <a:lstStyle/>
                    <a:p>
                      <a:endParaRPr lang="zh-CN" altLang="en-US"/>
                    </a:p>
                  </a:txBody>
                  <a:tcPr/>
                </a:tc>
              </a:tr>
              <a:tr h="382082">
                <a:tc>
                  <a:txBody>
                    <a:bodyPr vert="horz" wrap="square"/>
                    <a:lstStyle/>
                    <a:p>
                      <a:pPr algn="ctr"/>
                      <a:r>
                        <a:rPr lang="en-US" altLang="zh-CN" sz="1200" smtClean="0"/>
                        <a:t>P25</a:t>
                      </a:r>
                      <a:endParaRPr lang="zh-CN" altLang="en-US" sz="1200"/>
                    </a:p>
                  </a:txBody>
                  <a:tcPr anchor="ctr"/>
                </a:tc>
                <a:tc>
                  <a:txBody>
                    <a:bodyPr vert="horz" wrap="square"/>
                    <a:lstStyle/>
                    <a:p>
                      <a:pPr algn="ctr" fontAlgn="ctr"/>
                      <a:r>
                        <a:rPr lang="en-US" altLang="zh-CN" sz="1200" b="0" i="0" u="none" strike="noStrike" smtClean="0">
                          <a:solidFill>
                            <a:srgbClr val="000000"/>
                          </a:solidFill>
                          <a:effectLst/>
                          <a:latin typeface="Arial"/>
                        </a:rPr>
                        <a:t>30</a:t>
                      </a:r>
                      <a:endParaRPr lang="en-US" altLang="zh-CN" sz="1200" b="0" i="0" u="none" strike="noStrike">
                        <a:solidFill>
                          <a:srgbClr val="000000"/>
                        </a:solidFill>
                        <a:effectLst/>
                        <a:latin typeface="Arial"/>
                      </a:endParaRPr>
                    </a:p>
                  </a:txBody>
                  <a:tcPr marL="9525" marR="9525" marT="9525" marB="0" anchor="ctr"/>
                </a:tc>
              </a:tr>
              <a:tr h="382082">
                <a:tc>
                  <a:txBody>
                    <a:bodyPr vert="horz" wrap="square"/>
                    <a:lstStyle/>
                    <a:p>
                      <a:pPr algn="ctr"/>
                      <a:r>
                        <a:rPr lang="en-US" altLang="zh-CN" sz="1200" smtClean="0"/>
                        <a:t>P50</a:t>
                      </a:r>
                      <a:endParaRPr lang="zh-CN" altLang="en-US" sz="1200"/>
                    </a:p>
                  </a:txBody>
                  <a:tcPr anchor="ctr"/>
                </a:tc>
                <a:tc>
                  <a:txBody>
                    <a:bodyPr vert="horz" wrap="square"/>
                    <a:lstStyle/>
                    <a:p>
                      <a:pPr algn="ctr" fontAlgn="ctr"/>
                      <a:r>
                        <a:rPr lang="en-US" altLang="zh-CN" sz="1200" b="0" i="0" u="none" strike="noStrike" smtClean="0">
                          <a:solidFill>
                            <a:srgbClr val="000000"/>
                          </a:solidFill>
                          <a:effectLst/>
                          <a:latin typeface="Arial"/>
                        </a:rPr>
                        <a:t>35</a:t>
                      </a:r>
                      <a:endParaRPr lang="en-US" altLang="zh-CN" sz="1200" b="0" i="0" u="none" strike="noStrike">
                        <a:solidFill>
                          <a:srgbClr val="000000"/>
                        </a:solidFill>
                        <a:effectLst/>
                        <a:latin typeface="Arial"/>
                      </a:endParaRPr>
                    </a:p>
                  </a:txBody>
                  <a:tcPr marL="9525" marR="9525" marT="9525" marB="0" anchor="ctr"/>
                </a:tc>
              </a:tr>
              <a:tr h="382082">
                <a:tc>
                  <a:txBody>
                    <a:bodyPr vert="horz" wrap="square"/>
                    <a:lstStyle/>
                    <a:p>
                      <a:pPr algn="ctr"/>
                      <a:r>
                        <a:rPr lang="en-US" altLang="zh-CN" sz="1200" smtClean="0"/>
                        <a:t>P75</a:t>
                      </a:r>
                      <a:endParaRPr lang="zh-CN" altLang="en-US" sz="1200"/>
                    </a:p>
                  </a:txBody>
                  <a:tcPr anchor="ctr"/>
                </a:tc>
                <a:tc>
                  <a:txBody>
                    <a:bodyPr vert="horz" wrap="square"/>
                    <a:lstStyle/>
                    <a:p>
                      <a:pPr algn="ctr" fontAlgn="ctr"/>
                      <a:r>
                        <a:rPr lang="en-US" altLang="zh-CN" sz="1200" b="0" i="0" u="none" strike="noStrike" smtClean="0">
                          <a:solidFill>
                            <a:srgbClr val="000000"/>
                          </a:solidFill>
                          <a:effectLst/>
                          <a:latin typeface="Arial"/>
                        </a:rPr>
                        <a:t>36</a:t>
                      </a:r>
                      <a:endParaRPr lang="en-US" altLang="zh-CN" sz="1200" b="0" i="0" u="none" strike="noStrike">
                        <a:solidFill>
                          <a:srgbClr val="000000"/>
                        </a:solidFill>
                        <a:effectLst/>
                        <a:latin typeface="Arial"/>
                      </a:endParaRPr>
                    </a:p>
                  </a:txBody>
                  <a:tcPr marL="9525" marR="9525" marT="9525" marB="0" anchor="ctr"/>
                </a:tc>
              </a:tr>
              <a:tr h="443028">
                <a:tc>
                  <a:txBody>
                    <a:bodyPr vert="horz" wrap="square"/>
                    <a:lstStyle/>
                    <a:p>
                      <a:pPr algn="ctr"/>
                      <a:r>
                        <a:rPr lang="zh-CN" altLang="en-US" sz="1200" smtClean="0"/>
                        <a:t>广发上海</a:t>
                      </a:r>
                      <a:endParaRPr lang="zh-CN" altLang="en-US" sz="1200"/>
                    </a:p>
                  </a:txBody>
                  <a:tcPr anchor="ctr"/>
                </a:tc>
                <a:tc>
                  <a:txBody>
                    <a:bodyPr vert="horz" wrap="square"/>
                    <a:lstStyle/>
                    <a:p>
                      <a:pPr algn="ctr"/>
                      <a:r>
                        <a:rPr lang="en-US" altLang="zh-CN" sz="1200" smtClean="0"/>
                        <a:t>30</a:t>
                      </a:r>
                      <a:endParaRPr lang="zh-CN" altLang="en-US" sz="1200"/>
                    </a:p>
                  </a:txBody>
                  <a:tcPr anchor="ctr"/>
                </a:tc>
              </a:tr>
            </a:tbl>
          </a:graphicData>
        </a:graphic>
      </p:graphicFrame>
      <p:sp>
        <p:nvSpPr>
          <p:cNvPr id="31" name="椭圆 30"/>
          <p:cNvSpPr/>
          <p:nvPr/>
        </p:nvSpPr>
        <p:spPr>
          <a:xfrm>
            <a:off x="8028384" y="3284984"/>
            <a:ext cx="720080" cy="28803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2" name="椭圆 31"/>
          <p:cNvSpPr/>
          <p:nvPr/>
        </p:nvSpPr>
        <p:spPr>
          <a:xfrm>
            <a:off x="8028384" y="5877272"/>
            <a:ext cx="720080" cy="28803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Tree>
    <p:extLst>
      <p:ext uri="{BB962C8B-B14F-4D97-AF65-F5344CB8AC3E}">
        <p14:creationId xmlns:p14="http://schemas.microsoft.com/office/powerpoint/2010/main" val="3924024222"/>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标题 1"/>
          <p:cNvSpPr>
            <a:spLocks noGrp="1"/>
          </p:cNvSpPr>
          <p:nvPr>
            <p:ph type="title"/>
          </p:nvPr>
        </p:nvSpPr>
        <p:spPr/>
        <p:txBody>
          <a:bodyPr>
            <a:noAutofit/>
          </a:bodyPr>
          <a:lstStyle/>
          <a:p>
            <a:r>
              <a:rPr lang="zh-CN" altLang="en-US" sz="2000"/>
              <a:t>二</a:t>
            </a:r>
            <a:r>
              <a:rPr lang="zh-CN" altLang="en-US" sz="2000" smtClean="0"/>
              <a:t>、投入产出分析</a:t>
            </a:r>
            <a:br>
              <a:rPr lang="en-US" altLang="zh-CN" sz="2000"/>
            </a:br>
            <a:r>
              <a:rPr lang="en-US" altLang="zh-CN" sz="2000"/>
              <a:t>——</a:t>
            </a:r>
            <a:r>
              <a:rPr lang="zh-CN" altLang="en-US" sz="2000"/>
              <a:t>综合来看，为</a:t>
            </a:r>
            <a:r>
              <a:rPr lang="zh-CN" altLang="en-US" sz="2000" smtClean="0"/>
              <a:t>提升投入产出比，</a:t>
            </a:r>
            <a:r>
              <a:rPr lang="zh-CN" altLang="en-US" sz="2000"/>
              <a:t>广发上海分行一方面需维持现有的人均人力成本水平，控制人力成本上涨，另一方面需致力于</a:t>
            </a:r>
            <a:r>
              <a:rPr lang="zh-CN" altLang="en-US" sz="2000" smtClean="0"/>
              <a:t>提升创收能力</a:t>
            </a:r>
            <a:endParaRPr lang="zh-CN" altLang="en-US" sz="2000"/>
          </a:p>
        </p:txBody>
      </p:sp>
      <p:sp>
        <p:nvSpPr>
          <p:cNvPr id="4" name="日期占位符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20</a:t>
            </a:fld>
            <a:endParaRPr lang="en-GB"/>
          </a:p>
        </p:txBody>
      </p:sp>
      <p:graphicFrame>
        <p:nvGraphicFramePr>
          <p:cNvPr id="10" name="表格 9"/>
          <p:cNvGraphicFramePr>
            <a:graphicFrameLocks noGrp="1"/>
          </p:cNvGraphicFramePr>
          <p:nvPr>
            <p:extLst>
              <p:ext uri="{D42A27DB-BD31-4B8C-83A1-F6EECF244321}">
                <p14:modId xmlns:p14="http://schemas.microsoft.com/office/powerpoint/2010/main" val="4293557268"/>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t>全行总人数</a:t>
                      </a:r>
                      <a:endParaRPr lang="en-US" sz="1300"/>
                    </a:p>
                  </a:txBody>
                  <a:tcPr anchor="ctr">
                    <a:solidFill>
                      <a:schemeClr val="accent2"/>
                    </a:solidFill>
                  </a:tcPr>
                </a:tc>
                <a:tc>
                  <a:txBody>
                    <a:bodyPr vert="horz" wrap="square"/>
                    <a:lstStyle/>
                    <a:p>
                      <a:pPr algn="ctr"/>
                      <a:r>
                        <a:rPr lang="zh-CN" altLang="en-US" sz="1300" smtClean="0">
                          <a:solidFill>
                            <a:schemeClr val="tx1"/>
                          </a:solidFill>
                        </a:rPr>
                        <a:t>本部人数</a:t>
                      </a:r>
                      <a:endParaRPr lang="en-US" sz="1300">
                        <a:solidFill>
                          <a:schemeClr val="tx1"/>
                        </a:solidFill>
                      </a:endParaRPr>
                    </a:p>
                  </a:txBody>
                  <a:tcPr anchor="ctr">
                    <a:solidFill>
                      <a:schemeClr val="bg1">
                        <a:lumMod val="95000"/>
                      </a:schemeClr>
                    </a:solidFill>
                  </a:tcPr>
                </a:tc>
              </a:tr>
            </a:tbl>
          </a:graphicData>
        </a:graphic>
      </p:graphicFrame>
      <p:sp>
        <p:nvSpPr>
          <p:cNvPr id="11" name="TextBox 10"/>
          <p:cNvSpPr txBox="1"/>
          <p:nvPr/>
        </p:nvSpPr>
        <p:spPr>
          <a:xfrm>
            <a:off x="611560" y="3212976"/>
            <a:ext cx="7920880" cy="369332"/>
          </a:xfrm>
          <a:prstGeom prst="rect">
            <a:avLst/>
          </a:prstGeom>
          <a:noFill/>
          <a:ln w="12700">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t>广发银行上海分行投入产出比的假设：</a:t>
            </a:r>
            <a:endParaRPr lang="zh-CN" altLang="en-US" b="1"/>
          </a:p>
        </p:txBody>
      </p:sp>
      <p:graphicFrame>
        <p:nvGraphicFramePr>
          <p:cNvPr id="12" name="表格 11"/>
          <p:cNvGraphicFramePr>
            <a:graphicFrameLocks noGrp="1"/>
          </p:cNvGraphicFramePr>
          <p:nvPr>
            <p:extLst>
              <p:ext uri="{D42A27DB-BD31-4B8C-83A1-F6EECF244321}">
                <p14:modId xmlns:p14="http://schemas.microsoft.com/office/powerpoint/2010/main" val="2255768752"/>
              </p:ext>
            </p:extLst>
          </p:nvPr>
        </p:nvGraphicFramePr>
        <p:xfrm>
          <a:off x="617844" y="3645024"/>
          <a:ext cx="7914597" cy="2531954"/>
        </p:xfrm>
        <a:graphic>
          <a:graphicData uri="http://schemas.openxmlformats.org/drawingml/2006/table">
            <a:tbl>
              <a:tblPr>
                <a:tableStyleId>{5940675A-B579-460E-94D1-54222C63F5DA}</a:tableStyleId>
              </a:tblPr>
              <a:tblGrid>
                <a:gridCol w="3720839"/>
                <a:gridCol w="2096879"/>
                <a:gridCol w="2096879"/>
              </a:tblGrid>
              <a:tr h="573485">
                <a:tc>
                  <a:txBody>
                    <a:bodyPr vert="horz" wrap="square"/>
                    <a:lstStyle/>
                    <a:p>
                      <a:pPr algn="ctr" rtl="0" fontAlgn="ctr"/>
                      <a:r>
                        <a:rPr lang="zh-CN" altLang="en-US" sz="1400" b="1" i="0" u="none" strike="noStrike" smtClean="0">
                          <a:solidFill>
                            <a:schemeClr val="bg1"/>
                          </a:solidFill>
                          <a:effectLst/>
                          <a:latin typeface="Arial" pitchFamily="34" charset="0"/>
                          <a:cs typeface="Arial" pitchFamily="34" charset="0"/>
                        </a:rPr>
                        <a:t>单位：亿</a:t>
                      </a:r>
                      <a:endParaRPr lang="en-US" sz="1400" b="1" i="0" u="none" strike="noStrike">
                        <a:solidFill>
                          <a:schemeClr val="bg1"/>
                        </a:solidFill>
                        <a:effectLst/>
                        <a:latin typeface="Arial" pitchFamily="34" charset="0"/>
                        <a:cs typeface="Arial"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a:txBody>
                    <a:bodyPr vert="horz" wrap="square"/>
                    <a:lstStyle/>
                    <a:p>
                      <a:pPr algn="ctr" fontAlgn="b"/>
                      <a:r>
                        <a:rPr lang="zh-CN" altLang="en-US" sz="1600" b="1" i="0" u="none" strike="noStrike" smtClean="0">
                          <a:solidFill>
                            <a:schemeClr val="bg1"/>
                          </a:solidFill>
                          <a:effectLst/>
                          <a:latin typeface="Arial" pitchFamily="34" charset="0"/>
                          <a:cs typeface="Arial" pitchFamily="34" charset="0"/>
                        </a:rPr>
                        <a:t>目标值</a:t>
                      </a:r>
                      <a:endParaRPr lang="en-US" altLang="zh-CN" sz="1600" b="1" i="0" u="none" strike="noStrike">
                        <a:solidFill>
                          <a:schemeClr val="bg1"/>
                        </a:solidFill>
                        <a:effectLst/>
                        <a:latin typeface="Arial" pitchFamily="34" charset="0"/>
                        <a:cs typeface="Arial"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c>
                  <a:txBody>
                    <a:bodyPr vert="horz" wrap="square"/>
                    <a:lstStyle/>
                    <a:p>
                      <a:pPr algn="ctr" fontAlgn="b"/>
                      <a:r>
                        <a:rPr lang="zh-CN" altLang="en-US" sz="1600" b="1" i="0" u="none" strike="noStrike" smtClean="0">
                          <a:solidFill>
                            <a:schemeClr val="bg1"/>
                          </a:solidFill>
                          <a:effectLst/>
                          <a:latin typeface="Arial" pitchFamily="34" charset="0"/>
                          <a:cs typeface="Arial" pitchFamily="34" charset="0"/>
                        </a:rPr>
                        <a:t>增长率</a:t>
                      </a:r>
                      <a:endParaRPr lang="en-US" altLang="zh-CN" sz="1600" b="1" i="0" u="none" strike="noStrike">
                        <a:solidFill>
                          <a:schemeClr val="bg1"/>
                        </a:solidFill>
                        <a:effectLst/>
                        <a:latin typeface="Arial" pitchFamily="34" charset="0"/>
                        <a:cs typeface="Arial"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r>
              <a:tr h="652823">
                <a:tc>
                  <a:txBody>
                    <a:bodyPr vert="horz" wrap="square"/>
                    <a:lstStyle/>
                    <a:p>
                      <a:pPr algn="ctr" rtl="0" fontAlgn="ctr"/>
                      <a:r>
                        <a:rPr lang="zh-CN" altLang="en-US" sz="1400" b="1" i="0" u="none" strike="noStrike" smtClean="0">
                          <a:solidFill>
                            <a:schemeClr val="tx1"/>
                          </a:solidFill>
                          <a:effectLst/>
                          <a:latin typeface="Arial" pitchFamily="34" charset="0"/>
                          <a:cs typeface="Arial" pitchFamily="34" charset="0"/>
                        </a:rPr>
                        <a:t>假设一：投入产出比达到市场</a:t>
                      </a:r>
                      <a:r>
                        <a:rPr lang="en-US" altLang="zh-CN" sz="1400" b="1" i="0" u="none" strike="noStrike" smtClean="0">
                          <a:solidFill>
                            <a:schemeClr val="tx1"/>
                          </a:solidFill>
                          <a:effectLst/>
                          <a:latin typeface="Arial" pitchFamily="34" charset="0"/>
                          <a:cs typeface="Arial" pitchFamily="34" charset="0"/>
                        </a:rPr>
                        <a:t>P25</a:t>
                      </a:r>
                      <a:r>
                        <a:rPr lang="zh-CN" altLang="en-US" sz="1400" b="1" i="0" u="none" strike="noStrike" smtClean="0">
                          <a:solidFill>
                            <a:schemeClr val="tx1"/>
                          </a:solidFill>
                          <a:effectLst/>
                          <a:latin typeface="Arial" pitchFamily="34" charset="0"/>
                          <a:cs typeface="Arial" pitchFamily="34" charset="0"/>
                        </a:rPr>
                        <a:t>水平</a:t>
                      </a:r>
                      <a:endParaRPr lang="en-US" altLang="zh-CN" sz="1400" b="1" i="0" u="none" strike="noStrike">
                        <a:solidFill>
                          <a:schemeClr val="tx1"/>
                        </a:solidFill>
                        <a:effectLst/>
                        <a:latin typeface="Arial" pitchFamily="34" charset="0"/>
                        <a:cs typeface="Arial"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rtl="0" fontAlgn="b"/>
                      <a:r>
                        <a:rPr lang="en-US" altLang="zh-CN" sz="1600" b="0" i="0" u="none" strike="noStrike" smtClean="0">
                          <a:solidFill>
                            <a:schemeClr val="tx1"/>
                          </a:solidFill>
                          <a:effectLst/>
                          <a:latin typeface="Arial"/>
                        </a:rPr>
                        <a:t>5.77</a:t>
                      </a:r>
                      <a:endParaRPr lang="en-US" altLang="zh-CN" sz="1600" b="0" i="0" u="none" strike="noStrike">
                        <a:solidFill>
                          <a:schemeClr val="tx1"/>
                        </a:solidFill>
                        <a:effectLst/>
                        <a:latin typeface="Arial"/>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noFill/>
                  </a:tcPr>
                </a:tc>
                <a:tc>
                  <a:txBody>
                    <a:bodyPr vert="horz" wrap="square"/>
                    <a:lstStyle/>
                    <a:p>
                      <a:pPr algn="ctr" rtl="0" fontAlgn="b"/>
                      <a:r>
                        <a:rPr lang="en-US" altLang="zh-CN" sz="1600" b="0" i="0" u="none" strike="noStrike" smtClean="0">
                          <a:solidFill>
                            <a:schemeClr val="tx1"/>
                          </a:solidFill>
                          <a:effectLst/>
                          <a:latin typeface="Arial"/>
                        </a:rPr>
                        <a:t>11%</a:t>
                      </a:r>
                      <a:endParaRPr lang="en-US" altLang="zh-CN" sz="1600" b="0" i="0" u="none" strike="noStrike">
                        <a:solidFill>
                          <a:schemeClr val="tx1"/>
                        </a:solidFill>
                        <a:effectLst/>
                        <a:latin typeface="Arial"/>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noFill/>
                  </a:tcPr>
                </a:tc>
              </a:tr>
              <a:tr h="652823">
                <a:tc>
                  <a:txBody>
                    <a:bodyPr vert="horz" wrap="square"/>
                    <a:lstStyle/>
                    <a:p>
                      <a:pPr algn="ctr" rtl="0" fontAlgn="ctr"/>
                      <a:r>
                        <a:rPr lang="zh-CN" altLang="en-US" sz="1400" b="1" i="0" u="none" strike="noStrike" smtClean="0">
                          <a:solidFill>
                            <a:schemeClr val="tx1"/>
                          </a:solidFill>
                          <a:effectLst/>
                          <a:latin typeface="Arial" pitchFamily="34" charset="0"/>
                          <a:cs typeface="Arial" pitchFamily="34" charset="0"/>
                        </a:rPr>
                        <a:t>假设二：投入产出比达到市场</a:t>
                      </a:r>
                      <a:r>
                        <a:rPr lang="en-US" altLang="zh-CN" sz="1400" b="1" i="0" u="none" strike="noStrike" smtClean="0">
                          <a:solidFill>
                            <a:schemeClr val="tx1"/>
                          </a:solidFill>
                          <a:effectLst/>
                          <a:latin typeface="Arial" pitchFamily="34" charset="0"/>
                          <a:cs typeface="Arial" pitchFamily="34" charset="0"/>
                        </a:rPr>
                        <a:t>P50</a:t>
                      </a:r>
                      <a:r>
                        <a:rPr lang="zh-CN" altLang="en-US" sz="1400" b="1" i="0" u="none" strike="noStrike" smtClean="0">
                          <a:solidFill>
                            <a:schemeClr val="tx1"/>
                          </a:solidFill>
                          <a:effectLst/>
                          <a:latin typeface="Arial" pitchFamily="34" charset="0"/>
                          <a:cs typeface="Arial" pitchFamily="34" charset="0"/>
                        </a:rPr>
                        <a:t>水平</a:t>
                      </a:r>
                      <a:endParaRPr lang="en-US" altLang="zh-CN" sz="1400" b="1" i="0" u="none" strike="noStrike">
                        <a:solidFill>
                          <a:schemeClr val="tx1"/>
                        </a:solidFill>
                        <a:effectLst/>
                        <a:latin typeface="Arial" pitchFamily="34" charset="0"/>
                        <a:cs typeface="Arial"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rtl="0" fontAlgn="b"/>
                      <a:r>
                        <a:rPr lang="en-US" altLang="zh-CN" sz="1600" b="0" i="0" u="none" strike="noStrike" smtClean="0">
                          <a:solidFill>
                            <a:schemeClr val="tx1"/>
                          </a:solidFill>
                          <a:effectLst/>
                          <a:latin typeface="Arial"/>
                        </a:rPr>
                        <a:t>6.25</a:t>
                      </a:r>
                      <a:endParaRPr lang="en-US" altLang="zh-CN" sz="1600" b="0" i="0" u="none" strike="noStrike">
                        <a:solidFill>
                          <a:schemeClr val="tx1"/>
                        </a:solidFill>
                        <a:effectLst/>
                        <a:latin typeface="Arial"/>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noFill/>
                  </a:tcPr>
                </a:tc>
                <a:tc>
                  <a:txBody>
                    <a:bodyPr vert="horz" wrap="square"/>
                    <a:lstStyle/>
                    <a:p>
                      <a:pPr algn="ctr" rtl="0" fontAlgn="b"/>
                      <a:r>
                        <a:rPr lang="en-US" altLang="zh-CN" sz="1600" b="0" i="0" u="none" strike="noStrike" smtClean="0">
                          <a:solidFill>
                            <a:schemeClr val="tx1"/>
                          </a:solidFill>
                          <a:effectLst/>
                          <a:latin typeface="Arial"/>
                        </a:rPr>
                        <a:t>20%</a:t>
                      </a:r>
                      <a:endParaRPr lang="en-US" altLang="zh-CN" sz="1600" b="0" i="0" u="none" strike="noStrike">
                        <a:solidFill>
                          <a:schemeClr val="tx1"/>
                        </a:solidFill>
                        <a:effectLst/>
                        <a:latin typeface="Arial"/>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noFill/>
                  </a:tcPr>
                </a:tc>
              </a:tr>
              <a:tr h="652823">
                <a:tc>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zh-CN" altLang="en-US" sz="1400" b="1" i="0" u="none" strike="noStrike" smtClean="0">
                          <a:solidFill>
                            <a:schemeClr val="tx1"/>
                          </a:solidFill>
                          <a:effectLst/>
                          <a:latin typeface="Arial" pitchFamily="34" charset="0"/>
                          <a:cs typeface="Arial" pitchFamily="34" charset="0"/>
                        </a:rPr>
                        <a:t>假设三：投入产出比达到市场</a:t>
                      </a:r>
                      <a:r>
                        <a:rPr lang="en-US" altLang="zh-CN" sz="1400" b="1" i="0" u="none" strike="noStrike" smtClean="0">
                          <a:solidFill>
                            <a:schemeClr val="tx1"/>
                          </a:solidFill>
                          <a:effectLst/>
                          <a:latin typeface="Arial" pitchFamily="34" charset="0"/>
                          <a:cs typeface="Arial" pitchFamily="34" charset="0"/>
                        </a:rPr>
                        <a:t>P75</a:t>
                      </a:r>
                      <a:r>
                        <a:rPr lang="zh-CN" altLang="en-US" sz="1400" b="1" i="0" u="none" strike="noStrike" smtClean="0">
                          <a:solidFill>
                            <a:schemeClr val="tx1"/>
                          </a:solidFill>
                          <a:effectLst/>
                          <a:latin typeface="Arial" pitchFamily="34" charset="0"/>
                          <a:cs typeface="Arial" pitchFamily="34" charset="0"/>
                        </a:rPr>
                        <a:t>水平</a:t>
                      </a:r>
                      <a:endParaRPr lang="en-US" altLang="zh-CN" sz="1400" b="1" i="0" u="none" strike="noStrike" smtClean="0">
                        <a:solidFill>
                          <a:schemeClr val="tx1"/>
                        </a:solidFill>
                        <a:effectLst/>
                        <a:latin typeface="Arial" pitchFamily="34" charset="0"/>
                        <a:cs typeface="Arial"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vert="horz" wrap="square"/>
                    <a:lstStyle/>
                    <a:p>
                      <a:pPr algn="ctr" rtl="0" fontAlgn="b"/>
                      <a:r>
                        <a:rPr lang="en-US" altLang="zh-CN" sz="1600" b="0" i="0" u="none" strike="noStrike" smtClean="0">
                          <a:solidFill>
                            <a:schemeClr val="tx1"/>
                          </a:solidFill>
                          <a:effectLst/>
                          <a:latin typeface="Arial"/>
                        </a:rPr>
                        <a:t>6.55</a:t>
                      </a:r>
                      <a:endParaRPr lang="en-US" altLang="zh-CN" sz="1600" b="0" i="0" u="none" strike="noStrike">
                        <a:solidFill>
                          <a:schemeClr val="tx1"/>
                        </a:solidFill>
                        <a:effectLst/>
                        <a:latin typeface="Arial"/>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noFill/>
                  </a:tcPr>
                </a:tc>
                <a:tc>
                  <a:txBody>
                    <a:bodyPr vert="horz" wrap="square"/>
                    <a:lstStyle/>
                    <a:p>
                      <a:pPr algn="ctr" rtl="0" fontAlgn="b"/>
                      <a:r>
                        <a:rPr lang="en-US" altLang="zh-CN" sz="1600" b="0" i="0" u="none" strike="noStrike" smtClean="0">
                          <a:solidFill>
                            <a:schemeClr val="tx1"/>
                          </a:solidFill>
                          <a:effectLst/>
                          <a:latin typeface="Arial"/>
                        </a:rPr>
                        <a:t>26%</a:t>
                      </a:r>
                      <a:endParaRPr lang="en-US" altLang="zh-CN" sz="1600" b="0" i="0" u="none" strike="noStrike">
                        <a:solidFill>
                          <a:schemeClr val="tx1"/>
                        </a:solidFill>
                        <a:effectLst/>
                        <a:latin typeface="Arial"/>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noFill/>
                  </a:tcPr>
                </a:tc>
              </a:tr>
            </a:tbl>
          </a:graphicData>
        </a:graphic>
      </p:graphicFrame>
      <p:sp>
        <p:nvSpPr>
          <p:cNvPr id="13" name="流程图: 联系 12"/>
          <p:cNvSpPr/>
          <p:nvPr/>
        </p:nvSpPr>
        <p:spPr>
          <a:xfrm>
            <a:off x="3597880" y="1700808"/>
            <a:ext cx="1260000" cy="1260000"/>
          </a:xfrm>
          <a:prstGeom prst="flowChartConnector">
            <a:avLst/>
          </a:prstGeom>
          <a:gradFill>
            <a:gsLst>
              <a:gs pos="0">
                <a:srgbClr val="E65032"/>
              </a:gs>
              <a:gs pos="100000">
                <a:srgbClr val="999999"/>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营业</a:t>
            </a:r>
            <a:endParaRPr lang="en-US" altLang="zh-CN" sz="1600" b="1" smtClean="0"/>
          </a:p>
          <a:p>
            <a:pPr algn="ctr"/>
            <a:r>
              <a:rPr lang="zh-CN" altLang="en-US" sz="1600" b="1" smtClean="0"/>
              <a:t>收入</a:t>
            </a:r>
            <a:endParaRPr lang="zh-CN" altLang="en-US" sz="1600" b="1"/>
          </a:p>
        </p:txBody>
      </p:sp>
      <p:sp>
        <p:nvSpPr>
          <p:cNvPr id="14" name="流程图: 联系 13"/>
          <p:cNvSpPr/>
          <p:nvPr/>
        </p:nvSpPr>
        <p:spPr>
          <a:xfrm>
            <a:off x="6408344" y="1700808"/>
            <a:ext cx="1260000" cy="1260000"/>
          </a:xfrm>
          <a:prstGeom prst="flowChartConnector">
            <a:avLst/>
          </a:prstGeom>
          <a:gradFill>
            <a:gsLst>
              <a:gs pos="0">
                <a:srgbClr val="E65032"/>
              </a:gs>
              <a:gs pos="100000">
                <a:srgbClr val="999999"/>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人工</a:t>
            </a:r>
            <a:endParaRPr lang="en-US" altLang="zh-CN" sz="1600" b="1" smtClean="0"/>
          </a:p>
          <a:p>
            <a:pPr algn="ctr"/>
            <a:r>
              <a:rPr lang="zh-CN" altLang="en-US" sz="1600" b="1" smtClean="0"/>
              <a:t>总成本</a:t>
            </a:r>
            <a:endParaRPr lang="zh-CN" altLang="en-US" sz="1600" b="1"/>
          </a:p>
        </p:txBody>
      </p:sp>
      <p:sp>
        <p:nvSpPr>
          <p:cNvPr id="15" name="流程图: 联系 14"/>
          <p:cNvSpPr/>
          <p:nvPr/>
        </p:nvSpPr>
        <p:spPr>
          <a:xfrm>
            <a:off x="1013926" y="1700808"/>
            <a:ext cx="1260000" cy="1260000"/>
          </a:xfrm>
          <a:prstGeom prst="flowChartConnector">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投入</a:t>
            </a:r>
            <a:endParaRPr lang="en-US" altLang="zh-CN" sz="1600" b="1" smtClean="0"/>
          </a:p>
          <a:p>
            <a:pPr algn="ctr"/>
            <a:r>
              <a:rPr lang="zh-CN" altLang="en-US" sz="1600" b="1" smtClean="0"/>
              <a:t>产出比</a:t>
            </a:r>
            <a:endParaRPr lang="zh-CN" altLang="en-US" sz="1600" b="1"/>
          </a:p>
        </p:txBody>
      </p:sp>
      <p:sp>
        <p:nvSpPr>
          <p:cNvPr id="16" name="除号 15"/>
          <p:cNvSpPr/>
          <p:nvPr/>
        </p:nvSpPr>
        <p:spPr>
          <a:xfrm>
            <a:off x="5362458" y="2027124"/>
            <a:ext cx="799795" cy="680767"/>
          </a:xfrm>
          <a:prstGeom prst="mathDivid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7" name="等于号 16"/>
          <p:cNvSpPr/>
          <p:nvPr/>
        </p:nvSpPr>
        <p:spPr>
          <a:xfrm>
            <a:off x="2244244" y="1967722"/>
            <a:ext cx="1230454" cy="600783"/>
          </a:xfrm>
          <a:prstGeom prst="mathEqual">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18" name="上箭头 17"/>
          <p:cNvSpPr/>
          <p:nvPr/>
        </p:nvSpPr>
        <p:spPr>
          <a:xfrm>
            <a:off x="4929888" y="1869461"/>
            <a:ext cx="362192" cy="838430"/>
          </a:xfrm>
          <a:prstGeom prst="up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9" name="上箭头 18"/>
          <p:cNvSpPr/>
          <p:nvPr/>
        </p:nvSpPr>
        <p:spPr>
          <a:xfrm>
            <a:off x="539552" y="1869461"/>
            <a:ext cx="362192" cy="838430"/>
          </a:xfrm>
          <a:prstGeom prst="up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1734234656"/>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4" name="日期占位符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21</a:t>
            </a:fld>
            <a:endParaRPr lang="en-GB"/>
          </a:p>
        </p:txBody>
      </p:sp>
      <p:graphicFrame>
        <p:nvGraphicFramePr>
          <p:cNvPr id="7" name="表格 6"/>
          <p:cNvGraphicFramePr>
            <a:graphicFrameLocks noGrp="1"/>
          </p:cNvGraphicFramePr>
          <p:nvPr>
            <p:extLst>
              <p:ext uri="{D42A27DB-BD31-4B8C-83A1-F6EECF244321}">
                <p14:modId xmlns:p14="http://schemas.microsoft.com/office/powerpoint/2010/main" val="4115300396"/>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t>全行总人数</a:t>
                      </a:r>
                      <a:endParaRPr lang="en-US" sz="1300"/>
                    </a:p>
                  </a:txBody>
                  <a:tcPr anchor="ctr">
                    <a:solidFill>
                      <a:schemeClr val="accent2"/>
                    </a:solidFill>
                  </a:tcPr>
                </a:tc>
                <a:tc>
                  <a:txBody>
                    <a:bodyPr vert="horz" wrap="square"/>
                    <a:lstStyle/>
                    <a:p>
                      <a:pPr algn="ctr"/>
                      <a:r>
                        <a:rPr lang="zh-CN" altLang="en-US" sz="1300" smtClean="0">
                          <a:solidFill>
                            <a:schemeClr val="tx1"/>
                          </a:solidFill>
                        </a:rPr>
                        <a:t>本部人数</a:t>
                      </a:r>
                      <a:endParaRPr lang="en-US" sz="1300">
                        <a:solidFill>
                          <a:schemeClr val="tx1"/>
                        </a:solidFill>
                      </a:endParaRPr>
                    </a:p>
                  </a:txBody>
                  <a:tcPr anchor="ctr">
                    <a:solidFill>
                      <a:schemeClr val="bg1">
                        <a:lumMod val="95000"/>
                      </a:schemeClr>
                    </a:solidFill>
                  </a:tcPr>
                </a:tc>
              </a:tr>
            </a:tbl>
          </a:graphicData>
        </a:graphic>
      </p:graphicFrame>
      <p:sp>
        <p:nvSpPr>
          <p:cNvPr id="8" name="标题 1"/>
          <p:cNvSpPr>
            <a:spLocks noGrp="1"/>
          </p:cNvSpPr>
          <p:nvPr>
            <p:ph type="title"/>
          </p:nvPr>
        </p:nvSpPr>
        <p:spPr>
          <a:xfrm>
            <a:off x="395536" y="404664"/>
            <a:ext cx="8352928" cy="738932"/>
          </a:xfrm>
        </p:spPr>
        <p:txBody>
          <a:bodyPr>
            <a:noAutofit/>
          </a:bodyPr>
          <a:lstStyle/>
          <a:p>
            <a:r>
              <a:rPr lang="zh-CN" altLang="en-US" sz="2000"/>
              <a:t>二</a:t>
            </a:r>
            <a:r>
              <a:rPr lang="zh-CN" altLang="en-US" sz="2000" smtClean="0"/>
              <a:t>、投入产出分析</a:t>
            </a:r>
            <a:br>
              <a:rPr lang="en-US" altLang="zh-CN" sz="2000"/>
            </a:br>
            <a:r>
              <a:rPr lang="en-US" altLang="zh-CN" sz="2000" smtClean="0"/>
              <a:t>——</a:t>
            </a:r>
            <a:r>
              <a:rPr lang="zh-CN" altLang="en-US" sz="2000"/>
              <a:t>全行</a:t>
            </a:r>
            <a:r>
              <a:rPr lang="zh-CN" altLang="en-US" sz="2000" smtClean="0"/>
              <a:t>编制测算：根据上海分行业务战略规划明确</a:t>
            </a:r>
            <a:r>
              <a:rPr lang="en-US" altLang="zh-CN" sz="2000" smtClean="0"/>
              <a:t>2014</a:t>
            </a:r>
            <a:r>
              <a:rPr lang="zh-CN" altLang="en-US" sz="2000" smtClean="0"/>
              <a:t>年上海分行营业收入目标值，结合投入产出比假设，计算分行总人数</a:t>
            </a:r>
            <a:endParaRPr lang="zh-CN" altLang="en-US" sz="2000"/>
          </a:p>
        </p:txBody>
      </p:sp>
      <p:sp>
        <p:nvSpPr>
          <p:cNvPr id="9" name="TextBox 8"/>
          <p:cNvSpPr txBox="1"/>
          <p:nvPr/>
        </p:nvSpPr>
        <p:spPr>
          <a:xfrm>
            <a:off x="611560" y="1650400"/>
            <a:ext cx="2592288" cy="338554"/>
          </a:xfrm>
          <a:prstGeom prst="rect">
            <a:avLst/>
          </a:prstGeom>
          <a:solidFill>
            <a:schemeClr val="accent2"/>
          </a:solidFill>
          <a:ln w="12700">
            <a:solidFill>
              <a:schemeClr val="bg1">
                <a:lumMod val="50000"/>
              </a:schemeClr>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solidFill>
                  <a:schemeClr val="bg1"/>
                </a:solidFill>
              </a:rPr>
              <a:t>第一步：预测人力总成本</a:t>
            </a:r>
            <a:endParaRPr lang="zh-CN" altLang="en-US" sz="1600" b="1">
              <a:solidFill>
                <a:schemeClr val="bg1"/>
              </a:solidFill>
            </a:endParaRPr>
          </a:p>
        </p:txBody>
      </p:sp>
      <p:sp>
        <p:nvSpPr>
          <p:cNvPr id="10" name="TextBox 9"/>
          <p:cNvSpPr txBox="1"/>
          <p:nvPr/>
        </p:nvSpPr>
        <p:spPr>
          <a:xfrm>
            <a:off x="3419872" y="1650400"/>
            <a:ext cx="3960440"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t>人力总成本</a:t>
            </a:r>
            <a:r>
              <a:rPr lang="en-US" altLang="zh-CN" sz="1600" smtClean="0"/>
              <a:t>=</a:t>
            </a:r>
            <a:r>
              <a:rPr lang="zh-CN" altLang="en-US" sz="1600" smtClean="0"/>
              <a:t>营业收入</a:t>
            </a:r>
            <a:r>
              <a:rPr lang="en-US" altLang="zh-CN" sz="1600" smtClean="0"/>
              <a:t>/</a:t>
            </a:r>
            <a:r>
              <a:rPr lang="zh-CN" altLang="en-US" sz="1600" smtClean="0"/>
              <a:t>投入产出比</a:t>
            </a:r>
            <a:endParaRPr lang="zh-CN" altLang="en-US" sz="1600"/>
          </a:p>
        </p:txBody>
      </p:sp>
      <p:graphicFrame>
        <p:nvGraphicFramePr>
          <p:cNvPr id="13" name="表格 12"/>
          <p:cNvGraphicFramePr>
            <a:graphicFrameLocks noGrp="1"/>
          </p:cNvGraphicFramePr>
          <p:nvPr>
            <p:extLst>
              <p:ext uri="{D42A27DB-BD31-4B8C-83A1-F6EECF244321}">
                <p14:modId xmlns:p14="http://schemas.microsoft.com/office/powerpoint/2010/main" val="4126083562"/>
              </p:ext>
            </p:extLst>
          </p:nvPr>
        </p:nvGraphicFramePr>
        <p:xfrm>
          <a:off x="611560" y="2172464"/>
          <a:ext cx="7848869" cy="1112520"/>
        </p:xfrm>
        <a:graphic>
          <a:graphicData uri="http://schemas.openxmlformats.org/drawingml/2006/table">
            <a:tbl>
              <a:tblPr firstRow="1" bandRow="1">
                <a:tableStyleId>{5C22544A-7EE6-4342-B048-85BDC9FD1C3A}</a:tableStyleId>
              </a:tblPr>
              <a:tblGrid>
                <a:gridCol w="1121267"/>
                <a:gridCol w="1121267"/>
                <a:gridCol w="1121267"/>
                <a:gridCol w="1121267"/>
                <a:gridCol w="1121267"/>
                <a:gridCol w="1121267"/>
                <a:gridCol w="1121267"/>
              </a:tblGrid>
              <a:tr h="370840">
                <a:tc rowSpan="2">
                  <a:txBody>
                    <a:bodyPr vert="horz" wrap="square"/>
                    <a:lstStyle/>
                    <a:p>
                      <a:pPr algn="ctr"/>
                      <a:r>
                        <a:rPr lang="zh-CN" altLang="en-US" sz="1400" smtClean="0">
                          <a:solidFill>
                            <a:schemeClr val="bg1"/>
                          </a:solidFill>
                        </a:rPr>
                        <a:t>营业收入</a:t>
                      </a:r>
                      <a:endParaRPr lang="en-US" altLang="zh-CN" sz="1400" smtClean="0">
                        <a:solidFill>
                          <a:schemeClr val="bg1"/>
                        </a:solidFill>
                      </a:endParaRPr>
                    </a:p>
                    <a:p>
                      <a:pPr algn="ctr"/>
                      <a:r>
                        <a:rPr lang="zh-CN" altLang="en-US" sz="1400" smtClean="0">
                          <a:solidFill>
                            <a:schemeClr val="bg1"/>
                          </a:solidFill>
                        </a:rPr>
                        <a:t>目标值</a:t>
                      </a:r>
                      <a:endParaRPr lang="zh-CN" altLang="en-US" sz="1400">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gridSpan="3">
                  <a:txBody>
                    <a:bodyPr vert="horz" wrap="square"/>
                    <a:lstStyle/>
                    <a:p>
                      <a:pPr algn="ctr"/>
                      <a:r>
                        <a:rPr lang="zh-CN" altLang="en-US" sz="1400" smtClean="0"/>
                        <a:t>投入产出比假设</a:t>
                      </a:r>
                      <a:endParaRPr lang="zh-CN" altLang="en-US" sz="1400"/>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hMerge="1">
                  <a:txBody>
                    <a:bodyPr vert="horz" wrap="square"/>
                    <a:lstStyle/>
                    <a:p>
                      <a:endParaRPr lang="zh-CN" altLang="en-US" sz="1600"/>
                    </a:p>
                  </a:txBody>
                  <a:tcPr/>
                </a:tc>
                <a:tc hMerge="1">
                  <a:txBody>
                    <a:bodyPr vert="horz" wrap="square"/>
                    <a:lstStyle/>
                    <a:p>
                      <a:endParaRPr lang="zh-CN" altLang="en-US" sz="1600"/>
                    </a:p>
                  </a:txBody>
                  <a:tcPr/>
                </a:tc>
                <a:tc gridSpan="3">
                  <a:txBody>
                    <a:bodyPr vert="horz" wrap="square"/>
                    <a:lstStyle/>
                    <a:p>
                      <a:pPr algn="ctr"/>
                      <a:r>
                        <a:rPr lang="zh-CN" altLang="en-US" sz="1400" smtClean="0"/>
                        <a:t>人力总成本</a:t>
                      </a:r>
                      <a:endParaRPr lang="zh-CN" altLang="en-US" sz="1400"/>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hMerge="1">
                  <a:txBody>
                    <a:bodyPr vert="horz" wrap="square"/>
                    <a:lstStyle/>
                    <a:p>
                      <a:endParaRPr lang="zh-CN" altLang="en-US" sz="1600"/>
                    </a:p>
                  </a:txBody>
                  <a:tcPr/>
                </a:tc>
                <a:tc hMerge="1">
                  <a:txBody>
                    <a:bodyPr vert="horz" wrap="square"/>
                    <a:lstStyle/>
                    <a:p>
                      <a:endParaRPr lang="zh-CN" altLang="en-US" sz="1600"/>
                    </a:p>
                  </a:txBody>
                  <a:tcPr/>
                </a:tc>
              </a:tr>
              <a:tr h="370840">
                <a:tc vMerge="1">
                  <a:txBody>
                    <a:bodyPr vert="horz" wrap="square"/>
                    <a:lstStyle/>
                    <a:p>
                      <a:endParaRPr lang="zh-CN" altLang="en-US"/>
                    </a:p>
                  </a:txBody>
                  <a:tcPr/>
                </a:tc>
                <a:tc>
                  <a:txBody>
                    <a:bodyPr vert="horz" wrap="square"/>
                    <a:lstStyle/>
                    <a:p>
                      <a:pPr algn="ctr"/>
                      <a:r>
                        <a:rPr lang="en-US" altLang="zh-CN" sz="1400" b="1" smtClean="0">
                          <a:solidFill>
                            <a:schemeClr val="bg1"/>
                          </a:solidFill>
                        </a:rPr>
                        <a:t>P25</a:t>
                      </a:r>
                      <a:endParaRPr lang="zh-CN" altLang="en-US" sz="1400" b="1">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solidFill>
                  </a:tcPr>
                </a:tc>
                <a:tc>
                  <a:txBody>
                    <a:bodyPr vert="horz" wrap="square"/>
                    <a:lstStyle/>
                    <a:p>
                      <a:pPr algn="ctr"/>
                      <a:r>
                        <a:rPr lang="en-US" altLang="zh-CN" sz="1400" b="1" smtClean="0">
                          <a:solidFill>
                            <a:schemeClr val="bg1"/>
                          </a:solidFill>
                        </a:rPr>
                        <a:t>P50</a:t>
                      </a:r>
                      <a:endParaRPr lang="zh-CN" altLang="en-US" sz="1400" b="1">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solidFill>
                  </a:tcPr>
                </a:tc>
                <a:tc>
                  <a:txBody>
                    <a:bodyPr vert="horz" wrap="square"/>
                    <a:lstStyle/>
                    <a:p>
                      <a:pPr algn="ctr"/>
                      <a:r>
                        <a:rPr lang="en-US" altLang="zh-CN" sz="1400" b="1" smtClean="0">
                          <a:solidFill>
                            <a:schemeClr val="bg1"/>
                          </a:solidFill>
                        </a:rPr>
                        <a:t>P75</a:t>
                      </a:r>
                      <a:endParaRPr lang="zh-CN" altLang="en-US" sz="1400" b="1">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solidFill>
                  </a:tcPr>
                </a:tc>
                <a:tc>
                  <a:txBody>
                    <a:bodyPr vert="horz" wrap="square"/>
                    <a:lstStyle/>
                    <a:p>
                      <a:pPr algn="ctr"/>
                      <a:r>
                        <a:rPr lang="en-US" altLang="zh-CN" sz="1400" b="1" smtClean="0">
                          <a:solidFill>
                            <a:schemeClr val="bg1"/>
                          </a:solidFill>
                        </a:rPr>
                        <a:t>P25</a:t>
                      </a:r>
                      <a:endParaRPr lang="zh-CN" altLang="en-US" sz="1400" b="1">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solidFill>
                  </a:tcPr>
                </a:tc>
                <a:tc>
                  <a:txBody>
                    <a:bodyPr vert="horz" wrap="square"/>
                    <a:lstStyle/>
                    <a:p>
                      <a:pPr algn="ctr"/>
                      <a:r>
                        <a:rPr lang="en-US" altLang="zh-CN" sz="1400" b="1" smtClean="0">
                          <a:solidFill>
                            <a:schemeClr val="bg1"/>
                          </a:solidFill>
                        </a:rPr>
                        <a:t>P50</a:t>
                      </a:r>
                      <a:endParaRPr lang="zh-CN" altLang="en-US" sz="1400" b="1">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solidFill>
                  </a:tcPr>
                </a:tc>
                <a:tc>
                  <a:txBody>
                    <a:bodyPr vert="horz" wrap="square"/>
                    <a:lstStyle/>
                    <a:p>
                      <a:pPr algn="ctr"/>
                      <a:r>
                        <a:rPr lang="en-US" altLang="zh-CN" sz="1400" b="1" smtClean="0">
                          <a:solidFill>
                            <a:schemeClr val="bg1"/>
                          </a:solidFill>
                        </a:rPr>
                        <a:t>P75</a:t>
                      </a:r>
                      <a:endParaRPr lang="zh-CN" altLang="en-US" sz="1400" b="1">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solidFill>
                  </a:tcPr>
                </a:tc>
              </a:tr>
              <a:tr h="370840">
                <a:tc>
                  <a:txBody>
                    <a:bodyPr vert="horz" wrap="square"/>
                    <a:lstStyle/>
                    <a:p>
                      <a:pPr algn="ctr"/>
                      <a:r>
                        <a:rPr lang="en-US" altLang="zh-CN" sz="1400" b="0" smtClean="0"/>
                        <a:t>22.3</a:t>
                      </a:r>
                      <a:endParaRPr lang="zh-CN" altLang="en-US" sz="1400" b="0"/>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vert="horz" wrap="square"/>
                    <a:lstStyle/>
                    <a:p>
                      <a:pPr algn="ctr" fontAlgn="b"/>
                      <a:r>
                        <a:rPr lang="en-US" altLang="zh-CN" sz="1400" b="0" i="0" u="none" strike="noStrike" smtClean="0">
                          <a:solidFill>
                            <a:srgbClr val="000000"/>
                          </a:solidFill>
                          <a:effectLst/>
                          <a:latin typeface="+mn-ea"/>
                          <a:ea typeface="+mn-ea"/>
                        </a:rPr>
                        <a:t>5.77</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vert="horz" wrap="square"/>
                    <a:lstStyle/>
                    <a:p>
                      <a:pPr algn="ctr" fontAlgn="b"/>
                      <a:r>
                        <a:rPr lang="en-US" altLang="zh-CN" sz="1400" b="0" i="0" u="none" strike="noStrike" smtClean="0">
                          <a:solidFill>
                            <a:srgbClr val="000000"/>
                          </a:solidFill>
                          <a:effectLst/>
                          <a:latin typeface="+mn-ea"/>
                          <a:ea typeface="+mn-ea"/>
                        </a:rPr>
                        <a:t>6.25</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vert="horz" wrap="square"/>
                    <a:lstStyle/>
                    <a:p>
                      <a:pPr algn="ctr" fontAlgn="b"/>
                      <a:r>
                        <a:rPr lang="en-US" altLang="zh-CN" sz="1400" b="0" i="0" u="none" strike="noStrike" smtClean="0">
                          <a:solidFill>
                            <a:srgbClr val="000000"/>
                          </a:solidFill>
                          <a:effectLst/>
                          <a:latin typeface="+mn-ea"/>
                          <a:ea typeface="+mn-ea"/>
                        </a:rPr>
                        <a:t>6.55</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vert="horz" wrap="square"/>
                    <a:lstStyle/>
                    <a:p>
                      <a:pPr algn="ctr" fontAlgn="ctr"/>
                      <a:r>
                        <a:rPr lang="en-US" altLang="zh-CN" sz="1400" b="0" i="0" u="none" strike="noStrike" smtClean="0">
                          <a:solidFill>
                            <a:srgbClr val="000000"/>
                          </a:solidFill>
                          <a:effectLst/>
                          <a:latin typeface="Arial"/>
                        </a:rPr>
                        <a:t>3.86 </a:t>
                      </a:r>
                      <a:endParaRPr lang="en-US" altLang="zh-CN" sz="1400" b="0" i="0" u="none" strike="noStrike">
                        <a:solidFill>
                          <a:srgbClr val="000000"/>
                        </a:solidFill>
                        <a:effectLst/>
                        <a:latin typeface="Arial"/>
                      </a:endParaRPr>
                    </a:p>
                  </a:txBody>
                  <a:tcPr marL="9525" marR="9525" marT="952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vert="horz" wrap="square"/>
                    <a:lstStyle/>
                    <a:p>
                      <a:pPr algn="ctr" fontAlgn="ctr"/>
                      <a:r>
                        <a:rPr lang="en-US" altLang="zh-CN" sz="1400" b="0" i="0" u="none" strike="noStrike" smtClean="0">
                          <a:solidFill>
                            <a:srgbClr val="000000"/>
                          </a:solidFill>
                          <a:effectLst/>
                          <a:latin typeface="Arial"/>
                        </a:rPr>
                        <a:t>3.57 </a:t>
                      </a:r>
                      <a:endParaRPr lang="en-US" altLang="zh-CN" sz="1400" b="0" i="0" u="none" strike="noStrike">
                        <a:solidFill>
                          <a:srgbClr val="000000"/>
                        </a:solidFill>
                        <a:effectLst/>
                        <a:latin typeface="Arial"/>
                      </a:endParaRPr>
                    </a:p>
                  </a:txBody>
                  <a:tcPr marL="9525" marR="9525" marT="952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vert="horz" wrap="square"/>
                    <a:lstStyle/>
                    <a:p>
                      <a:pPr algn="ctr" fontAlgn="ctr"/>
                      <a:r>
                        <a:rPr lang="en-US" altLang="zh-CN" sz="1400" b="0" i="0" u="none" strike="noStrike" smtClean="0">
                          <a:solidFill>
                            <a:srgbClr val="000000"/>
                          </a:solidFill>
                          <a:effectLst/>
                          <a:latin typeface="Arial"/>
                        </a:rPr>
                        <a:t>3.40 </a:t>
                      </a:r>
                      <a:endParaRPr lang="en-US" altLang="zh-CN" sz="1400" b="0" i="0" u="none" strike="noStrike">
                        <a:solidFill>
                          <a:srgbClr val="000000"/>
                        </a:solidFill>
                        <a:effectLst/>
                        <a:latin typeface="Arial"/>
                      </a:endParaRPr>
                    </a:p>
                  </a:txBody>
                  <a:tcPr marL="9525" marR="9525" marT="952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r>
            </a:tbl>
          </a:graphicData>
        </a:graphic>
      </p:graphicFrame>
      <p:sp>
        <p:nvSpPr>
          <p:cNvPr id="14" name="TextBox 13"/>
          <p:cNvSpPr txBox="1"/>
          <p:nvPr/>
        </p:nvSpPr>
        <p:spPr>
          <a:xfrm>
            <a:off x="611560" y="3886845"/>
            <a:ext cx="2592288" cy="338554"/>
          </a:xfrm>
          <a:prstGeom prst="rect">
            <a:avLst/>
          </a:prstGeom>
          <a:solidFill>
            <a:schemeClr val="accent2"/>
          </a:solidFill>
          <a:ln w="12700">
            <a:solidFill>
              <a:schemeClr val="bg1">
                <a:lumMod val="50000"/>
              </a:schemeClr>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solidFill>
                  <a:schemeClr val="bg1"/>
                </a:solidFill>
              </a:rPr>
              <a:t>第二步：预测总人数</a:t>
            </a:r>
            <a:endParaRPr lang="zh-CN" altLang="en-US" sz="1600" b="1">
              <a:solidFill>
                <a:schemeClr val="bg1"/>
              </a:solidFill>
            </a:endParaRPr>
          </a:p>
        </p:txBody>
      </p:sp>
      <p:graphicFrame>
        <p:nvGraphicFramePr>
          <p:cNvPr id="15" name="表格 14"/>
          <p:cNvGraphicFramePr>
            <a:graphicFrameLocks noGrp="1"/>
          </p:cNvGraphicFramePr>
          <p:nvPr>
            <p:extLst>
              <p:ext uri="{D42A27DB-BD31-4B8C-83A1-F6EECF244321}">
                <p14:modId xmlns:p14="http://schemas.microsoft.com/office/powerpoint/2010/main" val="4193782276"/>
              </p:ext>
            </p:extLst>
          </p:nvPr>
        </p:nvGraphicFramePr>
        <p:xfrm>
          <a:off x="611560" y="4390901"/>
          <a:ext cx="7920878" cy="993711"/>
        </p:xfrm>
        <a:graphic>
          <a:graphicData uri="http://schemas.openxmlformats.org/drawingml/2006/table">
            <a:tbl>
              <a:tblPr firstRow="1" bandRow="1">
                <a:tableStyleId>{5C22544A-7EE6-4342-B048-85BDC9FD1C3A}</a:tableStyleId>
              </a:tblPr>
              <a:tblGrid>
                <a:gridCol w="1131554"/>
                <a:gridCol w="1131554"/>
                <a:gridCol w="1131554"/>
                <a:gridCol w="1131554"/>
                <a:gridCol w="1131554"/>
                <a:gridCol w="1131554"/>
                <a:gridCol w="1131554"/>
              </a:tblGrid>
              <a:tr h="331237">
                <a:tc gridSpan="3">
                  <a:txBody>
                    <a:bodyPr vert="horz" wrap="square"/>
                    <a:lstStyle/>
                    <a:p>
                      <a:pPr algn="ctr"/>
                      <a:r>
                        <a:rPr lang="zh-CN" altLang="en-US" sz="1400" smtClean="0"/>
                        <a:t>人力总成本</a:t>
                      </a:r>
                      <a:endParaRPr lang="zh-CN" altLang="en-US" sz="1400"/>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hMerge="1">
                  <a:txBody>
                    <a:bodyPr vert="horz" wrap="square"/>
                    <a:lstStyle/>
                    <a:p>
                      <a:endParaRPr lang="zh-CN" altLang="en-US" sz="1600"/>
                    </a:p>
                  </a:txBody>
                  <a:tcPr/>
                </a:tc>
                <a:tc hMerge="1">
                  <a:txBody>
                    <a:bodyPr vert="horz" wrap="square"/>
                    <a:lstStyle/>
                    <a:p>
                      <a:endParaRPr lang="zh-CN" altLang="en-US" sz="1600"/>
                    </a:p>
                  </a:txBody>
                  <a:tcPr/>
                </a:tc>
                <a:tc rowSpan="2">
                  <a:txBody>
                    <a:bodyPr vert="horz" wrap="square"/>
                    <a:lstStyle/>
                    <a:p>
                      <a:pPr algn="ctr"/>
                      <a:r>
                        <a:rPr lang="zh-CN" altLang="en-US" sz="1400" smtClean="0"/>
                        <a:t>人均成本</a:t>
                      </a:r>
                      <a:endParaRPr lang="zh-CN" altLang="en-US" sz="1400"/>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gridSpan="3">
                  <a:txBody>
                    <a:bodyPr vert="horz" wrap="square"/>
                    <a:lstStyle/>
                    <a:p>
                      <a:pPr algn="ctr"/>
                      <a:r>
                        <a:rPr lang="zh-CN" altLang="en-US" sz="1400" smtClean="0"/>
                        <a:t>员工人数</a:t>
                      </a:r>
                      <a:endParaRPr lang="zh-CN" altLang="en-US" sz="1400"/>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hMerge="1">
                  <a:txBody>
                    <a:bodyPr vert="horz" wrap="square"/>
                    <a:lstStyle/>
                    <a:p>
                      <a:pPr algn="ctr"/>
                      <a:endParaRPr lang="zh-CN" altLang="en-US" sz="1400"/>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hMerge="1">
                  <a:txBody>
                    <a:bodyPr vert="horz" wrap="square"/>
                    <a:lstStyle/>
                    <a:p>
                      <a:pPr algn="ctr"/>
                      <a:endParaRPr lang="zh-CN" altLang="en-US" sz="1400"/>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r>
              <a:tr h="331237">
                <a:tc>
                  <a:txBody>
                    <a:bodyPr vert="horz" wrap="square"/>
                    <a:lstStyle/>
                    <a:p>
                      <a:pPr algn="ctr"/>
                      <a:r>
                        <a:rPr lang="en-US" altLang="zh-CN" sz="1400" b="1" smtClean="0">
                          <a:solidFill>
                            <a:schemeClr val="bg1"/>
                          </a:solidFill>
                        </a:rPr>
                        <a:t>P25</a:t>
                      </a:r>
                      <a:endParaRPr lang="zh-CN" altLang="en-US" sz="1400" b="1">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solidFill>
                  </a:tcPr>
                </a:tc>
                <a:tc>
                  <a:txBody>
                    <a:bodyPr vert="horz" wrap="square"/>
                    <a:lstStyle/>
                    <a:p>
                      <a:pPr algn="ctr"/>
                      <a:r>
                        <a:rPr lang="en-US" altLang="zh-CN" sz="1400" b="1" smtClean="0">
                          <a:solidFill>
                            <a:schemeClr val="bg1"/>
                          </a:solidFill>
                        </a:rPr>
                        <a:t>P50</a:t>
                      </a:r>
                      <a:endParaRPr lang="zh-CN" altLang="en-US" sz="1400" b="1">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solidFill>
                  </a:tcPr>
                </a:tc>
                <a:tc>
                  <a:txBody>
                    <a:bodyPr vert="horz" wrap="square"/>
                    <a:lstStyle/>
                    <a:p>
                      <a:pPr algn="ctr"/>
                      <a:r>
                        <a:rPr lang="en-US" altLang="zh-CN" sz="1400" b="1" smtClean="0">
                          <a:solidFill>
                            <a:schemeClr val="bg1"/>
                          </a:solidFill>
                        </a:rPr>
                        <a:t>P75</a:t>
                      </a:r>
                      <a:endParaRPr lang="zh-CN" altLang="en-US" sz="1400" b="1">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solidFill>
                  </a:tcPr>
                </a:tc>
                <a:tc vMerge="1">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endParaRPr lang="zh-CN" altLang="en-US" sz="1400" b="1" smtClean="0">
                        <a:solidFill>
                          <a:schemeClr val="bg1"/>
                        </a:solidFill>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solidFill>
                  </a:tcPr>
                </a:tc>
                <a:tc>
                  <a:txBody>
                    <a:bodyPr vert="horz" wrap="square"/>
                    <a:lstStyle/>
                    <a:p>
                      <a:pPr algn="ctr"/>
                      <a:r>
                        <a:rPr lang="en-US" altLang="zh-CN" sz="1400" b="1" smtClean="0">
                          <a:solidFill>
                            <a:schemeClr val="bg1"/>
                          </a:solidFill>
                        </a:rPr>
                        <a:t>P25</a:t>
                      </a:r>
                      <a:endParaRPr lang="zh-CN" altLang="en-US" sz="1400" b="1">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solidFill>
                  </a:tcPr>
                </a:tc>
                <a:tc>
                  <a:txBody>
                    <a:bodyPr vert="horz" wrap="square"/>
                    <a:lstStyle/>
                    <a:p>
                      <a:pPr algn="ctr"/>
                      <a:r>
                        <a:rPr lang="en-US" altLang="zh-CN" sz="1400" b="1" smtClean="0">
                          <a:solidFill>
                            <a:schemeClr val="bg1"/>
                          </a:solidFill>
                        </a:rPr>
                        <a:t>P50</a:t>
                      </a:r>
                      <a:endParaRPr lang="zh-CN" altLang="en-US" sz="1400" b="1">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solidFill>
                  </a:tcPr>
                </a:tc>
                <a:tc>
                  <a:txBody>
                    <a:bodyPr vert="horz" wrap="square"/>
                    <a:lstStyle/>
                    <a:p>
                      <a:pPr algn="ctr"/>
                      <a:r>
                        <a:rPr lang="en-US" altLang="zh-CN" sz="1400" b="1" smtClean="0">
                          <a:solidFill>
                            <a:schemeClr val="bg1"/>
                          </a:solidFill>
                        </a:rPr>
                        <a:t>P75</a:t>
                      </a:r>
                      <a:endParaRPr lang="zh-CN" altLang="en-US" sz="1400" b="1">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solidFill>
                  </a:tcPr>
                </a:tc>
              </a:tr>
              <a:tr h="331237">
                <a:tc>
                  <a:txBody>
                    <a:bodyPr vert="horz" wrap="square"/>
                    <a:lstStyle/>
                    <a:p>
                      <a:pPr algn="ctr" fontAlgn="ctr"/>
                      <a:r>
                        <a:rPr lang="en-US" altLang="zh-CN" sz="1400" b="0" i="0" u="none" strike="noStrike" smtClean="0">
                          <a:solidFill>
                            <a:srgbClr val="000000"/>
                          </a:solidFill>
                          <a:effectLst/>
                          <a:latin typeface="Arial"/>
                        </a:rPr>
                        <a:t>3.86 </a:t>
                      </a:r>
                      <a:endParaRPr lang="en-US" altLang="zh-CN" sz="1400" b="0" i="0" u="none" strike="noStrike">
                        <a:solidFill>
                          <a:srgbClr val="000000"/>
                        </a:solidFill>
                        <a:effectLst/>
                        <a:latin typeface="Arial"/>
                      </a:endParaRPr>
                    </a:p>
                  </a:txBody>
                  <a:tcPr marL="9525" marR="9525" marT="952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vert="horz" wrap="square"/>
                    <a:lstStyle/>
                    <a:p>
                      <a:pPr algn="ctr" fontAlgn="ctr"/>
                      <a:r>
                        <a:rPr lang="en-US" altLang="zh-CN" sz="1400" b="0" i="0" u="none" strike="noStrike" smtClean="0">
                          <a:solidFill>
                            <a:srgbClr val="000000"/>
                          </a:solidFill>
                          <a:effectLst/>
                          <a:latin typeface="Arial"/>
                        </a:rPr>
                        <a:t>3.57 </a:t>
                      </a:r>
                      <a:endParaRPr lang="en-US" altLang="zh-CN" sz="1400" b="0" i="0" u="none" strike="noStrike">
                        <a:solidFill>
                          <a:srgbClr val="000000"/>
                        </a:solidFill>
                        <a:effectLst/>
                        <a:latin typeface="Arial"/>
                      </a:endParaRPr>
                    </a:p>
                  </a:txBody>
                  <a:tcPr marL="9525" marR="9525" marT="952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vert="horz" wrap="square"/>
                    <a:lstStyle/>
                    <a:p>
                      <a:pPr algn="ctr" fontAlgn="ctr"/>
                      <a:r>
                        <a:rPr lang="en-US" altLang="zh-CN" sz="1400" b="0" i="0" u="none" strike="noStrike" smtClean="0">
                          <a:solidFill>
                            <a:srgbClr val="000000"/>
                          </a:solidFill>
                          <a:effectLst/>
                          <a:latin typeface="Arial"/>
                        </a:rPr>
                        <a:t>3.40 </a:t>
                      </a:r>
                      <a:endParaRPr lang="en-US" altLang="zh-CN" sz="1400" b="0" i="0" u="none" strike="noStrike">
                        <a:solidFill>
                          <a:srgbClr val="000000"/>
                        </a:solidFill>
                        <a:effectLst/>
                        <a:latin typeface="Arial"/>
                      </a:endParaRPr>
                    </a:p>
                  </a:txBody>
                  <a:tcPr marL="9525" marR="9525" marT="952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vert="horz" wrap="square"/>
                    <a:lstStyle/>
                    <a:p>
                      <a:pPr algn="ctr" fontAlgn="b"/>
                      <a:r>
                        <a:rPr lang="en-US" altLang="zh-CN" sz="1400" b="0" i="0" u="none" strike="noStrike" smtClean="0">
                          <a:solidFill>
                            <a:srgbClr val="000000"/>
                          </a:solidFill>
                          <a:effectLst/>
                          <a:latin typeface="Arial"/>
                        </a:rPr>
                        <a:t>0.003</a:t>
                      </a:r>
                      <a:endParaRPr lang="en-US" altLang="zh-CN" sz="1400" b="0" i="0" u="none" strike="noStrike">
                        <a:solidFill>
                          <a:srgbClr val="000000"/>
                        </a:solidFill>
                        <a:effectLst/>
                        <a:latin typeface="Arial"/>
                      </a:endParaRPr>
                    </a:p>
                  </a:txBody>
                  <a:tcPr marL="9525" marR="9525" marT="952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vert="horz" wrap="square"/>
                    <a:lstStyle/>
                    <a:p>
                      <a:pPr algn="ctr" fontAlgn="b"/>
                      <a:r>
                        <a:rPr lang="en-US" altLang="zh-CN" sz="1400" b="0" i="0" u="none" strike="noStrike" smtClean="0">
                          <a:solidFill>
                            <a:srgbClr val="000000"/>
                          </a:solidFill>
                          <a:effectLst/>
                          <a:latin typeface="Arial"/>
                        </a:rPr>
                        <a:t>1,288 </a:t>
                      </a:r>
                      <a:endParaRPr lang="en-US" altLang="zh-CN" sz="1400" b="0" i="0" u="none" strike="noStrike">
                        <a:solidFill>
                          <a:srgbClr val="000000"/>
                        </a:solidFill>
                        <a:effectLst/>
                        <a:latin typeface="Arial"/>
                      </a:endParaRPr>
                    </a:p>
                  </a:txBody>
                  <a:tcPr marL="9525" marR="9525" marT="952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vert="horz" wrap="square"/>
                    <a:lstStyle/>
                    <a:p>
                      <a:pPr algn="ctr" fontAlgn="b"/>
                      <a:r>
                        <a:rPr lang="en-US" altLang="zh-CN" sz="1400" b="0" i="0" u="none" strike="noStrike" smtClean="0">
                          <a:solidFill>
                            <a:srgbClr val="000000"/>
                          </a:solidFill>
                          <a:effectLst/>
                          <a:latin typeface="Arial"/>
                        </a:rPr>
                        <a:t>1,189 </a:t>
                      </a:r>
                      <a:endParaRPr lang="en-US" altLang="zh-CN" sz="1400" b="0" i="0" u="none" strike="noStrike">
                        <a:solidFill>
                          <a:srgbClr val="000000"/>
                        </a:solidFill>
                        <a:effectLst/>
                        <a:latin typeface="Arial"/>
                      </a:endParaRPr>
                    </a:p>
                  </a:txBody>
                  <a:tcPr marL="9525" marR="9525" marT="952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vert="horz" wrap="square"/>
                    <a:lstStyle/>
                    <a:p>
                      <a:pPr algn="ctr" fontAlgn="b"/>
                      <a:r>
                        <a:rPr lang="en-US" altLang="zh-CN" sz="1400" b="0" i="0" u="none" strike="noStrike" smtClean="0">
                          <a:solidFill>
                            <a:srgbClr val="000000"/>
                          </a:solidFill>
                          <a:effectLst/>
                          <a:latin typeface="Arial"/>
                        </a:rPr>
                        <a:t>1,135 </a:t>
                      </a:r>
                      <a:endParaRPr lang="en-US" altLang="zh-CN" sz="1400" b="0" i="0" u="none" strike="noStrike">
                        <a:solidFill>
                          <a:srgbClr val="000000"/>
                        </a:solidFill>
                        <a:effectLst/>
                        <a:latin typeface="Arial"/>
                      </a:endParaRPr>
                    </a:p>
                  </a:txBody>
                  <a:tcPr marL="9525" marR="9525" marT="9525" marB="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r>
            </a:tbl>
          </a:graphicData>
        </a:graphic>
      </p:graphicFrame>
      <p:sp>
        <p:nvSpPr>
          <p:cNvPr id="16" name="矩形 15"/>
          <p:cNvSpPr/>
          <p:nvPr/>
        </p:nvSpPr>
        <p:spPr>
          <a:xfrm>
            <a:off x="5148064" y="4318893"/>
            <a:ext cx="3456384" cy="1126331"/>
          </a:xfrm>
          <a:prstGeom prst="rect">
            <a:avLst/>
          </a:prstGeom>
          <a:noFill/>
          <a:ln>
            <a:solidFill>
              <a:schemeClr val="accent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7" name="TextBox 16"/>
          <p:cNvSpPr txBox="1"/>
          <p:nvPr/>
        </p:nvSpPr>
        <p:spPr>
          <a:xfrm>
            <a:off x="3437131" y="3861048"/>
            <a:ext cx="3960440"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t>员工人数</a:t>
            </a:r>
            <a:r>
              <a:rPr lang="en-US" altLang="zh-CN" sz="1600" smtClean="0"/>
              <a:t>=</a:t>
            </a:r>
            <a:r>
              <a:rPr lang="zh-CN" altLang="en-US" sz="1600" smtClean="0"/>
              <a:t>人力总成本</a:t>
            </a:r>
            <a:r>
              <a:rPr lang="en-US" altLang="zh-CN" sz="1600" smtClean="0"/>
              <a:t>/</a:t>
            </a:r>
            <a:r>
              <a:rPr lang="zh-CN" altLang="en-US" sz="1600" smtClean="0"/>
              <a:t>人均成本</a:t>
            </a:r>
            <a:endParaRPr lang="zh-CN" altLang="en-US" sz="1600"/>
          </a:p>
        </p:txBody>
      </p:sp>
      <p:sp>
        <p:nvSpPr>
          <p:cNvPr id="18" name="TextBox 17"/>
          <p:cNvSpPr txBox="1"/>
          <p:nvPr/>
        </p:nvSpPr>
        <p:spPr>
          <a:xfrm>
            <a:off x="467544" y="5805264"/>
            <a:ext cx="3168352"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t>注：假设人均成本保持不变</a:t>
            </a:r>
            <a:endParaRPr lang="zh-CN" altLang="en-US" sz="1200"/>
          </a:p>
        </p:txBody>
      </p:sp>
      <p:sp>
        <p:nvSpPr>
          <p:cNvPr id="19" name="TextBox 18"/>
          <p:cNvSpPr txBox="1"/>
          <p:nvPr/>
        </p:nvSpPr>
        <p:spPr>
          <a:xfrm>
            <a:off x="7740352" y="1902024"/>
            <a:ext cx="864096" cy="2308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00" smtClean="0"/>
              <a:t>单位：亿</a:t>
            </a:r>
            <a:endParaRPr lang="zh-CN" altLang="en-US" sz="900"/>
          </a:p>
        </p:txBody>
      </p:sp>
      <p:sp>
        <p:nvSpPr>
          <p:cNvPr id="20" name="TextBox 19"/>
          <p:cNvSpPr txBox="1"/>
          <p:nvPr/>
        </p:nvSpPr>
        <p:spPr>
          <a:xfrm>
            <a:off x="7740352" y="4062264"/>
            <a:ext cx="864096" cy="2308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00" smtClean="0"/>
              <a:t>单位：亿</a:t>
            </a:r>
            <a:endParaRPr lang="zh-CN" altLang="en-US" sz="900"/>
          </a:p>
        </p:txBody>
      </p:sp>
    </p:spTree>
    <p:extLst>
      <p:ext uri="{BB962C8B-B14F-4D97-AF65-F5344CB8AC3E}">
        <p14:creationId xmlns:p14="http://schemas.microsoft.com/office/powerpoint/2010/main" val="1238579349"/>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sz="2000">
                <a:latin typeface="宋体" pitchFamily="2" charset="-122"/>
                <a:ea typeface="宋体" pitchFamily="2" charset="-122"/>
              </a:rPr>
              <a:t>广发</a:t>
            </a:r>
            <a:r>
              <a:rPr lang="zh-CN" altLang="en-US" sz="2000" smtClean="0">
                <a:latin typeface="宋体" pitchFamily="2" charset="-122"/>
                <a:ea typeface="宋体" pitchFamily="2" charset="-122"/>
              </a:rPr>
              <a:t>银行上海分行全行编制预测</a:t>
            </a:r>
            <a:br>
              <a:rPr lang="en-US" altLang="zh-CN" sz="2000" smtClean="0">
                <a:latin typeface="宋体" pitchFamily="2" charset="-122"/>
                <a:ea typeface="宋体" pitchFamily="2" charset="-122"/>
              </a:rPr>
            </a:br>
            <a:r>
              <a:rPr lang="en-US" altLang="zh-CN" sz="2000">
                <a:latin typeface="宋体" pitchFamily="2" charset="-122"/>
                <a:ea typeface="宋体" pitchFamily="2" charset="-122"/>
              </a:rPr>
              <a:t>——</a:t>
            </a:r>
            <a:r>
              <a:rPr lang="zh-CN" altLang="en-US" sz="2000" smtClean="0">
                <a:latin typeface="宋体" pitchFamily="2" charset="-122"/>
                <a:ea typeface="宋体" pitchFamily="2" charset="-122"/>
              </a:rPr>
              <a:t>全行编制</a:t>
            </a:r>
            <a:r>
              <a:rPr lang="zh-CN" altLang="en-US" sz="2000">
                <a:latin typeface="宋体" pitchFamily="2" charset="-122"/>
                <a:ea typeface="宋体" pitchFamily="2" charset="-122"/>
              </a:rPr>
              <a:t>拟合</a:t>
            </a:r>
          </a:p>
        </p:txBody>
      </p:sp>
      <p:sp>
        <p:nvSpPr>
          <p:cNvPr id="4" name="日期占位符 3"/>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22</a:t>
            </a:fld>
            <a:endParaRPr lang="en-GB"/>
          </a:p>
        </p:txBody>
      </p:sp>
      <p:graphicFrame>
        <p:nvGraphicFramePr>
          <p:cNvPr id="7" name="表格 6"/>
          <p:cNvGraphicFramePr>
            <a:graphicFrameLocks noGrp="1"/>
          </p:cNvGraphicFramePr>
          <p:nvPr>
            <p:extLst>
              <p:ext uri="{D42A27DB-BD31-4B8C-83A1-F6EECF244321}">
                <p14:modId xmlns:p14="http://schemas.microsoft.com/office/powerpoint/2010/main" val="948474206"/>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t>全行总人数</a:t>
                      </a:r>
                      <a:endParaRPr lang="en-US" sz="1300"/>
                    </a:p>
                  </a:txBody>
                  <a:tcPr anchor="ctr">
                    <a:solidFill>
                      <a:schemeClr val="accent2"/>
                    </a:solidFill>
                  </a:tcPr>
                </a:tc>
                <a:tc>
                  <a:txBody>
                    <a:bodyPr vert="horz" wrap="square"/>
                    <a:lstStyle/>
                    <a:p>
                      <a:pPr algn="ctr"/>
                      <a:r>
                        <a:rPr lang="zh-CN" altLang="en-US" sz="1300" smtClean="0">
                          <a:solidFill>
                            <a:schemeClr val="tx1"/>
                          </a:solidFill>
                        </a:rPr>
                        <a:t>本部人数</a:t>
                      </a:r>
                      <a:endParaRPr lang="en-US" sz="1300">
                        <a:solidFill>
                          <a:schemeClr val="tx1"/>
                        </a:solidFill>
                      </a:endParaRPr>
                    </a:p>
                  </a:txBody>
                  <a:tcPr anchor="ctr">
                    <a:solidFill>
                      <a:schemeClr val="bg1">
                        <a:lumMod val="95000"/>
                      </a:schemeClr>
                    </a:solidFill>
                  </a:tcPr>
                </a:tc>
              </a:tr>
            </a:tbl>
          </a:graphicData>
        </a:graphic>
      </p:graphicFrame>
      <p:graphicFrame>
        <p:nvGraphicFramePr>
          <p:cNvPr id="8" name="表格 7"/>
          <p:cNvGraphicFramePr>
            <a:graphicFrameLocks noGrp="1"/>
          </p:cNvGraphicFramePr>
          <p:nvPr>
            <p:extLst>
              <p:ext uri="{D42A27DB-BD31-4B8C-83A1-F6EECF244321}">
                <p14:modId xmlns:p14="http://schemas.microsoft.com/office/powerpoint/2010/main" val="3722014760"/>
              </p:ext>
            </p:extLst>
          </p:nvPr>
        </p:nvGraphicFramePr>
        <p:xfrm>
          <a:off x="827584" y="2564904"/>
          <a:ext cx="3247873" cy="1044116"/>
        </p:xfrm>
        <a:graphic>
          <a:graphicData uri="http://schemas.openxmlformats.org/drawingml/2006/table">
            <a:tbl>
              <a:tblPr firstRow="1" bandRow="1">
                <a:tableStyleId>{85BE263C-DBD7-4A20-BB59-AAB30ACAA65A}</a:tableStyleId>
              </a:tblPr>
              <a:tblGrid>
                <a:gridCol w="3247873"/>
              </a:tblGrid>
              <a:tr h="522058">
                <a:tc>
                  <a:txBody>
                    <a:bodyPr vert="horz" wrap="square"/>
                    <a:lstStyle/>
                    <a:p>
                      <a:pPr algn="ctr"/>
                      <a:r>
                        <a:rPr lang="zh-CN" altLang="en-US" sz="1600" smtClean="0"/>
                        <a:t>预测编制区间</a:t>
                      </a:r>
                      <a:endParaRPr lang="zh-CN" altLang="en-US" sz="1600">
                        <a:latin typeface="+mn-lt"/>
                        <a:ea typeface="楷体_GB2312" pitchFamily="49" charset="-122"/>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r>
              <a:tr h="522058">
                <a:tc>
                  <a:txBody>
                    <a:bodyPr vert="horz" wrap="square"/>
                    <a:lstStyle/>
                    <a:p>
                      <a:pPr algn="ctr"/>
                      <a:r>
                        <a:rPr lang="en-US" altLang="zh-CN" sz="1600" smtClean="0"/>
                        <a:t>950~1135</a:t>
                      </a:r>
                      <a:endParaRPr lang="zh-CN" altLang="en-US" sz="1600">
                        <a:solidFill>
                          <a:schemeClr val="tx1"/>
                        </a:solidFill>
                        <a:latin typeface="+mn-lt"/>
                        <a:ea typeface="楷体_GB2312" pitchFamily="49" charset="-122"/>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noFill/>
                  </a:tcPr>
                </a:tc>
              </a:tr>
            </a:tbl>
          </a:graphicData>
        </a:graphic>
      </p:graphicFrame>
      <p:sp>
        <p:nvSpPr>
          <p:cNvPr id="12" name="矩形 11"/>
          <p:cNvSpPr/>
          <p:nvPr/>
        </p:nvSpPr>
        <p:spPr>
          <a:xfrm>
            <a:off x="827410" y="4653134"/>
            <a:ext cx="7416998" cy="864097"/>
          </a:xfrm>
          <a:prstGeom prst="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nSpc>
                <a:spcPct val="150000"/>
              </a:lnSpc>
              <a:buClr>
                <a:srgbClr val="C00000"/>
              </a:buClr>
            </a:pPr>
            <a:r>
              <a:rPr lang="zh-CN" altLang="en-US" sz="1600" b="1" smtClean="0">
                <a:solidFill>
                  <a:schemeClr val="tx1"/>
                </a:solidFill>
                <a:latin typeface="+mn-ea"/>
              </a:rPr>
              <a:t>综合两种编制预测方法，韬睿惠悦建议选取</a:t>
            </a:r>
            <a:r>
              <a:rPr lang="en-US" altLang="zh-CN" b="1" smtClean="0">
                <a:solidFill>
                  <a:schemeClr val="accent2"/>
                </a:solidFill>
                <a:latin typeface="+mn-ea"/>
              </a:rPr>
              <a:t>1135</a:t>
            </a:r>
            <a:r>
              <a:rPr lang="zh-CN" altLang="en-US" sz="1600" b="1" smtClean="0">
                <a:solidFill>
                  <a:schemeClr val="tx1"/>
                </a:solidFill>
                <a:latin typeface="+mn-ea"/>
              </a:rPr>
              <a:t>作为</a:t>
            </a:r>
            <a:r>
              <a:rPr lang="en-US" altLang="zh-CN" sz="1600" b="1" smtClean="0">
                <a:solidFill>
                  <a:schemeClr val="tx1"/>
                </a:solidFill>
                <a:latin typeface="+mn-ea"/>
              </a:rPr>
              <a:t>2014</a:t>
            </a:r>
            <a:r>
              <a:rPr lang="zh-CN" altLang="en-US" sz="1600" b="1" smtClean="0">
                <a:solidFill>
                  <a:schemeClr val="tx1"/>
                </a:solidFill>
                <a:latin typeface="+mn-ea"/>
              </a:rPr>
              <a:t>年全行总人数目标值</a:t>
            </a:r>
            <a:endParaRPr lang="en-US" altLang="zh-CN" sz="1600" b="1" smtClean="0">
              <a:solidFill>
                <a:schemeClr val="tx1"/>
              </a:solidFill>
              <a:latin typeface="+mn-ea"/>
            </a:endParaRPr>
          </a:p>
        </p:txBody>
      </p:sp>
      <p:sp>
        <p:nvSpPr>
          <p:cNvPr id="14" name="TextBox 13"/>
          <p:cNvSpPr txBox="1"/>
          <p:nvPr/>
        </p:nvSpPr>
        <p:spPr>
          <a:xfrm>
            <a:off x="1123129" y="2132856"/>
            <a:ext cx="2808312"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宋体" pitchFamily="2" charset="-122"/>
                <a:ea typeface="宋体" pitchFamily="2" charset="-122"/>
              </a:rPr>
              <a:t>业务规模分析的编制预测</a:t>
            </a:r>
            <a:endParaRPr lang="zh-CN" altLang="en-US" sz="1600" b="1">
              <a:latin typeface="宋体" pitchFamily="2" charset="-122"/>
              <a:ea typeface="宋体" pitchFamily="2" charset="-122"/>
            </a:endParaRPr>
          </a:p>
        </p:txBody>
      </p:sp>
      <p:sp>
        <p:nvSpPr>
          <p:cNvPr id="15" name="TextBox 14"/>
          <p:cNvSpPr txBox="1"/>
          <p:nvPr/>
        </p:nvSpPr>
        <p:spPr>
          <a:xfrm>
            <a:off x="5076056" y="2132856"/>
            <a:ext cx="2808312"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宋体" pitchFamily="2" charset="-122"/>
                <a:ea typeface="宋体" pitchFamily="2" charset="-122"/>
              </a:rPr>
              <a:t>投入产出分析的编制预测</a:t>
            </a:r>
            <a:endParaRPr lang="zh-CN" altLang="en-US" sz="1600" b="1">
              <a:latin typeface="宋体" pitchFamily="2" charset="-122"/>
              <a:ea typeface="宋体" pitchFamily="2" charset="-122"/>
            </a:endParaRPr>
          </a:p>
        </p:txBody>
      </p:sp>
      <p:graphicFrame>
        <p:nvGraphicFramePr>
          <p:cNvPr id="13" name="表格 12"/>
          <p:cNvGraphicFramePr>
            <a:graphicFrameLocks noGrp="1"/>
          </p:cNvGraphicFramePr>
          <p:nvPr>
            <p:extLst>
              <p:ext uri="{D42A27DB-BD31-4B8C-83A1-F6EECF244321}">
                <p14:modId xmlns:p14="http://schemas.microsoft.com/office/powerpoint/2010/main" val="3812599722"/>
              </p:ext>
            </p:extLst>
          </p:nvPr>
        </p:nvGraphicFramePr>
        <p:xfrm>
          <a:off x="4719772" y="2564904"/>
          <a:ext cx="3247873" cy="1044116"/>
        </p:xfrm>
        <a:graphic>
          <a:graphicData uri="http://schemas.openxmlformats.org/drawingml/2006/table">
            <a:tbl>
              <a:tblPr firstRow="1" bandRow="1">
                <a:tableStyleId>{85BE263C-DBD7-4A20-BB59-AAB30ACAA65A}</a:tableStyleId>
              </a:tblPr>
              <a:tblGrid>
                <a:gridCol w="3247873"/>
              </a:tblGrid>
              <a:tr h="522058">
                <a:tc>
                  <a:txBody>
                    <a:bodyPr vert="horz" wrap="square"/>
                    <a:lstStyle/>
                    <a:p>
                      <a:pPr algn="ctr"/>
                      <a:r>
                        <a:rPr lang="zh-CN" altLang="en-US" sz="1600" smtClean="0"/>
                        <a:t>预测编制区间</a:t>
                      </a:r>
                      <a:endParaRPr lang="zh-CN" altLang="en-US" sz="1600">
                        <a:latin typeface="+mn-lt"/>
                        <a:ea typeface="楷体_GB2312" pitchFamily="49" charset="-122"/>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solidFill>
                      <a:schemeClr val="accent1"/>
                    </a:solidFill>
                  </a:tcPr>
                </a:tc>
              </a:tr>
              <a:tr h="522058">
                <a:tc>
                  <a:txBody>
                    <a:bodyPr vert="horz" wrap="square"/>
                    <a:lstStyle/>
                    <a:p>
                      <a:pPr algn="ctr"/>
                      <a:r>
                        <a:rPr lang="en-US" altLang="zh-CN" sz="1600" smtClean="0"/>
                        <a:t>1135~1288</a:t>
                      </a:r>
                      <a:endParaRPr lang="zh-CN" altLang="en-US" sz="1600">
                        <a:solidFill>
                          <a:schemeClr val="tx1"/>
                        </a:solidFill>
                        <a:latin typeface="+mn-lt"/>
                        <a:ea typeface="楷体_GB2312" pitchFamily="49" charset="-122"/>
                      </a:endParaRP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noFill/>
                  </a:tcPr>
                </a:tc>
              </a:tr>
            </a:tbl>
          </a:graphicData>
        </a:graphic>
      </p:graphicFrame>
      <p:sp>
        <p:nvSpPr>
          <p:cNvPr id="25" name="矩形 24"/>
          <p:cNvSpPr/>
          <p:nvPr/>
        </p:nvSpPr>
        <p:spPr>
          <a:xfrm>
            <a:off x="539552" y="4268415"/>
            <a:ext cx="1475656" cy="769441"/>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b="1">
                <a:ln w="11430"/>
                <a:solidFill>
                  <a:schemeClr val="bg2"/>
                </a:solidFill>
                <a:effectLst>
                  <a:outerShdw blurRad="50800" dist="39000" dir="5460000" algn="tl">
                    <a:srgbClr val="000000">
                      <a:alpha val="38000"/>
                    </a:srgbClr>
                  </a:outerShdw>
                </a:effectLst>
                <a:latin typeface="楷体_GB2312" pitchFamily="49" charset="-122"/>
                <a:ea typeface="楷体_GB2312" pitchFamily="49" charset="-122"/>
                <a:sym typeface="Wingdings 2"/>
              </a:rPr>
              <a:t></a:t>
            </a:r>
            <a:endParaRPr lang="zh-CN" altLang="en-US" sz="4400">
              <a:solidFill>
                <a:schemeClr val="bg2"/>
              </a:solidFill>
            </a:endParaRPr>
          </a:p>
        </p:txBody>
      </p:sp>
      <p:sp>
        <p:nvSpPr>
          <p:cNvPr id="28" name="燕尾形 27"/>
          <p:cNvSpPr/>
          <p:nvPr/>
        </p:nvSpPr>
        <p:spPr>
          <a:xfrm rot="5400000">
            <a:off x="4082146" y="3443202"/>
            <a:ext cx="576064" cy="1411756"/>
          </a:xfrm>
          <a:prstGeom prst="chevron">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Tree>
    <p:extLst>
      <p:ext uri="{BB962C8B-B14F-4D97-AF65-F5344CB8AC3E}">
        <p14:creationId xmlns:p14="http://schemas.microsoft.com/office/powerpoint/2010/main" val="2127170656"/>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sz="2000" smtClean="0"/>
              <a:t>以广发银行及其他股份制商业银行</a:t>
            </a:r>
            <a:r>
              <a:rPr lang="zh-CN" altLang="en-US" sz="2000"/>
              <a:t>一线城市分行本部人数占</a:t>
            </a:r>
            <a:r>
              <a:rPr lang="zh-CN" altLang="en-US" sz="2000" smtClean="0"/>
              <a:t>比为参考，确定广发上海分行本部人数占比及具体人数</a:t>
            </a:r>
            <a:endParaRPr lang="zh-CN" altLang="en-US" sz="2000"/>
          </a:p>
        </p:txBody>
      </p:sp>
      <p:sp>
        <p:nvSpPr>
          <p:cNvPr id="4" name="日期占位符 3"/>
          <p:cNvSpPr>
            <a:spLocks noGrp="1"/>
          </p:cNvSpPr>
          <p:nvPr>
            <p:ph type="dt" sz="half" idx="10"/>
          </p:nvPr>
        </p:nvSpPr>
        <p:spPr>
          <a:xfrm>
            <a:off x="2366392" y="6525345"/>
            <a:ext cx="6238056" cy="216024"/>
          </a:xfrm>
        </p:spPr>
        <p:txBody>
          <a:bodyPr/>
          <a:lstStyle/>
          <a:p>
            <a:r>
              <a:rPr lang="en-US" smtClean="0"/>
              <a:t>© 2014 Towers Watson. All rights reserved. Proprietary and Confidential. For Towers Watson and Towers Watson client use only.</a:t>
            </a:r>
            <a:endParaRPr lang="en-GB"/>
          </a:p>
        </p:txBody>
      </p:sp>
      <p:sp>
        <p:nvSpPr>
          <p:cNvPr id="5" name="页脚占位符 4"/>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23</a:t>
            </a:fld>
            <a:endParaRPr lang="en-GB"/>
          </a:p>
        </p:txBody>
      </p:sp>
      <p:graphicFrame>
        <p:nvGraphicFramePr>
          <p:cNvPr id="7" name="表格 6"/>
          <p:cNvGraphicFramePr>
            <a:graphicFrameLocks noGrp="1"/>
          </p:cNvGraphicFramePr>
          <p:nvPr>
            <p:extLst>
              <p:ext uri="{D42A27DB-BD31-4B8C-83A1-F6EECF244321}">
                <p14:modId xmlns:p14="http://schemas.microsoft.com/office/powerpoint/2010/main" val="3015221360"/>
              </p:ext>
            </p:extLst>
          </p:nvPr>
        </p:nvGraphicFramePr>
        <p:xfrm>
          <a:off x="0" y="0"/>
          <a:ext cx="2339752" cy="289560"/>
        </p:xfrm>
        <a:graphic>
          <a:graphicData uri="http://schemas.openxmlformats.org/drawingml/2006/table">
            <a:tbl>
              <a:tblPr firstRow="1" bandRow="1">
                <a:tableStyleId>{5C22544A-7EE6-4342-B048-85BDC9FD1C3A}</a:tableStyleId>
              </a:tblPr>
              <a:tblGrid>
                <a:gridCol w="1169876"/>
                <a:gridCol w="1169876"/>
              </a:tblGrid>
              <a:tr h="203200">
                <a:tc>
                  <a:txBody>
                    <a:bodyPr vert="horz" wrap="square"/>
                    <a:lstStyle/>
                    <a:p>
                      <a:pPr algn="ctr"/>
                      <a:r>
                        <a:rPr lang="zh-CN" altLang="en-US" sz="1300" smtClean="0">
                          <a:solidFill>
                            <a:schemeClr val="tx1"/>
                          </a:solidFill>
                        </a:rPr>
                        <a:t>全行总人数</a:t>
                      </a:r>
                      <a:endParaRPr lang="en-US" sz="1300">
                        <a:solidFill>
                          <a:schemeClr val="tx1"/>
                        </a:solidFill>
                      </a:endParaRPr>
                    </a:p>
                  </a:txBody>
                  <a:tcPr anchor="ctr">
                    <a:solidFill>
                      <a:schemeClr val="bg1">
                        <a:lumMod val="95000"/>
                      </a:schemeClr>
                    </a:solidFill>
                  </a:tcPr>
                </a:tc>
                <a:tc>
                  <a:txBody>
                    <a:bodyPr vert="horz" wrap="square"/>
                    <a:lstStyle/>
                    <a:p>
                      <a:pPr algn="ctr"/>
                      <a:r>
                        <a:rPr lang="zh-CN" altLang="en-US" sz="1300" smtClean="0">
                          <a:solidFill>
                            <a:schemeClr val="bg1"/>
                          </a:solidFill>
                        </a:rPr>
                        <a:t>本部人数</a:t>
                      </a:r>
                      <a:endParaRPr lang="en-US" sz="1300">
                        <a:solidFill>
                          <a:schemeClr val="bg1"/>
                        </a:solidFill>
                      </a:endParaRPr>
                    </a:p>
                  </a:txBody>
                  <a:tcPr anchor="ctr">
                    <a:solidFill>
                      <a:schemeClr val="accent2"/>
                    </a:solidFill>
                  </a:tcPr>
                </a:tc>
              </a:tr>
            </a:tbl>
          </a:graphicData>
        </a:graphic>
      </p:graphicFrame>
      <p:sp>
        <p:nvSpPr>
          <p:cNvPr id="9" name="TextBox 8"/>
          <p:cNvSpPr txBox="1"/>
          <p:nvPr/>
        </p:nvSpPr>
        <p:spPr>
          <a:xfrm>
            <a:off x="755576" y="1250139"/>
            <a:ext cx="3672408"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b="1"/>
              <a:t>股份制</a:t>
            </a:r>
            <a:r>
              <a:rPr lang="zh-CN" altLang="en-US" sz="1400" b="1" smtClean="0"/>
              <a:t>商业银行一线城市分行本部人数占比</a:t>
            </a:r>
            <a:endParaRPr lang="zh-CN" altLang="en-US" sz="1400" b="1"/>
          </a:p>
        </p:txBody>
      </p:sp>
      <p:sp>
        <p:nvSpPr>
          <p:cNvPr id="10" name="TextBox 9"/>
          <p:cNvSpPr txBox="1"/>
          <p:nvPr/>
        </p:nvSpPr>
        <p:spPr>
          <a:xfrm>
            <a:off x="479763" y="6021288"/>
            <a:ext cx="5032376" cy="57708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50" smtClean="0"/>
              <a:t>注：</a:t>
            </a:r>
            <a:endParaRPr lang="en-US" altLang="zh-CN" sz="1050" smtClean="0"/>
          </a:p>
          <a:p>
            <a:pPr marL="228600" indent="-228600">
              <a:buFont typeface="+mj-lt"/>
              <a:buAutoNum type="arabicPeriod"/>
            </a:pPr>
            <a:r>
              <a:rPr lang="zh-CN" altLang="en-US" sz="1050" smtClean="0"/>
              <a:t>数据来源：韬睿惠悦银行业数据库、韬睿惠悦统计测算</a:t>
            </a:r>
            <a:endParaRPr lang="en-US" altLang="zh-CN" sz="1050" smtClean="0"/>
          </a:p>
          <a:p>
            <a:pPr marL="228600" indent="-228600">
              <a:buFont typeface="+mj-lt"/>
              <a:buAutoNum type="arabicPeriod"/>
            </a:pPr>
            <a:r>
              <a:rPr lang="zh-CN" altLang="en-US" sz="1050" smtClean="0"/>
              <a:t>本部人数统计未包括营销团队</a:t>
            </a:r>
          </a:p>
        </p:txBody>
      </p:sp>
      <p:graphicFrame>
        <p:nvGraphicFramePr>
          <p:cNvPr id="11" name="表格 10"/>
          <p:cNvGraphicFramePr>
            <a:graphicFrameLocks noGrp="1"/>
          </p:cNvGraphicFramePr>
          <p:nvPr>
            <p:extLst>
              <p:ext uri="{D42A27DB-BD31-4B8C-83A1-F6EECF244321}">
                <p14:modId xmlns:p14="http://schemas.microsoft.com/office/powerpoint/2010/main" val="4166825929"/>
              </p:ext>
            </p:extLst>
          </p:nvPr>
        </p:nvGraphicFramePr>
        <p:xfrm>
          <a:off x="753622" y="4077072"/>
          <a:ext cx="3890385" cy="597664"/>
        </p:xfrm>
        <a:graphic>
          <a:graphicData uri="http://schemas.openxmlformats.org/drawingml/2006/table">
            <a:tbl>
              <a:tblPr firstRow="1" bandRow="1">
                <a:tableStyleId>{C083E6E3-FA7D-4D7B-A595-EF9225AFEA82}</a:tableStyleId>
              </a:tblPr>
              <a:tblGrid>
                <a:gridCol w="778077"/>
                <a:gridCol w="778077"/>
                <a:gridCol w="778077"/>
                <a:gridCol w="778077"/>
                <a:gridCol w="778077"/>
              </a:tblGrid>
              <a:tr h="298832">
                <a:tc>
                  <a:txBody>
                    <a:bodyPr vert="horz" wrap="square"/>
                    <a:lstStyle/>
                    <a:p>
                      <a:pPr algn="ctr"/>
                      <a:r>
                        <a:rPr lang="en-US" altLang="zh-CN" sz="900" smtClean="0"/>
                        <a:t>P10</a:t>
                      </a:r>
                      <a:endParaRPr lang="zh-CN" altLang="en-US" sz="900"/>
                    </a:p>
                  </a:txBody>
                  <a:tcPr anchor="ctr"/>
                </a:tc>
                <a:tc>
                  <a:txBody>
                    <a:bodyPr vert="horz" wrap="square"/>
                    <a:lstStyle/>
                    <a:p>
                      <a:pPr algn="ctr"/>
                      <a:r>
                        <a:rPr lang="en-US" altLang="zh-CN" sz="900" smtClean="0"/>
                        <a:t>P25</a:t>
                      </a:r>
                      <a:endParaRPr lang="zh-CN" altLang="en-US" sz="900"/>
                    </a:p>
                  </a:txBody>
                  <a:tcPr anchor="ctr"/>
                </a:tc>
                <a:tc>
                  <a:txBody>
                    <a:bodyPr vert="horz" wrap="square"/>
                    <a:lstStyle/>
                    <a:p>
                      <a:pPr algn="ctr"/>
                      <a:r>
                        <a:rPr lang="en-US" altLang="zh-CN" sz="900" smtClean="0"/>
                        <a:t>P50</a:t>
                      </a:r>
                      <a:endParaRPr lang="zh-CN" altLang="en-US" sz="900"/>
                    </a:p>
                  </a:txBody>
                  <a:tcPr anchor="ctr"/>
                </a:tc>
                <a:tc>
                  <a:txBody>
                    <a:bodyPr vert="horz" wrap="square"/>
                    <a:lstStyle/>
                    <a:p>
                      <a:pPr algn="ctr"/>
                      <a:r>
                        <a:rPr lang="en-US" altLang="zh-CN" sz="900" smtClean="0"/>
                        <a:t>P75</a:t>
                      </a:r>
                      <a:endParaRPr lang="zh-CN" altLang="en-US" sz="900"/>
                    </a:p>
                  </a:txBody>
                  <a:tcPr anchor="ctr"/>
                </a:tc>
                <a:tc>
                  <a:txBody>
                    <a:bodyPr vert="horz" wrap="square"/>
                    <a:lstStyle/>
                    <a:p>
                      <a:pPr algn="ctr"/>
                      <a:r>
                        <a:rPr lang="en-US" altLang="zh-CN" sz="900" smtClean="0"/>
                        <a:t>P90</a:t>
                      </a:r>
                      <a:endParaRPr lang="zh-CN" altLang="en-US" sz="900"/>
                    </a:p>
                  </a:txBody>
                  <a:tcPr anchor="ctr"/>
                </a:tc>
              </a:tr>
              <a:tr h="298832">
                <a:tc>
                  <a:txBody>
                    <a:bodyPr vert="horz" wrap="square"/>
                    <a:lstStyle/>
                    <a:p>
                      <a:pPr algn="ctr" fontAlgn="b"/>
                      <a:r>
                        <a:rPr lang="en-US" altLang="zh-CN" sz="1000" b="1" i="0" u="none" strike="noStrike" smtClean="0">
                          <a:solidFill>
                            <a:srgbClr val="000000"/>
                          </a:solidFill>
                          <a:effectLst/>
                          <a:latin typeface="Arial"/>
                        </a:rPr>
                        <a:t>19%</a:t>
                      </a:r>
                      <a:endParaRPr lang="en-US" altLang="zh-CN" sz="1000" b="1"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000" b="1" i="0" u="none" strike="noStrike" smtClean="0">
                          <a:solidFill>
                            <a:srgbClr val="000000"/>
                          </a:solidFill>
                          <a:effectLst/>
                          <a:latin typeface="Arial"/>
                        </a:rPr>
                        <a:t>22%</a:t>
                      </a:r>
                      <a:endParaRPr lang="en-US" altLang="zh-CN" sz="1000" b="1"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000" b="1" i="0" u="none" strike="noStrike" smtClean="0">
                          <a:solidFill>
                            <a:srgbClr val="000000"/>
                          </a:solidFill>
                          <a:effectLst/>
                          <a:latin typeface="Arial"/>
                        </a:rPr>
                        <a:t>25%</a:t>
                      </a:r>
                      <a:endParaRPr lang="en-US" altLang="zh-CN" sz="1000" b="1"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000" b="1" i="0" u="none" strike="noStrike" smtClean="0">
                          <a:solidFill>
                            <a:srgbClr val="000000"/>
                          </a:solidFill>
                          <a:effectLst/>
                          <a:latin typeface="Arial"/>
                        </a:rPr>
                        <a:t>27%</a:t>
                      </a:r>
                      <a:endParaRPr lang="en-US" altLang="zh-CN" sz="1000" b="1"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000" b="1" i="0" u="none" strike="noStrike" smtClean="0">
                          <a:solidFill>
                            <a:srgbClr val="000000"/>
                          </a:solidFill>
                          <a:effectLst/>
                          <a:latin typeface="Arial"/>
                        </a:rPr>
                        <a:t>32%</a:t>
                      </a:r>
                      <a:endParaRPr lang="en-US" altLang="zh-CN" sz="1000" b="1" i="0" u="none" strike="noStrike">
                        <a:solidFill>
                          <a:srgbClr val="000000"/>
                        </a:solidFill>
                        <a:effectLst/>
                        <a:latin typeface="Arial"/>
                      </a:endParaRPr>
                    </a:p>
                  </a:txBody>
                  <a:tcPr marL="9525" marR="9525" marT="9525" marB="0" anchor="ctr"/>
                </a:tc>
              </a:tr>
            </a:tbl>
          </a:graphicData>
        </a:graphic>
      </p:graphicFrame>
      <p:sp>
        <p:nvSpPr>
          <p:cNvPr id="12" name="TextBox 11"/>
          <p:cNvSpPr txBox="1"/>
          <p:nvPr/>
        </p:nvSpPr>
        <p:spPr>
          <a:xfrm>
            <a:off x="5148064" y="1250139"/>
            <a:ext cx="3672408"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b="1" smtClean="0"/>
              <a:t>广发银行一线城市分行本部人数占比</a:t>
            </a:r>
            <a:endParaRPr lang="zh-CN" altLang="en-US" sz="1400" b="1"/>
          </a:p>
        </p:txBody>
      </p:sp>
      <p:sp>
        <p:nvSpPr>
          <p:cNvPr id="13" name="Rectangle 16"/>
          <p:cNvSpPr>
            <a:spLocks noChangeArrowheads="1"/>
          </p:cNvSpPr>
          <p:nvPr/>
        </p:nvSpPr>
        <p:spPr bwMode="auto">
          <a:xfrm>
            <a:off x="467544" y="4810321"/>
            <a:ext cx="8261697" cy="1210967"/>
          </a:xfrm>
          <a:prstGeom prst="rect">
            <a:avLst/>
          </a:prstGeom>
          <a:solidFill>
            <a:srgbClr val="F8F8F8"/>
          </a:solidFill>
          <a:ln>
            <a:noFill/>
          </a:ln>
          <a:effectLst/>
          <a:extLst>
            <a:ext uri="{91240B29-F687-4F45-9708-019B960494DF}">
              <a14:hiddenLine xmlns:a14="http://schemas.microsoft.com/office/drawing/2010/main" w="38100" algn="ctr">
                <a:solidFill>
                  <a:srgbClr val="33669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44000" tIns="82800" rIns="144000"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4300" indent="-114300" algn="l" eaLnBrk="0" hangingPunct="0">
              <a:spcBef>
                <a:spcPts val="500"/>
              </a:spcBef>
              <a:buClr>
                <a:schemeClr val="accent2"/>
              </a:buClr>
              <a:buSzPct val="70000"/>
              <a:buFont typeface="Wingdings" pitchFamily="2" charset="2"/>
              <a:buNone/>
              <a:defRPr/>
            </a:pPr>
            <a:r>
              <a:rPr lang="zh-CN" altLang="en-US" sz="1600" b="1">
                <a:latin typeface="+mn-ea"/>
              </a:rPr>
              <a:t>韬睿惠悦建议：</a:t>
            </a:r>
          </a:p>
          <a:p>
            <a:pPr marL="285750" indent="-285750" algn="l" eaLnBrk="0" hangingPunct="0">
              <a:spcBef>
                <a:spcPts val="500"/>
              </a:spcBef>
              <a:buClr>
                <a:schemeClr val="accent2"/>
              </a:buClr>
              <a:buSzPct val="70000"/>
              <a:buFont typeface="Wingdings" pitchFamily="2" charset="2"/>
              <a:buChar char="Ø"/>
              <a:defRPr/>
            </a:pPr>
            <a:r>
              <a:rPr lang="zh-CN" altLang="en-US" sz="1500" smtClean="0">
                <a:latin typeface="+mn-ea"/>
              </a:rPr>
              <a:t>广发银行上海分行目前本部人数占比约为</a:t>
            </a:r>
            <a:r>
              <a:rPr lang="en-US" altLang="zh-CN" sz="1500" smtClean="0">
                <a:latin typeface="+mn-ea"/>
              </a:rPr>
              <a:t>27%</a:t>
            </a:r>
            <a:r>
              <a:rPr lang="zh-CN" altLang="en-US" sz="1500" smtClean="0">
                <a:latin typeface="+mn-ea"/>
              </a:rPr>
              <a:t>，显著高于市场</a:t>
            </a:r>
            <a:r>
              <a:rPr lang="en-US" altLang="zh-CN" sz="1500" smtClean="0">
                <a:latin typeface="+mn-ea"/>
              </a:rPr>
              <a:t>P50</a:t>
            </a:r>
            <a:r>
              <a:rPr lang="zh-CN" altLang="en-US" sz="1500" smtClean="0">
                <a:latin typeface="+mn-ea"/>
              </a:rPr>
              <a:t>及其他兄弟分行；建议上海分行本部</a:t>
            </a:r>
            <a:r>
              <a:rPr lang="zh-CN" altLang="en-US" sz="1500">
                <a:latin typeface="+mn-ea"/>
              </a:rPr>
              <a:t>占比</a:t>
            </a:r>
            <a:r>
              <a:rPr lang="zh-CN" altLang="en-US" sz="1500" smtClean="0">
                <a:latin typeface="+mn-ea"/>
              </a:rPr>
              <a:t>取值对标股份制商业银行一线城市分行</a:t>
            </a:r>
            <a:r>
              <a:rPr lang="en-US" altLang="zh-CN" sz="1500" smtClean="0">
                <a:latin typeface="+mn-ea"/>
              </a:rPr>
              <a:t>P25</a:t>
            </a:r>
            <a:r>
              <a:rPr lang="zh-CN" altLang="en-US" sz="1500" smtClean="0">
                <a:latin typeface="+mn-ea"/>
              </a:rPr>
              <a:t>水平，约</a:t>
            </a:r>
            <a:r>
              <a:rPr lang="en-US" altLang="zh-CN" sz="1500" smtClean="0">
                <a:latin typeface="+mn-ea"/>
              </a:rPr>
              <a:t>22%</a:t>
            </a:r>
            <a:r>
              <a:rPr lang="zh-CN" altLang="en-US" sz="1500" smtClean="0">
                <a:latin typeface="+mn-ea"/>
              </a:rPr>
              <a:t>；</a:t>
            </a:r>
            <a:endParaRPr lang="en-US" altLang="zh-CN" sz="1500">
              <a:latin typeface="+mn-ea"/>
            </a:endParaRPr>
          </a:p>
          <a:p>
            <a:pPr marL="285750" indent="-285750" algn="l" eaLnBrk="0" hangingPunct="0">
              <a:spcBef>
                <a:spcPts val="500"/>
              </a:spcBef>
              <a:buClr>
                <a:schemeClr val="accent2"/>
              </a:buClr>
              <a:buSzPct val="70000"/>
              <a:buFont typeface="Wingdings" pitchFamily="2" charset="2"/>
              <a:buChar char="Ø"/>
              <a:defRPr/>
            </a:pPr>
            <a:r>
              <a:rPr lang="zh-CN" altLang="en-US" sz="1500" smtClean="0">
                <a:latin typeface="+mn-ea"/>
              </a:rPr>
              <a:t>在</a:t>
            </a:r>
            <a:r>
              <a:rPr lang="zh-CN" altLang="en-US" sz="1500">
                <a:latin typeface="+mn-ea"/>
              </a:rPr>
              <a:t>实际实施中，分行编制人数可在</a:t>
            </a:r>
            <a:r>
              <a:rPr lang="en-US" altLang="zh-CN" sz="1500">
                <a:latin typeface="+mn-ea"/>
              </a:rPr>
              <a:t>0.9-1.1</a:t>
            </a:r>
            <a:r>
              <a:rPr lang="zh-CN" altLang="en-US" sz="1500">
                <a:latin typeface="+mn-ea"/>
              </a:rPr>
              <a:t>系数范围内做弹性调整</a:t>
            </a:r>
            <a:r>
              <a:rPr lang="zh-CN" altLang="en-US" sz="1500" smtClean="0">
                <a:latin typeface="+mn-ea"/>
              </a:rPr>
              <a:t>。</a:t>
            </a:r>
            <a:endParaRPr lang="zh-CN" altLang="en-US" sz="1500" b="1">
              <a:latin typeface="+mn-ea"/>
            </a:endParaRPr>
          </a:p>
        </p:txBody>
      </p:sp>
      <p:graphicFrame>
        <p:nvGraphicFramePr>
          <p:cNvPr id="17" name="表格 16"/>
          <p:cNvGraphicFramePr>
            <a:graphicFrameLocks noGrp="1"/>
          </p:cNvGraphicFramePr>
          <p:nvPr>
            <p:extLst>
              <p:ext uri="{D42A27DB-BD31-4B8C-83A1-F6EECF244321}">
                <p14:modId xmlns:p14="http://schemas.microsoft.com/office/powerpoint/2010/main" val="1473948397"/>
              </p:ext>
            </p:extLst>
          </p:nvPr>
        </p:nvGraphicFramePr>
        <p:xfrm>
          <a:off x="5253615" y="4077072"/>
          <a:ext cx="3422073" cy="597664"/>
        </p:xfrm>
        <a:graphic>
          <a:graphicData uri="http://schemas.openxmlformats.org/drawingml/2006/table">
            <a:tbl>
              <a:tblPr firstRow="1" bandRow="1">
                <a:tableStyleId>{C083E6E3-FA7D-4D7B-A595-EF9225AFEA82}</a:tableStyleId>
              </a:tblPr>
              <a:tblGrid>
                <a:gridCol w="1140691"/>
                <a:gridCol w="1140691"/>
                <a:gridCol w="1140691"/>
              </a:tblGrid>
              <a:tr h="298832">
                <a:tc>
                  <a:txBody>
                    <a:bodyPr vert="horz" wrap="square"/>
                    <a:lstStyle/>
                    <a:p>
                      <a:pPr algn="ctr"/>
                      <a:r>
                        <a:rPr lang="zh-CN" altLang="en-US" sz="900" smtClean="0"/>
                        <a:t>广发上海分行</a:t>
                      </a:r>
                      <a:endParaRPr lang="zh-CN" altLang="en-US" sz="900"/>
                    </a:p>
                  </a:txBody>
                  <a:tcPr anchor="ctr"/>
                </a:tc>
                <a:tc>
                  <a:txBody>
                    <a:bodyPr vert="horz" wrap="square"/>
                    <a:lstStyle/>
                    <a:p>
                      <a:pPr algn="ctr"/>
                      <a:r>
                        <a:rPr lang="zh-CN" altLang="en-US" sz="900" smtClean="0"/>
                        <a:t>广发北京分行</a:t>
                      </a:r>
                      <a:endParaRPr lang="zh-CN" altLang="en-US" sz="900"/>
                    </a:p>
                  </a:txBody>
                  <a:tcPr anchor="ctr"/>
                </a:tc>
                <a:tc>
                  <a:txBody>
                    <a:bodyPr vert="horz" wrap="square"/>
                    <a:lstStyle/>
                    <a:p>
                      <a:pPr algn="ctr"/>
                      <a:r>
                        <a:rPr lang="zh-CN" altLang="en-US" sz="900" smtClean="0"/>
                        <a:t>广发广州分行</a:t>
                      </a:r>
                      <a:endParaRPr lang="zh-CN" altLang="en-US" sz="900"/>
                    </a:p>
                  </a:txBody>
                  <a:tcPr anchor="ctr"/>
                </a:tc>
              </a:tr>
              <a:tr h="298832">
                <a:tc>
                  <a:txBody>
                    <a:bodyPr vert="horz" wrap="square"/>
                    <a:lstStyle/>
                    <a:p>
                      <a:pPr algn="ctr" fontAlgn="b"/>
                      <a:r>
                        <a:rPr lang="en-US" altLang="zh-CN" sz="1000" b="1" i="0" u="none" strike="noStrike" smtClean="0">
                          <a:solidFill>
                            <a:srgbClr val="000000"/>
                          </a:solidFill>
                          <a:effectLst/>
                          <a:latin typeface="Arial"/>
                        </a:rPr>
                        <a:t>26.88%</a:t>
                      </a:r>
                      <a:endParaRPr lang="en-US" altLang="zh-CN" sz="1000" b="1"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000" b="1" i="0" u="none" strike="noStrike" smtClean="0">
                          <a:solidFill>
                            <a:srgbClr val="000000"/>
                          </a:solidFill>
                          <a:effectLst/>
                          <a:latin typeface="Arial"/>
                        </a:rPr>
                        <a:t>19.37%</a:t>
                      </a:r>
                      <a:endParaRPr lang="en-US" altLang="zh-CN" sz="1000" b="1" i="0" u="none" strike="noStrike">
                        <a:solidFill>
                          <a:srgbClr val="000000"/>
                        </a:solidFill>
                        <a:effectLst/>
                        <a:latin typeface="Arial"/>
                      </a:endParaRPr>
                    </a:p>
                  </a:txBody>
                  <a:tcPr marL="9525" marR="9525" marT="9525" marB="0" anchor="ctr"/>
                </a:tc>
                <a:tc>
                  <a:txBody>
                    <a:bodyPr vert="horz" wrap="square"/>
                    <a:lstStyle/>
                    <a:p>
                      <a:pPr algn="ctr" fontAlgn="b"/>
                      <a:r>
                        <a:rPr lang="en-US" altLang="zh-CN" sz="1000" b="1" i="0" u="none" strike="noStrike" smtClean="0">
                          <a:solidFill>
                            <a:srgbClr val="000000"/>
                          </a:solidFill>
                          <a:effectLst/>
                          <a:latin typeface="Arial"/>
                        </a:rPr>
                        <a:t>22.32%</a:t>
                      </a:r>
                      <a:endParaRPr lang="en-US" altLang="zh-CN" sz="1000" b="1" i="0" u="none" strike="noStrike">
                        <a:solidFill>
                          <a:srgbClr val="000000"/>
                        </a:solidFill>
                        <a:effectLst/>
                        <a:latin typeface="Arial"/>
                      </a:endParaRPr>
                    </a:p>
                  </a:txBody>
                  <a:tcPr marL="9525" marR="9525" marT="9525" marB="0" anchor="ctr"/>
                </a:tc>
              </a:tr>
            </a:tbl>
          </a:graphicData>
        </a:graphic>
      </p:graphicFrame>
      <p:graphicFrame>
        <p:nvGraphicFramePr>
          <p:cNvPr id="19" name="图表 18"/>
          <p:cNvGraphicFramePr/>
          <p:nvPr>
            <p:extLst>
              <p:ext uri="{D42A27DB-BD31-4B8C-83A1-F6EECF244321}">
                <p14:modId xmlns:p14="http://schemas.microsoft.com/office/powerpoint/2010/main" val="2525433029"/>
              </p:ext>
            </p:extLst>
          </p:nvPr>
        </p:nvGraphicFramePr>
        <p:xfrm>
          <a:off x="5003280" y="1700808"/>
          <a:ext cx="3672408" cy="2232248"/>
        </p:xfrm>
        <a:graphic>
          <a:graphicData uri="http://schemas.openxmlformats.org/drawingml/2006/chart">
            <c:chart xmlns:c="http://schemas.openxmlformats.org/drawingml/2006/chart" r:id="rId2"/>
          </a:graphicData>
        </a:graphic>
      </p:graphicFrame>
      <p:graphicFrame>
        <p:nvGraphicFramePr>
          <p:cNvPr id="16" name="图表 15"/>
          <p:cNvGraphicFramePr/>
          <p:nvPr>
            <p:extLst>
              <p:ext uri="{D42A27DB-BD31-4B8C-83A1-F6EECF244321}">
                <p14:modId xmlns:p14="http://schemas.microsoft.com/office/powerpoint/2010/main" val="199061227"/>
              </p:ext>
            </p:extLst>
          </p:nvPr>
        </p:nvGraphicFramePr>
        <p:xfrm>
          <a:off x="755576" y="1700808"/>
          <a:ext cx="3495675" cy="2232248"/>
        </p:xfrm>
        <a:graphic>
          <a:graphicData uri="http://schemas.openxmlformats.org/drawingml/2006/chart">
            <c:chart xmlns:c="http://schemas.openxmlformats.org/drawingml/2006/chart" r:id="rId3"/>
          </a:graphicData>
        </a:graphic>
      </p:graphicFrame>
    </p:spTree>
    <p:extLst>
      <p:ext uri="{BB962C8B-B14F-4D97-AF65-F5344CB8AC3E}">
        <p14:creationId xmlns:p14="http://schemas.microsoft.com/office/powerpoint/2010/main" val="942658966"/>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https://d.book118.com/716232114203010035</a:t>
            </a:r>
          </a:p>
        </p:txBody>
      </p:sp>
    </p:spTree>
  </p:cSld>
  <p:clrMapOvr>
    <a:masterClrMapping/>
  </p:clrMapOvr>
  <p:transition/>
  <p:timing/>
</p:sld>
</file>

<file path=ppt/tags/tag1.xml><?xml version="1.0" encoding="utf-8"?>
<p:tagLst xmlns:p="http://schemas.openxmlformats.org/presentationml/2006/main">
  <p:tag name="TW_DELETETEXT" val="YES"/>
</p:tagLst>
</file>

<file path=ppt/tags/tag2.xml><?xml version="1.0" encoding="utf-8"?>
<p:tagLst xmlns:p="http://schemas.openxmlformats.org/presentationml/2006/main">
  <p:tag name="TW_DELETETEXT" val="YES"/>
</p:tagLst>
</file>

<file path=ppt/tags/tag3.xml><?xml version="1.0" encoding="utf-8"?>
<p:tagLst xmlns:p="http://schemas.openxmlformats.org/presentationml/2006/main">
  <p:tag name="TW_ASSOCIATEDSLIDES" val=""/>
  <p:tag name="TW_DIALOGNAME" val="Title"/>
  <p:tag name="TW_INNEWPRESENTATION" val="YES"/>
  <p:tag name="TW_ONINSERTSLIDEDLG" val="YES"/>
  <p:tag name="TW_SHORTNAME" val="BASIC"/>
</p:tagLst>
</file>

<file path=ppt/tags/tag4.xml><?xml version="1.0" encoding="utf-8"?>
<p:tagLst xmlns:p="http://schemas.openxmlformats.org/presentationml/2006/main">
  <p:tag name="TW_DELETETEXT" val="YES"/>
</p:tagLst>
</file>

<file path=ppt/tags/tag5.xml><?xml version="1.0" encoding="utf-8"?>
<p:tagLst xmlns:p="http://schemas.openxmlformats.org/presentationml/2006/main">
  <p:tag name="TW_ASSOCIATEDSLIDES" val=""/>
  <p:tag name="TW_DIALOGNAME" val="Text"/>
  <p:tag name="TW_INNEWPRESENTATION" val="YES"/>
  <p:tag name="TW_ONINSERTSLIDEDLG" val="YES"/>
  <p:tag name="TW_SHORTNAME" val="BASIC"/>
</p:tagLst>
</file>

<file path=ppt/tags/tag6.xml><?xml version="1.0" encoding="utf-8"?>
<p:tagLst xmlns:p="http://schemas.openxmlformats.org/presentationml/2006/main">
  <p:tag name="TW_DELETETEXT" val="YES"/>
</p:tagLst>
</file>

<file path=ppt/tags/tag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TW Gold &amp; Red">
  <a:themeElements>
    <a:clrScheme name="Gold &amp; Red">
      <a:dk1>
        <a:sysClr val="windowText" lastClr="000000"/>
      </a:dk1>
      <a:lt1>
        <a:sysClr val="window" lastClr="FFFFFF"/>
      </a:lt1>
      <a:dk2>
        <a:srgbClr val="999999"/>
      </a:dk2>
      <a:lt2>
        <a:srgbClr val="E65032"/>
      </a:lt2>
      <a:accent1>
        <a:srgbClr val="EBAF00"/>
      </a:accent1>
      <a:accent2>
        <a:srgbClr val="E65032"/>
      </a:accent2>
      <a:accent3>
        <a:srgbClr val="999999"/>
      </a:accent3>
      <a:accent4>
        <a:srgbClr val="EA745C"/>
      </a:accent4>
      <a:accent5>
        <a:srgbClr val="FFDA65"/>
      </a:accent5>
      <a:accent6>
        <a:srgbClr val="A00050"/>
      </a:accent6>
      <a:hlink>
        <a:srgbClr val="999999"/>
      </a:hlink>
      <a:folHlink>
        <a:srgbClr val="E65032"/>
      </a:folHlink>
    </a:clrScheme>
    <a:fontScheme name="Gold &amp; Red">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3.xml><?xml version="1.0" encoding="utf-8"?>
<a:theme xmlns:r="http://schemas.openxmlformats.org/officeDocument/2006/relationships" xmlns:a="http://schemas.openxmlformats.org/drawingml/2006/main" name="7_Towers_Watson_01">
  <a:themeElements>
    <a:clrScheme name="3_Towers_Watson_01 1">
      <a:dk1>
        <a:srgbClr val="000000"/>
      </a:dk1>
      <a:lt1>
        <a:srgbClr val="FFFFFF"/>
      </a:lt1>
      <a:dk2>
        <a:srgbClr val="A00050"/>
      </a:dk2>
      <a:lt2>
        <a:srgbClr val="FFDA65"/>
      </a:lt2>
      <a:accent1>
        <a:srgbClr val="EBAF00"/>
      </a:accent1>
      <a:accent2>
        <a:srgbClr val="E65032"/>
      </a:accent2>
      <a:accent3>
        <a:srgbClr val="FFFFFF"/>
      </a:accent3>
      <a:accent4>
        <a:srgbClr val="000000"/>
      </a:accent4>
      <a:accent5>
        <a:srgbClr val="F3D4AA"/>
      </a:accent5>
      <a:accent6>
        <a:srgbClr val="D0482C"/>
      </a:accent6>
      <a:hlink>
        <a:srgbClr val="999999"/>
      </a:hlink>
      <a:folHlink>
        <a:srgbClr val="EA745C"/>
      </a:folHlink>
    </a:clrScheme>
    <a:fontScheme name="3_Towers_Watson_01">
      <a:majorFont>
        <a:latin typeface="Arial"/>
        <a:ea typeface="楷体_GB2312"/>
        <a:cs typeface="Arial"/>
      </a:majorFont>
      <a:minorFont>
        <a:latin typeface="楷体_GB2312"/>
        <a:ea typeface="楷体_GB2312"/>
        <a:cs typeface="宋体"/>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solidFill>
            <a:schemeClr val="tx1"/>
          </a:solidFill>
          <a:prstDash val="solid"/>
          <a:round/>
          <a:headEnd type="none" w="med" len="med"/>
          <a:tailEnd type="none" w="med" len="me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174625" marR="0" indent="-174625" algn="l" defTabSz="914400" rtl="0" eaLnBrk="0" fontAlgn="base" latinLnBrk="0" hangingPunct="0">
          <a:lnSpc>
            <a:spcPct val="100000"/>
          </a:lnSpc>
          <a:spcBef>
            <a:spcPct val="0"/>
          </a:spcBef>
          <a:spcAft>
            <a:spcPct val="0"/>
          </a:spcAft>
          <a:buClr>
            <a:srgbClr val="EEAF30"/>
          </a:buClr>
          <a:buSzTx/>
          <a:buFont typeface="Wingdings" pitchFamily="2" charset="2"/>
          <a:buNone/>
          <a:tabLst/>
          <a:defRPr kumimoji="0" 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defRPr>
        </a:defPPr>
      </a:lstStyle>
    </a:spDef>
    <a:lnDef>
      <a:spPr bwMode="auto">
        <a:xfrm>
          <a:off x="0" y="0"/>
          <a:ext cx="1" cy="1"/>
        </a:xfrm>
        <a:custGeom>
          <a:avLst/>
          <a:gdLst/>
          <a:ahLst/>
          <a:cxnLst/>
          <a:rect l="0" t="0" r="0" b="0"/>
          <a:pathLst/>
        </a:custGeom>
        <a:noFill/>
        <a:ln w="9525" cap="flat" cmpd="sng" algn="ctr">
          <a:solidFill>
            <a:schemeClr val="tx1"/>
          </a:solidFill>
          <a:prstDash val="solid"/>
          <a:round/>
          <a:headEnd type="none" w="med" len="med"/>
          <a:tailEnd type="none" w="med" len="me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174625" marR="0" indent="-174625" algn="l" defTabSz="914400" rtl="0" eaLnBrk="0" fontAlgn="base" latinLnBrk="0" hangingPunct="0">
          <a:lnSpc>
            <a:spcPct val="100000"/>
          </a:lnSpc>
          <a:spcBef>
            <a:spcPct val="0"/>
          </a:spcBef>
          <a:spcAft>
            <a:spcPct val="0"/>
          </a:spcAft>
          <a:buClr>
            <a:srgbClr val="EEAF30"/>
          </a:buClr>
          <a:buSzTx/>
          <a:buFont typeface="Wingdings" pitchFamily="2" charset="2"/>
          <a:buNone/>
          <a:tabLst/>
          <a:defRPr kumimoji="0" 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defRPr>
        </a:defPPr>
      </a:lstStyle>
    </a:lnDef>
  </a:objectDefaults>
  <a:extraClrSchemeLst>
    <a:extraClrScheme>
      <a:clrScheme name="3_Towers_Watson_01 1">
        <a:dk1>
          <a:srgbClr val="000000"/>
        </a:dk1>
        <a:lt1>
          <a:srgbClr val="FFFFFF"/>
        </a:lt1>
        <a:dk2>
          <a:srgbClr val="A00050"/>
        </a:dk2>
        <a:lt2>
          <a:srgbClr val="FFDA65"/>
        </a:lt2>
        <a:accent1>
          <a:srgbClr val="EBAF00"/>
        </a:accent1>
        <a:accent2>
          <a:srgbClr val="E65032"/>
        </a:accent2>
        <a:accent3>
          <a:srgbClr val="FFFFFF"/>
        </a:accent3>
        <a:accent4>
          <a:srgbClr val="000000"/>
        </a:accent4>
        <a:accent5>
          <a:srgbClr val="F3D4AA"/>
        </a:accent5>
        <a:accent6>
          <a:srgbClr val="D0482C"/>
        </a:accent6>
        <a:hlink>
          <a:srgbClr val="999999"/>
        </a:hlink>
        <a:folHlink>
          <a:srgbClr val="EA745C"/>
        </a:folHlink>
      </a:clrScheme>
      <a:clrMap bg1="lt1" tx1="dk1" bg2="lt2" tx2="dk2" accent1="accent1" accent2="accent2" accent3="accent3" accent4="accent4" accent5="accent5" accent6="accent6" hlink="hlink" folHlink="folHlink"/>
    </a:extraClrScheme>
    <a:extraClrScheme>
      <a:clrScheme name="3_Towers_Watson_01 2">
        <a:dk1>
          <a:srgbClr val="000000"/>
        </a:dk1>
        <a:lt1>
          <a:srgbClr val="FFFFFF"/>
        </a:lt1>
        <a:dk2>
          <a:srgbClr val="A00050"/>
        </a:dk2>
        <a:lt2>
          <a:srgbClr val="D6D966"/>
        </a:lt2>
        <a:accent1>
          <a:srgbClr val="00B4AF"/>
        </a:accent1>
        <a:accent2>
          <a:srgbClr val="B4BE00"/>
        </a:accent2>
        <a:accent3>
          <a:srgbClr val="FFFFFF"/>
        </a:accent3>
        <a:accent4>
          <a:srgbClr val="000000"/>
        </a:accent4>
        <a:accent5>
          <a:srgbClr val="AAD6D4"/>
        </a:accent5>
        <a:accent6>
          <a:srgbClr val="A3AC00"/>
        </a:accent6>
        <a:hlink>
          <a:srgbClr val="999999"/>
        </a:hlink>
        <a:folHlink>
          <a:srgbClr val="9CE0DE"/>
        </a:folHlink>
      </a:clrScheme>
      <a:clrMap bg1="lt1" tx1="dk1" bg2="lt2" tx2="dk2" accent1="accent1" accent2="accent2" accent3="accent3" accent4="accent4" accent5="accent5" accent6="accent6" hlink="hlink" folHlink="folHlink"/>
    </a:extraClrScheme>
    <a:extraClrScheme>
      <a:clrScheme name="3_Towers_Watson_01 3">
        <a:dk1>
          <a:srgbClr val="000000"/>
        </a:dk1>
        <a:lt1>
          <a:srgbClr val="FFFFFF"/>
        </a:lt1>
        <a:dk2>
          <a:srgbClr val="E65032"/>
        </a:dk2>
        <a:lt2>
          <a:srgbClr val="D6D966"/>
        </a:lt2>
        <a:accent1>
          <a:srgbClr val="A00050"/>
        </a:accent1>
        <a:accent2>
          <a:srgbClr val="B4BE00"/>
        </a:accent2>
        <a:accent3>
          <a:srgbClr val="FFFFFF"/>
        </a:accent3>
        <a:accent4>
          <a:srgbClr val="000000"/>
        </a:accent4>
        <a:accent5>
          <a:srgbClr val="CDAAB3"/>
        </a:accent5>
        <a:accent6>
          <a:srgbClr val="A3AC00"/>
        </a:accent6>
        <a:hlink>
          <a:srgbClr val="999999"/>
        </a:hlink>
        <a:folHlink>
          <a:srgbClr val="BA6178"/>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306</Paragraphs>
  <Slides>24</Slides>
  <Notes>3</Notes>
  <TotalTime>1</TotalTime>
  <HiddenSlides>6</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24</vt:i4>
      </vt:variant>
    </vt:vector>
  </HeadingPairs>
  <TitlesOfParts>
    <vt:vector baseType="lpstr" size="33">
      <vt:lpstr>Arial</vt:lpstr>
      <vt:lpstr>Calibri</vt:lpstr>
      <vt:lpstr>Wingdings</vt:lpstr>
      <vt:lpstr>楷体_GB2312</vt:lpstr>
      <vt:lpstr>宋体</vt:lpstr>
      <vt:lpstr>PMingLiU</vt:lpstr>
      <vt:lpstr>Wingdings 2</vt:lpstr>
      <vt:lpstr>Arial Unicode MS</vt:lpstr>
      <vt:lpstr>Office Theme</vt:lpstr>
      <vt:lpstr>广发银行上海分行编制设计报告</vt:lpstr>
      <vt:lpstr>声明</vt:lpstr>
      <vt:lpstr>商业银行在编制管理过程中普遍缺乏科学前瞻的编制设计方法，难以兼顾人员扩张与效能提升之间的平衡</vt:lpstr>
      <vt:lpstr>PowerPoint Presentation</vt:lpstr>
      <vt:lpstr>PowerPoint Presentation</vt:lpstr>
      <vt:lpstr>此次广发银行上海分行编制设计采取的主要方法</vt:lpstr>
      <vt:lpstr>广发银行上海分行人员编制规划的具体步骤</vt:lpstr>
      <vt:lpstr>目录</vt:lpstr>
      <vt:lpstr>韬睿惠悦建议广发上海分行选取资产规模、营业收入及人工总成本作为全行定编的关联财务指标，即分别从业务规模和成本耗费两个方面考量审视全行编制情况</vt:lpstr>
      <vt:lpstr>一、业务规模分析（资产规模）——从总资产规模来看，广发银行上海分行资产规模较小，处于标杆群体10分位水平，且近三年资产规模增速缓慢</vt:lpstr>
      <vt:lpstr>一、业务规模分析（资产规模）——从人均资产来看，广发银行上海分行人均资产规模较小，接近标杆群体10分位水平，且近三年人均资产规模略有降低</vt:lpstr>
      <vt:lpstr>一、业务规模分析（资产规模）——全行编制测算：综合两个维度来看，广发上海分行人均产能相对较低，未来需要通过业务规模增长及员工人数精简共同作用以达到人均产能提升的目的；根据上海分行业务战略规划明确2014年上海分行总资产目标值，结合人均总资产目标假设，计算分行总人数</vt:lpstr>
      <vt:lpstr>一、业务规模分析（营业收入）——从人均营业收入来看，广发银行上海分行人均营业收入较小，低于标杆群体10分位水平，且与兄弟分行相比差距明显</vt:lpstr>
      <vt:lpstr>一、业务规模分析（营业收入）——全行编制测算：根据上海分行业务战略规划明确2014年上海分行营业收入目标值，结合人均营业收入目标假设，计算分行总人数</vt:lpstr>
      <vt:lpstr>二、成本耗费分析——从成本耗费来看，广发银行上海分行人均人力成本略高于市场P25水平，且高于广州分行</vt:lpstr>
      <vt:lpstr>二、成本耗费分析——全行编制测算：考虑到上海分行2014年人力总成本基本稳定不变，则可结合人均人力成本目标假设，计算分行总人数</vt:lpstr>
      <vt:lpstr>广发银行上海分行全行编制预测——全行编制拟合</vt:lpstr>
      <vt:lpstr>二、投入产出分析——从投入产出来看，广发银行上海分行单位人工投入的产出较低，低于标杆群体10分位水平及兄弟分行</vt:lpstr>
      <vt:lpstr>二、投入产出分析——分别从人均营业收入及人均人力成本两个维度比较发现，上海分行人均营业收入远低于标杆群体25分位水平，而人均人力成本处于25分位</vt:lpstr>
      <vt:lpstr>二、投入产出分析——综合来看，为提升投入产出比，广发上海分行一方面需维持现有的人均人力成本水平，控制人力成本上涨，另一方面需致力于提升创收能力</vt:lpstr>
      <vt:lpstr>二、投入产出分析——全行编制测算：根据上海分行业务战略规划明确2014年上海分行营业收入目标值，结合投入产出比假设，计算分行总人数</vt:lpstr>
      <vt:lpstr>广发银行上海分行全行编制预测——全行编制拟合</vt:lpstr>
      <vt:lpstr>以广发银行及其他股份制商业银行一线城市分行本部人数占比为参考，确定广发上海分行本部人数占比及具体人数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2024-09-05T18:12:48.327</cp:lastPrinted>
  <dcterms:created xsi:type="dcterms:W3CDTF">2024-09-05T10:12:48Z</dcterms:created>
  <dcterms:modified xsi:type="dcterms:W3CDTF">2024-09-05T10:12:52Z</dcterms:modified>
</cp:coreProperties>
</file>