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301CFA8-BBDC-4E40-80C6-C0766F280E6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1" name="PlaceHolder 1"/>
          <p:cNvSpPr>
            <a:spLocks noGrp="1"/>
          </p:cNvSpPr>
          <p:nvPr>
            <p:ph type="sldImg"/>
          </p:nvPr>
        </p:nvSpPr>
        <p:spPr>
          <a:xfrm>
            <a:off x="685800" y="1143000"/>
            <a:ext cx="5486040" cy="3085920"/>
          </a:xfrm>
          <a:prstGeom prst="rect">
            <a:avLst/>
          </a:prstGeom>
          <a:ln w="0">
            <a:noFill/>
          </a:ln>
        </p:spPr>
      </p:sp>
      <p:sp>
        <p:nvSpPr>
          <p:cNvPr id="63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3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4" name="PlaceHolder 1"/>
          <p:cNvSpPr>
            <a:spLocks noGrp="1"/>
          </p:cNvSpPr>
          <p:nvPr>
            <p:ph type="sldImg"/>
          </p:nvPr>
        </p:nvSpPr>
        <p:spPr>
          <a:xfrm>
            <a:off x="685800" y="1143000"/>
            <a:ext cx="5486040" cy="3085920"/>
          </a:xfrm>
          <a:prstGeom prst="rect">
            <a:avLst/>
          </a:prstGeom>
          <a:ln w="0">
            <a:noFill/>
          </a:ln>
        </p:spPr>
      </p:sp>
      <p:sp>
        <p:nvSpPr>
          <p:cNvPr id="63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3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7" name="PlaceHolder 1"/>
          <p:cNvSpPr>
            <a:spLocks noGrp="1"/>
          </p:cNvSpPr>
          <p:nvPr>
            <p:ph type="sldImg"/>
          </p:nvPr>
        </p:nvSpPr>
        <p:spPr>
          <a:xfrm>
            <a:off x="685800" y="1143000"/>
            <a:ext cx="5486040" cy="3085920"/>
          </a:xfrm>
          <a:prstGeom prst="rect">
            <a:avLst/>
          </a:prstGeom>
          <a:ln w="0">
            <a:noFill/>
          </a:ln>
        </p:spPr>
      </p:sp>
      <p:sp>
        <p:nvSpPr>
          <p:cNvPr id="63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3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0" name="PlaceHolder 1"/>
          <p:cNvSpPr>
            <a:spLocks noGrp="1"/>
          </p:cNvSpPr>
          <p:nvPr>
            <p:ph type="sldImg"/>
          </p:nvPr>
        </p:nvSpPr>
        <p:spPr>
          <a:xfrm>
            <a:off x="685800" y="1143000"/>
            <a:ext cx="5486040" cy="3085920"/>
          </a:xfrm>
          <a:prstGeom prst="rect">
            <a:avLst/>
          </a:prstGeom>
          <a:ln w="0">
            <a:noFill/>
          </a:ln>
        </p:spPr>
      </p:sp>
      <p:sp>
        <p:nvSpPr>
          <p:cNvPr id="64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4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3" name="PlaceHolder 1"/>
          <p:cNvSpPr>
            <a:spLocks noGrp="1"/>
          </p:cNvSpPr>
          <p:nvPr>
            <p:ph type="sldImg"/>
          </p:nvPr>
        </p:nvSpPr>
        <p:spPr>
          <a:xfrm>
            <a:off x="685800" y="1143000"/>
            <a:ext cx="5486040" cy="3085920"/>
          </a:xfrm>
          <a:prstGeom prst="rect">
            <a:avLst/>
          </a:prstGeom>
          <a:ln w="0">
            <a:noFill/>
          </a:ln>
        </p:spPr>
      </p:sp>
      <p:sp>
        <p:nvSpPr>
          <p:cNvPr id="64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4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6" name="PlaceHolder 1"/>
          <p:cNvSpPr>
            <a:spLocks noGrp="1"/>
          </p:cNvSpPr>
          <p:nvPr>
            <p:ph type="sldImg"/>
          </p:nvPr>
        </p:nvSpPr>
        <p:spPr>
          <a:xfrm>
            <a:off x="685800" y="1143000"/>
            <a:ext cx="5486040" cy="3085920"/>
          </a:xfrm>
          <a:prstGeom prst="rect">
            <a:avLst/>
          </a:prstGeom>
          <a:ln w="0">
            <a:noFill/>
          </a:ln>
        </p:spPr>
      </p:sp>
      <p:sp>
        <p:nvSpPr>
          <p:cNvPr id="64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4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48DC8E-A7B7-43E2-849E-F3031458B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147B58-D4BF-41AC-87ED-7BF67587E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A4BED8-26A9-4B01-817C-B13009E37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4B12A5-8388-4EF7-8B02-7CE3AA7080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844A4E-0381-44A9-8686-88DC205DF3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039D9A-DB37-49A2-9B8E-9C58160951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930A5C-6F19-4334-AA3D-D9FC483694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FDB43E-9B22-41F8-AF7B-5ED923AA2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B11A62-D160-4F02-A7FB-2DDF89AAB5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1F8046-BF32-486A-834F-B2AFF193DD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07AAD5-7934-4B00-B6D6-4EEBC8CDF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4CEE54A-462D-41AB-9BBB-64381784AA1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A2A6352-13FA-4BA7-B08C-B2E098CA18C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240215014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消化内科护理查房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alpha val="4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消化内科护理查房</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查房前准备</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查房流程</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护理查房中的重点</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查房中的挑战与解决</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1</a:t>
            </a:r>
            <a:r>
              <a:rPr lang="zh-CN" sz="5200" b="1" strike="noStrike" spc="299">
                <a:solidFill>
                  <a:srgbClr val="3045FD"/>
                </a:solidFill>
                <a:latin typeface="Arial"/>
                <a:ea typeface="微软雅黑"/>
              </a:rPr>
              <a:t>章 消化内科护理查房</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消化内科护理查房介绍</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消化内科护理查房是指医护人员对消化系统疾病患者进行系统性的护理观察和评估，以及制定个性化的护理计划。通过查房，医护人员可以及时发现病情变化，保证患者得到有效治疗和护理，从而提高患者的生活质量。</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PlaceHolder 1"/>
          <p:cNvSpPr>
            <a:spLocks noGrp="1"/>
          </p:cNvSpPr>
          <p:nvPr>
            <p:ph type="title" idx="4294967295"/>
          </p:nvPr>
        </p:nvSpPr>
        <p:spPr>
          <a:xfrm>
            <a:off x="1036440" y="16632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查房的内容</a:t>
            </a:r>
            <a:endParaRPr lang="en-US" sz="3000" b="0" strike="noStrike" spc="-1">
              <a:solidFill>
                <a:schemeClr val="dk1"/>
              </a:solidFill>
              <a:latin typeface="Arial"/>
            </a:endParaRPr>
          </a:p>
        </p:txBody>
      </p:sp>
      <p:sp>
        <p:nvSpPr>
          <p:cNvPr id="130"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131" name="Group 15"/>
          <p:cNvGrpSpPr/>
          <p:nvPr/>
        </p:nvGrpSpPr>
        <p:grpSpPr>
          <a:xfrm>
            <a:off x="435960" y="378720"/>
            <a:ext cx="515160" cy="439560"/>
            <a:chOff x="435960" y="378720"/>
            <a:chExt cx="515160" cy="439560"/>
          </a:xfrm>
        </p:grpSpPr>
        <p:sp>
          <p:nvSpPr>
            <p:cNvPr id="132"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3"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4"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5"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6"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7"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8"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9"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0"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1"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2"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3"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4"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5"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6"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7"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8"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9"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0"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1"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52" name="AutoShape 2"/>
          <p:cNvSpPr/>
          <p:nvPr/>
        </p:nvSpPr>
        <p:spPr>
          <a:xfrm>
            <a:off x="981720" y="1604880"/>
            <a:ext cx="3394800" cy="2116440"/>
          </a:xfrm>
          <a:prstGeom prst="rect">
            <a:avLst/>
          </a:prstGeom>
          <a:solidFill>
            <a:srgbClr val="3045FD">
              <a:alpha val="5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53" name="AutoShape 3"/>
          <p:cNvSpPr/>
          <p:nvPr/>
        </p:nvSpPr>
        <p:spPr>
          <a:xfrm>
            <a:off x="4376880" y="3721680"/>
            <a:ext cx="3394800" cy="211644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4" name="AutoShape 4"/>
          <p:cNvSpPr/>
          <p:nvPr/>
        </p:nvSpPr>
        <p:spPr>
          <a:xfrm>
            <a:off x="7771680" y="1604880"/>
            <a:ext cx="3394800" cy="211644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155" name="Picture 5" descr="C:/Users/Administrator/Desktop/ppt模板/图片素材/QQ截图20240309205721.pngQQ截图20240309205721"/>
          <p:cNvPicPr/>
          <p:nvPr/>
        </p:nvPicPr>
        <p:blipFill>
          <a:blip r:embed="rId2"/>
          <a:srcRect t="20029" b="20029"/>
          <a:stretch>
            <a:fillRect/>
          </a:stretch>
        </p:blipFill>
        <p:spPr>
          <a:xfrm>
            <a:off x="981720" y="3694320"/>
            <a:ext cx="3394440" cy="2143440"/>
          </a:xfrm>
          <a:prstGeom prst="rect">
            <a:avLst/>
          </a:prstGeom>
          <a:ln w="0">
            <a:noFill/>
          </a:ln>
        </p:spPr>
      </p:pic>
      <p:pic>
        <p:nvPicPr>
          <p:cNvPr id="156" name="Picture 6" descr="C:/Users/Administrator/Desktop/ppt模板/图片素材/image2709229.pngimage2709229"/>
          <p:cNvPicPr/>
          <p:nvPr/>
        </p:nvPicPr>
        <p:blipFill>
          <a:blip r:embed="rId3"/>
          <a:srcRect t="11868" b="11868"/>
          <a:stretch>
            <a:fillRect/>
          </a:stretch>
        </p:blipFill>
        <p:spPr>
          <a:xfrm>
            <a:off x="4376880" y="1577880"/>
            <a:ext cx="3394440" cy="2143440"/>
          </a:xfrm>
          <a:prstGeom prst="rect">
            <a:avLst/>
          </a:prstGeom>
          <a:ln w="0">
            <a:noFill/>
          </a:ln>
        </p:spPr>
      </p:pic>
      <p:pic>
        <p:nvPicPr>
          <p:cNvPr id="157" name="Picture 7" descr="C:/Users/Administrator/Desktop/ppt模板/图片素材/QQ截图20240309205650.pngQQ截图20240309205650"/>
          <p:cNvPicPr/>
          <p:nvPr/>
        </p:nvPicPr>
        <p:blipFill>
          <a:blip r:embed="rId4"/>
          <a:srcRect t="19809" b="19809"/>
          <a:stretch>
            <a:fillRect/>
          </a:stretch>
        </p:blipFill>
        <p:spPr>
          <a:xfrm>
            <a:off x="7771680" y="3721680"/>
            <a:ext cx="3394440" cy="2143440"/>
          </a:xfrm>
          <a:prstGeom prst="rect">
            <a:avLst/>
          </a:prstGeom>
          <a:ln w="0">
            <a:noFill/>
          </a:ln>
        </p:spPr>
      </p:pic>
      <p:sp>
        <p:nvSpPr>
          <p:cNvPr id="158"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观察病情变化</a:t>
            </a:r>
            <a:endParaRPr lang="en-US" sz="2000" b="0" strike="noStrike" spc="-1">
              <a:solidFill>
                <a:srgbClr val="000000"/>
              </a:solidFill>
              <a:latin typeface="Arial"/>
            </a:endParaRPr>
          </a:p>
        </p:txBody>
      </p:sp>
      <p:sp>
        <p:nvSpPr>
          <p:cNvPr id="159"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检查病人的体温、心率、呼吸等生命体征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观察病人的情绪和行为变化</a:t>
            </a:r>
            <a:endParaRPr lang="en-US" sz="1600" b="0" strike="noStrike" spc="-1">
              <a:solidFill>
                <a:srgbClr val="000000"/>
              </a:solidFill>
              <a:latin typeface="Arial"/>
            </a:endParaRPr>
          </a:p>
        </p:txBody>
      </p:sp>
      <p:sp>
        <p:nvSpPr>
          <p:cNvPr id="160"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评估患者的营养状况</a:t>
            </a:r>
            <a:endParaRPr lang="en-US" sz="2000" b="0" strike="noStrike" spc="-1">
              <a:solidFill>
                <a:srgbClr val="000000"/>
              </a:solidFill>
              <a:latin typeface="Arial"/>
            </a:endParaRPr>
          </a:p>
        </p:txBody>
      </p:sp>
      <p:sp>
        <p:nvSpPr>
          <p:cNvPr id="161"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记录患者的摄入食物情况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评估患者体重变化</a:t>
            </a:r>
            <a:endParaRPr lang="en-US" sz="1600" b="0" strike="noStrike" spc="-1">
              <a:solidFill>
                <a:srgbClr val="000000"/>
              </a:solidFill>
              <a:latin typeface="Arial"/>
            </a:endParaRPr>
          </a:p>
        </p:txBody>
      </p:sp>
      <p:sp>
        <p:nvSpPr>
          <p:cNvPr id="162"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检查患者的生命体征</a:t>
            </a:r>
            <a:endParaRPr lang="en-US" sz="2000" b="0" strike="noStrike" spc="-1">
              <a:solidFill>
                <a:srgbClr val="000000"/>
              </a:solidFill>
              <a:latin typeface="Arial"/>
            </a:endParaRPr>
          </a:p>
        </p:txBody>
      </p:sp>
      <p:sp>
        <p:nvSpPr>
          <p:cNvPr id="163"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测量血压和血糖水平</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检查呼吸音和心音</a:t>
            </a:r>
            <a:endParaRPr lang="en-US" sz="16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4" name="AutoShape 3"/>
          <p:cNvSpPr/>
          <p:nvPr/>
        </p:nvSpPr>
        <p:spPr>
          <a:xfrm>
            <a:off x="6866280" y="1243800"/>
            <a:ext cx="532548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5"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查房的频率</a:t>
            </a:r>
            <a:endParaRPr lang="en-US" sz="3000" b="0" strike="noStrike" spc="-1">
              <a:solidFill>
                <a:schemeClr val="dk1"/>
              </a:solidFill>
              <a:latin typeface="Arial"/>
            </a:endParaRPr>
          </a:p>
        </p:txBody>
      </p:sp>
      <p:sp>
        <p:nvSpPr>
          <p:cNvPr id="166"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根据患者病情的不同和医嘱要求，一般每日查房一次，有需要时可增加查房次数。通过定期查房，医护人员可以监测患者的病情变化，及时调整治疗方案，确保患者得到全面的护理支持。</a:t>
            </a:r>
            <a:endParaRPr lang="en-US" sz="1800" b="0" strike="noStrike" spc="-1">
              <a:solidFill>
                <a:srgbClr val="000000"/>
              </a:solidFill>
              <a:latin typeface="Arial"/>
            </a:endParaRPr>
          </a:p>
        </p:txBody>
      </p:sp>
      <p:grpSp>
        <p:nvGrpSpPr>
          <p:cNvPr id="167" name="Group 15"/>
          <p:cNvGrpSpPr/>
          <p:nvPr/>
        </p:nvGrpSpPr>
        <p:grpSpPr>
          <a:xfrm>
            <a:off x="435960" y="378720"/>
            <a:ext cx="515160" cy="439560"/>
            <a:chOff x="435960" y="378720"/>
            <a:chExt cx="515160" cy="439560"/>
          </a:xfrm>
        </p:grpSpPr>
        <p:sp>
          <p:nvSpPr>
            <p:cNvPr id="168"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9"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0"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1"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2"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3"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4"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5"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6"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7"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8"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9"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0"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1"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2"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3"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4"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5"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6"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7"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88"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查房前准备</a:t>
            </a:r>
            <a:endParaRPr lang="en-US" sz="5200" b="0" strike="noStrike" spc="-1">
              <a:solidFill>
                <a:schemeClr val="dk1"/>
              </a:solidFill>
              <a:latin typeface="Arial"/>
            </a:endParaRPr>
          </a:p>
        </p:txBody>
      </p:sp>
      <p:sp>
        <p:nvSpPr>
          <p:cNvPr id="1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2"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患者信息核对</a:t>
            </a:r>
            <a:endParaRPr lang="en-US" sz="3600" b="0" strike="noStrike" spc="-1">
              <a:solidFill>
                <a:srgbClr val="000000"/>
              </a:solidFill>
              <a:latin typeface="Arial"/>
            </a:endParaRPr>
          </a:p>
        </p:txBody>
      </p:sp>
      <p:sp>
        <p:nvSpPr>
          <p:cNvPr id="2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在进行查房前，首先要核对患者的基本信息，包括姓名、年龄、病史等，以确保在查房过程中不会发生混淆或错误。这是确保查房过程顺利进行的重要步骤。</a:t>
            </a:r>
            <a:endParaRPr lang="en-US" sz="1800" b="0" strike="noStrike" spc="-1">
              <a:solidFill>
                <a:srgbClr val="000000"/>
              </a:solidFill>
              <a:latin typeface="Arial"/>
            </a:endParaRPr>
          </a:p>
        </p:txBody>
      </p:sp>
      <p:sp>
        <p:nvSpPr>
          <p:cNvPr id="2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4" name="Group 15"/>
          <p:cNvGrpSpPr/>
          <p:nvPr/>
        </p:nvGrpSpPr>
        <p:grpSpPr>
          <a:xfrm>
            <a:off x="431640" y="396000"/>
            <a:ext cx="514800" cy="439200"/>
            <a:chOff x="431640" y="396000"/>
            <a:chExt cx="514800" cy="439200"/>
          </a:xfrm>
        </p:grpSpPr>
        <p:sp>
          <p:nvSpPr>
            <p:cNvPr id="2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6" name="AutoShape 3"/>
          <p:cNvSpPr/>
          <p:nvPr/>
        </p:nvSpPr>
        <p:spPr>
          <a:xfrm>
            <a:off x="304920" y="1631880"/>
            <a:ext cx="659556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27"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总结</a:t>
            </a:r>
            <a:endParaRPr lang="en-US" sz="3000" b="0" strike="noStrike" spc="-1">
              <a:solidFill>
                <a:schemeClr val="dk1"/>
              </a:solidFill>
              <a:latin typeface="Arial"/>
            </a:endParaRPr>
          </a:p>
        </p:txBody>
      </p:sp>
      <p:sp>
        <p:nvSpPr>
          <p:cNvPr id="228"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查房前的准备工作至关重要，它直接影响到查房的质量和效果，同时也体现了护士的细心和责任心。通过核对患者信息、准备好查房工具、制定查房计划以及与患者沟通，可以有效提高查房工作的效率和质量。</a:t>
            </a:r>
            <a:endParaRPr lang="en-US" sz="1800" b="0" strike="noStrike" spc="-1">
              <a:solidFill>
                <a:srgbClr val="000000"/>
              </a:solidFill>
              <a:latin typeface="Arial"/>
            </a:endParaRPr>
          </a:p>
        </p:txBody>
      </p:sp>
      <p:grpSp>
        <p:nvGrpSpPr>
          <p:cNvPr id="229" name="Group 15"/>
          <p:cNvGrpSpPr/>
          <p:nvPr/>
        </p:nvGrpSpPr>
        <p:grpSpPr>
          <a:xfrm>
            <a:off x="435960" y="378720"/>
            <a:ext cx="515160" cy="439560"/>
            <a:chOff x="435960" y="378720"/>
            <a:chExt cx="515160" cy="439560"/>
          </a:xfrm>
        </p:grpSpPr>
        <p:sp>
          <p:nvSpPr>
            <p:cNvPr id="230"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1"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2"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3"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4"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5"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6"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7"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8"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9"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0"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1"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2"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3"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4"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5"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6"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7"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8"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9"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50"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1"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252"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查房流程</a:t>
            </a:r>
            <a:endParaRPr lang="en-US" sz="5200" b="0" strike="noStrike" spc="-1">
              <a:solidFill>
                <a:schemeClr val="dk1"/>
              </a:solidFill>
              <a:latin typeface="Arial"/>
            </a:endParaRPr>
          </a:p>
        </p:txBody>
      </p:sp>
      <p:sp>
        <p:nvSpPr>
          <p:cNvPr id="25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4"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5"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56"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57"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8"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9"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0"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61"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观察患者病情变化</a:t>
            </a:r>
            <a:endParaRPr lang="en-US" sz="3600" b="0" strike="noStrike" spc="-1">
              <a:solidFill>
                <a:srgbClr val="000000"/>
              </a:solidFill>
              <a:latin typeface="Arial"/>
            </a:endParaRPr>
          </a:p>
        </p:txBody>
      </p:sp>
      <p:sp>
        <p:nvSpPr>
          <p:cNvPr id="26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在查房流程中，观察患者的精神状态、皮肤颜色、口唇湿润度等表现是十分重要的。这些表现能够反映患者的整体病情和疾病变化，有助于医护人员及时调整护理方案。</a:t>
            </a:r>
            <a:endParaRPr lang="en-US" sz="1800" b="0" strike="noStrike" spc="-1">
              <a:solidFill>
                <a:srgbClr val="000000"/>
              </a:solidFill>
              <a:latin typeface="Arial"/>
            </a:endParaRPr>
          </a:p>
        </p:txBody>
      </p:sp>
      <p:sp>
        <p:nvSpPr>
          <p:cNvPr id="2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66" name="Group 15"/>
          <p:cNvGrpSpPr/>
          <p:nvPr/>
        </p:nvGrpSpPr>
        <p:grpSpPr>
          <a:xfrm>
            <a:off x="431640" y="396000"/>
            <a:ext cx="514800" cy="439200"/>
            <a:chOff x="431640" y="396000"/>
            <a:chExt cx="514800" cy="439200"/>
          </a:xfrm>
        </p:grpSpPr>
        <p:sp>
          <p:nvSpPr>
            <p:cNvPr id="267"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8"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9"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0"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1"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2"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3"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4"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5"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6"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7"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8"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9"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0"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1"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2"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3"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4"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5"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6"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8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8"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9"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90"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91"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2"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3"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4"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95"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评估患者的营养状况</a:t>
            </a:r>
            <a:endParaRPr lang="en-US" sz="3600" b="0" strike="noStrike" spc="-1">
              <a:solidFill>
                <a:srgbClr val="000000"/>
              </a:solidFill>
              <a:latin typeface="Arial"/>
            </a:endParaRPr>
          </a:p>
        </p:txBody>
      </p:sp>
      <p:sp>
        <p:nvSpPr>
          <p:cNvPr id="29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营养状况的评估涉及多个方面，包括摄食情况、体重变化以及生理指标等。医护人员需要综合考虑这些因素，制定合理的营养护理计划，确保患者获得足够的营养支持。</a:t>
            </a:r>
            <a:endParaRPr lang="en-US" sz="1800" b="0" strike="noStrike" spc="-1">
              <a:solidFill>
                <a:srgbClr val="000000"/>
              </a:solidFill>
              <a:latin typeface="Arial"/>
            </a:endParaRPr>
          </a:p>
        </p:txBody>
      </p:sp>
      <p:sp>
        <p:nvSpPr>
          <p:cNvPr id="2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00" name="Group 15"/>
          <p:cNvGrpSpPr/>
          <p:nvPr/>
        </p:nvGrpSpPr>
        <p:grpSpPr>
          <a:xfrm>
            <a:off x="431640" y="396000"/>
            <a:ext cx="514800" cy="439200"/>
            <a:chOff x="431640" y="396000"/>
            <a:chExt cx="514800" cy="439200"/>
          </a:xfrm>
        </p:grpSpPr>
        <p:sp>
          <p:nvSpPr>
            <p:cNvPr id="301"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2"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3"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4"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05"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06"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7"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8"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9"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0"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1"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2"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3"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4"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5"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6"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7"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8"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9"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0"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2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https://d.book118.com/716240215014010104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Times New Roman</vt:lpstr>
      <vt:lpstr>Wingdings</vt:lpstr>
      <vt:lpstr>Symbol</vt:lpstr>
      <vt:lpstr>DejaVu Sans</vt:lpstr>
      <vt:lpstr>Office Theme</vt:lpstr>
      <vt:lpstr>消化内科护理查房</vt:lpstr>
      <vt:lpstr>目录</vt:lpstr>
      <vt:lpstr>第1章 消化内科护理查房</vt:lpstr>
      <vt:lpstr> </vt:lpstr>
      <vt:lpstr>查房的内容</vt:lpstr>
      <vt:lpstr>查房的频率</vt:lpstr>
      <vt:lpstr>第2章 查房前准备</vt:lpstr>
      <vt:lpstr> </vt:lpstr>
      <vt:lpstr>总结</vt:lpstr>
      <vt:lpstr>第3章 查房流程</vt:lpstr>
      <vt:lpstr> </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2024-09-29T16:30:50.878</cp:lastPrinted>
  <dcterms:created xsi:type="dcterms:W3CDTF">2024-09-29T08:30:50Z</dcterms:created>
  <dcterms:modified xsi:type="dcterms:W3CDTF">2024-09-29T08:30:53Z</dcterms:modified>
</cp:coreProperties>
</file>