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C9E978-4BDF-4137-9866-1DA7D9A41E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8D8E70-612F-48C1-8D90-A837885320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18B2CC-E622-476A-96A5-444CDF77DD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3894CC-6926-4E04-9481-61FD85BDA5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6E48086-FA8D-4DE6-8831-1D4633AC25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B2460FF-9F93-41E0-8668-CDFD9FEF18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4CE4E33-267E-4188-87D7-4A2D7564FB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BCF734-7035-4A97-BD75-29730BB6EC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489124-DE93-4D3F-8FD4-1E9CC53A09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553FE4-EF88-4DCE-9C3C-DC649CC0D1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0A1B01-C1CE-4376-BED4-3377D8C743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6241014230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传染病防控培训减少疫情对学校的影响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传染病防控背景与意义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传染病基础知识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学校疫情防控策略与实践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减少疫情对学校教育影响措施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家长参与及合作共治策略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传染病防控背景与意义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21" r="532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新发传染病不断出现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全球化加速传染病传播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气候变化对传染病的影响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近年来，全球范围内不断有新发传染病出现，如埃博拉病毒、寨卡病毒等，这些病毒的传播速度和范围都对社会造成了严重影响。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随着全球化进程的加速，人员流动和物资流通更加频繁，传染病的传播速度和范围也相应扩大。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气候变化导致极端天气事件增多，如暴雨、干旱等，这些极端天气事件为病原体的繁殖和传播提供了有利条件。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当前全球传染病形势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学校作为防控重点场所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学校是人员密集场所，学生、教职工等人群聚集在一起，容易造成病原体的传播。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学生的免疫系统相对较弱，容易受到病原体的侵袭，一旦发生疫情，传播速度非常快。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学校疫情防控涉及人员多、范围广，防控难度较大，需要采取更加全面、细致的防控措施。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人员密集度高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学生免疫力相对较弱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疫情防控难度大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提高学校疫情防控能力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保障师生身体健康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维护学校正常教学秩序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培训目的和意义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通过培训，使师生了解传染病的危害和防控方法，增强自我防护意识，减少感染风险，保障身体健康。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通过培训，使学校能够科学、有效地应对疫情，避免疫情对学校教学秩序造成严重影响。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通过培训，使学校教职工和学生掌握传染病防控知识和技能，提高学校疫情防控能力。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传染病基础知识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如流感、麻疹、水痘等，通过飞沫传播，症状包括发热、咳嗽、呼吸困难等。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呼吸道传染病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消化道传染病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血液及性传播疾病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000" r="16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如痢疾、甲肝等，通过食物、水源或接触传播，症状包括恶心、呕吐、腹泻等。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如乙肝、艾滋病等，通过血液或性接触传播，症状各异，潜伏期长。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常见传染病类型及特点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354191"/>
            <a:ext cx="2139982" cy="2139982"/>
            <a:chOff x="1207034" y="3354191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02119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541262"/>
            <a:ext cx="492347" cy="492347"/>
            <a:chOff x="1474591" y="3541262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541262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15096"/>
            <a:ext cx="2139982" cy="2139982"/>
            <a:chOff x="2372036" y="2215096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15096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063107"/>
            <a:ext cx="330613" cy="588550"/>
            <a:chOff x="3274244" y="3063107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063107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2961094"/>
            <a:ext cx="145256" cy="300799"/>
            <a:chOff x="3370066" y="2961094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151689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071679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13970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1397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00433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37009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151689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37009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13970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2961094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2961094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2987193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00433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071679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185313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071679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00433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13970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071679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00433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37009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37009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22936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151689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185313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185313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185313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151689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2991765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2991765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299176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27769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27769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27769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063107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063107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06310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05398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05398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0539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143022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143022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14302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176740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176740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176740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14364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14364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1436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25332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32121"/>
            <a:ext cx="492347" cy="492347"/>
            <a:chOff x="3195854" y="2032121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3212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354191"/>
            <a:ext cx="2139982" cy="2139982"/>
            <a:chOff x="3543612" y="3354191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272210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551835"/>
            <a:ext cx="492347" cy="492347"/>
            <a:chOff x="4948930" y="3551835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551835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12919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095609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21951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72" name="TextBox 72"/>
          <p:cNvSpPr txBox="1"/>
          <p:nvPr/>
        </p:nvSpPr>
        <p:spPr>
          <a:xfrm>
            <a:off x="7288006" y="1324216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呼吸道传染病预防措施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7288006" y="2991619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消化道传染病预防措施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7288006" y="4643560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血液及性传播疾病预防措施</a:t>
            </a:r>
          </a:p>
        </p:txBody>
      </p:sp>
      <p:grpSp>
        <p:nvGrpSpPr>
          <p:cNvPr id="75" name="Group 7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6" name="AutoShape 7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TextBox 9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传播途径和预防措施</a:t>
              </a:r>
            </a:p>
          </p:txBody>
        </p:sp>
      </p:grpSp>
      <p:grpSp>
        <p:nvGrpSpPr>
          <p:cNvPr id="97" name="Group 97"/>
          <p:cNvGrpSpPr/>
          <p:nvPr/>
        </p:nvGrpSpPr>
        <p:grpSpPr>
          <a:xfrm>
            <a:off x="6649402" y="1647934"/>
            <a:ext cx="587026" cy="585597"/>
            <a:chOff x="6649402" y="1647934"/>
            <a:chExt cx="587026" cy="585597"/>
          </a:xfrm>
        </p:grpSpPr>
        <p:sp>
          <p:nvSpPr>
            <p:cNvPr id="98" name="AutoShape 98"/>
            <p:cNvSpPr/>
            <p:nvPr/>
          </p:nvSpPr>
          <p:spPr>
            <a:xfrm>
              <a:off x="6649402" y="1647934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731888" y="1868724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6647497" y="3377126"/>
            <a:ext cx="587026" cy="585597"/>
            <a:chOff x="6647497" y="3377126"/>
            <a:chExt cx="587026" cy="585597"/>
          </a:xfrm>
        </p:grpSpPr>
        <p:sp>
          <p:nvSpPr>
            <p:cNvPr id="101" name="AutoShape 101"/>
            <p:cNvSpPr/>
            <p:nvPr/>
          </p:nvSpPr>
          <p:spPr>
            <a:xfrm>
              <a:off x="6647497" y="337712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6831329" y="3509949"/>
            <a:ext cx="224504" cy="467678"/>
            <a:chOff x="6831329" y="3509949"/>
            <a:chExt cx="224504" cy="467678"/>
          </a:xfrm>
        </p:grpSpPr>
        <p:sp>
          <p:nvSpPr>
            <p:cNvPr id="103" name="Freeform 103"/>
            <p:cNvSpPr/>
            <p:nvPr/>
          </p:nvSpPr>
          <p:spPr>
            <a:xfrm>
              <a:off x="6831329" y="3579006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948201" y="363901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76014" y="358491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48201" y="361348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79633" y="361348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7251" y="353652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Freeform 109"/>
            <p:cNvSpPr/>
            <p:nvPr/>
          </p:nvSpPr>
          <p:spPr>
            <a:xfrm>
              <a:off x="6972203" y="356138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898004" y="363901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10291" y="356138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6900671" y="361348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31627" y="350994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48201" y="350994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6925817" y="352757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6578" y="353652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04957" y="358491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Freeform 118"/>
            <p:cNvSpPr/>
            <p:nvPr/>
          </p:nvSpPr>
          <p:spPr>
            <a:xfrm>
              <a:off x="6948201" y="366177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8864" y="358491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26864" y="353652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Freeform 121"/>
            <p:cNvSpPr/>
            <p:nvPr/>
          </p:nvSpPr>
          <p:spPr>
            <a:xfrm>
              <a:off x="6916102" y="361348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48201" y="358491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48201" y="353652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6948201" y="356138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23055" y="356138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12958" y="368730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Freeform 127"/>
            <p:cNvSpPr/>
            <p:nvPr/>
          </p:nvSpPr>
          <p:spPr>
            <a:xfrm>
              <a:off x="6914577" y="363901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Freeform 128"/>
            <p:cNvSpPr/>
            <p:nvPr/>
          </p:nvSpPr>
          <p:spPr>
            <a:xfrm>
              <a:off x="6913434" y="366177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Freeform 129"/>
            <p:cNvSpPr/>
            <p:nvPr/>
          </p:nvSpPr>
          <p:spPr>
            <a:xfrm>
              <a:off x="6896385" y="366177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Freeform 130"/>
            <p:cNvSpPr/>
            <p:nvPr/>
          </p:nvSpPr>
          <p:spPr>
            <a:xfrm>
              <a:off x="6983824" y="366177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982300" y="363901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6925341" y="353071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6960964" y="353071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6943248" y="353071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6920387" y="355509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Freeform 136"/>
            <p:cNvSpPr/>
            <p:nvPr/>
          </p:nvSpPr>
          <p:spPr>
            <a:xfrm>
              <a:off x="6965727" y="355509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943248" y="355509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Freeform 138"/>
            <p:cNvSpPr/>
            <p:nvPr/>
          </p:nvSpPr>
          <p:spPr>
            <a:xfrm>
              <a:off x="6916578" y="3579006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Freeform 139"/>
            <p:cNvSpPr/>
            <p:nvPr/>
          </p:nvSpPr>
          <p:spPr>
            <a:xfrm>
              <a:off x="6970013" y="3579006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6943248" y="357900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Freeform 141"/>
            <p:cNvSpPr/>
            <p:nvPr/>
          </p:nvSpPr>
          <p:spPr>
            <a:xfrm>
              <a:off x="6912958" y="360767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6973823" y="360767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943248" y="360767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6910291" y="363320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6976490" y="363320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6943248" y="363320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Freeform 147"/>
            <p:cNvSpPr/>
            <p:nvPr/>
          </p:nvSpPr>
          <p:spPr>
            <a:xfrm>
              <a:off x="6909148" y="3655968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Freeform 148"/>
            <p:cNvSpPr/>
            <p:nvPr/>
          </p:nvSpPr>
          <p:spPr>
            <a:xfrm>
              <a:off x="6978490" y="3655968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6943248" y="3655968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Freeform 150"/>
            <p:cNvSpPr/>
            <p:nvPr/>
          </p:nvSpPr>
          <p:spPr>
            <a:xfrm>
              <a:off x="6908100" y="368149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Freeform 151"/>
            <p:cNvSpPr/>
            <p:nvPr/>
          </p:nvSpPr>
          <p:spPr>
            <a:xfrm>
              <a:off x="6979633" y="368149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6943248" y="368149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943248" y="370787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4" name="Group 154"/>
          <p:cNvGrpSpPr/>
          <p:nvPr/>
        </p:nvGrpSpPr>
        <p:grpSpPr>
          <a:xfrm>
            <a:off x="6647497" y="5019958"/>
            <a:ext cx="587026" cy="585502"/>
            <a:chOff x="6647497" y="5019958"/>
            <a:chExt cx="587026" cy="585502"/>
          </a:xfrm>
        </p:grpSpPr>
        <p:sp>
          <p:nvSpPr>
            <p:cNvPr id="155" name="AutoShape 155"/>
            <p:cNvSpPr/>
            <p:nvPr/>
          </p:nvSpPr>
          <p:spPr>
            <a:xfrm>
              <a:off x="6647497" y="5019958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Freeform 156"/>
            <p:cNvSpPr/>
            <p:nvPr/>
          </p:nvSpPr>
          <p:spPr>
            <a:xfrm>
              <a:off x="6791991" y="5200647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7" name="TextBox 157"/>
          <p:cNvSpPr txBox="1"/>
          <p:nvPr/>
        </p:nvSpPr>
        <p:spPr>
          <a:xfrm>
            <a:off x="7288006" y="1649220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保持室内空气流通，避免去人群密集场所，佩戴口罩等。</a:t>
            </a:r>
          </a:p>
        </p:txBody>
      </p:sp>
      <p:sp>
        <p:nvSpPr>
          <p:cNvPr id="158" name="TextBox 158"/>
          <p:cNvSpPr txBox="1"/>
          <p:nvPr/>
        </p:nvSpPr>
        <p:spPr>
          <a:xfrm>
            <a:off x="7286101" y="336216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注意饮食卫生，不喝生水，生熟食品分开存放等。</a:t>
            </a:r>
          </a:p>
        </p:txBody>
      </p:sp>
      <p:sp>
        <p:nvSpPr>
          <p:cNvPr id="159" name="TextBox 159"/>
          <p:cNvSpPr txBox="1"/>
          <p:nvPr/>
        </p:nvSpPr>
        <p:spPr>
          <a:xfrm>
            <a:off x="7286101" y="5012385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避免不安全注射、输血和性行为，使用安全套等。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疫情报告与处置流程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发现疑似病例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学校医务人员或老师发现学生出现疑似传染病症状时，应立即进行初步诊断并报告校领导。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报告流程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学校应按照相关规定向当地疾控中心和教育部门报告疫情，同时通知学生家长。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处置措施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学校应配合疾控中心和医疗机构开展病例隔离、消毒等防控措施，同时加强宣传教育，提高学生和家长的防控意识。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学校疫情防控策略与实践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学校应制定全面、科学的应急预案，明确应急处置流程，确保在疫情发生时能够迅速、有效地应对。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制定完善的应急预案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学校应成立由校领导、医务人员、后勤人员等组成的疫情防控领导小组，负责统一指挥、协调学校的疫情防控工作。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成立疫情防控领导小组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学校各部门应密切协作，共同落实疫情防控措施，形成全校上下齐抓共管的良好局面。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加强部门协作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建立健全防控工作机制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学校应要求师生每日上报健康状况，及时掌握师生身体状况，发现异常情况及时处置。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实行健康日报制度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学校应在校园入口、教室、宿舍等关键区域设置体温检测点，对师生进行体温检测，发现异常者及时隔离并就医。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加强体温检测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917" r="169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学校应对确诊或疑似病例进行流行病学调查，追踪其活动轨迹和接触人员，及时采取隔离、消毒等措施。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开展流行病学调查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加强师生健康监测与追踪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https://d.book118.com/716241014230010050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2024-09-16T10:12:03.460</cp:lastPrinted>
  <dcterms:created xsi:type="dcterms:W3CDTF">2024-09-16T02:12:03Z</dcterms:created>
  <dcterms:modified xsi:type="dcterms:W3CDTF">2024-09-16T02:12:05Z</dcterms:modified>
</cp:coreProperties>
</file>