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UCDEAJ+WREVNW+MicrosoftYaHei-Bold"/>
      <p:regular r:id="rId18"/>
    </p:embeddedFont>
    <p:embeddedFont>
      <p:font typeface="RRWLEQ+OUISBU+MicrosoftYaHei"/>
      <p:regular r:id="rId19"/>
    </p:embeddedFont>
    <p:embeddedFont>
      <p:font typeface="LWILRJ+MS-UIGothic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E837E-9BED-49F8-B4D3-9C76ACC47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BCF30-7B13-4273-94BC-853505E7C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92945-4574-4D62-9FFD-1A43DF5EF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424A6-D284-4CD7-AFAF-114C46278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81AF20-63A9-4D05-8523-C2BA72AB5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B6FB8A-136B-4124-A891-1EED3C840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1093A3-D910-49CA-8F72-D8AD92871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06D29-796B-4F94-A256-ABBD9100D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DD3BA-C8EA-45A6-933B-9A54D8751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BA8D4-D455-460E-A7AA-3B79BE929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D4947-1862-421A-AA28-2C1E37171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4110020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UCDEAJ+WREVNW+MicrosoftYaHei-Bold"/>
                <a:cs typeface="UCDEAJ+WREVN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RRWLEQ+OUISBU+MicrosoftYaHei"/>
                <a:cs typeface="RRWLEQ+OUISBU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LWILRJ+MS-UIGothic"/>
                <a:cs typeface="LWILRJ+MS-UIGothic"/>
              </a:rPr>
              <a:t>国家概述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UCDEAJ+WREVNW+MicrosoftYaHei-Bold"/>
                <a:cs typeface="UCDEAJ+WREVN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RRWLEQ+OUISBU+MicrosoftYaHei"/>
                <a:cs typeface="RRWLEQ+OUISBU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00BEA8"/>
                </a:solidFill>
                <a:latin typeface="LWILRJ+MS-UIGothic"/>
                <a:cs typeface="LWILRJ+MS-UIGothic"/>
              </a:rPr>
              <a:t>邦制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2000" spc="25">
                <a:solidFill>
                  <a:srgbClr val="FFFDFD"/>
                </a:solidFill>
                <a:latin typeface="LWILRJ+MS-UIGothic"/>
                <a:cs typeface="LWILRJ+MS-UIGothic"/>
              </a:rPr>
              <a:t>邦制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2000" spc="25">
                <a:solidFill>
                  <a:srgbClr val="FFFDFD"/>
                </a:solidFill>
                <a:latin typeface="LWILRJ+MS-UIGothic"/>
                <a:cs typeface="LWILRJ+MS-UIGothic"/>
              </a:rPr>
              <a:t>邦法院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美国采用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邦制，各州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有相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独立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的行政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和立法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，但必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服从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政府的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美国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邦法院系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负责审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理涉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邦法律的案件，以及跨州的民事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和刑事案件。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2000" spc="25">
                <a:solidFill>
                  <a:srgbClr val="FFFDFD"/>
                </a:solidFill>
                <a:latin typeface="LWILRJ+MS-UIGothic"/>
                <a:cs typeface="LWILRJ+MS-UIGothic"/>
              </a:rPr>
              <a:t>邦与州的关系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邦政府与州政府之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力上相互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与平衡，各州可以在不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宪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法的前提下制定自己的州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宪</a:t>
            </a: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法和法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WILRJ+MS-UIGothic"/>
                <a:cs typeface="LWILRJ+MS-UIGothic"/>
              </a:rPr>
              <a:t>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LWILRJ+MS-UIGothic"/>
                <a:cs typeface="LWILRJ+MS-UIGothic"/>
              </a:rPr>
              <a:t>三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00BEA8"/>
                </a:solidFill>
                <a:latin typeface="LWILRJ+MS-UIGothic"/>
                <a:cs typeface="LWILRJ+MS-UIGothic"/>
              </a:rPr>
              <a:t>分立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LWILRJ+MS-UIGothic"/>
                <a:cs typeface="LWILRJ+MS-UIGothic"/>
              </a:rPr>
              <a:t>制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约</a:t>
            </a:r>
            <a:r>
              <a:rPr sz="2300" spc="23">
                <a:solidFill>
                  <a:srgbClr val="00BEA8"/>
                </a:solidFill>
                <a:latin typeface="LWILRJ+MS-UIGothic"/>
                <a:cs typeface="LWILRJ+MS-UIGothic"/>
              </a:rPr>
              <a:t>与平衡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LWILRJ+MS-UIGothic"/>
                <a:cs typeface="LWILRJ+MS-UIGothic"/>
              </a:rPr>
              <a:t>三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权</a:t>
            </a:r>
            <a:r>
              <a:rPr sz="2300" spc="25">
                <a:solidFill>
                  <a:srgbClr val="00BEA8"/>
                </a:solidFill>
                <a:latin typeface="LWILRJ+MS-UIGothic"/>
                <a:cs typeface="LWILRJ+MS-UIGothic"/>
              </a:rPr>
              <a:t>分立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LWILRJ+MS-UIGothic"/>
                <a:cs typeface="LWILRJ+MS-UIGothic"/>
              </a:rPr>
              <a:t>行政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选举</a:t>
            </a:r>
            <a:r>
              <a:rPr sz="3000">
                <a:solidFill>
                  <a:srgbClr val="00BEA8"/>
                </a:solidFill>
                <a:latin typeface="LWILRJ+MS-UIGothic"/>
                <a:cs typeface="LWILRJ+MS-UIGothic"/>
              </a:rPr>
              <a:t>制度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选举</a:t>
            </a:r>
            <a:r>
              <a:rPr sz="2000" spc="25">
                <a:solidFill>
                  <a:srgbClr val="00BEA8"/>
                </a:solidFill>
                <a:latin typeface="LWILRJ+MS-UIGothic"/>
                <a:cs typeface="LWILRJ+MS-UIGothic"/>
              </a:rPr>
              <a:t>制度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选举</a:t>
            </a:r>
            <a:r>
              <a:rPr sz="2000" spc="25">
                <a:solidFill>
                  <a:srgbClr val="00BEA8"/>
                </a:solidFill>
                <a:latin typeface="LWILRJ+MS-UIGothic"/>
                <a:cs typeface="LWILRJ+MS-UIGothic"/>
              </a:rPr>
              <a:t>方式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选举</a:t>
            </a:r>
            <a:r>
              <a:rPr sz="2000" spc="25">
                <a:solidFill>
                  <a:srgbClr val="00BEA8"/>
                </a:solidFill>
                <a:latin typeface="LWILRJ+MS-UIGothic"/>
                <a:cs typeface="LWILRJ+MS-UIGothic"/>
              </a:rPr>
              <a:t>周期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0914" y="4031988"/>
            <a:ext cx="310494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50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美国的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选举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制度采用普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制，年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RRWLEQ+OUISBU+MicrosoftYaHei"/>
                <a:cs typeface="RRWLEQ+OUISBU+MicrosoftYaHei"/>
              </a:rPr>
              <a:t>18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岁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的公民享有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选举权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和被</a:t>
            </a:r>
          </a:p>
          <a:p>
            <a:pPr marL="96901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选举权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7658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选举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采用直接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选举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选举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合的方式，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民直接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选举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代表，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再由各州代表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选举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投票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选举总统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美国大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每四年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行一次，国会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选举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每两年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FFFFFF"/>
                </a:solidFill>
                <a:latin typeface="LWILRJ+MS-UIGothic"/>
                <a:cs typeface="LWILRJ+MS-UIGothic"/>
              </a:rPr>
              <a:t>行一次。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LWILRJ+MS-UIGothic"/>
                <a:cs typeface="LWILRJ+MS-UIGothic"/>
              </a:rPr>
              <a:t>政党制度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LWILRJ+MS-UIGothic"/>
                <a:cs typeface="LWILRJ+MS-UIGothic"/>
              </a:rPr>
              <a:t>两大政党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LWILRJ+MS-UIGothic"/>
                <a:cs typeface="LWILRJ+MS-UIGothic"/>
              </a:rPr>
              <a:t>政党制度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LWILRJ+MS-UIGothic"/>
                <a:cs typeface="LWILRJ+MS-UIGothic"/>
              </a:rPr>
              <a:t>政党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职</a:t>
            </a:r>
            <a:r>
              <a:rPr sz="2300">
                <a:solidFill>
                  <a:srgbClr val="00BEA8"/>
                </a:solidFill>
                <a:latin typeface="LWILRJ+MS-UIGothic"/>
                <a:cs typeface="LWILRJ+MS-UIGothic"/>
              </a:rPr>
              <a:t>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UCDEAJ+WREVNW+MicrosoftYaHei-Bold"/>
                <a:cs typeface="UCDEAJ+WREVNW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RRWLEQ+OUISBU+MicrosoftYaHei"/>
                <a:cs typeface="RRWLEQ+OUISBU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产业结</a:t>
            </a:r>
            <a:r>
              <a:rPr sz="3000">
                <a:solidFill>
                  <a:srgbClr val="00BEA8"/>
                </a:solidFill>
                <a:latin typeface="LWILRJ+MS-UIGothic"/>
                <a:cs typeface="LWILRJ+MS-UIGothic"/>
              </a:rPr>
              <a:t> 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915619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LWILRJ+MS-UIGothic"/>
                <a:cs typeface="LWILRJ+MS-UIGothic"/>
              </a:rPr>
              <a:t>服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务业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LWILRJ+MS-UIGothic"/>
                <a:cs typeface="LWILRJ+MS-UIGothic"/>
              </a:rPr>
              <a:t>制造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农业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CDEAJ+WREVNW+MicrosoftYaHei-Bold"/>
                <a:cs typeface="UCDEAJ+WREVNW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CDEAJ+WREVNW+MicrosoftYaHei-Bold"/>
                <a:cs typeface="UCDEAJ+WREVNW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CDEAJ+WREVNW+MicrosoftYaHei-Bold"/>
                <a:cs typeface="UCDEAJ+WREVNW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劳动</a:t>
            </a:r>
            <a:r>
              <a:rPr sz="3000">
                <a:solidFill>
                  <a:srgbClr val="00BEA8"/>
                </a:solidFill>
                <a:latin typeface="LWILRJ+MS-UIGothic"/>
                <a:cs typeface="LWILRJ+MS-UIGothic"/>
              </a:rPr>
              <a:t>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EA8"/>
                </a:solidFill>
                <a:latin typeface="LWILRJ+MS-UIGothic"/>
                <a:cs typeface="LWILRJ+MS-UIGothic"/>
              </a:rPr>
              <a:t>与就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CDEAJ+WREVNW+MicrosoftYaHei-Bold"/>
                <a:cs typeface="UCDEAJ+WREVN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CDEAJ+WREVNW+MicrosoftYaHei-Bold"/>
                <a:cs typeface="UCDEAJ+WREVN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CDEAJ+WREVNW+MicrosoftYaHei-Bold"/>
                <a:cs typeface="UCDEAJ+WREVN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LWILRJ+MS-UIGothic"/>
                <a:cs typeface="LWILRJ+MS-UIGothic"/>
              </a:rPr>
              <a:t>就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业结</a:t>
            </a:r>
            <a:r>
              <a:rPr sz="2000">
                <a:solidFill>
                  <a:srgbClr val="00BEA8"/>
                </a:solidFill>
                <a:latin typeface="LWILRJ+MS-UIGothic"/>
                <a:cs typeface="LWILRJ+MS-UIGothic"/>
              </a:rPr>
              <a:t>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LWILRJ+MS-UIGothic"/>
                <a:cs typeface="LWILRJ+MS-UIGothic"/>
              </a:rPr>
              <a:t>工会与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劳</a:t>
            </a:r>
            <a:r>
              <a:rPr sz="2000" spc="25">
                <a:solidFill>
                  <a:srgbClr val="00BEA8"/>
                </a:solidFill>
                <a:latin typeface="LWILRJ+MS-UIGothic"/>
                <a:cs typeface="LWILRJ+MS-UIGothic"/>
              </a:rPr>
              <a:t>工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权</a:t>
            </a:r>
            <a:r>
              <a:rPr sz="2000">
                <a:solidFill>
                  <a:srgbClr val="00BEA8"/>
                </a:solidFill>
                <a:latin typeface="LWILRJ+MS-UIGothic"/>
                <a:cs typeface="LWILRJ+MS-UIGothic"/>
              </a:rPr>
              <a:t>益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LWILRJ+MS-UIGothic"/>
                <a:cs typeface="LWILRJ+MS-UIGothic"/>
              </a:rPr>
              <a:t>就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00BEA8"/>
                </a:solidFill>
                <a:latin typeface="LWILRJ+MS-UIGothic"/>
                <a:cs typeface="LWILRJ+MS-UIGothic"/>
              </a:rPr>
              <a:t>培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00BEA8"/>
                </a:solidFill>
                <a:latin typeface="LWILRJ+MS-UIGothic"/>
                <a:cs typeface="LWILRJ+MS-UIGothic"/>
              </a:rPr>
              <a:t>与教育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LWILRJ+MS-UIGothic"/>
                <a:cs typeface="LWILRJ+MS-UIGothic"/>
              </a:rPr>
              <a:t>国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际贸</a:t>
            </a:r>
            <a:r>
              <a:rPr sz="3000">
                <a:solidFill>
                  <a:srgbClr val="00BEA8"/>
                </a:solidFill>
                <a:latin typeface="LWILRJ+MS-UIGothic"/>
                <a:cs typeface="LWILRJ+MS-UIGothic"/>
              </a:rPr>
              <a:t>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贸</a:t>
            </a:r>
            <a:r>
              <a:rPr sz="2300" spc="25">
                <a:solidFill>
                  <a:srgbClr val="00BEA8"/>
                </a:solidFill>
                <a:latin typeface="LWILRJ+MS-UIGothic"/>
                <a:cs typeface="LWILRJ+MS-UIGothic"/>
              </a:rPr>
              <a:t>易政策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贸</a:t>
            </a:r>
            <a:r>
              <a:rPr sz="2300" spc="25">
                <a:solidFill>
                  <a:srgbClr val="00BEA8"/>
                </a:solidFill>
                <a:latin typeface="LWILRJ+MS-UIGothic"/>
                <a:cs typeface="LWILRJ+MS-UIGothic"/>
              </a:rPr>
              <a:t>易伙伴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贸</a:t>
            </a:r>
            <a:r>
              <a:rPr sz="2300" spc="25">
                <a:solidFill>
                  <a:srgbClr val="00BEA8"/>
                </a:solidFill>
                <a:latin typeface="LWILRJ+MS-UIGothic"/>
                <a:cs typeface="LWILRJ+MS-UIGothic"/>
              </a:rPr>
              <a:t>易争端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https://d.book118.com/716241100200010051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UCDEAJ+WREVNW+MicrosoftYaHei-Bold</vt:lpstr>
      <vt:lpstr>RRWLEQ+OUISBU+MicrosoftYaHei</vt:lpstr>
      <vt:lpstr>LWILRJ+MS-UIGothic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2024-09-17T15:33:31.582</cp:lastPrinted>
  <dcterms:created xsi:type="dcterms:W3CDTF">2024-09-17T07:33:31Z</dcterms:created>
  <dcterms:modified xsi:type="dcterms:W3CDTF">2024-09-17T07:33:32Z</dcterms:modified>
</cp:coreProperties>
</file>