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94FA0B1-A266-408C-B7F1-99F8351695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B7CF39-F0D5-44D5-B5D6-C098F51C27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8DD72E8-B682-497D-A458-3C3790743A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E917BC0-0010-466A-8D06-86EC430190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F89C04C-982D-46BD-8863-EB9F01D0628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1122BE7-39A1-451A-A1AC-D0DD9632311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22A0AD9-AFE5-4D6C-87E9-43E244C214F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1CB915-988F-4882-8E22-50AF53AD6D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09A9C1-05F8-49E0-828B-AEC0F7AD61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2C894D-34C2-46AD-ADC5-AEC8267E4E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3FEC82-9F79-4661-9FB4-FDEA7F9EE6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14.jpeg" /><Relationship Id="rId4" Type="http://schemas.openxmlformats.org/officeDocument/2006/relationships/image" Target="../media/image18.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6241103035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PPT courseware for "The Laws of Medical English"</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Characteristics of Medical English Vocabulary</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Syntactic Characteristics of Medical English</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Characteristics of Medical English Discourse</a:t>
            </a:r>
          </a:p>
        </p:txBody>
      </p:sp>
      <p:sp>
        <p:nvSpPr>
          <p:cNvPr id="5" name="AutoShape 5"/>
          <p:cNvSpPr/>
          <p:nvPr/>
        </p:nvSpPr>
        <p:spPr>
          <a:xfrm>
            <a:off x="1260848" y="1716203"/>
            <a:ext cx="4835152"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Medical English Translation Skills</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Medical English Writing Standards</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Practical Application of Medical English</a:t>
            </a:r>
          </a:p>
        </p:txBody>
      </p:sp>
      <p:sp>
        <p:nvSpPr>
          <p:cNvPr id="5" name="AutoShape 5"/>
          <p:cNvSpPr/>
          <p:nvPr/>
        </p:nvSpPr>
        <p:spPr>
          <a:xfrm>
            <a:off x="1260848" y="1716203"/>
            <a:ext cx="4835152"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Characteristics of Medical English Vocabulary</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医学英语拥有丰富的专业术语，这些术语通常比较复杂，需要深入学习和理解。</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医学英语中有很多词汇来源于拉丁语和希腊语，这些词根和词缀对于理解医学英语词汇的含义非常重要。</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掌握医学英语专业术语是理解和应用医学英语的基础，对于医学生和医务工作者来说非常重要。</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Rich professional terminology</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6" b="116"/>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t="116" b="116"/>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t="116" b="116"/>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t="116" b="116"/>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医学英语词汇的构成方式主要包括词根、前缀和后缀的组合。</a:t>
            </a:r>
            <a:endParaRPr lang="en-US" sz="1100"/>
          </a:p>
        </p:txBody>
      </p:sp>
      <p:sp>
        <p:nvSpPr>
          <p:cNvPr id="11" name="AutoShape 11"/>
          <p:cNvSpPr/>
          <p:nvPr/>
        </p:nvSpPr>
        <p:spPr>
          <a:xfrm>
            <a:off x="3586178"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词根是构成医学英语词汇的基础，通常表示某个医学概念或疾病名称。</a:t>
            </a:r>
            <a:endParaRPr lang="en-US" sz="1100"/>
          </a:p>
        </p:txBody>
      </p:sp>
      <p:sp>
        <p:nvSpPr>
          <p:cNvPr id="12" name="AutoShape 12"/>
          <p:cNvSpPr/>
          <p:nvPr/>
        </p:nvSpPr>
        <p:spPr>
          <a:xfrm>
            <a:off x="6264374" y="5054414"/>
            <a:ext cx="2415273" cy="99992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前缀和后缀则可以用来改变词根的含义或表示不同的医学概念。</a:t>
            </a:r>
            <a:endParaRPr lang="en-US" sz="1100"/>
          </a:p>
        </p:txBody>
      </p:sp>
      <p:sp>
        <p:nvSpPr>
          <p:cNvPr id="13" name="AutoShape 13"/>
          <p:cNvSpPr/>
          <p:nvPr/>
        </p:nvSpPr>
        <p:spPr>
          <a:xfrm>
            <a:off x="8942570"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掌握词根、前缀和后缀的组合规律可以帮助学习者更有效地记忆和理解医学英语词汇。</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Root affix word formation method</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医学英语中广泛使用缩写，这些缩写通常由几个单词的首字母组成，简化了复杂的医学概念和疾病名称。</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掌握医学英语缩写对于医学生和医务工作者来说非常重要，可以提高沟通效率，避免误解。</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一些常见的医学英语缩写可以通过上下文推断其含义，但也有一些缩写需要特别记忆。</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Extensive use of abbreviations</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Syntactic Characteristics of Medical English</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1585540" y="4130989"/>
            <a:ext cx="9388340" cy="0"/>
          </a:xfrm>
          <a:prstGeom prst="line">
            <a:avLst/>
          </a:prstGeom>
          <a:ln w="28575">
            <a:solidFill>
              <a:schemeClr val="dk1">
                <a:lumMod val="75000"/>
                <a:lumOff val="25000"/>
              </a:schemeClr>
            </a:solidFill>
            <a:prstDash val="dash"/>
          </a:ln>
        </p:spPr>
        <p:style>
          <a:lnRef idx="0">
            <a:schemeClr val="dk1"/>
          </a:lnRef>
          <a:fillRef idx="1">
            <a:schemeClr val="dk1"/>
          </a:fillRef>
          <a:effectRef idx="0">
            <a:schemeClr val="dk1"/>
          </a:effectRef>
          <a:fontRef idx="minor">
            <a:schemeClr val="lt1"/>
          </a:fontRef>
        </p:style>
      </p:cxnSp>
      <p:grpSp>
        <p:nvGrpSpPr>
          <p:cNvPr id="3" name="Group 3"/>
          <p:cNvGrpSpPr/>
          <p:nvPr/>
        </p:nvGrpSpPr>
        <p:grpSpPr>
          <a:xfrm>
            <a:off x="994886" y="3540384"/>
            <a:ext cx="1181195" cy="1181195"/>
            <a:chOff x="994886" y="3540384"/>
            <a:chExt cx="1181195" cy="1181195"/>
          </a:xfrm>
        </p:grpSpPr>
        <p:sp>
          <p:nvSpPr>
            <p:cNvPr id="4" name="AutoShape 4"/>
            <p:cNvSpPr/>
            <p:nvPr/>
          </p:nvSpPr>
          <p:spPr>
            <a:xfrm>
              <a:off x="994886" y="3540384"/>
              <a:ext cx="1181195" cy="118119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320641" y="3876712"/>
            <a:ext cx="529780" cy="508540"/>
            <a:chOff x="1320641" y="3876712"/>
            <a:chExt cx="529780" cy="508540"/>
          </a:xfrm>
        </p:grpSpPr>
        <p:sp>
          <p:nvSpPr>
            <p:cNvPr id="6" name="Freeform 6"/>
            <p:cNvSpPr/>
            <p:nvPr/>
          </p:nvSpPr>
          <p:spPr>
            <a:xfrm>
              <a:off x="1674876" y="4088643"/>
              <a:ext cx="18193" cy="19050"/>
            </a:xfrm>
            <a:custGeom>
              <a:rect l="l" t="t" r="r" b="b"/>
              <a:pathLst>
                <a:path w="11" h="19050">
                  <a:moveTo>
                    <a:pt x="11" y="0"/>
                  </a:moveTo>
                  <a:cubicBezTo>
                    <a:pt x="8" y="0"/>
                    <a:pt x="4" y="0"/>
                    <a:pt x="0" y="0"/>
                  </a:cubicBezTo>
                  <a:cubicBezTo>
                    <a:pt x="3" y="0"/>
                    <a:pt x="7" y="0"/>
                    <a:pt x="1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20641" y="3876712"/>
              <a:ext cx="529780" cy="508540"/>
            </a:xfrm>
            <a:custGeom>
              <a:rect l="l" t="t" r="r" b="b"/>
              <a:pathLst>
                <a:path w="308" h="296">
                  <a:moveTo>
                    <a:pt x="228" y="218"/>
                  </a:moveTo>
                  <a:cubicBezTo>
                    <a:pt x="224" y="215"/>
                    <a:pt x="224" y="215"/>
                    <a:pt x="224" y="215"/>
                  </a:cubicBezTo>
                  <a:cubicBezTo>
                    <a:pt x="228" y="212"/>
                    <a:pt x="228" y="212"/>
                    <a:pt x="228" y="212"/>
                  </a:cubicBezTo>
                  <a:cubicBezTo>
                    <a:pt x="230" y="212"/>
                    <a:pt x="230" y="212"/>
                    <a:pt x="230" y="212"/>
                  </a:cubicBezTo>
                  <a:cubicBezTo>
                    <a:pt x="232" y="212"/>
                    <a:pt x="263" y="210"/>
                    <a:pt x="278" y="209"/>
                  </a:cubicBezTo>
                  <a:cubicBezTo>
                    <a:pt x="295" y="197"/>
                    <a:pt x="292" y="183"/>
                    <a:pt x="288" y="176"/>
                  </a:cubicBezTo>
                  <a:cubicBezTo>
                    <a:pt x="287" y="176"/>
                    <a:pt x="285" y="176"/>
                    <a:pt x="284" y="176"/>
                  </a:cubicBezTo>
                  <a:cubicBezTo>
                    <a:pt x="283" y="176"/>
                    <a:pt x="283" y="176"/>
                    <a:pt x="283" y="176"/>
                  </a:cubicBezTo>
                  <a:cubicBezTo>
                    <a:pt x="283" y="176"/>
                    <a:pt x="283" y="176"/>
                    <a:pt x="283" y="176"/>
                  </a:cubicBezTo>
                  <a:cubicBezTo>
                    <a:pt x="278" y="176"/>
                    <a:pt x="231" y="174"/>
                    <a:pt x="229" y="174"/>
                  </a:cubicBezTo>
                  <a:cubicBezTo>
                    <a:pt x="226" y="174"/>
                    <a:pt x="226" y="174"/>
                    <a:pt x="226" y="174"/>
                  </a:cubicBezTo>
                  <a:cubicBezTo>
                    <a:pt x="222" y="171"/>
                    <a:pt x="222" y="171"/>
                    <a:pt x="222" y="171"/>
                  </a:cubicBezTo>
                  <a:cubicBezTo>
                    <a:pt x="226" y="168"/>
                    <a:pt x="226" y="168"/>
                    <a:pt x="226" y="168"/>
                  </a:cubicBezTo>
                  <a:cubicBezTo>
                    <a:pt x="228" y="168"/>
                    <a:pt x="228" y="168"/>
                    <a:pt x="228" y="168"/>
                  </a:cubicBezTo>
                  <a:cubicBezTo>
                    <a:pt x="231" y="168"/>
                    <a:pt x="280" y="164"/>
                    <a:pt x="284" y="164"/>
                  </a:cubicBezTo>
                  <a:cubicBezTo>
                    <a:pt x="290" y="164"/>
                    <a:pt x="292" y="164"/>
                    <a:pt x="292" y="164"/>
                  </a:cubicBezTo>
                  <a:cubicBezTo>
                    <a:pt x="292" y="164"/>
                    <a:pt x="292" y="164"/>
                    <a:pt x="292" y="164"/>
                  </a:cubicBezTo>
                  <a:cubicBezTo>
                    <a:pt x="302" y="155"/>
                    <a:pt x="308" y="144"/>
                    <a:pt x="296" y="133"/>
                  </a:cubicBezTo>
                  <a:cubicBezTo>
                    <a:pt x="285" y="123"/>
                    <a:pt x="243" y="125"/>
                    <a:pt x="214" y="124"/>
                  </a:cubicBezTo>
                  <a:cubicBezTo>
                    <a:pt x="213" y="124"/>
                    <a:pt x="213" y="124"/>
                    <a:pt x="213" y="124"/>
                  </a:cubicBezTo>
                  <a:cubicBezTo>
                    <a:pt x="212" y="124"/>
                    <a:pt x="212" y="124"/>
                    <a:pt x="212" y="124"/>
                  </a:cubicBezTo>
                  <a:cubicBezTo>
                    <a:pt x="212" y="124"/>
                    <a:pt x="219" y="124"/>
                    <a:pt x="217" y="124"/>
                  </a:cubicBezTo>
                  <a:cubicBezTo>
                    <a:pt x="213" y="124"/>
                    <a:pt x="209" y="124"/>
                    <a:pt x="206" y="124"/>
                  </a:cubicBezTo>
                  <a:cubicBezTo>
                    <a:pt x="192" y="123"/>
                    <a:pt x="167" y="123"/>
                    <a:pt x="165" y="123"/>
                  </a:cubicBezTo>
                  <a:cubicBezTo>
                    <a:pt x="165" y="123"/>
                    <a:pt x="165" y="123"/>
                    <a:pt x="165" y="123"/>
                  </a:cubicBezTo>
                  <a:cubicBezTo>
                    <a:pt x="160" y="121"/>
                    <a:pt x="160" y="121"/>
                    <a:pt x="160" y="121"/>
                  </a:cubicBezTo>
                  <a:cubicBezTo>
                    <a:pt x="165" y="120"/>
                    <a:pt x="165" y="120"/>
                    <a:pt x="165" y="120"/>
                  </a:cubicBezTo>
                  <a:cubicBezTo>
                    <a:pt x="165" y="120"/>
                    <a:pt x="165" y="120"/>
                    <a:pt x="165" y="120"/>
                  </a:cubicBezTo>
                  <a:cubicBezTo>
                    <a:pt x="166" y="120"/>
                    <a:pt x="169" y="120"/>
                    <a:pt x="179" y="119"/>
                  </a:cubicBezTo>
                  <a:cubicBezTo>
                    <a:pt x="165" y="90"/>
                    <a:pt x="188" y="73"/>
                    <a:pt x="192" y="58"/>
                  </a:cubicBezTo>
                  <a:cubicBezTo>
                    <a:pt x="206" y="5"/>
                    <a:pt x="178" y="0"/>
                    <a:pt x="178" y="0"/>
                  </a:cubicBezTo>
                  <a:cubicBezTo>
                    <a:pt x="178" y="0"/>
                    <a:pt x="108" y="96"/>
                    <a:pt x="101" y="126"/>
                  </a:cubicBezTo>
                  <a:cubicBezTo>
                    <a:pt x="96" y="148"/>
                    <a:pt x="67" y="146"/>
                    <a:pt x="58" y="146"/>
                  </a:cubicBezTo>
                  <a:cubicBezTo>
                    <a:pt x="10" y="144"/>
                    <a:pt x="0" y="264"/>
                    <a:pt x="53" y="275"/>
                  </a:cubicBezTo>
                  <a:cubicBezTo>
                    <a:pt x="64" y="277"/>
                    <a:pt x="76" y="265"/>
                    <a:pt x="99" y="275"/>
                  </a:cubicBezTo>
                  <a:cubicBezTo>
                    <a:pt x="149" y="296"/>
                    <a:pt x="192" y="287"/>
                    <a:pt x="232" y="286"/>
                  </a:cubicBezTo>
                  <a:cubicBezTo>
                    <a:pt x="259" y="285"/>
                    <a:pt x="257" y="266"/>
                    <a:pt x="255" y="256"/>
                  </a:cubicBezTo>
                  <a:cubicBezTo>
                    <a:pt x="242" y="256"/>
                    <a:pt x="229" y="255"/>
                    <a:pt x="227" y="255"/>
                  </a:cubicBezTo>
                  <a:cubicBezTo>
                    <a:pt x="225" y="255"/>
                    <a:pt x="225" y="255"/>
                    <a:pt x="225" y="255"/>
                  </a:cubicBezTo>
                  <a:cubicBezTo>
                    <a:pt x="221" y="252"/>
                    <a:pt x="221" y="252"/>
                    <a:pt x="221" y="252"/>
                  </a:cubicBezTo>
                  <a:cubicBezTo>
                    <a:pt x="225" y="249"/>
                    <a:pt x="225" y="249"/>
                    <a:pt x="225" y="249"/>
                  </a:cubicBezTo>
                  <a:cubicBezTo>
                    <a:pt x="227" y="249"/>
                    <a:pt x="227" y="249"/>
                    <a:pt x="227" y="249"/>
                  </a:cubicBezTo>
                  <a:cubicBezTo>
                    <a:pt x="229" y="249"/>
                    <a:pt x="247" y="248"/>
                    <a:pt x="262" y="247"/>
                  </a:cubicBezTo>
                  <a:cubicBezTo>
                    <a:pt x="275" y="237"/>
                    <a:pt x="272" y="227"/>
                    <a:pt x="269" y="220"/>
                  </a:cubicBezTo>
                  <a:cubicBezTo>
                    <a:pt x="253" y="219"/>
                    <a:pt x="232" y="218"/>
                    <a:pt x="230" y="218"/>
                  </a:cubicBezTo>
                  <a:lnTo>
                    <a:pt x="228" y="21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506450" y="3540384"/>
            <a:ext cx="1179100" cy="1181195"/>
            <a:chOff x="5506450" y="3540384"/>
            <a:chExt cx="1179100" cy="1181195"/>
          </a:xfrm>
        </p:grpSpPr>
        <p:sp>
          <p:nvSpPr>
            <p:cNvPr id="9" name="AutoShape 9"/>
            <p:cNvSpPr/>
            <p:nvPr/>
          </p:nvSpPr>
          <p:spPr>
            <a:xfrm>
              <a:off x="5506450" y="3540384"/>
              <a:ext cx="1179100" cy="11811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5935409" y="3917288"/>
            <a:ext cx="321183" cy="427387"/>
            <a:chOff x="5935409" y="3917288"/>
            <a:chExt cx="321183" cy="427387"/>
          </a:xfrm>
        </p:grpSpPr>
        <p:sp>
          <p:nvSpPr>
            <p:cNvPr id="11" name="Freeform 11"/>
            <p:cNvSpPr/>
            <p:nvPr/>
          </p:nvSpPr>
          <p:spPr>
            <a:xfrm>
              <a:off x="5935409" y="4109884"/>
              <a:ext cx="150114" cy="234791"/>
            </a:xfrm>
            <a:custGeom>
              <a:rect l="l" t="t" r="r" b="b"/>
              <a:pathLst>
                <a:path w="57" h="89">
                  <a:moveTo>
                    <a:pt x="0" y="9"/>
                  </a:moveTo>
                  <a:lnTo>
                    <a:pt x="0" y="9"/>
                  </a:lnTo>
                  <a:lnTo>
                    <a:pt x="0" y="73"/>
                  </a:lnTo>
                  <a:lnTo>
                    <a:pt x="57" y="89"/>
                  </a:lnTo>
                  <a:lnTo>
                    <a:pt x="57" y="25"/>
                  </a:lnTo>
                  <a:lnTo>
                    <a:pt x="16" y="14"/>
                  </a:lnTo>
                  <a:lnTo>
                    <a:pt x="41" y="7"/>
                  </a:lnTo>
                  <a:lnTo>
                    <a:pt x="36" y="0"/>
                  </a:lnTo>
                  <a:lnTo>
                    <a:pt x="0" y="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109145" y="4109884"/>
              <a:ext cx="147447" cy="234791"/>
            </a:xfrm>
            <a:custGeom>
              <a:rect l="l" t="t" r="r" b="b"/>
              <a:pathLst>
                <a:path w="56" h="89">
                  <a:moveTo>
                    <a:pt x="21" y="0"/>
                  </a:moveTo>
                  <a:lnTo>
                    <a:pt x="15" y="7"/>
                  </a:lnTo>
                  <a:lnTo>
                    <a:pt x="40" y="14"/>
                  </a:lnTo>
                  <a:lnTo>
                    <a:pt x="40" y="14"/>
                  </a:lnTo>
                  <a:lnTo>
                    <a:pt x="0" y="25"/>
                  </a:lnTo>
                  <a:lnTo>
                    <a:pt x="0" y="89"/>
                  </a:lnTo>
                  <a:lnTo>
                    <a:pt x="56" y="73"/>
                  </a:lnTo>
                  <a:lnTo>
                    <a:pt x="56" y="9"/>
                  </a:lnTo>
                  <a:lnTo>
                    <a:pt x="21" y="0"/>
                  </a:lnTo>
                  <a:close/>
                  <a:moveTo>
                    <a:pt x="41" y="39"/>
                  </a:moveTo>
                  <a:lnTo>
                    <a:pt x="17" y="46"/>
                  </a:lnTo>
                  <a:lnTo>
                    <a:pt x="17" y="34"/>
                  </a:lnTo>
                  <a:lnTo>
                    <a:pt x="41" y="28"/>
                  </a:lnTo>
                  <a:lnTo>
                    <a:pt x="41" y="3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995892" y="3917288"/>
              <a:ext cx="202787" cy="229457"/>
            </a:xfrm>
            <a:custGeom>
              <a:rect l="l" t="t" r="r" b="b"/>
              <a:pathLst>
                <a:path w="77" h="87">
                  <a:moveTo>
                    <a:pt x="38" y="87"/>
                  </a:moveTo>
                  <a:lnTo>
                    <a:pt x="77" y="42"/>
                  </a:lnTo>
                  <a:lnTo>
                    <a:pt x="48" y="42"/>
                  </a:lnTo>
                  <a:lnTo>
                    <a:pt x="48" y="0"/>
                  </a:lnTo>
                  <a:lnTo>
                    <a:pt x="29" y="0"/>
                  </a:lnTo>
                  <a:lnTo>
                    <a:pt x="29" y="42"/>
                  </a:lnTo>
                  <a:lnTo>
                    <a:pt x="0" y="42"/>
                  </a:lnTo>
                  <a:lnTo>
                    <a:pt x="38" y="8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78243" y="3540384"/>
            <a:ext cx="1179100" cy="1181195"/>
            <a:chOff x="9978243" y="3540384"/>
            <a:chExt cx="1179100" cy="1181195"/>
          </a:xfrm>
        </p:grpSpPr>
        <p:sp>
          <p:nvSpPr>
            <p:cNvPr id="15" name="AutoShape 15"/>
            <p:cNvSpPr/>
            <p:nvPr/>
          </p:nvSpPr>
          <p:spPr>
            <a:xfrm>
              <a:off x="9978243" y="3540384"/>
              <a:ext cx="1179100" cy="1181195"/>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10351433" y="3876712"/>
            <a:ext cx="424244" cy="464725"/>
            <a:chOff x="10351433" y="3876712"/>
            <a:chExt cx="424244" cy="464725"/>
          </a:xfrm>
        </p:grpSpPr>
        <p:sp>
          <p:nvSpPr>
            <p:cNvPr id="17" name="Freeform 17"/>
            <p:cNvSpPr/>
            <p:nvPr/>
          </p:nvSpPr>
          <p:spPr>
            <a:xfrm>
              <a:off x="10351433" y="3876712"/>
              <a:ext cx="424244" cy="325850"/>
            </a:xfrm>
            <a:custGeom>
              <a:rect l="l" t="t" r="r" b="b"/>
              <a:pathLst>
                <a:path w="150" h="115">
                  <a:moveTo>
                    <a:pt x="139" y="42"/>
                  </a:moveTo>
                  <a:lnTo>
                    <a:pt x="150" y="0"/>
                  </a:lnTo>
                  <a:lnTo>
                    <a:pt x="107" y="10"/>
                  </a:lnTo>
                  <a:lnTo>
                    <a:pt x="118" y="21"/>
                  </a:lnTo>
                  <a:lnTo>
                    <a:pt x="77" y="61"/>
                  </a:lnTo>
                  <a:lnTo>
                    <a:pt x="59" y="44"/>
                  </a:lnTo>
                  <a:lnTo>
                    <a:pt x="0" y="104"/>
                  </a:lnTo>
                  <a:lnTo>
                    <a:pt x="11" y="115"/>
                  </a:lnTo>
                  <a:lnTo>
                    <a:pt x="11" y="115"/>
                  </a:lnTo>
                  <a:lnTo>
                    <a:pt x="59" y="67"/>
                  </a:lnTo>
                  <a:lnTo>
                    <a:pt x="77" y="84"/>
                  </a:lnTo>
                  <a:lnTo>
                    <a:pt x="129" y="32"/>
                  </a:lnTo>
                  <a:lnTo>
                    <a:pt x="139" y="4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0390962" y="4228089"/>
              <a:ext cx="56579" cy="113347"/>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10490022" y="4174273"/>
              <a:ext cx="59436" cy="167164"/>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0594607" y="4117599"/>
              <a:ext cx="59436" cy="223838"/>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0693667" y="4063687"/>
              <a:ext cx="62198" cy="277654"/>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22" name="Picture 22"/>
          <p:cNvPicPr>
            <a:picLocks noChangeAspect="1"/>
          </p:cNvPicPr>
          <p:nvPr/>
        </p:nvPicPr>
        <p:blipFill>
          <a:blip r:embed="rId2"/>
          <a:srcRect t="16519" b="16519"/>
          <a:stretch>
            <a:fillRect/>
          </a:stretch>
        </p:blipFill>
        <p:spPr>
          <a:xfrm>
            <a:off x="387332" y="1711400"/>
            <a:ext cx="2396303" cy="1604591"/>
          </a:xfrm>
          <a:prstGeom prst="rect">
            <a:avLst/>
          </a:prstGeom>
        </p:spPr>
      </p:pic>
      <p:pic>
        <p:nvPicPr>
          <p:cNvPr id="23" name="Picture 23"/>
          <p:cNvPicPr>
            <a:picLocks noChangeAspect="1"/>
          </p:cNvPicPr>
          <p:nvPr/>
        </p:nvPicPr>
        <p:blipFill>
          <a:blip r:embed="rId3"/>
          <a:srcRect t="17138" b="17138"/>
          <a:stretch>
            <a:fillRect/>
          </a:stretch>
        </p:blipFill>
        <p:spPr>
          <a:xfrm>
            <a:off x="4897849" y="4920583"/>
            <a:ext cx="2396303" cy="1574955"/>
          </a:xfrm>
          <a:prstGeom prst="rect">
            <a:avLst/>
          </a:prstGeom>
        </p:spPr>
      </p:pic>
      <p:pic>
        <p:nvPicPr>
          <p:cNvPr id="24" name="Picture 24"/>
          <p:cNvPicPr>
            <a:picLocks noChangeAspect="1"/>
          </p:cNvPicPr>
          <p:nvPr/>
        </p:nvPicPr>
        <p:blipFill>
          <a:blip r:embed="rId4"/>
          <a:srcRect t="16519" b="16519"/>
          <a:stretch>
            <a:fillRect/>
          </a:stretch>
        </p:blipFill>
        <p:spPr>
          <a:xfrm>
            <a:off x="9369642" y="1711400"/>
            <a:ext cx="2396303" cy="1604591"/>
          </a:xfrm>
          <a:prstGeom prst="rect">
            <a:avLst/>
          </a:prstGeom>
        </p:spPr>
      </p:pic>
      <p:sp>
        <p:nvSpPr>
          <p:cNvPr id="25" name="TextBox 25"/>
          <p:cNvSpPr txBox="1"/>
          <p:nvPr/>
        </p:nvSpPr>
        <p:spPr>
          <a:xfrm>
            <a:off x="381368" y="5057263"/>
            <a:ext cx="4114800" cy="14382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1350">
                <a:solidFill>
                  <a:schemeClr val="dk1">
                    <a:alpha val="100000"/>
                  </a:schemeClr>
                </a:solidFill>
                <a:latin typeface="Microsoft Yahei"/>
                <a:ea typeface="Microsoft Yahei"/>
                <a:cs typeface="Microsoft Yahei"/>
              </a:rPr>
              <a:t>Long sentences are used to convey complex information in a concise manner, allowing for a more efficient communication of ideas.</a:t>
            </a:r>
          </a:p>
        </p:txBody>
      </p:sp>
      <p:sp>
        <p:nvSpPr>
          <p:cNvPr id="26" name="TextBox 26"/>
          <p:cNvSpPr txBox="1"/>
          <p:nvPr/>
        </p:nvSpPr>
        <p:spPr>
          <a:xfrm>
            <a:off x="7752954" y="5104888"/>
            <a:ext cx="4114800" cy="13906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Long sentences can be challenging for learners to comprehend, so it is important to break them down into smaller units for better understanding.</a:t>
            </a:r>
          </a:p>
        </p:txBody>
      </p:sp>
      <p:sp>
        <p:nvSpPr>
          <p:cNvPr id="27" name="TextBox 27"/>
          <p:cNvSpPr txBox="1"/>
          <p:nvPr/>
        </p:nvSpPr>
        <p:spPr>
          <a:xfrm>
            <a:off x="4036093" y="1905000"/>
            <a:ext cx="4119815" cy="14763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They often contain multiple subordinate clauses and are often introduced by a topic sentence that summarizes the main idea.</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Long sentences are common</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Complex sentences can be challenging for learners to parse, so it is important to analyze them carefully and understand their structure.</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Complex sentences are used to express multiple ideas within a single sentence, making the text more concise and efficient.</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They often contain embedded clauses, participial phrases, or relative clauses that modify the main clause.</a:t>
            </a:r>
          </a:p>
        </p:txBody>
      </p:sp>
      <p:pic>
        <p:nvPicPr>
          <p:cNvPr id="12" name="Picture 12"/>
          <p:cNvPicPr>
            <a:picLocks noChangeAspect="1"/>
          </p:cNvPicPr>
          <p:nvPr/>
        </p:nvPicPr>
        <p:blipFill>
          <a:blip r:embed="rId2"/>
          <a:srcRect t="16071" b="16071"/>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t="16071" b="16071"/>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t="16071" b="16071"/>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Complex sentences are common</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Passive sentences are commonly used in medical English to emphasize the patient as the subject of the sentence.</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They are also used when the agent of the action is not important or when the focus is on the patient's condition or experience.</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Passive sentences can be challenging for learners to identify, so it is important to analyze them and understand their function.</a:t>
            </a:r>
          </a:p>
        </p:txBody>
      </p:sp>
      <p:pic>
        <p:nvPicPr>
          <p:cNvPr id="8" name="Picture 8"/>
          <p:cNvPicPr>
            <a:picLocks noChangeAspect="1"/>
          </p:cNvPicPr>
          <p:nvPr/>
        </p:nvPicPr>
        <p:blipFill>
          <a:blip r:embed="rId2"/>
          <a:srcRect t="21875" b="21875"/>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21875" b="21875"/>
          <a:stretch>
            <a:fillRect/>
          </a:stretch>
        </p:blipFill>
        <p:spPr>
          <a:xfrm>
            <a:off x="0" y="2918085"/>
            <a:ext cx="3079664" cy="1732311"/>
          </a:xfrm>
          <a:prstGeom prst="rect">
            <a:avLst/>
          </a:prstGeom>
        </p:spPr>
      </p:pic>
      <p:pic>
        <p:nvPicPr>
          <p:cNvPr id="10" name="Picture 10"/>
          <p:cNvPicPr>
            <a:picLocks noChangeAspect="1"/>
          </p:cNvPicPr>
          <p:nvPr/>
        </p:nvPicPr>
        <p:blipFill>
          <a:blip r:embed="rId2"/>
          <a:srcRect t="21875" b="21875"/>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use of passive sentences</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Nominalization structures are used in medical English to create abstract and impersonal constructions that emphasize concepts or processes.</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They are formed by converting verbs or adjectives into nouns and often require the use of auxiliary verbs or adjective clauses to clarify their meaning.</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Nominalization structures can be challenging for learners to comprehend, so it is important to analyze them and understand their function.</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5938" r="15938"/>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t="6329" b="6329"/>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t="6329" b="6329"/>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use of nominalization structures</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Characteristics of Medical English Discourse</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Rigorous structure and strong logic</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医学英语语篇通常具有严谨的结构和逻辑，这有助于清晰地传达信息，使读者能够更好地理解医学概念和过程。</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在PPT课件中，应注重语篇的逻辑性和条理性，使用图表、流程图等视觉元素来辅助说明，以帮助学习者更好地理解医学英语语篇的结构和逻辑。</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https://d.book118.com/716241103035010041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2024-09-08T00:21:57.597</cp:lastPrinted>
  <dcterms:created xsi:type="dcterms:W3CDTF">2024-09-07T16:21:57Z</dcterms:created>
  <dcterms:modified xsi:type="dcterms:W3CDTF">2024-09-07T16:21:59Z</dcterms:modified>
</cp:coreProperties>
</file>