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D8EDD-ACC6-428A-ADF8-BA093B99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2ECE8-DC6D-4322-A4D7-7A5561556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C0169-DFE9-4516-A530-4A301FA37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6A72C-8590-46DE-9797-C995C1D34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9DE33D-B7EF-4A8A-A4A6-ABDBB0405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FC23F-4650-4841-9CC8-C3E55848D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8F61B-FCA4-4926-8E58-67D47234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CC161-CC05-4DC8-8BCB-0EACDC362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3CC4A-82C9-4811-ADEE-3E6E6AF3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B047E-DDDE-4787-BBFF-55628EC0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7F297-51F0-47A8-A1C5-B6AE9B96B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>
    <p:wedg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3554" name="标题 2355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3555" name="文本占位符 23554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3556" name="日期占位符 23555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23557" name="页脚占位符 23556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23558" name="灯片编号占位符 23557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199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67" decel="100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67" decel="100000"/>
                                        <p:tgtEl>
                                          <p:spTgt spid="2355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67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67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uiExpand="1" build="p"/>
    </p:bldLst>
  </p:timing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04025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文本框 33793"/>
          <p:cNvSpPr txBox="1"/>
          <p:nvPr/>
        </p:nvSpPr>
        <p:spPr>
          <a:xfrm>
            <a:off x="827088" y="1557338"/>
            <a:ext cx="7561262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5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第一章   个人基本礼仪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3797" name="文本框 33796"/>
          <p:cNvSpPr txBox="1"/>
          <p:nvPr/>
        </p:nvSpPr>
        <p:spPr>
          <a:xfrm>
            <a:off x="755650" y="3213100"/>
            <a:ext cx="7561263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第二节    仪态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3798" name="TextBox 3379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文本框 31745"/>
          <p:cNvSpPr txBox="1"/>
          <p:nvPr/>
        </p:nvSpPr>
        <p:spPr>
          <a:xfrm>
            <a:off x="684213" y="620713"/>
            <a:ext cx="7561262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</a:rPr>
              <a:t>第一课时    站姿</a:t>
            </a:r>
            <a:endParaRPr lang="zh-CN" altLang="en-US" sz="4800" b="1">
              <a:solidFill>
                <a:srgbClr val="FF0000"/>
              </a:solidFill>
            </a:endParaRPr>
          </a:p>
        </p:txBody>
      </p:sp>
      <p:sp>
        <p:nvSpPr>
          <p:cNvPr id="31748" name="文本框 31747"/>
          <p:cNvSpPr txBox="1"/>
          <p:nvPr/>
        </p:nvSpPr>
        <p:spPr>
          <a:xfrm>
            <a:off x="395288" y="2924175"/>
            <a:ext cx="8748712" cy="3387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 b="1"/>
              <a:t>     1</a:t>
            </a:r>
            <a:r>
              <a:rPr lang="zh-CN" altLang="en-US" sz="3600" b="1"/>
              <a:t>、掌握站姿的基本要求和操作标准；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    </a:t>
            </a:r>
            <a:r>
              <a:rPr lang="en-US" altLang="zh-CN" sz="3600" b="1"/>
              <a:t>2</a:t>
            </a:r>
            <a:r>
              <a:rPr lang="zh-CN" altLang="en-US" sz="3600" b="1"/>
              <a:t>、区分男性与女性站姿的异同点；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    </a:t>
            </a:r>
            <a:r>
              <a:rPr lang="en-US" altLang="zh-CN" sz="3600" b="1"/>
              <a:t>3</a:t>
            </a:r>
            <a:r>
              <a:rPr lang="zh-CN" altLang="en-US" sz="3600" b="1"/>
              <a:t>、增强学生审美意识，塑造良好的仪态，培养优雅的站姿。</a:t>
            </a:r>
            <a:endParaRPr lang="zh-CN" altLang="en-US" sz="3600" b="1"/>
          </a:p>
        </p:txBody>
      </p:sp>
      <p:sp>
        <p:nvSpPr>
          <p:cNvPr id="31751" name="文本框 31750"/>
          <p:cNvSpPr txBox="1"/>
          <p:nvPr/>
        </p:nvSpPr>
        <p:spPr>
          <a:xfrm>
            <a:off x="755650" y="1844675"/>
            <a:ext cx="7561263" cy="7318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4200" b="1">
                <a:solidFill>
                  <a:srgbClr val="FF0000"/>
                </a:solidFill>
              </a:rPr>
              <a:t>训练目标</a:t>
            </a:r>
            <a:endParaRPr lang="zh-CN" altLang="en-US" sz="4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8" grpId="0"/>
      <p:bldP spid="317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20" name="文本框 34819"/>
          <p:cNvSpPr txBox="1"/>
          <p:nvPr/>
        </p:nvSpPr>
        <p:spPr>
          <a:xfrm>
            <a:off x="0" y="2060575"/>
            <a:ext cx="8748713" cy="4211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 b="1"/>
              <a:t>       1</a:t>
            </a:r>
            <a:r>
              <a:rPr lang="zh-CN" altLang="en-US" sz="3600" b="1"/>
              <a:t>、上课场地设在教室，教室里要有足   够空间让全班学生展开分组训练；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      </a:t>
            </a:r>
            <a:r>
              <a:rPr lang="en-US" altLang="zh-CN" sz="3600" b="1"/>
              <a:t>2</a:t>
            </a:r>
            <a:r>
              <a:rPr lang="zh-CN" altLang="en-US" sz="3600" b="1"/>
              <a:t>、一面穿衣镜；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      </a:t>
            </a:r>
            <a:r>
              <a:rPr lang="en-US" altLang="zh-CN" sz="3600" b="1"/>
              <a:t>3</a:t>
            </a:r>
            <a:r>
              <a:rPr lang="zh-CN" altLang="en-US" sz="3600" b="1"/>
              <a:t>、每人一本薄书（或教材）和一张</a:t>
            </a:r>
            <a:r>
              <a:rPr lang="en-US" altLang="zh-CN" sz="3600" b="1"/>
              <a:t>16K</a:t>
            </a:r>
            <a:r>
              <a:rPr lang="zh-CN" altLang="en-US" sz="3600" b="1"/>
              <a:t>（或</a:t>
            </a:r>
            <a:r>
              <a:rPr lang="en-US" altLang="zh-CN" sz="3600" b="1"/>
              <a:t>A4</a:t>
            </a:r>
            <a:r>
              <a:rPr lang="zh-CN" altLang="en-US" sz="3600" b="1"/>
              <a:t>）空白纸。</a:t>
            </a:r>
            <a:endParaRPr lang="zh-CN" altLang="en-US" sz="3600" b="1"/>
          </a:p>
        </p:txBody>
      </p:sp>
      <p:sp>
        <p:nvSpPr>
          <p:cNvPr id="34823" name="文本框 34822"/>
          <p:cNvSpPr txBox="1"/>
          <p:nvPr/>
        </p:nvSpPr>
        <p:spPr>
          <a:xfrm>
            <a:off x="755650" y="692150"/>
            <a:ext cx="7561263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</a:rPr>
              <a:t>训练准备</a:t>
            </a:r>
            <a:endParaRPr lang="zh-CN" altLang="en-US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/>
      <p:bldP spid="348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2" name="图片 35841" descr="u=1685469051,376471613&amp;fm=0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6188" y="5534025"/>
            <a:ext cx="1333500" cy="1323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5845" name="图片 35844" descr="面试场景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95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edg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8193"/>
          <p:cNvSpPr txBox="1"/>
          <p:nvPr/>
        </p:nvSpPr>
        <p:spPr>
          <a:xfrm>
            <a:off x="611188" y="620713"/>
            <a:ext cx="7561262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FF0000"/>
                </a:solidFill>
              </a:rPr>
              <a:t>训练步骤及内容</a:t>
            </a:r>
            <a:endParaRPr lang="zh-CN" altLang="en-US" sz="4400" b="1">
              <a:solidFill>
                <a:srgbClr val="FF0000"/>
              </a:solidFill>
            </a:endParaRPr>
          </a:p>
        </p:txBody>
      </p:sp>
      <p:sp>
        <p:nvSpPr>
          <p:cNvPr id="8196" name="文本框 8195"/>
          <p:cNvSpPr txBox="1"/>
          <p:nvPr/>
        </p:nvSpPr>
        <p:spPr>
          <a:xfrm>
            <a:off x="684213" y="1628775"/>
            <a:ext cx="7561262" cy="47894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1</a:t>
            </a:r>
            <a:r>
              <a:rPr lang="zh-CN" altLang="en-US" sz="2800" b="1">
                <a:solidFill>
                  <a:srgbClr val="FF0000"/>
                </a:solidFill>
              </a:rPr>
              <a:t>、找茬、纠错：</a:t>
            </a:r>
            <a:r>
              <a:rPr lang="zh-CN" altLang="en-US" sz="2800" b="1"/>
              <a:t>在学生模拟的面试场景中找出站姿上存在的不合礼仪之处，老师纠正，并示范正确站姿。</a:t>
            </a:r>
            <a:endParaRPr lang="zh-CN" altLang="en-US" sz="2800" b="1"/>
          </a:p>
          <a:p>
            <a:r>
              <a:rPr lang="zh-CN" altLang="en-US" sz="2800" b="1"/>
              <a:t>        两个学生分别扮演面试考官及面试者，面试者从走廊进入面试室进行面试</a:t>
            </a:r>
            <a:r>
              <a:rPr lang="en-US" altLang="zh-CN" sz="2800" b="1"/>
              <a:t>,</a:t>
            </a:r>
            <a:r>
              <a:rPr lang="zh-CN" altLang="en-US" sz="2800" b="1"/>
              <a:t>其他同学仔细观察并思考，老师提问：考官及面试者在礼仪方面存在哪些问题？（观察他们的站姿，请</a:t>
            </a:r>
            <a:r>
              <a:rPr lang="en-US" altLang="zh-CN" sz="2800" b="1"/>
              <a:t>2-3</a:t>
            </a:r>
            <a:r>
              <a:rPr lang="zh-CN" altLang="en-US" sz="2800" b="1"/>
              <a:t>个同学点评，他们的站姿存在什么问题？正确的站姿应该怎样？）由实例引入本节课的新知识点，教师边讲解知识要点内容，边示范各种站姿</a:t>
            </a:r>
            <a:r>
              <a:rPr lang="zh-CN" altLang="en-US" b="1"/>
              <a:t>。</a:t>
            </a:r>
            <a:endParaRPr lang="zh-CN" altLang="en-US" b="1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7169"/>
          <p:cNvSpPr txBox="1"/>
          <p:nvPr/>
        </p:nvSpPr>
        <p:spPr>
          <a:xfrm>
            <a:off x="0" y="2205038"/>
            <a:ext cx="4716463" cy="3925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/>
              <a:t>（</a:t>
            </a:r>
            <a:r>
              <a:rPr lang="en-US" altLang="zh-CN" sz="2400" b="1"/>
              <a:t>1</a:t>
            </a:r>
            <a:r>
              <a:rPr lang="zh-CN" altLang="en-US" sz="2400" b="1"/>
              <a:t>）头正。（</a:t>
            </a:r>
            <a:r>
              <a:rPr lang="en-US" altLang="zh-CN" sz="2400" b="1"/>
              <a:t>2</a:t>
            </a:r>
            <a:r>
              <a:rPr lang="zh-CN" altLang="en-US" sz="2400" b="1"/>
              <a:t>）肩平。</a:t>
            </a:r>
            <a:br>
              <a:rPr lang="zh-CN" altLang="en-US" sz="2400" b="1"/>
            </a:br>
            <a:r>
              <a:rPr lang="zh-CN" altLang="en-US" sz="2400" b="1"/>
              <a:t>（</a:t>
            </a:r>
            <a:r>
              <a:rPr lang="en-US" altLang="zh-CN" sz="2400" b="1"/>
              <a:t>3</a:t>
            </a:r>
            <a:r>
              <a:rPr lang="zh-CN" altLang="en-US" sz="2400" b="1"/>
              <a:t>）臂垂。（</a:t>
            </a:r>
            <a:r>
              <a:rPr lang="en-US" altLang="zh-CN" sz="2400" b="1"/>
              <a:t>4</a:t>
            </a:r>
            <a:r>
              <a:rPr lang="zh-CN" altLang="en-US" sz="2400" b="1"/>
              <a:t>）躯挺。</a:t>
            </a:r>
            <a:br>
              <a:rPr lang="zh-CN" altLang="en-US" sz="2400" b="1"/>
            </a:br>
            <a:r>
              <a:rPr lang="zh-CN" altLang="en-US" sz="2400" b="1"/>
              <a:t>（</a:t>
            </a:r>
            <a:r>
              <a:rPr lang="en-US" altLang="zh-CN" sz="2400" b="1"/>
              <a:t>5</a:t>
            </a:r>
            <a:r>
              <a:rPr lang="zh-CN" altLang="en-US" sz="2400" b="1"/>
              <a:t>）腿并。</a:t>
            </a:r>
            <a:endParaRPr lang="zh-CN" altLang="en-US" sz="2400" b="1"/>
          </a:p>
          <a:p>
            <a:pPr>
              <a:lnSpc>
                <a:spcPct val="150000"/>
              </a:lnSpc>
            </a:pPr>
            <a:r>
              <a:rPr lang="zh-CN" altLang="en-US" sz="2400" b="1"/>
              <a:t>（</a:t>
            </a:r>
            <a:r>
              <a:rPr lang="en-US" altLang="zh-CN" sz="2400" b="1"/>
              <a:t>6</a:t>
            </a:r>
            <a:r>
              <a:rPr lang="zh-CN" altLang="en-US" sz="2400" b="1"/>
              <a:t>）身体重心主要支撑于脚掌、</a:t>
            </a:r>
            <a:endParaRPr lang="zh-CN" altLang="en-US" sz="2400" b="1"/>
          </a:p>
          <a:p>
            <a:pPr>
              <a:lnSpc>
                <a:spcPct val="150000"/>
              </a:lnSpc>
            </a:pPr>
            <a:r>
              <a:rPr lang="zh-CN" altLang="en-US" sz="2400" b="1"/>
              <a:t>     脚弓上。</a:t>
            </a:r>
            <a:endParaRPr lang="zh-CN" altLang="en-US" sz="2400" b="1"/>
          </a:p>
          <a:p>
            <a:pPr>
              <a:lnSpc>
                <a:spcPct val="150000"/>
              </a:lnSpc>
            </a:pPr>
            <a:r>
              <a:rPr lang="zh-CN" altLang="en-US" sz="2400" b="1"/>
              <a:t>（</a:t>
            </a:r>
            <a:r>
              <a:rPr lang="en-US" altLang="zh-CN" sz="2400" b="1"/>
              <a:t>7</a:t>
            </a:r>
            <a:r>
              <a:rPr lang="zh-CN" altLang="en-US" sz="2400" b="1"/>
              <a:t>）从侧面看，头部肩部、上</a:t>
            </a:r>
            <a:endParaRPr lang="zh-CN" altLang="en-US" sz="2400" b="1"/>
          </a:p>
          <a:p>
            <a:pPr>
              <a:lnSpc>
                <a:spcPct val="150000"/>
              </a:lnSpc>
            </a:pPr>
            <a:r>
              <a:rPr lang="zh-CN" altLang="en-US" sz="2400" b="1"/>
              <a:t>     体与下肢应在一条垂直线上。</a:t>
            </a:r>
            <a:endParaRPr lang="zh-CN" altLang="en-US" sz="2400" b="1"/>
          </a:p>
        </p:txBody>
      </p:sp>
      <p:sp>
        <p:nvSpPr>
          <p:cNvPr id="7172" name="文本框 7171"/>
          <p:cNvSpPr txBox="1"/>
          <p:nvPr/>
        </p:nvSpPr>
        <p:spPr>
          <a:xfrm>
            <a:off x="827088" y="692150"/>
            <a:ext cx="7561262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FF0000"/>
                </a:solidFill>
              </a:rPr>
              <a:t>一、标准的站姿态</a:t>
            </a:r>
            <a:endParaRPr lang="zh-CN" altLang="en-US" sz="4400" b="1">
              <a:solidFill>
                <a:srgbClr val="FF0000"/>
              </a:solidFill>
            </a:endParaRPr>
          </a:p>
        </p:txBody>
      </p:sp>
      <p:pic>
        <p:nvPicPr>
          <p:cNvPr id="7173" name="图片 7172" descr="0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4163" y="2349500"/>
            <a:ext cx="3779837" cy="30241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6145"/>
          <p:cNvSpPr txBox="1"/>
          <p:nvPr/>
        </p:nvSpPr>
        <p:spPr>
          <a:xfrm>
            <a:off x="684213" y="1557338"/>
            <a:ext cx="7561262" cy="42116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/>
              <a:t>站立时，双手可取下列之一手位：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（</a:t>
            </a:r>
            <a:r>
              <a:rPr lang="en-US" altLang="zh-CN" sz="3600" b="1"/>
              <a:t>1</a:t>
            </a:r>
            <a:r>
              <a:rPr lang="zh-CN" altLang="en-US" sz="3600" b="1"/>
              <a:t>）双手置于身体两侧。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（</a:t>
            </a:r>
            <a:r>
              <a:rPr lang="en-US" altLang="zh-CN" sz="3600" b="1"/>
              <a:t>2</a:t>
            </a:r>
            <a:r>
              <a:rPr lang="zh-CN" altLang="en-US" sz="3600" b="1"/>
              <a:t>）右手搭在左手上叠放于体前。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（</a:t>
            </a:r>
            <a:r>
              <a:rPr lang="en-US" altLang="zh-CN" sz="3600" b="1"/>
              <a:t>3</a:t>
            </a:r>
            <a:r>
              <a:rPr lang="zh-CN" altLang="en-US" sz="3600" b="1"/>
              <a:t>）双手叠放于体后。</a:t>
            </a:r>
            <a:endParaRPr lang="zh-CN" altLang="en-US" sz="3600" b="1"/>
          </a:p>
          <a:p>
            <a:pPr>
              <a:lnSpc>
                <a:spcPct val="150000"/>
              </a:lnSpc>
            </a:pPr>
            <a:r>
              <a:rPr lang="zh-CN" altLang="en-US" sz="3600" b="1"/>
              <a:t> （</a:t>
            </a:r>
            <a:r>
              <a:rPr lang="en-US" altLang="zh-CN" sz="3600" b="1"/>
              <a:t>4</a:t>
            </a:r>
            <a:r>
              <a:rPr lang="zh-CN" altLang="en-US" sz="3600" b="1"/>
              <a:t>）一手放于体前一手背在体后。</a:t>
            </a:r>
            <a:endParaRPr lang="zh-CN" altLang="en-US" sz="3600" b="1"/>
          </a:p>
        </p:txBody>
      </p:sp>
      <p:sp>
        <p:nvSpPr>
          <p:cNvPr id="6148" name="文本框 6147"/>
          <p:cNvSpPr txBox="1"/>
          <p:nvPr/>
        </p:nvSpPr>
        <p:spPr>
          <a:xfrm>
            <a:off x="827088" y="620713"/>
            <a:ext cx="7561262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FF0000"/>
                </a:solidFill>
              </a:rPr>
              <a:t>二、手位</a:t>
            </a:r>
            <a:endParaRPr lang="zh-CN" altLang="en-US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矩形 36865"/>
          <p:cNvSpPr/>
          <p:nvPr/>
        </p:nvSpPr>
        <p:spPr>
          <a:xfrm>
            <a:off x="852488" y="447675"/>
            <a:ext cx="3867150" cy="257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000" b="1">
                <a:ln w="6350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第二节  站姿、坐姿、走姿的礼仪</a:t>
            </a:r>
            <a:endParaRPr lang="zh-CN" altLang="en-US" sz="2000" b="1">
              <a:ln w="635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6867" name="矩形 36866"/>
          <p:cNvSpPr/>
          <p:nvPr/>
        </p:nvSpPr>
        <p:spPr>
          <a:xfrm>
            <a:off x="7429500" y="1130300"/>
            <a:ext cx="1257300" cy="1079500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6868" name="组合 36867"/>
          <p:cNvGrpSpPr/>
          <p:nvPr/>
        </p:nvGrpSpPr>
        <p:grpSpPr>
          <a:xfrm>
            <a:off x="1355725" y="3295650"/>
            <a:ext cx="6918325" cy="2935288"/>
            <a:chOff x="854" y="2076"/>
            <a:chExt cx="4358" cy="1849"/>
          </a:xfrm>
        </p:grpSpPr>
        <p:sp>
          <p:nvSpPr>
            <p:cNvPr id="36869" name="矩形 36868"/>
            <p:cNvSpPr/>
            <p:nvPr/>
          </p:nvSpPr>
          <p:spPr>
            <a:xfrm>
              <a:off x="1963" y="2076"/>
              <a:ext cx="1068" cy="1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400" b="1">
                  <a:latin typeface="黑体" panose="02010609060101010101" pitchFamily="2" charset="-122"/>
                  <a:ea typeface="黑体" panose="02010609060101010101" pitchFamily="2" charset="-122"/>
                </a:rPr>
                <a:t>双手置于身体两侧 </a:t>
              </a:r>
              <a:endParaRPr lang="zh-CN" altLang="en-US" sz="1400" b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36870" name="矩形 36869"/>
            <p:cNvSpPr/>
            <p:nvPr/>
          </p:nvSpPr>
          <p:spPr>
            <a:xfrm>
              <a:off x="3696" y="2076"/>
              <a:ext cx="1516" cy="1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400" b="1">
                  <a:latin typeface="黑体" panose="02010609060101010101" pitchFamily="2" charset="-122"/>
                  <a:ea typeface="黑体" panose="02010609060101010101" pitchFamily="2" charset="-122"/>
                </a:rPr>
                <a:t>右手搭在左手上叠放于体前 </a:t>
              </a:r>
              <a:endParaRPr lang="zh-CN" altLang="en-US" sz="1400" b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36871" name="矩形 36870"/>
            <p:cNvSpPr/>
            <p:nvPr/>
          </p:nvSpPr>
          <p:spPr>
            <a:xfrm>
              <a:off x="854" y="3732"/>
              <a:ext cx="956" cy="1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400" b="1">
                  <a:latin typeface="黑体" panose="02010609060101010101" pitchFamily="2" charset="-122"/>
                  <a:ea typeface="黑体" panose="02010609060101010101" pitchFamily="2" charset="-122"/>
                </a:rPr>
                <a:t>双手叠放于体后</a:t>
              </a:r>
              <a:r>
                <a:rPr lang="zh-CN" altLang="en-US" sz="1400">
                  <a:latin typeface="黑体" panose="02010609060101010101" pitchFamily="2" charset="-122"/>
                  <a:ea typeface="黑体" panose="02010609060101010101" pitchFamily="2" charset="-122"/>
                </a:rPr>
                <a:t> </a:t>
              </a:r>
              <a:endParaRPr lang="zh-CN" altLang="en-US" sz="1400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36872" name="矩形 36871"/>
            <p:cNvSpPr/>
            <p:nvPr/>
          </p:nvSpPr>
          <p:spPr>
            <a:xfrm>
              <a:off x="2569" y="3733"/>
              <a:ext cx="1516" cy="1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400" b="1">
                  <a:latin typeface="黑体" panose="02010609060101010101" pitchFamily="2" charset="-122"/>
                  <a:ea typeface="黑体" panose="02010609060101010101" pitchFamily="2" charset="-122"/>
                </a:rPr>
                <a:t>一手放于体前一手背在体后 </a:t>
              </a:r>
              <a:endParaRPr lang="zh-CN" altLang="en-US" sz="1400" b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pSp>
        <p:nvGrpSpPr>
          <p:cNvPr id="36873" name="组合 36872"/>
          <p:cNvGrpSpPr/>
          <p:nvPr/>
        </p:nvGrpSpPr>
        <p:grpSpPr>
          <a:xfrm>
            <a:off x="862013" y="1281113"/>
            <a:ext cx="7404100" cy="4594225"/>
            <a:chOff x="543" y="807"/>
            <a:chExt cx="4664" cy="2894"/>
          </a:xfrm>
        </p:grpSpPr>
        <p:pic>
          <p:nvPicPr>
            <p:cNvPr id="36874" name="图片 36873" descr="0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76" y="807"/>
              <a:ext cx="1587" cy="124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6875" name="图片 36874" descr="0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620" y="816"/>
              <a:ext cx="1587" cy="124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6876" name="图片 36875" descr="0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3" y="2454"/>
              <a:ext cx="1587" cy="124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6877" name="图片 36876" descr="0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501" y="2461"/>
              <a:ext cx="1587" cy="1240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3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10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文本框 37889"/>
          <p:cNvSpPr txBox="1"/>
          <p:nvPr/>
        </p:nvSpPr>
        <p:spPr>
          <a:xfrm>
            <a:off x="1835150" y="1125538"/>
            <a:ext cx="5400675" cy="3490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600" b="1">
                <a:solidFill>
                  <a:srgbClr val="FF0000"/>
                </a:solidFill>
                <a:ea typeface="黑体" panose="02010609060101010101" pitchFamily="2" charset="-122"/>
              </a:rPr>
              <a:t>三、脚位</a:t>
            </a:r>
            <a:endParaRPr lang="zh-CN" altLang="en-US" sz="3600" b="1">
              <a:solidFill>
                <a:srgbClr val="FF0000"/>
              </a:solidFill>
              <a:ea typeface="黑体" panose="02010609060101010101" pitchFamily="2" charset="-122"/>
            </a:endParaRPr>
          </a:p>
          <a:p>
            <a:pPr eaLnBrk="1" hangingPunct="1">
              <a:lnSpc>
                <a:spcPct val="150000"/>
              </a:lnSpc>
              <a:spcBef>
                <a:spcPct val="75000"/>
              </a:spcBef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 站立时可采取以下几种脚位：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>
              <a:lnSpc>
                <a:spcPct val="150000"/>
              </a:lnSpc>
              <a:spcBef>
                <a:spcPct val="30000"/>
              </a:spcBef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en-US" altLang="zh-CN" sz="2400" b="1"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）“</a:t>
            </a:r>
            <a:r>
              <a:rPr lang="en-US" altLang="zh-CN" sz="2400" b="1">
                <a:latin typeface="黑体" panose="02010609060101010101" pitchFamily="2" charset="-122"/>
                <a:ea typeface="黑体" panose="02010609060101010101" pitchFamily="2" charset="-122"/>
              </a:rPr>
              <a:t>V”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型。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en-US" altLang="zh-CN" sz="2400" b="1"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）双脚平行分开不超过肩宽。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en-US" altLang="zh-CN" sz="2400" b="1"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）小“丁”字型。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7891" name="矩形 37890"/>
          <p:cNvSpPr/>
          <p:nvPr/>
        </p:nvSpPr>
        <p:spPr>
          <a:xfrm>
            <a:off x="852488" y="447675"/>
            <a:ext cx="3867150" cy="257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000" b="1">
                <a:ln w="6350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第二节  站姿、坐姿、走姿的礼仪</a:t>
            </a:r>
            <a:endParaRPr lang="zh-CN" altLang="en-US" sz="2000" b="1">
              <a:ln w="635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矩形 38913"/>
          <p:cNvSpPr/>
          <p:nvPr/>
        </p:nvSpPr>
        <p:spPr>
          <a:xfrm>
            <a:off x="852488" y="447675"/>
            <a:ext cx="3867150" cy="257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000" b="1">
                <a:ln w="6350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第二节  站姿、坐姿、走姿的礼仪</a:t>
            </a:r>
            <a:endParaRPr lang="zh-CN" altLang="en-US" sz="2000" b="1">
              <a:ln w="635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38915" name="组合 38914"/>
          <p:cNvGrpSpPr/>
          <p:nvPr/>
        </p:nvGrpSpPr>
        <p:grpSpPr>
          <a:xfrm>
            <a:off x="1466850" y="4870450"/>
            <a:ext cx="6338888" cy="314325"/>
            <a:chOff x="924" y="3068"/>
            <a:chExt cx="3993" cy="198"/>
          </a:xfrm>
        </p:grpSpPr>
        <p:sp>
          <p:nvSpPr>
            <p:cNvPr id="38916" name="矩形 38915"/>
            <p:cNvSpPr/>
            <p:nvPr/>
          </p:nvSpPr>
          <p:spPr>
            <a:xfrm>
              <a:off x="924" y="3074"/>
              <a:ext cx="396" cy="1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1400" b="1">
                  <a:latin typeface="黑体" panose="02010609060101010101" pitchFamily="2" charset="-122"/>
                  <a:ea typeface="黑体" panose="02010609060101010101" pitchFamily="2" charset="-122"/>
                </a:rPr>
                <a:t>“V”</a:t>
              </a:r>
              <a:r>
                <a:rPr lang="zh-CN" altLang="en-US" sz="1400" b="1">
                  <a:latin typeface="黑体" panose="02010609060101010101" pitchFamily="2" charset="-122"/>
                  <a:ea typeface="黑体" panose="02010609060101010101" pitchFamily="2" charset="-122"/>
                </a:rPr>
                <a:t>型</a:t>
              </a:r>
              <a:endParaRPr lang="zh-CN" altLang="en-US"/>
            </a:p>
          </p:txBody>
        </p:sp>
        <p:sp>
          <p:nvSpPr>
            <p:cNvPr id="38917" name="矩形 38916"/>
            <p:cNvSpPr/>
            <p:nvPr/>
          </p:nvSpPr>
          <p:spPr>
            <a:xfrm>
              <a:off x="2206" y="3072"/>
              <a:ext cx="1348" cy="1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400" b="1">
                  <a:latin typeface="黑体" panose="02010609060101010101" pitchFamily="2" charset="-122"/>
                  <a:ea typeface="黑体" panose="02010609060101010101" pitchFamily="2" charset="-122"/>
                </a:rPr>
                <a:t>双脚平行分开不超过肩宽</a:t>
              </a:r>
              <a:endParaRPr lang="zh-CN" altLang="en-US" sz="1400" b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38918" name="矩形 38917"/>
            <p:cNvSpPr/>
            <p:nvPr/>
          </p:nvSpPr>
          <p:spPr>
            <a:xfrm>
              <a:off x="4241" y="3068"/>
              <a:ext cx="676" cy="1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400" b="1">
                  <a:latin typeface="黑体" panose="02010609060101010101" pitchFamily="2" charset="-122"/>
                  <a:ea typeface="黑体" panose="02010609060101010101" pitchFamily="2" charset="-122"/>
                </a:rPr>
                <a:t>小“丁”字型</a:t>
              </a:r>
              <a:endParaRPr lang="zh-CN" altLang="en-US" sz="1400" b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pSp>
        <p:nvGrpSpPr>
          <p:cNvPr id="38919" name="组合 38918"/>
          <p:cNvGrpSpPr/>
          <p:nvPr/>
        </p:nvGrpSpPr>
        <p:grpSpPr>
          <a:xfrm>
            <a:off x="555625" y="2516188"/>
            <a:ext cx="8026400" cy="2281237"/>
            <a:chOff x="350" y="1585"/>
            <a:chExt cx="5056" cy="1437"/>
          </a:xfrm>
        </p:grpSpPr>
        <p:pic>
          <p:nvPicPr>
            <p:cNvPr id="38920" name="图片 38919" descr="0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50" y="1594"/>
              <a:ext cx="1630" cy="142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8921" name="图片 38920" descr="0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058" y="1594"/>
              <a:ext cx="1630" cy="142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8922" name="图片 38921" descr="0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776" y="1585"/>
              <a:ext cx="1630" cy="1428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3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10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矩形 39937"/>
          <p:cNvSpPr/>
          <p:nvPr/>
        </p:nvSpPr>
        <p:spPr>
          <a:xfrm>
            <a:off x="852488" y="447675"/>
            <a:ext cx="3867150" cy="257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000" b="1">
                <a:ln w="6350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第二节  站姿、坐姿、走姿的礼仪</a:t>
            </a:r>
            <a:endParaRPr lang="zh-CN" altLang="en-US" sz="2000" b="1">
              <a:ln w="635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  <a:solidFill>
                <a:srgbClr val="FFFF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39939" name="组合 39938"/>
          <p:cNvGrpSpPr/>
          <p:nvPr/>
        </p:nvGrpSpPr>
        <p:grpSpPr>
          <a:xfrm>
            <a:off x="539750" y="1687513"/>
            <a:ext cx="4306888" cy="3684587"/>
            <a:chOff x="407" y="976"/>
            <a:chExt cx="2713" cy="2321"/>
          </a:xfrm>
        </p:grpSpPr>
        <p:sp>
          <p:nvSpPr>
            <p:cNvPr id="39940" name="文本框 39939"/>
            <p:cNvSpPr txBox="1"/>
            <p:nvPr/>
          </p:nvSpPr>
          <p:spPr>
            <a:xfrm>
              <a:off x="590" y="1587"/>
              <a:ext cx="2530" cy="171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>
                <a:lnSpc>
                  <a:spcPct val="140000"/>
                </a:lnSpc>
              </a:pPr>
              <a:r>
                <a:rPr lang="en-US" altLang="zh-CN" sz="2000" b="1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1</a:t>
              </a:r>
              <a:r>
                <a:rPr lang="zh-CN" altLang="en-US" sz="2000" b="1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．男士的基本站姿</a:t>
              </a:r>
              <a:endParaRPr lang="zh-CN" altLang="en-US" sz="20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  <a:p>
              <a:pPr algn="just" eaLnBrk="1" hangingPunct="1">
                <a:lnSpc>
                  <a:spcPct val="140000"/>
                </a:lnSpc>
                <a:spcBef>
                  <a:spcPct val="20000"/>
                </a:spcBef>
              </a:pPr>
              <a:r>
                <a:rPr lang="zh-CN" altLang="en-US" sz="2000" b="1">
                  <a:latin typeface="黑体" panose="02010609060101010101" pitchFamily="2" charset="-122"/>
                  <a:ea typeface="黑体" panose="02010609060101010101" pitchFamily="2" charset="-122"/>
                </a:rPr>
                <a:t>（</a:t>
              </a:r>
              <a:r>
                <a:rPr lang="en-US" altLang="zh-CN" sz="2000" b="1">
                  <a:latin typeface="黑体" panose="02010609060101010101" pitchFamily="2" charset="-122"/>
                  <a:ea typeface="黑体" panose="02010609060101010101" pitchFamily="2" charset="-122"/>
                </a:rPr>
                <a:t>1</a:t>
              </a:r>
              <a:r>
                <a:rPr lang="zh-CN" altLang="en-US" sz="2000" b="1">
                  <a:latin typeface="黑体" panose="02010609060101010101" pitchFamily="2" charset="-122"/>
                  <a:ea typeface="黑体" panose="02010609060101010101" pitchFamily="2" charset="-122"/>
                </a:rPr>
                <a:t>）身体立直，抬头挺胸，下颌微收，双目平视，嘴角微闭，双手自然垂直于身体两侧，双膝并拢，两腿绷直，脚跟靠紧，脚尖分开呈“</a:t>
              </a:r>
              <a:r>
                <a:rPr lang="en-US" altLang="zh-CN" sz="2000" b="1">
                  <a:latin typeface="黑体" panose="02010609060101010101" pitchFamily="2" charset="-122"/>
                  <a:ea typeface="黑体" panose="02010609060101010101" pitchFamily="2" charset="-122"/>
                </a:rPr>
                <a:t>V”</a:t>
              </a:r>
              <a:r>
                <a:rPr lang="zh-CN" altLang="en-US" sz="2000" b="1">
                  <a:latin typeface="黑体" panose="02010609060101010101" pitchFamily="2" charset="-122"/>
                  <a:ea typeface="黑体" panose="02010609060101010101" pitchFamily="2" charset="-122"/>
                </a:rPr>
                <a:t>字型。</a:t>
              </a:r>
              <a:endParaRPr lang="zh-CN" altLang="en-US" sz="2000" b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39941" name="矩形 39940"/>
            <p:cNvSpPr/>
            <p:nvPr/>
          </p:nvSpPr>
          <p:spPr>
            <a:xfrm>
              <a:off x="407" y="976"/>
              <a:ext cx="2428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3600" b="1">
                  <a:solidFill>
                    <a:srgbClr val="FF0000"/>
                  </a:solidFill>
                  <a:ea typeface="黑体" panose="02010609060101010101" pitchFamily="2" charset="-122"/>
                </a:rPr>
                <a:t>四、几种基本站姿</a:t>
              </a:r>
              <a:endParaRPr lang="zh-CN" altLang="en-US" sz="3600" b="1">
                <a:solidFill>
                  <a:srgbClr val="FF0000"/>
                </a:solidFill>
                <a:ea typeface="黑体" panose="02010609060101010101" pitchFamily="2" charset="-122"/>
              </a:endParaRPr>
            </a:p>
          </p:txBody>
        </p:sp>
      </p:grpSp>
      <p:pic>
        <p:nvPicPr>
          <p:cNvPr id="39942" name="图片 39941" descr="0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4975" y="2303463"/>
            <a:ext cx="2387600" cy="31877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https://d.book118.com/717004025013006036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2024-09-10T20:19:43.403</cp:lastPrinted>
  <dcterms:created xsi:type="dcterms:W3CDTF">2024-09-10T12:19:43Z</dcterms:created>
  <dcterms:modified xsi:type="dcterms:W3CDTF">2024-09-10T12:19:45Z</dcterms:modified>
</cp:coreProperties>
</file>