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22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88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7713E-BBCE-4B0A-9128-9910E1C5C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C7273-0B23-4EBE-8BA3-4D2ED29A7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B5285-4CB0-44CC-9989-94DD8D8DD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A448F-04A0-4BB1-96D7-935F22423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B860F8-A9C3-4D4B-A3AF-DAC8600BA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772B6E-6E1E-4519-A799-F3AF8373E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9CF8D9-CB7A-4E38-B556-7D65BDB80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083E6D-2A8D-4434-AFB1-AD7938BE9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06F9BF-559E-44BA-A8EB-23888B106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11DAA-F770-4481-83B6-ABB29D295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E37A7-61B1-44ED-B58C-FC877F01A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219" r:id="rId2"/>
    <p:sldLayoutId id="2147498220" r:id="rId3"/>
    <p:sldLayoutId id="2147498221" r:id="rId4"/>
    <p:sldLayoutId id="2147498222" r:id="rId5"/>
    <p:sldLayoutId id="2147498223" r:id="rId6"/>
    <p:sldLayoutId id="2147498224" r:id="rId7"/>
    <p:sldLayoutId id="2147498225" r:id="rId8"/>
    <p:sldLayoutId id="2147498226" r:id="rId9"/>
    <p:sldLayoutId id="2147498227" r:id="rId10"/>
    <p:sldLayoutId id="214749822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5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tags" Target="../tags/tag195.xml" /><Relationship Id="rId23" Type="http://schemas.openxmlformats.org/officeDocument/2006/relationships/tags" Target="../tags/tag196.xml" /><Relationship Id="rId24" Type="http://schemas.openxmlformats.org/officeDocument/2006/relationships/tags" Target="../tags/tag197.xml" /><Relationship Id="rId25" Type="http://schemas.openxmlformats.org/officeDocument/2006/relationships/tags" Target="../tags/tag198.xml" /><Relationship Id="rId26" Type="http://schemas.openxmlformats.org/officeDocument/2006/relationships/tags" Target="../tags/tag199.xml" /><Relationship Id="rId27" Type="http://schemas.openxmlformats.org/officeDocument/2006/relationships/tags" Target="../tags/tag200.xml" /><Relationship Id="rId28" Type="http://schemas.openxmlformats.org/officeDocument/2006/relationships/tags" Target="../tags/tag201.xml" /><Relationship Id="rId29" Type="http://schemas.openxmlformats.org/officeDocument/2006/relationships/tags" Target="../tags/tag202.xml" /><Relationship Id="rId3" Type="http://schemas.openxmlformats.org/officeDocument/2006/relationships/tags" Target="../tags/tag176.xml" /><Relationship Id="rId30" Type="http://schemas.openxmlformats.org/officeDocument/2006/relationships/tags" Target="../tags/tag203.xml" /><Relationship Id="rId31" Type="http://schemas.openxmlformats.org/officeDocument/2006/relationships/tags" Target="../tags/tag204.xml" /><Relationship Id="rId32" Type="http://schemas.openxmlformats.org/officeDocument/2006/relationships/tags" Target="../tags/tag205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20" Type="http://schemas.openxmlformats.org/officeDocument/2006/relationships/tags" Target="../tags/tag224.xml" /><Relationship Id="rId21" Type="http://schemas.openxmlformats.org/officeDocument/2006/relationships/tags" Target="../tags/tag225.xml" /><Relationship Id="rId22" Type="http://schemas.openxmlformats.org/officeDocument/2006/relationships/tags" Target="../tags/tag226.xml" /><Relationship Id="rId23" Type="http://schemas.openxmlformats.org/officeDocument/2006/relationships/tags" Target="../tags/tag227.xml" /><Relationship Id="rId24" Type="http://schemas.openxmlformats.org/officeDocument/2006/relationships/tags" Target="../tags/tag228.xml" /><Relationship Id="rId25" Type="http://schemas.openxmlformats.org/officeDocument/2006/relationships/tags" Target="../tags/tag229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14" Type="http://schemas.openxmlformats.org/officeDocument/2006/relationships/tags" Target="../tags/tag249.xml" /><Relationship Id="rId15" Type="http://schemas.openxmlformats.org/officeDocument/2006/relationships/tags" Target="../tags/tag250.xml" /><Relationship Id="rId16" Type="http://schemas.openxmlformats.org/officeDocument/2006/relationships/tags" Target="../tags/tag251.xml" /><Relationship Id="rId17" Type="http://schemas.openxmlformats.org/officeDocument/2006/relationships/tags" Target="../tags/tag252.xml" /><Relationship Id="rId18" Type="http://schemas.openxmlformats.org/officeDocument/2006/relationships/tags" Target="../tags/tag253.xml" /><Relationship Id="rId19" Type="http://schemas.openxmlformats.org/officeDocument/2006/relationships/tags" Target="../tags/tag254.xml" /><Relationship Id="rId2" Type="http://schemas.openxmlformats.org/officeDocument/2006/relationships/tags" Target="../tags/tag237.xml" /><Relationship Id="rId20" Type="http://schemas.openxmlformats.org/officeDocument/2006/relationships/tags" Target="../tags/tag255.xml" /><Relationship Id="rId21" Type="http://schemas.openxmlformats.org/officeDocument/2006/relationships/tags" Target="../tags/tag256.xml" /><Relationship Id="rId22" Type="http://schemas.openxmlformats.org/officeDocument/2006/relationships/tags" Target="../tags/tag257.xml" /><Relationship Id="rId23" Type="http://schemas.openxmlformats.org/officeDocument/2006/relationships/tags" Target="../tags/tag258.xml" /><Relationship Id="rId24" Type="http://schemas.openxmlformats.org/officeDocument/2006/relationships/tags" Target="../tags/tag259.xml" /><Relationship Id="rId25" Type="http://schemas.openxmlformats.org/officeDocument/2006/relationships/tags" Target="../tags/tag260.xml" /><Relationship Id="rId26" Type="http://schemas.openxmlformats.org/officeDocument/2006/relationships/tags" Target="../tags/tag261.xml" /><Relationship Id="rId27" Type="http://schemas.openxmlformats.org/officeDocument/2006/relationships/tags" Target="../tags/tag262.xml" /><Relationship Id="rId28" Type="http://schemas.openxmlformats.org/officeDocument/2006/relationships/tags" Target="../tags/tag263.xml" /><Relationship Id="rId29" Type="http://schemas.openxmlformats.org/officeDocument/2006/relationships/tags" Target="../tags/tag264.xml" /><Relationship Id="rId3" Type="http://schemas.openxmlformats.org/officeDocument/2006/relationships/tags" Target="../tags/tag238.xml" /><Relationship Id="rId30" Type="http://schemas.openxmlformats.org/officeDocument/2006/relationships/tags" Target="../tags/tag265.xml" /><Relationship Id="rId31" Type="http://schemas.openxmlformats.org/officeDocument/2006/relationships/tags" Target="../tags/tag266.xml" /><Relationship Id="rId32" Type="http://schemas.openxmlformats.org/officeDocument/2006/relationships/tags" Target="../tags/tag267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14" Type="http://schemas.openxmlformats.org/officeDocument/2006/relationships/tags" Target="../tags/tag280.xml" /><Relationship Id="rId15" Type="http://schemas.openxmlformats.org/officeDocument/2006/relationships/tags" Target="../tags/tag281.xml" /><Relationship Id="rId16" Type="http://schemas.openxmlformats.org/officeDocument/2006/relationships/tags" Target="../tags/tag282.xml" /><Relationship Id="rId17" Type="http://schemas.openxmlformats.org/officeDocument/2006/relationships/tags" Target="../tags/tag283.xml" /><Relationship Id="rId18" Type="http://schemas.openxmlformats.org/officeDocument/2006/relationships/tags" Target="../tags/tag284.xml" /><Relationship Id="rId19" Type="http://schemas.openxmlformats.org/officeDocument/2006/relationships/tags" Target="../tags/tag285.xml" /><Relationship Id="rId2" Type="http://schemas.openxmlformats.org/officeDocument/2006/relationships/tags" Target="../tags/tag268.xml" /><Relationship Id="rId20" Type="http://schemas.openxmlformats.org/officeDocument/2006/relationships/tags" Target="../tags/tag286.xml" /><Relationship Id="rId21" Type="http://schemas.openxmlformats.org/officeDocument/2006/relationships/tags" Target="../tags/tag287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5210220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红枣核桃仁卷企业标准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产品概述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原料要求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生产工艺与操作要求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产品质量标准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包装、标识与贮存要求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产品概述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定义与特点</a:t>
            </a:r>
            <a:endParaRPr lang="zh-CN" altLang="en-US"/>
          </a:p>
        </p:txBody>
      </p:sp>
      <p:sp>
        <p:nvSpPr>
          <p:cNvPr id="1048904" name="矩形: 圆角 4"/>
          <p:cNvSpPr/>
          <p:nvPr>
            <p:custDataLst>
              <p:tags r:id="rId2"/>
            </p:custDataLst>
          </p:nvPr>
        </p:nvSpPr>
        <p:spPr>
          <a:xfrm>
            <a:off x="838200" y="3291911"/>
            <a:ext cx="4891939" cy="95756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06" name="正文"/>
          <p:cNvSpPr txBox="1"/>
          <p:nvPr>
            <p:custDataLst>
              <p:tags r:id="rId3"/>
            </p:custDataLst>
          </p:nvPr>
        </p:nvSpPr>
        <p:spPr>
          <a:xfrm>
            <a:off x="1342248" y="3420967"/>
            <a:ext cx="4034815" cy="6434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定义：红枣核桃仁卷是一种以红枣、核桃仁为主要原料，经过特定工艺加工而成的健康食品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08" name="矩形: 圆角 4"/>
          <p:cNvSpPr/>
          <p:nvPr>
            <p:custDataLst>
              <p:tags r:id="rId4"/>
            </p:custDataLst>
          </p:nvPr>
        </p:nvSpPr>
        <p:spPr>
          <a:xfrm>
            <a:off x="6461861" y="3291911"/>
            <a:ext cx="4891939" cy="95817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10" name="正文"/>
          <p:cNvSpPr txBox="1"/>
          <p:nvPr>
            <p:custDataLst>
              <p:tags r:id="rId5"/>
            </p:custDataLst>
          </p:nvPr>
        </p:nvSpPr>
        <p:spPr>
          <a:xfrm>
            <a:off x="6890423" y="3420967"/>
            <a:ext cx="4034815" cy="6434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特点：口感香甜，营养丰富，具有补血、健脑、益肾等多种功效，适合各个年龄层人群食用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适用范围</a:t>
            </a:r>
            <a:endParaRPr lang="zh-CN" altLang="en-US"/>
          </a:p>
        </p:txBody>
      </p:sp>
      <p:sp>
        <p:nvSpPr>
          <p:cNvPr id="104894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适用于红枣核桃仁卷产品的生产、加工、销售和检验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适用于企业标准的管理、实施和监督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适用于与红枣核桃仁卷产品相关的其他活动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适用于企业标准与国家标准的协调和对接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原料要求</a:t>
            </a:r>
            <a:endParaRPr lang="zh-CN" altLang="en-US"/>
          </a:p>
        </p:txBody>
      </p:sp>
      <p:sp>
        <p:nvSpPr>
          <p:cNvPr id="104900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红枣</a:t>
            </a:r>
            <a:endParaRPr lang="zh-CN" altLang="en-US"/>
          </a:p>
        </p:txBody>
      </p:sp>
      <p:sp>
        <p:nvSpPr>
          <p:cNvPr id="104905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采摘时间：在秋季成熟后采摘，保证红枣的品质和口感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储存方式：采用干燥、通风的储存方式，避免潮湿和霉变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品种：选用优质红枣品种，如骏枣、灰枣等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产地：来自新疆、甘肃等地的优质红枣产区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核桃仁</a:t>
            </a:r>
            <a:endParaRPr lang="zh-CN" altLang="en-US"/>
          </a:p>
        </p:txBody>
      </p:sp>
      <p:sp>
        <p:nvSpPr>
          <p:cNvPr id="104911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品种：选择适宜品种，如新疆核桃等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采收：在秋季果实成熟时采收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加工：去壳、去皮、挑选、清洗等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储存：干燥通风处存放，避免受潮发霉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其他原料</a:t>
            </a:r>
            <a:endParaRPr lang="zh-CN" altLang="en-US"/>
          </a:p>
        </p:txBody>
      </p:sp>
      <p:sp>
        <p:nvSpPr>
          <p:cNvPr id="10491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红枣：选用优质红枣，要求饱满、干净、无虫蛀、无病斑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其他原料：如蜂蜜、芝麻等，要求选用优质原料，确保产品质量和口感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原料比例：根据产品配方要求，严格控制原料比例，确保产品口感和品质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核桃仁：选用优质核桃仁，要求新鲜、饱满、无变质、无异味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生产工艺与操作要求</a:t>
            </a:r>
            <a:endParaRPr lang="zh-CN" altLang="en-US"/>
          </a:p>
        </p:txBody>
      </p:sp>
      <p:sp>
        <p:nvSpPr>
          <p:cNvPr id="104924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生产工艺流程</a:t>
            </a:r>
            <a:endParaRPr lang="zh-CN" altLang="en-US"/>
          </a:p>
        </p:txBody>
      </p:sp>
      <p:sp>
        <p:nvSpPr>
          <p:cNvPr id="104929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原料准备：选择优质红枣和核桃仁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包装：将烘干好的红枣核桃仁卷进行包装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烘干：将卷好的红枣核桃仁卷放入烘干机中烘干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浸泡与清洗：将红枣浸泡至膨胀，核桃仁清洗干净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卷制：将混合好的原料卷制成卷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混合搅拌：将红枣和核桃仁混合搅拌均匀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操作要求与注意事项</a:t>
            </a:r>
            <a:endParaRPr lang="zh-CN" altLang="en-US"/>
          </a:p>
        </p:txBody>
      </p:sp>
      <p:sp>
        <p:nvSpPr>
          <p:cNvPr id="1049380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严格遵守生产工艺流程，确保产品质量和安全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保持生产环境的卫生和整洁，确保产品的卫生和质量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熟练掌握操作技能，避免生产过程中的浪费和损失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定期对设备进行检查和维护，确保设备的正常运行和生产的安全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严格控制原料和辅料的质量，确保产品的品质和口感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遵守企业的规章制度和管理要求，确保生产的顺利进行和企业的稳定发展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产品质量标准</a:t>
            </a:r>
            <a:endParaRPr lang="zh-CN" altLang="en-US"/>
          </a:p>
        </p:txBody>
      </p:sp>
      <p:sp>
        <p:nvSpPr>
          <p:cNvPr id="104946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感官指标</a:t>
            </a:r>
            <a:endParaRPr lang="zh-CN" altLang="en-US"/>
          </a:p>
        </p:txBody>
      </p:sp>
      <p:sp>
        <p:nvSpPr>
          <p:cNvPr id="104951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外观：产品应呈金黄色或浅棕色，表面光滑，无杂质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口感：产品应口感酥脆，甜度适中，无异味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气味：产品应有红枣和核桃的香气，无其他异味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组织：产品应有一定的组织结构，无散碎现象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5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理化指标</a:t>
            </a:r>
            <a:endParaRPr lang="zh-CN" altLang="en-US"/>
          </a:p>
        </p:txBody>
      </p:sp>
      <p:cxnSp>
        <p:nvCxnSpPr>
          <p:cNvPr id="3145755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9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1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5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56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灰分：≤1.0%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蛋白质含量：≥10%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碳水化合物含量：≤60%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总砷含量：≤0.5mg/kg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微生物指标：符合GB 2760规定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水分含量：≤10%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酸不溶物：≤1.0%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脂肪含量：≥30%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铅含量：≤0.5mg/kg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黄曲霉毒素B1含量：≤5μg/kg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75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76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78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80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82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84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86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88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90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92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94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/>
        <p:cNvGrpSpPr/>
        <p:nvPr/>
      </p:nvGrpSpPr>
      <p:grpSpPr>
        <a:xfrm>
          <a:off x="0" y="0"/>
          <a:ext cx="0" cy="0"/>
        </a:xfrm>
      </p:grpSpPr>
      <p:sp>
        <p:nvSpPr>
          <p:cNvPr id="10496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卫生指标</a:t>
            </a:r>
            <a:endParaRPr lang="zh-CN" altLang="en-US"/>
          </a:p>
        </p:txBody>
      </p:sp>
      <p:sp>
        <p:nvSpPr>
          <p:cNvPr id="10496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原料要求：红枣、核桃仁等原料应符合国家相关卫生标准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设备要求：生产设备应符合食品生产卫生标准，定期清洗消毒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卫生管理：企业应建立完善的卫生管理制度，确保产品卫生质量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生产环境：生产场所应符合食品生产卫生要求，保持清洁卫生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https://d.book118.com/717052102200006024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Calibri Light</vt:lpstr>
      <vt:lpstr>宋体</vt:lpstr>
      <vt:lpstr>Wingdings</vt:lpstr>
      <vt:lpstr>Office Theme</vt:lpstr>
      <vt:lpstr>红枣核桃仁卷企业标准</vt:lpstr>
      <vt:lpstr>目录</vt:lpstr>
      <vt:lpstr>添加章节标题</vt:lpstr>
      <vt:lpstr>产品概述</vt:lpstr>
      <vt:lpstr>定义与特点</vt:lpstr>
      <vt:lpstr>适用范围</vt:lpstr>
      <vt:lpstr>原料要求</vt:lpstr>
      <vt:lpstr>红枣</vt:lpstr>
      <vt:lpstr>核桃仁</vt:lpstr>
      <vt:lpstr>其他原料</vt:lpstr>
      <vt:lpstr>生产工艺与操作要求</vt:lpstr>
      <vt:lpstr>生产工艺流程</vt:lpstr>
      <vt:lpstr>操作要求与注意事项</vt:lpstr>
      <vt:lpstr>产品质量标准</vt:lpstr>
      <vt:lpstr>感官指标</vt:lpstr>
      <vt:lpstr>理化指标</vt:lpstr>
      <vt:lpstr>卫生指标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2024-08-29T07:10:56.735</cp:lastPrinted>
  <dcterms:created xsi:type="dcterms:W3CDTF">2024-08-28T23:10:56Z</dcterms:created>
  <dcterms:modified xsi:type="dcterms:W3CDTF">2024-08-28T23:10:59Z</dcterms:modified>
</cp:coreProperties>
</file>