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LDMAB+MS-UIGothic"/>
      <p:regular r:id="rId15"/>
    </p:embeddedFont>
    <p:embeddedFont>
      <p:font typeface="JSABLS+TAOSHO+ArialMT"/>
      <p:regular r:id="rId16"/>
    </p:embeddedFont>
    <p:embeddedFont>
      <p:font typeface="FICHNT+HBLMFL+MicrosoftYaHei-Bold"/>
      <p:regular r:id="rId17"/>
    </p:embeddedFont>
    <p:embeddedFont>
      <p:font typeface="UCCOFH+VVJDM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46C91-E376-4EA6-8889-CDBD6F74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AFA5D-A3EF-417A-BAB1-FEA40FBF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9F440-377F-44E5-ACDF-EB8B0F7E3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FF102-4CA0-4C2B-A5C8-258A72063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F82FA-65F9-4B74-AD65-4E268782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298E0-35EC-4A55-A7B4-5B3BB7A3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DA529-A032-44B7-8161-187B1B9D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3C848-A290-4FBA-A182-395A8D7C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60820-A6CF-4AA6-8D20-9B0118B6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32F1-598A-440B-9FA1-BAECCBFA6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5E6F6-93AA-4588-9F40-B1ECFB42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5113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CLDMAB+MS-UIGothic"/>
                <a:cs typeface="CLDMAB+MS-UIGothic"/>
              </a:rPr>
              <a:t>两赤壁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4950">
                <a:solidFill>
                  <a:srgbClr val="2C4A1E"/>
                </a:solidFill>
                <a:latin typeface="CLDMAB+MS-UIGothic"/>
                <a:cs typeface="CLDMAB+MS-UIGothic"/>
              </a:rPr>
              <a:t>比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较</a:t>
            </a:r>
            <a:r>
              <a:rPr sz="4950">
                <a:solidFill>
                  <a:srgbClr val="2C4A1E"/>
                </a:solidFill>
                <a:latin typeface="CLDMAB+MS-UIGothic"/>
                <a:cs typeface="CLDMAB+MS-UIGothic"/>
              </a:rPr>
              <a:t>解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读课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1069" y="280214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CLDMAB+MS-UIGothic"/>
                <a:cs typeface="CLDMA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CLDMAB+MS-UIGothic"/>
                <a:cs typeface="CLDMAB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643060"/>
            <a:ext cx="2490945" cy="2978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JSABLS+TAOSHO+ArialMT"/>
                <a:cs typeface="JSABLS+TAOSHO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两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概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JSABLS+TAOSHO+ArialMT"/>
                <a:cs typeface="JSABLS+TAOSHO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比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JSABLS+TAOSHO+ArialMT"/>
                <a:cs typeface="JSABLS+TAOSHO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情感表达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JSABLS+TAOSHO+ArialMT"/>
                <a:cs typeface="JSABLS+TAOSHO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特色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JSABLS+TAOSHO+ArialMT"/>
                <a:cs typeface="JSABLS+TAOSHO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影响力与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2C4A1E"/>
                </a:solidFill>
                <a:latin typeface="CLDMAB+MS-UIGothic"/>
                <a:cs typeface="CLDMAB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97835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CLDMAB+MS-UIGothic"/>
                <a:cs typeface="CLDMAB+MS-UIGothic"/>
              </a:rPr>
              <a:t>两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4500">
                <a:solidFill>
                  <a:srgbClr val="2C4A1E"/>
                </a:solidFill>
                <a:latin typeface="CLDMAB+MS-UIGothic"/>
                <a:cs typeface="CLDMAB+MS-UIGothic"/>
              </a:rPr>
              <a:t>概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29546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CLDMAB+MS-UIGothic"/>
                <a:cs typeface="CLDMAB+MS-UIGothic"/>
              </a:rPr>
              <a:t>《前赤壁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1550">
                <a:solidFill>
                  <a:srgbClr val="2C4A1E"/>
                </a:solidFill>
                <a:latin typeface="CLDMAB+MS-UIGothic"/>
                <a:cs typeface="CLDMAB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作于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因</a:t>
            </a:r>
            <a:r>
              <a:rPr sz="1350">
                <a:solidFill>
                  <a:srgbClr val="041400"/>
                </a:solidFill>
                <a:latin typeface="UCCOFH+VVJDME+MicrosoftYaHei"/>
                <a:cs typeface="UCCOFH+VVJDME+MicrosoftYaHei"/>
              </a:rPr>
              <a:t>“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乌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台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案</a:t>
            </a:r>
            <a:r>
              <a:rPr sz="1350">
                <a:solidFill>
                  <a:srgbClr val="041400"/>
                </a:solidFill>
                <a:latin typeface="UCCOFH+VVJDME+MicrosoftYaHei"/>
                <a:cs typeface="UCCOFH+VVJDME+MicrosoftYaHei"/>
              </a:rPr>
              <a:t>”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贬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黄州之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逆境，内心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苦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闷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，游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览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赤壁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写下了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篇文章。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29546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CLDMAB+MS-UIGothic"/>
                <a:cs typeface="CLDMAB+MS-UIGothic"/>
              </a:rPr>
              <a:t>《后赤壁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1550">
                <a:solidFill>
                  <a:srgbClr val="2C4A1E"/>
                </a:solidFill>
                <a:latin typeface="CLDMAB+MS-UIGothic"/>
                <a:cs typeface="CLDMAB+MS-UIGothic"/>
              </a:rPr>
              <a:t>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作于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贬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官之后，政治上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的失意和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中的苦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闷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促使他再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次游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览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赤壁，并写下了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篇文章。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作品概述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546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CLDMAB+MS-UIGothic"/>
                <a:cs typeface="CLDMAB+MS-UIGothic"/>
              </a:rPr>
              <a:t>《前赤壁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1550">
                <a:solidFill>
                  <a:srgbClr val="2C4A1E"/>
                </a:solidFill>
                <a:latin typeface="CLDMAB+MS-UIGothic"/>
                <a:cs typeface="CLDMAB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以月夜泛舟、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酒放歌、悲壮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箫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声、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客主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答等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景描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了赤壁的壮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色，抒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苏轼对历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史和人生的感慨。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546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LDMAB+MS-UIGothic"/>
                <a:cs typeface="CLDMAB+MS-UIGothic"/>
              </a:rPr>
              <a:t>《后赤壁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550">
                <a:solidFill>
                  <a:srgbClr val="FFFFFF"/>
                </a:solidFill>
                <a:latin typeface="CLDMAB+MS-UIGothic"/>
                <a:cs typeface="CLDMAB+MS-UIGothic"/>
              </a:rPr>
              <a:t>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以月夜登岸、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鹤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立船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、梦境奇遇等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景描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了赤壁的神秘景色，抒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苏轼对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自然和超脱的向往。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97835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CLDMAB+MS-UIGothic"/>
                <a:cs typeface="CLDMAB+MS-UIGothic"/>
              </a:rPr>
              <a:t>主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4500">
                <a:solidFill>
                  <a:srgbClr val="2C4A1E"/>
                </a:solidFill>
                <a:latin typeface="CLDMAB+MS-UIGothic"/>
                <a:cs typeface="CLDMAB+MS-UIGothic"/>
              </a:rPr>
              <a:t>比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人生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比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6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苏轼</a:t>
            </a:r>
            <a:r>
              <a:rPr sz="2000" spc="15">
                <a:solidFill>
                  <a:srgbClr val="2C4A1E"/>
                </a:solidFill>
                <a:latin typeface="CLDMAB+MS-UIGothic"/>
                <a:cs typeface="CLDMAB+MS-UIGothic"/>
              </a:rPr>
              <a:t>《赤壁</a:t>
            </a:r>
            <a:r>
              <a:rPr sz="2000" spc="14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2000">
                <a:solidFill>
                  <a:srgbClr val="2C4A1E"/>
                </a:solidFill>
                <a:latin typeface="CLDMAB+MS-UIGothic"/>
                <a:cs typeface="CLDMAB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在《赤壁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》中表达出一种豁达、超然的人生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。他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，人生短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暂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珍惜当下，享受自然和美好，追求内心的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平静和超脱。他通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自然美景和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史人物，表达出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人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生的感慨和思考。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60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CLDMAB+MS-UIGothic"/>
                <a:cs typeface="CLDMAB+MS-UIGothic"/>
              </a:rPr>
              <a:t>杜牧《赤壁》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杜牧在《赤壁》中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表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出一种悲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、无奈的人生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。他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，人生无常，命运不可抗拒，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史的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迁和英雄的消逝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他感到人生的无常和无奈。他通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过对历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史事件的描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，表达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CLDMAB+MS-UIGothic"/>
                <a:cs typeface="CLDMAB+MS-UIGothic"/>
              </a:rPr>
              <a:t>人生的感慨和思考。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宇宙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比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97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苏轼</a:t>
            </a:r>
            <a:r>
              <a:rPr sz="2300" spc="25">
                <a:solidFill>
                  <a:srgbClr val="2C4A1E"/>
                </a:solidFill>
                <a:latin typeface="CLDMAB+MS-UIGothic"/>
                <a:cs typeface="CLDMAB+MS-UIGothic"/>
              </a:rPr>
              <a:t>《赤壁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赋</a:t>
            </a:r>
            <a:r>
              <a:rPr sz="2300">
                <a:solidFill>
                  <a:srgbClr val="2C4A1E"/>
                </a:solidFill>
                <a:latin typeface="CLDMAB+MS-UIGothic"/>
                <a:cs typeface="CLDMAB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苏轼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在《赤壁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》中表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出一种宏大、开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的宇宙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。他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，人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与自然、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宇宙是相互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系、相互依存的，人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类应该顺应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自然、尊重宇宙的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律。他通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自然和宇宙的描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，表达出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宇宙的思考和感悟。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44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CLDMAB+MS-UIGothic"/>
                <a:cs typeface="CLDMAB+MS-UIGothic"/>
              </a:rPr>
              <a:t>杜牧《赤壁》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杜牧在《赤壁》中表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出一种悲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的宇宙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。他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，人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在宇宙中微不足道，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史的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迁和英雄的消逝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他感到宇宙的无情和人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的渺小。他通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宇宙的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描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，表达出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CLDMAB+MS-UIGothic"/>
                <a:cs typeface="CLDMAB+MS-UIGothic"/>
              </a:rPr>
              <a:t>宇宙的思考和感悟。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价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值观</a:t>
            </a:r>
            <a:r>
              <a:rPr sz="3000">
                <a:solidFill>
                  <a:srgbClr val="2C4A1E"/>
                </a:solidFill>
                <a:latin typeface="CLDMAB+MS-UIGothic"/>
                <a:cs typeface="CLDMAB+MS-UIGothic"/>
              </a:rPr>
              <a:t>比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97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苏轼</a:t>
            </a:r>
            <a:r>
              <a:rPr sz="2300" spc="25">
                <a:solidFill>
                  <a:srgbClr val="FFFFFF"/>
                </a:solidFill>
                <a:latin typeface="CLDMAB+MS-UIGothic"/>
                <a:cs typeface="CLDMAB+MS-UIGothic"/>
              </a:rPr>
              <a:t>《赤壁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2300">
                <a:solidFill>
                  <a:srgbClr val="FFFFFF"/>
                </a:solidFill>
                <a:latin typeface="CLDMAB+MS-UIGothic"/>
                <a:cs typeface="CLDMAB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在《赤壁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》中表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出一种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极、向上的价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。他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，人生的价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在于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追求美好、享受当下，同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也要关注社会和他人，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社会做出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献。他通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史的描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，表达出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人生的感慨和思考。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44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CLDMAB+MS-UIGothic"/>
                <a:cs typeface="CLDMAB+MS-UIGothic"/>
              </a:rPr>
              <a:t>杜牧《赤壁》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杜牧在《赤壁》中表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出一种消极、悲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。他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，人生的价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在于追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求功名利禄，但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史的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迁和英雄的消逝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他感到人生的无常和价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的虚无。他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过对历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史事件的描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，表达出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CLDMAB+MS-UIGothic"/>
                <a:cs typeface="CLDMAB+MS-UIGothic"/>
              </a:rPr>
              <a:t>人生的感慨和思考。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FICHNT+HBLMFL+MicrosoftYaHei-Bold"/>
                <a:cs typeface="FICHNT+HBLMF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97835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CLDMAB+MS-UIGothic"/>
                <a:cs typeface="CLDMAB+MS-UIGothic"/>
              </a:rPr>
              <a:t>情感表达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https://d.book118.com/717055113165006043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CLDMAB+MS-UIGothic</vt:lpstr>
      <vt:lpstr>SimSun</vt:lpstr>
      <vt:lpstr>Times New Roman</vt:lpstr>
      <vt:lpstr>JSABLS+TAOSHO+ArialMT</vt:lpstr>
      <vt:lpstr>FICHNT+HBLMFL+MicrosoftYaHei-Bold</vt:lpstr>
      <vt:lpstr>UCCOFH+VVJDME+MicrosoftYaHei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2024-09-18T00:55:11.633</cp:lastPrinted>
  <dcterms:created xsi:type="dcterms:W3CDTF">2024-09-17T16:55:11Z</dcterms:created>
  <dcterms:modified xsi:type="dcterms:W3CDTF">2024-09-17T16:55:12Z</dcterms:modified>
</cp:coreProperties>
</file>