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D2318-2505-447A-8740-69901777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6B05F-1353-4212-AFA7-AD7D15D6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6B052-0488-481B-AA47-57B62BAF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84A56-59CF-49E3-B9E3-9C1808401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44306-4CA3-4D82-BCE9-A2BE343A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517B8-B9C4-4B49-9028-C956EE88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C645B-F505-401F-BB43-D0A536401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C44F6-4DF9-4BB8-8B77-3778C3994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4386B-EF50-4009-BB96-FA90F7020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E333F-9AF5-4F11-998B-F8084D0E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12A66-44B4-44C3-8902-49B7BBAB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70" r:id="rId2"/>
    <p:sldLayoutId id="2147490571" r:id="rId3"/>
    <p:sldLayoutId id="2147490572" r:id="rId4"/>
    <p:sldLayoutId id="2147490573" r:id="rId5"/>
    <p:sldLayoutId id="2147490574" r:id="rId6"/>
    <p:sldLayoutId id="2147490575" r:id="rId7"/>
    <p:sldLayoutId id="2147490576" r:id="rId8"/>
    <p:sldLayoutId id="2147490577" r:id="rId9"/>
    <p:sldLayoutId id="2147490578" r:id="rId10"/>
    <p:sldLayoutId id="21474905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18" Type="http://schemas.openxmlformats.org/officeDocument/2006/relationships/tags" Target="../tags/tag453.xml" /><Relationship Id="rId19" Type="http://schemas.openxmlformats.org/officeDocument/2006/relationships/tags" Target="../tags/tag454.xml" /><Relationship Id="rId2" Type="http://schemas.openxmlformats.org/officeDocument/2006/relationships/tags" Target="../tags/tag437.xml" /><Relationship Id="rId20" Type="http://schemas.openxmlformats.org/officeDocument/2006/relationships/tags" Target="../tags/tag455.xml" /><Relationship Id="rId21" Type="http://schemas.openxmlformats.org/officeDocument/2006/relationships/tags" Target="../tags/tag456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14" Type="http://schemas.openxmlformats.org/officeDocument/2006/relationships/tags" Target="../tags/tag490.xml" /><Relationship Id="rId15" Type="http://schemas.openxmlformats.org/officeDocument/2006/relationships/tags" Target="../tags/tag491.xml" /><Relationship Id="rId16" Type="http://schemas.openxmlformats.org/officeDocument/2006/relationships/tags" Target="../tags/tag492.xml" /><Relationship Id="rId17" Type="http://schemas.openxmlformats.org/officeDocument/2006/relationships/tags" Target="../tags/tag493.xml" /><Relationship Id="rId18" Type="http://schemas.openxmlformats.org/officeDocument/2006/relationships/tags" Target="../tags/tag494.xml" /><Relationship Id="rId19" Type="http://schemas.openxmlformats.org/officeDocument/2006/relationships/tags" Target="../tags/tag495.xml" /><Relationship Id="rId2" Type="http://schemas.openxmlformats.org/officeDocument/2006/relationships/tags" Target="../tags/tag478.xml" /><Relationship Id="rId20" Type="http://schemas.openxmlformats.org/officeDocument/2006/relationships/tags" Target="../tags/tag496.xml" /><Relationship Id="rId21" Type="http://schemas.openxmlformats.org/officeDocument/2006/relationships/tags" Target="../tags/tag497.xml" /><Relationship Id="rId22" Type="http://schemas.openxmlformats.org/officeDocument/2006/relationships/tags" Target="../tags/tag498.xml" /><Relationship Id="rId23" Type="http://schemas.openxmlformats.org/officeDocument/2006/relationships/tags" Target="../tags/tag499.xml" /><Relationship Id="rId24" Type="http://schemas.openxmlformats.org/officeDocument/2006/relationships/tags" Target="../tags/tag500.xml" /><Relationship Id="rId25" Type="http://schemas.openxmlformats.org/officeDocument/2006/relationships/tags" Target="../tags/tag501.xml" /><Relationship Id="rId26" Type="http://schemas.openxmlformats.org/officeDocument/2006/relationships/tags" Target="../tags/tag502.xml" /><Relationship Id="rId27" Type="http://schemas.openxmlformats.org/officeDocument/2006/relationships/tags" Target="../tags/tag503.xml" /><Relationship Id="rId28" Type="http://schemas.openxmlformats.org/officeDocument/2006/relationships/tags" Target="../tags/tag504.xml" /><Relationship Id="rId29" Type="http://schemas.openxmlformats.org/officeDocument/2006/relationships/tags" Target="../tags/tag505.xml" /><Relationship Id="rId3" Type="http://schemas.openxmlformats.org/officeDocument/2006/relationships/tags" Target="../tags/tag479.xml" /><Relationship Id="rId30" Type="http://schemas.openxmlformats.org/officeDocument/2006/relationships/tags" Target="../tags/tag506.xml" /><Relationship Id="rId31" Type="http://schemas.openxmlformats.org/officeDocument/2006/relationships/tags" Target="../tags/tag507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13" Type="http://schemas.openxmlformats.org/officeDocument/2006/relationships/tags" Target="../tags/tag519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2" Type="http://schemas.openxmlformats.org/officeDocument/2006/relationships/tags" Target="../tags/tag520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44.xml" /><Relationship Id="rId3" Type="http://schemas.openxmlformats.org/officeDocument/2006/relationships/tags" Target="../tags/tag545.xml" /><Relationship Id="rId4" Type="http://schemas.openxmlformats.org/officeDocument/2006/relationships/tags" Target="../tags/tag5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5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Relationship Id="rId7" Type="http://schemas.openxmlformats.org/officeDocument/2006/relationships/tags" Target="../tags/tag552.xml" /><Relationship Id="rId8" Type="http://schemas.openxmlformats.org/officeDocument/2006/relationships/tags" Target="../tags/tag553.xml" /><Relationship Id="rId9" Type="http://schemas.openxmlformats.org/officeDocument/2006/relationships/tags" Target="../tags/tag5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64132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床垫新兴市场机会评估报告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市场概述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新兴市场机会分析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消费者需求与行为分析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竞争策略分析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新兴市场机会评估与建议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市场概述</a:t>
            </a:r>
            <a:endParaRPr lang="zh-CN" altLang="en-US"/>
          </a:p>
        </p:txBody>
      </p:sp>
      <p:sp>
        <p:nvSpPr>
          <p:cNvPr id="1049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床垫市场现状</a:t>
            </a:r>
            <a:endParaRPr lang="zh-CN" altLang="en-US"/>
          </a:p>
        </p:txBody>
      </p:sp>
      <p:sp>
        <p:nvSpPr>
          <p:cNvPr id="1050574" name="矩形 8"/>
          <p:cNvSpPr/>
          <p:nvPr>
            <p:custDataLst>
              <p:tags r:id="rId2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市场规模：全球床垫市场规模持续增长，预计未来几年将继续保持增长趋势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76" name="矩形 9"/>
          <p:cNvSpPr/>
          <p:nvPr>
            <p:custDataLst>
              <p:tags r:id="rId3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市场结构：床垫市场主要分为传统床垫和新兴床垫两大类，新兴床垫市场占比逐渐增加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78" name="矩形 10"/>
          <p:cNvSpPr/>
          <p:nvPr>
            <p:custDataLst>
              <p:tags r:id="rId4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消费需求：消费者对床垫的需求逐渐多样化，注重舒适度、健康环保、智能化等特性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80" name="矩形 15"/>
          <p:cNvSpPr/>
          <p:nvPr>
            <p:custDataLst>
              <p:tags r:id="rId5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竞争格局：床垫市场竞争激烈，国内外品牌众多，新兴品牌不断涌现，市场格局不断变化。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床垫市场发展趋势</a:t>
            </a:r>
            <a:endParaRPr lang="zh-CN" altLang="en-US"/>
          </a:p>
        </p:txBody>
      </p:sp>
      <p:sp>
        <p:nvSpPr>
          <p:cNvPr id="10506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市场需求增长：随着人们生活水平的提高，对床垫的需求也在不断增加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品牌竞争加剧：各大品牌纷纷推出新产品，抢占市场份额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线上销售增长：电商平台的发展，使得床垫销售更加便捷，消费者可以更方便地购买到心仪的产品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技术创新：新材料、新技术的应用，使得床垫更加舒适、健康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床垫市场容量</a:t>
            </a:r>
            <a:endParaRPr lang="zh-CN" altLang="en-US"/>
          </a:p>
        </p:txBody>
      </p:sp>
      <p:cxnSp>
        <p:nvCxnSpPr>
          <p:cNvPr id="3145729" name="直接连接符 143"/>
          <p:cNvCxnSpPr/>
          <p:nvPr>
            <p:custDataLst>
              <p:tags r:id="rId2"/>
            </p:custDataLst>
          </p:nvPr>
        </p:nvCxnSpPr>
        <p:spPr>
          <a:xfrm flipH="1">
            <a:off x="2418792" y="2031544"/>
            <a:ext cx="735771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1" name="直接连接符 6"/>
          <p:cNvCxnSpPr/>
          <p:nvPr>
            <p:custDataLst>
              <p:tags r:id="rId3"/>
            </p:custDataLst>
          </p:nvPr>
        </p:nvCxnSpPr>
        <p:spPr>
          <a:xfrm flipH="1">
            <a:off x="2418792" y="5431270"/>
            <a:ext cx="735771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50698" name="矩形 3"/>
          <p:cNvSpPr/>
          <p:nvPr>
            <p:custDataLst>
              <p:tags r:id="rId4"/>
            </p:custDataLst>
          </p:nvPr>
        </p:nvSpPr>
        <p:spPr>
          <a:xfrm>
            <a:off x="2415492" y="5534872"/>
            <a:ext cx="7354417" cy="6427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市场增长因素：消费升级、健康意识提升、智能家居发展等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00" name="矩形 4"/>
          <p:cNvSpPr/>
          <p:nvPr>
            <p:custDataLst>
              <p:tags r:id="rId5"/>
            </p:custDataLst>
          </p:nvPr>
        </p:nvSpPr>
        <p:spPr>
          <a:xfrm>
            <a:off x="2415492" y="1364400"/>
            <a:ext cx="7354417" cy="5635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全球床垫市场规模：预计到2025年将达到XX亿美元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02" name="矩形 5"/>
          <p:cNvSpPr/>
          <p:nvPr>
            <p:custDataLst>
              <p:tags r:id="rId6"/>
            </p:custDataLst>
          </p:nvPr>
        </p:nvSpPr>
        <p:spPr>
          <a:xfrm>
            <a:off x="2415492" y="2135145"/>
            <a:ext cx="7354417" cy="64272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中国床垫市场规模：预计到2025年将达到XX亿美元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04" name="矩形 7"/>
          <p:cNvSpPr/>
          <p:nvPr>
            <p:custDataLst>
              <p:tags r:id="rId7"/>
            </p:custDataLst>
          </p:nvPr>
        </p:nvSpPr>
        <p:spPr>
          <a:xfrm>
            <a:off x="2415492" y="2985077"/>
            <a:ext cx="7354417" cy="64272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主要消费群体：年轻人、老年人、孕妇等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06" name="矩形 8"/>
          <p:cNvSpPr/>
          <p:nvPr>
            <p:custDataLst>
              <p:tags r:id="rId8"/>
            </p:custDataLst>
          </p:nvPr>
        </p:nvSpPr>
        <p:spPr>
          <a:xfrm>
            <a:off x="2415492" y="3835009"/>
            <a:ext cx="7354417" cy="64272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主要销售渠道：线上、线下、家居卖场等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08" name="矩形 9"/>
          <p:cNvSpPr/>
          <p:nvPr>
            <p:custDataLst>
              <p:tags r:id="rId9"/>
            </p:custDataLst>
          </p:nvPr>
        </p:nvSpPr>
        <p:spPr>
          <a:xfrm>
            <a:off x="2415492" y="4684940"/>
            <a:ext cx="7354417" cy="64272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主要品牌：席梦思、舒达、丝涟等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33" name="直接连接符 22"/>
          <p:cNvCxnSpPr/>
          <p:nvPr>
            <p:custDataLst>
              <p:tags r:id="rId10"/>
            </p:custDataLst>
          </p:nvPr>
        </p:nvCxnSpPr>
        <p:spPr>
          <a:xfrm flipH="1">
            <a:off x="2418792" y="2881475"/>
            <a:ext cx="735771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5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2418792" y="3731407"/>
            <a:ext cx="735771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7" name="直接连接符 24"/>
          <p:cNvCxnSpPr/>
          <p:nvPr>
            <p:custDataLst>
              <p:tags r:id="rId12"/>
            </p:custDataLst>
          </p:nvPr>
        </p:nvCxnSpPr>
        <p:spPr>
          <a:xfrm flipH="1">
            <a:off x="2418792" y="4581339"/>
            <a:ext cx="735771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床垫市场竞争格局</a:t>
            </a:r>
            <a:endParaRPr lang="zh-CN" altLang="en-US"/>
          </a:p>
        </p:txBody>
      </p:sp>
      <p:sp>
        <p:nvSpPr>
          <p:cNvPr id="1050748" name="矩形 3"/>
          <p:cNvSpPr/>
          <p:nvPr>
            <p:custDataLst>
              <p:tags r:id="rId2"/>
            </p:custDataLst>
          </p:nvPr>
        </p:nvSpPr>
        <p:spPr>
          <a:xfrm>
            <a:off x="2415763" y="1364400"/>
            <a:ext cx="7358498" cy="8479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主要品牌：席梦思、舒达、丝涟等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50" name="矩形 4"/>
          <p:cNvSpPr/>
          <p:nvPr>
            <p:custDataLst>
              <p:tags r:id="rId3"/>
            </p:custDataLst>
          </p:nvPr>
        </p:nvSpPr>
        <p:spPr>
          <a:xfrm>
            <a:off x="2415104" y="2620905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市场份额：席梦思、舒达、丝涟等品牌占据大部分市场份额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0752" name="矩形 5"/>
          <p:cNvSpPr/>
          <p:nvPr>
            <p:custDataLst>
              <p:tags r:id="rId4"/>
            </p:custDataLst>
          </p:nvPr>
        </p:nvSpPr>
        <p:spPr>
          <a:xfrm>
            <a:off x="2415104" y="3984810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竞争策略：价格战、品牌战、渠道战等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39" name="直接连接符 143"/>
          <p:cNvCxnSpPr/>
          <p:nvPr>
            <p:custDataLst>
              <p:tags r:id="rId5"/>
            </p:custDataLst>
          </p:nvPr>
        </p:nvCxnSpPr>
        <p:spPr>
          <a:xfrm flipH="1">
            <a:off x="2415763" y="2416649"/>
            <a:ext cx="7361791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1" name="直接连接符 15"/>
          <p:cNvCxnSpPr/>
          <p:nvPr>
            <p:custDataLst>
              <p:tags r:id="rId6"/>
            </p:custDataLst>
          </p:nvPr>
        </p:nvCxnSpPr>
        <p:spPr>
          <a:xfrm flipH="1">
            <a:off x="2415763" y="3717300"/>
            <a:ext cx="7359155" cy="6325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3" name="直接连接符 19"/>
          <p:cNvCxnSpPr/>
          <p:nvPr>
            <p:custDataLst>
              <p:tags r:id="rId7"/>
            </p:custDataLst>
          </p:nvPr>
        </p:nvCxnSpPr>
        <p:spPr>
          <a:xfrm flipH="1">
            <a:off x="2415763" y="5081205"/>
            <a:ext cx="7361791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50754" name="矩形 6"/>
          <p:cNvSpPr/>
          <p:nvPr>
            <p:custDataLst>
              <p:tags r:id="rId8"/>
            </p:custDataLst>
          </p:nvPr>
        </p:nvSpPr>
        <p:spPr>
          <a:xfrm>
            <a:off x="2415104" y="5285461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市场趋势：高端化、智能化、环保化等趋势明显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新兴市场机会分析</a:t>
            </a:r>
            <a:endParaRPr lang="zh-CN" altLang="en-US"/>
          </a:p>
        </p:txBody>
      </p:sp>
      <p:sp>
        <p:nvSpPr>
          <p:cNvPr id="1050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智能床垫市场</a:t>
            </a:r>
            <a:endParaRPr lang="zh-CN" altLang="en-US"/>
          </a:p>
        </p:txBody>
      </p:sp>
      <p:sp>
        <p:nvSpPr>
          <p:cNvPr id="10515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181561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智能床垫市场概述：市场规模、增长趋势、竞争格局等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2" name="正文"/>
          <p:cNvSpPr txBox="1"/>
          <p:nvPr>
            <p:custDataLst>
              <p:tags r:id="rId28"/>
            </p:custDataLst>
          </p:nvPr>
        </p:nvSpPr>
        <p:spPr>
          <a:xfrm>
            <a:off x="9113346" y="3693311"/>
            <a:ext cx="2240454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智能床垫市场挑战与机遇：市场竞争、技术瓶颈、政策法规等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4" name="正文"/>
          <p:cNvSpPr txBox="1"/>
          <p:nvPr>
            <p:custDataLst>
              <p:tags r:id="rId29"/>
            </p:custDataLst>
          </p:nvPr>
        </p:nvSpPr>
        <p:spPr>
          <a:xfrm>
            <a:off x="7719953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智能床垫市场发展趋势：技术进步、产品创新、市场拓展等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6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智能床垫市场细分：不同类型、功能、价格区间等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18406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智能床垫市场消费者需求分析：消费者需求变化、购买决策因素等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健康睡眠市场</a:t>
            </a:r>
            <a:endParaRPr lang="zh-CN" altLang="en-US"/>
          </a:p>
        </p:txBody>
      </p:sp>
      <p:sp>
        <p:nvSpPr>
          <p:cNvPr id="10516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市场规模：全球健康睡眠市场规模持续增长，预计未来几年将继续保持增长趋势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消费者需求：消费者对健康睡眠的需求日益增长，对床垫的质量、舒适度、环保性等方面提出了更高的要求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技术发展：随着科技的发展，床垫行业也在不断创新，如智能床垫、记忆棉床垫等新产品不断涌现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6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竞争格局：新兴市场机会众多，但竞争也日益激烈，需要企业不断创新，提高产品质量和服务水平，才能在竞争中脱颖而出。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定制化床垫市场</a:t>
            </a:r>
            <a:endParaRPr lang="zh-CN" altLang="en-US"/>
          </a:p>
        </p:txBody>
      </p:sp>
      <p:sp>
        <p:nvSpPr>
          <p:cNvPr id="1051720" name="对角圆角矩形 52"/>
          <p:cNvSpPr/>
          <p:nvPr>
            <p:custDataLst>
              <p:tags r:id="rId2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3456" rIns="377548" bIns="11762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定制化床垫的需求：消费者对个性化、舒适、健康的需求日益增长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722" name="对角圆角矩形 15"/>
          <p:cNvSpPr/>
          <p:nvPr>
            <p:custDataLst>
              <p:tags r:id="rId3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定制化床垫的市场规模：随着消费者对定制化床垫的需求增长，市场规模不断扩大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724" name="对角圆角矩形 5"/>
          <p:cNvSpPr/>
          <p:nvPr>
            <p:custDataLst>
              <p:tags r:id="rId4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定制化床垫的优势：满足不同消费者的个性化需求，提高睡眠质量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726" name="对角圆角矩形 16"/>
          <p:cNvSpPr/>
          <p:nvPr>
            <p:custDataLst>
              <p:tags r:id="rId5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8" name="直角三角形 17"/>
          <p:cNvSpPr/>
          <p:nvPr>
            <p:custDataLst>
              <p:tags r:id="rId6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4" name="对角圆角矩形 6"/>
          <p:cNvSpPr/>
          <p:nvPr>
            <p:custDataLst>
              <p:tags r:id="rId9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6" name="直角三角形 7"/>
          <p:cNvSpPr/>
          <p:nvPr>
            <p:custDataLst>
              <p:tags r:id="rId10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8" name="对角圆角矩形 9"/>
          <p:cNvSpPr/>
          <p:nvPr>
            <p:custDataLst>
              <p:tags r:id="rId11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定制化床垫的竞争格局：市场竞争激烈，需要不断创新和优化产品，提高竞争力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740" name="对角圆角矩形 10"/>
          <p:cNvSpPr/>
          <p:nvPr>
            <p:custDataLst>
              <p:tags r:id="rId12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2" name="直角三角形 11"/>
          <p:cNvSpPr/>
          <p:nvPr>
            <p:custDataLst>
              <p:tags r:id="rId13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5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绿色环保床垫市场</a:t>
            </a:r>
            <a:endParaRPr lang="zh-CN" altLang="en-US"/>
          </a:p>
        </p:txBody>
      </p:sp>
      <p:sp>
        <p:nvSpPr>
          <p:cNvPr id="105178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绿色环保床垫的市场需求：随着环保意识的提高，消费者对绿色环保床垫的需求也在不断增加。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78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绿色环保床垫的市场规模：绿色环保床垫的市场规模正在不断扩大，预计未来几年内将保持快速增长。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79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绿色环保床垫的市场竞争：目前市场上已经有多家企业推出了绿色环保床垫产品，市场竞争激烈。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80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绿色环保床垫的市场前景：随着消费者对绿色环保床垫的需求不断增加，绿色环保床垫的市场前景看好。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3" name=""/>
        <p:cNvGrpSpPr/>
        <p:nvPr/>
      </p:nvGrpSpPr>
      <p:grpSpPr>
        <a:xfrm>
          <a:off x="0" y="0"/>
          <a:ext cx="0" cy="0"/>
        </a:xfrm>
      </p:grpSpPr>
      <p:sp>
        <p:nvSpPr>
          <p:cNvPr id="1051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消费者需求与行为分析</a:t>
            </a:r>
            <a:endParaRPr lang="zh-CN" altLang="en-US"/>
          </a:p>
        </p:txBody>
      </p:sp>
      <p:sp>
        <p:nvSpPr>
          <p:cNvPr id="1051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消费者对床垫的认知与需求</a:t>
            </a:r>
            <a:endParaRPr lang="zh-CN" altLang="en-US"/>
          </a:p>
        </p:txBody>
      </p:sp>
      <p:sp>
        <p:nvSpPr>
          <p:cNvPr id="1052624" name="矩形 3"/>
          <p:cNvSpPr/>
          <p:nvPr>
            <p:custDataLst>
              <p:tags r:id="rId2"/>
            </p:custDataLst>
          </p:nvPr>
        </p:nvSpPr>
        <p:spPr>
          <a:xfrm>
            <a:off x="4334302" y="1364400"/>
            <a:ext cx="3509556" cy="732229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消费者对床垫的认知：了解床垫的材质、功能、品牌等基本信息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59" name="直接连接符 143"/>
          <p:cNvCxnSpPr/>
          <p:nvPr>
            <p:custDataLst>
              <p:tags r:id="rId3"/>
            </p:custDataLst>
          </p:nvPr>
        </p:nvCxnSpPr>
        <p:spPr>
          <a:xfrm flipH="1">
            <a:off x="4334302" y="2240965"/>
            <a:ext cx="351680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52626" name="矩形 4"/>
          <p:cNvSpPr/>
          <p:nvPr>
            <p:custDataLst>
              <p:tags r:id="rId4"/>
            </p:custDataLst>
          </p:nvPr>
        </p:nvSpPr>
        <p:spPr>
          <a:xfrm>
            <a:off x="4334302" y="2385302"/>
            <a:ext cx="3509556" cy="7315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消费者对床垫的需求：追求舒适、健康、环保、耐用等特性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61" name="直接连接符 6"/>
          <p:cNvCxnSpPr/>
          <p:nvPr>
            <p:custDataLst>
              <p:tags r:id="rId5"/>
            </p:custDataLst>
          </p:nvPr>
        </p:nvCxnSpPr>
        <p:spPr>
          <a:xfrm flipH="1">
            <a:off x="4334302" y="3261208"/>
            <a:ext cx="350955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52628" name="矩形 5"/>
          <p:cNvSpPr/>
          <p:nvPr>
            <p:custDataLst>
              <p:tags r:id="rId6"/>
            </p:custDataLst>
          </p:nvPr>
        </p:nvSpPr>
        <p:spPr>
          <a:xfrm>
            <a:off x="4334302" y="5446030"/>
            <a:ext cx="3509556" cy="7315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消费者对床垫的满意度评价：舒适度、耐用性、性价比等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2630" name="矩形 10"/>
          <p:cNvSpPr/>
          <p:nvPr>
            <p:custDataLst>
              <p:tags r:id="rId7"/>
            </p:custDataLst>
          </p:nvPr>
        </p:nvSpPr>
        <p:spPr>
          <a:xfrm>
            <a:off x="4334302" y="4425788"/>
            <a:ext cx="3509556" cy="7315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消费者对床垫的使用习惯：定期更换、清洁、保养等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52632" name="矩形 11"/>
          <p:cNvSpPr/>
          <p:nvPr>
            <p:custDataLst>
              <p:tags r:id="rId8"/>
            </p:custDataLst>
          </p:nvPr>
        </p:nvSpPr>
        <p:spPr>
          <a:xfrm>
            <a:off x="4334302" y="3405545"/>
            <a:ext cx="3509556" cy="7315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消费者购买床垫的决策因素：价格、品牌、口碑、售后服务等</a:t>
            </a:r>
            <a:endParaRPr lang="zh-CN" altLang="en-US" sz="14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63" name="直接连接符 12"/>
          <p:cNvCxnSpPr/>
          <p:nvPr>
            <p:custDataLst>
              <p:tags r:id="rId9"/>
            </p:custDataLst>
          </p:nvPr>
        </p:nvCxnSpPr>
        <p:spPr>
          <a:xfrm flipH="1">
            <a:off x="4334302" y="5301694"/>
            <a:ext cx="350955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65" name="直接连接符 13"/>
          <p:cNvCxnSpPr/>
          <p:nvPr>
            <p:custDataLst>
              <p:tags r:id="rId10"/>
            </p:custDataLst>
          </p:nvPr>
        </p:nvCxnSpPr>
        <p:spPr>
          <a:xfrm flipH="1">
            <a:off x="4334302" y="4281451"/>
            <a:ext cx="3524056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https://d.book118.com/717064132110006042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i*1_2_1"/>
  <p:tag name="KSO_WM_UNIT_INDEX" val="1_2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i*1_6_1"/>
  <p:tag name="KSO_WM_UNIT_INDEX" val="1_6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6_1"/>
  <p:tag name="KSO_WM_UNIT_INDEX" val="1_6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1_1"/>
  <p:tag name="KSO_WM_UNIT_INDEX" val="1_1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2_1"/>
  <p:tag name="KSO_WM_UNIT_INDEX" val="1_2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3_1"/>
  <p:tag name="KSO_WM_UNIT_INDEX" val="1_3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4_1"/>
  <p:tag name="KSO_WM_UNIT_INDEX" val="1_4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f*1_5_1"/>
  <p:tag name="KSO_WM_UNIT_INDEX" val="1_5_1"/>
  <p:tag name="KSO_WM_UNIT_LAYERLEVEL" val="1_1_1"/>
  <p:tag name="KSO_WM_UNIT_NOCLEAR" val="0"/>
  <p:tag name="KSO_WM_UNIT_PRESET_TEXT" val="单击添加文本具体内容，简明扼要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i*1_3_1"/>
  <p:tag name="KSO_WM_UNIT_INDEX" val="1_3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i*1_4_1"/>
  <p:tag name="KSO_WM_UNIT_INDEX" val="1_4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5*l_h_i*1_5_1"/>
  <p:tag name="KSO_WM_UNIT_INDEX" val="1_5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2_1"/>
  <p:tag name="KSO_WM_UNIT_INDEX" val="1_2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3_1"/>
  <p:tag name="KSO_WM_UNIT_INDEX" val="1_3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4_1"/>
  <p:tag name="KSO_WM_UNIT_INDEX" val="1_4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77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25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4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i*1_2_1"/>
  <p:tag name="KSO_WM_UNIT_INDEX" val="1_2_1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i*1_5_1"/>
  <p:tag name="KSO_WM_UNIT_INDEX" val="1_5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i*1_4_1"/>
  <p:tag name="KSO_WM_UNIT_INDEX" val="1_4_1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4*l_h_i*1_3_1"/>
  <p:tag name="KSO_WM_UNIT_INDEX" val="1_3_1"/>
  <p:tag name="KSO_WM_UNIT_LAYERLEVEL" val="1_1_1"/>
  <p:tag name="KSO_WM_UNIT_TYPE" val="l_h_i"/>
</p:tagLst>
</file>

<file path=ppt/tags/tag5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+中文正文</vt:lpstr>
      <vt:lpstr>宋体</vt:lpstr>
      <vt:lpstr>Office Theme</vt:lpstr>
      <vt:lpstr>床垫新兴市场机会评估报告</vt:lpstr>
      <vt:lpstr>目录</vt:lpstr>
      <vt:lpstr>市场概述</vt:lpstr>
      <vt:lpstr>床垫市场现状</vt:lpstr>
      <vt:lpstr>床垫市场发展趋势</vt:lpstr>
      <vt:lpstr>床垫市场容量</vt:lpstr>
      <vt:lpstr>床垫市场竞争格局</vt:lpstr>
      <vt:lpstr>新兴市场机会分析</vt:lpstr>
      <vt:lpstr>智能床垫市场</vt:lpstr>
      <vt:lpstr>健康睡眠市场</vt:lpstr>
      <vt:lpstr>定制化床垫市场</vt:lpstr>
      <vt:lpstr>绿色环保床垫市场</vt:lpstr>
      <vt:lpstr>消费者需求与行为分析</vt:lpstr>
      <vt:lpstr>消费者对床垫的认知与需求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2024-09-15T21:13:52.991</cp:lastPrinted>
  <dcterms:created xsi:type="dcterms:W3CDTF">2024-09-15T13:13:53Z</dcterms:created>
  <dcterms:modified xsi:type="dcterms:W3CDTF">2024-09-15T13:13:55Z</dcterms:modified>
</cp:coreProperties>
</file>