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EEBD8-A001-4352-9EAF-6DC8B792F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433D-F26C-48BA-AB3A-397B72D75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7622E-B97B-42AE-83D6-45C3E5436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A2DA-B431-4C0D-86CA-7CA65D72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D8619-93A2-41EE-A93C-E9D7F0872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171F8-129C-4F08-B1E4-E5FF6B40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B78EE0-3610-48C3-B368-C9EAEF5A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7604F-C2D7-489E-9D40-5C281D38B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4033D-2510-46FF-BCAD-53CF6824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42CFE-EDAD-4B1B-96AA-1CB51219C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57149-3B0B-4E75-A349-51376D7FB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0314010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焦虑症和抑郁症早期识别与处理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105400" y="1435100"/>
            <a:ext cx="5639398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焦虑症和抑郁症概述</a:t>
            </a:r>
            <a:endParaRPr lang="en-US" sz="105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焦虑症的早期识别与处理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抑郁症的早期识别与处理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 err="1" smtClean="0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心理治疗在焦虑症和抑郁症中的应用</a:t>
            </a:r>
            <a:endParaRPr lang="en-US" sz="2400" b="1" smtClean="0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altLang="zh-CN" sz="2400" b="1" err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药物治疗在焦虑症和抑郁症中的应用</a:t>
            </a:r>
            <a:endParaRPr lang="en-US" altLang="zh-CN" sz="105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altLang="zh-CN" sz="2400" b="1" err="1" smtClean="0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社会支持和预防焦虑症和抑郁症的措施</a:t>
            </a:r>
            <a:endParaRPr lang="en-US" sz="2400" b="1">
              <a:solidFill>
                <a:srgbClr val="2C3F55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焦虑症和抑郁症概述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57" b="1855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是一种以情绪低落为主要表现的心理障碍，常表现为悲伤、失去兴趣、乏力、失眠等情绪及身体症状。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是一种以焦虑为主要表现的心理障碍，常表现为紧张、不安、恐惧等情绪，以及失眠、噩梦、呼吸急促等身体症状。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焦虑症和抑郁症常伴随发生，且存在一定关联。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长期焦虑可能导致抑郁症状的发生，而抑郁症状也可能增加焦虑的风险。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焦虑症和抑郁症在病因、症状及治疗方法上存在差异，但两者常相互影响，需同时进行治疗。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14" name="AutoShape 1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焦虑症和抑郁症的关联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895" b="32895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895" b="3289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对日常生活的影响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焦虑症和抑郁症患者常感到无法集中注意力、记忆力下降、思考困难等，从而影响其日常生活和工作。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对人际关系的影响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焦虑症和抑郁症可能导致患者情绪不稳定、易怒或冷漠，从而影响其人际关系。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对身体健康的影响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长期焦虑和抑郁可能导致身体各系统的功能紊乱，如心血管、消化等系统的问题。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7" name="AutoShape 17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焦虑症和抑郁症的影响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焦虑症的早期识别与处理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69705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40324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3116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0480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40324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tailEnd type="triangle" w="lg" len="lg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过度担忧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无法停止或控制关于未来的担忧，即使没有明显的威胁。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紧张和不安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一个人持续感到紧张和不安，即使没有明显的原因或威胁。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身体症状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头痛、胃痛、胸闷、心悸等身体不适症状。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睡眠问题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失眠、早醒、嗜睡等睡眠障碍。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集中注意力困难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难以集中注意力或保持专注。</a:t>
            </a:r>
            <a:endParaRPr lang="en-US" sz="1100"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829" y="3552737"/>
            <a:ext cx="10694846" cy="509836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9" name="AutoShape 19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3" name="AutoShape 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焦虑症的识别方法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25" name="AutoShape 25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28" name="Group 28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29" name="AutoShape 29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33" name="AutoShape 33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4" name="AutoShape 34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37" name="AutoShape 37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  <a:effectLst>
              <a:outerShdw blurRad="114300">
                <a:srgbClr val="000000">
                  <a:alpha val="40000"/>
                </a:srgbClr>
              </a:outerShdw>
            </a:effectLst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40" name="AutoShape 40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观察行为变化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观察一个人的行为是否发生变化，如变得紧张不安、避免社交场合或失去兴趣等。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注意情绪变化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关注一个人的情绪变化，如经常感到沮丧、失落、无助等。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了解家族史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了解家族中是否有焦虑症或抑郁症病史，这有助于预测风险。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注意心理变化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注意一个人是否出现心理问题，如自我评价下降、失去自信等。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813592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9511" cy="926592"/>
            <a:chOff x="454963" y="93878"/>
            <a:chExt cx="10649511" cy="926592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焦虑症的处理策略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691790" y="3813592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691790" y="4220863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在必要时，医生可能会开具抗焦虑药物或抗抑郁药物来缓解症状。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9110" y="2376885"/>
            <a:ext cx="530971" cy="628022"/>
          </a:xfrm>
          <a:prstGeom prst="rect">
            <a:avLst/>
          </a:prstGeom>
        </p:spPr>
      </p:pic>
      <p:sp>
        <p:nvSpPr>
          <p:cNvPr id="29" name="AutoShape 29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377549" y="3813592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生活方式改变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6377550" y="4220863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改变生活方式，如规律作息、健康饮食、适度运动等，有助于缓解焦虑症状。</a:t>
            </a:r>
            <a:endParaRPr lang="en-US" sz="1100"/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6018" y="2464976"/>
            <a:ext cx="406786" cy="524993"/>
          </a:xfrm>
          <a:prstGeom prst="rect">
            <a:avLst/>
          </a:prstGeom>
        </p:spPr>
      </p:pic>
      <p:sp>
        <p:nvSpPr>
          <p:cNvPr id="33" name="AutoShape 33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1249" y="4220863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寻求专业的心理咨询帮助，如认知行为疗法、心理动力学治疗等。</a:t>
            </a:r>
            <a:endParaRPr lang="en-US" sz="1100"/>
          </a:p>
        </p:txBody>
      </p:sp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3103" y="2396978"/>
            <a:ext cx="587836" cy="587836"/>
          </a:xfrm>
          <a:prstGeom prst="rect">
            <a:avLst/>
          </a:prstGeom>
        </p:spPr>
      </p:pic>
      <p:sp>
        <p:nvSpPr>
          <p:cNvPr id="36" name="AutoShape 36"/>
          <p:cNvSpPr/>
          <p:nvPr/>
        </p:nvSpPr>
        <p:spPr>
          <a:xfrm>
            <a:off x="9038940" y="3813592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学习应对技巧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9038941" y="4220863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学习应对焦虑的技巧，如深呼吸、放松技巧、积极思考等，以减轻症状。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25794" y="2422280"/>
            <a:ext cx="550019" cy="6347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抑郁症的早期识别与处理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抑郁症的早期症状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635109" y="5100689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451198" y="5100689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5885433" y="539451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147507" y="2649187"/>
            <a:ext cx="389849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失去兴趣和愉悦感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147507" y="3318396"/>
            <a:ext cx="331622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患者可能失去对感兴趣的活动和事物的兴趣和愉悦感。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56122" y="996143"/>
            <a:ext cx="4125956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长期情绪低落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56122" y="1527035"/>
            <a:ext cx="331573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患者可能长期感到情绪低落，无法快乐或开心起来。</a:t>
            </a:r>
          </a:p>
        </p:txBody>
      </p:sp>
      <p:sp>
        <p:nvSpPr>
          <p:cNvPr id="35" name="Freeform 35"/>
          <p:cNvSpPr/>
          <p:nvPr/>
        </p:nvSpPr>
        <p:spPr>
          <a:xfrm>
            <a:off x="5808876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973593" y="3367103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116258" y="3411582"/>
            <a:ext cx="1097280" cy="109728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937317" y="542952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6613417" y="536410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7839225" y="4764848"/>
            <a:ext cx="389849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疲倦和精力下降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39225" y="5434058"/>
            <a:ext cx="331622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患者可能感到疲倦和精力下降，甚至影响日常生活。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04217" y="2649187"/>
            <a:ext cx="389849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食欲和体重变化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04217" y="3318396"/>
            <a:ext cx="331622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患者可能经历食欲不振或暴饮暴食，导致体重波动。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1069981" y="4764848"/>
            <a:ext cx="3898493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981" y="5434058"/>
            <a:ext cx="331622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患者可能经历失眠、早醒、嗜睡等问题，导致精力不足。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抑郁症的识别方法</a:t>
              </a:r>
            </a:p>
          </p:txBody>
        </p:sp>
      </p:grp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rcRect t="28023" b="2802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27" name="AutoShape 27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关注个人行为变化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262116" y="1570452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AutoShape 41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观察患者的行为变化，如情绪低落、失去兴趣和愉悦感、疲倦等。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AutoShape 44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了解家族史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抑郁症有家族聚集性，了解患者的家族史有助于早期识别。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AutoShape 48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进行心理评估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1822337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通过心理评估工具，如自评量表、临床访谈等，评估患者的症状和严重程度。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https://d.book118.com/717103140104006035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2024-09-10T00:36:26.800</cp:lastPrinted>
  <dcterms:created xsi:type="dcterms:W3CDTF">2024-09-09T16:36:26Z</dcterms:created>
  <dcterms:modified xsi:type="dcterms:W3CDTF">2024-09-09T16:36:28Z</dcterms:modified>
</cp:coreProperties>
</file>